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663" r:id="rId2"/>
    <p:sldId id="711" r:id="rId3"/>
    <p:sldId id="668" r:id="rId4"/>
    <p:sldId id="669" r:id="rId5"/>
    <p:sldId id="574" r:id="rId6"/>
    <p:sldId id="593" r:id="rId7"/>
    <p:sldId id="572" r:id="rId8"/>
    <p:sldId id="618" r:id="rId9"/>
    <p:sldId id="580" r:id="rId10"/>
    <p:sldId id="595" r:id="rId11"/>
    <p:sldId id="617" r:id="rId12"/>
    <p:sldId id="674" r:id="rId13"/>
    <p:sldId id="675" r:id="rId14"/>
    <p:sldId id="676" r:id="rId15"/>
    <p:sldId id="614" r:id="rId16"/>
    <p:sldId id="600" r:id="rId17"/>
    <p:sldId id="708" r:id="rId18"/>
    <p:sldId id="619" r:id="rId19"/>
    <p:sldId id="688" r:id="rId20"/>
    <p:sldId id="685" r:id="rId21"/>
    <p:sldId id="707" r:id="rId22"/>
    <p:sldId id="682" r:id="rId23"/>
    <p:sldId id="706" r:id="rId24"/>
    <p:sldId id="690" r:id="rId25"/>
    <p:sldId id="699" r:id="rId26"/>
    <p:sldId id="705" r:id="rId27"/>
    <p:sldId id="683" r:id="rId28"/>
    <p:sldId id="639" r:id="rId29"/>
    <p:sldId id="709" r:id="rId30"/>
    <p:sldId id="689" r:id="rId31"/>
    <p:sldId id="606" r:id="rId32"/>
    <p:sldId id="710" r:id="rId33"/>
    <p:sldId id="700" r:id="rId34"/>
    <p:sldId id="648" r:id="rId35"/>
    <p:sldId id="589" r:id="rId36"/>
    <p:sldId id="713" r:id="rId37"/>
    <p:sldId id="503" r:id="rId38"/>
    <p:sldId id="703" r:id="rId39"/>
    <p:sldId id="701" r:id="rId40"/>
    <p:sldId id="702" r:id="rId41"/>
    <p:sldId id="712" r:id="rId42"/>
    <p:sldId id="670" r:id="rId43"/>
    <p:sldId id="671" r:id="rId44"/>
    <p:sldId id="672" r:id="rId45"/>
    <p:sldId id="673" r:id="rId46"/>
    <p:sldId id="678" r:id="rId47"/>
    <p:sldId id="679" r:id="rId48"/>
    <p:sldId id="680" r:id="rId49"/>
    <p:sldId id="694" r:id="rId50"/>
    <p:sldId id="681" r:id="rId51"/>
    <p:sldId id="664" r:id="rId52"/>
    <p:sldId id="662" r:id="rId53"/>
  </p:sldIdLst>
  <p:sldSz cx="9144000" cy="6858000" type="screen4x3"/>
  <p:notesSz cx="7102475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FF00FF"/>
    <a:srgbClr val="0000FF"/>
    <a:srgbClr val="0099FF"/>
    <a:srgbClr val="12FA12"/>
    <a:srgbClr val="53D2FF"/>
    <a:srgbClr val="FF0000"/>
    <a:srgbClr val="00FF00"/>
    <a:srgbClr val="008000"/>
    <a:srgbClr val="C4F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88673" autoAdjust="0"/>
  </p:normalViewPr>
  <p:slideViewPr>
    <p:cSldViewPr>
      <p:cViewPr varScale="1">
        <p:scale>
          <a:sx n="78" d="100"/>
          <a:sy n="78" d="100"/>
        </p:scale>
        <p:origin x="-143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2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513" cy="5138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304" y="1"/>
            <a:ext cx="3078513" cy="513858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41EDC3AD-720D-4A49-AA35-3DD011C60A0A}" type="datetimeFigureOut">
              <a:rPr lang="en-GB" smtClean="0"/>
              <a:pPr/>
              <a:t>06/10/2019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8513" cy="513858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304" y="9720755"/>
            <a:ext cx="3078513" cy="513858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AB3C57BA-1862-40D4-833B-FE2CA5F057C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56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C60BDD12-071A-44F3-B8C4-607F2C075A58}" type="datetimeFigureOut">
              <a:rPr lang="en-GB" smtClean="0"/>
              <a:pPr/>
              <a:t>06/10/2019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2"/>
            <a:ext cx="5681980" cy="4605576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7739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E2D004E6-1FA5-4439-8D71-B258EFF5A8E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44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179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900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09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915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434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44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40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89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330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418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65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710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688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846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51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153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668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959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611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226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642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1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710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319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22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20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237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631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978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9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864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009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68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553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955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5294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8438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4977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0558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157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199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273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1305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D1BAF12-2B41-43CA-8049-104C6E0D9C62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823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0405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84324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559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68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22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43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24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04E6-1FA5-4439-8D71-B258EFF5A8E6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38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0A2B-4E9E-485E-9DF0-5DCB4FB6D32A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DF16B-B5BE-47B4-84B3-3D1C53E24BF5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64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oc.cern.ch/archive/electronic/cern/others/PHO/photo-bul/bul-pho-2007-046_01.jpg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636831"/>
            <a:ext cx="9144000" cy="2211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214290"/>
            <a:ext cx="7493387" cy="491807"/>
          </a:xfrm>
          <a:prstGeom prst="rect">
            <a:avLst/>
          </a:prstGeom>
          <a:gradFill flip="none" rotWithShape="1">
            <a:gsLst>
              <a:gs pos="65000">
                <a:schemeClr val="bg1">
                  <a:lumMod val="75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0786"/>
            <a:ext cx="7536123" cy="49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24744"/>
            <a:ext cx="849630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8344" y="6640448"/>
            <a:ext cx="1475656" cy="21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Franklin Gothic Book" panose="020B0503020102020204" pitchFamily="34" charset="0"/>
              </a:defRPr>
            </a:lvl1pPr>
          </a:lstStyle>
          <a:p>
            <a:fld id="{3FD987AA-B004-4533-AE74-55DF45F13B24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7493387" y="257250"/>
            <a:ext cx="1650613" cy="491807"/>
            <a:chOff x="7493387" y="232368"/>
            <a:chExt cx="1650613" cy="491807"/>
          </a:xfrm>
        </p:grpSpPr>
        <p:pic>
          <p:nvPicPr>
            <p:cNvPr id="1033" name="Picture 9" descr="photo-bul/bul-pho-2007-046">
              <a:hlinkClick r:id="rId6"/>
            </p:cNvPr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93387" y="243541"/>
              <a:ext cx="490274" cy="480251"/>
            </a:xfrm>
            <a:prstGeom prst="rect">
              <a:avLst/>
            </a:prstGeom>
            <a:noFill/>
          </p:spPr>
        </p:pic>
        <p:pic>
          <p:nvPicPr>
            <p:cNvPr id="9" name="Picture 8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186" y="232368"/>
              <a:ext cx="1177814" cy="49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 userDrawn="1"/>
        </p:nvSpPr>
        <p:spPr>
          <a:xfrm>
            <a:off x="0" y="0"/>
            <a:ext cx="9144000" cy="221169"/>
          </a:xfrm>
          <a:prstGeom prst="rect">
            <a:avLst/>
          </a:prstGeom>
          <a:gradFill>
            <a:gsLst>
              <a:gs pos="6000">
                <a:schemeClr val="bg1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4"/>
          <p:cNvSpPr txBox="1">
            <a:spLocks noChangeArrowheads="1"/>
          </p:cNvSpPr>
          <p:nvPr userDrawn="1"/>
        </p:nvSpPr>
        <p:spPr bwMode="auto">
          <a:xfrm>
            <a:off x="0" y="6632437"/>
            <a:ext cx="730424" cy="2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C.Kotnig</a:t>
            </a:r>
            <a:endParaRPr lang="en-US" dirty="0"/>
          </a:p>
        </p:txBody>
      </p:sp>
      <p:sp>
        <p:nvSpPr>
          <p:cNvPr id="18" name="Rectangle 5"/>
          <p:cNvSpPr txBox="1">
            <a:spLocks noChangeArrowheads="1"/>
          </p:cNvSpPr>
          <p:nvPr userDrawn="1"/>
        </p:nvSpPr>
        <p:spPr bwMode="auto">
          <a:xfrm>
            <a:off x="1547664" y="6632437"/>
            <a:ext cx="6193160" cy="20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000" kern="1200" dirty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2019 European Cryogenics Day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 -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 08</a:t>
            </a:r>
            <a:r>
              <a:rPr lang="en-GB" dirty="0" smtClean="0"/>
              <a:t>.10.2019</a:t>
            </a:r>
            <a:r>
              <a:rPr lang="en-GB" baseline="0" dirty="0" smtClean="0"/>
              <a:t> Lund</a:t>
            </a:r>
            <a:r>
              <a:rPr lang="en-GB" dirty="0" smtClean="0"/>
              <a:t>, Sweden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effectLst/>
          <a:latin typeface="Franklin Gothic Book" panose="020B05030201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Franklin Gothic Book" panose="020B05030201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Franklin Gothic Book" panose="020B05030201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Franklin Gothic Book" panose="020B05030201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Franklin Gothic Book" panose="020B05030201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18.tiff"/><Relationship Id="rId3" Type="http://schemas.openxmlformats.org/officeDocument/2006/relationships/image" Target="../media/image51.tiff"/><Relationship Id="rId7" Type="http://schemas.openxmlformats.org/officeDocument/2006/relationships/image" Target="../media/image55.tif"/><Relationship Id="rId12" Type="http://schemas.openxmlformats.org/officeDocument/2006/relationships/image" Target="../media/image6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tif"/><Relationship Id="rId10" Type="http://schemas.openxmlformats.org/officeDocument/2006/relationships/image" Target="../media/image58.tiff"/><Relationship Id="rId4" Type="http://schemas.openxmlformats.org/officeDocument/2006/relationships/image" Target="../media/image52.tiff"/><Relationship Id="rId9" Type="http://schemas.openxmlformats.org/officeDocument/2006/relationships/image" Target="../media/image57.tiff"/><Relationship Id="rId14" Type="http://schemas.openxmlformats.org/officeDocument/2006/relationships/image" Target="../media/image6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13" Type="http://schemas.openxmlformats.org/officeDocument/2006/relationships/image" Target="../media/image61.tiff"/><Relationship Id="rId3" Type="http://schemas.openxmlformats.org/officeDocument/2006/relationships/image" Target="../media/image62.tiff"/><Relationship Id="rId7" Type="http://schemas.openxmlformats.org/officeDocument/2006/relationships/image" Target="../media/image54.tiff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tiff"/><Relationship Id="rId11" Type="http://schemas.openxmlformats.org/officeDocument/2006/relationships/image" Target="../media/image60.tiff"/><Relationship Id="rId5" Type="http://schemas.openxmlformats.org/officeDocument/2006/relationships/image" Target="../media/image52.tiff"/><Relationship Id="rId10" Type="http://schemas.openxmlformats.org/officeDocument/2006/relationships/image" Target="../media/image59.tiff"/><Relationship Id="rId4" Type="http://schemas.openxmlformats.org/officeDocument/2006/relationships/image" Target="../media/image55.tif"/><Relationship Id="rId9" Type="http://schemas.openxmlformats.org/officeDocument/2006/relationships/image" Target="../media/image5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13" Type="http://schemas.openxmlformats.org/officeDocument/2006/relationships/image" Target="../media/image18.tiff"/><Relationship Id="rId3" Type="http://schemas.openxmlformats.org/officeDocument/2006/relationships/image" Target="../media/image52.tiff"/><Relationship Id="rId7" Type="http://schemas.openxmlformats.org/officeDocument/2006/relationships/image" Target="../media/image55.tif"/><Relationship Id="rId12" Type="http://schemas.openxmlformats.org/officeDocument/2006/relationships/image" Target="../media/image6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tif"/><Relationship Id="rId10" Type="http://schemas.openxmlformats.org/officeDocument/2006/relationships/image" Target="../media/image58.tiff"/><Relationship Id="rId4" Type="http://schemas.openxmlformats.org/officeDocument/2006/relationships/image" Target="../media/image64.tif"/><Relationship Id="rId9" Type="http://schemas.openxmlformats.org/officeDocument/2006/relationships/image" Target="../media/image57.tiff"/><Relationship Id="rId14" Type="http://schemas.openxmlformats.org/officeDocument/2006/relationships/image" Target="../media/image61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"/><Relationship Id="rId13" Type="http://schemas.openxmlformats.org/officeDocument/2006/relationships/image" Target="../media/image18.tiff"/><Relationship Id="rId3" Type="http://schemas.openxmlformats.org/officeDocument/2006/relationships/image" Target="../media/image66.tif"/><Relationship Id="rId7" Type="http://schemas.openxmlformats.org/officeDocument/2006/relationships/image" Target="../media/image54.tiff"/><Relationship Id="rId12" Type="http://schemas.openxmlformats.org/officeDocument/2006/relationships/image" Target="../media/image6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tif"/><Relationship Id="rId11" Type="http://schemas.openxmlformats.org/officeDocument/2006/relationships/image" Target="../media/image59.tiff"/><Relationship Id="rId5" Type="http://schemas.openxmlformats.org/officeDocument/2006/relationships/image" Target="../media/image52.tiff"/><Relationship Id="rId10" Type="http://schemas.openxmlformats.org/officeDocument/2006/relationships/image" Target="../media/image58.tiff"/><Relationship Id="rId4" Type="http://schemas.openxmlformats.org/officeDocument/2006/relationships/image" Target="../media/image67.tiff"/><Relationship Id="rId9" Type="http://schemas.openxmlformats.org/officeDocument/2006/relationships/image" Target="../media/image68.tif"/><Relationship Id="rId14" Type="http://schemas.openxmlformats.org/officeDocument/2006/relationships/image" Target="../media/image6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70.tiff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Relationship Id="rId9" Type="http://schemas.openxmlformats.org/officeDocument/2006/relationships/image" Target="../media/image7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3" Type="http://schemas.openxmlformats.org/officeDocument/2006/relationships/image" Target="../media/image77.tiff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Relationship Id="rId9" Type="http://schemas.openxmlformats.org/officeDocument/2006/relationships/image" Target="../media/image82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3" Type="http://schemas.openxmlformats.org/officeDocument/2006/relationships/image" Target="../media/image77.tiff"/><Relationship Id="rId7" Type="http://schemas.openxmlformats.org/officeDocument/2006/relationships/image" Target="../media/image8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tiff"/><Relationship Id="rId4" Type="http://schemas.openxmlformats.org/officeDocument/2006/relationships/image" Target="../media/image78.tiff"/><Relationship Id="rId9" Type="http://schemas.openxmlformats.org/officeDocument/2006/relationships/image" Target="../media/image8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88.tif"/><Relationship Id="rId7" Type="http://schemas.openxmlformats.org/officeDocument/2006/relationships/image" Target="../media/image7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tiff"/><Relationship Id="rId5" Type="http://schemas.openxmlformats.org/officeDocument/2006/relationships/image" Target="../media/image90.tiff"/><Relationship Id="rId10" Type="http://schemas.openxmlformats.org/officeDocument/2006/relationships/image" Target="../media/image94.jpg"/><Relationship Id="rId4" Type="http://schemas.openxmlformats.org/officeDocument/2006/relationships/image" Target="../media/image89.tiff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28.tiff"/><Relationship Id="rId7" Type="http://schemas.openxmlformats.org/officeDocument/2006/relationships/image" Target="../media/image9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tiff"/><Relationship Id="rId5" Type="http://schemas.openxmlformats.org/officeDocument/2006/relationships/image" Target="../media/image96.tiff"/><Relationship Id="rId4" Type="http://schemas.openxmlformats.org/officeDocument/2006/relationships/image" Target="../media/image9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t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tiff"/><Relationship Id="rId3" Type="http://schemas.openxmlformats.org/officeDocument/2006/relationships/image" Target="../media/image103.tiff"/><Relationship Id="rId7" Type="http://schemas.openxmlformats.org/officeDocument/2006/relationships/image" Target="../media/image10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tif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7" Type="http://schemas.openxmlformats.org/officeDocument/2006/relationships/image" Target="../media/image112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f"/><Relationship Id="rId5" Type="http://schemas.openxmlformats.org/officeDocument/2006/relationships/image" Target="../media/image111.jpg"/><Relationship Id="rId4" Type="http://schemas.openxmlformats.org/officeDocument/2006/relationships/image" Target="../media/image110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tiff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13" Type="http://schemas.openxmlformats.org/officeDocument/2006/relationships/image" Target="../media/image23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12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11" Type="http://schemas.openxmlformats.org/officeDocument/2006/relationships/image" Target="../media/image21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Relationship Id="rId14" Type="http://schemas.openxmlformats.org/officeDocument/2006/relationships/image" Target="../media/image24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tiff"/><Relationship Id="rId3" Type="http://schemas.openxmlformats.org/officeDocument/2006/relationships/image" Target="../media/image119.tiff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06.tiff"/><Relationship Id="rId10" Type="http://schemas.openxmlformats.org/officeDocument/2006/relationships/image" Target="../media/image125.emf"/><Relationship Id="rId4" Type="http://schemas.openxmlformats.org/officeDocument/2006/relationships/image" Target="../media/image120.tiff"/><Relationship Id="rId9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7" Type="http://schemas.openxmlformats.org/officeDocument/2006/relationships/image" Target="../media/image129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tiff"/><Relationship Id="rId5" Type="http://schemas.openxmlformats.org/officeDocument/2006/relationships/image" Target="../media/image125.emf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3" Type="http://schemas.openxmlformats.org/officeDocument/2006/relationships/image" Target="../media/image130.tiff"/><Relationship Id="rId7" Type="http://schemas.openxmlformats.org/officeDocument/2006/relationships/image" Target="../media/image10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tiff"/><Relationship Id="rId5" Type="http://schemas.openxmlformats.org/officeDocument/2006/relationships/image" Target="../media/image132.tiff"/><Relationship Id="rId10" Type="http://schemas.openxmlformats.org/officeDocument/2006/relationships/image" Target="../media/image135.tiff"/><Relationship Id="rId4" Type="http://schemas.openxmlformats.org/officeDocument/2006/relationships/image" Target="../media/image131.tiff"/><Relationship Id="rId9" Type="http://schemas.openxmlformats.org/officeDocument/2006/relationships/image" Target="../media/image9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tiff"/><Relationship Id="rId3" Type="http://schemas.openxmlformats.org/officeDocument/2006/relationships/image" Target="../media/image3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137.tiff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9.tiff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tiff"/><Relationship Id="rId3" Type="http://schemas.openxmlformats.org/officeDocument/2006/relationships/image" Target="../media/image29.tiff"/><Relationship Id="rId7" Type="http://schemas.openxmlformats.org/officeDocument/2006/relationships/image" Target="../media/image14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tiff"/><Relationship Id="rId5" Type="http://schemas.openxmlformats.org/officeDocument/2006/relationships/image" Target="../media/image21.tiff"/><Relationship Id="rId4" Type="http://schemas.openxmlformats.org/officeDocument/2006/relationships/image" Target="../media/image42.tiff"/><Relationship Id="rId9" Type="http://schemas.openxmlformats.org/officeDocument/2006/relationships/image" Target="../media/image14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tiff"/><Relationship Id="rId3" Type="http://schemas.openxmlformats.org/officeDocument/2006/relationships/image" Target="../media/image29.tiff"/><Relationship Id="rId7" Type="http://schemas.openxmlformats.org/officeDocument/2006/relationships/image" Target="../media/image143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tiff"/><Relationship Id="rId5" Type="http://schemas.openxmlformats.org/officeDocument/2006/relationships/image" Target="../media/image140.tiff"/><Relationship Id="rId10" Type="http://schemas.openxmlformats.org/officeDocument/2006/relationships/image" Target="../media/image139.tiff"/><Relationship Id="rId4" Type="http://schemas.openxmlformats.org/officeDocument/2006/relationships/image" Target="../media/image43.tiff"/><Relationship Id="rId9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"/><Relationship Id="rId3" Type="http://schemas.openxmlformats.org/officeDocument/2006/relationships/image" Target="../media/image51.tiff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10" Type="http://schemas.openxmlformats.org/officeDocument/2006/relationships/image" Target="../media/image18.tiff"/><Relationship Id="rId4" Type="http://schemas.openxmlformats.org/officeDocument/2006/relationships/image" Target="../media/image54.tiff"/><Relationship Id="rId9" Type="http://schemas.openxmlformats.org/officeDocument/2006/relationships/image" Target="../media/image61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62.tiff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10" Type="http://schemas.openxmlformats.org/officeDocument/2006/relationships/image" Target="../media/image18.tiff"/><Relationship Id="rId4" Type="http://schemas.openxmlformats.org/officeDocument/2006/relationships/image" Target="../media/image55.tif"/><Relationship Id="rId9" Type="http://schemas.openxmlformats.org/officeDocument/2006/relationships/image" Target="../media/image61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64.ti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tiff"/><Relationship Id="rId5" Type="http://schemas.openxmlformats.org/officeDocument/2006/relationships/image" Target="../media/image55.tif"/><Relationship Id="rId10" Type="http://schemas.openxmlformats.org/officeDocument/2006/relationships/image" Target="../media/image18.tiff"/><Relationship Id="rId4" Type="http://schemas.openxmlformats.org/officeDocument/2006/relationships/image" Target="../media/image54.tiff"/><Relationship Id="rId9" Type="http://schemas.openxmlformats.org/officeDocument/2006/relationships/image" Target="../media/image61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66.ti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tiff"/><Relationship Id="rId5" Type="http://schemas.openxmlformats.org/officeDocument/2006/relationships/image" Target="../media/image68.tif"/><Relationship Id="rId10" Type="http://schemas.openxmlformats.org/officeDocument/2006/relationships/image" Target="../media/image18.tiff"/><Relationship Id="rId4" Type="http://schemas.openxmlformats.org/officeDocument/2006/relationships/image" Target="../media/image54.tiff"/><Relationship Id="rId9" Type="http://schemas.openxmlformats.org/officeDocument/2006/relationships/image" Target="../media/image69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5.tiff"/><Relationship Id="rId7" Type="http://schemas.openxmlformats.org/officeDocument/2006/relationships/image" Target="../media/image97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f"/><Relationship Id="rId5" Type="http://schemas.openxmlformats.org/officeDocument/2006/relationships/image" Target="../media/image147.tiff"/><Relationship Id="rId10" Type="http://schemas.openxmlformats.org/officeDocument/2006/relationships/image" Target="../media/image150.jpeg"/><Relationship Id="rId4" Type="http://schemas.openxmlformats.org/officeDocument/2006/relationships/image" Target="../media/image146.tiff"/><Relationship Id="rId9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tiff"/><Relationship Id="rId3" Type="http://schemas.openxmlformats.org/officeDocument/2006/relationships/image" Target="../media/image151.tiff"/><Relationship Id="rId7" Type="http://schemas.openxmlformats.org/officeDocument/2006/relationships/image" Target="../media/image15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f"/><Relationship Id="rId5" Type="http://schemas.openxmlformats.org/officeDocument/2006/relationships/image" Target="../media/image146.tiff"/><Relationship Id="rId10" Type="http://schemas.openxmlformats.org/officeDocument/2006/relationships/image" Target="../media/image155.jpg"/><Relationship Id="rId4" Type="http://schemas.openxmlformats.org/officeDocument/2006/relationships/image" Target="../media/image152.tiff"/><Relationship Id="rId9" Type="http://schemas.openxmlformats.org/officeDocument/2006/relationships/image" Target="../media/image97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tiff"/><Relationship Id="rId3" Type="http://schemas.openxmlformats.org/officeDocument/2006/relationships/image" Target="../media/image156.tiff"/><Relationship Id="rId7" Type="http://schemas.openxmlformats.org/officeDocument/2006/relationships/image" Target="../media/image153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f"/><Relationship Id="rId5" Type="http://schemas.openxmlformats.org/officeDocument/2006/relationships/image" Target="../media/image146.tiff"/><Relationship Id="rId10" Type="http://schemas.openxmlformats.org/officeDocument/2006/relationships/image" Target="../media/image155.jpg"/><Relationship Id="rId4" Type="http://schemas.openxmlformats.org/officeDocument/2006/relationships/image" Target="../media/image152.tiff"/><Relationship Id="rId9" Type="http://schemas.openxmlformats.org/officeDocument/2006/relationships/image" Target="../media/image9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5" Type="http://schemas.openxmlformats.org/officeDocument/2006/relationships/image" Target="../media/image30.tiff"/><Relationship Id="rId10" Type="http://schemas.openxmlformats.org/officeDocument/2006/relationships/image" Target="../media/image35.jpg"/><Relationship Id="rId4" Type="http://schemas.openxmlformats.org/officeDocument/2006/relationships/image" Target="../media/image29.tiff"/><Relationship Id="rId9" Type="http://schemas.openxmlformats.org/officeDocument/2006/relationships/image" Target="../media/image34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59.tiff"/><Relationship Id="rId7" Type="http://schemas.openxmlformats.org/officeDocument/2006/relationships/image" Target="../media/image88.t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tiff"/><Relationship Id="rId5" Type="http://schemas.openxmlformats.org/officeDocument/2006/relationships/image" Target="../media/image160.tiff"/><Relationship Id="rId4" Type="http://schemas.openxmlformats.org/officeDocument/2006/relationships/image" Target="../media/image10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7" Type="http://schemas.openxmlformats.org/officeDocument/2006/relationships/image" Target="../media/image165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tiff"/><Relationship Id="rId5" Type="http://schemas.openxmlformats.org/officeDocument/2006/relationships/image" Target="../media/image163.tiff"/><Relationship Id="rId4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4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9.tiff"/><Relationship Id="rId4" Type="http://schemas.openxmlformats.org/officeDocument/2006/relationships/image" Target="../media/image3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/>
          <a:stretch/>
        </p:blipFill>
        <p:spPr>
          <a:xfrm>
            <a:off x="28246" y="745250"/>
            <a:ext cx="9088050" cy="5860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54" y="3514920"/>
            <a:ext cx="3371709" cy="238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2" y="4399530"/>
            <a:ext cx="4553390" cy="23550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06" y="5301207"/>
            <a:ext cx="1156623" cy="1131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62" y="1804209"/>
            <a:ext cx="1623773" cy="707085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2899405" y="1638797"/>
            <a:ext cx="3363725" cy="3874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kern="0" dirty="0" smtClean="0">
                <a:latin typeface="Franklin Gothic Book" panose="020B0503020102020204" pitchFamily="34" charset="0"/>
              </a:rPr>
              <a:t>2019 European Cryogenics Days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36145" y="2157752"/>
            <a:ext cx="3090243" cy="3874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kern="0" dirty="0" smtClean="0">
                <a:latin typeface="Franklin Gothic Book" panose="020B0503020102020204" pitchFamily="34" charset="0"/>
              </a:rPr>
              <a:t>08.10.2019 in Lund, Sweden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123728" y="1030424"/>
            <a:ext cx="493557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l"/>
            <a:r>
              <a:rPr lang="en-US" sz="2800" kern="0" dirty="0" smtClean="0"/>
              <a:t>The cryogenic needs of the FCC</a:t>
            </a:r>
            <a:endParaRPr lang="en-US" sz="2800" kern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68" y="2615453"/>
            <a:ext cx="461629" cy="530608"/>
          </a:xfrm>
          <a:prstGeom prst="rect">
            <a:avLst/>
          </a:prstGeom>
        </p:spPr>
      </p:pic>
      <p:sp>
        <p:nvSpPr>
          <p:cNvPr id="15" name="Rectangle 5"/>
          <p:cNvSpPr txBox="1">
            <a:spLocks noChangeArrowheads="1"/>
          </p:cNvSpPr>
          <p:nvPr/>
        </p:nvSpPr>
        <p:spPr>
          <a:xfrm>
            <a:off x="2532089" y="2690192"/>
            <a:ext cx="4392488" cy="33488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kern="0" dirty="0" smtClean="0"/>
              <a:t>Claudio Kotnig on behalf of the CERN Cryogenics Group</a:t>
            </a:r>
          </a:p>
          <a:p>
            <a:endParaRPr lang="en-US" sz="1400" kern="0" dirty="0" smtClean="0"/>
          </a:p>
          <a:p>
            <a:endParaRPr lang="en-US" sz="14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8"/>
          <a:stretch/>
        </p:blipFill>
        <p:spPr>
          <a:xfrm>
            <a:off x="441257" y="1808029"/>
            <a:ext cx="1907235" cy="509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8" y="3506485"/>
            <a:ext cx="1458230" cy="14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Applications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5536" y="980728"/>
            <a:ext cx="2736304" cy="40324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Cryogenic Applications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611560" y="1539302"/>
            <a:ext cx="8064896" cy="59355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endParaRPr lang="en-GB" sz="18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99601" y="1485449"/>
            <a:ext cx="8064896" cy="344752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kern="0" dirty="0" smtClean="0">
                <a:latin typeface="Franklin Gothic Book" panose="020B0503020102020204" pitchFamily="34" charset="0"/>
              </a:rPr>
              <a:t>RF Cavities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27584" y="1887142"/>
            <a:ext cx="3888432" cy="40455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kern="0" dirty="0" smtClean="0">
                <a:latin typeface="Franklin Gothic Book" panose="020B0503020102020204" pitchFamily="34" charset="0"/>
              </a:rPr>
              <a:t>Accelerating the lepton bunches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81" y="1140877"/>
            <a:ext cx="4180599" cy="46333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34123" y="3483975"/>
            <a:ext cx="4383213" cy="2681754"/>
            <a:chOff x="4734123" y="3483975"/>
            <a:chExt cx="4383213" cy="26817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4123" y="3483975"/>
              <a:ext cx="4270316" cy="236004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652667" y="5857952"/>
              <a:ext cx="14646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JLAB </a:t>
              </a:r>
              <a:endParaRPr lang="de-AT" sz="1400" dirty="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64" y="2289927"/>
            <a:ext cx="4464496" cy="2478452"/>
            <a:chOff x="229278" y="1771575"/>
            <a:chExt cx="4464496" cy="2478452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805342" y="1771575"/>
              <a:ext cx="3888432" cy="658542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800" kern="0" dirty="0" smtClean="0">
                  <a:latin typeface="Franklin Gothic Book" panose="020B0503020102020204" pitchFamily="34" charset="0"/>
                </a:rPr>
                <a:t>Compensate for the energy losses due synchrotron radiation P</a:t>
              </a:r>
              <a:r>
                <a:rPr lang="en-US" sz="1800" kern="0" baseline="-25000" dirty="0" smtClean="0">
                  <a:latin typeface="Franklin Gothic Book" panose="020B0503020102020204" pitchFamily="34" charset="0"/>
                </a:rPr>
                <a:t>SR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78" y="2531086"/>
              <a:ext cx="2996424" cy="17189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574" y="2719903"/>
              <a:ext cx="1330513" cy="73661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412433"/>
              </p:ext>
            </p:extLst>
          </p:nvPr>
        </p:nvGraphicFramePr>
        <p:xfrm>
          <a:off x="892329" y="5285314"/>
          <a:ext cx="2875732" cy="1208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798">
                  <a:extLst>
                    <a:ext uri="{9D8B030D-6E8A-4147-A177-3AD203B41FA5}">
                      <a16:colId xmlns:a16="http://schemas.microsoft.com/office/drawing/2014/main" xmlns="" val="3408969228"/>
                    </a:ext>
                  </a:extLst>
                </a:gridCol>
                <a:gridCol w="1394934">
                  <a:extLst>
                    <a:ext uri="{9D8B030D-6E8A-4147-A177-3AD203B41FA5}">
                      <a16:colId xmlns:a16="http://schemas.microsoft.com/office/drawing/2014/main" xmlns="" val="2391711121"/>
                    </a:ext>
                  </a:extLst>
                </a:gridCol>
              </a:tblGrid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1 (z</a:t>
                      </a:r>
                      <a:r>
                        <a:rPr lang="de-AT" sz="1200" b="1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0.036 GeV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9569101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2 (w</a:t>
                      </a:r>
                      <a:r>
                        <a:rPr lang="de-AT" sz="1200" b="1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0.34 GeV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48703279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3 (Higgs)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Franklin Gothic Book" pitchFamily="34" charset="0"/>
                          <a:ea typeface="+mn-ea"/>
                          <a:cs typeface="+mn-cs"/>
                        </a:rPr>
                        <a:t>1.72 GeV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6501193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4 (Top Quark)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7.8 / 9.2 GeV</a:t>
                      </a:r>
                      <a:endParaRPr lang="en-GB" sz="1200" b="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548524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823001" y="4964487"/>
            <a:ext cx="2668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4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Energy losses per turn:</a:t>
            </a:r>
            <a:endParaRPr lang="de-AT" sz="14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3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>
            <a:spLocks noGrp="1"/>
          </p:cNvSpPr>
          <p:nvPr>
            <p:ph type="title"/>
          </p:nvPr>
        </p:nvSpPr>
        <p:spPr>
          <a:xfrm>
            <a:off x="78717" y="197474"/>
            <a:ext cx="7536123" cy="491807"/>
          </a:xfrm>
        </p:spPr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Cryogenics: Stage 1/4 (z-Boson)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/>
          <a:stretch/>
        </p:blipFill>
        <p:spPr>
          <a:xfrm>
            <a:off x="991855" y="4513964"/>
            <a:ext cx="7485888" cy="1655599"/>
          </a:xfrm>
          <a:prstGeom prst="rect">
            <a:avLst/>
          </a:prstGeom>
        </p:spPr>
      </p:pic>
      <p:grpSp>
        <p:nvGrpSpPr>
          <p:cNvPr id="146" name="Group 145"/>
          <p:cNvGrpSpPr/>
          <p:nvPr/>
        </p:nvGrpSpPr>
        <p:grpSpPr>
          <a:xfrm>
            <a:off x="8505495" y="5587435"/>
            <a:ext cx="733672" cy="457261"/>
            <a:chOff x="8482153" y="5594641"/>
            <a:chExt cx="733672" cy="457261"/>
          </a:xfrm>
        </p:grpSpPr>
        <p:sp>
          <p:nvSpPr>
            <p:cNvPr id="147" name="Content Placeholder 2"/>
            <p:cNvSpPr txBox="1">
              <a:spLocks/>
            </p:cNvSpPr>
            <p:nvPr/>
          </p:nvSpPr>
          <p:spPr>
            <a:xfrm>
              <a:off x="8482153" y="5758357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2</a:t>
              </a:r>
            </a:p>
          </p:txBody>
        </p:sp>
        <p:sp>
          <p:nvSpPr>
            <p:cNvPr id="149" name="Content Placeholder 2"/>
            <p:cNvSpPr txBox="1">
              <a:spLocks/>
            </p:cNvSpPr>
            <p:nvPr/>
          </p:nvSpPr>
          <p:spPr>
            <a:xfrm>
              <a:off x="8482153" y="559464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7710" y="1692182"/>
            <a:ext cx="5415643" cy="415869"/>
            <a:chOff x="197710" y="1692182"/>
            <a:chExt cx="5415643" cy="4158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9" t="9223" r="1901" b="58684"/>
            <a:stretch/>
          </p:blipFill>
          <p:spPr>
            <a:xfrm>
              <a:off x="197710" y="1745570"/>
              <a:ext cx="353501" cy="349731"/>
            </a:xfrm>
            <a:prstGeom prst="rect">
              <a:avLst/>
            </a:prstGeom>
          </p:spPr>
        </p:pic>
        <p:sp>
          <p:nvSpPr>
            <p:cNvPr id="95" name="Content Placeholder 2"/>
            <p:cNvSpPr txBox="1">
              <a:spLocks/>
            </p:cNvSpPr>
            <p:nvPr/>
          </p:nvSpPr>
          <p:spPr>
            <a:xfrm>
              <a:off x="653788" y="1692182"/>
              <a:ext cx="4959565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3. Stage: Higgs Bosons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125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6"/>
          <a:stretch/>
        </p:blipFill>
        <p:spPr>
          <a:xfrm>
            <a:off x="1425203" y="2818020"/>
            <a:ext cx="1090567" cy="25237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6560" y="1254472"/>
            <a:ext cx="5000482" cy="415869"/>
            <a:chOff x="206560" y="1254472"/>
            <a:chExt cx="5000482" cy="41586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0" t="66010" r="2812" b="1298"/>
            <a:stretch/>
          </p:blipFill>
          <p:spPr>
            <a:xfrm>
              <a:off x="206560" y="1286886"/>
              <a:ext cx="360024" cy="356257"/>
            </a:xfrm>
            <a:prstGeom prst="rect">
              <a:avLst/>
            </a:prstGeom>
          </p:spPr>
        </p:pic>
        <p:sp>
          <p:nvSpPr>
            <p:cNvPr id="93" name="Content Placeholder 2"/>
            <p:cNvSpPr txBox="1">
              <a:spLocks/>
            </p:cNvSpPr>
            <p:nvPr/>
          </p:nvSpPr>
          <p:spPr>
            <a:xfrm>
              <a:off x="665099" y="1254472"/>
              <a:ext cx="4541943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2. Stage: w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±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Bosons 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80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2"/>
          <a:stretch/>
        </p:blipFill>
        <p:spPr>
          <a:xfrm>
            <a:off x="5587069" y="796752"/>
            <a:ext cx="3387401" cy="3784376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1"/>
          <a:stretch/>
        </p:blipFill>
        <p:spPr>
          <a:xfrm>
            <a:off x="45721" y="2815627"/>
            <a:ext cx="925880" cy="25552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7149" y="845873"/>
            <a:ext cx="4948179" cy="415869"/>
            <a:chOff x="207149" y="845873"/>
            <a:chExt cx="4948179" cy="415869"/>
          </a:xfrm>
        </p:grpSpPr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665099" y="845873"/>
              <a:ext cx="4490229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1. Stage: z</a:t>
              </a:r>
              <a:r>
                <a:rPr lang="en-GB" kern="0" baseline="3000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0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-Bosons (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GB" kern="0" dirty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= 45.6 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C000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8" t="57014" r="17384" b="23722"/>
            <a:stretch/>
          </p:blipFill>
          <p:spPr>
            <a:xfrm>
              <a:off x="207149" y="874090"/>
              <a:ext cx="359435" cy="35943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03893" y="2126570"/>
            <a:ext cx="5239467" cy="415869"/>
            <a:chOff x="203893" y="2126570"/>
            <a:chExt cx="5239467" cy="41586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2" t="2411" r="65035" b="65185"/>
            <a:stretch/>
          </p:blipFill>
          <p:spPr>
            <a:xfrm>
              <a:off x="203893" y="2157915"/>
              <a:ext cx="350676" cy="353178"/>
            </a:xfrm>
            <a:prstGeom prst="rect">
              <a:avLst/>
            </a:prstGeom>
          </p:spPr>
        </p:pic>
        <p:sp>
          <p:nvSpPr>
            <p:cNvPr id="96" name="Content Placeholder 2"/>
            <p:cNvSpPr txBox="1">
              <a:spLocks/>
            </p:cNvSpPr>
            <p:nvPr/>
          </p:nvSpPr>
          <p:spPr>
            <a:xfrm>
              <a:off x="653789" y="2126570"/>
              <a:ext cx="4789571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4. Stage: Top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Quarks 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≥ 173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0" y="3002812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9" y="4037905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sp>
        <p:nvSpPr>
          <p:cNvPr id="109" name="Content Placeholder 2"/>
          <p:cNvSpPr txBox="1">
            <a:spLocks/>
          </p:cNvSpPr>
          <p:nvPr/>
        </p:nvSpPr>
        <p:spPr>
          <a:xfrm>
            <a:off x="5506252" y="4574068"/>
            <a:ext cx="3637748" cy="73855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526069" y="5904496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627174" y="5421471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359835" y="3013743"/>
            <a:ext cx="1797883" cy="2534325"/>
            <a:chOff x="2359835" y="3013743"/>
            <a:chExt cx="1797883" cy="2534325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891" y="3013743"/>
              <a:ext cx="1507827" cy="1557055"/>
            </a:xfrm>
            <a:prstGeom prst="rect">
              <a:avLst/>
            </a:prstGeom>
          </p:spPr>
        </p:pic>
        <p:cxnSp>
          <p:nvCxnSpPr>
            <p:cNvPr id="124" name="Straight Connector 123"/>
            <p:cNvCxnSpPr/>
            <p:nvPr/>
          </p:nvCxnSpPr>
          <p:spPr>
            <a:xfrm flipV="1">
              <a:off x="2359835" y="4077072"/>
              <a:ext cx="411965" cy="1535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3146066" y="4477037"/>
              <a:ext cx="79327" cy="10710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97" name="Oval 96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6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>
            <a:spLocks noGrp="1"/>
          </p:cNvSpPr>
          <p:nvPr>
            <p:ph type="title"/>
          </p:nvPr>
        </p:nvSpPr>
        <p:spPr>
          <a:xfrm>
            <a:off x="78717" y="197474"/>
            <a:ext cx="7536123" cy="491807"/>
          </a:xfrm>
        </p:spPr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Cryogenics: Stage 2/4 (w-Boson)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8505495" y="5587435"/>
            <a:ext cx="733672" cy="457261"/>
            <a:chOff x="8482153" y="5594641"/>
            <a:chExt cx="733672" cy="457261"/>
          </a:xfrm>
        </p:grpSpPr>
        <p:sp>
          <p:nvSpPr>
            <p:cNvPr id="147" name="Content Placeholder 2"/>
            <p:cNvSpPr txBox="1">
              <a:spLocks/>
            </p:cNvSpPr>
            <p:nvPr/>
          </p:nvSpPr>
          <p:spPr>
            <a:xfrm>
              <a:off x="8482153" y="5758357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2</a:t>
              </a:r>
            </a:p>
          </p:txBody>
        </p:sp>
        <p:sp>
          <p:nvSpPr>
            <p:cNvPr id="149" name="Content Placeholder 2"/>
            <p:cNvSpPr txBox="1">
              <a:spLocks/>
            </p:cNvSpPr>
            <p:nvPr/>
          </p:nvSpPr>
          <p:spPr>
            <a:xfrm>
              <a:off x="8482153" y="559464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1</a:t>
              </a:r>
            </a:p>
          </p:txBody>
        </p:sp>
      </p:grpSp>
      <p:pic>
        <p:nvPicPr>
          <p:cNvPr id="142" name="Picture 1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5" y="4477037"/>
            <a:ext cx="7485888" cy="1700784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1"/>
          <a:stretch/>
        </p:blipFill>
        <p:spPr>
          <a:xfrm>
            <a:off x="1393483" y="2815627"/>
            <a:ext cx="1060029" cy="25552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7710" y="1692182"/>
            <a:ext cx="5415643" cy="415869"/>
            <a:chOff x="197710" y="1692182"/>
            <a:chExt cx="5415643" cy="4158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9" t="9223" r="1901" b="58684"/>
            <a:stretch/>
          </p:blipFill>
          <p:spPr>
            <a:xfrm>
              <a:off x="197710" y="1745570"/>
              <a:ext cx="353501" cy="349731"/>
            </a:xfrm>
            <a:prstGeom prst="rect">
              <a:avLst/>
            </a:prstGeom>
          </p:spPr>
        </p:pic>
        <p:sp>
          <p:nvSpPr>
            <p:cNvPr id="95" name="Content Placeholder 2"/>
            <p:cNvSpPr txBox="1">
              <a:spLocks/>
            </p:cNvSpPr>
            <p:nvPr/>
          </p:nvSpPr>
          <p:spPr>
            <a:xfrm>
              <a:off x="653788" y="1692182"/>
              <a:ext cx="4959565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3. Stage: Higgs Bosons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125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9494" y="1254472"/>
            <a:ext cx="4997548" cy="415869"/>
            <a:chOff x="209494" y="1254472"/>
            <a:chExt cx="4997548" cy="415869"/>
          </a:xfrm>
        </p:grpSpPr>
        <p:sp>
          <p:nvSpPr>
            <p:cNvPr id="66" name="Content Placeholder 2"/>
            <p:cNvSpPr txBox="1">
              <a:spLocks/>
            </p:cNvSpPr>
            <p:nvPr/>
          </p:nvSpPr>
          <p:spPr>
            <a:xfrm>
              <a:off x="665099" y="1254472"/>
              <a:ext cx="4541943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2. Stage: w</a:t>
              </a:r>
              <a:r>
                <a:rPr lang="en-GB" kern="0" baseline="3000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±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-</a:t>
              </a:r>
              <a:r>
                <a:rPr lang="en-GB" kern="0" dirty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Bosons 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 = 80 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C000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81" t="78361" r="17729" b="662"/>
            <a:stretch/>
          </p:blipFill>
          <p:spPr>
            <a:xfrm>
              <a:off x="209494" y="1275885"/>
              <a:ext cx="352493" cy="39140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03893" y="845873"/>
            <a:ext cx="5003149" cy="415869"/>
            <a:chOff x="203893" y="845873"/>
            <a:chExt cx="5003149" cy="41586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" t="59611" r="69116" b="6055"/>
            <a:stretch/>
          </p:blipFill>
          <p:spPr>
            <a:xfrm>
              <a:off x="203893" y="857472"/>
              <a:ext cx="363696" cy="374161"/>
            </a:xfrm>
            <a:prstGeom prst="rect">
              <a:avLst/>
            </a:prstGeom>
          </p:spPr>
        </p:pic>
        <p:sp>
          <p:nvSpPr>
            <p:cNvPr id="92" name="Content Placeholder 2"/>
            <p:cNvSpPr txBox="1">
              <a:spLocks/>
            </p:cNvSpPr>
            <p:nvPr/>
          </p:nvSpPr>
          <p:spPr>
            <a:xfrm>
              <a:off x="665099" y="845873"/>
              <a:ext cx="4541943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1. Stage: z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0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-Bosons (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= 45.6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2"/>
          <a:stretch/>
        </p:blipFill>
        <p:spPr>
          <a:xfrm>
            <a:off x="5587069" y="796752"/>
            <a:ext cx="3387401" cy="3784376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1"/>
          <a:stretch/>
        </p:blipFill>
        <p:spPr>
          <a:xfrm>
            <a:off x="45721" y="2815627"/>
            <a:ext cx="925880" cy="25552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893" y="2126570"/>
            <a:ext cx="5239467" cy="415869"/>
            <a:chOff x="203893" y="2126570"/>
            <a:chExt cx="5239467" cy="41586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2" t="2411" r="65035" b="65185"/>
            <a:stretch/>
          </p:blipFill>
          <p:spPr>
            <a:xfrm>
              <a:off x="203893" y="2157915"/>
              <a:ext cx="350676" cy="353178"/>
            </a:xfrm>
            <a:prstGeom prst="rect">
              <a:avLst/>
            </a:prstGeom>
          </p:spPr>
        </p:pic>
        <p:sp>
          <p:nvSpPr>
            <p:cNvPr id="96" name="Content Placeholder 2"/>
            <p:cNvSpPr txBox="1">
              <a:spLocks/>
            </p:cNvSpPr>
            <p:nvPr/>
          </p:nvSpPr>
          <p:spPr>
            <a:xfrm>
              <a:off x="653789" y="2126570"/>
              <a:ext cx="4789571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4. Stage: Top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Quarks (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≥ 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173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0" y="3002812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9" y="4037905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sp>
        <p:nvSpPr>
          <p:cNvPr id="109" name="Content Placeholder 2"/>
          <p:cNvSpPr txBox="1">
            <a:spLocks/>
          </p:cNvSpPr>
          <p:nvPr/>
        </p:nvSpPr>
        <p:spPr>
          <a:xfrm>
            <a:off x="5506252" y="4574068"/>
            <a:ext cx="3637748" cy="73855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526069" y="5904496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627174" y="5421471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359835" y="3013743"/>
            <a:ext cx="1797883" cy="2534325"/>
            <a:chOff x="2359835" y="3013743"/>
            <a:chExt cx="1797883" cy="2534325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891" y="3013743"/>
              <a:ext cx="1507827" cy="1557055"/>
            </a:xfrm>
            <a:prstGeom prst="rect">
              <a:avLst/>
            </a:prstGeom>
          </p:spPr>
        </p:pic>
        <p:cxnSp>
          <p:nvCxnSpPr>
            <p:cNvPr id="124" name="Straight Connector 123"/>
            <p:cNvCxnSpPr/>
            <p:nvPr/>
          </p:nvCxnSpPr>
          <p:spPr>
            <a:xfrm flipV="1">
              <a:off x="2359835" y="4077072"/>
              <a:ext cx="411965" cy="1535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3146066" y="4477037"/>
              <a:ext cx="79327" cy="10710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97" name="Oval 96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1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>
            <a:spLocks noGrp="1"/>
          </p:cNvSpPr>
          <p:nvPr>
            <p:ph type="title"/>
          </p:nvPr>
        </p:nvSpPr>
        <p:spPr>
          <a:xfrm>
            <a:off x="78717" y="197474"/>
            <a:ext cx="7536123" cy="491807"/>
          </a:xfrm>
        </p:spPr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Cryogenics: Stage 3/4 (Higgs Boson)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8505495" y="5587435"/>
            <a:ext cx="733672" cy="457261"/>
            <a:chOff x="8482153" y="5594641"/>
            <a:chExt cx="733672" cy="457261"/>
          </a:xfrm>
        </p:grpSpPr>
        <p:sp>
          <p:nvSpPr>
            <p:cNvPr id="147" name="Content Placeholder 2"/>
            <p:cNvSpPr txBox="1">
              <a:spLocks/>
            </p:cNvSpPr>
            <p:nvPr/>
          </p:nvSpPr>
          <p:spPr>
            <a:xfrm>
              <a:off x="8482153" y="5758357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2</a:t>
              </a:r>
            </a:p>
          </p:txBody>
        </p:sp>
        <p:sp>
          <p:nvSpPr>
            <p:cNvPr id="149" name="Content Placeholder 2"/>
            <p:cNvSpPr txBox="1">
              <a:spLocks/>
            </p:cNvSpPr>
            <p:nvPr/>
          </p:nvSpPr>
          <p:spPr>
            <a:xfrm>
              <a:off x="8482153" y="559464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3893" y="845873"/>
            <a:ext cx="4951435" cy="415869"/>
            <a:chOff x="203893" y="845873"/>
            <a:chExt cx="4951435" cy="41586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" t="59611" r="69116" b="6055"/>
            <a:stretch/>
          </p:blipFill>
          <p:spPr>
            <a:xfrm>
              <a:off x="203893" y="857472"/>
              <a:ext cx="363696" cy="374161"/>
            </a:xfrm>
            <a:prstGeom prst="rect">
              <a:avLst/>
            </a:prstGeom>
          </p:spPr>
        </p:pic>
        <p:sp>
          <p:nvSpPr>
            <p:cNvPr id="92" name="Content Placeholder 2"/>
            <p:cNvSpPr txBox="1">
              <a:spLocks/>
            </p:cNvSpPr>
            <p:nvPr/>
          </p:nvSpPr>
          <p:spPr>
            <a:xfrm>
              <a:off x="665099" y="845873"/>
              <a:ext cx="4490229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1. Stage: z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0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-Bosons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45.6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5" y="4505408"/>
            <a:ext cx="7485888" cy="1673352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6"/>
          <a:stretch/>
        </p:blipFill>
        <p:spPr>
          <a:xfrm>
            <a:off x="1425203" y="2818020"/>
            <a:ext cx="1090567" cy="25237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6560" y="1254472"/>
            <a:ext cx="5000482" cy="415869"/>
            <a:chOff x="206560" y="1254472"/>
            <a:chExt cx="5000482" cy="41586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0" t="66010" r="2812" b="1298"/>
            <a:stretch/>
          </p:blipFill>
          <p:spPr>
            <a:xfrm>
              <a:off x="206560" y="1286886"/>
              <a:ext cx="360024" cy="356257"/>
            </a:xfrm>
            <a:prstGeom prst="rect">
              <a:avLst/>
            </a:prstGeom>
          </p:spPr>
        </p:pic>
        <p:sp>
          <p:nvSpPr>
            <p:cNvPr id="93" name="Content Placeholder 2"/>
            <p:cNvSpPr txBox="1">
              <a:spLocks/>
            </p:cNvSpPr>
            <p:nvPr/>
          </p:nvSpPr>
          <p:spPr>
            <a:xfrm>
              <a:off x="665099" y="1254472"/>
              <a:ext cx="4541943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2. Stage: w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±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Bosons 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80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2"/>
          <a:stretch/>
        </p:blipFill>
        <p:spPr>
          <a:xfrm>
            <a:off x="5587069" y="796752"/>
            <a:ext cx="3387401" cy="3784376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1"/>
          <a:stretch/>
        </p:blipFill>
        <p:spPr>
          <a:xfrm>
            <a:off x="45721" y="2815627"/>
            <a:ext cx="925880" cy="25552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6042" y="1692182"/>
            <a:ext cx="5417311" cy="415869"/>
            <a:chOff x="196042" y="1692182"/>
            <a:chExt cx="5417311" cy="415869"/>
          </a:xfrm>
        </p:grpSpPr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653788" y="1692182"/>
              <a:ext cx="4959565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3. Stage: Higgs Bosons (</a:t>
              </a:r>
              <a:r>
                <a:rPr lang="en-GB" kern="0" dirty="0" err="1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 = 125 </a:t>
              </a:r>
              <a:r>
                <a:rPr lang="en-GB" kern="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62" t="14594" r="1005" b="66477"/>
            <a:stretch/>
          </p:blipFill>
          <p:spPr>
            <a:xfrm>
              <a:off x="196042" y="1738761"/>
              <a:ext cx="363199" cy="35319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03893" y="2126570"/>
            <a:ext cx="5239467" cy="415869"/>
            <a:chOff x="203893" y="2126570"/>
            <a:chExt cx="5239467" cy="415869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2" t="2411" r="65035" b="65185"/>
            <a:stretch/>
          </p:blipFill>
          <p:spPr>
            <a:xfrm>
              <a:off x="203893" y="2157915"/>
              <a:ext cx="350676" cy="353178"/>
            </a:xfrm>
            <a:prstGeom prst="rect">
              <a:avLst/>
            </a:prstGeom>
          </p:spPr>
        </p:pic>
        <p:sp>
          <p:nvSpPr>
            <p:cNvPr id="96" name="Content Placeholder 2"/>
            <p:cNvSpPr txBox="1">
              <a:spLocks/>
            </p:cNvSpPr>
            <p:nvPr/>
          </p:nvSpPr>
          <p:spPr>
            <a:xfrm>
              <a:off x="653789" y="2126570"/>
              <a:ext cx="4789571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4. Stage: Top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Quarks 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≥ 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173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0" y="3002812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9" y="4037905"/>
            <a:ext cx="335723" cy="32351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5" y="2259551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1"/>
          <a:stretch/>
        </p:blipFill>
        <p:spPr>
          <a:xfrm>
            <a:off x="1393483" y="2815627"/>
            <a:ext cx="1060029" cy="2555243"/>
          </a:xfrm>
          <a:prstGeom prst="rect">
            <a:avLst/>
          </a:prstGeom>
        </p:spPr>
      </p:pic>
      <p:sp>
        <p:nvSpPr>
          <p:cNvPr id="109" name="Content Placeholder 2"/>
          <p:cNvSpPr txBox="1">
            <a:spLocks/>
          </p:cNvSpPr>
          <p:nvPr/>
        </p:nvSpPr>
        <p:spPr>
          <a:xfrm>
            <a:off x="5506252" y="4574068"/>
            <a:ext cx="3637748" cy="73855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526069" y="5904496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627174" y="5421471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359835" y="3013743"/>
            <a:ext cx="1797883" cy="2534325"/>
            <a:chOff x="2359835" y="3013743"/>
            <a:chExt cx="1797883" cy="2534325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891" y="3013743"/>
              <a:ext cx="1507827" cy="1557055"/>
            </a:xfrm>
            <a:prstGeom prst="rect">
              <a:avLst/>
            </a:prstGeom>
          </p:spPr>
        </p:pic>
        <p:cxnSp>
          <p:nvCxnSpPr>
            <p:cNvPr id="124" name="Straight Connector 123"/>
            <p:cNvCxnSpPr/>
            <p:nvPr/>
          </p:nvCxnSpPr>
          <p:spPr>
            <a:xfrm flipV="1">
              <a:off x="2359835" y="4077072"/>
              <a:ext cx="411965" cy="15359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3146066" y="4477037"/>
              <a:ext cx="79327" cy="10710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97" name="Oval 96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Oval 111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Oval 117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6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17" y="197474"/>
            <a:ext cx="7536123" cy="491807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Stage 4/4 (Top Quark)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1" y="4362359"/>
            <a:ext cx="7764450" cy="18799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99419" y="2126570"/>
            <a:ext cx="5243941" cy="415869"/>
            <a:chOff x="199419" y="2126570"/>
            <a:chExt cx="5243941" cy="415869"/>
          </a:xfrm>
        </p:grpSpPr>
        <p:sp>
          <p:nvSpPr>
            <p:cNvPr id="69" name="Content Placeholder 2"/>
            <p:cNvSpPr txBox="1">
              <a:spLocks/>
            </p:cNvSpPr>
            <p:nvPr/>
          </p:nvSpPr>
          <p:spPr>
            <a:xfrm>
              <a:off x="653789" y="2126570"/>
              <a:ext cx="4789571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4. Stage: Top </a:t>
              </a:r>
              <a:r>
                <a:rPr lang="en-GB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Quarks 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rgbClr val="6666FF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rgbClr val="6666FF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6666FF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GB" kern="0" dirty="0">
                  <a:solidFill>
                    <a:srgbClr val="6666FF"/>
                  </a:solidFill>
                  <a:latin typeface="Franklin Gothic Book" panose="020B0503020102020204" pitchFamily="34" charset="0"/>
                </a:rPr>
                <a:t>≥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 173 </a:t>
              </a:r>
              <a:r>
                <a:rPr lang="en-GB" kern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29" t="14130" r="41923" b="65287"/>
            <a:stretch/>
          </p:blipFill>
          <p:spPr>
            <a:xfrm>
              <a:off x="199419" y="2150097"/>
              <a:ext cx="390136" cy="38405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97710" y="1692182"/>
            <a:ext cx="5415643" cy="415869"/>
            <a:chOff x="197710" y="1692182"/>
            <a:chExt cx="5415643" cy="4158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9" t="9223" r="1901" b="58684"/>
            <a:stretch/>
          </p:blipFill>
          <p:spPr>
            <a:xfrm>
              <a:off x="197710" y="1745570"/>
              <a:ext cx="353501" cy="349731"/>
            </a:xfrm>
            <a:prstGeom prst="rect">
              <a:avLst/>
            </a:prstGeom>
          </p:spPr>
        </p:pic>
        <p:sp>
          <p:nvSpPr>
            <p:cNvPr id="95" name="Content Placeholder 2"/>
            <p:cNvSpPr txBox="1">
              <a:spLocks/>
            </p:cNvSpPr>
            <p:nvPr/>
          </p:nvSpPr>
          <p:spPr>
            <a:xfrm>
              <a:off x="653788" y="1692182"/>
              <a:ext cx="4959565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3. Stage: Higgs Bosons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125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3893" y="845873"/>
            <a:ext cx="4951435" cy="415869"/>
            <a:chOff x="203893" y="845873"/>
            <a:chExt cx="4951435" cy="41586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" t="59611" r="69116" b="6055"/>
            <a:stretch/>
          </p:blipFill>
          <p:spPr>
            <a:xfrm>
              <a:off x="203893" y="857472"/>
              <a:ext cx="363696" cy="374161"/>
            </a:xfrm>
            <a:prstGeom prst="rect">
              <a:avLst/>
            </a:prstGeom>
          </p:spPr>
        </p:pic>
        <p:sp>
          <p:nvSpPr>
            <p:cNvPr id="92" name="Content Placeholder 2"/>
            <p:cNvSpPr txBox="1">
              <a:spLocks/>
            </p:cNvSpPr>
            <p:nvPr/>
          </p:nvSpPr>
          <p:spPr>
            <a:xfrm>
              <a:off x="665099" y="845873"/>
              <a:ext cx="4490229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1. Stage: z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0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-Bosons 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45.6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6"/>
          <a:stretch/>
        </p:blipFill>
        <p:spPr>
          <a:xfrm>
            <a:off x="1425203" y="2818020"/>
            <a:ext cx="1090567" cy="25237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6560" y="1254472"/>
            <a:ext cx="5000482" cy="415869"/>
            <a:chOff x="206560" y="1254472"/>
            <a:chExt cx="5000482" cy="41586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0" t="66010" r="2812" b="1298"/>
            <a:stretch/>
          </p:blipFill>
          <p:spPr>
            <a:xfrm>
              <a:off x="206560" y="1286886"/>
              <a:ext cx="360024" cy="356257"/>
            </a:xfrm>
            <a:prstGeom prst="rect">
              <a:avLst/>
            </a:prstGeom>
          </p:spPr>
        </p:pic>
        <p:sp>
          <p:nvSpPr>
            <p:cNvPr id="93" name="Content Placeholder 2"/>
            <p:cNvSpPr txBox="1">
              <a:spLocks/>
            </p:cNvSpPr>
            <p:nvPr/>
          </p:nvSpPr>
          <p:spPr>
            <a:xfrm>
              <a:off x="665099" y="1254472"/>
              <a:ext cx="4541943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2. Stage: w</a:t>
              </a:r>
              <a:r>
                <a:rPr lang="en-GB" kern="0" baseline="3000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±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-</a:t>
              </a:r>
              <a:r>
                <a:rPr lang="en-GB" kern="0" dirty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Bosons (</a:t>
              </a:r>
              <a:r>
                <a:rPr lang="en-GB" kern="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 = 80 </a:t>
              </a:r>
              <a:r>
                <a:rPr lang="en-GB" kern="0" dirty="0" err="1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bg1">
                      <a:lumMod val="75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2"/>
          <a:stretch/>
        </p:blipFill>
        <p:spPr>
          <a:xfrm>
            <a:off x="5587069" y="796752"/>
            <a:ext cx="3387401" cy="3784376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1"/>
          <a:stretch/>
        </p:blipFill>
        <p:spPr>
          <a:xfrm>
            <a:off x="45721" y="2815627"/>
            <a:ext cx="925880" cy="2555243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5942575" y="1346113"/>
            <a:ext cx="3120594" cy="2774823"/>
            <a:chOff x="5138861" y="2026267"/>
            <a:chExt cx="3754725" cy="3344538"/>
          </a:xfrm>
        </p:grpSpPr>
        <p:sp>
          <p:nvSpPr>
            <p:cNvPr id="115" name="Oval 114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Oval 125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Oval 126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Oval 128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" y="2814531"/>
            <a:ext cx="2363743" cy="25570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60" y="3002812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9" y="4037905"/>
            <a:ext cx="335723" cy="32351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5" y="2259551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75361" y="2598294"/>
            <a:ext cx="2233877" cy="1145229"/>
            <a:chOff x="6475361" y="2598294"/>
            <a:chExt cx="2233877" cy="114522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361" y="3420008"/>
              <a:ext cx="335723" cy="323515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515" y="2598294"/>
              <a:ext cx="335723" cy="323515"/>
            </a:xfrm>
            <a:prstGeom prst="rect">
              <a:avLst/>
            </a:prstGeom>
          </p:spPr>
        </p:pic>
      </p:grpSp>
      <p:sp>
        <p:nvSpPr>
          <p:cNvPr id="109" name="Content Placeholder 2"/>
          <p:cNvSpPr txBox="1">
            <a:spLocks/>
          </p:cNvSpPr>
          <p:nvPr/>
        </p:nvSpPr>
        <p:spPr>
          <a:xfrm>
            <a:off x="5506252" y="4574068"/>
            <a:ext cx="3637748" cy="73855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8323591" y="5694947"/>
            <a:ext cx="865427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Beam 1&amp;2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526069" y="5904496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627174" y="5421471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sp>
        <p:nvSpPr>
          <p:cNvPr id="148" name="Content Placeholder 2"/>
          <p:cNvSpPr txBox="1">
            <a:spLocks/>
          </p:cNvSpPr>
          <p:nvPr/>
        </p:nvSpPr>
        <p:spPr>
          <a:xfrm>
            <a:off x="5506252" y="4233624"/>
            <a:ext cx="3637748" cy="106350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7030A0"/>
                </a:solidFill>
                <a:latin typeface="Franklin Gothic Book" panose="020B0503020102020204" pitchFamily="34" charset="0"/>
              </a:rPr>
              <a:t>Header A: 800 MHz RF Cavities Supply (2.2 K / 1.3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Header B: </a:t>
            </a:r>
            <a:r>
              <a:rPr lang="en-US" sz="1100" kern="0" dirty="0">
                <a:solidFill>
                  <a:srgbClr val="0000FF"/>
                </a:solidFill>
                <a:latin typeface="Franklin Gothic Book" panose="020B0503020102020204" pitchFamily="34" charset="0"/>
              </a:rPr>
              <a:t>800 MHz RF Cavities Supply (</a:t>
            </a: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2.0 </a:t>
            </a:r>
            <a:r>
              <a:rPr lang="en-US" sz="1100" kern="0" dirty="0">
                <a:solidFill>
                  <a:srgbClr val="0000FF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30 mbar)</a:t>
            </a:r>
            <a:endParaRPr lang="en-US" sz="1100" kern="0" dirty="0">
              <a:solidFill>
                <a:srgbClr val="0000FF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69344" y="2821783"/>
            <a:ext cx="1978330" cy="2726285"/>
            <a:chOff x="2369344" y="2821783"/>
            <a:chExt cx="1978330" cy="2726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57" y="2821783"/>
              <a:ext cx="1935917" cy="1939559"/>
            </a:xfrm>
            <a:prstGeom prst="rect">
              <a:avLst/>
            </a:prstGeom>
          </p:spPr>
        </p:pic>
        <p:cxnSp>
          <p:nvCxnSpPr>
            <p:cNvPr id="101" name="Straight Connector 100"/>
            <p:cNvCxnSpPr/>
            <p:nvPr/>
          </p:nvCxnSpPr>
          <p:spPr>
            <a:xfrm flipH="1">
              <a:off x="3142235" y="4697962"/>
              <a:ext cx="83158" cy="8501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2369344" y="4337896"/>
              <a:ext cx="277234" cy="16266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2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</a:t>
            </a:r>
            <a:r>
              <a:rPr lang="en-GB" dirty="0" err="1" smtClean="0"/>
              <a:t>Cryo</a:t>
            </a:r>
            <a:r>
              <a:rPr lang="en-GB" dirty="0" smtClean="0"/>
              <a:t> Staging Overview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59472"/>
              </p:ext>
            </p:extLst>
          </p:nvPr>
        </p:nvGraphicFramePr>
        <p:xfrm>
          <a:off x="55742" y="1203762"/>
          <a:ext cx="9036498" cy="5208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080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895781">
                  <a:extLst>
                    <a:ext uri="{9D8B030D-6E8A-4147-A177-3AD203B41FA5}">
                      <a16:colId xmlns:a16="http://schemas.microsoft.com/office/drawing/2014/main" xmlns="" val="3656345165"/>
                    </a:ext>
                  </a:extLst>
                </a:gridCol>
                <a:gridCol w="915561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  <a:gridCol w="1003608">
                  <a:extLst>
                    <a:ext uri="{9D8B030D-6E8A-4147-A177-3AD203B41FA5}">
                      <a16:colId xmlns:a16="http://schemas.microsoft.com/office/drawing/2014/main" xmlns="" val="362820852"/>
                    </a:ext>
                  </a:extLst>
                </a:gridCol>
                <a:gridCol w="976711">
                  <a:extLst>
                    <a:ext uri="{9D8B030D-6E8A-4147-A177-3AD203B41FA5}">
                      <a16:colId xmlns:a16="http://schemas.microsoft.com/office/drawing/2014/main" xmlns="" val="1089415787"/>
                    </a:ext>
                  </a:extLst>
                </a:gridCol>
                <a:gridCol w="1050493">
                  <a:extLst>
                    <a:ext uri="{9D8B030D-6E8A-4147-A177-3AD203B41FA5}">
                      <a16:colId xmlns:a16="http://schemas.microsoft.com/office/drawing/2014/main" xmlns="" val="2780392460"/>
                    </a:ext>
                  </a:extLst>
                </a:gridCol>
                <a:gridCol w="1047371">
                  <a:extLst>
                    <a:ext uri="{9D8B030D-6E8A-4147-A177-3AD203B41FA5}">
                      <a16:colId xmlns:a16="http://schemas.microsoft.com/office/drawing/2014/main" xmlns="" val="1848631662"/>
                    </a:ext>
                  </a:extLst>
                </a:gridCol>
                <a:gridCol w="1056813">
                  <a:extLst>
                    <a:ext uri="{9D8B030D-6E8A-4147-A177-3AD203B41FA5}">
                      <a16:colId xmlns:a16="http://schemas.microsoft.com/office/drawing/2014/main" xmlns="" val="3457041855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xmlns="" val="2446093874"/>
                    </a:ext>
                  </a:extLst>
                </a:gridCol>
              </a:tblGrid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1 (z</a:t>
                      </a:r>
                      <a:r>
                        <a:rPr lang="de-AT" sz="1200" b="1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2 (w</a:t>
                      </a:r>
                      <a:r>
                        <a:rPr lang="de-AT" sz="1200" b="1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3 (Higgs)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Stage 4 (Top Quark)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220041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2038 - 2041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2042 - 2044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2045 - 2047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2049 - 2053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6124228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4591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(p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  <a:endParaRPr lang="de-AT" sz="1200" b="1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459148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Points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 &amp; 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CPs @ Points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 &amp; 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CPs @ Points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 &amp; 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14952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0.1 GV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0.75 GV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GV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 GV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5.4 / 6.9 GV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231970"/>
                  </a:ext>
                </a:extLst>
              </a:tr>
              <a:tr h="4591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Cryopower</a:t>
                      </a:r>
                      <a:endParaRPr lang="de-AT" sz="1200" b="1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x 4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</a:t>
                      </a:r>
                      <a:r>
                        <a:rPr lang="de-AT" sz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x </a:t>
                      </a: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x 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 x 41 kW @ 4.5 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</a:t>
                      </a:r>
                      <a:r>
                        <a:rPr lang="de-AT" sz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x 12</a:t>
                      </a: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kW @ 2.0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247509"/>
                  </a:ext>
                </a:extLst>
              </a:tr>
              <a:tr h="459148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</a:t>
                      </a:r>
                    </a:p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@ 4.5 K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82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252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252559"/>
                  </a:ext>
                </a:extLst>
              </a:tr>
              <a:tr h="642808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</a:t>
                      </a:r>
                    </a:p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Consumption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0.9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9.5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19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58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664794"/>
                  </a:ext>
                </a:extLst>
              </a:tr>
              <a:tr h="302021">
                <a:tc gridSpan="9"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Helium Inventory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4636328"/>
                  </a:ext>
                </a:extLst>
              </a:tr>
              <a:tr h="3115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Cryomodule</a:t>
                      </a:r>
                      <a:endParaRPr lang="de-AT" sz="1200" b="1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1.2 t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1.6</a:t>
                      </a:r>
                      <a:r>
                        <a:rPr lang="de-AT" sz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t</a:t>
                      </a: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4.1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11.0 t ÷ 12.6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8194406"/>
                  </a:ext>
                </a:extLst>
              </a:tr>
              <a:tr h="303466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Distribution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7.9 t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7.9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7.9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8.9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7102219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Cryoplant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1.0 t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1.0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2.0</a:t>
                      </a:r>
                      <a:r>
                        <a:rPr lang="de-AT" sz="120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 t</a:t>
                      </a:r>
                      <a:endParaRPr lang="de-AT" sz="120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4.0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3025966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</a:t>
                      </a:r>
                      <a:endParaRPr lang="de-AT" sz="1200" b="1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10 t</a:t>
                      </a:r>
                      <a:endParaRPr lang="en-GB" sz="120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10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14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24 t </a:t>
                      </a: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÷ 26 t</a:t>
                      </a:r>
                      <a:endParaRPr lang="de-AT" sz="120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405669"/>
                  </a:ext>
                </a:extLst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107504" y="787893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FCC-</a:t>
            </a:r>
            <a:r>
              <a:rPr lang="en-GB" u="sng" kern="0" dirty="0" err="1" smtClean="0">
                <a:latin typeface="Franklin Gothic Book" panose="020B0503020102020204" pitchFamily="34" charset="0"/>
              </a:rPr>
              <a:t>ee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</a:t>
            </a:r>
            <a:r>
              <a:rPr lang="en-GB" u="sng" kern="0" dirty="0" err="1" smtClean="0">
                <a:latin typeface="Franklin Gothic Book" panose="020B0503020102020204" pitchFamily="34" charset="0"/>
              </a:rPr>
              <a:t>Cryo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Summary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3"/>
          <a:stretch/>
        </p:blipFill>
        <p:spPr>
          <a:xfrm>
            <a:off x="6513347" y="4037862"/>
            <a:ext cx="2094955" cy="1049742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95536" y="923072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Research goal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49806" y="1399142"/>
            <a:ext cx="6758498" cy="31033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Production of new particles</a:t>
            </a:r>
          </a:p>
          <a:p>
            <a:pPr algn="just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Precise measurement of the Higgs self-coupling </a:t>
            </a:r>
          </a:p>
          <a:p>
            <a:pPr algn="just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Exploration of the electroweak symmetry breaking</a:t>
            </a:r>
          </a:p>
          <a:p>
            <a:pPr algn="just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WIMPs (warm interacting massive particles) as candidates for dark matter can be discovered or ruled out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5536" y="4748111"/>
            <a:ext cx="2819520" cy="1440341"/>
            <a:chOff x="395536" y="4709102"/>
            <a:chExt cx="2819520" cy="1440341"/>
          </a:xfrm>
        </p:grpSpPr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95536" y="4709102"/>
              <a:ext cx="2736304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u="sng" kern="0" dirty="0" smtClean="0">
                  <a:latin typeface="Franklin Gothic Book" panose="020B0503020102020204" pitchFamily="34" charset="0"/>
                </a:rPr>
                <a:t>4 collision modes</a:t>
              </a:r>
              <a:endParaRPr lang="en-GB" kern="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523166" y="5262199"/>
              <a:ext cx="2691890" cy="88724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80000" indent="-288000" algn="just">
                <a:spcBef>
                  <a:spcPts val="2500"/>
                </a:spcBef>
                <a:buFont typeface="Arial" panose="020B0604020202020204" pitchFamily="34" charset="0"/>
                <a:buChar char="•"/>
              </a:pPr>
              <a:r>
                <a:rPr lang="en-GB" kern="0" dirty="0" smtClean="0">
                  <a:latin typeface="Franklin Gothic Book" panose="020B0503020102020204" pitchFamily="34" charset="0"/>
                </a:rPr>
                <a:t>Hadron – Hadron</a:t>
              </a:r>
            </a:p>
            <a:p>
              <a:pPr marL="0" indent="-288000" algn="just">
                <a:spcBef>
                  <a:spcPts val="2500"/>
                </a:spcBef>
                <a:buFont typeface="Arial" panose="020B0604020202020204" pitchFamily="34" charset="0"/>
                <a:buChar char="•"/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Hadron – Lepton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Research Goal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611560" y="1556792"/>
            <a:ext cx="8064896" cy="61214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endParaRPr lang="en-GB" sz="18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984838" y="5301208"/>
            <a:ext cx="2683506" cy="119497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-288000" algn="just"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Ion – Ion</a:t>
            </a:r>
          </a:p>
          <a:p>
            <a:pPr marL="0" indent="-288000" algn="just"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Ion – Proton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21" b="24702"/>
          <a:stretch/>
        </p:blipFill>
        <p:spPr>
          <a:xfrm>
            <a:off x="6917529" y="2417508"/>
            <a:ext cx="1690773" cy="994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4" b="54898"/>
          <a:stretch/>
        </p:blipFill>
        <p:spPr>
          <a:xfrm>
            <a:off x="6582841" y="1303859"/>
            <a:ext cx="2025462" cy="9802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8916"/>
          <a:stretch/>
        </p:blipFill>
        <p:spPr>
          <a:xfrm>
            <a:off x="4067944" y="980728"/>
            <a:ext cx="2177339" cy="9250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84682" y="5322290"/>
            <a:ext cx="5830691" cy="1173892"/>
            <a:chOff x="2884682" y="5322290"/>
            <a:chExt cx="5830691" cy="1173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" t="234" r="643" b="81371"/>
            <a:stretch/>
          </p:blipFill>
          <p:spPr>
            <a:xfrm>
              <a:off x="2914713" y="5335179"/>
              <a:ext cx="1840706" cy="48584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" t="73614" r="1338" b="4575"/>
            <a:stretch/>
          </p:blipFill>
          <p:spPr>
            <a:xfrm>
              <a:off x="6917529" y="5870107"/>
              <a:ext cx="1797844" cy="57606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" t="24538" r="2380" b="53650"/>
            <a:stretch/>
          </p:blipFill>
          <p:spPr>
            <a:xfrm>
              <a:off x="2884682" y="5920118"/>
              <a:ext cx="1804988" cy="57606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1" t="52096" r="3731" b="28820"/>
            <a:stretch/>
          </p:blipFill>
          <p:spPr>
            <a:xfrm>
              <a:off x="6556570" y="5322290"/>
              <a:ext cx="1728192" cy="504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7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63688" y="1933739"/>
            <a:ext cx="4824536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Main purpose of the FCC is particle physics Cryogenics has to be adapted to enable it</a:t>
            </a:r>
          </a:p>
        </p:txBody>
      </p:sp>
    </p:spTree>
    <p:extLst>
      <p:ext uri="{BB962C8B-B14F-4D97-AF65-F5344CB8AC3E}">
        <p14:creationId xmlns:p14="http://schemas.microsoft.com/office/powerpoint/2010/main" val="3941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8" y="3119142"/>
            <a:ext cx="3164406" cy="3092894"/>
          </a:xfrm>
          <a:prstGeom prst="rect">
            <a:avLst/>
          </a:prstGeom>
        </p:spPr>
      </p:pic>
      <p:grpSp>
        <p:nvGrpSpPr>
          <p:cNvPr id="157" name="Group 156"/>
          <p:cNvGrpSpPr/>
          <p:nvPr/>
        </p:nvGrpSpPr>
        <p:grpSpPr>
          <a:xfrm>
            <a:off x="581982" y="4584429"/>
            <a:ext cx="1094135" cy="1860393"/>
            <a:chOff x="817783" y="2016150"/>
            <a:chExt cx="1094135" cy="1860393"/>
          </a:xfrm>
        </p:grpSpPr>
        <p:cxnSp>
          <p:nvCxnSpPr>
            <p:cNvPr id="165" name="Gerade Verbindung mit Pfeil 23"/>
            <p:cNvCxnSpPr/>
            <p:nvPr/>
          </p:nvCxnSpPr>
          <p:spPr bwMode="auto">
            <a:xfrm flipH="1" flipV="1">
              <a:off x="1079103" y="3461117"/>
              <a:ext cx="571497" cy="172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1647734" y="2046210"/>
              <a:ext cx="0" cy="1476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1079103" y="2016150"/>
              <a:ext cx="0" cy="1506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 Box 2"/>
            <p:cNvSpPr txBox="1">
              <a:spLocks noChangeArrowheads="1"/>
            </p:cNvSpPr>
            <p:nvPr/>
          </p:nvSpPr>
          <p:spPr bwMode="auto">
            <a:xfrm>
              <a:off x="817783" y="3566585"/>
              <a:ext cx="109413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≈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300 K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839" y="3600495"/>
            <a:ext cx="2266069" cy="934300"/>
            <a:chOff x="53839" y="3600495"/>
            <a:chExt cx="2266069" cy="934300"/>
          </a:xfrm>
        </p:grpSpPr>
        <p:cxnSp>
          <p:nvCxnSpPr>
            <p:cNvPr id="162" name="Gerade Verbindung mit Pfeil 23"/>
            <p:cNvCxnSpPr/>
            <p:nvPr/>
          </p:nvCxnSpPr>
          <p:spPr bwMode="auto">
            <a:xfrm flipH="1">
              <a:off x="648106" y="3975201"/>
              <a:ext cx="2807" cy="55948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574713" y="4527465"/>
              <a:ext cx="1482262" cy="73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 Box 2"/>
            <p:cNvSpPr txBox="1">
              <a:spLocks noChangeArrowheads="1"/>
            </p:cNvSpPr>
            <p:nvPr/>
          </p:nvSpPr>
          <p:spPr bwMode="auto">
            <a:xfrm>
              <a:off x="53839" y="3600495"/>
              <a:ext cx="109413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 &lt; 0.3 K</a:t>
              </a:r>
            </a:p>
          </p:txBody>
        </p:sp>
        <p:cxnSp>
          <p:nvCxnSpPr>
            <p:cNvPr id="159" name="Straight Connector 158"/>
            <p:cNvCxnSpPr/>
            <p:nvPr/>
          </p:nvCxnSpPr>
          <p:spPr>
            <a:xfrm flipH="1">
              <a:off x="600907" y="3976480"/>
              <a:ext cx="1719001" cy="11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424381" y="4322050"/>
            <a:ext cx="5656672" cy="2258039"/>
            <a:chOff x="2424381" y="4322050"/>
            <a:chExt cx="5656672" cy="2258039"/>
          </a:xfrm>
        </p:grpSpPr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392" y="4727231"/>
              <a:ext cx="2988661" cy="1852858"/>
            </a:xfrm>
            <a:prstGeom prst="rect">
              <a:avLst/>
            </a:prstGeom>
          </p:spPr>
        </p:pic>
        <p:sp>
          <p:nvSpPr>
            <p:cNvPr id="210" name="Freeform 209"/>
            <p:cNvSpPr/>
            <p:nvPr/>
          </p:nvSpPr>
          <p:spPr>
            <a:xfrm>
              <a:off x="2424381" y="4322050"/>
              <a:ext cx="430442" cy="218427"/>
            </a:xfrm>
            <a:custGeom>
              <a:avLst/>
              <a:gdLst>
                <a:gd name="connsiteX0" fmla="*/ 0 w 366712"/>
                <a:gd name="connsiteY0" fmla="*/ 185737 h 185737"/>
                <a:gd name="connsiteX1" fmla="*/ 16668 w 366712"/>
                <a:gd name="connsiteY1" fmla="*/ 107156 h 185737"/>
                <a:gd name="connsiteX2" fmla="*/ 71437 w 366712"/>
                <a:gd name="connsiteY2" fmla="*/ 35719 h 185737"/>
                <a:gd name="connsiteX3" fmla="*/ 183356 w 366712"/>
                <a:gd name="connsiteY3" fmla="*/ 0 h 185737"/>
                <a:gd name="connsiteX4" fmla="*/ 278606 w 366712"/>
                <a:gd name="connsiteY4" fmla="*/ 35719 h 185737"/>
                <a:gd name="connsiteX5" fmla="*/ 345281 w 366712"/>
                <a:gd name="connsiteY5" fmla="*/ 104775 h 185737"/>
                <a:gd name="connsiteX6" fmla="*/ 366712 w 366712"/>
                <a:gd name="connsiteY6" fmla="*/ 183356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712" h="185737">
                  <a:moveTo>
                    <a:pt x="0" y="185737"/>
                  </a:moveTo>
                  <a:cubicBezTo>
                    <a:pt x="2381" y="158948"/>
                    <a:pt x="4762" y="132159"/>
                    <a:pt x="16668" y="107156"/>
                  </a:cubicBezTo>
                  <a:cubicBezTo>
                    <a:pt x="28574" y="82153"/>
                    <a:pt x="43656" y="53578"/>
                    <a:pt x="71437" y="35719"/>
                  </a:cubicBezTo>
                  <a:cubicBezTo>
                    <a:pt x="99218" y="17860"/>
                    <a:pt x="148828" y="0"/>
                    <a:pt x="183356" y="0"/>
                  </a:cubicBezTo>
                  <a:cubicBezTo>
                    <a:pt x="217884" y="0"/>
                    <a:pt x="251618" y="18256"/>
                    <a:pt x="278606" y="35719"/>
                  </a:cubicBezTo>
                  <a:cubicBezTo>
                    <a:pt x="305594" y="53182"/>
                    <a:pt x="330597" y="80169"/>
                    <a:pt x="345281" y="104775"/>
                  </a:cubicBezTo>
                  <a:cubicBezTo>
                    <a:pt x="359965" y="129381"/>
                    <a:pt x="363338" y="156368"/>
                    <a:pt x="366712" y="183356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1" name="Gerade Verbindung mit Pfeil 23"/>
            <p:cNvCxnSpPr/>
            <p:nvPr/>
          </p:nvCxnSpPr>
          <p:spPr bwMode="auto">
            <a:xfrm>
              <a:off x="2843670" y="4541155"/>
              <a:ext cx="2565089" cy="89265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42" y="989644"/>
            <a:ext cx="2572646" cy="156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 #1: Physics is the boss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5536" y="980728"/>
            <a:ext cx="5184576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US" u="sng" kern="0" dirty="0" smtClean="0">
                <a:latin typeface="Franklin Gothic Book" panose="020B0503020102020204" pitchFamily="34" charset="0"/>
              </a:rPr>
              <a:t>Why superconductivity?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4" y="1491262"/>
            <a:ext cx="546340" cy="106030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99389" y="1474732"/>
            <a:ext cx="2524224" cy="525371"/>
            <a:chOff x="2551832" y="2682813"/>
            <a:chExt cx="2524224" cy="525371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551832" y="2682813"/>
              <a:ext cx="2524224" cy="38614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2500"/>
                </a:spcBef>
                <a:buNone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m  = 0.51 MeV/c</a:t>
              </a:r>
              <a:r>
                <a:rPr lang="en-US" sz="1600" kern="0" baseline="30000" dirty="0" smtClean="0">
                  <a:latin typeface="Franklin Gothic Book" panose="020B0503020102020204" pitchFamily="34" charset="0"/>
                </a:rPr>
                <a:t>2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2725395" y="2822037"/>
              <a:ext cx="360040" cy="38614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2500"/>
                </a:spcBef>
                <a:buNone/>
              </a:pPr>
              <a:r>
                <a:rPr lang="en-US" sz="1200" kern="0" dirty="0" smtClean="0">
                  <a:latin typeface="Franklin Gothic Book" panose="020B0503020102020204" pitchFamily="34" charset="0"/>
                </a:rPr>
                <a:t>e</a:t>
              </a:r>
              <a:r>
                <a:rPr lang="en-US" sz="1200" kern="0" baseline="30000" dirty="0" smtClean="0">
                  <a:latin typeface="Franklin Gothic Book" panose="020B0503020102020204" pitchFamily="34" charset="0"/>
                </a:rPr>
                <a:t>-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6611" y="2091376"/>
            <a:ext cx="2736304" cy="506674"/>
            <a:chOff x="2339752" y="3351879"/>
            <a:chExt cx="2736304" cy="506674"/>
          </a:xfrm>
        </p:grpSpPr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2339752" y="3351879"/>
              <a:ext cx="2736304" cy="38614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2500"/>
                </a:spcBef>
                <a:buNone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m   = 938.27 MeV/c</a:t>
              </a:r>
              <a:r>
                <a:rPr lang="en-US" sz="1600" kern="0" baseline="30000" dirty="0" smtClean="0">
                  <a:latin typeface="Franklin Gothic Book" panose="020B0503020102020204" pitchFamily="34" charset="0"/>
                </a:rPr>
                <a:t>2</a:t>
              </a: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2511623" y="3472406"/>
              <a:ext cx="360040" cy="38614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2500"/>
                </a:spcBef>
                <a:buNone/>
              </a:pPr>
              <a:r>
                <a:rPr lang="en-US" sz="1200" kern="0" dirty="0" smtClean="0">
                  <a:latin typeface="Franklin Gothic Book" panose="020B0503020102020204" pitchFamily="34" charset="0"/>
                </a:rPr>
                <a:t>p</a:t>
              </a:r>
              <a:r>
                <a:rPr lang="en-US" sz="1200" kern="0" baseline="30000" dirty="0" smtClean="0">
                  <a:latin typeface="Franklin Gothic Book" panose="020B0503020102020204" pitchFamily="34" charset="0"/>
                </a:rPr>
                <a:t>+</a:t>
              </a:r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32" y="830033"/>
            <a:ext cx="2710623" cy="2908831"/>
          </a:xfrm>
          <a:prstGeom prst="rect">
            <a:avLst/>
          </a:prstGeom>
        </p:spPr>
      </p:pic>
      <p:sp>
        <p:nvSpPr>
          <p:cNvPr id="103" name="Rechteck 31"/>
          <p:cNvSpPr/>
          <p:nvPr/>
        </p:nvSpPr>
        <p:spPr bwMode="auto">
          <a:xfrm>
            <a:off x="7767814" y="1760622"/>
            <a:ext cx="284480" cy="11516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05" name="Gruppieren 99"/>
          <p:cNvGrpSpPr/>
          <p:nvPr/>
        </p:nvGrpSpPr>
        <p:grpSpPr>
          <a:xfrm>
            <a:off x="7770185" y="2052192"/>
            <a:ext cx="90219" cy="642806"/>
            <a:chOff x="6142817" y="2137753"/>
            <a:chExt cx="90219" cy="642806"/>
          </a:xfrm>
        </p:grpSpPr>
        <p:cxnSp>
          <p:nvCxnSpPr>
            <p:cNvPr id="111" name="Gerade Verbindung 36"/>
            <p:cNvCxnSpPr/>
            <p:nvPr/>
          </p:nvCxnSpPr>
          <p:spPr bwMode="auto">
            <a:xfrm>
              <a:off x="6143447" y="2229070"/>
              <a:ext cx="0" cy="551489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Gerade Verbindung 56"/>
            <p:cNvCxnSpPr/>
            <p:nvPr/>
          </p:nvCxnSpPr>
          <p:spPr bwMode="auto">
            <a:xfrm flipH="1">
              <a:off x="6142817" y="2137753"/>
              <a:ext cx="90219" cy="91317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7725773" y="2353533"/>
            <a:ext cx="504055" cy="341465"/>
            <a:chOff x="7725773" y="2353533"/>
            <a:chExt cx="504055" cy="341465"/>
          </a:xfrm>
        </p:grpSpPr>
        <p:cxnSp>
          <p:nvCxnSpPr>
            <p:cNvPr id="107" name="Gerade Verbindung 39"/>
            <p:cNvCxnSpPr/>
            <p:nvPr/>
          </p:nvCxnSpPr>
          <p:spPr bwMode="auto">
            <a:xfrm flipH="1">
              <a:off x="7770185" y="2594787"/>
              <a:ext cx="100417" cy="100211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8" name="Gruppieren 78"/>
            <p:cNvGrpSpPr/>
            <p:nvPr/>
          </p:nvGrpSpPr>
          <p:grpSpPr>
            <a:xfrm>
              <a:off x="7725773" y="2353533"/>
              <a:ext cx="504055" cy="279180"/>
              <a:chOff x="4917016" y="1655700"/>
              <a:chExt cx="504055" cy="279180"/>
            </a:xfrm>
          </p:grpSpPr>
          <p:sp>
            <p:nvSpPr>
              <p:cNvPr id="109" name="Rechteck 79"/>
              <p:cNvSpPr/>
              <p:nvPr/>
            </p:nvSpPr>
            <p:spPr bwMode="auto">
              <a:xfrm>
                <a:off x="5004047" y="1700808"/>
                <a:ext cx="303325" cy="188964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de-AT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Text Box 2"/>
              <p:cNvSpPr txBox="1">
                <a:spLocks noChangeArrowheads="1"/>
              </p:cNvSpPr>
              <p:nvPr/>
            </p:nvSpPr>
            <p:spPr bwMode="auto">
              <a:xfrm>
                <a:off x="4917016" y="1655700"/>
                <a:ext cx="504055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16 T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376967" y="1922548"/>
            <a:ext cx="1487559" cy="833178"/>
            <a:chOff x="6376967" y="1922548"/>
            <a:chExt cx="1487559" cy="833178"/>
          </a:xfrm>
        </p:grpSpPr>
        <p:sp>
          <p:nvSpPr>
            <p:cNvPr id="143" name="Rechteck 82"/>
            <p:cNvSpPr/>
            <p:nvPr/>
          </p:nvSpPr>
          <p:spPr bwMode="auto">
            <a:xfrm>
              <a:off x="6429512" y="1962702"/>
              <a:ext cx="1008112" cy="188964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AT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76967" y="1922548"/>
              <a:ext cx="1487559" cy="833178"/>
              <a:chOff x="6376967" y="1922548"/>
              <a:chExt cx="1487559" cy="833178"/>
            </a:xfrm>
          </p:grpSpPr>
          <p:cxnSp>
            <p:nvCxnSpPr>
              <p:cNvPr id="139" name="Gerade Verbindung 55"/>
              <p:cNvCxnSpPr/>
              <p:nvPr/>
            </p:nvCxnSpPr>
            <p:spPr bwMode="auto">
              <a:xfrm>
                <a:off x="7448833" y="2051795"/>
                <a:ext cx="415693" cy="397"/>
              </a:xfrm>
              <a:prstGeom prst="line">
                <a:avLst/>
              </a:prstGeom>
              <a:solidFill>
                <a:srgbClr val="00B8FF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40" name="Gruppieren 74"/>
              <p:cNvGrpSpPr/>
              <p:nvPr/>
            </p:nvGrpSpPr>
            <p:grpSpPr>
              <a:xfrm rot="1376182">
                <a:off x="7694018" y="2069295"/>
                <a:ext cx="144016" cy="144016"/>
                <a:chOff x="5004048" y="1844824"/>
                <a:chExt cx="144016" cy="144016"/>
              </a:xfrm>
            </p:grpSpPr>
            <p:cxnSp>
              <p:nvCxnSpPr>
                <p:cNvPr id="145" name="Gerade Verbindung 71"/>
                <p:cNvCxnSpPr/>
                <p:nvPr/>
              </p:nvCxnSpPr>
              <p:spPr bwMode="auto">
                <a:xfrm>
                  <a:off x="5076056" y="1844824"/>
                  <a:ext cx="0" cy="144016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6" name="Gerade Verbindung 73"/>
                <p:cNvCxnSpPr/>
                <p:nvPr/>
              </p:nvCxnSpPr>
              <p:spPr bwMode="auto">
                <a:xfrm>
                  <a:off x="5004048" y="1916832"/>
                  <a:ext cx="144016" cy="0"/>
                </a:xfrm>
                <a:prstGeom prst="line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44" name="Text Box 2"/>
              <p:cNvSpPr txBox="1">
                <a:spLocks noChangeArrowheads="1"/>
              </p:cNvSpPr>
              <p:nvPr/>
            </p:nvSpPr>
            <p:spPr bwMode="auto">
              <a:xfrm>
                <a:off x="6376967" y="1922548"/>
                <a:ext cx="1213849" cy="83317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0"/>
                  </a:spcBef>
                </a:pPr>
                <a:r>
                  <a:rPr lang="de-AT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1.5</a:t>
                </a:r>
                <a:r>
                  <a:rPr lang="de-AT" dirty="0">
                    <a:solidFill>
                      <a:srgbClr val="000000"/>
                    </a:solidFill>
                    <a:latin typeface="Calibri"/>
                    <a:cs typeface="Calibri"/>
                  </a:rPr>
                  <a:t>·</a:t>
                </a:r>
                <a:r>
                  <a:rPr lang="de-AT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10</a:t>
                </a:r>
                <a:r>
                  <a:rPr lang="de-AT" baseline="30000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5</a:t>
                </a:r>
                <a:r>
                  <a:rPr lang="de-AT" dirty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 A/cm²</a:t>
                </a:r>
              </a:p>
            </p:txBody>
          </p:sp>
        </p:grpSp>
      </p:grpSp>
      <p:grpSp>
        <p:nvGrpSpPr>
          <p:cNvPr id="147" name="Gruppieren 98"/>
          <p:cNvGrpSpPr/>
          <p:nvPr/>
        </p:nvGrpSpPr>
        <p:grpSpPr>
          <a:xfrm>
            <a:off x="7015853" y="2540766"/>
            <a:ext cx="763346" cy="279180"/>
            <a:chOff x="5388485" y="2626327"/>
            <a:chExt cx="763346" cy="279180"/>
          </a:xfrm>
        </p:grpSpPr>
        <p:cxnSp>
          <p:nvCxnSpPr>
            <p:cNvPr id="148" name="Gerade Verbindung 48"/>
            <p:cNvCxnSpPr/>
            <p:nvPr/>
          </p:nvCxnSpPr>
          <p:spPr bwMode="auto">
            <a:xfrm>
              <a:off x="5736138" y="2777503"/>
              <a:ext cx="415693" cy="397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triangle" w="sm" len="med"/>
              <a:tailEnd type="none" w="med" len="med"/>
            </a:ln>
            <a:effectLst/>
          </p:spPr>
        </p:cxnSp>
        <p:grpSp>
          <p:nvGrpSpPr>
            <p:cNvPr id="149" name="Gruppieren 77"/>
            <p:cNvGrpSpPr/>
            <p:nvPr/>
          </p:nvGrpSpPr>
          <p:grpSpPr>
            <a:xfrm>
              <a:off x="5388485" y="2626327"/>
              <a:ext cx="405149" cy="279180"/>
              <a:chOff x="4928349" y="1647455"/>
              <a:chExt cx="405149" cy="279180"/>
            </a:xfrm>
          </p:grpSpPr>
          <p:sp>
            <p:nvSpPr>
              <p:cNvPr id="150" name="Rechteck 76"/>
              <p:cNvSpPr/>
              <p:nvPr/>
            </p:nvSpPr>
            <p:spPr bwMode="auto">
              <a:xfrm>
                <a:off x="5004048" y="1700808"/>
                <a:ext cx="253752" cy="166092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de-AT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2" name="Text Box 2"/>
              <p:cNvSpPr txBox="1">
                <a:spLocks noChangeArrowheads="1"/>
              </p:cNvSpPr>
              <p:nvPr/>
            </p:nvSpPr>
            <p:spPr bwMode="auto">
              <a:xfrm>
                <a:off x="4928349" y="1647455"/>
                <a:ext cx="405149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2 K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93" y="1036948"/>
            <a:ext cx="1042219" cy="5770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636479" y="4534883"/>
            <a:ext cx="3507647" cy="1542680"/>
            <a:chOff x="2636479" y="4534883"/>
            <a:chExt cx="3507647" cy="1542680"/>
          </a:xfrm>
        </p:grpSpPr>
        <p:sp>
          <p:nvSpPr>
            <p:cNvPr id="180" name="Text Box 2"/>
            <p:cNvSpPr txBox="1">
              <a:spLocks noChangeArrowheads="1"/>
            </p:cNvSpPr>
            <p:nvPr/>
          </p:nvSpPr>
          <p:spPr bwMode="auto">
            <a:xfrm>
              <a:off x="3720643" y="5580450"/>
              <a:ext cx="137174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Coil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&lt;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2.15 K</a:t>
              </a:r>
            </a:p>
          </p:txBody>
        </p:sp>
        <p:cxnSp>
          <p:nvCxnSpPr>
            <p:cNvPr id="181" name="Straight Connector 180"/>
            <p:cNvCxnSpPr/>
            <p:nvPr/>
          </p:nvCxnSpPr>
          <p:spPr>
            <a:xfrm flipH="1" flipV="1">
              <a:off x="2636479" y="4534883"/>
              <a:ext cx="1198617" cy="10432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 flipV="1">
              <a:off x="4828209" y="5772858"/>
              <a:ext cx="1315917" cy="3047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669371" y="4487733"/>
            <a:ext cx="3981810" cy="1532334"/>
            <a:chOff x="2669371" y="4487733"/>
            <a:chExt cx="3981810" cy="1532334"/>
          </a:xfrm>
        </p:grpSpPr>
        <p:cxnSp>
          <p:nvCxnSpPr>
            <p:cNvPr id="179" name="Straight Connector 178"/>
            <p:cNvCxnSpPr>
              <a:stCxn id="182" idx="1"/>
            </p:cNvCxnSpPr>
            <p:nvPr/>
          </p:nvCxnSpPr>
          <p:spPr>
            <a:xfrm flipH="1" flipV="1">
              <a:off x="2669371" y="4504029"/>
              <a:ext cx="1505658" cy="1386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 Box 2"/>
            <p:cNvSpPr txBox="1">
              <a:spLocks noChangeArrowheads="1"/>
            </p:cNvSpPr>
            <p:nvPr/>
          </p:nvSpPr>
          <p:spPr bwMode="auto">
            <a:xfrm>
              <a:off x="4175029" y="4487733"/>
              <a:ext cx="137174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P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SR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≈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30 W/m</a:t>
              </a:r>
            </a:p>
          </p:txBody>
        </p:sp>
        <p:cxnSp>
          <p:nvCxnSpPr>
            <p:cNvPr id="185" name="Straight Connector 184"/>
            <p:cNvCxnSpPr/>
            <p:nvPr/>
          </p:nvCxnSpPr>
          <p:spPr>
            <a:xfrm flipH="1" flipV="1">
              <a:off x="5354259" y="4825231"/>
              <a:ext cx="1296922" cy="1194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387328" y="2822136"/>
            <a:ext cx="3903010" cy="1105395"/>
            <a:chOff x="2387328" y="2822136"/>
            <a:chExt cx="3903010" cy="1105395"/>
          </a:xfrm>
        </p:grpSpPr>
        <p:sp>
          <p:nvSpPr>
            <p:cNvPr id="186" name="Text Box 2"/>
            <p:cNvSpPr txBox="1">
              <a:spLocks noChangeArrowheads="1"/>
            </p:cNvSpPr>
            <p:nvPr/>
          </p:nvSpPr>
          <p:spPr bwMode="auto">
            <a:xfrm>
              <a:off x="3824427" y="3140764"/>
              <a:ext cx="137174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p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min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=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16 mbar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flipH="1">
              <a:off x="2387328" y="3170791"/>
              <a:ext cx="654953" cy="7567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Text Box 2"/>
            <p:cNvSpPr txBox="1">
              <a:spLocks noChangeArrowheads="1"/>
            </p:cNvSpPr>
            <p:nvPr/>
          </p:nvSpPr>
          <p:spPr bwMode="auto">
            <a:xfrm>
              <a:off x="3835096" y="3448457"/>
              <a:ext cx="1477001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→ T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sat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≈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1.8 K</a:t>
              </a:r>
            </a:p>
          </p:txBody>
        </p:sp>
        <p:sp>
          <p:nvSpPr>
            <p:cNvPr id="190" name="Text Box 2"/>
            <p:cNvSpPr txBox="1">
              <a:spLocks noChangeArrowheads="1"/>
            </p:cNvSpPr>
            <p:nvPr/>
          </p:nvSpPr>
          <p:spPr bwMode="auto">
            <a:xfrm>
              <a:off x="2747819" y="2822136"/>
              <a:ext cx="354251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Heat sink: Saturated two-phase helium flow</a:t>
              </a:r>
            </a:p>
          </p:txBody>
        </p:sp>
      </p:grpSp>
      <p:cxnSp>
        <p:nvCxnSpPr>
          <p:cNvPr id="209" name="Straight Connector 208"/>
          <p:cNvCxnSpPr/>
          <p:nvPr/>
        </p:nvCxnSpPr>
        <p:spPr>
          <a:xfrm flipV="1">
            <a:off x="2439847" y="4535561"/>
            <a:ext cx="417520" cy="491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4175029" y="4380399"/>
            <a:ext cx="1179230" cy="504056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5431899" y="3777116"/>
            <a:ext cx="3481361" cy="736759"/>
            <a:chOff x="5431899" y="3777116"/>
            <a:chExt cx="3481361" cy="736759"/>
          </a:xfrm>
        </p:grpSpPr>
        <p:grpSp>
          <p:nvGrpSpPr>
            <p:cNvPr id="23" name="Group 22"/>
            <p:cNvGrpSpPr/>
            <p:nvPr/>
          </p:nvGrpSpPr>
          <p:grpSpPr>
            <a:xfrm>
              <a:off x="5431899" y="3883541"/>
              <a:ext cx="3481361" cy="630334"/>
              <a:chOff x="5431899" y="3883541"/>
              <a:chExt cx="3481361" cy="630334"/>
            </a:xfrm>
          </p:grpSpPr>
          <p:cxnSp>
            <p:nvCxnSpPr>
              <p:cNvPr id="191" name="Straight Connector 190"/>
              <p:cNvCxnSpPr/>
              <p:nvPr/>
            </p:nvCxnSpPr>
            <p:spPr>
              <a:xfrm flipH="1">
                <a:off x="5431899" y="4293788"/>
                <a:ext cx="307774" cy="1939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Text Box 2"/>
              <p:cNvSpPr txBox="1">
                <a:spLocks noChangeArrowheads="1"/>
              </p:cNvSpPr>
              <p:nvPr/>
            </p:nvSpPr>
            <p:spPr bwMode="auto">
              <a:xfrm>
                <a:off x="7108641" y="4203254"/>
                <a:ext cx="1804619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(Must be intercepted)</a:t>
                </a:r>
              </a:p>
            </p:txBody>
          </p: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14" y="3991769"/>
                <a:ext cx="1105396" cy="52210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2" name="Text Box 2"/>
              <p:cNvSpPr txBox="1">
                <a:spLocks noChangeArrowheads="1"/>
              </p:cNvSpPr>
              <p:nvPr/>
            </p:nvSpPr>
            <p:spPr bwMode="auto">
              <a:xfrm>
                <a:off x="7091552" y="3883541"/>
                <a:ext cx="1804619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→ P</a:t>
                </a:r>
                <a:r>
                  <a:rPr lang="de-AT" sz="1400" baseline="-250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min</a:t>
                </a: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 = 750 MW</a:t>
                </a:r>
              </a:p>
            </p:txBody>
          </p:sp>
        </p:grpSp>
        <p:sp>
          <p:nvSpPr>
            <p:cNvPr id="213" name="Oval 212"/>
            <p:cNvSpPr/>
            <p:nvPr/>
          </p:nvSpPr>
          <p:spPr>
            <a:xfrm>
              <a:off x="7298890" y="3777116"/>
              <a:ext cx="1331152" cy="504056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599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8" y="3119142"/>
            <a:ext cx="3164406" cy="3092894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92" y="4727231"/>
            <a:ext cx="2988661" cy="1852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6538"/>
            <a:ext cx="4411574" cy="2320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6" y="179623"/>
            <a:ext cx="7536123" cy="491807"/>
          </a:xfrm>
        </p:spPr>
        <p:txBody>
          <a:bodyPr/>
          <a:lstStyle/>
          <a:p>
            <a:r>
              <a:rPr lang="en-GB" dirty="0"/>
              <a:t>Challenge #1: Physics is the boss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1" name="Gruppieren 12"/>
          <p:cNvGrpSpPr/>
          <p:nvPr/>
        </p:nvGrpSpPr>
        <p:grpSpPr>
          <a:xfrm>
            <a:off x="6305370" y="5801438"/>
            <a:ext cx="619987" cy="655492"/>
            <a:chOff x="1684931" y="2537146"/>
            <a:chExt cx="807696" cy="876963"/>
          </a:xfrm>
        </p:grpSpPr>
        <p:sp>
          <p:nvSpPr>
            <p:cNvPr id="63" name="Bogen 43"/>
            <p:cNvSpPr/>
            <p:nvPr/>
          </p:nvSpPr>
          <p:spPr bwMode="auto">
            <a:xfrm>
              <a:off x="1684931" y="2544727"/>
              <a:ext cx="801385" cy="869382"/>
            </a:xfrm>
            <a:prstGeom prst="arc">
              <a:avLst>
                <a:gd name="adj1" fmla="val 15917517"/>
                <a:gd name="adj2" fmla="val 21375835"/>
              </a:avLst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AT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64" name="Gerade Verbindung 7"/>
            <p:cNvCxnSpPr/>
            <p:nvPr/>
          </p:nvCxnSpPr>
          <p:spPr bwMode="auto">
            <a:xfrm flipH="1">
              <a:off x="2049620" y="2537146"/>
              <a:ext cx="1407" cy="417509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49"/>
            <p:cNvCxnSpPr/>
            <p:nvPr/>
          </p:nvCxnSpPr>
          <p:spPr bwMode="auto">
            <a:xfrm flipH="1" flipV="1">
              <a:off x="2044401" y="2945109"/>
              <a:ext cx="448226" cy="1095"/>
            </a:xfrm>
            <a:prstGeom prst="line">
              <a:avLst/>
            </a:prstGeom>
            <a:solidFill>
              <a:srgbClr val="00B8FF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-816" r="6970" b="6461"/>
          <a:stretch/>
        </p:blipFill>
        <p:spPr>
          <a:xfrm>
            <a:off x="6050653" y="3026906"/>
            <a:ext cx="1536747" cy="16212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00" y="3102552"/>
            <a:ext cx="1711610" cy="1712819"/>
          </a:xfrm>
          <a:prstGeom prst="rect">
            <a:avLst/>
          </a:prstGeom>
        </p:spPr>
      </p:pic>
      <p:cxnSp>
        <p:nvCxnSpPr>
          <p:cNvPr id="55" name="Gerade Verbindung mit Pfeil 23"/>
          <p:cNvCxnSpPr/>
          <p:nvPr/>
        </p:nvCxnSpPr>
        <p:spPr bwMode="auto">
          <a:xfrm flipH="1" flipV="1">
            <a:off x="5673411" y="4674027"/>
            <a:ext cx="962841" cy="12325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7668344" y="3620997"/>
            <a:ext cx="979750" cy="433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1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Cedric Garion</a:t>
            </a:r>
          </a:p>
        </p:txBody>
      </p:sp>
      <p:cxnSp>
        <p:nvCxnSpPr>
          <p:cNvPr id="74" name="Gerade Verbindung mit Pfeil 23"/>
          <p:cNvCxnSpPr/>
          <p:nvPr/>
        </p:nvCxnSpPr>
        <p:spPr bwMode="auto">
          <a:xfrm flipV="1">
            <a:off x="2640806" y="3958962"/>
            <a:ext cx="1825671" cy="5773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971600" y="849767"/>
            <a:ext cx="3523054" cy="1348259"/>
            <a:chOff x="971600" y="849767"/>
            <a:chExt cx="3523054" cy="13482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2222" y="849767"/>
              <a:ext cx="1652432" cy="13482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64213"/>
              <a:ext cx="1814709" cy="29243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3851908" y="774067"/>
            <a:ext cx="4496581" cy="4987499"/>
            <a:chOff x="3851908" y="774067"/>
            <a:chExt cx="4496581" cy="4987499"/>
          </a:xfrm>
        </p:grpSpPr>
        <p:sp>
          <p:nvSpPr>
            <p:cNvPr id="94" name="Text Box 2"/>
            <p:cNvSpPr txBox="1">
              <a:spLocks noChangeArrowheads="1"/>
            </p:cNvSpPr>
            <p:nvPr/>
          </p:nvSpPr>
          <p:spPr bwMode="auto">
            <a:xfrm>
              <a:off x="4924015" y="774067"/>
              <a:ext cx="3424474" cy="103323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emperature range (40 </a:t>
              </a:r>
              <a:r>
                <a:rPr lang="de-AT" sz="1400" dirty="0">
                  <a:solidFill>
                    <a:schemeClr val="tx1"/>
                  </a:solidFill>
                  <a:latin typeface="Franklin Gothic Book" pitchFamily="34" charset="0"/>
                </a:rPr>
                <a:t>÷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60 K) chosen to</a:t>
              </a:r>
            </a:p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Preserve vacuum quality</a:t>
              </a:r>
            </a:p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Keep image current impedance low</a:t>
              </a:r>
            </a:p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Decrease exergetic costs</a:t>
              </a:r>
            </a:p>
          </p:txBody>
        </p:sp>
        <p:sp>
          <p:nvSpPr>
            <p:cNvPr id="77" name="Text Box 2"/>
            <p:cNvSpPr txBox="1">
              <a:spLocks noChangeArrowheads="1"/>
            </p:cNvSpPr>
            <p:nvPr/>
          </p:nvSpPr>
          <p:spPr bwMode="auto">
            <a:xfrm>
              <a:off x="3851908" y="5172045"/>
              <a:ext cx="1375178" cy="5895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50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BS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=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40 </a:t>
              </a:r>
              <a:r>
                <a:rPr lang="de-AT" sz="1400" dirty="0">
                  <a:solidFill>
                    <a:schemeClr val="tx1"/>
                  </a:solidFill>
                  <a:latin typeface="Franklin Gothic Book" pitchFamily="34" charset="0"/>
                </a:rPr>
                <a:t>÷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60 K</a:t>
              </a:r>
            </a:p>
            <a:p>
              <a:pPr marL="0" lvl="1" algn="just" eaLnBrk="1" hangingPunct="1">
                <a:spcBef>
                  <a:spcPts val="50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p</a:t>
              </a:r>
              <a:r>
                <a:rPr lang="de-AT" sz="1400" baseline="-250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BS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=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50 bar</a:t>
              </a:r>
              <a:endParaRPr lang="en-US" sz="1400" kern="0" dirty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5" name="Text Box 2"/>
            <p:cNvSpPr txBox="1">
              <a:spLocks noChangeArrowheads="1"/>
            </p:cNvSpPr>
            <p:nvPr/>
          </p:nvSpPr>
          <p:spPr bwMode="auto">
            <a:xfrm>
              <a:off x="4924015" y="1791881"/>
              <a:ext cx="3424474" cy="7921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High pressure level (50 bar) chosen to</a:t>
              </a:r>
            </a:p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Decrease pressure losses</a:t>
              </a:r>
            </a:p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Decrease compression ratio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23678" y="4054065"/>
            <a:ext cx="2945986" cy="2603353"/>
            <a:chOff x="-23678" y="4054065"/>
            <a:chExt cx="2945986" cy="2603353"/>
          </a:xfrm>
        </p:grpSpPr>
        <p:grpSp>
          <p:nvGrpSpPr>
            <p:cNvPr id="4" name="Group 3"/>
            <p:cNvGrpSpPr/>
            <p:nvPr/>
          </p:nvGrpSpPr>
          <p:grpSpPr>
            <a:xfrm>
              <a:off x="56497" y="5801438"/>
              <a:ext cx="2865811" cy="855980"/>
              <a:chOff x="56497" y="5801438"/>
              <a:chExt cx="2865811" cy="855980"/>
            </a:xfrm>
          </p:grpSpPr>
          <p:cxnSp>
            <p:nvCxnSpPr>
              <p:cNvPr id="98" name="Straight Connector 97"/>
              <p:cNvCxnSpPr>
                <a:endCxn id="99" idx="0"/>
              </p:cNvCxnSpPr>
              <p:nvPr/>
            </p:nvCxnSpPr>
            <p:spPr>
              <a:xfrm flipH="1">
                <a:off x="1489403" y="5801438"/>
                <a:ext cx="461369" cy="3305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 Box 2"/>
              <p:cNvSpPr txBox="1">
                <a:spLocks noChangeArrowheads="1"/>
              </p:cNvSpPr>
              <p:nvPr/>
            </p:nvSpPr>
            <p:spPr bwMode="auto">
              <a:xfrm>
                <a:off x="56497" y="6132017"/>
                <a:ext cx="2865811" cy="52540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Thermal shields: Operated in series after cooling the beam screens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-23678" y="4054065"/>
              <a:ext cx="1696253" cy="1508321"/>
              <a:chOff x="-23678" y="4054065"/>
              <a:chExt cx="1696253" cy="1508321"/>
            </a:xfrm>
          </p:grpSpPr>
          <p:cxnSp>
            <p:nvCxnSpPr>
              <p:cNvPr id="113" name="Gerade Verbindung mit Pfeil 23"/>
              <p:cNvCxnSpPr/>
              <p:nvPr/>
            </p:nvCxnSpPr>
            <p:spPr bwMode="auto">
              <a:xfrm flipH="1" flipV="1">
                <a:off x="542611" y="4371033"/>
                <a:ext cx="341645" cy="120581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Text Box 2"/>
              <p:cNvSpPr txBox="1">
                <a:spLocks noChangeArrowheads="1"/>
              </p:cNvSpPr>
              <p:nvPr/>
            </p:nvSpPr>
            <p:spPr bwMode="auto">
              <a:xfrm>
                <a:off x="59249" y="4054065"/>
                <a:ext cx="733539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 300 K</a:t>
                </a:r>
              </a:p>
            </p:txBody>
          </p:sp>
          <p:cxnSp>
            <p:nvCxnSpPr>
              <p:cNvPr id="115" name="Gerade Verbindung mit Pfeil 23"/>
              <p:cNvCxnSpPr/>
              <p:nvPr/>
            </p:nvCxnSpPr>
            <p:spPr bwMode="auto">
              <a:xfrm flipH="1">
                <a:off x="745050" y="4933654"/>
                <a:ext cx="927525" cy="446366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6" name="Text Box 2"/>
              <p:cNvSpPr txBox="1">
                <a:spLocks noChangeArrowheads="1"/>
              </p:cNvSpPr>
              <p:nvPr/>
            </p:nvSpPr>
            <p:spPr bwMode="auto">
              <a:xfrm>
                <a:off x="298725" y="5252428"/>
                <a:ext cx="491481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 2 K</a:t>
                </a:r>
              </a:p>
            </p:txBody>
          </p:sp>
          <p:cxnSp>
            <p:nvCxnSpPr>
              <p:cNvPr id="117" name="Gerade Verbindung mit Pfeil 23"/>
              <p:cNvCxnSpPr/>
              <p:nvPr/>
            </p:nvCxnSpPr>
            <p:spPr bwMode="auto">
              <a:xfrm flipH="1">
                <a:off x="544466" y="4863956"/>
                <a:ext cx="553984" cy="86458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8" name="Text Box 2"/>
              <p:cNvSpPr txBox="1">
                <a:spLocks noChangeArrowheads="1"/>
              </p:cNvSpPr>
              <p:nvPr/>
            </p:nvSpPr>
            <p:spPr bwMode="auto">
              <a:xfrm>
                <a:off x="-23678" y="4791795"/>
                <a:ext cx="660099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 60 K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845732" y="2887316"/>
            <a:ext cx="1825006" cy="507571"/>
            <a:chOff x="4845732" y="2887316"/>
            <a:chExt cx="1825006" cy="507571"/>
          </a:xfrm>
        </p:grpSpPr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5016554" y="2887316"/>
              <a:ext cx="122871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Cooling Channel</a:t>
              </a:r>
            </a:p>
          </p:txBody>
        </p:sp>
        <p:cxnSp>
          <p:nvCxnSpPr>
            <p:cNvPr id="35" name="Gerade Verbindung mit Pfeil 23"/>
            <p:cNvCxnSpPr/>
            <p:nvPr/>
          </p:nvCxnSpPr>
          <p:spPr bwMode="auto">
            <a:xfrm flipH="1">
              <a:off x="4845732" y="3136385"/>
              <a:ext cx="381354" cy="25850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 Verbindung mit Pfeil 23"/>
            <p:cNvCxnSpPr/>
            <p:nvPr/>
          </p:nvCxnSpPr>
          <p:spPr bwMode="auto">
            <a:xfrm flipH="1" flipV="1">
              <a:off x="6196921" y="3115072"/>
              <a:ext cx="473817" cy="258909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43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Gentle Reminder: Particle Colliders</a:t>
            </a:r>
            <a:endParaRPr lang="en-GB" dirty="0"/>
          </a:p>
        </p:txBody>
      </p:sp>
      <p:pic>
        <p:nvPicPr>
          <p:cNvPr id="1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49710"/>
            <a:ext cx="4608331" cy="1951432"/>
          </a:xfrm>
          <a:prstGeom prst="rect">
            <a:avLst/>
          </a:prstGeom>
        </p:spPr>
      </p:pic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79512" y="1081787"/>
            <a:ext cx="3889598" cy="16590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lvl="1" indent="-342900" algn="just" eaLnBrk="1" hangingPunct="1">
              <a:spcBef>
                <a:spcPts val="1250"/>
              </a:spcBef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Particle beams are accelerated to close to the speed of light</a:t>
            </a:r>
          </a:p>
          <a:p>
            <a:pPr marL="342900" lvl="1" indent="-342900" algn="just" eaLnBrk="1" hangingPunct="1">
              <a:spcBef>
                <a:spcPts val="1250"/>
              </a:spcBef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Two opposing particle beams are brought to collision</a:t>
            </a:r>
          </a:p>
          <a:p>
            <a:pPr marL="342900" lvl="1" indent="-342900" algn="just" eaLnBrk="1" hangingPunct="1">
              <a:spcBef>
                <a:spcPts val="1250"/>
              </a:spcBef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E = m · c</a:t>
            </a:r>
            <a:r>
              <a:rPr lang="de-AT" sz="1600" baseline="300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</a:t>
            </a:r>
          </a:p>
        </p:txBody>
      </p:sp>
      <p:grpSp>
        <p:nvGrpSpPr>
          <p:cNvPr id="113" name="Group 7"/>
          <p:cNvGrpSpPr/>
          <p:nvPr/>
        </p:nvGrpSpPr>
        <p:grpSpPr>
          <a:xfrm>
            <a:off x="251520" y="3308322"/>
            <a:ext cx="8640780" cy="3106932"/>
            <a:chOff x="251520" y="3308322"/>
            <a:chExt cx="8640780" cy="3106932"/>
          </a:xfrm>
        </p:grpSpPr>
        <p:sp>
          <p:nvSpPr>
            <p:cNvPr id="114" name="Text Box 2"/>
            <p:cNvSpPr txBox="1">
              <a:spLocks noChangeArrowheads="1"/>
            </p:cNvSpPr>
            <p:nvPr/>
          </p:nvSpPr>
          <p:spPr bwMode="auto">
            <a:xfrm>
              <a:off x="4427984" y="3429000"/>
              <a:ext cx="4320481" cy="3407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b="1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...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in linear colliders only one attempt</a:t>
              </a:r>
            </a:p>
          </p:txBody>
        </p:sp>
        <p:pic>
          <p:nvPicPr>
            <p:cNvPr id="11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308322"/>
              <a:ext cx="3889598" cy="3106932"/>
            </a:xfrm>
            <a:prstGeom prst="rect">
              <a:avLst/>
            </a:prstGeom>
          </p:spPr>
        </p:pic>
        <p:sp>
          <p:nvSpPr>
            <p:cNvPr id="126" name="Text Box 2"/>
            <p:cNvSpPr txBox="1">
              <a:spLocks noChangeArrowheads="1"/>
            </p:cNvSpPr>
            <p:nvPr/>
          </p:nvSpPr>
          <p:spPr bwMode="auto">
            <a:xfrm>
              <a:off x="4427894" y="4402595"/>
              <a:ext cx="4464406" cy="5869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b="1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...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in circular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colliders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non-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collided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particles are collected, returned and used for several attempts</a:t>
              </a:r>
            </a:p>
          </p:txBody>
        </p:sp>
        <p:sp>
          <p:nvSpPr>
            <p:cNvPr id="127" name="Text Box 2"/>
            <p:cNvSpPr txBox="1">
              <a:spLocks noChangeArrowheads="1"/>
            </p:cNvSpPr>
            <p:nvPr/>
          </p:nvSpPr>
          <p:spPr bwMode="auto">
            <a:xfrm>
              <a:off x="4436970" y="5367826"/>
              <a:ext cx="4455329" cy="8331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288000" lvl="1" indent="-457200" algn="just" eaLnBrk="1" hangingPunct="1">
                <a:spcBef>
                  <a:spcPts val="1250"/>
                </a:spcBef>
              </a:pP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  <a:cs typeface="Times New Roman" panose="02020603050405020304" pitchFamily="18" charset="0"/>
                </a:rPr>
                <a:t>→</a:t>
              </a:r>
              <a:r>
                <a:rPr lang="de-AT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Particle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trajectories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deflected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by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superconducting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magnets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(cryogenic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temperatures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necessary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</p:grp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8344" y="6640448"/>
            <a:ext cx="1475656" cy="216027"/>
          </a:xfrm>
        </p:spPr>
        <p:txBody>
          <a:bodyPr/>
          <a:lstStyle/>
          <a:p>
            <a:fld id="{5AF06637-E496-4934-8F80-04F2992770E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9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#1: Physics is the boss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31" y="3512174"/>
            <a:ext cx="2497321" cy="2834613"/>
          </a:xfrm>
          <a:prstGeom prst="rect">
            <a:avLst/>
          </a:prstGeom>
        </p:spPr>
      </p:pic>
      <p:cxnSp>
        <p:nvCxnSpPr>
          <p:cNvPr id="103" name="Gerade Verbindung mit Pfeil 23"/>
          <p:cNvCxnSpPr/>
          <p:nvPr/>
        </p:nvCxnSpPr>
        <p:spPr bwMode="auto">
          <a:xfrm flipV="1">
            <a:off x="3701669" y="3264095"/>
            <a:ext cx="1436" cy="427832"/>
          </a:xfrm>
          <a:prstGeom prst="straightConnector1">
            <a:avLst/>
          </a:prstGeom>
          <a:ln>
            <a:headEnd type="stealth" w="med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 Box 2"/>
          <p:cNvSpPr txBox="1">
            <a:spLocks noChangeArrowheads="1"/>
          </p:cNvSpPr>
          <p:nvPr/>
        </p:nvSpPr>
        <p:spPr bwMode="auto">
          <a:xfrm>
            <a:off x="3761757" y="3213546"/>
            <a:ext cx="1094135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I</a:t>
            </a:r>
            <a:r>
              <a:rPr lang="de-AT" sz="1400" baseline="-25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tot</a:t>
            </a: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400" kern="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≈</a:t>
            </a:r>
            <a:r>
              <a:rPr lang="en-US" sz="1400" kern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20 MA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8" y="844999"/>
            <a:ext cx="222037" cy="568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6736"/>
            <a:ext cx="796324" cy="957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" y="984684"/>
            <a:ext cx="1325872" cy="106936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92" y="4727231"/>
            <a:ext cx="2988661" cy="1852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86" y="2318915"/>
            <a:ext cx="915117" cy="884795"/>
          </a:xfrm>
          <a:prstGeom prst="rect">
            <a:avLst/>
          </a:prstGeom>
        </p:spPr>
      </p:pic>
      <p:cxnSp>
        <p:nvCxnSpPr>
          <p:cNvPr id="88" name="Straight Connector 87"/>
          <p:cNvCxnSpPr/>
          <p:nvPr/>
        </p:nvCxnSpPr>
        <p:spPr>
          <a:xfrm>
            <a:off x="5436096" y="4576799"/>
            <a:ext cx="288033" cy="6524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Box 2"/>
          <p:cNvSpPr txBox="1">
            <a:spLocks noChangeArrowheads="1"/>
          </p:cNvSpPr>
          <p:nvPr/>
        </p:nvSpPr>
        <p:spPr bwMode="auto">
          <a:xfrm>
            <a:off x="4470592" y="4166409"/>
            <a:ext cx="1727778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Nb</a:t>
            </a:r>
            <a:r>
              <a:rPr lang="de-AT" sz="1400" baseline="-25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3</a:t>
            </a: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Sn Cables @ 2 K</a:t>
            </a:r>
          </a:p>
        </p:txBody>
      </p:sp>
      <p:cxnSp>
        <p:nvCxnSpPr>
          <p:cNvPr id="94" name="Gerade Verbindung mit Pfeil 23"/>
          <p:cNvCxnSpPr/>
          <p:nvPr/>
        </p:nvCxnSpPr>
        <p:spPr bwMode="auto">
          <a:xfrm flipH="1" flipV="1">
            <a:off x="1750691" y="1800898"/>
            <a:ext cx="417196" cy="253152"/>
          </a:xfrm>
          <a:prstGeom prst="straightConnector1">
            <a:avLst/>
          </a:prstGeom>
          <a:ln>
            <a:headEnd type="stealth" w="med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Gerade Verbindung mit Pfeil 23"/>
          <p:cNvCxnSpPr/>
          <p:nvPr/>
        </p:nvCxnSpPr>
        <p:spPr bwMode="auto">
          <a:xfrm flipH="1" flipV="1">
            <a:off x="2704028" y="2340184"/>
            <a:ext cx="417196" cy="253152"/>
          </a:xfrm>
          <a:prstGeom prst="straightConnector1">
            <a:avLst/>
          </a:prstGeom>
          <a:ln>
            <a:headEnd type="stealth" w="med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97" idx="0"/>
          </p:cNvCxnSpPr>
          <p:nvPr/>
        </p:nvCxnSpPr>
        <p:spPr>
          <a:xfrm flipH="1">
            <a:off x="1343826" y="2593336"/>
            <a:ext cx="494701" cy="3073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190189" y="2900702"/>
            <a:ext cx="2307274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Transmission Line @ 300 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9129" y="3548350"/>
            <a:ext cx="3396216" cy="2498156"/>
            <a:chOff x="149129" y="3548350"/>
            <a:chExt cx="3396216" cy="2498156"/>
          </a:xfrm>
        </p:grpSpPr>
        <p:grpSp>
          <p:nvGrpSpPr>
            <p:cNvPr id="24" name="Group 23"/>
            <p:cNvGrpSpPr/>
            <p:nvPr/>
          </p:nvGrpSpPr>
          <p:grpSpPr>
            <a:xfrm>
              <a:off x="149129" y="3548350"/>
              <a:ext cx="1274915" cy="2498156"/>
              <a:chOff x="671982" y="2110720"/>
              <a:chExt cx="1274915" cy="2498156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926" y="2110720"/>
                <a:ext cx="948735" cy="2215574"/>
              </a:xfrm>
              <a:prstGeom prst="rect">
                <a:avLst/>
              </a:prstGeom>
              <a:ln w="25400">
                <a:noFill/>
              </a:ln>
            </p:spPr>
          </p:pic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671982" y="4345085"/>
                <a:ext cx="1274915" cy="26379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600"/>
                  </a:spcBef>
                </a:pPr>
                <a:r>
                  <a:rPr lang="de-AT" sz="1100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Courtesy of CERN</a:t>
                </a: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823965" y="3761167"/>
              <a:ext cx="2687844" cy="1926200"/>
              <a:chOff x="1802301" y="2680324"/>
              <a:chExt cx="2687844" cy="1926200"/>
            </a:xfrm>
          </p:grpSpPr>
          <p:cxnSp>
            <p:nvCxnSpPr>
              <p:cNvPr id="84" name="Gerade Verbindung mit Pfeil 23"/>
              <p:cNvCxnSpPr/>
              <p:nvPr/>
            </p:nvCxnSpPr>
            <p:spPr bwMode="auto">
              <a:xfrm flipH="1">
                <a:off x="3363897" y="2680324"/>
                <a:ext cx="34" cy="1926200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 flipV="1">
                <a:off x="1802301" y="4606524"/>
                <a:ext cx="268784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/>
            <p:nvPr/>
          </p:nvCxnSpPr>
          <p:spPr>
            <a:xfrm flipH="1" flipV="1">
              <a:off x="834013" y="3768132"/>
              <a:ext cx="27113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 Box 2"/>
            <p:cNvSpPr txBox="1">
              <a:spLocks noChangeArrowheads="1"/>
            </p:cNvSpPr>
            <p:nvPr/>
          </p:nvSpPr>
          <p:spPr bwMode="auto">
            <a:xfrm>
              <a:off x="1291459" y="4710200"/>
              <a:ext cx="109413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≈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300 K</a:t>
              </a:r>
            </a:p>
          </p:txBody>
        </p:sp>
        <p:sp>
          <p:nvSpPr>
            <p:cNvPr id="98" name="Text Box 2"/>
            <p:cNvSpPr txBox="1">
              <a:spLocks noChangeArrowheads="1"/>
            </p:cNvSpPr>
            <p:nvPr/>
          </p:nvSpPr>
          <p:spPr bwMode="auto">
            <a:xfrm>
              <a:off x="1291458" y="4421820"/>
              <a:ext cx="109413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l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≈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1.5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m</a:t>
              </a:r>
            </a:p>
          </p:txBody>
        </p:sp>
      </p:grpSp>
      <p:cxnSp>
        <p:nvCxnSpPr>
          <p:cNvPr id="100" name="Gerade Verbindung mit Pfeil 23"/>
          <p:cNvCxnSpPr/>
          <p:nvPr/>
        </p:nvCxnSpPr>
        <p:spPr bwMode="auto">
          <a:xfrm flipH="1" flipV="1">
            <a:off x="4010707" y="5656139"/>
            <a:ext cx="1209365" cy="258471"/>
          </a:xfrm>
          <a:prstGeom prst="straightConnector1">
            <a:avLst/>
          </a:prstGeom>
          <a:ln>
            <a:headEnd type="stealth" w="med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4225047" y="844621"/>
            <a:ext cx="4723349" cy="9075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250"/>
              </a:spcBef>
            </a:pPr>
            <a:r>
              <a:rPr lang="de-AT" sz="1400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Current Leads</a:t>
            </a:r>
          </a:p>
          <a:p>
            <a:pPr marL="285750" lvl="1" indent="-285750" algn="just" eaLnBrk="1" hangingPunct="1">
              <a:spcBef>
                <a:spcPts val="1250"/>
              </a:spcBef>
              <a:buFont typeface="Arial" panose="020B0604020202020204" pitchFamily="34" charset="0"/>
              <a:buChar char="•"/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Electrical power to feed electromagnets is delivered by transmission lines at ambient temperature level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208359" y="1751418"/>
            <a:ext cx="4723349" cy="52540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lvl="1" indent="-285750" algn="just" eaLnBrk="1" hangingPunct="1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The conductors transmitting the current to the Nb</a:t>
            </a:r>
            <a:r>
              <a:rPr lang="de-AT" sz="1400" baseline="-25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3</a:t>
            </a: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Sn cables have to cooled down from 300 K to 2 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08358" y="2300593"/>
            <a:ext cx="4811751" cy="1961311"/>
            <a:chOff x="4208358" y="2300593"/>
            <a:chExt cx="4811751" cy="1961311"/>
          </a:xfrm>
        </p:grpSpPr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4208358" y="2300593"/>
              <a:ext cx="4723349" cy="74084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285750" lvl="1" indent="-285750" algn="just" eaLnBrk="1" hangingPunct="1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Wiedemann-Franz law: Good electrical conductors are good thermal conductors → sophisticated design needed to reduce heat leaks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67399" y="3154933"/>
              <a:ext cx="4052710" cy="1106971"/>
              <a:chOff x="4967399" y="3154933"/>
              <a:chExt cx="4052710" cy="110697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8" t="4117" r="80580" b="6017"/>
              <a:stretch/>
            </p:blipFill>
            <p:spPr>
              <a:xfrm rot="5400000">
                <a:off x="6485122" y="1637210"/>
                <a:ext cx="843180" cy="3878626"/>
              </a:xfrm>
              <a:prstGeom prst="rect">
                <a:avLst/>
              </a:prstGeom>
            </p:spPr>
          </p:pic>
          <p:sp>
            <p:nvSpPr>
              <p:cNvPr id="36" name="Text Box 2"/>
              <p:cNvSpPr txBox="1">
                <a:spLocks noChangeArrowheads="1"/>
              </p:cNvSpPr>
              <p:nvPr/>
            </p:nvSpPr>
            <p:spPr bwMode="auto">
              <a:xfrm>
                <a:off x="7141997" y="3998113"/>
                <a:ext cx="1878112" cy="26379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600"/>
                  </a:spcBef>
                </a:pPr>
                <a:r>
                  <a:rPr lang="de-AT" sz="1100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Courtesy of Amalia Ballarino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38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403648" y="1678888"/>
            <a:ext cx="5400600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2: Much power for low temperature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91680" y="2348880"/>
            <a:ext cx="4824536" cy="3407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A second Geneva– electrically spoken</a:t>
            </a:r>
          </a:p>
        </p:txBody>
      </p:sp>
    </p:spTree>
    <p:extLst>
      <p:ext uri="{BB962C8B-B14F-4D97-AF65-F5344CB8AC3E}">
        <p14:creationId xmlns:p14="http://schemas.microsoft.com/office/powerpoint/2010/main" val="39665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99" y="2002086"/>
            <a:ext cx="4092704" cy="4560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61689" y="2372978"/>
            <a:ext cx="1583552" cy="780332"/>
            <a:chOff x="4461689" y="2372978"/>
            <a:chExt cx="1583552" cy="780332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782" y="2701803"/>
              <a:ext cx="482342" cy="389027"/>
            </a:xfrm>
            <a:prstGeom prst="rect">
              <a:avLst/>
            </a:prstGeom>
          </p:spPr>
        </p:pic>
        <p:cxnSp>
          <p:nvCxnSpPr>
            <p:cNvPr id="158" name="Straight Connector 157"/>
            <p:cNvCxnSpPr>
              <a:endCxn id="134" idx="1"/>
            </p:cNvCxnSpPr>
            <p:nvPr/>
          </p:nvCxnSpPr>
          <p:spPr>
            <a:xfrm>
              <a:off x="5791411" y="3010592"/>
              <a:ext cx="253830" cy="142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ctangle 158"/>
            <p:cNvSpPr/>
            <p:nvPr/>
          </p:nvSpPr>
          <p:spPr>
            <a:xfrm>
              <a:off x="4461689" y="2372978"/>
              <a:ext cx="117690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P</a:t>
              </a:r>
              <a:r>
                <a:rPr lang="de-AT" sz="1200" baseline="-25000" dirty="0" smtClean="0">
                  <a:latin typeface="Franklin Gothic Book" pitchFamily="34" charset="0"/>
                </a:rPr>
                <a:t>max</a:t>
              </a:r>
              <a:r>
                <a:rPr lang="de-AT" sz="1200" dirty="0" smtClean="0">
                  <a:latin typeface="Franklin Gothic Book" pitchFamily="34" charset="0"/>
                </a:rPr>
                <a:t> = 220 MW</a:t>
              </a:r>
              <a:endParaRPr lang="de-AT" sz="1200" dirty="0">
                <a:latin typeface="Franklin Gothic Book" pitchFamily="34" charset="0"/>
              </a:endParaRPr>
            </a:p>
          </p:txBody>
        </p:sp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360" y="2556156"/>
              <a:ext cx="117357" cy="30041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  <a:r>
              <a:rPr lang="en-GB" dirty="0" smtClean="0"/>
              <a:t>#2: Get the power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471206" y="3926270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6821" y="1212781"/>
            <a:ext cx="3719965" cy="5048768"/>
            <a:chOff x="-11819" y="1123977"/>
            <a:chExt cx="3719965" cy="504876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36" y="1942113"/>
              <a:ext cx="2933482" cy="286718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90593">
              <a:off x="564413" y="2404184"/>
              <a:ext cx="1102099" cy="210496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254203" y="1649488"/>
              <a:ext cx="1233479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140 kW @ 1.8 K</a:t>
              </a:r>
              <a:endParaRPr lang="de-AT" sz="1200" dirty="0">
                <a:latin typeface="Franklin Gothic Book" pitchFamily="34" charset="0"/>
              </a:endParaRP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09150">
              <a:off x="557912" y="4745580"/>
              <a:ext cx="1102099" cy="210496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115951" y="5354716"/>
              <a:ext cx="1636988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5800 kW @ </a:t>
              </a:r>
              <a:r>
                <a:rPr lang="de-AT" sz="1200" dirty="0">
                  <a:latin typeface="Franklin Gothic Book" pitchFamily="34" charset="0"/>
                </a:rPr>
                <a:t>40 ÷ </a:t>
              </a:r>
              <a:r>
                <a:rPr lang="de-AT" sz="1200" dirty="0" smtClean="0">
                  <a:latin typeface="Franklin Gothic Book" pitchFamily="34" charset="0"/>
                </a:rPr>
                <a:t>60 K</a:t>
              </a:r>
              <a:endParaRPr lang="de-AT" sz="1200" dirty="0">
                <a:latin typeface="Franklin Gothic Book" pitchFamily="34" charset="0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75289">
              <a:off x="1896576" y="4369010"/>
              <a:ext cx="1102099" cy="210496"/>
            </a:xfrm>
            <a:prstGeom prst="rect">
              <a:avLst/>
            </a:prstGeom>
          </p:spPr>
        </p:pic>
        <p:sp>
          <p:nvSpPr>
            <p:cNvPr id="95" name="Rectangle 94"/>
            <p:cNvSpPr/>
            <p:nvPr/>
          </p:nvSpPr>
          <p:spPr>
            <a:xfrm>
              <a:off x="1932289" y="5111050"/>
              <a:ext cx="1774798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1170 kW @ 4.5 ÷ 300 K</a:t>
              </a:r>
              <a:endParaRPr lang="de-AT" sz="1200" dirty="0">
                <a:latin typeface="Franklin Gothic Book" pitchFamily="34" charset="0"/>
              </a:endParaRPr>
            </a:p>
          </p:txBody>
        </p:sp>
        <p:sp>
          <p:nvSpPr>
            <p:cNvPr id="96" name="Text Box 2"/>
            <p:cNvSpPr txBox="1">
              <a:spLocks noChangeArrowheads="1"/>
            </p:cNvSpPr>
            <p:nvPr/>
          </p:nvSpPr>
          <p:spPr bwMode="auto">
            <a:xfrm>
              <a:off x="-11819" y="1123977"/>
              <a:ext cx="1907704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Cold Mass Cooling &amp; Header B heat leaks     </a:t>
              </a:r>
            </a:p>
          </p:txBody>
        </p:sp>
        <p:sp>
          <p:nvSpPr>
            <p:cNvPr id="102" name="Text Box 2"/>
            <p:cNvSpPr txBox="1">
              <a:spLocks noChangeArrowheads="1"/>
            </p:cNvSpPr>
            <p:nvPr/>
          </p:nvSpPr>
          <p:spPr bwMode="auto">
            <a:xfrm>
              <a:off x="38568" y="5647344"/>
              <a:ext cx="1791753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Beam Screen Cooling &amp; Thermal Shields</a:t>
              </a:r>
            </a:p>
          </p:txBody>
        </p:sp>
        <p:sp>
          <p:nvSpPr>
            <p:cNvPr id="113" name="Text Box 2"/>
            <p:cNvSpPr txBox="1">
              <a:spLocks noChangeArrowheads="1"/>
            </p:cNvSpPr>
            <p:nvPr/>
          </p:nvSpPr>
          <p:spPr bwMode="auto">
            <a:xfrm>
              <a:off x="1916393" y="5411649"/>
              <a:ext cx="1791753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Current Lead Cooling</a:t>
              </a:r>
            </a:p>
          </p:txBody>
        </p:sp>
      </p:grpSp>
      <p:graphicFrame>
        <p:nvGraphicFramePr>
          <p:cNvPr id="115" name="Table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428365"/>
              </p:ext>
            </p:extLst>
          </p:nvPr>
        </p:nvGraphicFramePr>
        <p:xfrm>
          <a:off x="2297232" y="803145"/>
          <a:ext cx="3431859" cy="1098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82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896705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915513">
                  <a:extLst>
                    <a:ext uri="{9D8B030D-6E8A-4147-A177-3AD203B41FA5}">
                      <a16:colId xmlns:a16="http://schemas.microsoft.com/office/drawing/2014/main" xmlns="" val="166372150"/>
                    </a:ext>
                  </a:extLst>
                </a:gridCol>
                <a:gridCol w="869059">
                  <a:extLst>
                    <a:ext uri="{9D8B030D-6E8A-4147-A177-3AD203B41FA5}">
                      <a16:colId xmlns:a16="http://schemas.microsoft.com/office/drawing/2014/main" xmlns="" val="2114038832"/>
                    </a:ext>
                  </a:extLst>
                </a:gridCol>
              </a:tblGrid>
              <a:tr h="2570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u="none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Cycle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1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Load </a:t>
                      </a:r>
                      <a:r>
                        <a:rPr lang="de-AT" sz="1200" b="1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in kW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1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 </a:t>
                      </a:r>
                      <a:r>
                        <a:rPr lang="de-AT" sz="1200" b="1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in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1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real </a:t>
                      </a:r>
                      <a:r>
                        <a:rPr lang="de-AT" sz="1200" b="1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in MW</a:t>
                      </a:r>
                      <a:endParaRPr lang="de-AT" sz="1200" b="1" baseline="-25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3429630"/>
                  </a:ext>
                </a:extLst>
              </a:tr>
              <a:tr h="2748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CMC+B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4891309"/>
                  </a:ext>
                </a:extLst>
              </a:tr>
              <a:tr h="2748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BS+TS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5044124"/>
                  </a:ext>
                </a:extLst>
              </a:tr>
              <a:tr h="2748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</a:tbl>
          </a:graphicData>
        </a:graphic>
      </p:graphicFrame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7706744" y="957329"/>
            <a:ext cx="1404414" cy="89473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3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Electrical Power Consumption of CERN during  FCC-hh operation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65111" y="525476"/>
            <a:ext cx="2710594" cy="1792268"/>
            <a:chOff x="5065111" y="525476"/>
            <a:chExt cx="2710594" cy="179226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148" y="525476"/>
              <a:ext cx="1769557" cy="1792268"/>
            </a:xfrm>
            <a:prstGeom prst="rect">
              <a:avLst/>
            </a:prstGeom>
          </p:spPr>
        </p:pic>
        <p:cxnSp>
          <p:nvCxnSpPr>
            <p:cNvPr id="122" name="Gerade Verbindung 18"/>
            <p:cNvCxnSpPr>
              <a:stCxn id="124" idx="6"/>
            </p:cNvCxnSpPr>
            <p:nvPr/>
          </p:nvCxnSpPr>
          <p:spPr bwMode="auto">
            <a:xfrm flipV="1">
              <a:off x="5529574" y="1352601"/>
              <a:ext cx="847546" cy="104516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" name="Text Box 2"/>
            <p:cNvSpPr txBox="1">
              <a:spLocks noChangeArrowheads="1"/>
            </p:cNvSpPr>
            <p:nvPr/>
          </p:nvSpPr>
          <p:spPr bwMode="auto">
            <a:xfrm>
              <a:off x="5771427" y="701488"/>
              <a:ext cx="844946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220 MW (38 %)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5065111" y="1030901"/>
              <a:ext cx="464463" cy="852431"/>
            </a:xfrm>
            <a:prstGeom prst="ellipse">
              <a:avLst/>
            </a:prstGeom>
            <a:noFill/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Text Box 2"/>
            <p:cNvSpPr txBox="1">
              <a:spLocks noChangeArrowheads="1"/>
            </p:cNvSpPr>
            <p:nvPr/>
          </p:nvSpPr>
          <p:spPr bwMode="auto">
            <a:xfrm>
              <a:off x="6467056" y="1216776"/>
              <a:ext cx="82954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580 MW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00473" y="2671857"/>
            <a:ext cx="5121701" cy="3957883"/>
            <a:chOff x="3500473" y="2671857"/>
            <a:chExt cx="5121701" cy="3957883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758" y="4670835"/>
              <a:ext cx="117357" cy="300415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3500473" y="2671857"/>
              <a:ext cx="5121701" cy="3957883"/>
              <a:chOff x="3500473" y="2671857"/>
              <a:chExt cx="5121701" cy="3957883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4262" y="4549176"/>
                <a:ext cx="482342" cy="389027"/>
              </a:xfrm>
              <a:prstGeom prst="rect">
                <a:avLst/>
              </a:prstGeom>
            </p:spPr>
          </p:pic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2109" y="4813390"/>
                <a:ext cx="482342" cy="389027"/>
              </a:xfrm>
              <a:prstGeom prst="rect">
                <a:avLst/>
              </a:prstGeom>
            </p:spPr>
          </p:pic>
          <p:grpSp>
            <p:nvGrpSpPr>
              <p:cNvPr id="132" name="Group 131"/>
              <p:cNvGrpSpPr/>
              <p:nvPr/>
            </p:nvGrpSpPr>
            <p:grpSpPr>
              <a:xfrm>
                <a:off x="4845925" y="2671857"/>
                <a:ext cx="3776249" cy="3957883"/>
                <a:chOff x="5138861" y="2026267"/>
                <a:chExt cx="3754725" cy="3974371"/>
              </a:xfrm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5720329" y="3003799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324645" y="25030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7089708" y="238112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7663110" y="5482282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8242902" y="5014094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5618173" y="461014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6142855" y="5304362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8375329" y="3373703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5441250" y="3795528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8551374" y="4218622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6916113" y="5606811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7849548" y="2673407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6136751" y="2153151"/>
                  <a:ext cx="337917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A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6934748" y="2026267"/>
                  <a:ext cx="353347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B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7789854" y="2371184"/>
                  <a:ext cx="347561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C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8370844" y="3113794"/>
                  <a:ext cx="361061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D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8553740" y="4056815"/>
                  <a:ext cx="339846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E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8247896" y="4999837"/>
                  <a:ext cx="332131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F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7626203" y="5467864"/>
                  <a:ext cx="361061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G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6764019" y="5629670"/>
                  <a:ext cx="361061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H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5910332" y="5298981"/>
                  <a:ext cx="276196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I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5341911" y="4563338"/>
                  <a:ext cx="303199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J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5138861" y="3622904"/>
                  <a:ext cx="357204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K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5442699" y="2716148"/>
                  <a:ext cx="328274" cy="370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AT" sz="1400" dirty="0" smtClean="0">
                      <a:latin typeface="Franklin Gothic Book" pitchFamily="34" charset="0"/>
                    </a:rPr>
                    <a:t>L</a:t>
                  </a:r>
                  <a:endParaRPr lang="de-AT" sz="1400" dirty="0">
                    <a:latin typeface="Franklin Gothic Book" pitchFamily="34" charset="0"/>
                  </a:endParaRPr>
                </a:p>
              </p:txBody>
            </p:sp>
          </p:grpSp>
          <p:cxnSp>
            <p:nvCxnSpPr>
              <p:cNvPr id="35" name="Straight Connector 34"/>
              <p:cNvCxnSpPr>
                <a:endCxn id="138" idx="6"/>
              </p:cNvCxnSpPr>
              <p:nvPr/>
            </p:nvCxnSpPr>
            <p:spPr>
              <a:xfrm>
                <a:off x="4503654" y="5102474"/>
                <a:ext cx="870312" cy="16530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8013741" y="4838451"/>
                <a:ext cx="293077" cy="2784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Rectangle 159"/>
              <p:cNvSpPr/>
              <p:nvPr/>
            </p:nvSpPr>
            <p:spPr>
              <a:xfrm>
                <a:off x="3500473" y="4373142"/>
                <a:ext cx="117690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P</a:t>
                </a:r>
                <a:r>
                  <a:rPr lang="de-AT" sz="1200" baseline="-25000" dirty="0" smtClean="0">
                    <a:latin typeface="Franklin Gothic Book" pitchFamily="34" charset="0"/>
                  </a:rPr>
                  <a:t>max</a:t>
                </a:r>
                <a:r>
                  <a:rPr lang="de-AT" sz="1200" dirty="0" smtClean="0">
                    <a:latin typeface="Franklin Gothic Book" pitchFamily="34" charset="0"/>
                  </a:rPr>
                  <a:t> = 220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384644" y="5058351"/>
                <a:ext cx="117690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P</a:t>
                </a:r>
                <a:r>
                  <a:rPr lang="de-AT" sz="1200" baseline="-25000" dirty="0" smtClean="0">
                    <a:latin typeface="Franklin Gothic Book" pitchFamily="34" charset="0"/>
                  </a:rPr>
                  <a:t>max</a:t>
                </a:r>
                <a:r>
                  <a:rPr lang="de-AT" sz="1200" dirty="0" smtClean="0">
                    <a:latin typeface="Franklin Gothic Book" pitchFamily="34" charset="0"/>
                  </a:rPr>
                  <a:t> = 220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956" y="4405058"/>
              <a:ext cx="117357" cy="3004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665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403648" y="1678888"/>
            <a:ext cx="5400600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2: Much power for low temperature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03648" y="2089016"/>
            <a:ext cx="4608512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3: Efficiency vs. Simplicity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91680" y="2629214"/>
            <a:ext cx="4824536" cy="96141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CAPEX vs. OPEX</a:t>
            </a:r>
          </a:p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Economics vs. Availability</a:t>
            </a:r>
          </a:p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Ingenuity vs. Beauty</a:t>
            </a:r>
          </a:p>
        </p:txBody>
      </p:sp>
    </p:spTree>
    <p:extLst>
      <p:ext uri="{BB962C8B-B14F-4D97-AF65-F5344CB8AC3E}">
        <p14:creationId xmlns:p14="http://schemas.microsoft.com/office/powerpoint/2010/main" val="39750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3" y="829789"/>
            <a:ext cx="3411093" cy="1999364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0" y="220786"/>
            <a:ext cx="7536123" cy="4918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dirty="0"/>
              <a:t>Challenge </a:t>
            </a:r>
            <a:r>
              <a:rPr lang="en-GB" dirty="0" smtClean="0"/>
              <a:t>#3: Compromises</a:t>
            </a:r>
            <a:endParaRPr lang="en-GB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65181" y="830298"/>
            <a:ext cx="1804055" cy="442829"/>
            <a:chOff x="165181" y="830298"/>
            <a:chExt cx="1804055" cy="442829"/>
          </a:xfrm>
        </p:grpSpPr>
        <p:sp>
          <p:nvSpPr>
            <p:cNvPr id="36" name="Oval 35"/>
            <p:cNvSpPr/>
            <p:nvPr/>
          </p:nvSpPr>
          <p:spPr>
            <a:xfrm>
              <a:off x="1575495" y="851545"/>
              <a:ext cx="393741" cy="400269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5" t="30" r="22735" b="80050"/>
            <a:stretch/>
          </p:blipFill>
          <p:spPr>
            <a:xfrm>
              <a:off x="165181" y="830298"/>
              <a:ext cx="1239922" cy="442829"/>
            </a:xfrm>
            <a:prstGeom prst="rect">
              <a:avLst/>
            </a:prstGeom>
            <a:ln w="3175">
              <a:solidFill>
                <a:srgbClr val="FF00FF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3829680" y="960750"/>
            <a:ext cx="2204878" cy="1230524"/>
            <a:chOff x="3829680" y="960750"/>
            <a:chExt cx="2204878" cy="12305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0" t="49521" r="15100" b="26794"/>
            <a:stretch/>
          </p:blipFill>
          <p:spPr>
            <a:xfrm>
              <a:off x="4486396" y="1664732"/>
              <a:ext cx="1548162" cy="52654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8" t="23198" r="18392" b="53321"/>
            <a:stretch/>
          </p:blipFill>
          <p:spPr>
            <a:xfrm>
              <a:off x="3829680" y="960750"/>
              <a:ext cx="1423334" cy="52199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4245171" y="907164"/>
            <a:ext cx="4467969" cy="1470014"/>
            <a:chOff x="4245171" y="907164"/>
            <a:chExt cx="4467969" cy="1470014"/>
          </a:xfrm>
        </p:grpSpPr>
        <p:grpSp>
          <p:nvGrpSpPr>
            <p:cNvPr id="7" name="Group 6"/>
            <p:cNvGrpSpPr/>
            <p:nvPr/>
          </p:nvGrpSpPr>
          <p:grpSpPr>
            <a:xfrm>
              <a:off x="4245171" y="907164"/>
              <a:ext cx="4467969" cy="1284110"/>
              <a:chOff x="4245171" y="907164"/>
              <a:chExt cx="4467969" cy="1284110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9" t="77396" b="-2"/>
              <a:stretch/>
            </p:blipFill>
            <p:spPr>
              <a:xfrm>
                <a:off x="6421879" y="1073041"/>
                <a:ext cx="2291261" cy="50252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50" name="Oval 49"/>
              <p:cNvSpPr/>
              <p:nvPr/>
            </p:nvSpPr>
            <p:spPr>
              <a:xfrm>
                <a:off x="4245171" y="907164"/>
                <a:ext cx="1007843" cy="587559"/>
              </a:xfrm>
              <a:prstGeom prst="ellipse">
                <a:avLst/>
              </a:prstGeom>
              <a:noFill/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Arc 17"/>
              <p:cNvSpPr/>
              <p:nvPr/>
            </p:nvSpPr>
            <p:spPr>
              <a:xfrm>
                <a:off x="4486396" y="1191420"/>
                <a:ext cx="1257170" cy="999854"/>
              </a:xfrm>
              <a:prstGeom prst="arc">
                <a:avLst>
                  <a:gd name="adj1" fmla="val 17177422"/>
                  <a:gd name="adj2" fmla="val 0"/>
                </a:avLst>
              </a:prstGeom>
              <a:ln>
                <a:solidFill>
                  <a:srgbClr val="FF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680677" y="1695180"/>
                <a:ext cx="174544" cy="212466"/>
              </a:xfrm>
              <a:prstGeom prst="ellipse">
                <a:avLst/>
              </a:prstGeom>
              <a:noFill/>
              <a:ln w="127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5980552" y="1454551"/>
                <a:ext cx="495043" cy="240629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8"/>
            <a:stretch/>
          </p:blipFill>
          <p:spPr>
            <a:xfrm>
              <a:off x="7164288" y="1829471"/>
              <a:ext cx="1479572" cy="54770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cxnSp>
          <p:nvCxnSpPr>
            <p:cNvPr id="52" name="Straight Arrow Connector 51"/>
            <p:cNvCxnSpPr/>
            <p:nvPr/>
          </p:nvCxnSpPr>
          <p:spPr>
            <a:xfrm flipV="1">
              <a:off x="6443533" y="2095005"/>
              <a:ext cx="519200" cy="8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38396" y="2843309"/>
            <a:ext cx="7934444" cy="3707892"/>
            <a:chOff x="338396" y="2843309"/>
            <a:chExt cx="7934444" cy="3707892"/>
          </a:xfrm>
        </p:grpSpPr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1000635" y="2843309"/>
              <a:ext cx="7272205" cy="3715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250"/>
                </a:spcBef>
              </a:pPr>
              <a:r>
                <a:rPr lang="de-AT" sz="18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To keep the efficiency high, the separated cooling loops have to be short!</a:t>
              </a: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96" y="3323606"/>
              <a:ext cx="4410696" cy="3088005"/>
            </a:xfrm>
            <a:prstGeom prst="rect">
              <a:avLst/>
            </a:prstGeom>
          </p:spPr>
        </p:pic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368266" y="6272021"/>
              <a:ext cx="3339638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Shortest possible cooling loop: 1 Magnet (15 m)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52504" y="3376990"/>
            <a:ext cx="3960440" cy="3174211"/>
            <a:chOff x="4852504" y="3376990"/>
            <a:chExt cx="3960440" cy="3174211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4852504" y="3376990"/>
              <a:ext cx="3960440" cy="208993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250"/>
                </a:spcBef>
              </a:pPr>
              <a:r>
                <a:rPr lang="de-AT" sz="1400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For 5500 arc magnets (dipoles and quadrupoles)</a:t>
              </a:r>
            </a:p>
            <a:p>
              <a:pPr marL="285750" lvl="1" indent="-285750" algn="just" eaLnBrk="1" hangingPunct="1">
                <a:spcBef>
                  <a:spcPts val="1250"/>
                </a:spcBef>
                <a:buFont typeface="Arial" panose="020B0604020202020204" pitchFamily="34" charset="0"/>
                <a:buChar char="•"/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Minimal 16500 Valves, 5500 heat exchangers, 5500 separators, ...</a:t>
              </a:r>
            </a:p>
            <a:p>
              <a:pPr marL="0" lvl="1" algn="just" eaLnBrk="1" hangingPunct="1">
                <a:spcBef>
                  <a:spcPts val="125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	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→ Large controlling effort</a:t>
              </a:r>
            </a:p>
            <a:p>
              <a:pPr marL="0" lvl="1" algn="just" eaLnBrk="1" hangingPunct="1">
                <a:spcBef>
                  <a:spcPts val="40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	→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High CAPEX</a:t>
              </a:r>
            </a:p>
            <a:p>
              <a:pPr marL="0" lvl="1" algn="just" eaLnBrk="1" hangingPunct="1">
                <a:spcBef>
                  <a:spcPts val="40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	→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Decreased availibilty</a:t>
              </a:r>
            </a:p>
            <a:p>
              <a:pPr marL="0" lvl="1" algn="just" eaLnBrk="1" hangingPunct="1">
                <a:spcBef>
                  <a:spcPts val="40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	→ 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Error-prone installations</a:t>
              </a:r>
              <a:endParaRPr lang="de-AT" sz="1400" dirty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877740" y="5671858"/>
              <a:ext cx="3909967" cy="879343"/>
              <a:chOff x="4827622" y="5392678"/>
              <a:chExt cx="3909967" cy="879343"/>
            </a:xfrm>
          </p:grpSpPr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4827622" y="5392678"/>
                <a:ext cx="3909967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Same question/consideration for the level above: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5260477" y="5748801"/>
                <a:ext cx="298541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spcBef>
                    <a:spcPts val="1250"/>
                  </a:spcBef>
                </a:pPr>
                <a:r>
                  <a:rPr lang="de-AT" sz="1400" dirty="0">
                    <a:latin typeface="Franklin Gothic Book" panose="020B0503020102020204" pitchFamily="34" charset="0"/>
                  </a:rPr>
                  <a:t>How many magnets are supplied by the same Cryoplant?</a:t>
                </a:r>
              </a:p>
            </p:txBody>
          </p:sp>
        </p:grpSp>
      </p:grpSp>
      <p:sp>
        <p:nvSpPr>
          <p:cNvPr id="28" name="Slide Number Placeholder 4"/>
          <p:cNvSpPr txBox="1">
            <a:spLocks/>
          </p:cNvSpPr>
          <p:nvPr/>
        </p:nvSpPr>
        <p:spPr>
          <a:xfrm>
            <a:off x="7668344" y="6640448"/>
            <a:ext cx="1475656" cy="216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5AF06637-E496-4934-8F80-04F2992770ED}" type="slidenum">
              <a:rPr lang="en-US" sz="1000">
                <a:latin typeface="Franklin Gothic Book" panose="020B0503020102020204" pitchFamily="34" charset="0"/>
              </a:rPr>
              <a:pPr algn="r"/>
              <a:t>24</a:t>
            </a:fld>
            <a:endParaRPr lang="en-US" sz="1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4296876" y="2731297"/>
            <a:ext cx="4689819" cy="1966766"/>
            <a:chOff x="4296876" y="2731297"/>
            <a:chExt cx="4689819" cy="1966766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876" y="3181584"/>
              <a:ext cx="4689819" cy="1516479"/>
            </a:xfrm>
            <a:prstGeom prst="rect">
              <a:avLst/>
            </a:prstGeom>
          </p:spPr>
        </p:pic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4324535" y="2731297"/>
              <a:ext cx="1762809" cy="3407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600" u="sng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Lattice Half-Cell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42" y="1089498"/>
            <a:ext cx="1991318" cy="22144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4" y="2246036"/>
            <a:ext cx="3816424" cy="4204091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2873423" y="1097118"/>
            <a:ext cx="3764227" cy="1719928"/>
            <a:chOff x="2873423" y="1097118"/>
            <a:chExt cx="3764227" cy="1719928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097118"/>
              <a:ext cx="2569706" cy="1230312"/>
            </a:xfrm>
            <a:prstGeom prst="rect">
              <a:avLst/>
            </a:prstGeom>
          </p:spPr>
        </p:pic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3562936" y="1986695"/>
              <a:ext cx="1762809" cy="3407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Long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arc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(8.4 km)</a:t>
              </a:r>
            </a:p>
          </p:txBody>
        </p:sp>
        <p:cxnSp>
          <p:nvCxnSpPr>
            <p:cNvPr id="19" name="Gerade Verbindung 18"/>
            <p:cNvCxnSpPr/>
            <p:nvPr/>
          </p:nvCxnSpPr>
          <p:spPr bwMode="auto">
            <a:xfrm flipV="1">
              <a:off x="2873423" y="2380170"/>
              <a:ext cx="864098" cy="436876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96513" y="6036589"/>
            <a:ext cx="586959" cy="3407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QRL</a:t>
            </a:r>
          </a:p>
        </p:txBody>
      </p:sp>
      <p:cxnSp>
        <p:nvCxnSpPr>
          <p:cNvPr id="22" name="Gerade Verbindung 21"/>
          <p:cNvCxnSpPr/>
          <p:nvPr/>
        </p:nvCxnSpPr>
        <p:spPr bwMode="auto">
          <a:xfrm flipH="1">
            <a:off x="848348" y="5623847"/>
            <a:ext cx="432048" cy="412742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/>
          <p:nvPr/>
        </p:nvCxnSpPr>
        <p:spPr bwMode="auto">
          <a:xfrm flipH="1" flipV="1">
            <a:off x="2915816" y="5770082"/>
            <a:ext cx="216024" cy="357821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2745322" y="6128116"/>
            <a:ext cx="1120299" cy="3407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Cold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Mass</a:t>
            </a:r>
            <a:endParaRPr lang="de-AT" sz="1600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82967" y="847372"/>
            <a:ext cx="3581823" cy="1715715"/>
            <a:chOff x="182967" y="847372"/>
            <a:chExt cx="3581823" cy="1715715"/>
          </a:xfrm>
        </p:grpSpPr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182967" y="1856518"/>
              <a:ext cx="1762809" cy="3407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Short </a:t>
              </a:r>
              <a:r>
                <a:rPr lang="de-AT" sz="16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arc</a:t>
              </a:r>
              <a:r>
                <a:rPr lang="de-AT" sz="16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(4.4 km)</a:t>
              </a:r>
            </a:p>
          </p:txBody>
        </p:sp>
        <p:cxnSp>
          <p:nvCxnSpPr>
            <p:cNvPr id="21" name="Gerade Verbindung 20"/>
            <p:cNvCxnSpPr/>
            <p:nvPr/>
          </p:nvCxnSpPr>
          <p:spPr bwMode="auto">
            <a:xfrm flipH="1" flipV="1">
              <a:off x="1657015" y="2197253"/>
              <a:ext cx="160108" cy="365834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414" y="847372"/>
              <a:ext cx="3384376" cy="1036346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6915718" y="852922"/>
            <a:ext cx="2195175" cy="2873258"/>
            <a:chOff x="6915718" y="852922"/>
            <a:chExt cx="2195175" cy="2873258"/>
          </a:xfrm>
        </p:grpSpPr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6915718" y="852922"/>
              <a:ext cx="2195175" cy="309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ctr" eaLnBrk="1" hangingPunct="1">
                <a:spcBef>
                  <a:spcPts val="1250"/>
                </a:spcBef>
              </a:pPr>
              <a:r>
                <a:rPr lang="de-AT" sz="1400" b="1" u="sng" dirty="0" err="1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Cryogenic</a:t>
              </a:r>
              <a:r>
                <a:rPr lang="de-AT" sz="1400" b="1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b="1" u="sng" dirty="0" err="1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distribution</a:t>
              </a:r>
              <a:r>
                <a:rPr lang="de-AT" sz="1400" b="1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b="1" u="sng" dirty="0" err="1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line</a:t>
              </a:r>
              <a:endParaRPr lang="de-AT" sz="14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" name="Ellipse 2"/>
            <p:cNvSpPr/>
            <p:nvPr/>
          </p:nvSpPr>
          <p:spPr bwMode="auto">
            <a:xfrm>
              <a:off x="7898130" y="3587115"/>
              <a:ext cx="145965" cy="13906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AT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Gerade Verbindung 5"/>
            <p:cNvCxnSpPr/>
            <p:nvPr/>
          </p:nvCxnSpPr>
          <p:spPr bwMode="auto">
            <a:xfrm>
              <a:off x="7236296" y="2903030"/>
              <a:ext cx="675169" cy="794575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 bwMode="auto">
            <a:xfrm flipV="1">
              <a:off x="8029575" y="2907030"/>
              <a:ext cx="668655" cy="798195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itle 1"/>
          <p:cNvSpPr txBox="1">
            <a:spLocks/>
          </p:cNvSpPr>
          <p:nvPr/>
        </p:nvSpPr>
        <p:spPr>
          <a:xfrm>
            <a:off x="0" y="220786"/>
            <a:ext cx="7536123" cy="4918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dirty="0"/>
              <a:t>Challenge #3: Compromises</a:t>
            </a:r>
            <a:endParaRPr lang="en-GB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96167" y="3543300"/>
            <a:ext cx="4064265" cy="3040042"/>
            <a:chOff x="4396167" y="3543300"/>
            <a:chExt cx="4064265" cy="304004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67" y="4664352"/>
              <a:ext cx="4064265" cy="1918990"/>
            </a:xfrm>
            <a:prstGeom prst="rect">
              <a:avLst/>
            </a:prstGeom>
            <a:ln w="12700">
              <a:solidFill>
                <a:srgbClr val="FF00FF"/>
              </a:solidFill>
              <a:prstDash val="dash"/>
            </a:ln>
          </p:spPr>
        </p:pic>
        <p:sp>
          <p:nvSpPr>
            <p:cNvPr id="13" name="Rechteck 12"/>
            <p:cNvSpPr/>
            <p:nvPr/>
          </p:nvSpPr>
          <p:spPr>
            <a:xfrm>
              <a:off x="4515852" y="3543300"/>
              <a:ext cx="1208275" cy="677788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Slide Number Placeholder 4"/>
          <p:cNvSpPr txBox="1">
            <a:spLocks/>
          </p:cNvSpPr>
          <p:nvPr/>
        </p:nvSpPr>
        <p:spPr>
          <a:xfrm>
            <a:off x="7668344" y="6640448"/>
            <a:ext cx="1475656" cy="216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5AF06637-E496-4934-8F80-04F2992770ED}" type="slidenum">
              <a:rPr lang="en-US" sz="1000">
                <a:latin typeface="Franklin Gothic Book" panose="020B0503020102020204" pitchFamily="34" charset="0"/>
              </a:rPr>
              <a:pPr algn="r"/>
              <a:t>25</a:t>
            </a:fld>
            <a:endParaRPr lang="en-US" sz="1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8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403648" y="1678888"/>
            <a:ext cx="5400600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2: Much power for low temperature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03648" y="2089016"/>
            <a:ext cx="4608512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3: Efficiency vs. Simplicity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3648" y="2495406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4: As big as possible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23728" y="3068960"/>
            <a:ext cx="3816424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Compromise between the largest available and the smallest acceptable</a:t>
            </a:r>
          </a:p>
        </p:txBody>
      </p:sp>
    </p:spTree>
    <p:extLst>
      <p:ext uri="{BB962C8B-B14F-4D97-AF65-F5344CB8AC3E}">
        <p14:creationId xmlns:p14="http://schemas.microsoft.com/office/powerpoint/2010/main" val="22116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14" y="914401"/>
            <a:ext cx="3025571" cy="5693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  <a:r>
              <a:rPr lang="en-GB" dirty="0" smtClean="0"/>
              <a:t>#4: Size matters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" y="712593"/>
            <a:ext cx="5558007" cy="384483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907704" y="712593"/>
            <a:ext cx="7168982" cy="4730675"/>
            <a:chOff x="1907704" y="712593"/>
            <a:chExt cx="7168982" cy="4730675"/>
          </a:xfrm>
        </p:grpSpPr>
        <p:sp>
          <p:nvSpPr>
            <p:cNvPr id="25" name="Rectangle 24"/>
            <p:cNvSpPr/>
            <p:nvPr/>
          </p:nvSpPr>
          <p:spPr>
            <a:xfrm>
              <a:off x="6097560" y="940279"/>
              <a:ext cx="2979126" cy="4502989"/>
            </a:xfrm>
            <a:prstGeom prst="rect">
              <a:avLst/>
            </a:prstGeom>
            <a:noFill/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07704" y="712593"/>
              <a:ext cx="1008112" cy="2284359"/>
            </a:xfrm>
            <a:prstGeom prst="roundRect">
              <a:avLst/>
            </a:prstGeom>
            <a:noFill/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1999" y="3200275"/>
            <a:ext cx="4453653" cy="2228975"/>
            <a:chOff x="4571999" y="3200275"/>
            <a:chExt cx="4453653" cy="2228975"/>
          </a:xfrm>
        </p:grpSpPr>
        <p:sp>
          <p:nvSpPr>
            <p:cNvPr id="21" name="Rectangle 20"/>
            <p:cNvSpPr/>
            <p:nvPr/>
          </p:nvSpPr>
          <p:spPr>
            <a:xfrm rot="1955590">
              <a:off x="5322517" y="3745620"/>
              <a:ext cx="8643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Cavern</a:t>
              </a:r>
              <a:endParaRPr lang="en-US" kern="0" dirty="0">
                <a:latin typeface="Franklin Gothic Book" panose="020B050302010202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571999" y="3200275"/>
              <a:ext cx="4453653" cy="2228975"/>
              <a:chOff x="4571999" y="3200275"/>
              <a:chExt cx="4453653" cy="2228975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571999" y="3200275"/>
                <a:ext cx="600447" cy="504057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5172446" y="3704332"/>
                <a:ext cx="980704" cy="172015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172446" y="3200275"/>
                <a:ext cx="983730" cy="36308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6156176" y="3559175"/>
                <a:ext cx="2869476" cy="1870075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893672" y="3683052"/>
            <a:ext cx="5131980" cy="2842292"/>
            <a:chOff x="3893672" y="3683052"/>
            <a:chExt cx="5131980" cy="2842292"/>
          </a:xfrm>
        </p:grpSpPr>
        <p:sp>
          <p:nvSpPr>
            <p:cNvPr id="24" name="Rectangle 23"/>
            <p:cNvSpPr/>
            <p:nvPr/>
          </p:nvSpPr>
          <p:spPr>
            <a:xfrm rot="2860238">
              <a:off x="4550320" y="4741781"/>
              <a:ext cx="12442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FCC tunnel</a:t>
              </a:r>
              <a:endParaRPr lang="en-US" kern="0" dirty="0">
                <a:latin typeface="Franklin Gothic Book" panose="020B05030201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93672" y="3683052"/>
              <a:ext cx="5131980" cy="2842292"/>
              <a:chOff x="3893672" y="3683052"/>
              <a:chExt cx="5131980" cy="2842292"/>
            </a:xfrm>
          </p:grpSpPr>
          <p:sp>
            <p:nvSpPr>
              <p:cNvPr id="20" name="Rectangle 19"/>
              <p:cNvSpPr/>
              <p:nvPr/>
            </p:nvSpPr>
            <p:spPr>
              <a:xfrm rot="20299456">
                <a:off x="3893672" y="3683052"/>
                <a:ext cx="794143" cy="304741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716016" y="3835422"/>
                <a:ext cx="1441897" cy="1639072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3984625" y="4127500"/>
                <a:ext cx="2163555" cy="2397844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/>
              <p:cNvSpPr/>
              <p:nvPr/>
            </p:nvSpPr>
            <p:spPr>
              <a:xfrm>
                <a:off x="6156176" y="5470525"/>
                <a:ext cx="2869476" cy="1054818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716016" y="980727"/>
            <a:ext cx="4309636" cy="2537173"/>
            <a:chOff x="4716016" y="980727"/>
            <a:chExt cx="4309636" cy="2537173"/>
          </a:xfrm>
        </p:grpSpPr>
        <p:sp>
          <p:nvSpPr>
            <p:cNvPr id="22" name="Rectangle 21"/>
            <p:cNvSpPr/>
            <p:nvPr/>
          </p:nvSpPr>
          <p:spPr>
            <a:xfrm rot="1955590">
              <a:off x="5340830" y="1856089"/>
              <a:ext cx="934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Surface</a:t>
              </a:r>
              <a:endParaRPr lang="en-US" kern="0" dirty="0">
                <a:latin typeface="Franklin Gothic Book" panose="020B050302010202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716016" y="980727"/>
              <a:ext cx="4309636" cy="2537173"/>
              <a:chOff x="4716016" y="980727"/>
              <a:chExt cx="4309636" cy="253717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716016" y="1484785"/>
                <a:ext cx="720080" cy="79208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V="1">
                <a:off x="5436096" y="980727"/>
                <a:ext cx="720080" cy="50405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436096" y="2276873"/>
                <a:ext cx="719435" cy="124023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6156176" y="980728"/>
                <a:ext cx="2869476" cy="253717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09" y="1484784"/>
            <a:ext cx="807368" cy="6582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04" y="896704"/>
            <a:ext cx="335723" cy="32351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 rot="20212010">
            <a:off x="1466572" y="1629226"/>
            <a:ext cx="176368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100 kW @ 4.5 K</a:t>
            </a:r>
            <a:endParaRPr lang="en-US" kern="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813371" y="3593461"/>
            <a:ext cx="5935093" cy="2751191"/>
            <a:chOff x="2813371" y="3593461"/>
            <a:chExt cx="5935093" cy="2751191"/>
          </a:xfrm>
        </p:grpSpPr>
        <p:sp>
          <p:nvSpPr>
            <p:cNvPr id="51" name="Rechteck 12"/>
            <p:cNvSpPr/>
            <p:nvPr/>
          </p:nvSpPr>
          <p:spPr>
            <a:xfrm>
              <a:off x="2813371" y="5534225"/>
              <a:ext cx="2432397" cy="810427"/>
            </a:xfrm>
            <a:prstGeom prst="rect">
              <a:avLst/>
            </a:prstGeom>
            <a:noFill/>
            <a:ln w="2540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hteck 12"/>
            <p:cNvSpPr/>
            <p:nvPr/>
          </p:nvSpPr>
          <p:spPr>
            <a:xfrm>
              <a:off x="7491471" y="3593461"/>
              <a:ext cx="1256993" cy="1794871"/>
            </a:xfrm>
            <a:prstGeom prst="rect">
              <a:avLst/>
            </a:prstGeom>
            <a:noFill/>
            <a:ln w="2540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98830" y="4676371"/>
            <a:ext cx="5013504" cy="1890069"/>
            <a:chOff x="198830" y="4676371"/>
            <a:chExt cx="5013504" cy="189006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30"/>
            <a:stretch/>
          </p:blipFill>
          <p:spPr>
            <a:xfrm>
              <a:off x="2119448" y="5388708"/>
              <a:ext cx="3092886" cy="1177732"/>
            </a:xfrm>
            <a:prstGeom prst="rect">
              <a:avLst/>
            </a:prstGeom>
          </p:spPr>
        </p:pic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198830" y="4980733"/>
              <a:ext cx="173404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ITER: 25 kW @ 4.5 K</a:t>
              </a:r>
            </a:p>
          </p:txBody>
        </p: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198845" y="6093296"/>
              <a:ext cx="184461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FCC: 100 kW @ 4.5 K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97809" y="5470525"/>
              <a:ext cx="539112" cy="452784"/>
              <a:chOff x="897809" y="5470525"/>
              <a:chExt cx="539112" cy="452784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H="1">
                <a:off x="897809" y="5470525"/>
                <a:ext cx="0" cy="45278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 Box 2"/>
              <p:cNvSpPr txBox="1">
                <a:spLocks noChangeArrowheads="1"/>
              </p:cNvSpPr>
              <p:nvPr/>
            </p:nvSpPr>
            <p:spPr bwMode="auto">
              <a:xfrm>
                <a:off x="957388" y="5510729"/>
                <a:ext cx="479533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250"/>
                  </a:spcBef>
                </a:pPr>
                <a:r>
                  <a:rPr lang="de-AT" sz="1400" dirty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x</a:t>
                </a: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 4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r="15402" b="62471"/>
            <a:stretch/>
          </p:blipFill>
          <p:spPr>
            <a:xfrm>
              <a:off x="2015000" y="4676371"/>
              <a:ext cx="2376264" cy="745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6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0" y="220786"/>
            <a:ext cx="7536123" cy="4918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dirty="0"/>
              <a:t>Challenge #4: Size matters</a:t>
            </a:r>
            <a:endParaRPr lang="en-GB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73" y="903361"/>
            <a:ext cx="6454940" cy="56886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8200" y="2703846"/>
            <a:ext cx="3574111" cy="2210751"/>
            <a:chOff x="251520" y="2620026"/>
            <a:chExt cx="3574111" cy="2210751"/>
          </a:xfrm>
        </p:grpSpPr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642367" y="2620026"/>
              <a:ext cx="2821072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60 x Gaseous He (250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, 20 bar)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636912"/>
              <a:ext cx="409435" cy="2160240"/>
            </a:xfrm>
            <a:prstGeom prst="rect">
              <a:avLst/>
            </a:prstGeom>
          </p:spPr>
        </p:pic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644519" y="2896196"/>
              <a:ext cx="3181112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156 x Quench Buffer (250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, 20 bar)</a:t>
              </a:r>
            </a:p>
          </p:txBody>
        </p:sp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644519" y="3164614"/>
              <a:ext cx="3181112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10 x Gaseous He (250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, 50 bar)</a:t>
              </a:r>
            </a:p>
          </p:txBody>
        </p:sp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642367" y="3437719"/>
              <a:ext cx="2533040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10 x Nelium (250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, 50 bar)</a:t>
              </a:r>
            </a:p>
          </p:txBody>
        </p:sp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644519" y="3714052"/>
              <a:ext cx="2749064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5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0 x Liquid He (120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>
              <a:off x="642367" y="3979296"/>
              <a:ext cx="2965088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10 x Gaseous Ne (10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, 200 bar)</a:t>
              </a:r>
            </a:p>
          </p:txBody>
        </p:sp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>
              <a:off x="644519" y="4247714"/>
              <a:ext cx="2965088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6 x Liquid N (50 m</a:t>
              </a:r>
              <a:r>
                <a:rPr lang="de-AT" sz="1400" baseline="300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)</a:t>
              </a:r>
            </a:p>
          </p:txBody>
        </p: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644519" y="4520819"/>
              <a:ext cx="3181112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6 x He Boil-off liquefier (150 ÷ 300 l/h)</a:t>
              </a:r>
            </a:p>
          </p:txBody>
        </p:sp>
      </p:grpSp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lum bright="10000"/>
          </a:blip>
          <a:srcRect l="30040" t="14313" b="8808"/>
          <a:stretch/>
        </p:blipFill>
        <p:spPr bwMode="auto">
          <a:xfrm>
            <a:off x="8028384" y="3289974"/>
            <a:ext cx="83852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lum bright="10000"/>
          </a:blip>
          <a:srcRect l="3222" t="6611" r="4490" b="14818"/>
          <a:stretch/>
        </p:blipFill>
        <p:spPr bwMode="auto">
          <a:xfrm>
            <a:off x="1117135" y="720440"/>
            <a:ext cx="1311967" cy="89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5" descr="IMG_06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298" y="1752677"/>
            <a:ext cx="1117652" cy="838239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>
          <a:xfrm>
            <a:off x="785487" y="5411660"/>
            <a:ext cx="1429877" cy="80203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4298" y="1127927"/>
            <a:ext cx="338834" cy="169068"/>
            <a:chOff x="576246" y="2177853"/>
            <a:chExt cx="338834" cy="169068"/>
          </a:xfrm>
        </p:grpSpPr>
        <p:sp>
          <p:nvSpPr>
            <p:cNvPr id="16" name="Oval 15"/>
            <p:cNvSpPr/>
            <p:nvPr/>
          </p:nvSpPr>
          <p:spPr>
            <a:xfrm>
              <a:off x="576246" y="2177853"/>
              <a:ext cx="169417" cy="169068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745663" y="2177853"/>
              <a:ext cx="169417" cy="169068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2" b="10755"/>
          <a:stretch/>
        </p:blipFill>
        <p:spPr>
          <a:xfrm>
            <a:off x="8242927" y="2955933"/>
            <a:ext cx="409435" cy="28803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8" b="24793"/>
          <a:stretch/>
        </p:blipFill>
        <p:spPr>
          <a:xfrm>
            <a:off x="359716" y="5669704"/>
            <a:ext cx="409435" cy="2758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9" b="36127"/>
          <a:stretch/>
        </p:blipFill>
        <p:spPr>
          <a:xfrm>
            <a:off x="234863" y="2037213"/>
            <a:ext cx="409435" cy="288032"/>
          </a:xfrm>
          <a:prstGeom prst="rect">
            <a:avLst/>
          </a:prstGeom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05007" y="6184504"/>
            <a:ext cx="1420724" cy="2637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1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CERN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942000" y="4422884"/>
            <a:ext cx="1420724" cy="2637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1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CERN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2413386" y="1053263"/>
            <a:ext cx="702738" cy="433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1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CERN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726364" y="1955262"/>
            <a:ext cx="702738" cy="43306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600"/>
              </a:spcBef>
            </a:pPr>
            <a:r>
              <a:rPr lang="de-AT" sz="11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CERN</a:t>
            </a:r>
          </a:p>
        </p:txBody>
      </p:sp>
      <p:sp>
        <p:nvSpPr>
          <p:cNvPr id="28" name="Slide Number Placeholder 4"/>
          <p:cNvSpPr txBox="1">
            <a:spLocks/>
          </p:cNvSpPr>
          <p:nvPr/>
        </p:nvSpPr>
        <p:spPr>
          <a:xfrm>
            <a:off x="7668344" y="6640448"/>
            <a:ext cx="1475656" cy="216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5AF06637-E496-4934-8F80-04F2992770ED}" type="slidenum">
              <a:rPr lang="en-US" sz="1000" smtClean="0"/>
              <a:pPr algn="r"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000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403648" y="1678888"/>
            <a:ext cx="5400600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2: Much power for low temperature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03648" y="2089016"/>
            <a:ext cx="4608512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3: Efficiency vs. Simplicity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3648" y="2495406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4: As big as possible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087724" y="3529549"/>
            <a:ext cx="3816424" cy="3407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N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ew solutions for old problems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03854" y="2897697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5: Attempt for new technology</a:t>
            </a:r>
          </a:p>
        </p:txBody>
      </p:sp>
    </p:spTree>
    <p:extLst>
      <p:ext uri="{BB962C8B-B14F-4D97-AF65-F5344CB8AC3E}">
        <p14:creationId xmlns:p14="http://schemas.microsoft.com/office/powerpoint/2010/main" val="3271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77551" y="712593"/>
            <a:ext cx="4572574" cy="5306517"/>
            <a:chOff x="2444041" y="746424"/>
            <a:chExt cx="4572574" cy="53065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470" y="1004600"/>
              <a:ext cx="4545145" cy="5048341"/>
            </a:xfrm>
            <a:prstGeom prst="rect">
              <a:avLst/>
            </a:prstGeom>
          </p:spPr>
        </p:pic>
        <p:sp>
          <p:nvSpPr>
            <p:cNvPr id="64" name="Text Box 2"/>
            <p:cNvSpPr txBox="1">
              <a:spLocks noChangeArrowheads="1"/>
            </p:cNvSpPr>
            <p:nvPr/>
          </p:nvSpPr>
          <p:spPr bwMode="auto">
            <a:xfrm>
              <a:off x="2444041" y="746424"/>
              <a:ext cx="1543814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Geneva Basin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6712" y="2185124"/>
            <a:ext cx="3129731" cy="3337494"/>
            <a:chOff x="5866712" y="2185124"/>
            <a:chExt cx="3129731" cy="3337494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38" b="12485"/>
            <a:stretch/>
          </p:blipFill>
          <p:spPr>
            <a:xfrm>
              <a:off x="5866712" y="2185124"/>
              <a:ext cx="3097776" cy="3323651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grpSp>
          <p:nvGrpSpPr>
            <p:cNvPr id="66" name="Group 65"/>
            <p:cNvGrpSpPr/>
            <p:nvPr/>
          </p:nvGrpSpPr>
          <p:grpSpPr>
            <a:xfrm>
              <a:off x="6110414" y="2492111"/>
              <a:ext cx="2591403" cy="2694539"/>
              <a:chOff x="10176611" y="1713316"/>
              <a:chExt cx="3118000" cy="3247770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0976293" y="2264782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1993014" y="2053503"/>
                <a:ext cx="55010" cy="5510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769433" y="2611525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640606" y="3933044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1514097" y="4513993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2454309" y="4288671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0475142" y="3007447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2944794" y="3516646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1837213" y="1713316"/>
                <a:ext cx="302474" cy="372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5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2758406" y="2263415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6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2945122" y="3341324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7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2429407" y="4305131"/>
                <a:ext cx="349489" cy="370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8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1403762" y="4590118"/>
                <a:ext cx="349489" cy="370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1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0341198" y="3886234"/>
                <a:ext cx="349489" cy="370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2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0176611" y="2834823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3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0688056" y="1977131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4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6331443" y="2704499"/>
              <a:ext cx="2130984" cy="2061131"/>
              <a:chOff x="5739595" y="3275245"/>
              <a:chExt cx="2130984" cy="2061131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960651">
                <a:off x="5739595" y="4176096"/>
                <a:ext cx="476654" cy="844545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389739">
                <a:off x="7236524" y="3275245"/>
                <a:ext cx="511127" cy="132731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96"/>
              <a:stretch/>
            </p:blipFill>
            <p:spPr>
              <a:xfrm rot="3871008" flipV="1">
                <a:off x="6166382" y="3053960"/>
                <a:ext cx="521599" cy="1278200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96"/>
              <a:stretch/>
            </p:blipFill>
            <p:spPr>
              <a:xfrm rot="14518059" flipV="1">
                <a:off x="6970679" y="4418866"/>
                <a:ext cx="521599" cy="127820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847" b="27894"/>
              <a:stretch/>
            </p:blipFill>
            <p:spPr>
              <a:xfrm rot="18668651" flipV="1">
                <a:off x="6168821" y="4763898"/>
                <a:ext cx="521599" cy="623357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5976633" y="2438444"/>
              <a:ext cx="2863662" cy="2852681"/>
              <a:chOff x="5384785" y="3009190"/>
              <a:chExt cx="2863662" cy="2852681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8230" y="3247285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4072" y="3009190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57040" y="3277471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724" y="3586803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8246" y="5480526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4088" y="5242431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7183" y="5538356"/>
                <a:ext cx="335723" cy="323515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785" y="5010337"/>
                <a:ext cx="335723" cy="323515"/>
              </a:xfrm>
              <a:prstGeom prst="rect">
                <a:avLst/>
              </a:prstGeom>
            </p:spPr>
          </p:pic>
        </p:grpSp>
        <p:sp>
          <p:nvSpPr>
            <p:cNvPr id="118" name="Text Box 2"/>
            <p:cNvSpPr txBox="1">
              <a:spLocks noChangeArrowheads="1"/>
            </p:cNvSpPr>
            <p:nvPr/>
          </p:nvSpPr>
          <p:spPr bwMode="auto">
            <a:xfrm>
              <a:off x="8224536" y="5243438"/>
              <a:ext cx="771907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LHC Cryo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299" y="2248304"/>
              <a:ext cx="349804" cy="351716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523" y="5150324"/>
              <a:ext cx="349804" cy="351716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021" y="2458964"/>
              <a:ext cx="179563" cy="180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LEP &amp; LHC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6517376" y="4682616"/>
            <a:ext cx="439929" cy="307777"/>
            <a:chOff x="6517376" y="4682616"/>
            <a:chExt cx="439929" cy="307777"/>
          </a:xfrm>
        </p:grpSpPr>
        <p:sp>
          <p:nvSpPr>
            <p:cNvPr id="83" name="Oval 82"/>
            <p:cNvSpPr/>
            <p:nvPr/>
          </p:nvSpPr>
          <p:spPr>
            <a:xfrm>
              <a:off x="6864277" y="4690277"/>
              <a:ext cx="37998" cy="379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517376" y="4682616"/>
              <a:ext cx="4399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1.8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13789" y="2934694"/>
            <a:ext cx="1368947" cy="1753770"/>
            <a:chOff x="6613789" y="2934694"/>
            <a:chExt cx="1368947" cy="1753770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979" y="2934694"/>
              <a:ext cx="334432" cy="359773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3789" y="3897851"/>
              <a:ext cx="334432" cy="359773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95" y="4328691"/>
              <a:ext cx="334432" cy="359773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8304" y="4173762"/>
              <a:ext cx="334432" cy="35977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709708" y="970769"/>
            <a:ext cx="1512168" cy="1603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3275856" y="1772307"/>
            <a:ext cx="433852" cy="41281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3"/>
          </p:cNvCxnSpPr>
          <p:nvPr/>
        </p:nvCxnSpPr>
        <p:spPr>
          <a:xfrm>
            <a:off x="5221876" y="1772307"/>
            <a:ext cx="644836" cy="41281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887" y="930553"/>
            <a:ext cx="260017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LEP Operation</a:t>
            </a:r>
          </a:p>
          <a:p>
            <a:pPr marL="72000" lvl="1" indent="-1440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1990 </a:t>
            </a:r>
            <a:r>
              <a:rPr lang="de-AT" sz="1600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- 1995</a:t>
            </a:r>
            <a:r>
              <a:rPr lang="de-AT" sz="16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(z</a:t>
            </a:r>
            <a:r>
              <a:rPr lang="de-AT" sz="1600" baseline="30000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0 </a:t>
            </a:r>
            <a:r>
              <a:rPr lang="de-AT" sz="1600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- Bosons)</a:t>
            </a:r>
            <a:endParaRPr lang="de-AT" sz="1600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lvl="1" indent="-1440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>
                <a:solidFill>
                  <a:srgbClr val="FF00FF"/>
                </a:solidFill>
                <a:latin typeface="Franklin Gothic Book" panose="020B0503020102020204" pitchFamily="34" charset="0"/>
              </a:rPr>
              <a:t>1996 - 2000 </a:t>
            </a:r>
            <a:r>
              <a:rPr lang="de-AT" sz="1600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(w</a:t>
            </a:r>
            <a:r>
              <a:rPr lang="de-AT" sz="1600" baseline="30000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± </a:t>
            </a:r>
            <a:r>
              <a:rPr lang="de-AT" sz="1600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- Bosons)</a:t>
            </a:r>
            <a:endParaRPr lang="de-AT" sz="1600" dirty="0">
              <a:solidFill>
                <a:srgbClr val="FF00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984247" y="999876"/>
            <a:ext cx="2600176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LHC Operation</a:t>
            </a:r>
          </a:p>
          <a:p>
            <a:pPr marL="72000" lvl="1" indent="-1440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2009 </a:t>
            </a:r>
            <a:r>
              <a:rPr lang="de-AT" sz="1600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- </a:t>
            </a:r>
            <a:r>
              <a:rPr lang="de-AT" sz="1600" b="1" dirty="0" smtClean="0">
                <a:solidFill>
                  <a:srgbClr val="0070C0"/>
                </a:solidFill>
                <a:latin typeface="Franklin Gothic Book" panose="020B0503020102020204" pitchFamily="34" charset="0"/>
              </a:rPr>
              <a:t>2023</a:t>
            </a:r>
            <a:endParaRPr lang="de-AT" sz="1600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  <a:p>
            <a:pPr marL="0" lvl="1" indent="-1440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2026 </a:t>
            </a:r>
            <a:r>
              <a:rPr lang="de-AT" sz="1600" b="1" dirty="0">
                <a:solidFill>
                  <a:srgbClr val="FF00FF"/>
                </a:solidFill>
                <a:latin typeface="Franklin Gothic Book" panose="020B0503020102020204" pitchFamily="34" charset="0"/>
              </a:rPr>
              <a:t>- </a:t>
            </a:r>
            <a:r>
              <a:rPr lang="de-AT" sz="1600" b="1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2038 </a:t>
            </a:r>
            <a:r>
              <a:rPr lang="de-AT" sz="1600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(HiLumi)</a:t>
            </a:r>
            <a:endParaRPr lang="de-AT" sz="1600" dirty="0">
              <a:solidFill>
                <a:srgbClr val="FF00FF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1230" y="2204864"/>
            <a:ext cx="3124626" cy="3319686"/>
            <a:chOff x="151230" y="2204864"/>
            <a:chExt cx="3124626" cy="331968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76" b="12781"/>
            <a:stretch/>
          </p:blipFill>
          <p:spPr>
            <a:xfrm>
              <a:off x="179512" y="2204864"/>
              <a:ext cx="3096344" cy="3312368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408510" y="2492111"/>
              <a:ext cx="2591403" cy="2697149"/>
              <a:chOff x="10176611" y="1713316"/>
              <a:chExt cx="3118000" cy="325091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0976293" y="2264782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993014" y="2053503"/>
                <a:ext cx="55010" cy="5510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2769433" y="2611525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640606" y="3933044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517523" y="4514520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2454309" y="4288671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475142" y="3007447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2944794" y="3516646"/>
                <a:ext cx="45720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837213" y="1713316"/>
                <a:ext cx="302474" cy="372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5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758406" y="2263415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6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945122" y="3341324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7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2429407" y="4305131"/>
                <a:ext cx="349489" cy="370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8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1405841" y="4593264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1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0341198" y="3886234"/>
                <a:ext cx="349489" cy="370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2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0176611" y="2834823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3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0688056" y="1977131"/>
                <a:ext cx="349489" cy="370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sz="1400" dirty="0" smtClean="0">
                    <a:latin typeface="Franklin Gothic Book" pitchFamily="34" charset="0"/>
                  </a:rPr>
                  <a:t>4</a:t>
                </a:r>
                <a:endParaRPr lang="de-AT" sz="1400" dirty="0">
                  <a:latin typeface="Franklin Gothic Book" pitchFamily="34" charset="0"/>
                </a:endParaRPr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997" y="3391106"/>
              <a:ext cx="334432" cy="359773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389" y="4359734"/>
              <a:ext cx="334432" cy="359773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71" y="3880616"/>
              <a:ext cx="334432" cy="359773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57" y="2866510"/>
              <a:ext cx="334432" cy="359773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980182" y="3066802"/>
              <a:ext cx="1490160" cy="1464551"/>
              <a:chOff x="6090238" y="3637548"/>
              <a:chExt cx="1490160" cy="1464551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2237" y="4761069"/>
                <a:ext cx="224176" cy="341030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0238" y="3653765"/>
                <a:ext cx="224176" cy="34103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8715" y="3637548"/>
                <a:ext cx="224176" cy="34103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6222" y="4750795"/>
                <a:ext cx="224176" cy="341030"/>
              </a:xfrm>
              <a:prstGeom prst="rect">
                <a:avLst/>
              </a:prstGeom>
            </p:spPr>
          </p:pic>
        </p:grpSp>
        <p:sp>
          <p:nvSpPr>
            <p:cNvPr id="117" name="Text Box 2"/>
            <p:cNvSpPr txBox="1">
              <a:spLocks noChangeArrowheads="1"/>
            </p:cNvSpPr>
            <p:nvPr/>
          </p:nvSpPr>
          <p:spPr bwMode="auto">
            <a:xfrm>
              <a:off x="151230" y="5245370"/>
              <a:ext cx="1543814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LEP Cryo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784824" y="2774350"/>
              <a:ext cx="349804" cy="351716"/>
              <a:chOff x="2663691" y="2644211"/>
              <a:chExt cx="349804" cy="351716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691" y="2644211"/>
                <a:ext cx="349804" cy="351716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0555" y="2694791"/>
                <a:ext cx="235568" cy="227002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2447858" y="4916274"/>
              <a:ext cx="349804" cy="351716"/>
              <a:chOff x="2663691" y="2644211"/>
              <a:chExt cx="349804" cy="351716"/>
            </a:xfrm>
          </p:grpSpPr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691" y="2644211"/>
                <a:ext cx="349804" cy="351716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0555" y="2694791"/>
                <a:ext cx="235568" cy="227002"/>
              </a:xfrm>
              <a:prstGeom prst="rect">
                <a:avLst/>
              </a:prstGeom>
            </p:spPr>
          </p:pic>
        </p:grpSp>
        <p:grpSp>
          <p:nvGrpSpPr>
            <p:cNvPr id="141" name="Group 140"/>
            <p:cNvGrpSpPr/>
            <p:nvPr/>
          </p:nvGrpSpPr>
          <p:grpSpPr>
            <a:xfrm>
              <a:off x="254173" y="4504830"/>
              <a:ext cx="349804" cy="351716"/>
              <a:chOff x="2663691" y="2644211"/>
              <a:chExt cx="349804" cy="351716"/>
            </a:xfrm>
          </p:grpSpPr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691" y="2644211"/>
                <a:ext cx="349804" cy="351716"/>
              </a:xfrm>
              <a:prstGeom prst="rect">
                <a:avLst/>
              </a:prstGeom>
            </p:spPr>
          </p:pic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0555" y="2694791"/>
                <a:ext cx="235568" cy="227002"/>
              </a:xfrm>
              <a:prstGeom prst="rect">
                <a:avLst/>
              </a:prstGeom>
            </p:spPr>
          </p:pic>
        </p:grpSp>
        <p:grpSp>
          <p:nvGrpSpPr>
            <p:cNvPr id="144" name="Group 143"/>
            <p:cNvGrpSpPr/>
            <p:nvPr/>
          </p:nvGrpSpPr>
          <p:grpSpPr>
            <a:xfrm>
              <a:off x="607198" y="2457108"/>
              <a:ext cx="349804" cy="351716"/>
              <a:chOff x="2663691" y="2644211"/>
              <a:chExt cx="349804" cy="351716"/>
            </a:xfrm>
          </p:grpSpPr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691" y="2644211"/>
                <a:ext cx="349804" cy="351716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795" y="2694791"/>
                <a:ext cx="235568" cy="22700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3655890" y="3542096"/>
            <a:ext cx="2041210" cy="1909726"/>
            <a:chOff x="3466894" y="4439590"/>
            <a:chExt cx="2041210" cy="1909726"/>
          </a:xfrm>
        </p:grpSpPr>
        <p:sp>
          <p:nvSpPr>
            <p:cNvPr id="31" name="Rectangle 30"/>
            <p:cNvSpPr/>
            <p:nvPr/>
          </p:nvSpPr>
          <p:spPr>
            <a:xfrm>
              <a:off x="3466894" y="4439590"/>
              <a:ext cx="1836712" cy="1844867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801" y="4888882"/>
              <a:ext cx="224176" cy="34103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000" y="4516725"/>
              <a:ext cx="335723" cy="323515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673" y="5305082"/>
              <a:ext cx="334432" cy="359773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3887708" y="4512463"/>
              <a:ext cx="145172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Cryoplant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887708" y="4892924"/>
              <a:ext cx="145172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RF Cavities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887708" y="5317974"/>
              <a:ext cx="145172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Experiment</a:t>
              </a:r>
            </a:p>
          </p:txBody>
        </p:sp>
        <p:pic>
          <p:nvPicPr>
            <p:cNvPr id="150" name="Picture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47" b="27894"/>
            <a:stretch/>
          </p:blipFill>
          <p:spPr>
            <a:xfrm rot="2349903" flipV="1">
              <a:off x="3546445" y="5725959"/>
              <a:ext cx="521599" cy="623357"/>
            </a:xfrm>
            <a:prstGeom prst="rect">
              <a:avLst/>
            </a:prstGeom>
          </p:spPr>
        </p:pic>
        <p:sp>
          <p:nvSpPr>
            <p:cNvPr id="151" name="Rectangle 150"/>
            <p:cNvSpPr/>
            <p:nvPr/>
          </p:nvSpPr>
          <p:spPr>
            <a:xfrm>
              <a:off x="3887708" y="5699682"/>
              <a:ext cx="16203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Cryogenic Distribution Line</a:t>
              </a:r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313572" y="5854711"/>
            <a:ext cx="2778675" cy="338554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4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x 12 kW @ 4.5 K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cryoplants</a:t>
            </a:r>
            <a:endParaRPr lang="de-AT" sz="1600" b="1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6041555" y="5626758"/>
            <a:ext cx="2837985" cy="856645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10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x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18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kW @ 4.5 K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cryoplants</a:t>
            </a:r>
          </a:p>
          <a:p>
            <a:pPr marL="0" lvl="1" algn="just" eaLnBrk="1" hangingPunct="1">
              <a:spcBef>
                <a:spcPts val="2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8 x 3.3 km of Cryogenic Distribution line</a:t>
            </a:r>
          </a:p>
        </p:txBody>
      </p:sp>
      <p:sp>
        <p:nvSpPr>
          <p:cNvPr id="1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8344" y="6640448"/>
            <a:ext cx="1475656" cy="216027"/>
          </a:xfrm>
        </p:spPr>
        <p:txBody>
          <a:bodyPr/>
          <a:lstStyle/>
          <a:p>
            <a:fld id="{5AF06637-E496-4934-8F80-04F2992770E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4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119" grpId="0"/>
      <p:bldP spid="152" grpId="0" animBg="1"/>
      <p:bldP spid="1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3" y="2485484"/>
            <a:ext cx="3445195" cy="111402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96" y="1516058"/>
            <a:ext cx="873364" cy="971234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0" y="220786"/>
            <a:ext cx="7536123" cy="4918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dirty="0"/>
              <a:t>Challenge </a:t>
            </a:r>
            <a:r>
              <a:rPr lang="en-GB" dirty="0" smtClean="0"/>
              <a:t>#5: Sometimes change a winning team</a:t>
            </a:r>
            <a:endParaRPr lang="en-GB" kern="0" dirty="0"/>
          </a:p>
        </p:txBody>
      </p:sp>
      <p:grpSp>
        <p:nvGrpSpPr>
          <p:cNvPr id="22" name="Gruppieren 3"/>
          <p:cNvGrpSpPr/>
          <p:nvPr/>
        </p:nvGrpSpPr>
        <p:grpSpPr>
          <a:xfrm>
            <a:off x="117908" y="1164551"/>
            <a:ext cx="2569706" cy="1239396"/>
            <a:chOff x="4067944" y="1097118"/>
            <a:chExt cx="2569706" cy="1239396"/>
          </a:xfrm>
        </p:grpSpPr>
        <p:pic>
          <p:nvPicPr>
            <p:cNvPr id="23" name="Grafik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1097118"/>
              <a:ext cx="2569706" cy="1230312"/>
            </a:xfrm>
            <a:prstGeom prst="rect">
              <a:avLst/>
            </a:prstGeom>
          </p:spPr>
        </p:pic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4397591" y="2026556"/>
              <a:ext cx="1516847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Long arc (8.4 km)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166" y="3789604"/>
            <a:ext cx="3805767" cy="2740663"/>
            <a:chOff x="26166" y="3789604"/>
            <a:chExt cx="3805767" cy="2740663"/>
          </a:xfrm>
        </p:grpSpPr>
        <p:grpSp>
          <p:nvGrpSpPr>
            <p:cNvPr id="12" name="Group 11"/>
            <p:cNvGrpSpPr/>
            <p:nvPr/>
          </p:nvGrpSpPr>
          <p:grpSpPr>
            <a:xfrm>
              <a:off x="26166" y="3789604"/>
              <a:ext cx="3698827" cy="1952885"/>
              <a:chOff x="4235406" y="4663792"/>
              <a:chExt cx="3698827" cy="1952885"/>
            </a:xfrm>
          </p:grpSpPr>
          <p:pic>
            <p:nvPicPr>
              <p:cNvPr id="35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5406" y="4663792"/>
                <a:ext cx="3698827" cy="1876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8508" y="5574434"/>
                <a:ext cx="1666138" cy="371812"/>
              </a:xfrm>
              <a:prstGeom prst="rect">
                <a:avLst/>
              </a:prstGeom>
            </p:spPr>
          </p:pic>
          <p:sp>
            <p:nvSpPr>
              <p:cNvPr id="37" name="Text Box 2"/>
              <p:cNvSpPr txBox="1">
                <a:spLocks noChangeArrowheads="1"/>
              </p:cNvSpPr>
              <p:nvPr/>
            </p:nvSpPr>
            <p:spPr bwMode="auto">
              <a:xfrm>
                <a:off x="4328942" y="6352886"/>
                <a:ext cx="1599891" cy="26379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600"/>
                  </a:spcBef>
                </a:pPr>
                <a:r>
                  <a:rPr lang="de-AT" sz="1100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Courtesy of Pawel Duda</a:t>
                </a:r>
              </a:p>
            </p:txBody>
          </p:sp>
        </p:grp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>
              <a:off x="3183861" y="4257304"/>
              <a:ext cx="648072" cy="43306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0.64 Fe</a:t>
              </a:r>
            </a:p>
            <a:p>
              <a:pPr marL="0" lvl="1" indent="0" algn="just" eaLnBrk="1" hangingPunct="1">
                <a:spcBef>
                  <a:spcPts val="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0.36 Ni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02338" y="5870379"/>
              <a:ext cx="2931092" cy="659888"/>
              <a:chOff x="7639250" y="5224576"/>
              <a:chExt cx="2931092" cy="659888"/>
            </a:xfrm>
          </p:grpSpPr>
          <p:sp>
            <p:nvSpPr>
              <p:cNvPr id="43" name="Text Box 2"/>
              <p:cNvSpPr txBox="1">
                <a:spLocks noChangeArrowheads="1"/>
              </p:cNvSpPr>
              <p:nvPr/>
            </p:nvSpPr>
            <p:spPr bwMode="auto">
              <a:xfrm>
                <a:off x="7671603" y="5224576"/>
                <a:ext cx="2302399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u="sng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Cool down: 300 K → 60 K</a:t>
                </a:r>
              </a:p>
            </p:txBody>
          </p:sp>
          <p:sp>
            <p:nvSpPr>
              <p:cNvPr id="44" name="Text Box 2"/>
              <p:cNvSpPr txBox="1">
                <a:spLocks noChangeArrowheads="1"/>
              </p:cNvSpPr>
              <p:nvPr/>
            </p:nvSpPr>
            <p:spPr bwMode="auto">
              <a:xfrm>
                <a:off x="7639250" y="5574506"/>
                <a:ext cx="1477438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304L: </a:t>
                </a:r>
                <a:r>
                  <a:rPr lang="de-AT" sz="1400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L ≈ 28 m</a:t>
                </a:r>
              </a:p>
            </p:txBody>
          </p:sp>
          <p:sp>
            <p:nvSpPr>
              <p:cNvPr id="45" name="Text Box 2"/>
              <p:cNvSpPr txBox="1">
                <a:spLocks noChangeArrowheads="1"/>
              </p:cNvSpPr>
              <p:nvPr/>
            </p:nvSpPr>
            <p:spPr bwMode="auto">
              <a:xfrm>
                <a:off x="9092904" y="5574506"/>
                <a:ext cx="1477438" cy="309958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125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Invar: </a:t>
                </a:r>
                <a:r>
                  <a:rPr lang="de-AT" sz="1400" dirty="0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L ≈ 3.5 m</a:t>
                </a:r>
              </a:p>
            </p:txBody>
          </p:sp>
        </p:grp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93264" y="756111"/>
            <a:ext cx="3090597" cy="4788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US" sz="1600" u="sng" kern="0" dirty="0" smtClean="0">
                <a:latin typeface="Franklin Gothic Book" panose="020B0503020102020204" pitchFamily="34" charset="0"/>
              </a:rPr>
              <a:t>Invar technology for the QRL</a:t>
            </a:r>
            <a:endParaRPr lang="en-GB" sz="1600" kern="0" dirty="0">
              <a:latin typeface="Franklin Gothic Book" panose="020B05030201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79886" y="1297188"/>
            <a:ext cx="2377137" cy="8415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400" kern="0" dirty="0" smtClean="0">
                <a:latin typeface="Franklin Gothic Book" panose="020B0503020102020204" pitchFamily="34" charset="0"/>
              </a:rPr>
              <a:t>Efficiencies of centrifugal compressors higher than for screw compressors</a:t>
            </a:r>
            <a:endParaRPr lang="en-GB" sz="1400" kern="0" dirty="0">
              <a:latin typeface="Franklin Gothic Book" panose="020B05030201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69018" y="577812"/>
            <a:ext cx="5140318" cy="6044981"/>
            <a:chOff x="3969018" y="577812"/>
            <a:chExt cx="5140318" cy="604498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667" y="1681460"/>
              <a:ext cx="2602669" cy="4941333"/>
            </a:xfrm>
            <a:prstGeom prst="rect">
              <a:avLst/>
            </a:prstGeom>
          </p:spPr>
        </p:pic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041026" y="730419"/>
              <a:ext cx="2018286" cy="478850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US" sz="1600" u="sng" kern="0" dirty="0" err="1" smtClean="0">
                  <a:latin typeface="Franklin Gothic Book" panose="020B0503020102020204" pitchFamily="34" charset="0"/>
                </a:rPr>
                <a:t>Nelium</a:t>
              </a:r>
              <a:r>
                <a:rPr lang="en-US" sz="1600" u="sng" kern="0" dirty="0" smtClean="0">
                  <a:latin typeface="Franklin Gothic Book" panose="020B0503020102020204" pitchFamily="34" charset="0"/>
                </a:rPr>
                <a:t> Brayton Cycle</a:t>
              </a:r>
              <a:endParaRPr lang="en-GB" sz="1600" kern="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887" y="577812"/>
              <a:ext cx="1240485" cy="361683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3969018" y="979183"/>
              <a:ext cx="0" cy="536571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027095" y="725695"/>
            <a:ext cx="4803536" cy="2817790"/>
            <a:chOff x="4027095" y="725695"/>
            <a:chExt cx="4803536" cy="28177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98567" y="995536"/>
              <a:ext cx="1860507" cy="623456"/>
            </a:xfrm>
            <a:prstGeom prst="rect">
              <a:avLst/>
            </a:prstGeom>
            <a:ln w="25400">
              <a:solidFill>
                <a:srgbClr val="53D2FF"/>
              </a:solidFill>
            </a:ln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4027095" y="2200954"/>
              <a:ext cx="2382271" cy="74084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→ Helium compressors need to be very large due to low density</a:t>
              </a:r>
            </a:p>
          </p:txBody>
        </p:sp>
        <p:sp>
          <p:nvSpPr>
            <p:cNvPr id="46" name="Text Box 2"/>
            <p:cNvSpPr txBox="1">
              <a:spLocks noChangeArrowheads="1"/>
            </p:cNvSpPr>
            <p:nvPr/>
          </p:nvSpPr>
          <p:spPr bwMode="auto">
            <a:xfrm>
              <a:off x="7536123" y="725695"/>
              <a:ext cx="1294508" cy="2791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MAN</a:t>
              </a: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4032257" y="3018084"/>
              <a:ext cx="2329928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Nelium </a:t>
              </a:r>
              <a:r>
                <a:rPr lang="en-US" sz="1400" kern="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is a </a:t>
              </a:r>
              <a:r>
                <a:rPr lang="en-US" sz="1400" kern="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blend of helium (75 %) and neon (25 %)</a:t>
              </a:r>
              <a:endPara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236296" y="1678454"/>
              <a:ext cx="216024" cy="310385"/>
            </a:xfrm>
            <a:prstGeom prst="roundRect">
              <a:avLst/>
            </a:prstGeom>
            <a:noFill/>
            <a:ln w="19050">
              <a:solidFill>
                <a:srgbClr val="53D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23928" y="2093989"/>
            <a:ext cx="5239190" cy="4276602"/>
            <a:chOff x="3923928" y="2093989"/>
            <a:chExt cx="5239190" cy="4276602"/>
          </a:xfrm>
        </p:grpSpPr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3923928" y="5716273"/>
              <a:ext cx="3216911" cy="654318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400" kern="0" dirty="0" smtClean="0">
                  <a:latin typeface="Franklin Gothic Book" panose="020B0503020102020204" pitchFamily="34" charset="0"/>
                </a:rPr>
                <a:t>Assumed Carnot efficiency 0.42 →</a:t>
              </a:r>
            </a:p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400" kern="0" dirty="0" smtClean="0">
                  <a:latin typeface="Franklin Gothic Book" panose="020B0503020102020204" pitchFamily="34" charset="0"/>
                </a:rPr>
                <a:t>	Electrical Power </a:t>
              </a:r>
              <a:r>
                <a:rPr lang="en-US" sz="1400" kern="0" dirty="0" err="1" smtClean="0">
                  <a:latin typeface="Franklin Gothic Book" panose="020B0503020102020204" pitchFamily="34" charset="0"/>
                </a:rPr>
                <a:t>P</a:t>
              </a:r>
              <a:r>
                <a:rPr lang="en-US" sz="1400" kern="0" baseline="-25000" dirty="0" err="1" smtClean="0">
                  <a:latin typeface="Franklin Gothic Book" panose="020B0503020102020204" pitchFamily="34" charset="0"/>
                </a:rPr>
                <a:t>el</a:t>
              </a:r>
              <a:r>
                <a:rPr lang="en-US" sz="1400" kern="0" dirty="0" smtClean="0">
                  <a:latin typeface="Franklin Gothic Book" panose="020B0503020102020204" pitchFamily="34" charset="0"/>
                </a:rPr>
                <a:t> ≈ 9 MW  </a:t>
              </a:r>
              <a:endParaRPr lang="en-US" sz="1400" kern="0" dirty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400" kern="0" dirty="0" smtClean="0">
                <a:latin typeface="Franklin Gothic Book" panose="020B0503020102020204" pitchFamily="34" charset="0"/>
              </a:endParaRPr>
            </a:p>
          </p:txBody>
        </p: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4027095" y="3968549"/>
              <a:ext cx="5136023" cy="36715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400" kern="0" dirty="0" smtClean="0">
                  <a:latin typeface="Franklin Gothic Book" panose="020B0503020102020204" pitchFamily="34" charset="0"/>
                </a:rPr>
                <a:t>Cooling  Capacity (@ 40 </a:t>
              </a:r>
              <a:r>
                <a:rPr lang="en-US" sz="1400" kern="0" dirty="0">
                  <a:latin typeface="Franklin Gothic Book" panose="020B0503020102020204" pitchFamily="34" charset="0"/>
                </a:rPr>
                <a:t>÷ 300 </a:t>
              </a:r>
              <a:r>
                <a:rPr lang="en-US" sz="1400" kern="0" dirty="0" smtClean="0">
                  <a:latin typeface="Franklin Gothic Book" panose="020B0503020102020204" pitchFamily="34" charset="0"/>
                </a:rPr>
                <a:t>K):</a:t>
              </a: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400" kern="0" dirty="0" smtClean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400" kern="0" dirty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400" kern="0" dirty="0" smtClean="0">
                <a:latin typeface="Franklin Gothic Book" panose="020B0503020102020204" pitchFamily="34" charset="0"/>
              </a:endParaRP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4008720" y="4405002"/>
              <a:ext cx="2648381" cy="360806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1000"/>
                </a:spcBef>
                <a:buFont typeface="Franklin Gothic Book" panose="020B0503020102020204" pitchFamily="34" charset="0"/>
                <a:buChar char="-"/>
              </a:pPr>
              <a:r>
                <a:rPr lang="en-US" sz="1400" kern="0" dirty="0" smtClean="0">
                  <a:solidFill>
                    <a:srgbClr val="0000FF"/>
                  </a:solidFill>
                  <a:latin typeface="Franklin Gothic Book" panose="020B0503020102020204" pitchFamily="34" charset="0"/>
                </a:rPr>
                <a:t>270 kW </a:t>
              </a:r>
              <a:r>
                <a:rPr lang="en-US" sz="1400" kern="0" dirty="0">
                  <a:solidFill>
                    <a:srgbClr val="0000FF"/>
                  </a:solidFill>
                  <a:latin typeface="Franklin Gothic Book" panose="020B0503020102020204" pitchFamily="34" charset="0"/>
                </a:rPr>
                <a:t>@ 40 </a:t>
              </a:r>
              <a:r>
                <a:rPr lang="en-US" sz="1400" kern="0" dirty="0" smtClean="0">
                  <a:solidFill>
                    <a:srgbClr val="0000FF"/>
                  </a:solidFill>
                  <a:latin typeface="Franklin Gothic Book" panose="020B0503020102020204" pitchFamily="34" charset="0"/>
                </a:rPr>
                <a:t>÷ 300 K (Cold Mass &amp; Current Leads) </a:t>
              </a: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4027096" y="4910156"/>
              <a:ext cx="2625034" cy="351220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1000"/>
                </a:spcBef>
                <a:buFont typeface="Franklin Gothic Book" panose="020B0503020102020204" pitchFamily="34" charset="0"/>
                <a:buChar char="-"/>
              </a:pPr>
              <a:r>
                <a:rPr lang="en-US" sz="1400" kern="0" dirty="0" smtClean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700 kW </a:t>
              </a:r>
              <a:r>
                <a:rPr lang="en-US" sz="1400" kern="0" dirty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@ 40 </a:t>
              </a:r>
              <a:r>
                <a:rPr lang="en-US" sz="1400" kern="0" dirty="0" smtClean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÷ 63 K (Beam Screen &amp; Thermal Shield) 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7601576" y="3120739"/>
              <a:ext cx="146741" cy="471676"/>
            </a:xfrm>
            <a:prstGeom prst="ellipse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0" name="Oval 49"/>
            <p:cNvSpPr/>
            <p:nvPr/>
          </p:nvSpPr>
          <p:spPr>
            <a:xfrm>
              <a:off x="7452319" y="2093989"/>
              <a:ext cx="151639" cy="1473907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Slide Number Placeholder 4"/>
          <p:cNvSpPr txBox="1">
            <a:spLocks/>
          </p:cNvSpPr>
          <p:nvPr/>
        </p:nvSpPr>
        <p:spPr>
          <a:xfrm>
            <a:off x="7668344" y="6640448"/>
            <a:ext cx="1475656" cy="216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5AF06637-E496-4934-8F80-04F2992770ED}" type="slidenum">
              <a:rPr lang="en-US" sz="1000" smtClean="0"/>
              <a:pPr algn="r"/>
              <a:t>30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86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" b="829"/>
          <a:stretch/>
        </p:blipFill>
        <p:spPr>
          <a:xfrm>
            <a:off x="6449593" y="1681459"/>
            <a:ext cx="2658912" cy="4933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#5: Sometimes change a winning 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611560" y="1644035"/>
            <a:ext cx="8064896" cy="70484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endParaRPr lang="en-GB" sz="1800" kern="0" dirty="0" smtClean="0">
              <a:latin typeface="Franklin Gothic Book" panose="020B05030201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1253" y="898024"/>
            <a:ext cx="3464617" cy="1318973"/>
            <a:chOff x="261980" y="821259"/>
            <a:chExt cx="3464617" cy="1318973"/>
          </a:xfrm>
        </p:grpSpPr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261980" y="821259"/>
              <a:ext cx="2739129" cy="28668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600" b="1" u="sng" kern="0" dirty="0" smtClean="0">
                  <a:latin typeface="Franklin Gothic Book" panose="020B0503020102020204" pitchFamily="34" charset="0"/>
                </a:rPr>
                <a:t>Cool Down with N</a:t>
              </a:r>
              <a:r>
                <a:rPr lang="en-US" sz="1600" b="1" u="sng" kern="0" baseline="-25000" dirty="0" smtClean="0">
                  <a:latin typeface="Franklin Gothic Book" panose="020B0503020102020204" pitchFamily="34" charset="0"/>
                </a:rPr>
                <a:t>2</a:t>
              </a:r>
              <a:r>
                <a:rPr lang="en-US" sz="1600" b="1" u="sng" kern="0" dirty="0" smtClean="0">
                  <a:latin typeface="Franklin Gothic Book" panose="020B0503020102020204" pitchFamily="34" charset="0"/>
                </a:rPr>
                <a:t> (80 K) </a:t>
              </a:r>
            </a:p>
          </p:txBody>
        </p:sp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496695" y="1526430"/>
              <a:ext cx="3229902" cy="613802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10 trucks per hour (nonstop) </a:t>
              </a:r>
            </a:p>
            <a:p>
              <a:pPr algn="just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Nitrogen Storage</a:t>
              </a:r>
              <a:r>
                <a:rPr lang="en-US" sz="1600" kern="0" dirty="0">
                  <a:latin typeface="Franklin Gothic Book" panose="020B0503020102020204" pitchFamily="34" charset="0"/>
                </a:rPr>
                <a:t> </a:t>
              </a:r>
              <a:r>
                <a:rPr lang="en-US" sz="1600" kern="0" dirty="0" smtClean="0">
                  <a:latin typeface="Franklin Gothic Book" panose="020B0503020102020204" pitchFamily="34" charset="0"/>
                </a:rPr>
                <a:t>(60000 m</a:t>
              </a:r>
              <a:r>
                <a:rPr lang="en-US" sz="1600" kern="0" baseline="30000" dirty="0" smtClean="0">
                  <a:latin typeface="Franklin Gothic Book" panose="020B0503020102020204" pitchFamily="34" charset="0"/>
                </a:rPr>
                <a:t>3</a:t>
              </a:r>
              <a:r>
                <a:rPr lang="en-US" sz="1600" kern="0" dirty="0" smtClean="0">
                  <a:latin typeface="Franklin Gothic Book" panose="020B0503020102020204" pitchFamily="34" charset="0"/>
                </a:rPr>
                <a:t>)</a:t>
              </a: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287628" y="1175496"/>
              <a:ext cx="3336761" cy="585710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For the same CD timescale (≈ 10 d):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6937" y="1351753"/>
            <a:ext cx="2128057" cy="696921"/>
            <a:chOff x="4528220" y="5924859"/>
            <a:chExt cx="2128057" cy="696921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4528220" y="6043351"/>
              <a:ext cx="488528" cy="326590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6 x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3" r="11640" b="12894"/>
            <a:stretch/>
          </p:blipFill>
          <p:spPr>
            <a:xfrm>
              <a:off x="4987673" y="5924859"/>
              <a:ext cx="932207" cy="685522"/>
            </a:xfrm>
            <a:prstGeom prst="rect">
              <a:avLst/>
            </a:prstGeom>
          </p:spPr>
        </p:pic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5891355" y="6188712"/>
              <a:ext cx="764922" cy="43306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5968" y="725695"/>
            <a:ext cx="8314663" cy="2847322"/>
            <a:chOff x="515968" y="725695"/>
            <a:chExt cx="8314663" cy="2847322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15968" y="2404147"/>
              <a:ext cx="5136023" cy="93336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600" b="1" u="sng" kern="0" dirty="0" smtClean="0">
                  <a:latin typeface="Franklin Gothic Book" panose="020B0503020102020204" pitchFamily="34" charset="0"/>
                </a:rPr>
                <a:t>Cool Down with </a:t>
              </a:r>
              <a:r>
                <a:rPr lang="en-US" sz="1600" b="1" u="sng" kern="0" dirty="0" err="1" smtClean="0">
                  <a:latin typeface="Franklin Gothic Book" panose="020B0503020102020204" pitchFamily="34" charset="0"/>
                </a:rPr>
                <a:t>Nelium</a:t>
              </a:r>
              <a:r>
                <a:rPr lang="en-US" sz="1600" b="1" u="sng" kern="0" dirty="0" smtClean="0">
                  <a:latin typeface="Franklin Gothic Book" panose="020B0503020102020204" pitchFamily="34" charset="0"/>
                </a:rPr>
                <a:t> Cycle (40 K)</a:t>
              </a:r>
              <a:endParaRPr lang="en-US" sz="1600" b="1" u="sng" kern="0" dirty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600" kern="0" dirty="0" smtClean="0">
                  <a:latin typeface="Franklin Gothic Book" panose="020B0503020102020204" pitchFamily="34" charset="0"/>
                </a:rPr>
                <a:t>Cool Down and Warm Up operations with the Beam Screen Cooling </a:t>
              </a:r>
              <a:r>
                <a:rPr lang="en-US" sz="16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Warm Compressor</a:t>
              </a:r>
              <a:r>
                <a:rPr lang="en-US" sz="1600" kern="0" dirty="0" smtClean="0">
                  <a:latin typeface="Franklin Gothic Book" panose="020B0503020102020204" pitchFamily="34" charset="0"/>
                </a:rPr>
                <a:t> and the </a:t>
              </a:r>
              <a:r>
                <a:rPr lang="en-US" sz="1600" kern="0" dirty="0" err="1" smtClean="0">
                  <a:solidFill>
                    <a:srgbClr val="FF00FF"/>
                  </a:solidFill>
                  <a:latin typeface="Franklin Gothic Book" panose="020B0503020102020204" pitchFamily="34" charset="0"/>
                </a:rPr>
                <a:t>Nelium</a:t>
              </a:r>
              <a:r>
                <a:rPr lang="en-US" sz="1600" kern="0" dirty="0" smtClean="0">
                  <a:solidFill>
                    <a:srgbClr val="FF00FF"/>
                  </a:solidFill>
                  <a:latin typeface="Franklin Gothic Book" panose="020B0503020102020204" pitchFamily="34" charset="0"/>
                </a:rPr>
                <a:t> Cycle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8567" y="995536"/>
              <a:ext cx="1860507" cy="623456"/>
            </a:xfrm>
            <a:prstGeom prst="rect">
              <a:avLst/>
            </a:prstGeom>
            <a:ln w="25400">
              <a:solidFill>
                <a:srgbClr val="53D2FF"/>
              </a:solidFill>
            </a:ln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7536123" y="725695"/>
              <a:ext cx="1294508" cy="2791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MAN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236296" y="1678454"/>
              <a:ext cx="216024" cy="310385"/>
            </a:xfrm>
            <a:prstGeom prst="roundRect">
              <a:avLst/>
            </a:prstGeom>
            <a:noFill/>
            <a:ln w="19050">
              <a:solidFill>
                <a:srgbClr val="53D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6487554" y="1636567"/>
              <a:ext cx="996469" cy="193645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496" y="3423819"/>
            <a:ext cx="6984777" cy="3129381"/>
            <a:chOff x="35496" y="3423819"/>
            <a:chExt cx="6984777" cy="3129381"/>
          </a:xfrm>
        </p:grpSpPr>
        <p:grpSp>
          <p:nvGrpSpPr>
            <p:cNvPr id="24" name="Group 23"/>
            <p:cNvGrpSpPr/>
            <p:nvPr/>
          </p:nvGrpSpPr>
          <p:grpSpPr>
            <a:xfrm>
              <a:off x="35496" y="3423819"/>
              <a:ext cx="4818893" cy="3129381"/>
              <a:chOff x="35496" y="3423819"/>
              <a:chExt cx="4818893" cy="312938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9"/>
              <a:stretch/>
            </p:blipFill>
            <p:spPr>
              <a:xfrm>
                <a:off x="35496" y="4011585"/>
                <a:ext cx="4570988" cy="2541615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2926568" y="3423819"/>
                <a:ext cx="1927821" cy="1109818"/>
                <a:chOff x="2258363" y="3706111"/>
                <a:chExt cx="1927821" cy="1109818"/>
              </a:xfrm>
            </p:grpSpPr>
            <p:sp>
              <p:nvSpPr>
                <p:cNvPr id="1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258363" y="3706111"/>
                  <a:ext cx="1927821" cy="3099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 marL="180975" indent="-179388"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1pPr>
                  <a:lvl2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2pPr>
                  <a:lvl3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3pPr>
                  <a:lvl4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4pPr>
                  <a:lvl5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 marL="0" lvl="1" indent="0" algn="just" eaLnBrk="1" hangingPunct="1">
                    <a:spcBef>
                      <a:spcPts val="1250"/>
                    </a:spcBef>
                  </a:pPr>
                  <a:r>
                    <a:rPr lang="de-AT" sz="14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p</a:t>
                  </a:r>
                  <a:r>
                    <a:rPr lang="de-AT" sz="1400" baseline="-250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max</a:t>
                  </a:r>
                  <a:r>
                    <a:rPr lang="de-AT" sz="14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 = 20 bar</a:t>
                  </a:r>
                </a:p>
              </p:txBody>
            </p:sp>
            <p:cxnSp>
              <p:nvCxnSpPr>
                <p:cNvPr id="16" name="Straight Connector 30"/>
                <p:cNvCxnSpPr/>
                <p:nvPr/>
              </p:nvCxnSpPr>
              <p:spPr bwMode="auto">
                <a:xfrm flipH="1" flipV="1">
                  <a:off x="2607651" y="4016069"/>
                  <a:ext cx="216026" cy="799860"/>
                </a:xfrm>
                <a:prstGeom prst="line">
                  <a:avLst/>
                </a:prstGeom>
                <a:solidFill>
                  <a:srgbClr val="00B8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1715412" y="3470714"/>
                <a:ext cx="1272412" cy="1284339"/>
                <a:chOff x="1923855" y="3754865"/>
                <a:chExt cx="2025323" cy="1284339"/>
              </a:xfrm>
            </p:grpSpPr>
            <p:sp>
              <p:nvSpPr>
                <p:cNvPr id="1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923855" y="3754865"/>
                  <a:ext cx="1927821" cy="3099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>
                  <a:spAutoFit/>
                </a:bodyPr>
                <a:lstStyle>
                  <a:lvl1pPr marL="180975" indent="-179388"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1pPr>
                  <a:lvl2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2pPr>
                  <a:lvl3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3pPr>
                  <a:lvl4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4pPr>
                  <a:lvl5pPr eaLnBrk="0" hangingPunct="0"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180975" algn="l"/>
                      <a:tab pos="1095375" algn="l"/>
                      <a:tab pos="2009775" algn="l"/>
                      <a:tab pos="2924175" algn="l"/>
                      <a:tab pos="3838575" algn="l"/>
                      <a:tab pos="4752975" algn="l"/>
                      <a:tab pos="5667375" algn="l"/>
                      <a:tab pos="6581775" algn="l"/>
                      <a:tab pos="7496175" algn="l"/>
                      <a:tab pos="8410575" algn="l"/>
                      <a:tab pos="9324975" algn="l"/>
                      <a:tab pos="10239375" algn="l"/>
                    </a:tabLst>
                    <a:defRPr sz="1200">
                      <a:solidFill>
                        <a:schemeClr val="bg1"/>
                      </a:solidFill>
                      <a:latin typeface="Arial" charset="0"/>
                      <a:ea typeface="DejaVu Sans" charset="0"/>
                      <a:cs typeface="DejaVu Sans" charset="0"/>
                    </a:defRPr>
                  </a:lvl9pPr>
                </a:lstStyle>
                <a:p>
                  <a:pPr marL="0" lvl="1" indent="0" algn="just" eaLnBrk="1" hangingPunct="1">
                    <a:spcBef>
                      <a:spcPts val="1250"/>
                    </a:spcBef>
                  </a:pPr>
                  <a:r>
                    <a:rPr lang="de-AT" sz="14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p</a:t>
                  </a:r>
                  <a:r>
                    <a:rPr lang="de-AT" sz="1400" baseline="-250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max</a:t>
                  </a:r>
                  <a:r>
                    <a:rPr lang="de-AT" sz="1400" dirty="0" smtClean="0">
                      <a:solidFill>
                        <a:schemeClr val="tx1"/>
                      </a:solidFill>
                      <a:latin typeface="Franklin Gothic Book" panose="020B0503020102020204" pitchFamily="34" charset="0"/>
                    </a:rPr>
                    <a:t> = 50 bar</a:t>
                  </a:r>
                </a:p>
              </p:txBody>
            </p:sp>
            <p:cxnSp>
              <p:nvCxnSpPr>
                <p:cNvPr id="19" name="Straight Connector 30"/>
                <p:cNvCxnSpPr/>
                <p:nvPr/>
              </p:nvCxnSpPr>
              <p:spPr bwMode="auto">
                <a:xfrm flipH="1" flipV="1">
                  <a:off x="3261479" y="4064823"/>
                  <a:ext cx="687699" cy="974381"/>
                </a:xfrm>
                <a:prstGeom prst="line">
                  <a:avLst/>
                </a:prstGeom>
                <a:solidFill>
                  <a:srgbClr val="00B8FF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4" name="Group 3"/>
            <p:cNvGrpSpPr/>
            <p:nvPr/>
          </p:nvGrpSpPr>
          <p:grpSpPr>
            <a:xfrm>
              <a:off x="4624591" y="3694472"/>
              <a:ext cx="2395682" cy="2712772"/>
              <a:chOff x="4624591" y="3694472"/>
              <a:chExt cx="2395682" cy="271277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4591" y="4118038"/>
                <a:ext cx="2395682" cy="2289206"/>
              </a:xfrm>
              <a:prstGeom prst="rect">
                <a:avLst/>
              </a:prstGeom>
            </p:spPr>
          </p:pic>
          <p:sp>
            <p:nvSpPr>
              <p:cNvPr id="41" name="Text Box 2"/>
              <p:cNvSpPr txBox="1">
                <a:spLocks noChangeArrowheads="1"/>
              </p:cNvSpPr>
              <p:nvPr/>
            </p:nvSpPr>
            <p:spPr bwMode="auto">
              <a:xfrm>
                <a:off x="4872496" y="3694472"/>
                <a:ext cx="1447970" cy="46384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indent="0" algn="just" eaLnBrk="1" hangingPunct="1">
                  <a:spcBef>
                    <a:spcPts val="6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Courtesy of Hugo Correia Rodrigues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5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hh</a:t>
            </a:r>
            <a:r>
              <a:rPr lang="en-GB" dirty="0"/>
              <a:t> Cryogenics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03648" y="1268760"/>
            <a:ext cx="590465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1: Cryogenics is an ancillary application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403648" y="1678888"/>
            <a:ext cx="5400600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2: Much power for low temperature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03648" y="2089016"/>
            <a:ext cx="4608512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3: Efficiency vs. Simplicity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3648" y="2495406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4: As big as possible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051720" y="3823027"/>
            <a:ext cx="4248472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Find a solution for 99 % of the machine doesn‘t mean to have solved 99 % of the problems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03854" y="2897697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bg1">
                    <a:lumMod val="75000"/>
                  </a:schemeClr>
                </a:solidFill>
                <a:latin typeface="Franklin Gothic Book" panose="020B0503020102020204" pitchFamily="34" charset="0"/>
              </a:rPr>
              <a:t>Challenge # 5: Attempt for new technology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03648" y="3307825"/>
            <a:ext cx="5184576" cy="40229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Challenge # 6</a:t>
            </a:r>
            <a:r>
              <a:rPr lang="de-AT" sz="2000" dirty="0">
                <a:solidFill>
                  <a:schemeClr val="tx1"/>
                </a:solidFill>
                <a:latin typeface="Franklin Gothic Book" panose="020B0503020102020204" pitchFamily="34" charset="0"/>
              </a:rPr>
              <a:t>: Little big problems</a:t>
            </a:r>
            <a:endParaRPr lang="de-AT" sz="20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0" y="220786"/>
            <a:ext cx="7536123" cy="49180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dirty="0"/>
              <a:t>Challenge </a:t>
            </a:r>
            <a:r>
              <a:rPr lang="en-GB" dirty="0" smtClean="0"/>
              <a:t>#6: </a:t>
            </a:r>
            <a:r>
              <a:rPr lang="en-GB" dirty="0" err="1" smtClean="0"/>
              <a:t>Technodiversity</a:t>
            </a:r>
            <a:endParaRPr lang="en-GB" kern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291771" y="682256"/>
            <a:ext cx="8645286" cy="2275117"/>
            <a:chOff x="291771" y="682256"/>
            <a:chExt cx="8645286" cy="227511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71" y="1076682"/>
              <a:ext cx="3384376" cy="18025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108" y="998514"/>
              <a:ext cx="1956067" cy="19588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412454"/>
              <a:ext cx="3140921" cy="14401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544" y="992653"/>
              <a:ext cx="2880320" cy="343412"/>
            </a:xfrm>
            <a:prstGeom prst="rect">
              <a:avLst/>
            </a:prstGeom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291771" y="682256"/>
              <a:ext cx="4536504" cy="3407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Example # 1: Inner Triplet Cooling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489" y="3012147"/>
            <a:ext cx="4299573" cy="3564990"/>
            <a:chOff x="96489" y="3012147"/>
            <a:chExt cx="4299573" cy="3564990"/>
          </a:xfrm>
        </p:grpSpPr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291771" y="3012147"/>
              <a:ext cx="2696053" cy="3407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Example # 2: Quenching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6489" y="3383903"/>
              <a:ext cx="4299573" cy="3193234"/>
              <a:chOff x="96489" y="3383903"/>
              <a:chExt cx="4299573" cy="3193234"/>
            </a:xfrm>
          </p:grpSpPr>
          <p:pic>
            <p:nvPicPr>
              <p:cNvPr id="27" name="Grafik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077" y="3383903"/>
                <a:ext cx="3567843" cy="1684599"/>
              </a:xfrm>
              <a:prstGeom prst="rect">
                <a:avLst/>
              </a:prstGeom>
              <a:ln w="12700">
                <a:noFill/>
                <a:prstDash val="dash"/>
              </a:ln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9" y="5045045"/>
                <a:ext cx="1567516" cy="1532092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68936">
                <a:off x="1625237" y="4776415"/>
                <a:ext cx="1102099" cy="210496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176286" y="5218033"/>
                <a:ext cx="1225848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35 MJ / Magnet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  <p:sp>
            <p:nvSpPr>
              <p:cNvPr id="47" name="Text Box 2"/>
              <p:cNvSpPr txBox="1">
                <a:spLocks noChangeArrowheads="1"/>
              </p:cNvSpPr>
              <p:nvPr/>
            </p:nvSpPr>
            <p:spPr bwMode="auto">
              <a:xfrm>
                <a:off x="1664005" y="5536890"/>
                <a:ext cx="2732057" cy="1033233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20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Max. allowed pressure 20 bar</a:t>
                </a:r>
              </a:p>
              <a:p>
                <a:pPr marL="0" lvl="1" algn="just" eaLnBrk="1" hangingPunct="1">
                  <a:spcBef>
                    <a:spcPts val="20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Capacity of header D </a:t>
                </a:r>
              </a:p>
              <a:p>
                <a:pPr marL="0" lvl="1" algn="just" eaLnBrk="1" hangingPunct="1">
                  <a:spcBef>
                    <a:spcPts val="20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Capacity of quench buffers</a:t>
                </a:r>
              </a:p>
              <a:p>
                <a:pPr marL="0" lvl="1" algn="just" eaLnBrk="1" hangingPunct="1">
                  <a:spcBef>
                    <a:spcPts val="200"/>
                  </a:spcBef>
                </a:pPr>
                <a:r>
                  <a:rPr lang="de-AT" sz="1400" dirty="0" smtClean="0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...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068496" y="3012147"/>
            <a:ext cx="4914175" cy="3291236"/>
            <a:chOff x="4068496" y="3012147"/>
            <a:chExt cx="4914175" cy="3291236"/>
          </a:xfrm>
        </p:grpSpPr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4366148" y="3012147"/>
              <a:ext cx="4450286" cy="3407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u="sng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Example # 3: BSC-Cycle Transient for HiLumi-FCC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496" y="3394740"/>
              <a:ext cx="4747938" cy="2007717"/>
            </a:xfrm>
            <a:prstGeom prst="rect">
              <a:avLst/>
            </a:prstGeom>
          </p:spPr>
        </p:pic>
        <p:sp>
          <p:nvSpPr>
            <p:cNvPr id="49" name="Text Box 2"/>
            <p:cNvSpPr txBox="1">
              <a:spLocks noChangeArrowheads="1"/>
            </p:cNvSpPr>
            <p:nvPr/>
          </p:nvSpPr>
          <p:spPr bwMode="auto">
            <a:xfrm>
              <a:off x="4843264" y="5536890"/>
              <a:ext cx="4139407" cy="76649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HiLumi-Beam Life Cycle: 4.5 hours </a:t>
              </a:r>
            </a:p>
            <a:p>
              <a:pPr marL="0" lvl="1" algn="just" eaLnBrk="1" hangingPunct="1">
                <a:spcBef>
                  <a:spcPts val="20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	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→ Beam Screen Cooling system never reaches 	   	     steady-state operation</a:t>
              </a:r>
            </a:p>
          </p:txBody>
        </p:sp>
      </p:grpSp>
      <p:sp>
        <p:nvSpPr>
          <p:cNvPr id="21" name="Slide Number Placeholder 4"/>
          <p:cNvSpPr txBox="1">
            <a:spLocks/>
          </p:cNvSpPr>
          <p:nvPr/>
        </p:nvSpPr>
        <p:spPr>
          <a:xfrm>
            <a:off x="7668344" y="6640448"/>
            <a:ext cx="1475656" cy="216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5AF06637-E496-4934-8F80-04F2992770ED}" type="slidenum">
              <a:rPr lang="en-US" sz="1000">
                <a:latin typeface="Franklin Gothic Book" panose="020B0503020102020204" pitchFamily="34" charset="0"/>
              </a:rPr>
              <a:pPr algn="r"/>
              <a:t>33</a:t>
            </a:fld>
            <a:endParaRPr lang="en-US" sz="1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Overview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73694"/>
              </p:ext>
            </p:extLst>
          </p:nvPr>
        </p:nvGraphicFramePr>
        <p:xfrm>
          <a:off x="177727" y="1081540"/>
          <a:ext cx="8712968" cy="2269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50422609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74244464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78020048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388492825"/>
                    </a:ext>
                  </a:extLst>
                </a:gridCol>
              </a:tblGrid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Cold Mass Cooling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Current Lead Cooling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Beam Screen Cooling &amp; Thermal Shiedling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220041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Heat 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155 kW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1.7 kW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1165 kW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5980 kW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6124228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Temperature level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2.05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4.5 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K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36 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÷ 300 K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40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 ÷ 62 K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Minimal electrical</a:t>
                      </a:r>
                      <a:r>
                        <a:rPr lang="de-AT" sz="1200" b="1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power (Carnot)</a:t>
                      </a:r>
                      <a:endParaRPr lang="de-AT" sz="1200" b="1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17500 kW</a:t>
                      </a:r>
                      <a:endParaRPr lang="de-AT" sz="1200" b="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112 kW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1641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 kW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29100 kW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0354113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algn="ctr"/>
                      <a:r>
                        <a:rPr lang="de-AT" sz="1200" b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 Consumption</a:t>
                      </a:r>
                      <a:endParaRPr lang="de-AT" sz="1200" b="1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131.5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6.8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80.3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3493814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Overall</a:t>
                      </a:r>
                      <a:r>
                        <a:rPr lang="de-AT" sz="1200" b="1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exergetic e</a:t>
                      </a: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fficiency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1179938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 @ 4.5 K / Cryoplant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103 kW @ 4.5 K (x 10 Cryoplants)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8047830"/>
                  </a:ext>
                </a:extLst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>
          <a:xfrm>
            <a:off x="175705" y="1050356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sz="1600" b="1" u="sng" kern="0" dirty="0" smtClean="0">
                <a:latin typeface="Franklin Gothic Book" panose="020B0503020102020204" pitchFamily="34" charset="0"/>
              </a:rPr>
              <a:t>FCC-</a:t>
            </a:r>
            <a:r>
              <a:rPr lang="en-GB" sz="1600" b="1" u="sng" kern="0" dirty="0" err="1" smtClean="0">
                <a:latin typeface="Franklin Gothic Book" panose="020B0503020102020204" pitchFamily="34" charset="0"/>
              </a:rPr>
              <a:t>hh</a:t>
            </a:r>
            <a:r>
              <a:rPr lang="en-GB" sz="1600" b="1" u="sng" kern="0" dirty="0" smtClean="0">
                <a:latin typeface="Franklin Gothic Book" panose="020B0503020102020204" pitchFamily="34" charset="0"/>
              </a:rPr>
              <a:t> </a:t>
            </a:r>
            <a:r>
              <a:rPr lang="en-GB" sz="1600" b="1" u="sng" kern="0" dirty="0" err="1" smtClean="0">
                <a:latin typeface="Franklin Gothic Book" panose="020B0503020102020204" pitchFamily="34" charset="0"/>
              </a:rPr>
              <a:t>Cryo</a:t>
            </a:r>
            <a:r>
              <a:rPr lang="en-GB" sz="1600" b="1" u="sng" kern="0" dirty="0" smtClean="0">
                <a:latin typeface="Franklin Gothic Book" panose="020B0503020102020204" pitchFamily="34" charset="0"/>
              </a:rPr>
              <a:t> Summary</a:t>
            </a:r>
            <a:endParaRPr lang="en-GB" sz="1600" b="1" kern="0" dirty="0">
              <a:latin typeface="Franklin Gothic Book" panose="020B05030201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4075" y="3789040"/>
            <a:ext cx="525658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sz="1600" b="1" u="sng" kern="0" dirty="0" smtClean="0">
                <a:latin typeface="Franklin Gothic Book" panose="020B0503020102020204" pitchFamily="34" charset="0"/>
              </a:rPr>
              <a:t>Cryogen Inventory during nominal operation</a:t>
            </a:r>
            <a:endParaRPr lang="en-GB" sz="1600" b="1" kern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16190"/>
              </p:ext>
            </p:extLst>
          </p:nvPr>
        </p:nvGraphicFramePr>
        <p:xfrm>
          <a:off x="174075" y="4162885"/>
          <a:ext cx="8712969" cy="1812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054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222067">
                  <a:extLst>
                    <a:ext uri="{9D8B030D-6E8A-4147-A177-3AD203B41FA5}">
                      <a16:colId xmlns:a16="http://schemas.microsoft.com/office/drawing/2014/main" xmlns="" val="250422609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174244464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388492825"/>
                    </a:ext>
                  </a:extLst>
                </a:gridCol>
                <a:gridCol w="1726408">
                  <a:extLst>
                    <a:ext uri="{9D8B030D-6E8A-4147-A177-3AD203B41FA5}">
                      <a16:colId xmlns:a16="http://schemas.microsoft.com/office/drawing/2014/main" xmlns="" val="757840422"/>
                    </a:ext>
                  </a:extLst>
                </a:gridCol>
              </a:tblGrid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Helium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Nelium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Nitrogen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220041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Cold Mass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400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6124228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Distribution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350 t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Cryoplants (+ Shafts)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8 t</a:t>
                      </a:r>
                      <a:endParaRPr lang="en-GB" sz="1200" b="0" kern="1200" baseline="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39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0354113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Storage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88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t</a:t>
                      </a: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10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242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3493814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1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846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15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  <a:ea typeface="+mn-ea"/>
                          <a:cs typeface="+mn-cs"/>
                        </a:rPr>
                        <a:t>40 t</a:t>
                      </a:r>
                      <a:endParaRPr lang="en-GB" sz="1200" b="0" kern="1200" dirty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242 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0172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8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53401"/>
              </p:ext>
            </p:extLst>
          </p:nvPr>
        </p:nvGraphicFramePr>
        <p:xfrm>
          <a:off x="333181" y="916838"/>
          <a:ext cx="8532123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0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129892408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10809186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3515459704"/>
                    </a:ext>
                  </a:extLst>
                </a:gridCol>
                <a:gridCol w="908928">
                  <a:extLst>
                    <a:ext uri="{9D8B030D-6E8A-4147-A177-3AD203B41FA5}">
                      <a16:colId xmlns:a16="http://schemas.microsoft.com/office/drawing/2014/main" xmlns="" val="258901219"/>
                    </a:ext>
                  </a:extLst>
                </a:gridCol>
              </a:tblGrid>
              <a:tr h="364919">
                <a:tc>
                  <a:txBody>
                    <a:bodyPr/>
                    <a:lstStyle/>
                    <a:p>
                      <a:pPr algn="ctr"/>
                      <a:endParaRPr lang="de-AT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LEP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FCC-ee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Research object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z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endParaRPr lang="de-AT" sz="1600" baseline="30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w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z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w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de-AT" sz="16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&amp;</a:t>
                      </a:r>
                      <a:r>
                        <a:rPr lang="de-AT" sz="16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de-AT" sz="16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85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[kW @ 4.5 K]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126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per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cryoplant [kW @ 4.5 K]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63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72324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 Cryogenic Challenges: LEP/LHC vs FCC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41068" y="896256"/>
            <a:ext cx="194421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US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LEP vs. FCC-</a:t>
            </a:r>
            <a:r>
              <a:rPr lang="en-US" sz="1800" b="1" u="sng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ee</a:t>
            </a:r>
            <a:endParaRPr lang="hr-HR" sz="1800" b="1" u="sng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10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712139"/>
              </p:ext>
            </p:extLst>
          </p:nvPr>
        </p:nvGraphicFramePr>
        <p:xfrm>
          <a:off x="333181" y="3212976"/>
          <a:ext cx="6624735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2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3643">
                  <a:extLst>
                    <a:ext uri="{9D8B030D-6E8A-4147-A177-3AD203B41FA5}">
                      <a16:colId xmlns:a16="http://schemas.microsoft.com/office/drawing/2014/main" xmlns="" val="1298924081"/>
                    </a:ext>
                  </a:extLst>
                </a:gridCol>
              </a:tblGrid>
              <a:tr h="364919">
                <a:tc>
                  <a:txBody>
                    <a:bodyPr/>
                    <a:lstStyle/>
                    <a:p>
                      <a:pPr algn="ctr"/>
                      <a:endParaRPr lang="de-AT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HL-LHC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FCC-hh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per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cryoplant [kW @ 4.5 K]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103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electric power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consumption (w/o IPs) [MW]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220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723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Max.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Distribution Distance (long sector)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[m]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3300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8400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49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Overall storage capacity [m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16400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65400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5873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Helium inventory [t]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145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3983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Neon inventory [t]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5768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Nitrogen inventory [t]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40.5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7116326"/>
                  </a:ext>
                </a:extLst>
              </a:tr>
            </a:tbl>
          </a:graphicData>
        </a:graphic>
      </p:graphicFrame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6379" y="3190209"/>
            <a:ext cx="2051017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US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HL-LHC vs. FCC-</a:t>
            </a:r>
            <a:r>
              <a:rPr lang="en-US" sz="1800" b="1" u="sng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hh</a:t>
            </a:r>
            <a:endParaRPr lang="hr-HR" sz="1800" b="1" u="sng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78882" y="2369628"/>
            <a:ext cx="2831767" cy="753200"/>
            <a:chOff x="5787509" y="3120126"/>
            <a:chExt cx="2831767" cy="753200"/>
          </a:xfrm>
        </p:grpSpPr>
        <p:sp>
          <p:nvSpPr>
            <p:cNvPr id="3" name="Oval 2"/>
            <p:cNvSpPr/>
            <p:nvPr/>
          </p:nvSpPr>
          <p:spPr>
            <a:xfrm>
              <a:off x="5787509" y="3120126"/>
              <a:ext cx="394547" cy="4135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8210322" y="3122919"/>
              <a:ext cx="408954" cy="41263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99724" y="3503994"/>
              <a:ext cx="1461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5 ÷ 6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75046" y="3916195"/>
            <a:ext cx="3357394" cy="1558402"/>
            <a:chOff x="5182933" y="4718856"/>
            <a:chExt cx="3357394" cy="1558402"/>
          </a:xfrm>
        </p:grpSpPr>
        <p:sp>
          <p:nvSpPr>
            <p:cNvPr id="17" name="Oval 16"/>
            <p:cNvSpPr/>
            <p:nvPr/>
          </p:nvSpPr>
          <p:spPr>
            <a:xfrm>
              <a:off x="5182933" y="5086982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96063" y="4750791"/>
              <a:ext cx="15442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5 ÷ 6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182933" y="5457283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01669" y="5123313"/>
              <a:ext cx="15386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</a:t>
              </a:r>
              <a:r>
                <a:rPr lang="en-US" kern="0" dirty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5 ÷ 6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182933" y="5835264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96063" y="5871595"/>
              <a:ext cx="1080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4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182933" y="4718856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996063" y="5489520"/>
              <a:ext cx="13898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2 </a:t>
              </a:r>
              <a:r>
                <a:rPr lang="en-US" kern="0" dirty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÷ </a:t>
              </a: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3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75046" y="5402227"/>
            <a:ext cx="3203020" cy="1176194"/>
            <a:chOff x="5175046" y="5402227"/>
            <a:chExt cx="3203020" cy="1176194"/>
          </a:xfrm>
        </p:grpSpPr>
        <p:sp>
          <p:nvSpPr>
            <p:cNvPr id="27" name="Oval 26"/>
            <p:cNvSpPr/>
            <p:nvPr/>
          </p:nvSpPr>
          <p:spPr>
            <a:xfrm>
              <a:off x="5175046" y="5402227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988175" y="5438558"/>
              <a:ext cx="13898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</a:t>
              </a:r>
              <a:r>
                <a:rPr lang="en-US" kern="0" dirty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6 ÷ </a:t>
              </a: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7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175322" y="6136427"/>
              <a:ext cx="1610056" cy="441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988452" y="6172758"/>
              <a:ext cx="10801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Factor 6</a:t>
              </a:r>
              <a:endParaRPr lang="en-US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7062067" y="3165625"/>
            <a:ext cx="197971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= 4 x state-of-the-art capacity</a:t>
            </a:r>
            <a:endParaRPr lang="en-US" kern="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/>
          <p:cNvCxnSpPr>
            <a:stCxn id="23" idx="6"/>
          </p:cNvCxnSpPr>
          <p:nvPr/>
        </p:nvCxnSpPr>
        <p:spPr>
          <a:xfrm flipV="1">
            <a:off x="6785102" y="3811956"/>
            <a:ext cx="276965" cy="325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6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39" y="1465706"/>
            <a:ext cx="4912233" cy="4978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FCC cryogenic needs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51593" y="1196752"/>
            <a:ext cx="6058098" cy="4173922"/>
            <a:chOff x="4214593" y="3204553"/>
            <a:chExt cx="4827006" cy="31136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93" y="3204553"/>
              <a:ext cx="4827006" cy="3113699"/>
            </a:xfrm>
            <a:prstGeom prst="rect">
              <a:avLst/>
            </a:prstGeom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 rot="20327778">
              <a:off x="5897112" y="3324424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LHC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 rot="517632">
              <a:off x="5860621" y="5924989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FCC</a:t>
              </a: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6574021" y="3406129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SPS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7020272" y="4338637"/>
              <a:ext cx="360040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PS</a:t>
              </a: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6546043" y="4482222"/>
              <a:ext cx="512440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LEIR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14361" y="3424318"/>
            <a:ext cx="3936234" cy="499557"/>
            <a:chOff x="2614361" y="3424318"/>
            <a:chExt cx="3936234" cy="499557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2614361" y="3444640"/>
              <a:ext cx="1508700" cy="4792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25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Reliability </a:t>
              </a: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5046988" y="3424318"/>
              <a:ext cx="1503607" cy="4792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25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Efficiency  </a:t>
              </a:r>
            </a:p>
          </p:txBody>
        </p:sp>
      </p:grpSp>
      <p:sp>
        <p:nvSpPr>
          <p:cNvPr id="24" name="Text Box 2"/>
          <p:cNvSpPr txBox="1">
            <a:spLocks noChangeArrowheads="1"/>
          </p:cNvSpPr>
          <p:nvPr/>
        </p:nvSpPr>
        <p:spPr bwMode="auto">
          <a:xfrm rot="19770726">
            <a:off x="6302844" y="4539922"/>
            <a:ext cx="2413693" cy="71006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Keep cool heads upon the challenges </a:t>
            </a:r>
          </a:p>
        </p:txBody>
      </p:sp>
      <p:sp>
        <p:nvSpPr>
          <p:cNvPr id="3" name="Rectangle 2"/>
          <p:cNvSpPr/>
          <p:nvPr/>
        </p:nvSpPr>
        <p:spPr>
          <a:xfrm rot="19594309">
            <a:off x="-107514" y="1401893"/>
            <a:ext cx="3169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Franklin Gothic Book" panose="020B0503020102020204" pitchFamily="34" charset="0"/>
                <a:ea typeface="DejaVu Sans" charset="0"/>
                <a:cs typeface="DejaVu Sans" charset="0"/>
              </a:rPr>
              <a:t>Cold-bloodedly calculating Engineers</a:t>
            </a:r>
            <a:endParaRPr lang="en-GB" sz="2000" dirty="0">
              <a:latin typeface="Franklin Gothic Book" panose="020B05030201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66734" y="5980130"/>
            <a:ext cx="5827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Franklin Gothic Book" panose="020B0503020102020204" pitchFamily="34" charset="0"/>
                <a:ea typeface="DejaVu Sans" charset="0"/>
                <a:cs typeface="DejaVu Sans" charset="0"/>
              </a:rPr>
              <a:t>… and who shall deliver that if not Cryogenics?</a:t>
            </a:r>
            <a:endParaRPr lang="en-GB" sz="2000" dirty="0">
              <a:latin typeface="Franklin Gothic Book" panose="020B05030201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26" name="Rectangle 25"/>
          <p:cNvSpPr/>
          <p:nvPr/>
        </p:nvSpPr>
        <p:spPr>
          <a:xfrm rot="1977410">
            <a:off x="163151" y="4598060"/>
            <a:ext cx="2687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Franklin Gothic Book" panose="020B0503020102020204" pitchFamily="34" charset="0"/>
                <a:ea typeface="DejaVu Sans" charset="0"/>
                <a:cs typeface="DejaVu Sans" charset="0"/>
              </a:rPr>
              <a:t>Icy determination to make decisions</a:t>
            </a:r>
            <a:endParaRPr lang="en-GB" sz="2000" dirty="0">
              <a:latin typeface="Franklin Gothic Book" panose="020B05030201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 rot="2354851">
            <a:off x="6420550" y="1495783"/>
            <a:ext cx="2413693" cy="71006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1250"/>
              </a:spcBef>
            </a:pPr>
            <a:r>
              <a:rPr lang="de-AT" sz="2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Keep chilled in hot discussions</a:t>
            </a:r>
          </a:p>
        </p:txBody>
      </p:sp>
    </p:spTree>
    <p:extLst>
      <p:ext uri="{BB962C8B-B14F-4D97-AF65-F5344CB8AC3E}">
        <p14:creationId xmlns:p14="http://schemas.microsoft.com/office/powerpoint/2010/main" val="4033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/>
          <a:stretch/>
        </p:blipFill>
        <p:spPr>
          <a:xfrm>
            <a:off x="28246" y="745250"/>
            <a:ext cx="9088050" cy="586003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120892"/>
            <a:ext cx="1846868" cy="804232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949256" y="4553742"/>
            <a:ext cx="3246029" cy="3874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dirty="0">
                <a:latin typeface="Franklin Gothic Book" panose="020B0503020102020204" pitchFamily="34" charset="0"/>
              </a:rPr>
              <a:t>The cryogenic needs of the FCC</a:t>
            </a: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7472" y="3083655"/>
            <a:ext cx="49985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"What starts out as science fiction today may wind up being finished tomorrow as a report</a:t>
            </a:r>
            <a:r>
              <a:rPr lang="en-GB" i="1" dirty="0" smtClean="0"/>
              <a:t>.“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Norman Mailer</a:t>
            </a:r>
            <a:endParaRPr lang="en-GB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043608" y="6104797"/>
            <a:ext cx="3363725" cy="3874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kern="0" dirty="0" smtClean="0">
                <a:latin typeface="Franklin Gothic Book" panose="020B0503020102020204" pitchFamily="34" charset="0"/>
              </a:rPr>
              <a:t>2019 European Cryogenics Days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796194" y="6104797"/>
            <a:ext cx="3090243" cy="38747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spcBef>
                <a:spcPts val="1000"/>
              </a:spcBef>
              <a:buNone/>
            </a:pPr>
            <a:r>
              <a:rPr lang="en-US" sz="1800" kern="0" dirty="0" smtClean="0">
                <a:latin typeface="Franklin Gothic Book" panose="020B0503020102020204" pitchFamily="34" charset="0"/>
              </a:rPr>
              <a:t>08.10.2019 in Lund, Sweden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863924"/>
            <a:ext cx="2905540" cy="20540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" y="1079702"/>
            <a:ext cx="4553390" cy="23550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94" y="863924"/>
            <a:ext cx="1042629" cy="10198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5" y="712593"/>
            <a:ext cx="1063626" cy="1104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8"/>
          <a:stretch/>
        </p:blipFill>
        <p:spPr>
          <a:xfrm>
            <a:off x="4612209" y="5250600"/>
            <a:ext cx="1907235" cy="5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1848235"/>
            <a:ext cx="4092704" cy="4560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6" y="2579466"/>
            <a:ext cx="3368636" cy="3877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brief overview: The </a:t>
            </a:r>
            <a:r>
              <a:rPr lang="en-GB" dirty="0" smtClean="0"/>
              <a:t>FCC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83788" y="1848024"/>
            <a:ext cx="4163519" cy="4643959"/>
            <a:chOff x="4883788" y="1848024"/>
            <a:chExt cx="4163519" cy="46439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788" y="1848024"/>
              <a:ext cx="4092704" cy="456081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20987" y="2519248"/>
              <a:ext cx="3726320" cy="3972735"/>
              <a:chOff x="5152995" y="2026267"/>
              <a:chExt cx="3726320" cy="397273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720329" y="300379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324645" y="250303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089708" y="238112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663110" y="548228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242902" y="501409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18173" y="461014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142855" y="530436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375329" y="337370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441250" y="3795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551374" y="421862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916113" y="560681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849548" y="267340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51660" y="2153150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A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949358" y="2026267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B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804776" y="2371184"/>
                <a:ext cx="3177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C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384501" y="3113794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D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568011" y="4056815"/>
                <a:ext cx="311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E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259913" y="4999838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F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639861" y="5467864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G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777676" y="5629670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H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927243" y="5298981"/>
                <a:ext cx="242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I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57895" y="4563338"/>
                <a:ext cx="271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J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152995" y="3622904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K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452787" y="2716147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L</a:t>
                </a:r>
                <a:endParaRPr lang="de-AT" dirty="0">
                  <a:latin typeface="Franklin Gothic Book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784536" y="2762464"/>
            <a:ext cx="4599137" cy="3916068"/>
            <a:chOff x="4784536" y="2762464"/>
            <a:chExt cx="4599137" cy="391606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4536" y="2762464"/>
              <a:ext cx="4599137" cy="31855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88803" y="6370755"/>
              <a:ext cx="224475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J.Osborne </a:t>
              </a:r>
              <a:endParaRPr lang="de-AT" sz="1400" dirty="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" y="745812"/>
            <a:ext cx="7436879" cy="17034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203666" y="1058779"/>
            <a:ext cx="5304572" cy="4389516"/>
            <a:chOff x="3203666" y="1058779"/>
            <a:chExt cx="5304572" cy="4389516"/>
          </a:xfrm>
        </p:grpSpPr>
        <p:sp>
          <p:nvSpPr>
            <p:cNvPr id="8" name="Oval 7"/>
            <p:cNvSpPr/>
            <p:nvPr/>
          </p:nvSpPr>
          <p:spPr>
            <a:xfrm rot="685392">
              <a:off x="8180650" y="4691862"/>
              <a:ext cx="263068" cy="756433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211687" y="1058779"/>
              <a:ext cx="3750587" cy="0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3203666" y="2036784"/>
              <a:ext cx="3750587" cy="0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 rot="19619439">
              <a:off x="7545551" y="4512807"/>
              <a:ext cx="962687" cy="3407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600" dirty="0" smtClean="0">
                  <a:solidFill>
                    <a:srgbClr val="FF00FF"/>
                  </a:solidFill>
                  <a:latin typeface="Franklin Gothic Book" panose="020B0503020102020204" pitchFamily="34" charset="0"/>
                </a:rPr>
                <a:t>≈ 600 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19533" y="1936030"/>
            <a:ext cx="2947761" cy="4480100"/>
            <a:chOff x="4119533" y="1936030"/>
            <a:chExt cx="2947761" cy="4480100"/>
          </a:xfrm>
        </p:grpSpPr>
        <p:grpSp>
          <p:nvGrpSpPr>
            <p:cNvPr id="7" name="Group 6"/>
            <p:cNvGrpSpPr/>
            <p:nvPr/>
          </p:nvGrpSpPr>
          <p:grpSpPr>
            <a:xfrm>
              <a:off x="5436940" y="5904718"/>
              <a:ext cx="1630354" cy="511412"/>
              <a:chOff x="5436940" y="5904718"/>
              <a:chExt cx="1630354" cy="511412"/>
            </a:xfrm>
          </p:grpSpPr>
          <p:sp>
            <p:nvSpPr>
              <p:cNvPr id="3" name="Oval 2"/>
              <p:cNvSpPr/>
              <p:nvPr/>
            </p:nvSpPr>
            <p:spPr>
              <a:xfrm rot="1221344">
                <a:off x="6555548" y="5904718"/>
                <a:ext cx="469346" cy="26050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Text Box 2"/>
              <p:cNvSpPr txBox="1">
                <a:spLocks noChangeArrowheads="1"/>
              </p:cNvSpPr>
              <p:nvPr/>
            </p:nvSpPr>
            <p:spPr bwMode="auto">
              <a:xfrm rot="429674">
                <a:off x="5436940" y="6075395"/>
                <a:ext cx="1630354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dirty="0" smtClean="0">
                    <a:solidFill>
                      <a:srgbClr val="FF0000"/>
                    </a:solidFill>
                    <a:latin typeface="Franklin Gothic Book" panose="020B0503020102020204" pitchFamily="34" charset="0"/>
                  </a:rPr>
                  <a:t>Limestone (5 %)</a:t>
                </a:r>
              </a:p>
            </p:txBody>
          </p:sp>
        </p:grpSp>
        <p:sp>
          <p:nvSpPr>
            <p:cNvPr id="47" name="Oval 46"/>
            <p:cNvSpPr/>
            <p:nvPr/>
          </p:nvSpPr>
          <p:spPr>
            <a:xfrm rot="156425">
              <a:off x="4119533" y="1936030"/>
              <a:ext cx="355547" cy="2605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97872" y="1906534"/>
            <a:ext cx="8216154" cy="4283243"/>
            <a:chOff x="797872" y="1906534"/>
            <a:chExt cx="8216154" cy="4283243"/>
          </a:xfrm>
        </p:grpSpPr>
        <p:sp>
          <p:nvSpPr>
            <p:cNvPr id="57" name="Oval 56"/>
            <p:cNvSpPr/>
            <p:nvPr/>
          </p:nvSpPr>
          <p:spPr>
            <a:xfrm>
              <a:off x="797872" y="2019635"/>
              <a:ext cx="306062" cy="260500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474975" y="1906534"/>
              <a:ext cx="6539051" cy="4283243"/>
              <a:chOff x="2474975" y="1906534"/>
              <a:chExt cx="6539051" cy="4283243"/>
            </a:xfrm>
          </p:grpSpPr>
          <p:sp>
            <p:nvSpPr>
              <p:cNvPr id="49" name="Oval 48"/>
              <p:cNvSpPr/>
              <p:nvPr/>
            </p:nvSpPr>
            <p:spPr>
              <a:xfrm rot="1189523">
                <a:off x="7318585" y="2797661"/>
                <a:ext cx="486806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/>
              <p:cNvSpPr/>
              <p:nvPr/>
            </p:nvSpPr>
            <p:spPr>
              <a:xfrm rot="20058769">
                <a:off x="7157580" y="5828367"/>
                <a:ext cx="1330155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 rot="3744597">
                <a:off x="5557126" y="4921893"/>
                <a:ext cx="385559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/>
              <p:cNvSpPr/>
              <p:nvPr/>
            </p:nvSpPr>
            <p:spPr>
              <a:xfrm rot="436199">
                <a:off x="8613598" y="4610740"/>
                <a:ext cx="279983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/>
              <p:cNvSpPr/>
              <p:nvPr/>
            </p:nvSpPr>
            <p:spPr>
              <a:xfrm rot="436199">
                <a:off x="2474975" y="1917666"/>
                <a:ext cx="279983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346018" y="1906534"/>
                <a:ext cx="625423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240137" y="1955094"/>
                <a:ext cx="306062" cy="26050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 Box 2"/>
              <p:cNvSpPr txBox="1">
                <a:spLocks noChangeArrowheads="1"/>
              </p:cNvSpPr>
              <p:nvPr/>
            </p:nvSpPr>
            <p:spPr bwMode="auto">
              <a:xfrm rot="1405377">
                <a:off x="7543997" y="2481434"/>
                <a:ext cx="310152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b="1" dirty="0" smtClean="0">
                    <a:solidFill>
                      <a:srgbClr val="00B050"/>
                    </a:solidFill>
                    <a:latin typeface="Franklin Gothic Book" panose="020B0503020102020204" pitchFamily="34" charset="0"/>
                  </a:rPr>
                  <a:t>?</a:t>
                </a:r>
              </a:p>
            </p:txBody>
          </p:sp>
          <p:sp>
            <p:nvSpPr>
              <p:cNvPr id="60" name="Text Box 2"/>
              <p:cNvSpPr txBox="1">
                <a:spLocks noChangeArrowheads="1"/>
              </p:cNvSpPr>
              <p:nvPr/>
            </p:nvSpPr>
            <p:spPr bwMode="auto">
              <a:xfrm rot="420818">
                <a:off x="8703874" y="4278633"/>
                <a:ext cx="310152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b="1" dirty="0" smtClean="0">
                    <a:solidFill>
                      <a:srgbClr val="00B050"/>
                    </a:solidFill>
                    <a:latin typeface="Franklin Gothic Book" panose="020B0503020102020204" pitchFamily="34" charset="0"/>
                  </a:rPr>
                  <a:t>?</a:t>
                </a:r>
              </a:p>
            </p:txBody>
          </p: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 rot="19965798">
                <a:off x="8140695" y="5849042"/>
                <a:ext cx="310152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b="1" dirty="0" smtClean="0">
                    <a:solidFill>
                      <a:srgbClr val="00B050"/>
                    </a:solidFill>
                    <a:latin typeface="Franklin Gothic Book" panose="020B0503020102020204" pitchFamily="34" charset="0"/>
                  </a:rPr>
                  <a:t>?</a:t>
                </a:r>
              </a:p>
            </p:txBody>
          </p:sp>
          <p:sp>
            <p:nvSpPr>
              <p:cNvPr id="62" name="Text Box 2"/>
              <p:cNvSpPr txBox="1">
                <a:spLocks noChangeArrowheads="1"/>
              </p:cNvSpPr>
              <p:nvPr/>
            </p:nvSpPr>
            <p:spPr bwMode="auto">
              <a:xfrm rot="21351884">
                <a:off x="5346557" y="4973317"/>
                <a:ext cx="310152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b="1" dirty="0" smtClean="0">
                    <a:solidFill>
                      <a:srgbClr val="00B050"/>
                    </a:solidFill>
                    <a:latin typeface="Franklin Gothic Book" panose="020B050302010202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96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1848024"/>
            <a:ext cx="4092704" cy="4560815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5320987" y="2519248"/>
            <a:ext cx="3726320" cy="3972735"/>
            <a:chOff x="5152995" y="2026267"/>
            <a:chExt cx="3726320" cy="3972735"/>
          </a:xfrm>
        </p:grpSpPr>
        <p:sp>
          <p:nvSpPr>
            <p:cNvPr id="74" name="Oval 73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151660" y="2153150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A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949358" y="2026267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B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7804776" y="2371184"/>
              <a:ext cx="317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C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384501" y="3113794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D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568011" y="405681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E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259913" y="4999838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F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39861" y="5467864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G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777676" y="5629670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H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927243" y="5298981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I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357895" y="4563338"/>
              <a:ext cx="271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J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152995" y="3622904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K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452787" y="271614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L</a:t>
              </a:r>
              <a:endParaRPr lang="de-AT" dirty="0">
                <a:latin typeface="Franklin Gothic Book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brief overview: The </a:t>
            </a: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(2038 - 2053)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3" y="2564904"/>
            <a:ext cx="3392176" cy="3865712"/>
          </a:xfrm>
          <a:prstGeom prst="rect">
            <a:avLst/>
          </a:prstGeom>
        </p:spPr>
      </p:pic>
      <p:sp>
        <p:nvSpPr>
          <p:cNvPr id="98" name="Text Box 2"/>
          <p:cNvSpPr txBox="1">
            <a:spLocks noChangeArrowheads="1"/>
          </p:cNvSpPr>
          <p:nvPr/>
        </p:nvSpPr>
        <p:spPr bwMode="auto">
          <a:xfrm>
            <a:off x="284138" y="939573"/>
            <a:ext cx="7384206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Lepton Collider to study 4 particles: z</a:t>
            </a:r>
            <a:r>
              <a:rPr lang="de-AT" sz="1600" baseline="300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0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-Boson, w</a:t>
            </a:r>
            <a:r>
              <a:rPr lang="de-AT" sz="1600" baseline="300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±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-Boson, Higgs Boson, Top Quark</a:t>
            </a:r>
          </a:p>
        </p:txBody>
      </p:sp>
      <p:sp>
        <p:nvSpPr>
          <p:cNvPr id="113" name="Text Box 2"/>
          <p:cNvSpPr txBox="1">
            <a:spLocks noChangeArrowheads="1"/>
          </p:cNvSpPr>
          <p:nvPr/>
        </p:nvSpPr>
        <p:spPr bwMode="auto">
          <a:xfrm>
            <a:off x="295474" y="1286777"/>
            <a:ext cx="7384206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Two experiments (interaction points) with small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cryogenic needs in the Points A &amp; G </a:t>
            </a:r>
            <a:endParaRPr lang="de-AT" sz="1600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4" name="Text Box 2"/>
          <p:cNvSpPr txBox="1">
            <a:spLocks noChangeArrowheads="1"/>
          </p:cNvSpPr>
          <p:nvPr/>
        </p:nvSpPr>
        <p:spPr bwMode="auto">
          <a:xfrm>
            <a:off x="295474" y="1624948"/>
            <a:ext cx="442054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Large cryogenic consumers are the RF Cavities located in the Points D &amp; J (+ distribution)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01499" y="3088162"/>
            <a:ext cx="1471269" cy="2852785"/>
            <a:chOff x="6501499" y="3088162"/>
            <a:chExt cx="1471269" cy="28527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499" y="3088162"/>
              <a:ext cx="489809" cy="52692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2959" y="5414023"/>
              <a:ext cx="489809" cy="52692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934040" y="3805879"/>
            <a:ext cx="2480458" cy="1392248"/>
            <a:chOff x="5934040" y="3805879"/>
            <a:chExt cx="2480458" cy="139224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040" y="4698655"/>
              <a:ext cx="328328" cy="49947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6170" y="3805879"/>
              <a:ext cx="328328" cy="49947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310110" y="3510047"/>
            <a:ext cx="3794528" cy="2068295"/>
            <a:chOff x="5310110" y="3510047"/>
            <a:chExt cx="3794528" cy="20682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110" y="5279721"/>
              <a:ext cx="266390" cy="29862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248" y="3510047"/>
              <a:ext cx="266390" cy="29862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310847" y="2579848"/>
            <a:ext cx="1896240" cy="3856086"/>
            <a:chOff x="6310847" y="2579848"/>
            <a:chExt cx="1896240" cy="385608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847" y="2579848"/>
              <a:ext cx="158269" cy="17741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818" y="6258516"/>
              <a:ext cx="158269" cy="1774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680587" y="3519639"/>
            <a:ext cx="3034694" cy="1974585"/>
            <a:chOff x="5680587" y="3519639"/>
            <a:chExt cx="3034694" cy="19745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587" y="4664569"/>
              <a:ext cx="457409" cy="829655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872" y="3519639"/>
              <a:ext cx="457409" cy="829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0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European Strategy for Particle Physics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7544" y="3273064"/>
            <a:ext cx="3574536" cy="2305520"/>
            <a:chOff x="672049" y="1064819"/>
            <a:chExt cx="3574536" cy="23055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4" b="2109"/>
            <a:stretch/>
          </p:blipFill>
          <p:spPr>
            <a:xfrm rot="19912520">
              <a:off x="672049" y="1219411"/>
              <a:ext cx="1538976" cy="21011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59"/>
            <a:stretch/>
          </p:blipFill>
          <p:spPr>
            <a:xfrm rot="21176210">
              <a:off x="1289615" y="1081472"/>
              <a:ext cx="1512168" cy="20575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35" b="2428"/>
            <a:stretch/>
          </p:blipFill>
          <p:spPr>
            <a:xfrm rot="415521">
              <a:off x="2028414" y="1064819"/>
              <a:ext cx="1521543" cy="209428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6"/>
            <a:stretch/>
          </p:blipFill>
          <p:spPr>
            <a:xfrm rot="1459261">
              <a:off x="2730478" y="1312833"/>
              <a:ext cx="1516107" cy="2057506"/>
            </a:xfrm>
            <a:prstGeom prst="rect">
              <a:avLst/>
            </a:prstGeom>
          </p:spPr>
        </p:pic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237032" y="5714675"/>
            <a:ext cx="2187091" cy="6998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20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FCC Conceptual Design Report</a:t>
            </a:r>
          </a:p>
          <a:p>
            <a:pPr marL="0" lvl="1" algn="just" eaLnBrk="1" hangingPunct="1">
              <a:spcBef>
                <a:spcPts val="20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(issued 15.01.2019)</a:t>
            </a:r>
          </a:p>
          <a:p>
            <a:pPr marL="0" lvl="1" algn="just" eaLnBrk="1" hangingPunct="1">
              <a:spcBef>
                <a:spcPts val="200"/>
              </a:spcBef>
            </a:pPr>
            <a:r>
              <a:rPr lang="de-AT" dirty="0">
                <a:solidFill>
                  <a:srgbClr val="000000"/>
                </a:solidFill>
                <a:latin typeface="Franklin Gothic Book" panose="020B0503020102020204" pitchFamily="34" charset="0"/>
              </a:rPr>
              <a:t>https://fcc-cdr.web.cern.ch/</a:t>
            </a:r>
            <a:endParaRPr lang="de-AT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08940" y="949115"/>
            <a:ext cx="165618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What next?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39552" y="1476185"/>
            <a:ext cx="8136904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In 2013 the European Strategy for Particle Physics decided to launch studies to investigate different machines and concepts for future research in particle physics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17430" y="2276477"/>
            <a:ext cx="2304256" cy="6510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Circular Collider Study:</a:t>
            </a:r>
          </a:p>
          <a:p>
            <a:pPr marL="0" lvl="1" indent="0" algn="just" eaLnBrk="1" hangingPunct="1">
              <a:spcBef>
                <a:spcPts val="500"/>
              </a:spcBef>
            </a:pPr>
            <a:r>
              <a:rPr lang="de-AT" sz="16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F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uture </a:t>
            </a:r>
            <a:r>
              <a:rPr lang="de-AT" sz="16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ircular </a:t>
            </a:r>
            <a:r>
              <a:rPr lang="de-AT" sz="16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ollider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243620" y="2308536"/>
            <a:ext cx="2749792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Integration into existing Accelerator Complex at CERN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05013" y="3429000"/>
            <a:ext cx="4827006" cy="3113699"/>
            <a:chOff x="4214593" y="3204553"/>
            <a:chExt cx="4827006" cy="31136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93" y="3204553"/>
              <a:ext cx="4827006" cy="3113699"/>
            </a:xfrm>
            <a:prstGeom prst="rect">
              <a:avLst/>
            </a:prstGeom>
          </p:spPr>
        </p:pic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 rot="20327778">
              <a:off x="5897112" y="3324424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LHC</a:t>
              </a: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 rot="517632">
              <a:off x="5860621" y="5924989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FCC</a:t>
              </a: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6574021" y="3406129"/>
              <a:ext cx="504056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SPS</a:t>
              </a: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7020272" y="4338637"/>
              <a:ext cx="360040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PS</a:t>
              </a: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546043" y="4482222"/>
              <a:ext cx="512440" cy="2791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LEIR</a:t>
              </a:r>
            </a:p>
          </p:txBody>
        </p:sp>
      </p:grp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68344" y="6640448"/>
            <a:ext cx="1475656" cy="216027"/>
          </a:xfrm>
        </p:spPr>
        <p:txBody>
          <a:bodyPr/>
          <a:lstStyle/>
          <a:p>
            <a:fld id="{5AF06637-E496-4934-8F80-04F2992770E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1848024"/>
            <a:ext cx="4092704" cy="4560815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5320987" y="2519248"/>
            <a:ext cx="3726320" cy="3972735"/>
            <a:chOff x="5152995" y="2026267"/>
            <a:chExt cx="3726320" cy="3972735"/>
          </a:xfrm>
        </p:grpSpPr>
        <p:sp>
          <p:nvSpPr>
            <p:cNvPr id="128" name="Oval 127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Oval 128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Oval 129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Oval 130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Oval 131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Oval 134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Oval 135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Oval 136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Oval 137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151660" y="2153150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A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949358" y="2026267"/>
              <a:ext cx="324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B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804776" y="2371184"/>
              <a:ext cx="3177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C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8384501" y="3113794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D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8568011" y="405681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E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8259913" y="4999838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F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639861" y="5467864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G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777676" y="5629670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H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5927243" y="5298981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I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357895" y="4563338"/>
              <a:ext cx="271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J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5152995" y="3622904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K</a:t>
              </a:r>
              <a:endParaRPr lang="de-AT" dirty="0">
                <a:latin typeface="Franklin Gothic Book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5452787" y="2716147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dirty="0" smtClean="0">
                  <a:latin typeface="Franklin Gothic Book" pitchFamily="34" charset="0"/>
                </a:rPr>
                <a:t>L</a:t>
              </a:r>
              <a:endParaRPr lang="de-AT" dirty="0">
                <a:latin typeface="Franklin Gothic Book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brief overview: The </a:t>
            </a:r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(2064 - 2090)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3" y="2564904"/>
            <a:ext cx="3389224" cy="4033249"/>
          </a:xfrm>
          <a:prstGeom prst="rect">
            <a:avLst/>
          </a:prstGeom>
        </p:spPr>
      </p:pic>
      <p:sp>
        <p:nvSpPr>
          <p:cNvPr id="184" name="Text Box 2"/>
          <p:cNvSpPr txBox="1">
            <a:spLocks noChangeArrowheads="1"/>
          </p:cNvSpPr>
          <p:nvPr/>
        </p:nvSpPr>
        <p:spPr bwMode="auto">
          <a:xfrm>
            <a:off x="284138" y="939573"/>
            <a:ext cx="8283108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Hadron Collider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to study massive particles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and eventually discover new physics (e.g. SUSY)</a:t>
            </a:r>
          </a:p>
        </p:txBody>
      </p:sp>
      <p:sp>
        <p:nvSpPr>
          <p:cNvPr id="185" name="Text Box 2"/>
          <p:cNvSpPr txBox="1">
            <a:spLocks noChangeArrowheads="1"/>
          </p:cNvSpPr>
          <p:nvPr/>
        </p:nvSpPr>
        <p:spPr bwMode="auto">
          <a:xfrm>
            <a:off x="295474" y="1286777"/>
            <a:ext cx="7846125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Four experiments (interaction points) and superconducting RF Cavities with small </a:t>
            </a:r>
            <a:r>
              <a:rPr lang="de-AT" sz="16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cryogenic needs in the Points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A, B, G, H &amp; L </a:t>
            </a:r>
          </a:p>
        </p:txBody>
      </p:sp>
      <p:sp>
        <p:nvSpPr>
          <p:cNvPr id="186" name="Text Box 2"/>
          <p:cNvSpPr txBox="1">
            <a:spLocks noChangeArrowheads="1"/>
          </p:cNvSpPr>
          <p:nvPr/>
        </p:nvSpPr>
        <p:spPr bwMode="auto">
          <a:xfrm>
            <a:off x="279285" y="1831369"/>
            <a:ext cx="442054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Large cryogenic consumers are the magnets to bend and focus the hadron beams (+distribution)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92369" y="2446162"/>
            <a:ext cx="4009840" cy="3983731"/>
            <a:chOff x="5092369" y="2446162"/>
            <a:chExt cx="4009840" cy="3983731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369" y="4153090"/>
              <a:ext cx="266390" cy="29862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356" y="2446162"/>
              <a:ext cx="266390" cy="298621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691" y="2664277"/>
              <a:ext cx="266390" cy="298621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819" y="4300551"/>
              <a:ext cx="266390" cy="29862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782" y="6095121"/>
              <a:ext cx="266390" cy="29862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408" y="6131272"/>
              <a:ext cx="266390" cy="29862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533723" y="2383431"/>
            <a:ext cx="2452692" cy="4250952"/>
            <a:chOff x="5533723" y="2383431"/>
            <a:chExt cx="2452692" cy="4250952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723" y="3151988"/>
              <a:ext cx="158269" cy="177418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447" y="2620770"/>
              <a:ext cx="158269" cy="177418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137" y="2383431"/>
              <a:ext cx="158269" cy="17741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439" y="6456965"/>
              <a:ext cx="158269" cy="177418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146" y="6317223"/>
              <a:ext cx="158269" cy="17741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641728" y="2994794"/>
            <a:ext cx="3093351" cy="3016189"/>
            <a:chOff x="5641728" y="2994794"/>
            <a:chExt cx="3093351" cy="30161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2294">
              <a:off x="6398664" y="2494434"/>
              <a:ext cx="365175" cy="13658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85850">
              <a:off x="7761982" y="2660733"/>
              <a:ext cx="365175" cy="1365896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48526">
              <a:off x="5641728" y="3657994"/>
              <a:ext cx="365175" cy="1365896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2314">
              <a:off x="6269557" y="4982344"/>
              <a:ext cx="365175" cy="136589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14636">
              <a:off x="7622743" y="5145448"/>
              <a:ext cx="365175" cy="1365896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82628">
              <a:off x="8369904" y="4026516"/>
              <a:ext cx="365175" cy="13658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103272" y="3159163"/>
            <a:ext cx="1787423" cy="2771194"/>
            <a:chOff x="6103272" y="3159163"/>
            <a:chExt cx="1787423" cy="277119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9938" y="3207070"/>
              <a:ext cx="489809" cy="52692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3272" y="3570585"/>
              <a:ext cx="489809" cy="52692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201" y="3159163"/>
              <a:ext cx="489809" cy="52692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886" y="5240985"/>
              <a:ext cx="489809" cy="52692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312" y="5430885"/>
              <a:ext cx="328328" cy="499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7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for the research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17" name="Tabelle 1"/>
          <p:cNvGraphicFramePr>
            <a:graphicFrameLocks noGrp="1"/>
          </p:cNvGraphicFramePr>
          <p:nvPr>
            <p:extLst/>
          </p:nvPr>
        </p:nvGraphicFramePr>
        <p:xfrm>
          <a:off x="333181" y="916838"/>
          <a:ext cx="85592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29892408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10809186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35154597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589012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65595331"/>
                    </a:ext>
                  </a:extLst>
                </a:gridCol>
              </a:tblGrid>
              <a:tr h="364919">
                <a:tc>
                  <a:txBody>
                    <a:bodyPr/>
                    <a:lstStyle/>
                    <a:p>
                      <a:pPr algn="ctr"/>
                      <a:endParaRPr lang="de-AT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LEP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FCC-ee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Research object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z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endParaRPr lang="de-AT" sz="1600" baseline="30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w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z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w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de-AT" sz="16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</a:t>
                      </a:r>
                      <a:endParaRPr lang="de-AT" sz="1600" baseline="-25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de-AT" sz="16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85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Particle Energy [GeV]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60 (max.)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105 (max.)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45.6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120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175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182.5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Beam Current [mA]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8.4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6.2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1390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147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29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6.4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5.4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Luminosity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/ IP [nb·s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-1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0.0085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0.025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230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8.5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1.55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3563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 [GV]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0.75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4.0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/ 5.4</a:t>
                      </a:r>
                      <a:endParaRPr lang="de-AT" sz="1600" baseline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4.0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/ 6.9</a:t>
                      </a:r>
                      <a:endParaRPr lang="de-AT" sz="1600" baseline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frequency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[MHz]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352.2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/ 800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723241"/>
                  </a:ext>
                </a:extLst>
              </a:tr>
            </a:tbl>
          </a:graphicData>
        </a:graphic>
      </p:graphicFrame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33181" y="827925"/>
            <a:ext cx="194421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US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Lepton Colliders </a:t>
            </a:r>
            <a:endParaRPr lang="hr-HR" sz="1800" b="1" u="sng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23" name="Tabelle 1"/>
          <p:cNvGraphicFramePr>
            <a:graphicFrameLocks noGrp="1"/>
          </p:cNvGraphicFramePr>
          <p:nvPr>
            <p:extLst/>
          </p:nvPr>
        </p:nvGraphicFramePr>
        <p:xfrm>
          <a:off x="298654" y="3805901"/>
          <a:ext cx="855929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47860516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08252429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298924081"/>
                    </a:ext>
                  </a:extLst>
                </a:gridCol>
                <a:gridCol w="2150585">
                  <a:extLst>
                    <a:ext uri="{9D8B030D-6E8A-4147-A177-3AD203B41FA5}">
                      <a16:colId xmlns:a16="http://schemas.microsoft.com/office/drawing/2014/main" xmlns="" val="2108091861"/>
                    </a:ext>
                  </a:extLst>
                </a:gridCol>
              </a:tblGrid>
              <a:tr h="364919">
                <a:tc>
                  <a:txBody>
                    <a:bodyPr/>
                    <a:lstStyle/>
                    <a:p>
                      <a:pPr algn="ctr"/>
                      <a:endParaRPr lang="de-AT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LHC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HL-LHC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FCC-hh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Research object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+</a:t>
                      </a:r>
                      <a:endParaRPr lang="de-AT" sz="1600" baseline="30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Pb</a:t>
                      </a:r>
                      <a:endParaRPr lang="de-AT" sz="1600" baseline="30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+</a:t>
                      </a:r>
                      <a:endParaRPr lang="de-AT" sz="1600" baseline="30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Pb</a:t>
                      </a:r>
                      <a:endParaRPr lang="de-AT" sz="1600" baseline="30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+</a:t>
                      </a:r>
                      <a:endParaRPr lang="de-AT" sz="1600" baseline="300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Pb</a:t>
                      </a:r>
                      <a:endParaRPr lang="de-AT" sz="1600" baseline="30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985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Nucleon Energy [TeV]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7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1.38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7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1.38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19.7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Beam Energy [MJ]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392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1.9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694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3.4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8300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362 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÷ 709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Beam Current [mA]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584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&lt; 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1120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&lt;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500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&lt; 1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3563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Luminosity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/ IP [nb·s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-1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0.5 · 10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-6</a:t>
                      </a:r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6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· 10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-6</a:t>
                      </a:r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12.5 ÷ 75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 · 10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-6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÷ 320 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· 10</a:t>
                      </a:r>
                      <a:r>
                        <a:rPr lang="de-AT" sz="1600" baseline="30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-6</a:t>
                      </a:r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Dipole Field 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[T]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8.33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16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723241"/>
                  </a:ext>
                </a:extLst>
              </a:tr>
            </a:tbl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8654" y="3687765"/>
            <a:ext cx="1944217" cy="371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US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Hadron </a:t>
            </a:r>
            <a:r>
              <a:rPr lang="en-US" sz="1800" b="1" u="sng" dirty="0">
                <a:solidFill>
                  <a:srgbClr val="000000"/>
                </a:solidFill>
                <a:latin typeface="Franklin Gothic Book" panose="020B0503020102020204" pitchFamily="34" charset="0"/>
              </a:rPr>
              <a:t>Colliders</a:t>
            </a:r>
            <a:endParaRPr lang="hr-HR" sz="1800" b="1" u="sng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463672" y="2410840"/>
            <a:ext cx="6374184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445250" y="4552813"/>
            <a:ext cx="6374184" cy="36004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/>
          <a:stretch/>
        </p:blipFill>
        <p:spPr>
          <a:xfrm>
            <a:off x="998274" y="4527898"/>
            <a:ext cx="7485888" cy="16555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482153" y="5426236"/>
            <a:ext cx="733672" cy="791400"/>
            <a:chOff x="8482153" y="5426236"/>
            <a:chExt cx="733672" cy="791400"/>
          </a:xfrm>
        </p:grpSpPr>
        <p:sp>
          <p:nvSpPr>
            <p:cNvPr id="88" name="Content Placeholder 2"/>
            <p:cNvSpPr txBox="1">
              <a:spLocks/>
            </p:cNvSpPr>
            <p:nvPr/>
          </p:nvSpPr>
          <p:spPr>
            <a:xfrm>
              <a:off x="8482153" y="5758357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2</a:t>
              </a:r>
            </a:p>
          </p:txBody>
        </p:sp>
        <p:sp>
          <p:nvSpPr>
            <p:cNvPr id="89" name="Content Placeholder 2"/>
            <p:cNvSpPr txBox="1">
              <a:spLocks/>
            </p:cNvSpPr>
            <p:nvPr/>
          </p:nvSpPr>
          <p:spPr>
            <a:xfrm>
              <a:off x="8482153" y="559464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1</a:t>
              </a:r>
            </a:p>
          </p:txBody>
        </p:sp>
        <p:sp>
          <p:nvSpPr>
            <p:cNvPr id="90" name="Content Placeholder 2"/>
            <p:cNvSpPr txBox="1">
              <a:spLocks/>
            </p:cNvSpPr>
            <p:nvPr/>
          </p:nvSpPr>
          <p:spPr>
            <a:xfrm>
              <a:off x="8482153" y="592409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Booster</a:t>
              </a:r>
            </a:p>
          </p:txBody>
        </p:sp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8482153" y="5426236"/>
              <a:ext cx="469661" cy="288114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QRL</a:t>
              </a: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9" y="796752"/>
            <a:ext cx="3387401" cy="3774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Stage 1/4 (z-Boson)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13" name="Oval 12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" y="2817929"/>
            <a:ext cx="2029968" cy="2523744"/>
          </a:xfrm>
          <a:prstGeom prst="rect">
            <a:avLst/>
          </a:prstGeom>
        </p:spPr>
      </p:pic>
      <p:grpSp>
        <p:nvGrpSpPr>
          <p:cNvPr id="129" name="Group 128"/>
          <p:cNvGrpSpPr/>
          <p:nvPr/>
        </p:nvGrpSpPr>
        <p:grpSpPr>
          <a:xfrm>
            <a:off x="998274" y="2857017"/>
            <a:ext cx="3955851" cy="2332138"/>
            <a:chOff x="998274" y="2857017"/>
            <a:chExt cx="3955851" cy="2332138"/>
          </a:xfrm>
        </p:grpSpPr>
        <p:sp>
          <p:nvSpPr>
            <p:cNvPr id="108" name="Rounded Rectangle 107"/>
            <p:cNvSpPr/>
            <p:nvPr/>
          </p:nvSpPr>
          <p:spPr>
            <a:xfrm>
              <a:off x="998274" y="2857017"/>
              <a:ext cx="931921" cy="1181273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503528" y="4499666"/>
              <a:ext cx="450597" cy="689489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885151" y="4782323"/>
            <a:ext cx="902614" cy="907849"/>
            <a:chOff x="885151" y="4782323"/>
            <a:chExt cx="902614" cy="907849"/>
          </a:xfrm>
        </p:grpSpPr>
        <p:sp>
          <p:nvSpPr>
            <p:cNvPr id="116" name="Oval 115"/>
            <p:cNvSpPr/>
            <p:nvPr/>
          </p:nvSpPr>
          <p:spPr>
            <a:xfrm rot="1419431">
              <a:off x="885151" y="4782323"/>
              <a:ext cx="902614" cy="59715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/>
            <p:cNvSpPr/>
            <p:nvPr/>
          </p:nvSpPr>
          <p:spPr>
            <a:xfrm>
              <a:off x="1366507" y="5508942"/>
              <a:ext cx="117596" cy="18123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8" name="Straight Connector 117"/>
            <p:cNvCxnSpPr>
              <a:endCxn id="117" idx="0"/>
            </p:cNvCxnSpPr>
            <p:nvPr/>
          </p:nvCxnSpPr>
          <p:spPr>
            <a:xfrm>
              <a:off x="1407742" y="5406637"/>
              <a:ext cx="17563" cy="10230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0" name="Table 119"/>
          <p:cNvGraphicFramePr>
            <a:graphicFrameLocks noGrp="1"/>
          </p:cNvGraphicFramePr>
          <p:nvPr>
            <p:extLst/>
          </p:nvPr>
        </p:nvGraphicFramePr>
        <p:xfrm>
          <a:off x="178518" y="1351575"/>
          <a:ext cx="5258115" cy="1380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97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744988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1695430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14952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100 MV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2319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 / Cryoplant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24750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@ 4.5 K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25255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0.9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7278192"/>
                  </a:ext>
                </a:extLst>
              </a:tr>
            </a:tbl>
          </a:graphicData>
        </a:graphic>
      </p:graphicFrame>
      <p:grpSp>
        <p:nvGrpSpPr>
          <p:cNvPr id="128" name="Group 127"/>
          <p:cNvGrpSpPr/>
          <p:nvPr/>
        </p:nvGrpSpPr>
        <p:grpSpPr>
          <a:xfrm>
            <a:off x="2065432" y="3013743"/>
            <a:ext cx="7078568" cy="2534325"/>
            <a:chOff x="2065432" y="3013743"/>
            <a:chExt cx="7078568" cy="2534325"/>
          </a:xfrm>
        </p:grpSpPr>
        <p:grpSp>
          <p:nvGrpSpPr>
            <p:cNvPr id="126" name="Group 125"/>
            <p:cNvGrpSpPr/>
            <p:nvPr/>
          </p:nvGrpSpPr>
          <p:grpSpPr>
            <a:xfrm>
              <a:off x="2065432" y="3013743"/>
              <a:ext cx="2092286" cy="2534325"/>
              <a:chOff x="2065432" y="3013743"/>
              <a:chExt cx="2092286" cy="2534325"/>
            </a:xfrm>
          </p:grpSpPr>
          <p:cxnSp>
            <p:nvCxnSpPr>
              <p:cNvPr id="106" name="Straight Connector 105"/>
              <p:cNvCxnSpPr/>
              <p:nvPr/>
            </p:nvCxnSpPr>
            <p:spPr>
              <a:xfrm flipV="1">
                <a:off x="2065432" y="4076222"/>
                <a:ext cx="584459" cy="3007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3146065" y="4499666"/>
                <a:ext cx="97743" cy="10484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891" y="3013743"/>
                <a:ext cx="1507827" cy="1557055"/>
              </a:xfrm>
              <a:prstGeom prst="rect">
                <a:avLst/>
              </a:prstGeom>
            </p:spPr>
          </p:pic>
        </p:grpSp>
        <p:sp>
          <p:nvSpPr>
            <p:cNvPr id="125" name="Content Placeholder 2"/>
            <p:cNvSpPr txBox="1">
              <a:spLocks/>
            </p:cNvSpPr>
            <p:nvPr/>
          </p:nvSpPr>
          <p:spPr>
            <a:xfrm>
              <a:off x="5506252" y="4570797"/>
              <a:ext cx="3637748" cy="772901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Header C: 400 MHz RF Cavities Supply (4.6 K / 3 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D: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400 MHz RF Cavities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Return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4.5 K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1.3 bar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E: Thermal Shields Supply (50 K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20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F: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Thermal Shields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Return (75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K /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18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1000"/>
                </a:spcBef>
                <a:buNone/>
              </a:pPr>
              <a:endParaRPr lang="en-US" sz="1100" kern="0" dirty="0" smtClean="0"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74" y="2768341"/>
            <a:ext cx="335723" cy="3235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96" y="4758111"/>
            <a:ext cx="335723" cy="3235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graphicFrame>
        <p:nvGraphicFramePr>
          <p:cNvPr id="60" name="Table 59"/>
          <p:cNvGraphicFramePr>
            <a:graphicFrameLocks noGrp="1"/>
          </p:cNvGraphicFramePr>
          <p:nvPr>
            <p:extLst/>
          </p:nvPr>
        </p:nvGraphicFramePr>
        <p:xfrm>
          <a:off x="180186" y="799580"/>
          <a:ext cx="525811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97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744988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1695430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(p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95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1" y="4490296"/>
            <a:ext cx="7485888" cy="17007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815627"/>
            <a:ext cx="1984358" cy="2555243"/>
          </a:xfrm>
          <a:prstGeom prst="rect">
            <a:avLst/>
          </a:prstGeom>
        </p:spPr>
      </p:pic>
      <p:sp>
        <p:nvSpPr>
          <p:cNvPr id="88" name="Content Placeholder 2"/>
          <p:cNvSpPr txBox="1">
            <a:spLocks/>
          </p:cNvSpPr>
          <p:nvPr/>
        </p:nvSpPr>
        <p:spPr>
          <a:xfrm>
            <a:off x="8482153" y="5758357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Beam 2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8482153" y="5594641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Beam 1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482153" y="5924091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482153" y="5426236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Stage 2/4 (w-Boson)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sp>
        <p:nvSpPr>
          <p:cNvPr id="108" name="Rounded Rectangle 107"/>
          <p:cNvSpPr/>
          <p:nvPr/>
        </p:nvSpPr>
        <p:spPr>
          <a:xfrm>
            <a:off x="998274" y="2857017"/>
            <a:ext cx="931921" cy="118127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ounded Rectangle 111"/>
          <p:cNvSpPr/>
          <p:nvPr/>
        </p:nvSpPr>
        <p:spPr>
          <a:xfrm>
            <a:off x="4503528" y="4499666"/>
            <a:ext cx="450597" cy="6894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 rot="1419431">
            <a:off x="885151" y="4782323"/>
            <a:ext cx="902614" cy="59715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07" y="5508942"/>
            <a:ext cx="117596" cy="18123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8" name="Straight Connector 117"/>
          <p:cNvCxnSpPr>
            <a:endCxn id="117" idx="0"/>
          </p:cNvCxnSpPr>
          <p:nvPr/>
        </p:nvCxnSpPr>
        <p:spPr>
          <a:xfrm>
            <a:off x="1407742" y="5406637"/>
            <a:ext cx="17563" cy="1023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179510" y="800898"/>
          <a:ext cx="5258115" cy="1928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97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744988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1695430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(p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14952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750 MV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2319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 / Cryoplant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24750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@ 4.5 K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25255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9.5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7278192"/>
                  </a:ext>
                </a:extLst>
              </a:tr>
            </a:tbl>
          </a:graphicData>
        </a:graphic>
      </p:graphicFrame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9" y="796752"/>
            <a:ext cx="3387401" cy="3774842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75" name="Oval 74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65432" y="3013743"/>
            <a:ext cx="7078568" cy="2534325"/>
            <a:chOff x="2065432" y="3013743"/>
            <a:chExt cx="7078568" cy="2534325"/>
          </a:xfrm>
        </p:grpSpPr>
        <p:sp>
          <p:nvSpPr>
            <p:cNvPr id="127" name="Content Placeholder 2"/>
            <p:cNvSpPr txBox="1">
              <a:spLocks/>
            </p:cNvSpPr>
            <p:nvPr/>
          </p:nvSpPr>
          <p:spPr>
            <a:xfrm>
              <a:off x="5506252" y="4570797"/>
              <a:ext cx="3637748" cy="772901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Header C: 400 MHz RF Cavities Supply (4.6 K / 3 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D: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400 MHz RF Cavities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Return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4.5 K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1.3 bar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E: Thermal Shields Supply (50 K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20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F: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Thermal Shields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Return (75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K /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18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1000"/>
                </a:spcBef>
                <a:buNone/>
              </a:pPr>
              <a:endParaRPr lang="en-US" sz="1100" kern="0" dirty="0" smtClean="0">
                <a:latin typeface="Franklin Gothic Book" panose="020B0503020102020204" pitchFamily="34" charset="0"/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2065432" y="3013743"/>
              <a:ext cx="2092286" cy="2534325"/>
              <a:chOff x="2065432" y="3013743"/>
              <a:chExt cx="2092286" cy="2534325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 flipV="1">
                <a:off x="2065432" y="4076222"/>
                <a:ext cx="584459" cy="3007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3146065" y="4499666"/>
                <a:ext cx="97743" cy="10484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891" y="3013743"/>
                <a:ext cx="1507827" cy="1557055"/>
              </a:xfrm>
              <a:prstGeom prst="rect">
                <a:avLst/>
              </a:prstGeom>
            </p:spPr>
          </p:pic>
        </p:grp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74" y="2768341"/>
            <a:ext cx="335723" cy="32351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96" y="4758111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2" y="4519301"/>
            <a:ext cx="7485888" cy="167335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69" y="796752"/>
            <a:ext cx="3387401" cy="3774842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942575" y="1346113"/>
            <a:ext cx="3120594" cy="3297369"/>
            <a:chOff x="5138861" y="2026267"/>
            <a:chExt cx="3754725" cy="3974371"/>
          </a:xfrm>
        </p:grpSpPr>
        <p:sp>
          <p:nvSpPr>
            <p:cNvPr id="78" name="Oval 77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7663110" y="548228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/>
            <p:cNvSpPr/>
            <p:nvPr/>
          </p:nvSpPr>
          <p:spPr>
            <a:xfrm>
              <a:off x="6142855" y="53043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Oval 97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Oval 98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/>
            <p:cNvSpPr/>
            <p:nvPr/>
          </p:nvSpPr>
          <p:spPr>
            <a:xfrm>
              <a:off x="6916113" y="560681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626203" y="546786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G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64019" y="5629670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H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910332" y="5298981"/>
              <a:ext cx="27619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I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" y="2815627"/>
            <a:ext cx="1984358" cy="25552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482153" y="5594641"/>
            <a:ext cx="733672" cy="457261"/>
            <a:chOff x="8482153" y="5594641"/>
            <a:chExt cx="733672" cy="457261"/>
          </a:xfrm>
        </p:grpSpPr>
        <p:sp>
          <p:nvSpPr>
            <p:cNvPr id="88" name="Content Placeholder 2"/>
            <p:cNvSpPr txBox="1">
              <a:spLocks/>
            </p:cNvSpPr>
            <p:nvPr/>
          </p:nvSpPr>
          <p:spPr>
            <a:xfrm>
              <a:off x="8482153" y="5758357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2</a:t>
              </a:r>
            </a:p>
          </p:txBody>
        </p:sp>
        <p:sp>
          <p:nvSpPr>
            <p:cNvPr id="89" name="Content Placeholder 2"/>
            <p:cNvSpPr txBox="1">
              <a:spLocks/>
            </p:cNvSpPr>
            <p:nvPr/>
          </p:nvSpPr>
          <p:spPr>
            <a:xfrm>
              <a:off x="8482153" y="5594641"/>
              <a:ext cx="733672" cy="293545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Beam 1</a:t>
              </a:r>
            </a:p>
          </p:txBody>
        </p:sp>
      </p:grpSp>
      <p:sp>
        <p:nvSpPr>
          <p:cNvPr id="90" name="Content Placeholder 2"/>
          <p:cNvSpPr txBox="1">
            <a:spLocks/>
          </p:cNvSpPr>
          <p:nvPr/>
        </p:nvSpPr>
        <p:spPr>
          <a:xfrm>
            <a:off x="8482153" y="5924091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482153" y="5426236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Stage 3/4 (Higgs Boson)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44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sp>
        <p:nvSpPr>
          <p:cNvPr id="108" name="Rounded Rectangle 107"/>
          <p:cNvSpPr/>
          <p:nvPr/>
        </p:nvSpPr>
        <p:spPr>
          <a:xfrm>
            <a:off x="998274" y="2857017"/>
            <a:ext cx="931921" cy="118127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ounded Rectangle 111"/>
          <p:cNvSpPr/>
          <p:nvPr/>
        </p:nvSpPr>
        <p:spPr>
          <a:xfrm>
            <a:off x="4503528" y="4499666"/>
            <a:ext cx="450597" cy="68948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 rot="1419431">
            <a:off x="885151" y="4782323"/>
            <a:ext cx="902614" cy="59715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07" y="5508942"/>
            <a:ext cx="117596" cy="18123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8" name="Straight Connector 117"/>
          <p:cNvCxnSpPr>
            <a:endCxn id="117" idx="0"/>
          </p:cNvCxnSpPr>
          <p:nvPr/>
        </p:nvCxnSpPr>
        <p:spPr>
          <a:xfrm>
            <a:off x="1407742" y="5406637"/>
            <a:ext cx="17563" cy="10230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Table 72"/>
          <p:cNvGraphicFramePr>
            <a:graphicFrameLocks noGrp="1"/>
          </p:cNvGraphicFramePr>
          <p:nvPr>
            <p:extLst/>
          </p:nvPr>
        </p:nvGraphicFramePr>
        <p:xfrm>
          <a:off x="179510" y="800898"/>
          <a:ext cx="5258115" cy="1928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97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744988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1695430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(p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 CP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 &amp; D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14952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2000 MV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-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2319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 / Cryoplant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24750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@ 4.5 K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82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25255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19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7278192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065432" y="3013743"/>
            <a:ext cx="7078568" cy="2534325"/>
            <a:chOff x="2065432" y="3013743"/>
            <a:chExt cx="7078568" cy="2534325"/>
          </a:xfrm>
        </p:grpSpPr>
        <p:sp>
          <p:nvSpPr>
            <p:cNvPr id="128" name="Content Placeholder 2"/>
            <p:cNvSpPr txBox="1">
              <a:spLocks/>
            </p:cNvSpPr>
            <p:nvPr/>
          </p:nvSpPr>
          <p:spPr>
            <a:xfrm>
              <a:off x="5506252" y="4570797"/>
              <a:ext cx="3637748" cy="772901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Header C: 400 MHz RF Cavities Supply (4.6 K / 3 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D: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400 MHz RF Cavities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Return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4.5 K 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1.3 bar</a:t>
              </a:r>
              <a:r>
                <a:rPr lang="en-US" sz="1100" kern="0" dirty="0">
                  <a:solidFill>
                    <a:srgbClr val="53D2FF"/>
                  </a:solidFill>
                  <a:latin typeface="Franklin Gothic Book" panose="020B0503020102020204" pitchFamily="34" charset="0"/>
                </a:rPr>
                <a:t>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E: Thermal Shields Supply (50 K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/ </a:t>
              </a:r>
              <a:r>
                <a:rPr lang="en-US" sz="1100" kern="0" dirty="0" smtClean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20 </a:t>
              </a:r>
              <a:r>
                <a:rPr lang="en-US" sz="1100" kern="0" dirty="0">
                  <a:solidFill>
                    <a:srgbClr val="0080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0"/>
                </a:spcBef>
                <a:buNone/>
              </a:pP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Header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F: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Thermal Shields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Return (75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K / </a:t>
              </a:r>
              <a:r>
                <a:rPr lang="en-US" sz="1100" kern="0" dirty="0" smtClean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18 </a:t>
              </a:r>
              <a:r>
                <a:rPr lang="en-US" sz="1100" kern="0" dirty="0">
                  <a:solidFill>
                    <a:srgbClr val="00FF00"/>
                  </a:solidFill>
                  <a:latin typeface="Franklin Gothic Book" panose="020B0503020102020204" pitchFamily="34" charset="0"/>
                </a:rPr>
                <a:t>bar)</a:t>
              </a:r>
            </a:p>
            <a:p>
              <a:pPr marL="0" indent="0">
                <a:spcBef>
                  <a:spcPts val="1000"/>
                </a:spcBef>
                <a:buNone/>
              </a:pPr>
              <a:endParaRPr lang="en-US" sz="1100" kern="0" dirty="0" smtClean="0">
                <a:latin typeface="Franklin Gothic Book" panose="020B0503020102020204" pitchFamily="34" charset="0"/>
              </a:endParaRPr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2065432" y="3013743"/>
              <a:ext cx="2092286" cy="2534325"/>
              <a:chOff x="2065432" y="3013743"/>
              <a:chExt cx="2092286" cy="2534325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065432" y="4076222"/>
                <a:ext cx="584459" cy="30078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3146065" y="4499666"/>
                <a:ext cx="97743" cy="104840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891" y="3013743"/>
                <a:ext cx="1507827" cy="1557055"/>
              </a:xfrm>
              <a:prstGeom prst="rect">
                <a:avLst/>
              </a:prstGeom>
            </p:spPr>
          </p:pic>
        </p:grp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74" y="2768341"/>
            <a:ext cx="335723" cy="32351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96" y="4758111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5" y="2259551"/>
            <a:ext cx="335723" cy="3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1" y="4362359"/>
            <a:ext cx="7764450" cy="187997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>
          <a:xfrm>
            <a:off x="5587069" y="796752"/>
            <a:ext cx="3387401" cy="3424336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5942575" y="1346113"/>
            <a:ext cx="3120594" cy="2774823"/>
            <a:chOff x="5138861" y="2026267"/>
            <a:chExt cx="3754725" cy="3344538"/>
          </a:xfrm>
        </p:grpSpPr>
        <p:sp>
          <p:nvSpPr>
            <p:cNvPr id="115" name="Oval 114"/>
            <p:cNvSpPr/>
            <p:nvPr/>
          </p:nvSpPr>
          <p:spPr>
            <a:xfrm>
              <a:off x="5720329" y="3003799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Oval 118"/>
            <p:cNvSpPr/>
            <p:nvPr/>
          </p:nvSpPr>
          <p:spPr>
            <a:xfrm>
              <a:off x="6324645" y="250303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89708" y="238112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Oval 121"/>
            <p:cNvSpPr/>
            <p:nvPr/>
          </p:nvSpPr>
          <p:spPr>
            <a:xfrm>
              <a:off x="8242902" y="501409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Oval 122"/>
            <p:cNvSpPr/>
            <p:nvPr/>
          </p:nvSpPr>
          <p:spPr>
            <a:xfrm>
              <a:off x="5618173" y="46101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/>
            <p:cNvSpPr/>
            <p:nvPr/>
          </p:nvSpPr>
          <p:spPr>
            <a:xfrm>
              <a:off x="8375329" y="337370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Oval 125"/>
            <p:cNvSpPr/>
            <p:nvPr/>
          </p:nvSpPr>
          <p:spPr>
            <a:xfrm>
              <a:off x="5441250" y="379552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Oval 126"/>
            <p:cNvSpPr/>
            <p:nvPr/>
          </p:nvSpPr>
          <p:spPr>
            <a:xfrm>
              <a:off x="8551374" y="42186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Oval 128"/>
            <p:cNvSpPr/>
            <p:nvPr/>
          </p:nvSpPr>
          <p:spPr>
            <a:xfrm>
              <a:off x="7849548" y="267340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136751" y="2153151"/>
              <a:ext cx="33791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A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934748" y="2026267"/>
              <a:ext cx="353347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B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789854" y="2371184"/>
              <a:ext cx="3475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C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370844" y="3113794"/>
              <a:ext cx="36106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D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553740" y="4056815"/>
              <a:ext cx="339846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E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247896" y="4999837"/>
              <a:ext cx="332131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F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5341911" y="4563338"/>
              <a:ext cx="303199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J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138861" y="3622904"/>
              <a:ext cx="35720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K</a:t>
              </a:r>
              <a:endParaRPr lang="de-AT" sz="1400" dirty="0">
                <a:latin typeface="Franklin Gothic Book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442699" y="2716148"/>
              <a:ext cx="328274" cy="370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>
                  <a:latin typeface="Franklin Gothic Book" pitchFamily="34" charset="0"/>
                </a:rPr>
                <a:t>L</a:t>
              </a:r>
              <a:endParaRPr lang="de-AT" sz="1400" dirty="0">
                <a:latin typeface="Franklin Gothic Book" pitchFamily="34" charset="0"/>
              </a:endParaRP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" y="2830715"/>
            <a:ext cx="2363743" cy="2523537"/>
          </a:xfrm>
          <a:prstGeom prst="rect">
            <a:avLst/>
          </a:prstGeom>
        </p:spPr>
      </p:pic>
      <p:sp>
        <p:nvSpPr>
          <p:cNvPr id="89" name="Content Placeholder 2"/>
          <p:cNvSpPr txBox="1">
            <a:spLocks/>
          </p:cNvSpPr>
          <p:nvPr/>
        </p:nvSpPr>
        <p:spPr>
          <a:xfrm>
            <a:off x="8401316" y="5683887"/>
            <a:ext cx="865427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Beam 1&amp;2</a:t>
            </a:r>
          </a:p>
        </p:txBody>
      </p:sp>
      <p:sp>
        <p:nvSpPr>
          <p:cNvPr id="90" name="Content Placeholder 2"/>
          <p:cNvSpPr txBox="1">
            <a:spLocks/>
          </p:cNvSpPr>
          <p:nvPr/>
        </p:nvSpPr>
        <p:spPr>
          <a:xfrm>
            <a:off x="8482153" y="5924091"/>
            <a:ext cx="733672" cy="29354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Booster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>
          <a:xfrm>
            <a:off x="8482153" y="5426236"/>
            <a:ext cx="469661" cy="28811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1100" kern="0" dirty="0" smtClean="0">
                <a:latin typeface="Franklin Gothic Book" panose="020B0503020102020204" pitchFamily="34" charset="0"/>
              </a:rPr>
              <a:t>QRL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Stage 4/4 (Top Quark)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82491" y="6272317"/>
            <a:ext cx="9200938" cy="332224"/>
            <a:chOff x="229756" y="4631390"/>
            <a:chExt cx="3504950" cy="387146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378" y="4632549"/>
              <a:ext cx="119249" cy="385987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93" y="4631390"/>
              <a:ext cx="119249" cy="3859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56" y="4631391"/>
              <a:ext cx="119249" cy="385986"/>
            </a:xfrm>
            <a:prstGeom prst="rect">
              <a:avLst/>
            </a:prstGeom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10634" y="4669001"/>
              <a:ext cx="1077897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400 MHz RF Module @ 4.5 K</a:t>
              </a: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1434009" y="4654294"/>
              <a:ext cx="1136850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Formerly installed 400 MHz RF Module @ 4.5 K</a:t>
              </a:r>
            </a:p>
          </p:txBody>
        </p:sp>
        <p:sp>
          <p:nvSpPr>
            <p:cNvPr id="87" name="Content Placeholder 2"/>
            <p:cNvSpPr txBox="1">
              <a:spLocks/>
            </p:cNvSpPr>
            <p:nvPr/>
          </p:nvSpPr>
          <p:spPr>
            <a:xfrm>
              <a:off x="2628977" y="4661146"/>
              <a:ext cx="1105729" cy="342073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just">
                <a:spcBef>
                  <a:spcPts val="1000"/>
                </a:spcBef>
                <a:buNone/>
              </a:pPr>
              <a:r>
                <a:rPr lang="en-US" sz="1100" kern="0" dirty="0" smtClean="0">
                  <a:latin typeface="Franklin Gothic Book" panose="020B0503020102020204" pitchFamily="34" charset="0"/>
                </a:rPr>
                <a:t>Newly installed 800 MHz RF Module @ 2.0 K</a:t>
              </a:r>
            </a:p>
          </p:txBody>
        </p:sp>
      </p:grpSp>
      <p:graphicFrame>
        <p:nvGraphicFramePr>
          <p:cNvPr id="94" name="Table 93"/>
          <p:cNvGraphicFramePr>
            <a:graphicFrameLocks noGrp="1"/>
          </p:cNvGraphicFramePr>
          <p:nvPr>
            <p:extLst/>
          </p:nvPr>
        </p:nvGraphicFramePr>
        <p:xfrm>
          <a:off x="179510" y="800898"/>
          <a:ext cx="5258115" cy="1928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697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744988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  <a:gridCol w="1695430">
                  <a:extLst>
                    <a:ext uri="{9D8B030D-6E8A-4147-A177-3AD203B41FA5}">
                      <a16:colId xmlns:a16="http://schemas.microsoft.com/office/drawing/2014/main" xmlns="" val="1542956111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800 MHz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</a:t>
                      </a:r>
                      <a:r>
                        <a:rPr lang="en-US" sz="1200" baseline="-250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(p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Sat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)</a:t>
                      </a: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4.5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(1.3 bar)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2.0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K (30 mbar)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Number Cryoplants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CPs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 &amp; D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 CPs @ Point</a:t>
                      </a:r>
                      <a:r>
                        <a:rPr lang="de-AT" sz="1200" b="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J &amp; D</a:t>
                      </a:r>
                      <a:endParaRPr lang="de-AT" sz="1200" b="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14952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RF voltage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4000 MV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5400</a:t>
                      </a:r>
                      <a:r>
                        <a:rPr lang="de-AT" sz="12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/ 6900 MV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2319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Cryopower / Cryoplant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41 kW @ 4.5 K &amp; 12 kW @ 2.0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224750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Total Cryopower @ 4.5 K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252 kW @ 4.5 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sz="14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252559"/>
                  </a:ext>
                </a:extLst>
              </a:tr>
              <a:tr h="278563">
                <a:tc>
                  <a:txBody>
                    <a:bodyPr/>
                    <a:lstStyle/>
                    <a:p>
                      <a:pPr algn="ctr"/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</a:t>
                      </a:r>
                      <a:endParaRPr lang="de-AT" sz="12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58 MW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7278192"/>
                  </a:ext>
                </a:extLst>
              </a:tr>
            </a:tbl>
          </a:graphicData>
        </a:graphic>
      </p:graphicFrame>
      <p:sp>
        <p:nvSpPr>
          <p:cNvPr id="108" name="Rounded Rectangle 107"/>
          <p:cNvSpPr/>
          <p:nvPr/>
        </p:nvSpPr>
        <p:spPr>
          <a:xfrm>
            <a:off x="980837" y="2857017"/>
            <a:ext cx="1369843" cy="1423172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ounded Rectangle 111"/>
          <p:cNvSpPr/>
          <p:nvPr/>
        </p:nvSpPr>
        <p:spPr>
          <a:xfrm>
            <a:off x="4069293" y="4452877"/>
            <a:ext cx="638328" cy="73627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 rot="220060">
            <a:off x="985298" y="4748453"/>
            <a:ext cx="1176066" cy="65948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07" y="5508942"/>
            <a:ext cx="117596" cy="18123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1431427" y="5402475"/>
            <a:ext cx="19867" cy="9674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723781" y="4452877"/>
            <a:ext cx="638328" cy="73627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57" y="2821783"/>
            <a:ext cx="1935917" cy="1939559"/>
          </a:xfrm>
          <a:prstGeom prst="rect">
            <a:avLst/>
          </a:prstGeom>
        </p:spPr>
      </p:pic>
      <p:cxnSp>
        <p:nvCxnSpPr>
          <p:cNvPr id="99" name="Straight Connector 98"/>
          <p:cNvCxnSpPr/>
          <p:nvPr/>
        </p:nvCxnSpPr>
        <p:spPr>
          <a:xfrm flipV="1">
            <a:off x="2369344" y="4337896"/>
            <a:ext cx="277234" cy="16266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278981" y="4705350"/>
            <a:ext cx="52388" cy="85010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2239649" y="5522754"/>
            <a:ext cx="117596" cy="46897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2051720" y="5308583"/>
            <a:ext cx="226861" cy="20609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Content Placeholder 2"/>
          <p:cNvSpPr txBox="1">
            <a:spLocks/>
          </p:cNvSpPr>
          <p:nvPr/>
        </p:nvSpPr>
        <p:spPr>
          <a:xfrm>
            <a:off x="5506252" y="4233624"/>
            <a:ext cx="3637748" cy="1063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7030A0"/>
                </a:solidFill>
                <a:latin typeface="Franklin Gothic Book" panose="020B0503020102020204" pitchFamily="34" charset="0"/>
              </a:rPr>
              <a:t>Header A: 800 MHz RF Cavities Supply (2.2 K / 1.3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Header B: </a:t>
            </a:r>
            <a:r>
              <a:rPr lang="en-US" sz="1100" kern="0" dirty="0">
                <a:solidFill>
                  <a:srgbClr val="0000FF"/>
                </a:solidFill>
                <a:latin typeface="Franklin Gothic Book" panose="020B0503020102020204" pitchFamily="34" charset="0"/>
              </a:rPr>
              <a:t>800 MHz RF Cavities Supply (</a:t>
            </a: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2.0 </a:t>
            </a:r>
            <a:r>
              <a:rPr lang="en-US" sz="1100" kern="0" dirty="0">
                <a:solidFill>
                  <a:srgbClr val="0000FF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30 mbar)</a:t>
            </a:r>
            <a:endParaRPr lang="en-US" sz="1100" kern="0" dirty="0">
              <a:solidFill>
                <a:srgbClr val="0000FF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Header C: 400 MHz RF Cavities Supply (4.6 K / 3 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D: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400 MHz RF Cavities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Return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(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4.5 K 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53D2FF"/>
                </a:solidFill>
                <a:latin typeface="Franklin Gothic Book" panose="020B0503020102020204" pitchFamily="34" charset="0"/>
              </a:rPr>
              <a:t>1.3 bar</a:t>
            </a:r>
            <a:r>
              <a:rPr lang="en-US" sz="11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E: Thermal Shields Supply (50 K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/ </a:t>
            </a:r>
            <a:r>
              <a:rPr lang="en-US" sz="1100" kern="0" dirty="0" smtClean="0">
                <a:solidFill>
                  <a:srgbClr val="008000"/>
                </a:solidFill>
                <a:latin typeface="Franklin Gothic Book" panose="020B0503020102020204" pitchFamily="34" charset="0"/>
              </a:rPr>
              <a:t>20 </a:t>
            </a:r>
            <a:r>
              <a:rPr lang="en-US" sz="1100" kern="0" dirty="0">
                <a:solidFill>
                  <a:srgbClr val="008000"/>
                </a:solidFill>
                <a:latin typeface="Franklin Gothic Book" panose="020B0503020102020204" pitchFamily="34" charset="0"/>
              </a:rPr>
              <a:t>bar)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Header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F: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Thermal Shields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Return (75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K / 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18 </a:t>
            </a:r>
            <a:r>
              <a:rPr lang="en-US" sz="11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bar</a:t>
            </a:r>
            <a:r>
              <a:rPr lang="en-US" sz="11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)</a:t>
            </a:r>
            <a:endParaRPr lang="en-US" sz="1100" kern="0" dirty="0">
              <a:solidFill>
                <a:srgbClr val="00FF00"/>
              </a:solidFill>
              <a:latin typeface="Franklin Gothic Book" panose="020B050302010202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en-US" sz="1100" kern="0" dirty="0" smtClean="0">
              <a:latin typeface="Franklin Gothic Book" panose="020B050302010202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1" y="3002655"/>
            <a:ext cx="335723" cy="3235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63" y="4063492"/>
            <a:ext cx="335723" cy="32351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55" y="2259551"/>
            <a:ext cx="335723" cy="32351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10" y="4048062"/>
            <a:ext cx="335723" cy="32351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50" y="3085419"/>
            <a:ext cx="335723" cy="32351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61" y="3420008"/>
            <a:ext cx="335723" cy="3235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15" y="2598294"/>
            <a:ext cx="335723" cy="3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4010114"/>
            <a:ext cx="4568783" cy="25539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" y="2991223"/>
            <a:ext cx="2561858" cy="96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62" y="942046"/>
            <a:ext cx="3046035" cy="5649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Cold Mass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grpSp>
        <p:nvGrpSpPr>
          <p:cNvPr id="20" name="Gruppieren 3"/>
          <p:cNvGrpSpPr/>
          <p:nvPr/>
        </p:nvGrpSpPr>
        <p:grpSpPr>
          <a:xfrm>
            <a:off x="3611599" y="4503958"/>
            <a:ext cx="1820928" cy="1175025"/>
            <a:chOff x="-1106038" y="4281831"/>
            <a:chExt cx="1820928" cy="1175025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-26044" y="4281831"/>
              <a:ext cx="588185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Coils</a:t>
              </a:r>
            </a:p>
          </p:txBody>
        </p:sp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-35033" y="4663794"/>
              <a:ext cx="684831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Collar</a:t>
              </a:r>
            </a:p>
          </p:txBody>
        </p:sp>
        <p:sp>
          <p:nvSpPr>
            <p:cNvPr id="24" name="Text Box 2"/>
            <p:cNvSpPr txBox="1">
              <a:spLocks noChangeArrowheads="1"/>
            </p:cNvSpPr>
            <p:nvPr/>
          </p:nvSpPr>
          <p:spPr bwMode="auto">
            <a:xfrm>
              <a:off x="30059" y="4931455"/>
              <a:ext cx="684831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Iron Yoke</a:t>
              </a:r>
            </a:p>
          </p:txBody>
        </p:sp>
        <p:cxnSp>
          <p:nvCxnSpPr>
            <p:cNvPr id="25" name="Straight Connector 30"/>
            <p:cNvCxnSpPr/>
            <p:nvPr/>
          </p:nvCxnSpPr>
          <p:spPr bwMode="auto">
            <a:xfrm flipV="1">
              <a:off x="-1106038" y="4506627"/>
              <a:ext cx="1143281" cy="476518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31"/>
            <p:cNvCxnSpPr/>
            <p:nvPr/>
          </p:nvCxnSpPr>
          <p:spPr bwMode="auto">
            <a:xfrm flipV="1">
              <a:off x="-840702" y="5194604"/>
              <a:ext cx="921488" cy="91051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32"/>
            <p:cNvCxnSpPr/>
            <p:nvPr/>
          </p:nvCxnSpPr>
          <p:spPr bwMode="auto">
            <a:xfrm flipV="1">
              <a:off x="-986248" y="4854970"/>
              <a:ext cx="1006074" cy="247807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4617188" y="4433898"/>
            <a:ext cx="1215262" cy="1529491"/>
            <a:chOff x="4617188" y="4433898"/>
            <a:chExt cx="1215262" cy="1529491"/>
          </a:xfrm>
        </p:grpSpPr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 rot="20735660">
              <a:off x="4617188" y="5622654"/>
              <a:ext cx="1215262" cy="3407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60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Cold</a:t>
              </a:r>
              <a:r>
                <a:rPr lang="de-AT" sz="160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60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Mass</a:t>
              </a:r>
              <a:endParaRPr lang="de-AT" sz="1600" dirty="0" smtClean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0" name="Oval 35"/>
            <p:cNvSpPr/>
            <p:nvPr/>
          </p:nvSpPr>
          <p:spPr bwMode="auto">
            <a:xfrm rot="15987381">
              <a:off x="4368397" y="4703124"/>
              <a:ext cx="1247617" cy="70916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313577" y="5673123"/>
            <a:ext cx="3281936" cy="741764"/>
            <a:chOff x="3313577" y="5673123"/>
            <a:chExt cx="3281936" cy="741764"/>
          </a:xfrm>
        </p:grpSpPr>
        <p:cxnSp>
          <p:nvCxnSpPr>
            <p:cNvPr id="69" name="Straight Connector 30"/>
            <p:cNvCxnSpPr/>
            <p:nvPr/>
          </p:nvCxnSpPr>
          <p:spPr bwMode="auto">
            <a:xfrm>
              <a:off x="3313577" y="5673123"/>
              <a:ext cx="990517" cy="544886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 Box 2"/>
            <p:cNvSpPr txBox="1">
              <a:spLocks noChangeArrowheads="1"/>
            </p:cNvSpPr>
            <p:nvPr/>
          </p:nvSpPr>
          <p:spPr bwMode="auto">
            <a:xfrm>
              <a:off x="4290077" y="6104929"/>
              <a:ext cx="2305436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S</a:t>
              </a: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uperfluid helium bath	               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7176" y="3347543"/>
            <a:ext cx="2285878" cy="1525853"/>
            <a:chOff x="637176" y="3347543"/>
            <a:chExt cx="2285878" cy="1525853"/>
          </a:xfrm>
        </p:grpSpPr>
        <p:cxnSp>
          <p:nvCxnSpPr>
            <p:cNvPr id="54" name="Gerade Verbindung mit Pfeil 23"/>
            <p:cNvCxnSpPr/>
            <p:nvPr/>
          </p:nvCxnSpPr>
          <p:spPr bwMode="auto">
            <a:xfrm flipH="1" flipV="1">
              <a:off x="1264578" y="3460805"/>
              <a:ext cx="276914" cy="103351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56" name="Gerade Verbindung mit Pfeil 23"/>
            <p:cNvCxnSpPr/>
            <p:nvPr/>
          </p:nvCxnSpPr>
          <p:spPr bwMode="auto">
            <a:xfrm flipH="1" flipV="1">
              <a:off x="637176" y="3347543"/>
              <a:ext cx="57820" cy="152585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40" name="Gerade Verbindung mit Pfeil 23"/>
            <p:cNvCxnSpPr/>
            <p:nvPr/>
          </p:nvCxnSpPr>
          <p:spPr bwMode="auto">
            <a:xfrm flipH="1" flipV="1">
              <a:off x="2290003" y="3705954"/>
              <a:ext cx="633051" cy="89976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3304258" y="4059481"/>
            <a:ext cx="3198311" cy="653413"/>
            <a:chOff x="3304258" y="4059481"/>
            <a:chExt cx="3198311" cy="653413"/>
          </a:xfrm>
        </p:grpSpPr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4139090" y="4059481"/>
              <a:ext cx="236347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Bayonet heat exchanger   	    </a:t>
              </a:r>
            </a:p>
          </p:txBody>
        </p:sp>
        <p:cxnSp>
          <p:nvCxnSpPr>
            <p:cNvPr id="51" name="Straight Connector 30"/>
            <p:cNvCxnSpPr/>
            <p:nvPr/>
          </p:nvCxnSpPr>
          <p:spPr bwMode="auto">
            <a:xfrm flipV="1">
              <a:off x="3304258" y="4264571"/>
              <a:ext cx="858335" cy="448323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" name="Group 88"/>
          <p:cNvGrpSpPr/>
          <p:nvPr/>
        </p:nvGrpSpPr>
        <p:grpSpPr>
          <a:xfrm>
            <a:off x="2736006" y="2139665"/>
            <a:ext cx="2988661" cy="3053841"/>
            <a:chOff x="2736006" y="2139665"/>
            <a:chExt cx="2988661" cy="30538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006" y="2139665"/>
              <a:ext cx="2988661" cy="1852858"/>
            </a:xfrm>
            <a:prstGeom prst="rect">
              <a:avLst/>
            </a:prstGeom>
          </p:spPr>
        </p:pic>
        <p:cxnSp>
          <p:nvCxnSpPr>
            <p:cNvPr id="50" name="Gerade Verbindung mit Pfeil 23"/>
            <p:cNvCxnSpPr/>
            <p:nvPr/>
          </p:nvCxnSpPr>
          <p:spPr bwMode="auto">
            <a:xfrm flipV="1">
              <a:off x="3502574" y="3040367"/>
              <a:ext cx="758884" cy="204965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grpSp>
          <p:nvGrpSpPr>
            <p:cNvPr id="57" name="Group 56"/>
            <p:cNvGrpSpPr/>
            <p:nvPr/>
          </p:nvGrpSpPr>
          <p:grpSpPr>
            <a:xfrm>
              <a:off x="3328988" y="5007769"/>
              <a:ext cx="366712" cy="185737"/>
              <a:chOff x="3328988" y="5007769"/>
              <a:chExt cx="366712" cy="18573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3332853" y="5188745"/>
                <a:ext cx="355703" cy="41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reeform 54"/>
              <p:cNvSpPr/>
              <p:nvPr/>
            </p:nvSpPr>
            <p:spPr>
              <a:xfrm>
                <a:off x="3328988" y="5007769"/>
                <a:ext cx="366712" cy="185737"/>
              </a:xfrm>
              <a:custGeom>
                <a:avLst/>
                <a:gdLst>
                  <a:gd name="connsiteX0" fmla="*/ 0 w 366712"/>
                  <a:gd name="connsiteY0" fmla="*/ 185737 h 185737"/>
                  <a:gd name="connsiteX1" fmla="*/ 16668 w 366712"/>
                  <a:gd name="connsiteY1" fmla="*/ 107156 h 185737"/>
                  <a:gd name="connsiteX2" fmla="*/ 71437 w 366712"/>
                  <a:gd name="connsiteY2" fmla="*/ 35719 h 185737"/>
                  <a:gd name="connsiteX3" fmla="*/ 183356 w 366712"/>
                  <a:gd name="connsiteY3" fmla="*/ 0 h 185737"/>
                  <a:gd name="connsiteX4" fmla="*/ 278606 w 366712"/>
                  <a:gd name="connsiteY4" fmla="*/ 35719 h 185737"/>
                  <a:gd name="connsiteX5" fmla="*/ 345281 w 366712"/>
                  <a:gd name="connsiteY5" fmla="*/ 104775 h 185737"/>
                  <a:gd name="connsiteX6" fmla="*/ 366712 w 366712"/>
                  <a:gd name="connsiteY6" fmla="*/ 183356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712" h="185737">
                    <a:moveTo>
                      <a:pt x="0" y="185737"/>
                    </a:moveTo>
                    <a:cubicBezTo>
                      <a:pt x="2381" y="158948"/>
                      <a:pt x="4762" y="132159"/>
                      <a:pt x="16668" y="107156"/>
                    </a:cubicBezTo>
                    <a:cubicBezTo>
                      <a:pt x="28574" y="82153"/>
                      <a:pt x="43656" y="53578"/>
                      <a:pt x="71437" y="35719"/>
                    </a:cubicBezTo>
                    <a:cubicBezTo>
                      <a:pt x="99218" y="17860"/>
                      <a:pt x="148828" y="0"/>
                      <a:pt x="183356" y="0"/>
                    </a:cubicBezTo>
                    <a:cubicBezTo>
                      <a:pt x="217884" y="0"/>
                      <a:pt x="251618" y="18256"/>
                      <a:pt x="278606" y="35719"/>
                    </a:cubicBezTo>
                    <a:cubicBezTo>
                      <a:pt x="305594" y="53182"/>
                      <a:pt x="330597" y="80169"/>
                      <a:pt x="345281" y="104775"/>
                    </a:cubicBezTo>
                    <a:cubicBezTo>
                      <a:pt x="359965" y="129381"/>
                      <a:pt x="363338" y="156368"/>
                      <a:pt x="366712" y="183356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8" name="Text Box 2"/>
          <p:cNvSpPr txBox="1">
            <a:spLocks noChangeArrowheads="1"/>
          </p:cNvSpPr>
          <p:nvPr/>
        </p:nvSpPr>
        <p:spPr bwMode="auto">
          <a:xfrm>
            <a:off x="3632969" y="2264072"/>
            <a:ext cx="1229379" cy="30995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</a:t>
            </a:r>
            <a:r>
              <a:rPr lang="de-AT" sz="1400" baseline="-250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max</a:t>
            </a: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= 2.05 K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720516" y="5623401"/>
            <a:ext cx="6969027" cy="871659"/>
            <a:chOff x="1720516" y="5623401"/>
            <a:chExt cx="6969027" cy="871659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13602">
              <a:off x="2097423" y="5623401"/>
              <a:ext cx="1102099" cy="210496"/>
            </a:xfrm>
            <a:prstGeom prst="rect">
              <a:avLst/>
            </a:prstGeom>
          </p:spPr>
        </p:pic>
        <p:sp>
          <p:nvSpPr>
            <p:cNvPr id="75" name="Rectangle 74"/>
            <p:cNvSpPr/>
            <p:nvPr/>
          </p:nvSpPr>
          <p:spPr>
            <a:xfrm>
              <a:off x="1720516" y="5987885"/>
              <a:ext cx="9596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1.44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798101" y="6096263"/>
              <a:ext cx="891442" cy="39879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49021" y="5224286"/>
            <a:ext cx="7993417" cy="1371199"/>
            <a:chOff x="649021" y="5224286"/>
            <a:chExt cx="7993417" cy="1371199"/>
          </a:xfrm>
        </p:grpSpPr>
        <p:sp>
          <p:nvSpPr>
            <p:cNvPr id="70" name="Rectangle 69"/>
            <p:cNvSpPr/>
            <p:nvPr/>
          </p:nvSpPr>
          <p:spPr>
            <a:xfrm>
              <a:off x="1144369" y="6287708"/>
              <a:ext cx="9596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0.24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03688">
              <a:off x="649021" y="5814286"/>
              <a:ext cx="1102099" cy="210496"/>
            </a:xfrm>
            <a:prstGeom prst="rect">
              <a:avLst/>
            </a:prstGeom>
          </p:spPr>
        </p:pic>
        <p:sp>
          <p:nvSpPr>
            <p:cNvPr id="85" name="Oval 84"/>
            <p:cNvSpPr/>
            <p:nvPr/>
          </p:nvSpPr>
          <p:spPr>
            <a:xfrm>
              <a:off x="8196717" y="5224286"/>
              <a:ext cx="445721" cy="39879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2" name="Oval 91"/>
          <p:cNvSpPr/>
          <p:nvPr/>
        </p:nvSpPr>
        <p:spPr>
          <a:xfrm>
            <a:off x="6986014" y="1520618"/>
            <a:ext cx="192449" cy="1506438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7" name="Table 96"/>
          <p:cNvGraphicFramePr>
            <a:graphicFrameLocks noGrp="1"/>
          </p:cNvGraphicFramePr>
          <p:nvPr>
            <p:extLst/>
          </p:nvPr>
        </p:nvGraphicFramePr>
        <p:xfrm>
          <a:off x="201028" y="1464579"/>
          <a:ext cx="24791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  <p:grpSp>
        <p:nvGrpSpPr>
          <p:cNvPr id="101" name="Group 100"/>
          <p:cNvGrpSpPr/>
          <p:nvPr/>
        </p:nvGrpSpPr>
        <p:grpSpPr>
          <a:xfrm>
            <a:off x="4114291" y="805116"/>
            <a:ext cx="4430937" cy="1673448"/>
            <a:chOff x="4114291" y="805116"/>
            <a:chExt cx="4430937" cy="1673448"/>
          </a:xfrm>
        </p:grpSpPr>
        <p:grpSp>
          <p:nvGrpSpPr>
            <p:cNvPr id="82" name="Group 81"/>
            <p:cNvGrpSpPr/>
            <p:nvPr/>
          </p:nvGrpSpPr>
          <p:grpSpPr>
            <a:xfrm>
              <a:off x="4153185" y="805116"/>
              <a:ext cx="4392043" cy="1673448"/>
              <a:chOff x="4153185" y="805116"/>
              <a:chExt cx="4392043" cy="1673448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0" t="16567" r="6490" b="8343"/>
              <a:stretch/>
            </p:blipFill>
            <p:spPr>
              <a:xfrm>
                <a:off x="4153185" y="805116"/>
                <a:ext cx="1798658" cy="1011745"/>
              </a:xfrm>
              <a:prstGeom prst="rect">
                <a:avLst/>
              </a:prstGeom>
              <a:ln w="25400">
                <a:solidFill>
                  <a:srgbClr val="53D2FF"/>
                </a:solidFill>
              </a:ln>
            </p:spPr>
          </p:pic>
          <p:sp>
            <p:nvSpPr>
              <p:cNvPr id="80" name="Rounded Rectangle 79"/>
              <p:cNvSpPr/>
              <p:nvPr/>
            </p:nvSpPr>
            <p:spPr>
              <a:xfrm>
                <a:off x="7681132" y="948809"/>
                <a:ext cx="864096" cy="1529755"/>
              </a:xfrm>
              <a:prstGeom prst="roundRect">
                <a:avLst/>
              </a:prstGeom>
              <a:noFill/>
              <a:ln w="19050">
                <a:solidFill>
                  <a:srgbClr val="53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8" name="Text Box 2"/>
            <p:cNvSpPr txBox="1">
              <a:spLocks noChangeArrowheads="1"/>
            </p:cNvSpPr>
            <p:nvPr/>
          </p:nvSpPr>
          <p:spPr bwMode="auto">
            <a:xfrm>
              <a:off x="4114291" y="1823166"/>
              <a:ext cx="1420724" cy="26379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670018" y="3562905"/>
            <a:ext cx="3005424" cy="2139334"/>
            <a:chOff x="5670018" y="3562905"/>
            <a:chExt cx="3005424" cy="2139334"/>
          </a:xfrm>
        </p:grpSpPr>
        <p:sp>
          <p:nvSpPr>
            <p:cNvPr id="79" name="Rounded Rectangle 78"/>
            <p:cNvSpPr/>
            <p:nvPr/>
          </p:nvSpPr>
          <p:spPr>
            <a:xfrm>
              <a:off x="7463101" y="3562905"/>
              <a:ext cx="1212341" cy="1751887"/>
            </a:xfrm>
            <a:prstGeom prst="roundRect">
              <a:avLst/>
            </a:prstGeom>
            <a:noFill/>
            <a:ln w="19050">
              <a:solidFill>
                <a:srgbClr val="53D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ext Box 2"/>
            <p:cNvSpPr txBox="1">
              <a:spLocks noChangeArrowheads="1"/>
            </p:cNvSpPr>
            <p:nvPr/>
          </p:nvSpPr>
          <p:spPr bwMode="auto">
            <a:xfrm>
              <a:off x="5670018" y="5438448"/>
              <a:ext cx="1420724" cy="26379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graphicFrame>
        <p:nvGraphicFramePr>
          <p:cNvPr id="105" name="Table 104"/>
          <p:cNvGraphicFramePr>
            <a:graphicFrameLocks noGrp="1"/>
          </p:cNvGraphicFramePr>
          <p:nvPr>
            <p:extLst/>
          </p:nvPr>
        </p:nvGraphicFramePr>
        <p:xfrm>
          <a:off x="197634" y="2140475"/>
          <a:ext cx="24791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  <p:sp>
        <p:nvSpPr>
          <p:cNvPr id="107" name="Rectangle 106"/>
          <p:cNvSpPr/>
          <p:nvPr/>
        </p:nvSpPr>
        <p:spPr>
          <a:xfrm>
            <a:off x="1619993" y="1456726"/>
            <a:ext cx="726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>
                <a:latin typeface="Franklin Gothic Book" pitchFamily="34" charset="0"/>
              </a:rPr>
              <a:t>12.1 kW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718320" y="1751633"/>
            <a:ext cx="5148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2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617003" y="1438366"/>
            <a:ext cx="2078697" cy="1254318"/>
            <a:chOff x="1617003" y="1438366"/>
            <a:chExt cx="2078697" cy="1254318"/>
          </a:xfrm>
        </p:grpSpPr>
        <p:grpSp>
          <p:nvGrpSpPr>
            <p:cNvPr id="106" name="Group 105"/>
            <p:cNvGrpSpPr/>
            <p:nvPr/>
          </p:nvGrpSpPr>
          <p:grpSpPr>
            <a:xfrm>
              <a:off x="2761560" y="1438366"/>
              <a:ext cx="934140" cy="590266"/>
              <a:chOff x="2761560" y="1438366"/>
              <a:chExt cx="934140" cy="590266"/>
            </a:xfrm>
          </p:grpSpPr>
          <p:sp>
            <p:nvSpPr>
              <p:cNvPr id="103" name="Right Brace 102"/>
              <p:cNvSpPr/>
              <p:nvPr/>
            </p:nvSpPr>
            <p:spPr>
              <a:xfrm>
                <a:off x="2761560" y="1438366"/>
                <a:ext cx="211164" cy="59026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005511" y="1589395"/>
                <a:ext cx="690189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@ 1.8 K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617003" y="2132095"/>
              <a:ext cx="690189" cy="560589"/>
              <a:chOff x="1617003" y="2132095"/>
              <a:chExt cx="690189" cy="56058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1617003" y="2132095"/>
                <a:ext cx="6901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1.8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643597" y="2415685"/>
                <a:ext cx="65139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13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</p:grp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107500" y="1177213"/>
            <a:ext cx="2363479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Values for one long sector:</a:t>
            </a: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85881" y="667332"/>
            <a:ext cx="5247058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Cold Mass Cooling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37592" y="4219444"/>
            <a:ext cx="1364574" cy="1182809"/>
            <a:chOff x="5737592" y="4219444"/>
            <a:chExt cx="1364574" cy="1182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92" y="4513156"/>
              <a:ext cx="624260" cy="889097"/>
            </a:xfrm>
            <a:prstGeom prst="rect">
              <a:avLst/>
            </a:prstGeom>
            <a:ln w="25400">
              <a:solidFill>
                <a:srgbClr val="53D2FF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2" t="13086" r="25391" b="20469"/>
            <a:stretch/>
          </p:blipFill>
          <p:spPr>
            <a:xfrm>
              <a:off x="6480343" y="4219444"/>
              <a:ext cx="621823" cy="1178191"/>
            </a:xfrm>
            <a:prstGeom prst="rect">
              <a:avLst/>
            </a:prstGeom>
            <a:ln w="25400">
              <a:solidFill>
                <a:srgbClr val="53D2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933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96" y="932283"/>
            <a:ext cx="2989235" cy="56752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3985262"/>
            <a:ext cx="4541520" cy="2573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Beam Screen &amp; Thermal Shields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" y="2991223"/>
            <a:ext cx="2561858" cy="963315"/>
          </a:xfrm>
          <a:prstGeom prst="rect">
            <a:avLst/>
          </a:prstGeom>
        </p:spPr>
      </p:pic>
      <p:cxnSp>
        <p:nvCxnSpPr>
          <p:cNvPr id="29" name="Gerade Verbindung mit Pfeil 23"/>
          <p:cNvCxnSpPr/>
          <p:nvPr/>
        </p:nvCxnSpPr>
        <p:spPr bwMode="auto">
          <a:xfrm flipH="1" flipV="1">
            <a:off x="1264578" y="3460805"/>
            <a:ext cx="276914" cy="103351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Gerade Verbindung mit Pfeil 23"/>
          <p:cNvCxnSpPr/>
          <p:nvPr/>
        </p:nvCxnSpPr>
        <p:spPr bwMode="auto">
          <a:xfrm flipH="1" flipV="1">
            <a:off x="637176" y="3347543"/>
            <a:ext cx="57820" cy="152585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1" name="Gerade Verbindung mit Pfeil 23"/>
          <p:cNvCxnSpPr/>
          <p:nvPr/>
        </p:nvCxnSpPr>
        <p:spPr bwMode="auto">
          <a:xfrm flipH="1" flipV="1">
            <a:off x="2290003" y="3705954"/>
            <a:ext cx="633051" cy="89976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6" y="2139665"/>
            <a:ext cx="2988661" cy="185285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475608" y="3500172"/>
            <a:ext cx="1636920" cy="2507423"/>
            <a:chOff x="4611384" y="3500172"/>
            <a:chExt cx="1636920" cy="250742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420" y="4474630"/>
              <a:ext cx="1531884" cy="1532965"/>
            </a:xfrm>
            <a:prstGeom prst="rect">
              <a:avLst/>
            </a:prstGeom>
          </p:spPr>
        </p:pic>
        <p:cxnSp>
          <p:nvCxnSpPr>
            <p:cNvPr id="17" name="Gerade Verbindung mit Pfeil 23"/>
            <p:cNvCxnSpPr/>
            <p:nvPr/>
          </p:nvCxnSpPr>
          <p:spPr bwMode="auto">
            <a:xfrm>
              <a:off x="4611384" y="3500172"/>
              <a:ext cx="359130" cy="101564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6" name="Group 45"/>
          <p:cNvGrpSpPr/>
          <p:nvPr/>
        </p:nvGrpSpPr>
        <p:grpSpPr>
          <a:xfrm>
            <a:off x="3508189" y="3202781"/>
            <a:ext cx="1068576" cy="1986213"/>
            <a:chOff x="3508189" y="3202781"/>
            <a:chExt cx="1068576" cy="1986213"/>
          </a:xfrm>
        </p:grpSpPr>
        <p:grpSp>
          <p:nvGrpSpPr>
            <p:cNvPr id="16" name="Gruppieren 12"/>
            <p:cNvGrpSpPr/>
            <p:nvPr/>
          </p:nvGrpSpPr>
          <p:grpSpPr>
            <a:xfrm>
              <a:off x="3967016" y="3202781"/>
              <a:ext cx="609749" cy="694283"/>
              <a:chOff x="2168963" y="2660971"/>
              <a:chExt cx="807695" cy="876966"/>
            </a:xfrm>
          </p:grpSpPr>
          <p:sp>
            <p:nvSpPr>
              <p:cNvPr id="18" name="Bogen 43"/>
              <p:cNvSpPr/>
              <p:nvPr/>
            </p:nvSpPr>
            <p:spPr bwMode="auto">
              <a:xfrm>
                <a:off x="2168963" y="2668554"/>
                <a:ext cx="801385" cy="869383"/>
              </a:xfrm>
              <a:prstGeom prst="arc">
                <a:avLst>
                  <a:gd name="adj1" fmla="val 15917517"/>
                  <a:gd name="adj2" fmla="val 21375835"/>
                </a:avLst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de-AT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Gerade Verbindung 7"/>
              <p:cNvCxnSpPr/>
              <p:nvPr/>
            </p:nvCxnSpPr>
            <p:spPr bwMode="auto">
              <a:xfrm flipH="1">
                <a:off x="2533650" y="2660971"/>
                <a:ext cx="1407" cy="417509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Gerade Verbindung 49"/>
              <p:cNvCxnSpPr/>
              <p:nvPr/>
            </p:nvCxnSpPr>
            <p:spPr bwMode="auto">
              <a:xfrm flipH="1" flipV="1">
                <a:off x="2528430" y="3068937"/>
                <a:ext cx="448228" cy="1095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3" name="Gerade Verbindung mit Pfeil 23"/>
            <p:cNvCxnSpPr/>
            <p:nvPr/>
          </p:nvCxnSpPr>
          <p:spPr bwMode="auto">
            <a:xfrm flipV="1">
              <a:off x="3508189" y="3460805"/>
              <a:ext cx="858102" cy="172818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4696063" y="5991063"/>
            <a:ext cx="2578072" cy="491947"/>
            <a:chOff x="4924124" y="5948294"/>
            <a:chExt cx="2578072" cy="491947"/>
          </a:xfrm>
        </p:grpSpPr>
        <p:sp>
          <p:nvSpPr>
            <p:cNvPr id="34" name="Rectangle 33"/>
            <p:cNvSpPr/>
            <p:nvPr/>
          </p:nvSpPr>
          <p:spPr>
            <a:xfrm>
              <a:off x="4924124" y="5948294"/>
              <a:ext cx="18109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31.1 W/(m·Aperture)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85245" y="6193894"/>
              <a:ext cx="416951" cy="24634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935701" y="6191450"/>
            <a:ext cx="4622457" cy="372398"/>
            <a:chOff x="2935701" y="6191450"/>
            <a:chExt cx="4622457" cy="37239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078">
              <a:off x="2935701" y="6191450"/>
              <a:ext cx="1102099" cy="30274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994004" y="6256071"/>
              <a:ext cx="8754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5.3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192033" y="6231962"/>
              <a:ext cx="366125" cy="24634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9818" y="5589240"/>
            <a:ext cx="6317356" cy="1021557"/>
            <a:chOff x="989818" y="5589240"/>
            <a:chExt cx="6317356" cy="1021557"/>
          </a:xfrm>
        </p:grpSpPr>
        <p:sp>
          <p:nvSpPr>
            <p:cNvPr id="35" name="Rectangle 34"/>
            <p:cNvSpPr/>
            <p:nvPr/>
          </p:nvSpPr>
          <p:spPr>
            <a:xfrm>
              <a:off x="1463593" y="6303020"/>
              <a:ext cx="7065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4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506">
              <a:off x="989818" y="6027939"/>
              <a:ext cx="1102099" cy="210496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7079107" y="5589240"/>
              <a:ext cx="228067" cy="418355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Oval 48"/>
          <p:cNvSpPr/>
          <p:nvPr/>
        </p:nvSpPr>
        <p:spPr>
          <a:xfrm>
            <a:off x="7008049" y="2614466"/>
            <a:ext cx="183984" cy="462152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201028" y="2287928"/>
          <a:ext cx="24791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1619884" y="1357915"/>
            <a:ext cx="2405160" cy="1482222"/>
            <a:chOff x="1619884" y="1357915"/>
            <a:chExt cx="2405160" cy="1482222"/>
          </a:xfrm>
        </p:grpSpPr>
        <p:grpSp>
          <p:nvGrpSpPr>
            <p:cNvPr id="55" name="Group 54"/>
            <p:cNvGrpSpPr/>
            <p:nvPr/>
          </p:nvGrpSpPr>
          <p:grpSpPr>
            <a:xfrm>
              <a:off x="2761560" y="1357915"/>
              <a:ext cx="1263484" cy="849049"/>
              <a:chOff x="2761560" y="1357915"/>
              <a:chExt cx="1263484" cy="849049"/>
            </a:xfrm>
          </p:grpSpPr>
          <p:sp>
            <p:nvSpPr>
              <p:cNvPr id="59" name="Right Brace 58"/>
              <p:cNvSpPr/>
              <p:nvPr/>
            </p:nvSpPr>
            <p:spPr>
              <a:xfrm>
                <a:off x="2761560" y="1357915"/>
                <a:ext cx="211164" cy="849049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026052" y="1648738"/>
                <a:ext cx="99899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@ 40 ÷ 62 K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619884" y="2279548"/>
              <a:ext cx="695400" cy="560589"/>
              <a:chOff x="1616490" y="2132095"/>
              <a:chExt cx="695400" cy="56058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16490" y="2132095"/>
                <a:ext cx="69121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2.9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626701" y="2415685"/>
                <a:ext cx="6851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8.1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</p:grpSp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201028" y="1368463"/>
          <a:ext cx="247915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Circ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1323364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>
          <a:xfrm>
            <a:off x="1636215" y="1360610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520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673436" y="1655517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80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627464" y="1929965"/>
            <a:ext cx="689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100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500711" y="1359058"/>
            <a:ext cx="3420410" cy="1612531"/>
            <a:chOff x="4500711" y="1359058"/>
            <a:chExt cx="3420410" cy="1612531"/>
          </a:xfrm>
        </p:grpSpPr>
        <p:grpSp>
          <p:nvGrpSpPr>
            <p:cNvPr id="65" name="Group 64"/>
            <p:cNvGrpSpPr/>
            <p:nvPr/>
          </p:nvGrpSpPr>
          <p:grpSpPr>
            <a:xfrm>
              <a:off x="5175716" y="1359058"/>
              <a:ext cx="2745405" cy="1612531"/>
              <a:chOff x="5175716" y="1359058"/>
              <a:chExt cx="2745405" cy="1612531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47" t="17350" r="6126" b="9737"/>
              <a:stretch/>
            </p:blipFill>
            <p:spPr>
              <a:xfrm>
                <a:off x="5175716" y="1359058"/>
                <a:ext cx="1007074" cy="765377"/>
              </a:xfrm>
              <a:prstGeom prst="rect">
                <a:avLst/>
              </a:prstGeom>
              <a:ln w="25400">
                <a:solidFill>
                  <a:srgbClr val="53D2FF"/>
                </a:solidFill>
              </a:ln>
            </p:spPr>
          </p:pic>
          <p:sp>
            <p:nvSpPr>
              <p:cNvPr id="64" name="Rounded Rectangle 63"/>
              <p:cNvSpPr/>
              <p:nvPr/>
            </p:nvSpPr>
            <p:spPr>
              <a:xfrm>
                <a:off x="7645877" y="2645908"/>
                <a:ext cx="275244" cy="325681"/>
              </a:xfrm>
              <a:prstGeom prst="roundRect">
                <a:avLst/>
              </a:prstGeom>
              <a:noFill/>
              <a:ln w="19050">
                <a:solidFill>
                  <a:srgbClr val="53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Text Box 2"/>
            <p:cNvSpPr txBox="1">
              <a:spLocks noChangeArrowheads="1"/>
            </p:cNvSpPr>
            <p:nvPr/>
          </p:nvSpPr>
          <p:spPr bwMode="auto">
            <a:xfrm>
              <a:off x="4500711" y="1507664"/>
              <a:ext cx="764922" cy="43306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951426" y="3928635"/>
            <a:ext cx="1927821" cy="811344"/>
            <a:chOff x="4283221" y="4210927"/>
            <a:chExt cx="1927821" cy="811344"/>
          </a:xfrm>
        </p:grpSpPr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4283221" y="4210927"/>
              <a:ext cx="1927821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Beam Screen Cooling Channel (40 ÷ 60 K)</a:t>
              </a:r>
            </a:p>
          </p:txBody>
        </p:sp>
        <p:cxnSp>
          <p:nvCxnSpPr>
            <p:cNvPr id="70" name="Straight Connector 30"/>
            <p:cNvCxnSpPr/>
            <p:nvPr/>
          </p:nvCxnSpPr>
          <p:spPr bwMode="auto">
            <a:xfrm flipV="1">
              <a:off x="4415739" y="4798109"/>
              <a:ext cx="414018" cy="224162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Text Box 2"/>
          <p:cNvSpPr txBox="1">
            <a:spLocks noChangeArrowheads="1"/>
          </p:cNvSpPr>
          <p:nvPr/>
        </p:nvSpPr>
        <p:spPr bwMode="auto">
          <a:xfrm>
            <a:off x="119648" y="1091739"/>
            <a:ext cx="2363479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Values for one long sector:</a:t>
            </a: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85881" y="667332"/>
            <a:ext cx="5247058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>
                <a:latin typeface="Franklin Gothic Book" panose="020B0503020102020204" pitchFamily="34" charset="0"/>
              </a:rPr>
              <a:t>Beam Screens and Thermal Shields </a:t>
            </a:r>
            <a:r>
              <a:rPr lang="en-GB" u="sng" kern="0" dirty="0" smtClean="0">
                <a:latin typeface="Franklin Gothic Book" panose="020B0503020102020204" pitchFamily="34" charset="0"/>
              </a:rPr>
              <a:t>(Baseline)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/>
        </p:blipFill>
        <p:spPr>
          <a:xfrm>
            <a:off x="6031140" y="919206"/>
            <a:ext cx="3074222" cy="56753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3985262"/>
            <a:ext cx="4541520" cy="2573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Beam Screen &amp; Thermal Shields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6" y="2991223"/>
            <a:ext cx="2561858" cy="963315"/>
          </a:xfrm>
          <a:prstGeom prst="rect">
            <a:avLst/>
          </a:prstGeom>
        </p:spPr>
      </p:pic>
      <p:cxnSp>
        <p:nvCxnSpPr>
          <p:cNvPr id="29" name="Gerade Verbindung mit Pfeil 23"/>
          <p:cNvCxnSpPr/>
          <p:nvPr/>
        </p:nvCxnSpPr>
        <p:spPr bwMode="auto">
          <a:xfrm flipH="1" flipV="1">
            <a:off x="1264578" y="3460805"/>
            <a:ext cx="276914" cy="103351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Gerade Verbindung mit Pfeil 23"/>
          <p:cNvCxnSpPr/>
          <p:nvPr/>
        </p:nvCxnSpPr>
        <p:spPr bwMode="auto">
          <a:xfrm flipH="1" flipV="1">
            <a:off x="637176" y="3347543"/>
            <a:ext cx="57820" cy="152585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1" name="Gerade Verbindung mit Pfeil 23"/>
          <p:cNvCxnSpPr/>
          <p:nvPr/>
        </p:nvCxnSpPr>
        <p:spPr bwMode="auto">
          <a:xfrm flipH="1" flipV="1">
            <a:off x="2290003" y="3705954"/>
            <a:ext cx="633051" cy="89976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06" y="2139665"/>
            <a:ext cx="2988661" cy="185285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475608" y="3500172"/>
            <a:ext cx="1636920" cy="2507423"/>
            <a:chOff x="4611384" y="3500172"/>
            <a:chExt cx="1636920" cy="250742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420" y="4474630"/>
              <a:ext cx="1531884" cy="1532965"/>
            </a:xfrm>
            <a:prstGeom prst="rect">
              <a:avLst/>
            </a:prstGeom>
          </p:spPr>
        </p:pic>
        <p:cxnSp>
          <p:nvCxnSpPr>
            <p:cNvPr id="17" name="Gerade Verbindung mit Pfeil 23"/>
            <p:cNvCxnSpPr/>
            <p:nvPr/>
          </p:nvCxnSpPr>
          <p:spPr bwMode="auto">
            <a:xfrm>
              <a:off x="4611384" y="3500172"/>
              <a:ext cx="359130" cy="101564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6" name="Group 45"/>
          <p:cNvGrpSpPr/>
          <p:nvPr/>
        </p:nvGrpSpPr>
        <p:grpSpPr>
          <a:xfrm>
            <a:off x="3508189" y="3202781"/>
            <a:ext cx="1068576" cy="1986213"/>
            <a:chOff x="3508189" y="3202781"/>
            <a:chExt cx="1068576" cy="1986213"/>
          </a:xfrm>
        </p:grpSpPr>
        <p:grpSp>
          <p:nvGrpSpPr>
            <p:cNvPr id="16" name="Gruppieren 12"/>
            <p:cNvGrpSpPr/>
            <p:nvPr/>
          </p:nvGrpSpPr>
          <p:grpSpPr>
            <a:xfrm>
              <a:off x="3967016" y="3202781"/>
              <a:ext cx="609749" cy="694283"/>
              <a:chOff x="2168963" y="2660971"/>
              <a:chExt cx="807695" cy="876966"/>
            </a:xfrm>
          </p:grpSpPr>
          <p:sp>
            <p:nvSpPr>
              <p:cNvPr id="18" name="Bogen 43"/>
              <p:cNvSpPr/>
              <p:nvPr/>
            </p:nvSpPr>
            <p:spPr bwMode="auto">
              <a:xfrm>
                <a:off x="2168963" y="2668554"/>
                <a:ext cx="801385" cy="869383"/>
              </a:xfrm>
              <a:prstGeom prst="arc">
                <a:avLst>
                  <a:gd name="adj1" fmla="val 15917517"/>
                  <a:gd name="adj2" fmla="val 21375835"/>
                </a:avLst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de-AT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Gerade Verbindung 7"/>
              <p:cNvCxnSpPr/>
              <p:nvPr/>
            </p:nvCxnSpPr>
            <p:spPr bwMode="auto">
              <a:xfrm flipH="1">
                <a:off x="2533650" y="2660971"/>
                <a:ext cx="1407" cy="417509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Gerade Verbindung 49"/>
              <p:cNvCxnSpPr/>
              <p:nvPr/>
            </p:nvCxnSpPr>
            <p:spPr bwMode="auto">
              <a:xfrm flipH="1" flipV="1">
                <a:off x="2528430" y="3068937"/>
                <a:ext cx="448228" cy="1095"/>
              </a:xfrm>
              <a:prstGeom prst="line">
                <a:avLst/>
              </a:prstGeom>
              <a:solidFill>
                <a:srgbClr val="00B8FF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3" name="Gerade Verbindung mit Pfeil 23"/>
            <p:cNvCxnSpPr/>
            <p:nvPr/>
          </p:nvCxnSpPr>
          <p:spPr bwMode="auto">
            <a:xfrm flipV="1">
              <a:off x="3508189" y="3460805"/>
              <a:ext cx="858102" cy="172818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4696063" y="5991063"/>
            <a:ext cx="2578072" cy="491947"/>
            <a:chOff x="4924124" y="5948294"/>
            <a:chExt cx="2578072" cy="491947"/>
          </a:xfrm>
        </p:grpSpPr>
        <p:sp>
          <p:nvSpPr>
            <p:cNvPr id="34" name="Rectangle 33"/>
            <p:cNvSpPr/>
            <p:nvPr/>
          </p:nvSpPr>
          <p:spPr>
            <a:xfrm>
              <a:off x="4924124" y="5948294"/>
              <a:ext cx="181099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31.1 W/(m·Aperture)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085245" y="6193894"/>
              <a:ext cx="416951" cy="24634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935701" y="6191450"/>
            <a:ext cx="4622457" cy="372398"/>
            <a:chOff x="2935701" y="6191450"/>
            <a:chExt cx="4622457" cy="37239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4078">
              <a:off x="2935701" y="6191450"/>
              <a:ext cx="1102099" cy="302746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994004" y="6256071"/>
              <a:ext cx="8754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5.3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192033" y="6231962"/>
              <a:ext cx="366125" cy="246347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9818" y="5589240"/>
            <a:ext cx="6317356" cy="1021557"/>
            <a:chOff x="989818" y="5589240"/>
            <a:chExt cx="6317356" cy="1021557"/>
          </a:xfrm>
        </p:grpSpPr>
        <p:sp>
          <p:nvSpPr>
            <p:cNvPr id="35" name="Rectangle 34"/>
            <p:cNvSpPr/>
            <p:nvPr/>
          </p:nvSpPr>
          <p:spPr>
            <a:xfrm>
              <a:off x="1463593" y="6303020"/>
              <a:ext cx="7065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4 W/m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9506">
              <a:off x="989818" y="6027939"/>
              <a:ext cx="1102099" cy="210496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7079107" y="5589240"/>
              <a:ext cx="228067" cy="418355"/>
            </a:xfrm>
            <a:prstGeom prst="ellipse">
              <a:avLst/>
            </a:prstGeom>
            <a:noFill/>
            <a:ln w="127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Oval 48"/>
          <p:cNvSpPr/>
          <p:nvPr/>
        </p:nvSpPr>
        <p:spPr>
          <a:xfrm>
            <a:off x="7008049" y="2614466"/>
            <a:ext cx="183984" cy="462152"/>
          </a:xfrm>
          <a:prstGeom prst="ellipse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/>
          </p:nvPr>
        </p:nvGraphicFramePr>
        <p:xfrm>
          <a:off x="201028" y="2287928"/>
          <a:ext cx="24791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1619884" y="1357915"/>
            <a:ext cx="2415216" cy="1482222"/>
            <a:chOff x="1619884" y="1357915"/>
            <a:chExt cx="2415216" cy="1482222"/>
          </a:xfrm>
        </p:grpSpPr>
        <p:grpSp>
          <p:nvGrpSpPr>
            <p:cNvPr id="55" name="Group 54"/>
            <p:cNvGrpSpPr/>
            <p:nvPr/>
          </p:nvGrpSpPr>
          <p:grpSpPr>
            <a:xfrm>
              <a:off x="2761560" y="1357915"/>
              <a:ext cx="1273540" cy="524457"/>
              <a:chOff x="2761560" y="1357915"/>
              <a:chExt cx="1273540" cy="524457"/>
            </a:xfrm>
          </p:grpSpPr>
          <p:sp>
            <p:nvSpPr>
              <p:cNvPr id="59" name="Right Brace 58"/>
              <p:cNvSpPr/>
              <p:nvPr/>
            </p:nvSpPr>
            <p:spPr>
              <a:xfrm>
                <a:off x="2761560" y="1357915"/>
                <a:ext cx="211164" cy="524457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036108" y="1481062"/>
                <a:ext cx="998992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@ 40 ÷ 62 K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619884" y="2279548"/>
              <a:ext cx="695400" cy="560589"/>
              <a:chOff x="1616490" y="2132095"/>
              <a:chExt cx="695400" cy="56058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16490" y="2132095"/>
                <a:ext cx="69121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2.9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626701" y="2415685"/>
                <a:ext cx="68518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200" dirty="0" smtClean="0">
                    <a:latin typeface="Franklin Gothic Book" pitchFamily="34" charset="0"/>
                  </a:rPr>
                  <a:t>8.7 MW</a:t>
                </a:r>
                <a:endParaRPr lang="de-AT" sz="1200" dirty="0">
                  <a:latin typeface="Franklin Gothic Book" pitchFamily="34" charset="0"/>
                </a:endParaRPr>
              </a:p>
            </p:txBody>
          </p:sp>
        </p:grpSp>
      </p:grpSp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201028" y="1368463"/>
          <a:ext cx="247915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Circ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1323364"/>
                  </a:ext>
                </a:extLst>
              </a:tr>
            </a:tbl>
          </a:graphicData>
        </a:graphic>
      </p:graphicFrame>
      <p:sp>
        <p:nvSpPr>
          <p:cNvPr id="52" name="Rectangle 51"/>
          <p:cNvSpPr/>
          <p:nvPr/>
        </p:nvSpPr>
        <p:spPr>
          <a:xfrm>
            <a:off x="1636215" y="1360610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520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673436" y="1655517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80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628843" y="1929965"/>
            <a:ext cx="686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370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500711" y="973309"/>
            <a:ext cx="3202870" cy="1151126"/>
            <a:chOff x="4500711" y="973309"/>
            <a:chExt cx="3202870" cy="1151126"/>
          </a:xfrm>
        </p:grpSpPr>
        <p:grpSp>
          <p:nvGrpSpPr>
            <p:cNvPr id="65" name="Group 64"/>
            <p:cNvGrpSpPr/>
            <p:nvPr/>
          </p:nvGrpSpPr>
          <p:grpSpPr>
            <a:xfrm>
              <a:off x="5175716" y="973309"/>
              <a:ext cx="2527865" cy="1151126"/>
              <a:chOff x="5175716" y="973309"/>
              <a:chExt cx="2527865" cy="1151126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47" t="17350" r="6126" b="9737"/>
              <a:stretch/>
            </p:blipFill>
            <p:spPr>
              <a:xfrm>
                <a:off x="5175716" y="1359058"/>
                <a:ext cx="1007074" cy="765377"/>
              </a:xfrm>
              <a:prstGeom prst="rect">
                <a:avLst/>
              </a:prstGeom>
              <a:ln w="25400">
                <a:solidFill>
                  <a:srgbClr val="53D2FF"/>
                </a:solidFill>
              </a:ln>
            </p:spPr>
          </p:pic>
          <p:sp>
            <p:nvSpPr>
              <p:cNvPr id="64" name="Rounded Rectangle 63"/>
              <p:cNvSpPr/>
              <p:nvPr/>
            </p:nvSpPr>
            <p:spPr>
              <a:xfrm>
                <a:off x="7428337" y="973309"/>
                <a:ext cx="275244" cy="325681"/>
              </a:xfrm>
              <a:prstGeom prst="roundRect">
                <a:avLst/>
              </a:prstGeom>
              <a:noFill/>
              <a:ln w="19050">
                <a:solidFill>
                  <a:srgbClr val="53D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Text Box 2"/>
            <p:cNvSpPr txBox="1">
              <a:spLocks noChangeArrowheads="1"/>
            </p:cNvSpPr>
            <p:nvPr/>
          </p:nvSpPr>
          <p:spPr bwMode="auto">
            <a:xfrm>
              <a:off x="4500711" y="1507664"/>
              <a:ext cx="764922" cy="43306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951426" y="3928635"/>
            <a:ext cx="1927821" cy="811344"/>
            <a:chOff x="4283221" y="4210927"/>
            <a:chExt cx="1927821" cy="811344"/>
          </a:xfrm>
        </p:grpSpPr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4283221" y="4210927"/>
              <a:ext cx="1927821" cy="5254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Beam Screen Cooling Channel (40 ÷ 60 K)</a:t>
              </a:r>
            </a:p>
          </p:txBody>
        </p:sp>
        <p:cxnSp>
          <p:nvCxnSpPr>
            <p:cNvPr id="70" name="Straight Connector 30"/>
            <p:cNvCxnSpPr/>
            <p:nvPr/>
          </p:nvCxnSpPr>
          <p:spPr bwMode="auto">
            <a:xfrm flipV="1">
              <a:off x="4415739" y="4798109"/>
              <a:ext cx="414018" cy="224162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1" name="Rectangle 70"/>
          <p:cNvSpPr/>
          <p:nvPr/>
        </p:nvSpPr>
        <p:spPr>
          <a:xfrm>
            <a:off x="2749693" y="1920079"/>
            <a:ext cx="1088760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@ </a:t>
            </a:r>
            <a:r>
              <a:rPr lang="de-AT" sz="1200" dirty="0">
                <a:latin typeface="Franklin Gothic Book" pitchFamily="34" charset="0"/>
              </a:rPr>
              <a:t>40 ÷ </a:t>
            </a:r>
            <a:r>
              <a:rPr lang="de-AT" sz="1200" dirty="0" smtClean="0">
                <a:latin typeface="Franklin Gothic Book" pitchFamily="34" charset="0"/>
              </a:rPr>
              <a:t>300 K</a:t>
            </a:r>
            <a:endParaRPr lang="de-AT" sz="1200" dirty="0">
              <a:latin typeface="Franklin Gothic Book" pitchFamily="34" charset="0"/>
            </a:endParaRPr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185881" y="667332"/>
            <a:ext cx="5247058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>
                <a:latin typeface="Franklin Gothic Book" panose="020B0503020102020204" pitchFamily="34" charset="0"/>
              </a:rPr>
              <a:t>Beam Screens and Thermal Shields </a:t>
            </a:r>
            <a:r>
              <a:rPr lang="en-GB" u="sng" kern="0" dirty="0" smtClean="0">
                <a:latin typeface="Franklin Gothic Book" panose="020B0503020102020204" pitchFamily="34" charset="0"/>
              </a:rPr>
              <a:t>(Option)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119648" y="1091739"/>
            <a:ext cx="2363479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Values for one long sector:</a:t>
            </a:r>
          </a:p>
        </p:txBody>
      </p:sp>
    </p:spTree>
    <p:extLst>
      <p:ext uri="{BB962C8B-B14F-4D97-AF65-F5344CB8AC3E}">
        <p14:creationId xmlns:p14="http://schemas.microsoft.com/office/powerpoint/2010/main" val="30464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72008" y="232145"/>
            <a:ext cx="9143999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en-GB" sz="20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Beam screen cooling and thermal </a:t>
            </a:r>
            <a:r>
              <a:rPr lang="en-GB" sz="20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hielding</a:t>
            </a:r>
            <a:endParaRPr lang="hr-HR" sz="2000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7" t="35333" r="2466" b="35000"/>
          <a:stretch/>
        </p:blipFill>
        <p:spPr>
          <a:xfrm>
            <a:off x="2350954" y="1263148"/>
            <a:ext cx="2594291" cy="2499737"/>
          </a:xfrm>
          <a:prstGeom prst="rect">
            <a:avLst/>
          </a:prstGeom>
        </p:spPr>
      </p:pic>
      <p:cxnSp>
        <p:nvCxnSpPr>
          <p:cNvPr id="29" name="Straight Connector 31"/>
          <p:cNvCxnSpPr/>
          <p:nvPr/>
        </p:nvCxnSpPr>
        <p:spPr bwMode="auto">
          <a:xfrm flipH="1">
            <a:off x="3307080" y="2409682"/>
            <a:ext cx="132302" cy="99645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9933"/>
            </a:solidFill>
            <a:prstDash val="dash"/>
            <a:round/>
            <a:headEnd type="none" w="med" len="med"/>
            <a:tailEnd type="triangle" w="sm" len="lg"/>
          </a:ln>
          <a:effectLst/>
        </p:spPr>
      </p:cxn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39950" r="56906" b="35932"/>
          <a:stretch/>
        </p:blipFill>
        <p:spPr>
          <a:xfrm>
            <a:off x="245496" y="1136738"/>
            <a:ext cx="1821330" cy="2050977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15672" y="849843"/>
            <a:ext cx="2195175" cy="3099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1250"/>
              </a:spcBef>
            </a:pPr>
            <a:r>
              <a:rPr lang="de-AT" sz="1400" b="1" u="sng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Cryogenic</a:t>
            </a:r>
            <a:r>
              <a:rPr lang="de-AT" sz="14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400" b="1" u="sng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distribution</a:t>
            </a:r>
            <a:r>
              <a:rPr lang="de-AT" sz="14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400" b="1" u="sng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line</a:t>
            </a:r>
            <a:endParaRPr lang="de-AT" sz="1400" b="1" u="sng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2534535" y="826781"/>
            <a:ext cx="2195175" cy="3099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ctr" eaLnBrk="1" hangingPunct="1">
              <a:spcBef>
                <a:spcPts val="1250"/>
              </a:spcBef>
            </a:pPr>
            <a:r>
              <a:rPr lang="de-AT" sz="1400" b="1" u="sng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FCC </a:t>
            </a:r>
            <a:r>
              <a:rPr lang="de-AT" sz="1400" b="1" u="sng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dipole</a:t>
            </a:r>
            <a:endParaRPr lang="de-AT" sz="1400" b="1" u="sng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31" name="Straight Connector 31"/>
          <p:cNvCxnSpPr/>
          <p:nvPr/>
        </p:nvCxnSpPr>
        <p:spPr bwMode="auto">
          <a:xfrm flipH="1" flipV="1">
            <a:off x="1234440" y="2811780"/>
            <a:ext cx="2041133" cy="62913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99CC00"/>
            </a:solidFill>
            <a:prstDash val="dash"/>
            <a:round/>
            <a:headEnd type="none" w="med" len="med"/>
            <a:tailEnd type="triangle" w="sm" len="lg"/>
          </a:ln>
          <a:effectLst/>
        </p:spPr>
      </p:cxnSp>
      <p:cxnSp>
        <p:nvCxnSpPr>
          <p:cNvPr id="12" name="Straight Connector 31"/>
          <p:cNvCxnSpPr/>
          <p:nvPr/>
        </p:nvCxnSpPr>
        <p:spPr bwMode="auto">
          <a:xfrm>
            <a:off x="1629688" y="2409682"/>
            <a:ext cx="1809694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3300"/>
            </a:solidFill>
            <a:prstDash val="dash"/>
            <a:round/>
            <a:headEnd type="none" w="med" len="med"/>
            <a:tailEnd type="triangle" w="sm" len="lg"/>
          </a:ln>
          <a:effectLst/>
        </p:spPr>
      </p:cxnSp>
      <p:grpSp>
        <p:nvGrpSpPr>
          <p:cNvPr id="3" name="Gruppieren 2"/>
          <p:cNvGrpSpPr/>
          <p:nvPr/>
        </p:nvGrpSpPr>
        <p:grpSpPr>
          <a:xfrm>
            <a:off x="3412413" y="994189"/>
            <a:ext cx="2331958" cy="1415449"/>
            <a:chOff x="3412413" y="994189"/>
            <a:chExt cx="2331958" cy="1415449"/>
          </a:xfrm>
        </p:grpSpPr>
        <p:cxnSp>
          <p:nvCxnSpPr>
            <p:cNvPr id="32" name="Straight Connector 18"/>
            <p:cNvCxnSpPr/>
            <p:nvPr/>
          </p:nvCxnSpPr>
          <p:spPr bwMode="auto">
            <a:xfrm flipV="1">
              <a:off x="3842746" y="1340486"/>
              <a:ext cx="886964" cy="1051172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4304211" y="994189"/>
              <a:ext cx="1440160" cy="309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Beam Screens</a:t>
              </a:r>
            </a:p>
          </p:txBody>
        </p:sp>
        <p:cxnSp>
          <p:nvCxnSpPr>
            <p:cNvPr id="34" name="Straight Connector 24"/>
            <p:cNvCxnSpPr/>
            <p:nvPr/>
          </p:nvCxnSpPr>
          <p:spPr bwMode="auto">
            <a:xfrm flipV="1">
              <a:off x="3412413" y="1340486"/>
              <a:ext cx="1087579" cy="1069152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6057430" y="2033262"/>
            <a:ext cx="2979065" cy="1079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lvl="1" indent="-342900" algn="just" eaLnBrk="1" hangingPunct="1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The branched flow is divided and passes 4 cooling channels in 2 beam screens (40 K – 60 K)</a:t>
            </a:r>
            <a:endParaRPr lang="de-AT" sz="1600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6058605" y="925340"/>
            <a:ext cx="2977890" cy="1079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0"/>
              </a:spcBef>
              <a:spcAft>
                <a:spcPts val="500"/>
              </a:spcAft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Beam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screens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works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as</a:t>
            </a:r>
            <a:r>
              <a:rPr lang="de-AT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thermal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barriers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to shield the cold mass (T &lt; 2 K) against beam induced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heat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loads 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6064934" y="2857497"/>
            <a:ext cx="2971561" cy="8331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lvl="1" indent="-342900" algn="just" eaLnBrk="1" hangingPunct="1">
              <a:spcBef>
                <a:spcPts val="0"/>
              </a:spcBef>
              <a:spcAft>
                <a:spcPts val="1000"/>
              </a:spcAft>
              <a:buFont typeface="+mj-lt"/>
              <a:buAutoNum type="arabicPeriod" startAt="2"/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Heat sources generate a </a:t>
            </a: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heat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load </a:t>
            </a: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of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about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60 W/m on the beam </a:t>
            </a:r>
            <a:r>
              <a:rPr lang="de-AT" sz="1600" dirty="0" err="1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screens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in total</a:t>
            </a: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5158720" y="1509253"/>
            <a:ext cx="684831" cy="3099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300 K</a:t>
            </a:r>
          </a:p>
        </p:txBody>
      </p:sp>
      <p:cxnSp>
        <p:nvCxnSpPr>
          <p:cNvPr id="48" name="Straight Connector 31"/>
          <p:cNvCxnSpPr/>
          <p:nvPr/>
        </p:nvCxnSpPr>
        <p:spPr bwMode="auto">
          <a:xfrm flipV="1">
            <a:off x="4602519" y="1680064"/>
            <a:ext cx="545545" cy="141626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31"/>
          <p:cNvCxnSpPr/>
          <p:nvPr/>
        </p:nvCxnSpPr>
        <p:spPr bwMode="auto">
          <a:xfrm>
            <a:off x="2699792" y="1465040"/>
            <a:ext cx="340588" cy="188500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350953" y="1155082"/>
            <a:ext cx="563611" cy="3099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60 K</a:t>
            </a:r>
          </a:p>
        </p:txBody>
      </p:sp>
      <p:cxnSp>
        <p:nvCxnSpPr>
          <p:cNvPr id="54" name="Straight Connector 31"/>
          <p:cNvCxnSpPr/>
          <p:nvPr/>
        </p:nvCxnSpPr>
        <p:spPr bwMode="auto">
          <a:xfrm>
            <a:off x="4074885" y="2703200"/>
            <a:ext cx="800406" cy="484515"/>
          </a:xfrm>
          <a:prstGeom prst="line">
            <a:avLst/>
          </a:prstGeom>
          <a:solidFill>
            <a:srgbClr val="00B8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4875291" y="3130961"/>
            <a:ext cx="684831" cy="30995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≈ 2 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6" y="3933056"/>
            <a:ext cx="8859099" cy="2448272"/>
          </a:xfrm>
          <a:prstGeom prst="rect">
            <a:avLst/>
          </a:prstGeom>
        </p:spPr>
      </p:pic>
      <p:grpSp>
        <p:nvGrpSpPr>
          <p:cNvPr id="24" name="Group 25"/>
          <p:cNvGrpSpPr/>
          <p:nvPr/>
        </p:nvGrpSpPr>
        <p:grpSpPr>
          <a:xfrm>
            <a:off x="352499" y="3418950"/>
            <a:ext cx="1131252" cy="899627"/>
            <a:chOff x="4043039" y="3010553"/>
            <a:chExt cx="962044" cy="1183663"/>
          </a:xfrm>
        </p:grpSpPr>
        <p:cxnSp>
          <p:nvCxnSpPr>
            <p:cNvPr id="26" name="Straight Connector 21"/>
            <p:cNvCxnSpPr>
              <a:endCxn id="27" idx="2"/>
            </p:cNvCxnSpPr>
            <p:nvPr/>
          </p:nvCxnSpPr>
          <p:spPr bwMode="auto">
            <a:xfrm flipV="1">
              <a:off x="4324590" y="3751398"/>
              <a:ext cx="199471" cy="442818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4043039" y="3010553"/>
              <a:ext cx="962044" cy="7408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p = 50 bar</a:t>
              </a:r>
            </a:p>
            <a:p>
              <a:pPr marL="0" lvl="1" indent="0" algn="just" eaLnBrk="1" hangingPunct="1">
                <a:spcBef>
                  <a:spcPts val="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T = 40 K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-9122" y="5229200"/>
            <a:ext cx="1243562" cy="1249100"/>
            <a:chOff x="-9122" y="5229200"/>
            <a:chExt cx="1243562" cy="1249100"/>
          </a:xfrm>
        </p:grpSpPr>
        <p:cxnSp>
          <p:nvCxnSpPr>
            <p:cNvPr id="35" name="Straight Connector 21"/>
            <p:cNvCxnSpPr/>
            <p:nvPr/>
          </p:nvCxnSpPr>
          <p:spPr bwMode="auto">
            <a:xfrm flipV="1">
              <a:off x="409978" y="5229200"/>
              <a:ext cx="117278" cy="504056"/>
            </a:xfrm>
            <a:prstGeom prst="line">
              <a:avLst/>
            </a:prstGeom>
            <a:solidFill>
              <a:srgbClr val="00B8FF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lg"/>
            </a:ln>
            <a:effectLst/>
          </p:spPr>
        </p:cxnSp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-9122" y="5737455"/>
              <a:ext cx="1243562" cy="7408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2 </a:t>
              </a:r>
              <a:r>
                <a:rPr lang="de-AT" sz="14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operation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temperatures</a:t>
              </a: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de-AT" sz="1400" dirty="0" err="1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investigated</a:t>
              </a:r>
              <a:endParaRPr lang="de-AT" sz="1400" dirty="0" smtClean="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2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1844824"/>
            <a:ext cx="4092704" cy="45608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788024" y="823806"/>
            <a:ext cx="4188468" cy="5585033"/>
            <a:chOff x="4788024" y="823806"/>
            <a:chExt cx="4188468" cy="558503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788" y="1848024"/>
              <a:ext cx="4092704" cy="456081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788024" y="823806"/>
              <a:ext cx="4185717" cy="1366781"/>
              <a:chOff x="4788024" y="823806"/>
              <a:chExt cx="4185717" cy="1366781"/>
            </a:xfrm>
          </p:grpSpPr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5280960" y="823806"/>
                <a:ext cx="539267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u="sng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LHC</a:t>
                </a: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7714935" y="825347"/>
                <a:ext cx="582419" cy="3407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sz="1600" u="sng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FCC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6244" y="1160268"/>
                <a:ext cx="1590183" cy="102056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024" y="1247158"/>
                <a:ext cx="1529364" cy="943429"/>
              </a:xfrm>
              <a:prstGeom prst="rect">
                <a:avLst/>
              </a:prstGeom>
            </p:spPr>
          </p:pic>
          <p:sp>
            <p:nvSpPr>
              <p:cNvPr id="44" name="Text Box 2"/>
              <p:cNvSpPr txBox="1">
                <a:spLocks noChangeArrowheads="1"/>
              </p:cNvSpPr>
              <p:nvPr/>
            </p:nvSpPr>
            <p:spPr bwMode="auto">
              <a:xfrm rot="18702677">
                <a:off x="5055523" y="1412870"/>
                <a:ext cx="824919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Cheops</a:t>
                </a:r>
              </a:p>
            </p:txBody>
          </p:sp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5254894" y="1870750"/>
                <a:ext cx="449116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LHC</a:t>
                </a:r>
              </a:p>
            </p:txBody>
          </p:sp>
          <p:sp>
            <p:nvSpPr>
              <p:cNvPr id="34" name="Text Box 2"/>
              <p:cNvSpPr txBox="1">
                <a:spLocks noChangeArrowheads="1"/>
              </p:cNvSpPr>
              <p:nvPr/>
            </p:nvSpPr>
            <p:spPr bwMode="auto">
              <a:xfrm>
                <a:off x="8524625" y="1182150"/>
                <a:ext cx="449116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FCC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 flipV="1">
                <a:off x="8193571" y="1331075"/>
                <a:ext cx="358276" cy="1196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FCC superlatives in vivid comparisons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2161" y="1235794"/>
            <a:ext cx="4643806" cy="258750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2014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Start FCC conceptual design phase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2019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CDR released 15.01.2019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2020 - 2028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Preparation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2029 - 2037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 Tunneling &amp; installation FCC-ee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>
                <a:solidFill>
                  <a:srgbClr val="000000"/>
                </a:solidFill>
                <a:latin typeface="Franklin Gothic Book" panose="020B0503020102020204" pitchFamily="34" charset="0"/>
              </a:rPr>
              <a:t>2038 </a:t>
            </a: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- </a:t>
            </a:r>
            <a:r>
              <a:rPr lang="de-AT" sz="1600" b="1" dirty="0">
                <a:solidFill>
                  <a:srgbClr val="000000"/>
                </a:solidFill>
                <a:latin typeface="Franklin Gothic Book" panose="020B0503020102020204" pitchFamily="34" charset="0"/>
              </a:rPr>
              <a:t>2053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FCC-ee operation in 4 stages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2054 - 2063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FCC-hh preparation &amp; installation</a:t>
            </a:r>
          </a:p>
          <a:p>
            <a:pPr marL="342900" lvl="1" indent="-342900" algn="just" eaLnBrk="1" hangingPunct="1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e-AT" sz="1600" b="1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2064 - 2090 </a:t>
            </a: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FCC-hh operation</a:t>
            </a:r>
            <a:endParaRPr lang="de-AT" sz="16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00310" y="763200"/>
            <a:ext cx="1271281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Timeline</a:t>
            </a:r>
            <a:endParaRPr lang="hr-HR" sz="1800" b="1" u="sng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14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34775"/>
              </p:ext>
            </p:extLst>
          </p:nvPr>
        </p:nvGraphicFramePr>
        <p:xfrm>
          <a:off x="107504" y="4055014"/>
          <a:ext cx="4680520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4919">
                <a:tc>
                  <a:txBody>
                    <a:bodyPr/>
                    <a:lstStyle/>
                    <a:p>
                      <a:pPr algn="ctr"/>
                      <a:endParaRPr lang="de-AT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LEP/(HL-)LHC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FCC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err="1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Circumference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27 km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100 km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Excavated soil volume tunnel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aseline="30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aseline="300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Electrical power consumption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600" kern="1200" dirty="0" smtClean="0">
                        <a:solidFill>
                          <a:schemeClr val="tx1"/>
                        </a:solidFill>
                        <a:latin typeface="Franklin Gothic Book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Max. stored</a:t>
                      </a:r>
                      <a:r>
                        <a:rPr lang="de-AT" sz="1600" baseline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 beam energy</a:t>
                      </a:r>
                      <a:endParaRPr lang="de-AT" sz="1600" dirty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4150322"/>
                  </a:ext>
                </a:extLst>
              </a:tr>
            </a:tbl>
          </a:graphicData>
        </a:graphic>
      </p:graphicFrame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96862" y="3879421"/>
            <a:ext cx="147545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spcBef>
                <a:spcPts val="1250"/>
              </a:spcBef>
            </a:pPr>
            <a:r>
              <a:rPr lang="en-GB" sz="1800" b="1" u="sng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Some data </a:t>
            </a:r>
            <a:endParaRPr lang="hr-HR" sz="1800" b="1" u="sng" dirty="0" smtClean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97423" y="3338133"/>
            <a:ext cx="4006890" cy="3167228"/>
            <a:chOff x="4997423" y="3338133"/>
            <a:chExt cx="4006890" cy="3167228"/>
          </a:xfrm>
        </p:grpSpPr>
        <p:grpSp>
          <p:nvGrpSpPr>
            <p:cNvPr id="35" name="Group 34"/>
            <p:cNvGrpSpPr/>
            <p:nvPr/>
          </p:nvGrpSpPr>
          <p:grpSpPr>
            <a:xfrm>
              <a:off x="5251912" y="3338133"/>
              <a:ext cx="3752401" cy="2054586"/>
              <a:chOff x="5187458" y="4114985"/>
              <a:chExt cx="3752401" cy="205458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155755" y="4951375"/>
                <a:ext cx="851902" cy="78849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6910840" y="4140552"/>
                <a:ext cx="2054586" cy="2003452"/>
              </a:xfrm>
              <a:prstGeom prst="rect">
                <a:avLst/>
              </a:prstGeom>
            </p:spPr>
          </p:pic>
          <p:sp>
            <p:nvSpPr>
              <p:cNvPr id="27" name="Text Box 2"/>
              <p:cNvSpPr txBox="1">
                <a:spLocks noChangeArrowheads="1"/>
              </p:cNvSpPr>
              <p:nvPr/>
            </p:nvSpPr>
            <p:spPr bwMode="auto">
              <a:xfrm>
                <a:off x="5611532" y="5328890"/>
                <a:ext cx="824919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Saab 200</a:t>
                </a:r>
              </a:p>
            </p:txBody>
          </p:sp>
          <p:sp>
            <p:nvSpPr>
              <p:cNvPr id="28" name="Text Box 2"/>
              <p:cNvSpPr txBox="1">
                <a:spLocks noChangeArrowheads="1"/>
              </p:cNvSpPr>
              <p:nvPr/>
            </p:nvSpPr>
            <p:spPr bwMode="auto">
              <a:xfrm>
                <a:off x="8037868" y="5345623"/>
                <a:ext cx="623770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A350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53" b="17946"/>
            <a:stretch/>
          </p:blipFill>
          <p:spPr>
            <a:xfrm>
              <a:off x="4997423" y="5330396"/>
              <a:ext cx="1303704" cy="57606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1"/>
            <a:stretch/>
          </p:blipFill>
          <p:spPr>
            <a:xfrm>
              <a:off x="7293754" y="5527805"/>
              <a:ext cx="1488669" cy="977556"/>
            </a:xfrm>
            <a:prstGeom prst="rect">
              <a:avLst/>
            </a:prstGeom>
          </p:spPr>
        </p:pic>
      </p:grpSp>
      <p:sp>
        <p:nvSpPr>
          <p:cNvPr id="32" name="Text Box 2"/>
          <p:cNvSpPr txBox="1">
            <a:spLocks noChangeArrowheads="1"/>
          </p:cNvSpPr>
          <p:nvPr/>
        </p:nvSpPr>
        <p:spPr bwMode="auto">
          <a:xfrm rot="18525061">
            <a:off x="7441841" y="1438979"/>
            <a:ext cx="824919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algn="just" eaLnBrk="1" hangingPunct="1">
              <a:spcBef>
                <a:spcPts val="100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Cheops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852251" y="4893771"/>
            <a:ext cx="2851716" cy="344732"/>
            <a:chOff x="1852251" y="4893771"/>
            <a:chExt cx="2851716" cy="344732"/>
          </a:xfrm>
        </p:grpSpPr>
        <p:sp>
          <p:nvSpPr>
            <p:cNvPr id="30" name="Rectangle 29"/>
            <p:cNvSpPr/>
            <p:nvPr/>
          </p:nvSpPr>
          <p:spPr>
            <a:xfrm>
              <a:off x="1852251" y="4893771"/>
              <a:ext cx="13338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>
                <a:spcBef>
                  <a:spcPts val="1000"/>
                </a:spcBef>
              </a:pPr>
              <a:r>
                <a:rPr lang="de-AT" sz="1600" dirty="0">
                  <a:latin typeface="Franklin Gothic Book" pitchFamily="34" charset="0"/>
                </a:rPr>
                <a:t>0.42 · 10</a:t>
              </a:r>
              <a:r>
                <a:rPr lang="de-AT" sz="1600" baseline="30000" dirty="0">
                  <a:latin typeface="Franklin Gothic Book" pitchFamily="34" charset="0"/>
                </a:rPr>
                <a:t>6</a:t>
              </a:r>
              <a:r>
                <a:rPr lang="de-AT" sz="1600" dirty="0">
                  <a:latin typeface="Franklin Gothic Book" pitchFamily="34" charset="0"/>
                </a:rPr>
                <a:t> </a:t>
              </a:r>
              <a:r>
                <a:rPr lang="de-AT" sz="1600" dirty="0" smtClean="0">
                  <a:latin typeface="Franklin Gothic Book" pitchFamily="34" charset="0"/>
                </a:rPr>
                <a:t>m</a:t>
              </a:r>
              <a:r>
                <a:rPr lang="de-AT" sz="1600" baseline="30000" dirty="0" smtClean="0">
                  <a:latin typeface="Franklin Gothic Book" pitchFamily="34" charset="0"/>
                </a:rPr>
                <a:t>3</a:t>
              </a:r>
              <a:endParaRPr lang="de-AT" sz="1600" baseline="30000" dirty="0">
                <a:latin typeface="Franklin Gothic Book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70140" y="4899949"/>
              <a:ext cx="13338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600" dirty="0">
                  <a:latin typeface="Franklin Gothic Book" pitchFamily="34" charset="0"/>
                </a:rPr>
                <a:t>3.25 · 10</a:t>
              </a:r>
              <a:r>
                <a:rPr lang="de-AT" sz="1600" baseline="30000" dirty="0">
                  <a:latin typeface="Franklin Gothic Book" pitchFamily="34" charset="0"/>
                </a:rPr>
                <a:t>6</a:t>
              </a:r>
              <a:r>
                <a:rPr lang="de-AT" sz="1600" dirty="0">
                  <a:latin typeface="Franklin Gothic Book" pitchFamily="34" charset="0"/>
                </a:rPr>
                <a:t> m</a:t>
              </a:r>
              <a:r>
                <a:rPr lang="de-AT" sz="1600" baseline="30000" dirty="0">
                  <a:latin typeface="Franklin Gothic Book" pitchFamily="34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56352" y="5490038"/>
            <a:ext cx="2432297" cy="338941"/>
            <a:chOff x="2056352" y="5490038"/>
            <a:chExt cx="2432297" cy="338941"/>
          </a:xfrm>
        </p:grpSpPr>
        <p:sp>
          <p:nvSpPr>
            <p:cNvPr id="46" name="Rectangle 45"/>
            <p:cNvSpPr/>
            <p:nvPr/>
          </p:nvSpPr>
          <p:spPr>
            <a:xfrm>
              <a:off x="2056352" y="5490038"/>
              <a:ext cx="9316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>
                <a:spcBef>
                  <a:spcPts val="1000"/>
                </a:spcBef>
              </a:pPr>
              <a:r>
                <a:rPr lang="de-AT" sz="1600" dirty="0" smtClean="0">
                  <a:latin typeface="Franklin Gothic Book" pitchFamily="34" charset="0"/>
                </a:rPr>
                <a:t>200 MW</a:t>
              </a:r>
              <a:endParaRPr lang="de-AT" sz="1600" baseline="30000" dirty="0">
                <a:latin typeface="Franklin Gothic Book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56984" y="5490425"/>
              <a:ext cx="9316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600" dirty="0" smtClean="0">
                  <a:latin typeface="Franklin Gothic Book" pitchFamily="34" charset="0"/>
                </a:rPr>
                <a:t>580 MW</a:t>
              </a:r>
              <a:endParaRPr lang="de-AT" sz="1600" baseline="30000" dirty="0">
                <a:latin typeface="Franklin Gothic Book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081719" y="6056506"/>
            <a:ext cx="2315699" cy="338941"/>
            <a:chOff x="2081719" y="6056506"/>
            <a:chExt cx="2315699" cy="338941"/>
          </a:xfrm>
        </p:grpSpPr>
        <p:sp>
          <p:nvSpPr>
            <p:cNvPr id="48" name="Rectangle 47"/>
            <p:cNvSpPr/>
            <p:nvPr/>
          </p:nvSpPr>
          <p:spPr>
            <a:xfrm>
              <a:off x="2081719" y="6056506"/>
              <a:ext cx="8579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 algn="just">
                <a:spcBef>
                  <a:spcPts val="1000"/>
                </a:spcBef>
              </a:pPr>
              <a:r>
                <a:rPr lang="de-AT" sz="1600" dirty="0" smtClean="0">
                  <a:latin typeface="Franklin Gothic Book" pitchFamily="34" charset="0"/>
                </a:rPr>
                <a:t>0.33 GJ</a:t>
              </a:r>
              <a:endParaRPr lang="de-AT" sz="1600" baseline="30000" dirty="0">
                <a:latin typeface="Franklin Gothic Book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659716" y="6056893"/>
              <a:ext cx="7377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600" dirty="0" smtClean="0">
                  <a:latin typeface="Franklin Gothic Book" pitchFamily="34" charset="0"/>
                </a:rPr>
                <a:t>8.4 GJ</a:t>
              </a:r>
              <a:endParaRPr lang="de-AT" sz="1600" baseline="30000" dirty="0">
                <a:latin typeface="Franklin Gothic Book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29282" y="2344724"/>
            <a:ext cx="3563157" cy="968340"/>
            <a:chOff x="5429282" y="2344724"/>
            <a:chExt cx="3563157" cy="968340"/>
          </a:xfrm>
        </p:grpSpPr>
        <p:grpSp>
          <p:nvGrpSpPr>
            <p:cNvPr id="36" name="Group 35"/>
            <p:cNvGrpSpPr/>
            <p:nvPr/>
          </p:nvGrpSpPr>
          <p:grpSpPr>
            <a:xfrm>
              <a:off x="7247338" y="2344724"/>
              <a:ext cx="1745101" cy="968340"/>
              <a:chOff x="7746040" y="680525"/>
              <a:chExt cx="1745101" cy="9683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3341" y="811897"/>
                <a:ext cx="648279" cy="61714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5795" y="1242898"/>
                <a:ext cx="355392" cy="40596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6040" y="1209421"/>
                <a:ext cx="427827" cy="421600"/>
              </a:xfrm>
              <a:prstGeom prst="rect">
                <a:avLst/>
              </a:prstGeom>
            </p:spPr>
          </p:pic>
          <p:sp>
            <p:nvSpPr>
              <p:cNvPr id="24" name="Text Box 2"/>
              <p:cNvSpPr txBox="1">
                <a:spLocks noChangeArrowheads="1"/>
              </p:cNvSpPr>
              <p:nvPr/>
            </p:nvSpPr>
            <p:spPr bwMode="auto">
              <a:xfrm>
                <a:off x="7759607" y="971011"/>
                <a:ext cx="360085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LA</a:t>
                </a:r>
              </a:p>
            </p:txBody>
          </p:sp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9111700" y="1060353"/>
                <a:ext cx="379441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GE</a:t>
                </a:r>
              </a:p>
            </p:txBody>
          </p:sp>
          <p:sp>
            <p:nvSpPr>
              <p:cNvPr id="26" name="Text Box 2"/>
              <p:cNvSpPr txBox="1">
                <a:spLocks noChangeArrowheads="1"/>
              </p:cNvSpPr>
              <p:nvPr/>
            </p:nvSpPr>
            <p:spPr bwMode="auto">
              <a:xfrm>
                <a:off x="8599191" y="680525"/>
                <a:ext cx="409415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ZU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29282" y="2603699"/>
              <a:ext cx="575346" cy="588512"/>
              <a:chOff x="5429282" y="2603699"/>
              <a:chExt cx="575346" cy="58851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282" y="2786244"/>
                <a:ext cx="355392" cy="405967"/>
              </a:xfrm>
              <a:prstGeom prst="rect">
                <a:avLst/>
              </a:prstGeom>
            </p:spPr>
          </p:pic>
          <p:sp>
            <p:nvSpPr>
              <p:cNvPr id="51" name="Text Box 2"/>
              <p:cNvSpPr txBox="1">
                <a:spLocks noChangeArrowheads="1"/>
              </p:cNvSpPr>
              <p:nvPr/>
            </p:nvSpPr>
            <p:spPr bwMode="auto">
              <a:xfrm>
                <a:off x="5625187" y="2603699"/>
                <a:ext cx="379441" cy="2791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90000" tIns="46800" rIns="90000" bIns="46800">
                <a:spAutoFit/>
              </a:bodyPr>
              <a:lstStyle>
                <a:lvl1pPr marL="180975" indent="-179388"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1pPr>
                <a:lvl2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2pPr>
                <a:lvl3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3pPr>
                <a:lvl4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4pPr>
                <a:lvl5pPr eaLnBrk="0" hangingPunct="0"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180975" algn="l"/>
                    <a:tab pos="1095375" algn="l"/>
                    <a:tab pos="2009775" algn="l"/>
                    <a:tab pos="2924175" algn="l"/>
                    <a:tab pos="3838575" algn="l"/>
                    <a:tab pos="4752975" algn="l"/>
                    <a:tab pos="5667375" algn="l"/>
                    <a:tab pos="6581775" algn="l"/>
                    <a:tab pos="7496175" algn="l"/>
                    <a:tab pos="8410575" algn="l"/>
                    <a:tab pos="9324975" algn="l"/>
                    <a:tab pos="10239375" algn="l"/>
                  </a:tabLst>
                  <a:defRPr sz="1200">
                    <a:solidFill>
                      <a:schemeClr val="bg1"/>
                    </a:solidFill>
                    <a:latin typeface="Arial" charset="0"/>
                    <a:ea typeface="DejaVu Sans" charset="0"/>
                    <a:cs typeface="DejaVu Sans" charset="0"/>
                  </a:defRPr>
                </a:lvl9pPr>
              </a:lstStyle>
              <a:p>
                <a:pPr marL="0" lvl="1" algn="just" eaLnBrk="1" hangingPunct="1">
                  <a:spcBef>
                    <a:spcPts val="1000"/>
                  </a:spcBef>
                </a:pPr>
                <a:r>
                  <a:rPr lang="de-AT" dirty="0" smtClean="0">
                    <a:solidFill>
                      <a:srgbClr val="000000"/>
                    </a:solidFill>
                    <a:latin typeface="Franklin Gothic Book" panose="020B0503020102020204" pitchFamily="34" charset="0"/>
                  </a:rPr>
                  <a:t>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92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/>
          <p:cNvSpPr txBox="1">
            <a:spLocks/>
          </p:cNvSpPr>
          <p:nvPr/>
        </p:nvSpPr>
        <p:spPr>
          <a:xfrm>
            <a:off x="194647" y="674252"/>
            <a:ext cx="5247058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Current Leads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3951798"/>
            <a:ext cx="4595854" cy="263365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2381129" y="1477492"/>
            <a:ext cx="3531580" cy="2298862"/>
            <a:chOff x="2381129" y="1477492"/>
            <a:chExt cx="3531580" cy="2298862"/>
          </a:xfrm>
        </p:grpSpPr>
        <p:pic>
          <p:nvPicPr>
            <p:cNvPr id="11" name="Grafik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016" y="1477492"/>
              <a:ext cx="2595056" cy="1107673"/>
            </a:xfrm>
            <a:prstGeom prst="rect">
              <a:avLst/>
            </a:prstGeom>
          </p:spPr>
        </p:pic>
        <p:pic>
          <p:nvPicPr>
            <p:cNvPr id="13" name="Grafik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129" y="2519459"/>
              <a:ext cx="3531580" cy="125689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83" y="953125"/>
            <a:ext cx="3071352" cy="564645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03805" y="3389845"/>
            <a:ext cx="4468192" cy="3218918"/>
            <a:chOff x="5004632" y="3261762"/>
            <a:chExt cx="4468192" cy="3218918"/>
          </a:xfrm>
        </p:grpSpPr>
        <p:sp>
          <p:nvSpPr>
            <p:cNvPr id="21" name="Rectangle 20"/>
            <p:cNvSpPr/>
            <p:nvPr/>
          </p:nvSpPr>
          <p:spPr>
            <a:xfrm>
              <a:off x="6472362" y="4725144"/>
              <a:ext cx="979958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004632" y="3261762"/>
              <a:ext cx="4468192" cy="3218918"/>
              <a:chOff x="5004632" y="3261762"/>
              <a:chExt cx="4468192" cy="321891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04632" y="3761695"/>
                <a:ext cx="4468192" cy="2718985"/>
                <a:chOff x="5004632" y="3761695"/>
                <a:chExt cx="4468192" cy="2718985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04632" y="3761695"/>
                  <a:ext cx="2395452" cy="2718985"/>
                </a:xfrm>
                <a:prstGeom prst="rect">
                  <a:avLst/>
                </a:prstGeom>
              </p:spPr>
            </p:pic>
            <p:sp>
              <p:nvSpPr>
                <p:cNvPr id="22" name="Oval 21"/>
                <p:cNvSpPr/>
                <p:nvPr/>
              </p:nvSpPr>
              <p:spPr>
                <a:xfrm>
                  <a:off x="9198665" y="5428421"/>
                  <a:ext cx="274159" cy="463327"/>
                </a:xfrm>
                <a:prstGeom prst="ellipse">
                  <a:avLst/>
                </a:prstGeom>
                <a:noFill/>
                <a:ln w="12700">
                  <a:solidFill>
                    <a:srgbClr val="FF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5" name="Gerade Verbindung mit Pfeil 21"/>
              <p:cNvCxnSpPr/>
              <p:nvPr/>
            </p:nvCxnSpPr>
            <p:spPr bwMode="auto">
              <a:xfrm flipH="1">
                <a:off x="6034346" y="3261762"/>
                <a:ext cx="29728" cy="661632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Current Leads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847051" y="1844824"/>
            <a:ext cx="2794401" cy="1290085"/>
            <a:chOff x="2847051" y="1844824"/>
            <a:chExt cx="2794401" cy="1290085"/>
          </a:xfrm>
        </p:grpSpPr>
        <p:cxnSp>
          <p:nvCxnSpPr>
            <p:cNvPr id="14" name="Gerade Verbindung mit Pfeil 16"/>
            <p:cNvCxnSpPr/>
            <p:nvPr/>
          </p:nvCxnSpPr>
          <p:spPr bwMode="auto">
            <a:xfrm flipH="1">
              <a:off x="2847051" y="1844824"/>
              <a:ext cx="644829" cy="129008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" name="Gerade Verbindung mit Pfeil 21"/>
            <p:cNvCxnSpPr/>
            <p:nvPr/>
          </p:nvCxnSpPr>
          <p:spPr bwMode="auto">
            <a:xfrm>
              <a:off x="5441705" y="2377876"/>
              <a:ext cx="199747" cy="63892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201028" y="1759998"/>
          <a:ext cx="2479152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P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real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156565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201028" y="1368463"/>
          <a:ext cx="2479152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231">
                  <a:extLst>
                    <a:ext uri="{9D8B030D-6E8A-4147-A177-3AD203B41FA5}">
                      <a16:colId xmlns:a16="http://schemas.microsoft.com/office/drawing/2014/main" xmlns="" val="1464210181"/>
                    </a:ext>
                  </a:extLst>
                </a:gridCol>
                <a:gridCol w="1442921">
                  <a:extLst>
                    <a:ext uri="{9D8B030D-6E8A-4147-A177-3AD203B41FA5}">
                      <a16:colId xmlns:a16="http://schemas.microsoft.com/office/drawing/2014/main" xmlns="" val="33997734"/>
                    </a:ext>
                  </a:extLst>
                </a:gridCol>
              </a:tblGrid>
              <a:tr h="270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b="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Q</a:t>
                      </a:r>
                      <a:r>
                        <a:rPr lang="de-AT" sz="1200" b="0" baseline="-25000" dirty="0" smtClean="0">
                          <a:solidFill>
                            <a:schemeClr val="tx1"/>
                          </a:solidFill>
                          <a:latin typeface="Franklin Gothic Book" pitchFamily="34" charset="0"/>
                        </a:rPr>
                        <a:t>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b="0" dirty="0" smtClean="0">
                        <a:solidFill>
                          <a:schemeClr val="tx1"/>
                        </a:solidFill>
                        <a:latin typeface="Franklin Gothic Book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217870"/>
                  </a:ext>
                </a:extLst>
              </a:tr>
            </a:tbl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4969322" y="4345253"/>
            <a:ext cx="1851789" cy="2240197"/>
            <a:chOff x="4969322" y="4345253"/>
            <a:chExt cx="1851789" cy="2240197"/>
          </a:xfrm>
        </p:grpSpPr>
        <p:sp>
          <p:nvSpPr>
            <p:cNvPr id="42" name="Rectangle 41"/>
            <p:cNvSpPr/>
            <p:nvPr/>
          </p:nvSpPr>
          <p:spPr>
            <a:xfrm>
              <a:off x="4969322" y="6277673"/>
              <a:ext cx="72164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170 W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90965" y="4345253"/>
              <a:ext cx="9301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400" dirty="0" smtClean="0">
                  <a:latin typeface="Franklin Gothic Book" panose="020B0503020102020204" pitchFamily="34" charset="0"/>
                </a:rPr>
                <a:t>117 kW</a:t>
              </a:r>
              <a:endParaRPr lang="de-AT" sz="1400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624793" y="1354478"/>
            <a:ext cx="6810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smtClean="0">
                <a:latin typeface="Franklin Gothic Book" pitchFamily="34" charset="0"/>
              </a:rPr>
              <a:t>117 </a:t>
            </a:r>
            <a:r>
              <a:rPr lang="de-AT" sz="1200" dirty="0">
                <a:latin typeface="Franklin Gothic Book" pitchFamily="34" charset="0"/>
              </a:rPr>
              <a:t>kW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620184" y="1354478"/>
            <a:ext cx="2301497" cy="963516"/>
            <a:chOff x="1620184" y="1354478"/>
            <a:chExt cx="2301497" cy="963516"/>
          </a:xfrm>
        </p:grpSpPr>
        <p:sp>
          <p:nvSpPr>
            <p:cNvPr id="49" name="Rectangle 48"/>
            <p:cNvSpPr/>
            <p:nvPr/>
          </p:nvSpPr>
          <p:spPr>
            <a:xfrm>
              <a:off x="1624793" y="1747799"/>
              <a:ext cx="6838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175 </a:t>
              </a:r>
              <a:r>
                <a:rPr lang="de-AT" sz="1200" dirty="0">
                  <a:latin typeface="Franklin Gothic Book" pitchFamily="34" charset="0"/>
                </a:rPr>
                <a:t>kW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20184" y="2040995"/>
              <a:ext cx="6944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680 </a:t>
              </a:r>
              <a:r>
                <a:rPr lang="de-AT" sz="1200" dirty="0">
                  <a:latin typeface="Franklin Gothic Book" pitchFamily="34" charset="0"/>
                </a:rPr>
                <a:t>kW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726579" y="1354478"/>
              <a:ext cx="1195102" cy="2769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200" dirty="0" smtClean="0">
                  <a:latin typeface="Franklin Gothic Book" pitchFamily="34" charset="0"/>
                </a:rPr>
                <a:t>@ 4.5 ÷ 300 K</a:t>
              </a:r>
              <a:endParaRPr lang="de-AT" sz="1200" dirty="0">
                <a:latin typeface="Franklin Gothic Book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1349" y="2556786"/>
            <a:ext cx="1489011" cy="1606203"/>
            <a:chOff x="321349" y="2556786"/>
            <a:chExt cx="1489011" cy="160620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49" y="2556786"/>
              <a:ext cx="687795" cy="1606203"/>
            </a:xfrm>
            <a:prstGeom prst="rect">
              <a:avLst/>
            </a:prstGeom>
            <a:ln w="25400">
              <a:solidFill>
                <a:srgbClr val="FF00FF"/>
              </a:solidFill>
            </a:ln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1045438" y="3143353"/>
              <a:ext cx="764922" cy="43306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1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CERN</a:t>
              </a:r>
            </a:p>
          </p:txBody>
        </p:sp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19648" y="1091739"/>
            <a:ext cx="2363479" cy="30995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4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Values for one long sector:</a:t>
            </a:r>
          </a:p>
        </p:txBody>
      </p:sp>
    </p:spTree>
    <p:extLst>
      <p:ext uri="{BB962C8B-B14F-4D97-AF65-F5344CB8AC3E}">
        <p14:creationId xmlns:p14="http://schemas.microsoft.com/office/powerpoint/2010/main" val="32888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"/>
          <a:stretch/>
        </p:blipFill>
        <p:spPr>
          <a:xfrm>
            <a:off x="6008914" y="950431"/>
            <a:ext cx="3102229" cy="5662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</a:t>
            </a:r>
            <a:r>
              <a:rPr lang="en-GB" dirty="0" err="1" smtClean="0"/>
              <a:t>Nelium</a:t>
            </a:r>
            <a:r>
              <a:rPr lang="en-GB" dirty="0" smtClean="0"/>
              <a:t> Cycle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9039" y="942046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err="1" smtClean="0">
                <a:latin typeface="Franklin Gothic Book" panose="020B0503020102020204" pitchFamily="34" charset="0"/>
              </a:rPr>
              <a:t>Nelium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Brayton Cycle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96911" y="5021266"/>
            <a:ext cx="5552146" cy="96625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kern="0" dirty="0">
                <a:latin typeface="Franklin Gothic Book" panose="020B0503020102020204" pitchFamily="34" charset="0"/>
              </a:rPr>
              <a:t>Baseline: Cool Down and Warm Up operations with the </a:t>
            </a:r>
            <a:r>
              <a:rPr lang="en-US" sz="1800" kern="0" dirty="0">
                <a:solidFill>
                  <a:srgbClr val="00FF00"/>
                </a:solidFill>
                <a:latin typeface="Franklin Gothic Book" panose="020B0503020102020204" pitchFamily="34" charset="0"/>
              </a:rPr>
              <a:t>Beam Screen </a:t>
            </a:r>
            <a:r>
              <a:rPr lang="en-US" sz="1800" kern="0" dirty="0" smtClean="0">
                <a:solidFill>
                  <a:srgbClr val="00FF00"/>
                </a:solidFill>
                <a:latin typeface="Franklin Gothic Book" panose="020B0503020102020204" pitchFamily="34" charset="0"/>
              </a:rPr>
              <a:t>Cooling flow scheme</a:t>
            </a:r>
            <a:r>
              <a:rPr lang="en-US" sz="1800" kern="0" dirty="0" smtClean="0">
                <a:latin typeface="Franklin Gothic Book" panose="020B0503020102020204" pitchFamily="34" charset="0"/>
              </a:rPr>
              <a:t>, a </a:t>
            </a:r>
            <a:r>
              <a:rPr lang="en-US" sz="1800" kern="0" dirty="0">
                <a:solidFill>
                  <a:srgbClr val="53D2FF"/>
                </a:solidFill>
                <a:latin typeface="Franklin Gothic Book" panose="020B0503020102020204" pitchFamily="34" charset="0"/>
              </a:rPr>
              <a:t>Warm Compressor</a:t>
            </a:r>
            <a:r>
              <a:rPr lang="en-US" sz="1800" kern="0" dirty="0">
                <a:latin typeface="Franklin Gothic Book" panose="020B0503020102020204" pitchFamily="34" charset="0"/>
              </a:rPr>
              <a:t> and the </a:t>
            </a:r>
            <a:r>
              <a:rPr lang="en-US" sz="1800" kern="0" dirty="0" err="1">
                <a:solidFill>
                  <a:srgbClr val="FF00FF"/>
                </a:solidFill>
                <a:latin typeface="Franklin Gothic Book" panose="020B0503020102020204" pitchFamily="34" charset="0"/>
              </a:rPr>
              <a:t>Nelium</a:t>
            </a:r>
            <a:r>
              <a:rPr lang="en-US" sz="1800" kern="0" dirty="0">
                <a:solidFill>
                  <a:srgbClr val="FF00FF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kern="0" dirty="0" smtClean="0">
                <a:solidFill>
                  <a:srgbClr val="FF00FF"/>
                </a:solidFill>
                <a:latin typeface="Franklin Gothic Book" panose="020B0503020102020204" pitchFamily="34" charset="0"/>
              </a:rPr>
              <a:t>Cycle</a:t>
            </a:r>
            <a:endParaRPr lang="en-US" sz="1800" kern="0" dirty="0">
              <a:solidFill>
                <a:srgbClr val="FF00FF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8317" y="2709347"/>
            <a:ext cx="5550456" cy="1033124"/>
            <a:chOff x="388317" y="2709347"/>
            <a:chExt cx="5550456" cy="1033124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88317" y="2709347"/>
              <a:ext cx="5136023" cy="367157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sz="1800" kern="0" dirty="0" smtClean="0">
                  <a:latin typeface="Franklin Gothic Book" panose="020B0503020102020204" pitchFamily="34" charset="0"/>
                </a:rPr>
                <a:t>Cooling  Capacity (@ 40 </a:t>
              </a:r>
              <a:r>
                <a:rPr lang="en-US" sz="1800" kern="0" dirty="0">
                  <a:latin typeface="Franklin Gothic Book" panose="020B0503020102020204" pitchFamily="34" charset="0"/>
                </a:rPr>
                <a:t>÷ 300 </a:t>
              </a:r>
              <a:r>
                <a:rPr lang="en-US" sz="1800" kern="0" dirty="0" smtClean="0">
                  <a:latin typeface="Franklin Gothic Book" panose="020B0503020102020204" pitchFamily="34" charset="0"/>
                </a:rPr>
                <a:t>K):</a:t>
              </a: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800" kern="0" dirty="0" smtClean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800" kern="0" dirty="0">
                <a:latin typeface="Franklin Gothic Book" panose="020B0503020102020204" pitchFamily="34" charset="0"/>
              </a:endParaRP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800" kern="0" dirty="0" smtClean="0">
                <a:latin typeface="Franklin Gothic Book" panose="020B0503020102020204" pitchFamily="34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802750" y="3086090"/>
              <a:ext cx="5136023" cy="656381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just">
                <a:spcBef>
                  <a:spcPts val="1000"/>
                </a:spcBef>
                <a:buFont typeface="Franklin Gothic Book" panose="020B0503020102020204" pitchFamily="34" charset="0"/>
                <a:buChar char="-"/>
              </a:pPr>
              <a:r>
                <a:rPr lang="en-US" sz="1800" kern="0" dirty="0" smtClean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700 kW </a:t>
              </a:r>
              <a:r>
                <a:rPr lang="en-US" sz="1800" kern="0" dirty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@ 40 </a:t>
              </a:r>
              <a:r>
                <a:rPr lang="en-US" sz="1800" kern="0" dirty="0" smtClean="0">
                  <a:solidFill>
                    <a:srgbClr val="12FA12"/>
                  </a:solidFill>
                  <a:latin typeface="Franklin Gothic Book" panose="020B0503020102020204" pitchFamily="34" charset="0"/>
                </a:rPr>
                <a:t>÷ 63 K (Beam Screen &amp; Thermal Shield) </a:t>
              </a:r>
            </a:p>
            <a:p>
              <a:pPr marL="0" indent="0" algn="just">
                <a:spcBef>
                  <a:spcPts val="1000"/>
                </a:spcBef>
                <a:buNone/>
              </a:pPr>
              <a:endParaRPr lang="en-US" sz="1800" kern="0" dirty="0"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802750" y="3674414"/>
            <a:ext cx="5136023" cy="656381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Franklin Gothic Book" panose="020B0503020102020204" pitchFamily="34" charset="0"/>
              <a:buChar char="-"/>
            </a:pPr>
            <a:r>
              <a:rPr lang="en-US" sz="18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270 kW </a:t>
            </a:r>
            <a:r>
              <a:rPr lang="en-US" sz="1800" kern="0" dirty="0">
                <a:solidFill>
                  <a:srgbClr val="0000FF"/>
                </a:solidFill>
                <a:latin typeface="Franklin Gothic Book" panose="020B0503020102020204" pitchFamily="34" charset="0"/>
              </a:rPr>
              <a:t>@ 40 </a:t>
            </a:r>
            <a:r>
              <a:rPr lang="en-US" sz="1800" kern="0" dirty="0" smtClean="0">
                <a:solidFill>
                  <a:srgbClr val="0000FF"/>
                </a:solidFill>
                <a:latin typeface="Franklin Gothic Book" panose="020B0503020102020204" pitchFamily="34" charset="0"/>
              </a:rPr>
              <a:t>÷ 300 K (Cold Mass &amp; Current Leads) </a:t>
            </a:r>
          </a:p>
          <a:p>
            <a:pPr marL="0" indent="0" algn="just">
              <a:spcBef>
                <a:spcPts val="1000"/>
              </a:spcBef>
              <a:buNone/>
            </a:pPr>
            <a:endParaRPr lang="en-US" sz="1800" kern="0" dirty="0">
              <a:latin typeface="Franklin Gothic Book" panose="020B050302010202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88317" y="1388231"/>
            <a:ext cx="5136023" cy="40781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kern="0" dirty="0" smtClean="0">
                <a:latin typeface="Franklin Gothic Book" panose="020B0503020102020204" pitchFamily="34" charset="0"/>
              </a:rPr>
              <a:t>Uses a blend of helium (75 %) and neon (25 %)</a:t>
            </a:r>
            <a:endParaRPr lang="en-US" sz="1800" kern="0" dirty="0">
              <a:latin typeface="Franklin Gothic Book" panose="020B05030201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2750" y="1721906"/>
            <a:ext cx="5385032" cy="973119"/>
            <a:chOff x="802750" y="1721906"/>
            <a:chExt cx="5385032" cy="973119"/>
          </a:xfrm>
        </p:grpSpPr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802750" y="1721906"/>
              <a:ext cx="3040749" cy="37151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1250"/>
                </a:spcBef>
              </a:pPr>
              <a:r>
                <a:rPr lang="de-AT" sz="18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→ Increased density: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1185952" y="2046513"/>
              <a:ext cx="5001830" cy="64851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285750" lvl="1" indent="-285750" algn="just" eaLnBrk="1" hangingPunct="1">
                <a:spcBef>
                  <a:spcPts val="0"/>
                </a:spcBef>
                <a:buFont typeface="Franklin Gothic Book" panose="020B0503020102020204" pitchFamily="34" charset="0"/>
                <a:buChar char="-"/>
              </a:pPr>
              <a:r>
                <a:rPr lang="de-AT" sz="18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Higher pressure ratios per stage</a:t>
              </a:r>
            </a:p>
            <a:p>
              <a:pPr marL="285750" lvl="1" indent="-285750" algn="just" eaLnBrk="1" hangingPunct="1">
                <a:spcBef>
                  <a:spcPts val="0"/>
                </a:spcBef>
                <a:buFont typeface="Franklin Gothic Book" panose="020B0503020102020204" pitchFamily="34" charset="0"/>
                <a:buChar char="-"/>
              </a:pPr>
              <a:r>
                <a:rPr lang="de-AT" sz="1800" dirty="0" smtClean="0">
                  <a:solidFill>
                    <a:schemeClr val="tx1"/>
                  </a:solidFill>
                  <a:latin typeface="Franklin Gothic Book" panose="020B0503020102020204" pitchFamily="34" charset="0"/>
                </a:rPr>
                <a:t>Centrifugal instead of volumetric machine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6113422" y="950051"/>
            <a:ext cx="1050866" cy="2206959"/>
          </a:xfrm>
          <a:prstGeom prst="round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7419629" y="980643"/>
            <a:ext cx="275244" cy="325681"/>
          </a:xfrm>
          <a:prstGeom prst="roundRect">
            <a:avLst/>
          </a:prstGeom>
          <a:noFill/>
          <a:ln w="19050">
            <a:solidFill>
              <a:srgbClr val="53D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40116" y="4503250"/>
            <a:ext cx="4270160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Cool-Down and Warm-Up Operations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Cryogenics: </a:t>
            </a:r>
            <a:r>
              <a:rPr lang="en-GB" dirty="0" err="1" smtClean="0"/>
              <a:t>Nelium</a:t>
            </a:r>
            <a:r>
              <a:rPr lang="en-GB" dirty="0" smtClean="0"/>
              <a:t> Cycle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552" y="1484785"/>
            <a:ext cx="8064896" cy="129614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0" dirty="0" smtClean="0">
              <a:latin typeface="Franklin Gothic Book" panose="020B05030201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89039" y="942046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err="1" smtClean="0">
                <a:latin typeface="Franklin Gothic Book" panose="020B0503020102020204" pitchFamily="34" charset="0"/>
              </a:rPr>
              <a:t>Nelium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Brayton Cycle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89039" y="1424253"/>
            <a:ext cx="5059630" cy="40781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kern="0" dirty="0" smtClean="0">
                <a:latin typeface="Franklin Gothic Book" panose="020B0503020102020204" pitchFamily="34" charset="0"/>
              </a:rPr>
              <a:t>Blend of helium (75 %) and neon (25 %)</a:t>
            </a:r>
            <a:endParaRPr lang="en-US" sz="1800" kern="0" dirty="0">
              <a:latin typeface="Franklin Gothic Book" panose="020B05030201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38647" y="4676615"/>
            <a:ext cx="3455370" cy="1406202"/>
            <a:chOff x="5312300" y="3627146"/>
            <a:chExt cx="3455370" cy="140620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516" y="3627146"/>
              <a:ext cx="3342154" cy="1119956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57" name="Text Box 2"/>
            <p:cNvSpPr txBox="1">
              <a:spLocks noChangeArrowheads="1"/>
            </p:cNvSpPr>
            <p:nvPr/>
          </p:nvSpPr>
          <p:spPr bwMode="auto">
            <a:xfrm>
              <a:off x="5312300" y="4723390"/>
              <a:ext cx="2246839" cy="3099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indent="0" algn="just" eaLnBrk="1" hangingPunct="1">
                <a:spcBef>
                  <a:spcPts val="6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MAN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66" y="1015931"/>
            <a:ext cx="1240485" cy="361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1" y="1799553"/>
            <a:ext cx="4304146" cy="2532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89" y="2170255"/>
            <a:ext cx="2192146" cy="3530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3" y="2170255"/>
            <a:ext cx="2192146" cy="353017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97393" y="1522654"/>
            <a:ext cx="2266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Steffen </a:t>
            </a:r>
            <a:r>
              <a:rPr lang="de-AT" sz="14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Kl</a:t>
            </a:r>
            <a:r>
              <a:rPr lang="en-GB" sz="1400" dirty="0" err="1" smtClean="0"/>
              <a:t>öppel</a:t>
            </a:r>
            <a:endParaRPr lang="en-GB" sz="1400" dirty="0"/>
          </a:p>
        </p:txBody>
      </p:sp>
      <p:sp>
        <p:nvSpPr>
          <p:cNvPr id="33" name="Rectangle 32"/>
          <p:cNvSpPr/>
          <p:nvPr/>
        </p:nvSpPr>
        <p:spPr>
          <a:xfrm>
            <a:off x="272645" y="5950442"/>
            <a:ext cx="1139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Steady-State</a:t>
            </a:r>
            <a:endParaRPr lang="en-GB" sz="1400" dirty="0"/>
          </a:p>
        </p:txBody>
      </p:sp>
      <p:sp>
        <p:nvSpPr>
          <p:cNvPr id="34" name="Rectangle 33"/>
          <p:cNvSpPr/>
          <p:nvPr/>
        </p:nvSpPr>
        <p:spPr>
          <a:xfrm>
            <a:off x="2631889" y="5950443"/>
            <a:ext cx="983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Cool-Down</a:t>
            </a:r>
            <a:endParaRPr lang="en-GB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7019926" y="2819400"/>
            <a:ext cx="0" cy="8786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743575" y="2819401"/>
            <a:ext cx="12763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711174" y="1986403"/>
            <a:ext cx="288032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p</a:t>
            </a: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808926" y="2170255"/>
            <a:ext cx="523447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in</a:t>
            </a: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711174" y="5487410"/>
            <a:ext cx="288032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p</a:t>
            </a: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08926" y="5671262"/>
            <a:ext cx="523447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out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056150" y="2003696"/>
            <a:ext cx="288032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p</a:t>
            </a: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3153902" y="2187548"/>
            <a:ext cx="523447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in</a:t>
            </a:r>
          </a:p>
        </p:txBody>
      </p:sp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3078863" y="5504703"/>
            <a:ext cx="288032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sz="16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p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3176615" y="5688555"/>
            <a:ext cx="523447" cy="2791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1250"/>
              </a:spcBef>
            </a:pPr>
            <a:r>
              <a:rPr lang="de-AT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out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879934" y="2447256"/>
            <a:ext cx="1139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Franklin Gothic Book" panose="020B0503020102020204" pitchFamily="34" charset="0"/>
              </a:rPr>
              <a:t>Steady-State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88" y="1848235"/>
            <a:ext cx="4092704" cy="4560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6" y="2579466"/>
            <a:ext cx="3368636" cy="3877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 tunnel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883788" y="1848024"/>
            <a:ext cx="4163519" cy="4643959"/>
            <a:chOff x="4883788" y="1848024"/>
            <a:chExt cx="4163519" cy="46439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788" y="1848024"/>
              <a:ext cx="4092704" cy="456081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20987" y="2519248"/>
              <a:ext cx="3726320" cy="3972735"/>
              <a:chOff x="5152995" y="2026267"/>
              <a:chExt cx="3726320" cy="397273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720329" y="300379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324645" y="250303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089708" y="238112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663110" y="548228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242902" y="5014094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618173" y="461014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142855" y="530436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375329" y="337370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441250" y="379552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551374" y="4218622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916113" y="560681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849548" y="267340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151660" y="2153150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A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949358" y="2026267"/>
                <a:ext cx="324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B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804776" y="2371184"/>
                <a:ext cx="3177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C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384501" y="3113794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D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568011" y="4056815"/>
                <a:ext cx="311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E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259913" y="4999838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F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639861" y="5467864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G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777676" y="5629670"/>
                <a:ext cx="333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H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927243" y="5298981"/>
                <a:ext cx="2423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I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57895" y="4563338"/>
                <a:ext cx="271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J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152995" y="3622904"/>
                <a:ext cx="3289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K</a:t>
                </a:r>
                <a:endParaRPr lang="de-AT" dirty="0">
                  <a:latin typeface="Franklin Gothic Book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452787" y="2716147"/>
                <a:ext cx="3080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AT" dirty="0" smtClean="0">
                    <a:latin typeface="Franklin Gothic Book" pitchFamily="34" charset="0"/>
                  </a:rPr>
                  <a:t>L</a:t>
                </a:r>
                <a:endParaRPr lang="de-AT" dirty="0">
                  <a:latin typeface="Franklin Gothic Book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784536" y="2762464"/>
            <a:ext cx="4599137" cy="3916068"/>
            <a:chOff x="4784536" y="2762464"/>
            <a:chExt cx="4599137" cy="391606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4536" y="2762464"/>
              <a:ext cx="4599137" cy="31855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88803" y="6370755"/>
              <a:ext cx="224475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400" dirty="0" smtClean="0">
                  <a:solidFill>
                    <a:srgbClr val="000000"/>
                  </a:solidFill>
                  <a:latin typeface="Franklin Gothic Book" panose="020B0503020102020204" pitchFamily="34" charset="0"/>
                </a:rPr>
                <a:t>Courtesy of J.Osborne </a:t>
              </a:r>
              <a:endParaRPr lang="de-AT" sz="1400" dirty="0">
                <a:solidFill>
                  <a:srgbClr val="000000"/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" y="745812"/>
            <a:ext cx="7436879" cy="17034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203666" y="1058779"/>
            <a:ext cx="5304572" cy="4389516"/>
            <a:chOff x="3203666" y="1058779"/>
            <a:chExt cx="5304572" cy="4389516"/>
          </a:xfrm>
        </p:grpSpPr>
        <p:sp>
          <p:nvSpPr>
            <p:cNvPr id="8" name="Oval 7"/>
            <p:cNvSpPr/>
            <p:nvPr/>
          </p:nvSpPr>
          <p:spPr>
            <a:xfrm rot="685392">
              <a:off x="8180650" y="4691862"/>
              <a:ext cx="263068" cy="756433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3211687" y="1058779"/>
              <a:ext cx="3750587" cy="0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3203666" y="2036784"/>
              <a:ext cx="3750587" cy="0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 rot="19619439">
              <a:off x="7545551" y="4512807"/>
              <a:ext cx="962687" cy="3407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1000"/>
                </a:spcBef>
              </a:pPr>
              <a:r>
                <a:rPr lang="de-AT" sz="1600" dirty="0" smtClean="0">
                  <a:solidFill>
                    <a:srgbClr val="FF00FF"/>
                  </a:solidFill>
                  <a:latin typeface="Franklin Gothic Book" panose="020B0503020102020204" pitchFamily="34" charset="0"/>
                </a:rPr>
                <a:t>≈ 600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</a:t>
            </a:r>
            <a:r>
              <a:rPr lang="en-GB" dirty="0" smtClean="0"/>
              <a:t>machines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3" y="1558789"/>
            <a:ext cx="3392176" cy="38657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8789"/>
            <a:ext cx="3389224" cy="4033249"/>
          </a:xfrm>
          <a:prstGeom prst="rect">
            <a:avLst/>
          </a:prstGeom>
        </p:spPr>
      </p:pic>
      <p:sp>
        <p:nvSpPr>
          <p:cNvPr id="50" name="Content Placeholder 2"/>
          <p:cNvSpPr txBox="1">
            <a:spLocks/>
          </p:cNvSpPr>
          <p:nvPr/>
        </p:nvSpPr>
        <p:spPr>
          <a:xfrm>
            <a:off x="1643013" y="982725"/>
            <a:ext cx="1926055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FCC-</a:t>
            </a:r>
            <a:r>
              <a:rPr lang="en-GB" u="sng" kern="0" dirty="0" err="1" smtClean="0">
                <a:latin typeface="Franklin Gothic Book" panose="020B0503020102020204" pitchFamily="34" charset="0"/>
              </a:rPr>
              <a:t>ee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machine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5804312" y="982725"/>
            <a:ext cx="2076728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FCC-</a:t>
            </a:r>
            <a:r>
              <a:rPr lang="en-GB" u="sng" kern="0" dirty="0" err="1" smtClean="0">
                <a:latin typeface="Franklin Gothic Book" panose="020B0503020102020204" pitchFamily="34" charset="0"/>
              </a:rPr>
              <a:t>hh</a:t>
            </a:r>
            <a:r>
              <a:rPr lang="en-GB" u="sng" kern="0" dirty="0" smtClean="0">
                <a:latin typeface="Franklin Gothic Book" panose="020B0503020102020204" pitchFamily="34" charset="0"/>
              </a:rPr>
              <a:t> machine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19447" y="5733256"/>
            <a:ext cx="3382682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500"/>
              </a:spcBef>
            </a:pP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Precise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measurements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: Beam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energy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tuned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to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create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certain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particles</a:t>
            </a:r>
            <a:endParaRPr lang="de-AT" sz="16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39286" y="5733255"/>
            <a:ext cx="3206780" cy="58695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0975" indent="-179388"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80975" algn="l"/>
                <a:tab pos="1095375" algn="l"/>
                <a:tab pos="2009775" algn="l"/>
                <a:tab pos="2924175" algn="l"/>
                <a:tab pos="3838575" algn="l"/>
                <a:tab pos="4752975" algn="l"/>
                <a:tab pos="5667375" algn="l"/>
                <a:tab pos="6581775" algn="l"/>
                <a:tab pos="7496175" algn="l"/>
                <a:tab pos="8410575" algn="l"/>
                <a:tab pos="9324975" algn="l"/>
                <a:tab pos="10239375" algn="l"/>
              </a:tabLst>
              <a:defRPr sz="12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0" lvl="1" indent="0" algn="just" eaLnBrk="1" hangingPunct="1">
              <a:spcBef>
                <a:spcPts val="500"/>
              </a:spcBef>
            </a:pP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Discovery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machine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: Beam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energy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maximized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to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create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new</a:t>
            </a:r>
            <a:r>
              <a:rPr lang="de-AT" sz="1600" dirty="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 </a:t>
            </a:r>
            <a:r>
              <a:rPr lang="de-AT" sz="1600" dirty="0" err="1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particles</a:t>
            </a:r>
            <a:endParaRPr lang="de-AT" sz="1600" dirty="0" smtClean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for </a:t>
            </a:r>
            <a:r>
              <a:rPr lang="en-US" dirty="0" smtClean="0"/>
              <a:t>particle physics research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08720"/>
            <a:ext cx="7396024" cy="5199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7584" y="6099044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eaLnBrk="1" hangingPunct="1">
              <a:spcBef>
                <a:spcPts val="1000"/>
              </a:spcBef>
            </a:pPr>
            <a:r>
              <a:rPr lang="de-AT" sz="1400" dirty="0" smtClean="0">
                <a:solidFill>
                  <a:srgbClr val="000000"/>
                </a:solidFill>
                <a:latin typeface="Franklin Gothic Book" panose="020B0503020102020204" pitchFamily="34" charset="0"/>
              </a:rPr>
              <a:t>Courtesy of L.Tavian</a:t>
            </a:r>
            <a:endParaRPr lang="de-AT" sz="14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71808" y="1220612"/>
            <a:ext cx="3072191" cy="3992853"/>
            <a:chOff x="2171808" y="1220612"/>
            <a:chExt cx="3072191" cy="3992853"/>
          </a:xfrm>
        </p:grpSpPr>
        <p:sp>
          <p:nvSpPr>
            <p:cNvPr id="3" name="Oval 2"/>
            <p:cNvSpPr/>
            <p:nvPr/>
          </p:nvSpPr>
          <p:spPr>
            <a:xfrm rot="19572285">
              <a:off x="3336013" y="4070946"/>
              <a:ext cx="864096" cy="36004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 rot="3301843">
              <a:off x="2977233" y="1981350"/>
              <a:ext cx="1881515" cy="36004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707904" y="2348880"/>
              <a:ext cx="0" cy="1584175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171808" y="4600860"/>
              <a:ext cx="3072191" cy="6126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sz="1600" dirty="0" smtClean="0">
                  <a:solidFill>
                    <a:srgbClr val="00B050"/>
                  </a:solidFill>
                  <a:latin typeface="Franklin Gothic Book" panose="020B0503020102020204" pitchFamily="34" charset="0"/>
                </a:rPr>
                <a:t>Same Energy</a:t>
              </a:r>
            </a:p>
            <a:p>
              <a:pPr marL="0" lvl="1" algn="just" eaLnBrk="1" hangingPunct="1">
                <a:spcBef>
                  <a:spcPts val="200"/>
                </a:spcBef>
              </a:pPr>
              <a:r>
                <a:rPr lang="de-AT" sz="1600" dirty="0" smtClean="0">
                  <a:solidFill>
                    <a:srgbClr val="00B050"/>
                  </a:solidFill>
                  <a:latin typeface="Franklin Gothic Book" panose="020B0503020102020204" pitchFamily="34" charset="0"/>
                </a:rPr>
                <a:t>Luminosity increase by 10</a:t>
              </a:r>
              <a:r>
                <a:rPr lang="de-AT" sz="1600" baseline="30000" dirty="0" smtClean="0">
                  <a:solidFill>
                    <a:srgbClr val="00B050"/>
                  </a:solidFill>
                  <a:latin typeface="Franklin Gothic Book" panose="020B0503020102020204" pitchFamily="34" charset="0"/>
                </a:rPr>
                <a:t>2</a:t>
              </a:r>
              <a:r>
                <a:rPr lang="de-AT" sz="1600" dirty="0" smtClean="0">
                  <a:solidFill>
                    <a:srgbClr val="00B050"/>
                  </a:solidFill>
                  <a:latin typeface="Franklin Gothic Book" panose="020B0503020102020204" pitchFamily="34" charset="0"/>
                </a:rPr>
                <a:t> ÷ 10</a:t>
              </a:r>
              <a:r>
                <a:rPr lang="de-AT" sz="1600" baseline="30000" dirty="0" smtClean="0">
                  <a:solidFill>
                    <a:srgbClr val="00B050"/>
                  </a:solidFill>
                  <a:latin typeface="Franklin Gothic Book" panose="020B0503020102020204" pitchFamily="34" charset="0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36096" y="1916214"/>
            <a:ext cx="3240360" cy="3297250"/>
            <a:chOff x="5436096" y="1916214"/>
            <a:chExt cx="3240360" cy="3297250"/>
          </a:xfrm>
        </p:grpSpPr>
        <p:sp>
          <p:nvSpPr>
            <p:cNvPr id="12" name="Oval 11"/>
            <p:cNvSpPr/>
            <p:nvPr/>
          </p:nvSpPr>
          <p:spPr>
            <a:xfrm rot="16031208">
              <a:off x="6323622" y="2492512"/>
              <a:ext cx="619770" cy="3600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7526208" y="2075602"/>
              <a:ext cx="678815" cy="36004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836690" y="2354185"/>
              <a:ext cx="823026" cy="261894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5436096" y="4600859"/>
              <a:ext cx="3240360" cy="6126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>
              <a:lvl1pPr marL="180975" indent="-179388"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 eaLnBrk="0" hangingPunct="0"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180975" algn="l"/>
                  <a:tab pos="1095375" algn="l"/>
                  <a:tab pos="2009775" algn="l"/>
                  <a:tab pos="2924175" algn="l"/>
                  <a:tab pos="3838575" algn="l"/>
                  <a:tab pos="4752975" algn="l"/>
                  <a:tab pos="5667375" algn="l"/>
                  <a:tab pos="6581775" algn="l"/>
                  <a:tab pos="7496175" algn="l"/>
                  <a:tab pos="8410575" algn="l"/>
                  <a:tab pos="9324975" algn="l"/>
                  <a:tab pos="10239375" algn="l"/>
                </a:tabLst>
                <a:defRPr sz="1200">
                  <a:solidFill>
                    <a:schemeClr val="bg1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 marL="0" lvl="1" algn="just" eaLnBrk="1" hangingPunct="1">
                <a:spcBef>
                  <a:spcPts val="200"/>
                </a:spcBef>
              </a:pPr>
              <a:r>
                <a:rPr lang="de-AT" sz="1600" dirty="0" smtClean="0">
                  <a:solidFill>
                    <a:srgbClr val="0000FF"/>
                  </a:solidFill>
                  <a:latin typeface="Franklin Gothic Book" panose="020B0503020102020204" pitchFamily="34" charset="0"/>
                </a:rPr>
                <a:t>Energy increase by factor 7</a:t>
              </a:r>
            </a:p>
            <a:p>
              <a:pPr marL="0" lvl="1" algn="just" eaLnBrk="1" hangingPunct="1">
                <a:spcBef>
                  <a:spcPts val="200"/>
                </a:spcBef>
              </a:pPr>
              <a:r>
                <a:rPr lang="de-AT" sz="1600" dirty="0" smtClean="0">
                  <a:solidFill>
                    <a:srgbClr val="0000FF"/>
                  </a:solidFill>
                  <a:latin typeface="Franklin Gothic Book" panose="020B0503020102020204" pitchFamily="34" charset="0"/>
                </a:rPr>
                <a:t>Luminosity increase by factor 1 ÷ 2 </a:t>
              </a:r>
              <a:endParaRPr lang="de-AT" sz="1600" baseline="-25000" dirty="0" smtClean="0">
                <a:solidFill>
                  <a:srgbClr val="0000FF"/>
                </a:solidFill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7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33" y="940279"/>
            <a:ext cx="3380163" cy="2610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33" y="940279"/>
            <a:ext cx="3388074" cy="2616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Cryogenics: Research Goal in 4 Stages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5536" y="980728"/>
            <a:ext cx="2736304" cy="415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457200" algn="just">
              <a:spcBef>
                <a:spcPts val="1000"/>
              </a:spcBef>
              <a:buNone/>
            </a:pPr>
            <a:r>
              <a:rPr lang="en-GB" u="sng" kern="0" dirty="0" smtClean="0">
                <a:latin typeface="Franklin Gothic Book" panose="020B0503020102020204" pitchFamily="34" charset="0"/>
              </a:rPr>
              <a:t>Research goal</a:t>
            </a:r>
            <a:endParaRPr lang="en-GB" kern="0" dirty="0">
              <a:latin typeface="Franklin Gothic Book" panose="020B0503020102020204" pitchFamily="34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549806" y="1399142"/>
            <a:ext cx="4382234" cy="20119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In-depth exploration to find</a:t>
            </a:r>
          </a:p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kern="0" dirty="0">
              <a:latin typeface="Franklin Gothic Book" panose="020B0503020102020204" pitchFamily="34" charset="0"/>
            </a:endParaRPr>
          </a:p>
          <a:p>
            <a:pPr marL="0" indent="0" algn="just">
              <a:spcBef>
                <a:spcPts val="1000"/>
              </a:spcBef>
              <a:buNone/>
            </a:pPr>
            <a:endParaRPr lang="en-US" kern="0" dirty="0" smtClean="0">
              <a:latin typeface="Franklin Gothic Book" panose="020B0503020102020204" pitchFamily="34" charset="0"/>
            </a:endParaRPr>
          </a:p>
          <a:p>
            <a:pPr algn="just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Franklin Gothic Book" panose="020B0503020102020204" pitchFamily="34" charset="0"/>
              </a:rPr>
              <a:t>Optimized to study 4 particles at highest luminosity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7909" y="3658466"/>
            <a:ext cx="7766284" cy="2692532"/>
            <a:chOff x="469917" y="3653512"/>
            <a:chExt cx="7766284" cy="2692532"/>
          </a:xfrm>
        </p:grpSpPr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469917" y="3653512"/>
              <a:ext cx="2736304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u="sng" kern="0" dirty="0" smtClean="0">
                  <a:latin typeface="Franklin Gothic Book" panose="020B0503020102020204" pitchFamily="34" charset="0"/>
                </a:rPr>
                <a:t>The 4 Stages Plan</a:t>
              </a:r>
              <a:endParaRPr lang="en-GB" kern="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557846" y="4199364"/>
              <a:ext cx="6613288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1. Stage (2038 - 2041): z</a:t>
              </a:r>
              <a:r>
                <a:rPr lang="en-GB" kern="0" baseline="3000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0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-Bosons (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 = 45.6 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C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549695" y="4601619"/>
              <a:ext cx="6599950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2. Stage (2042 - 2044): w</a:t>
              </a:r>
              <a:r>
                <a:rPr lang="en-GB" kern="0" baseline="3000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±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-</a:t>
              </a:r>
              <a:r>
                <a:rPr lang="en-GB" kern="0" dirty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Bosons 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 = 80 </a:t>
              </a:r>
              <a:r>
                <a:rPr lang="en-GB" kern="0" dirty="0" err="1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C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C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543520" y="5045673"/>
              <a:ext cx="7138301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3. Stage (2045 - 2047): Higgs Bosons (</a:t>
              </a:r>
              <a:r>
                <a:rPr lang="en-GB" kern="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 = 120 </a:t>
              </a:r>
              <a:r>
                <a:rPr lang="en-GB" kern="0" dirty="0" err="1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rgbClr val="FF0000"/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rgbClr val="FF0000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545421" y="5487924"/>
              <a:ext cx="7690780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latin typeface="Franklin Gothic Book" panose="020B0503020102020204" pitchFamily="34" charset="0"/>
                </a:rPr>
                <a:t>2048 – 2049:  1 year installation, upgrade &amp; rearrangement</a:t>
              </a:r>
              <a:endParaRPr lang="en-GB" kern="0" dirty="0">
                <a:latin typeface="Franklin Gothic Book" panose="020B0503020102020204" pitchFamily="34" charset="0"/>
              </a:endParaRP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543520" y="5930175"/>
              <a:ext cx="6980808" cy="415869"/>
            </a:xfrm>
            <a:prstGeom prst="rect">
              <a:avLst/>
            </a:prstGeom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000" indent="-457200" algn="just">
                <a:spcBef>
                  <a:spcPts val="1000"/>
                </a:spcBef>
                <a:buNone/>
              </a:pP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4. Stage (2049 - 2053): Top </a:t>
              </a:r>
              <a:r>
                <a:rPr lang="en-GB" kern="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Quarks 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(</a:t>
              </a:r>
              <a:r>
                <a:rPr lang="en-GB" kern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E</a:t>
              </a:r>
              <a:r>
                <a:rPr lang="en-GB" kern="0" baseline="-2500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Beam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 = 175 | 182.5 </a:t>
              </a:r>
              <a:r>
                <a:rPr lang="en-GB" kern="0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GeV</a:t>
              </a:r>
              <a:r>
                <a:rPr lang="en-GB" kern="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Book" panose="020B0503020102020204" pitchFamily="34" charset="0"/>
                </a:rPr>
                <a:t>)</a:t>
              </a:r>
              <a:endParaRPr lang="en-GB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>
          <a:xfrm>
            <a:off x="899592" y="1807837"/>
            <a:ext cx="4886290" cy="1715564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1000"/>
              </a:spcBef>
              <a:buFont typeface="Franklin Gothic Book" panose="020B0503020102020204" pitchFamily="34" charset="0"/>
              <a:buChar char="-"/>
            </a:pPr>
            <a:r>
              <a:rPr lang="en-US" kern="0" dirty="0" smtClean="0">
                <a:latin typeface="Franklin Gothic Book" panose="020B0503020102020204" pitchFamily="34" charset="0"/>
              </a:rPr>
              <a:t>confirmation of or </a:t>
            </a:r>
          </a:p>
          <a:p>
            <a:pPr algn="just">
              <a:spcBef>
                <a:spcPts val="1000"/>
              </a:spcBef>
              <a:buFont typeface="Franklin Gothic Book" panose="020B0503020102020204" pitchFamily="34" charset="0"/>
              <a:buChar char="-"/>
            </a:pPr>
            <a:r>
              <a:rPr lang="en-US" kern="0" dirty="0" smtClean="0">
                <a:latin typeface="Franklin Gothic Book" panose="020B0503020102020204" pitchFamily="34" charset="0"/>
              </a:rPr>
              <a:t>deviations from the Standard Model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52320" y="4393155"/>
            <a:ext cx="1735569" cy="1730811"/>
            <a:chOff x="7320869" y="4412252"/>
            <a:chExt cx="1735569" cy="1730811"/>
          </a:xfrm>
        </p:grpSpPr>
        <p:sp>
          <p:nvSpPr>
            <p:cNvPr id="9" name="Rectangle 8"/>
            <p:cNvSpPr/>
            <p:nvPr/>
          </p:nvSpPr>
          <p:spPr>
            <a:xfrm>
              <a:off x="7508774" y="4620187"/>
              <a:ext cx="1547664" cy="1179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Increasing </a:t>
              </a:r>
            </a:p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cryogenic </a:t>
              </a:r>
            </a:p>
            <a:p>
              <a:pPr algn="just">
                <a:spcBef>
                  <a:spcPts val="1000"/>
                </a:spcBef>
              </a:pPr>
              <a:r>
                <a:rPr lang="en-US" kern="0" dirty="0" smtClean="0">
                  <a:latin typeface="Franklin Gothic Book" panose="020B0503020102020204" pitchFamily="34" charset="0"/>
                </a:rPr>
                <a:t>requirements</a:t>
              </a:r>
              <a:endParaRPr lang="en-US" kern="0" dirty="0">
                <a:latin typeface="Franklin Gothic Book" panose="020B05030201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7320869" y="4412252"/>
              <a:ext cx="0" cy="17308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5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4738</Words>
  <Application>Microsoft Office PowerPoint</Application>
  <PresentationFormat>Bildschirmpräsentation (4:3)</PresentationFormat>
  <Paragraphs>1253</Paragraphs>
  <Slides>52</Slides>
  <Notes>52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Default Design</vt:lpstr>
      <vt:lpstr> </vt:lpstr>
      <vt:lpstr>Gentle Reminder: Particle Colliders</vt:lpstr>
      <vt:lpstr>LEP &amp; LHC</vt:lpstr>
      <vt:lpstr>European Strategy for Particle Physics</vt:lpstr>
      <vt:lpstr>Some FCC superlatives in vivid comparisons  </vt:lpstr>
      <vt:lpstr>FCC tunnel</vt:lpstr>
      <vt:lpstr>FCC machines</vt:lpstr>
      <vt:lpstr>Benefits for particle physics research</vt:lpstr>
      <vt:lpstr>FCC-ee Cryogenics: Research Goal in 4 Stages</vt:lpstr>
      <vt:lpstr>FCC-ee Cryogenics: Applications</vt:lpstr>
      <vt:lpstr>FCC-ee Cryogenics: Stage 1/4 (z-Boson)</vt:lpstr>
      <vt:lpstr>FCC-ee Cryogenics: Stage 2/4 (w-Boson)</vt:lpstr>
      <vt:lpstr>FCC-ee Cryogenics: Stage 3/4 (Higgs Boson)</vt:lpstr>
      <vt:lpstr>FCC-ee Cryogenics: Stage 4/4 (Top Quark)</vt:lpstr>
      <vt:lpstr>FCC-ee Cryogenics: Cryo Staging Overview</vt:lpstr>
      <vt:lpstr>FCC-hh Cryogenics: Research Goal</vt:lpstr>
      <vt:lpstr>FCC-hh Cryogenics Challenges</vt:lpstr>
      <vt:lpstr>Challenge #1: Physics is the boss</vt:lpstr>
      <vt:lpstr>Challenge #1: Physics is the boss</vt:lpstr>
      <vt:lpstr>Challenge #1: Physics is the boss</vt:lpstr>
      <vt:lpstr>FCC-hh Cryogenics Challenges</vt:lpstr>
      <vt:lpstr>Challenge #2: Get the power</vt:lpstr>
      <vt:lpstr>FCC-hh Cryogenics Challenges</vt:lpstr>
      <vt:lpstr>PowerPoint-Präsentation</vt:lpstr>
      <vt:lpstr>PowerPoint-Präsentation</vt:lpstr>
      <vt:lpstr>FCC-hh Cryogenics Challenges</vt:lpstr>
      <vt:lpstr>Challenge #4: Size matters</vt:lpstr>
      <vt:lpstr>PowerPoint-Präsentation</vt:lpstr>
      <vt:lpstr>FCC-hh Cryogenics Challenges</vt:lpstr>
      <vt:lpstr>PowerPoint-Präsentation</vt:lpstr>
      <vt:lpstr>Challenge #5: Sometimes change a winning team</vt:lpstr>
      <vt:lpstr>FCC-hh Cryogenics Challenges</vt:lpstr>
      <vt:lpstr>PowerPoint-Präsentation</vt:lpstr>
      <vt:lpstr>FCC-hh Cryogenics: Overview</vt:lpstr>
      <vt:lpstr>FCC Cryogenic Challenges: LEP/LHC vs FCC</vt:lpstr>
      <vt:lpstr>The FCC cryogenic needs</vt:lpstr>
      <vt:lpstr> </vt:lpstr>
      <vt:lpstr>A brief overview: The FCC</vt:lpstr>
      <vt:lpstr>A brief overview: The FCC-ee (2038 - 2053)</vt:lpstr>
      <vt:lpstr>A brief overview: The FCC-hh (2064 - 2090)</vt:lpstr>
      <vt:lpstr>Benefits for the research</vt:lpstr>
      <vt:lpstr>FCC-ee Cryogenics: Stage 1/4 (z-Boson)</vt:lpstr>
      <vt:lpstr>FCC-ee Cryogenics: Stage 2/4 (w-Boson)</vt:lpstr>
      <vt:lpstr>FCC-ee Cryogenics: Stage 3/4 (Higgs Boson)</vt:lpstr>
      <vt:lpstr>FCC-ee Cryogenics: Stage 4/4 (Top Quark)</vt:lpstr>
      <vt:lpstr>FCC-hh Cryogenics: Cold Mass</vt:lpstr>
      <vt:lpstr>FCC-hh Cryogenics: Beam Screen &amp; Thermal Shields</vt:lpstr>
      <vt:lpstr>FCC-hh Cryogenics: Beam Screen &amp; Thermal Shields</vt:lpstr>
      <vt:lpstr>PowerPoint-Präsentation</vt:lpstr>
      <vt:lpstr>FCC-hh Cryogenics: Current Leads</vt:lpstr>
      <vt:lpstr>FCC-hh Cryogenics: Nelium Cycle</vt:lpstr>
      <vt:lpstr>FCC-hh Cryogenics: Nelium Cycle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plebrun</dc:creator>
  <cp:lastModifiedBy>Claudio</cp:lastModifiedBy>
  <cp:revision>2702</cp:revision>
  <cp:lastPrinted>2019-09-24T16:20:27Z</cp:lastPrinted>
  <dcterms:created xsi:type="dcterms:W3CDTF">2006-09-22T09:17:37Z</dcterms:created>
  <dcterms:modified xsi:type="dcterms:W3CDTF">2019-10-06T07:11:21Z</dcterms:modified>
</cp:coreProperties>
</file>