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32"/>
  </p:notesMasterIdLst>
  <p:sldIdLst>
    <p:sldId id="349" r:id="rId3"/>
    <p:sldId id="362" r:id="rId4"/>
    <p:sldId id="364" r:id="rId5"/>
    <p:sldId id="363" r:id="rId6"/>
    <p:sldId id="373" r:id="rId7"/>
    <p:sldId id="368" r:id="rId8"/>
    <p:sldId id="375" r:id="rId9"/>
    <p:sldId id="380" r:id="rId10"/>
    <p:sldId id="382" r:id="rId11"/>
    <p:sldId id="379" r:id="rId12"/>
    <p:sldId id="713" r:id="rId13"/>
    <p:sldId id="721" r:id="rId14"/>
    <p:sldId id="949" r:id="rId15"/>
    <p:sldId id="351" r:id="rId16"/>
    <p:sldId id="681" r:id="rId17"/>
    <p:sldId id="951" r:id="rId18"/>
    <p:sldId id="950" r:id="rId19"/>
    <p:sldId id="952" r:id="rId20"/>
    <p:sldId id="953" r:id="rId21"/>
    <p:sldId id="257" r:id="rId22"/>
    <p:sldId id="261" r:id="rId23"/>
    <p:sldId id="265" r:id="rId24"/>
    <p:sldId id="269" r:id="rId25"/>
    <p:sldId id="270" r:id="rId26"/>
    <p:sldId id="271" r:id="rId27"/>
    <p:sldId id="272" r:id="rId28"/>
    <p:sldId id="273" r:id="rId29"/>
    <p:sldId id="274" r:id="rId30"/>
    <p:sldId id="275" r:id="rId3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BFBFBF"/>
    <a:srgbClr val="1E9FDB"/>
    <a:srgbClr val="76D6FF"/>
    <a:srgbClr val="0094CA"/>
    <a:srgbClr val="13A1DD"/>
    <a:srgbClr val="FFFFFF"/>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73" autoAdjust="0"/>
    <p:restoredTop sz="93243" autoAdjust="0"/>
  </p:normalViewPr>
  <p:slideViewPr>
    <p:cSldViewPr>
      <p:cViewPr varScale="1">
        <p:scale>
          <a:sx n="76" d="100"/>
          <a:sy n="76" d="100"/>
        </p:scale>
        <p:origin x="216" y="400"/>
      </p:cViewPr>
      <p:guideLst>
        <p:guide pos="3840"/>
        <p:guide orient="horz" pos="11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2019-10-07</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8645" y="9433106"/>
            <a:ext cx="2944283" cy="49657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871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14</a:t>
            </a:fld>
            <a:endParaRPr lang="sv-SE" dirty="0"/>
          </a:p>
        </p:txBody>
      </p:sp>
    </p:spTree>
    <p:extLst>
      <p:ext uri="{BB962C8B-B14F-4D97-AF65-F5344CB8AC3E}">
        <p14:creationId xmlns:p14="http://schemas.microsoft.com/office/powerpoint/2010/main" val="2022777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b="1" noProof="0" dirty="0"/>
              <a:t>Part</a:t>
            </a:r>
            <a:r>
              <a:rPr lang="en-AU" b="1" baseline="0" noProof="0" dirty="0"/>
              <a:t> 1: </a:t>
            </a:r>
            <a:r>
              <a:rPr lang="en-AU" b="0" baseline="0" noProof="0" dirty="0"/>
              <a:t>Scientists have since centuries been fascinated by electronic phenomena observed in many materials. </a:t>
            </a:r>
          </a:p>
          <a:p>
            <a:r>
              <a:rPr lang="en-AU" b="0" baseline="0" noProof="0" dirty="0"/>
              <a:t>The most prominent examples are probably (</a:t>
            </a:r>
            <a:r>
              <a:rPr lang="en-AU" b="0" baseline="0" noProof="0" dirty="0" err="1"/>
              <a:t>ferro</a:t>
            </a:r>
            <a:r>
              <a:rPr lang="en-AU" b="0" baseline="0" noProof="0" dirty="0"/>
              <a:t>)magnetism of iron and static electricity of amber.</a:t>
            </a:r>
          </a:p>
          <a:p>
            <a:r>
              <a:rPr lang="en-AU" b="0" baseline="0" noProof="0" dirty="0"/>
              <a:t>Since about 200 years using electricity has changed our lives and it continues to do.</a:t>
            </a:r>
          </a:p>
          <a:p>
            <a:r>
              <a:rPr lang="en-AU" b="0" baseline="0" noProof="0" dirty="0"/>
              <a:t>Though we exploit the fascinating electronic properties already we are hunting for even better materials for our future technology improving our lives. </a:t>
            </a:r>
          </a:p>
          <a:p>
            <a:r>
              <a:rPr lang="en-AU" sz="1200" kern="1200" baseline="0" noProof="0" dirty="0">
                <a:solidFill>
                  <a:schemeClr val="tx1"/>
                </a:solidFill>
                <a:effectLst/>
                <a:latin typeface="+mn-lt"/>
                <a:ea typeface="+mn-ea"/>
                <a:cs typeface="+mn-cs"/>
              </a:rPr>
              <a:t>There are uncovered secrets to look for in this field that can help us develop sophisticated new technology to make our lives easier.</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noProof="0" dirty="0">
                <a:solidFill>
                  <a:schemeClr val="tx1"/>
                </a:solidFill>
                <a:effectLst/>
                <a:latin typeface="+mn-lt"/>
                <a:ea typeface="+mn-ea"/>
                <a:cs typeface="+mn-cs"/>
              </a:rPr>
              <a:t>We have realised that we</a:t>
            </a:r>
            <a:r>
              <a:rPr lang="en-AU" sz="1200" kern="1200" baseline="0" noProof="0" dirty="0">
                <a:solidFill>
                  <a:schemeClr val="tx1"/>
                </a:solidFill>
                <a:effectLst/>
                <a:latin typeface="+mn-lt"/>
                <a:ea typeface="+mn-ea"/>
                <a:cs typeface="+mn-cs"/>
              </a:rPr>
              <a:t> know very little about these electronic properties at a microscopic level. </a:t>
            </a:r>
          </a:p>
          <a:p>
            <a:endParaRPr lang="en-AU" sz="1200" b="0" kern="1200" baseline="0" noProof="0" dirty="0">
              <a:solidFill>
                <a:schemeClr val="tx1"/>
              </a:solidFill>
              <a:effectLst/>
              <a:latin typeface="+mn-lt"/>
              <a:ea typeface="+mn-ea"/>
              <a:cs typeface="+mn-cs"/>
            </a:endParaRPr>
          </a:p>
          <a:p>
            <a:r>
              <a:rPr lang="en-AU" b="0" baseline="0" noProof="0" dirty="0"/>
              <a:t>The world today is for example highly dependent on cheap energy. There is a lot of lost energy in the cables that carry electricity from the power source to your lamp. We know that there is material, superconducting material, that has zero resistance for the electricity passing through. This type of material is highly enigmatic and would revolutionize the world and the technology if we could use it in an easy way. Though even the best materials need cooling to below -200degC and they are very brittle. This makes them very expensive and difficult to use. Understanding more about its properties would help a lot. </a:t>
            </a:r>
            <a:r>
              <a:rPr lang="en-AU" b="1" baseline="0" noProof="0" dirty="0"/>
              <a:t>The images </a:t>
            </a:r>
            <a:r>
              <a:rPr lang="en-AU" b="0" baseline="0" noProof="0" dirty="0"/>
              <a:t>shows the regular sort of cables that we use now, and superconducting cables that are tried out as a concept for 600 meters in Long Island, USA.</a:t>
            </a:r>
          </a:p>
          <a:p>
            <a:r>
              <a:rPr lang="en-AU" b="0" noProof="0" dirty="0"/>
              <a:t>The properties of superconducting</a:t>
            </a:r>
            <a:r>
              <a:rPr lang="en-AU" b="0" baseline="0" noProof="0" dirty="0"/>
              <a:t> material is so enigmatic, because it leads us into quantum phenomena.</a:t>
            </a:r>
            <a:endParaRPr lang="en-AU" b="0" noProof="0" dirty="0"/>
          </a:p>
          <a:p>
            <a:endParaRPr lang="en-AU" b="1" noProof="0" dirty="0"/>
          </a:p>
          <a:p>
            <a:r>
              <a:rPr lang="en-AU" b="1" noProof="0" dirty="0"/>
              <a:t>Part 2</a:t>
            </a:r>
            <a:r>
              <a:rPr lang="en-AU" noProof="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AU" noProof="0" dirty="0"/>
              <a:t>To study quantum phenomena,</a:t>
            </a:r>
            <a:r>
              <a:rPr lang="en-AU" baseline="0" noProof="0" dirty="0"/>
              <a:t> physicists work with exotic material and manipulate this matter into quantum states. Though quantum phenomena are so difficult for us to grasp they have been predicted and described mathematically. The top image shows a </a:t>
            </a:r>
            <a:r>
              <a:rPr lang="en-AU" baseline="0" noProof="0" dirty="0" err="1"/>
              <a:t>skyrmion</a:t>
            </a:r>
            <a:r>
              <a:rPr lang="en-AU" baseline="0" noProof="0" dirty="0"/>
              <a:t>, a sort of magnetic vortex, which is amazingly robust inside the material for a long time. It almost behaves like a (pseudo-) particle. The lower image is two monopoles. If you cut a magnet in half, the two new magnets will have a south pole and a north pole. Now physicists have found monopoles, a south pole, red, and a north pole, blue, that are independent of each other. They exist for a short while in spin ice and is certainly quantum phenomena. </a:t>
            </a:r>
          </a:p>
          <a:p>
            <a:pPr marL="0" marR="0" indent="0" algn="l" defTabSz="457200" rtl="0" eaLnBrk="1" fontAlgn="auto" latinLnBrk="0" hangingPunct="1">
              <a:lnSpc>
                <a:spcPct val="100000"/>
              </a:lnSpc>
              <a:spcBef>
                <a:spcPts val="0"/>
              </a:spcBef>
              <a:spcAft>
                <a:spcPts val="0"/>
              </a:spcAft>
              <a:buClrTx/>
              <a:buSzTx/>
              <a:buFontTx/>
              <a:buNone/>
              <a:tabLst/>
              <a:defRPr/>
            </a:pPr>
            <a:endParaRPr lang="sv-SE" dirty="0"/>
          </a:p>
          <a:p>
            <a:pPr marL="0" marR="0" indent="0" algn="l" defTabSz="457200" rtl="0" eaLnBrk="1" fontAlgn="auto" latinLnBrk="0" hangingPunct="1">
              <a:lnSpc>
                <a:spcPct val="100000"/>
              </a:lnSpc>
              <a:spcBef>
                <a:spcPts val="0"/>
              </a:spcBef>
              <a:spcAft>
                <a:spcPts val="0"/>
              </a:spcAft>
              <a:buClrTx/>
              <a:buSzTx/>
              <a:buFontTx/>
              <a:buNone/>
              <a:tabLst/>
              <a:defRPr/>
            </a:pPr>
            <a:r>
              <a:rPr lang="sv-SE" b="1" dirty="0"/>
              <a:t>Part</a:t>
            </a:r>
            <a:r>
              <a:rPr lang="sv-SE" b="1" baseline="0" dirty="0"/>
              <a:t> 3: </a:t>
            </a:r>
            <a:r>
              <a:rPr lang="sv-SE" b="0" baseline="0" dirty="0" err="1"/>
              <a:t>Computers</a:t>
            </a:r>
            <a:r>
              <a:rPr lang="sv-SE" b="0" baseline="0" dirty="0"/>
              <a:t> </a:t>
            </a:r>
            <a:r>
              <a:rPr lang="sv-SE" b="0" baseline="0" dirty="0" err="1"/>
              <a:t>use</a:t>
            </a:r>
            <a:r>
              <a:rPr lang="sv-SE" b="0" baseline="0" dirty="0"/>
              <a:t> </a:t>
            </a:r>
            <a:r>
              <a:rPr lang="sv-SE" b="0" baseline="0" dirty="0" err="1"/>
              <a:t>ones</a:t>
            </a:r>
            <a:r>
              <a:rPr lang="sv-SE" b="0" baseline="0" dirty="0"/>
              <a:t> and </a:t>
            </a:r>
            <a:r>
              <a:rPr lang="sv-SE" b="0" baseline="0" dirty="0" err="1"/>
              <a:t>zeros</a:t>
            </a:r>
            <a:r>
              <a:rPr lang="sv-SE" b="0" baseline="0" dirty="0"/>
              <a:t> </a:t>
            </a:r>
            <a:r>
              <a:rPr lang="sv-SE" b="0" baseline="0" dirty="0" err="1"/>
              <a:t>to</a:t>
            </a:r>
            <a:r>
              <a:rPr lang="sv-SE" b="0" baseline="0" dirty="0"/>
              <a:t> </a:t>
            </a:r>
            <a:r>
              <a:rPr lang="sv-SE" b="0" baseline="0" dirty="0" err="1"/>
              <a:t>produce</a:t>
            </a:r>
            <a:r>
              <a:rPr lang="sv-SE" b="0" baseline="0" dirty="0"/>
              <a:t> and </a:t>
            </a:r>
            <a:r>
              <a:rPr lang="sv-SE" b="0" baseline="0" dirty="0" err="1"/>
              <a:t>remember</a:t>
            </a:r>
            <a:r>
              <a:rPr lang="sv-SE" b="0" baseline="0" dirty="0"/>
              <a:t> data. </a:t>
            </a:r>
            <a:r>
              <a:rPr lang="en-US" b="0" baseline="0" dirty="0"/>
              <a:t>Based on this idea from the 1950’s, M</a:t>
            </a:r>
            <a:r>
              <a:rPr lang="en-US" b="0" dirty="0"/>
              <a:t>oore</a:t>
            </a:r>
            <a:r>
              <a:rPr lang="en-US" dirty="0"/>
              <a:t>´s law predicts</a:t>
            </a:r>
            <a:r>
              <a:rPr lang="en-US" baseline="0" dirty="0"/>
              <a:t> that semiconductors in computers will become half their size smaller and twice as fast every 18 months – which has been accurate so far. However, researchers anticipate a decline in Moore´s law by 2030, due to the fact that semiconductors by then will have reached atom-size and quantum laws dictate their </a:t>
            </a:r>
            <a:r>
              <a:rPr lang="en-US" baseline="0" dirty="0" err="1"/>
              <a:t>behaviour</a:t>
            </a:r>
            <a:r>
              <a:rPr lang="en-US" baseline="0" dirty="0"/>
              <a:t>. </a:t>
            </a:r>
            <a:r>
              <a:rPr lang="sv-SE" b="0" baseline="0" dirty="0" err="1"/>
              <a:t>Encoding</a:t>
            </a:r>
            <a:r>
              <a:rPr lang="sv-SE" b="0" baseline="0" dirty="0"/>
              <a:t> information in quantum </a:t>
            </a:r>
            <a:r>
              <a:rPr lang="sv-SE" b="0" baseline="0" dirty="0" err="1"/>
              <a:t>states</a:t>
            </a:r>
            <a:r>
              <a:rPr lang="sv-SE" b="0" baseline="0" dirty="0"/>
              <a:t> </a:t>
            </a:r>
            <a:r>
              <a:rPr lang="sv-SE" b="0" baseline="0" dirty="0" err="1"/>
              <a:t>instead</a:t>
            </a:r>
            <a:r>
              <a:rPr lang="sv-SE" b="0" baseline="0" dirty="0"/>
              <a:t> </a:t>
            </a:r>
            <a:r>
              <a:rPr lang="sv-SE" b="0" baseline="0" dirty="0" err="1"/>
              <a:t>of</a:t>
            </a:r>
            <a:r>
              <a:rPr lang="sv-SE" b="0" baseline="0" dirty="0"/>
              <a:t> ’bits’ (</a:t>
            </a:r>
            <a:r>
              <a:rPr lang="sv-SE" b="0" baseline="0" dirty="0" err="1"/>
              <a:t>of</a:t>
            </a:r>
            <a:r>
              <a:rPr lang="sv-SE" b="0" baseline="0" dirty="0"/>
              <a:t> </a:t>
            </a:r>
            <a:r>
              <a:rPr lang="sv-SE" b="0" baseline="0" dirty="0" err="1"/>
              <a:t>ones</a:t>
            </a:r>
            <a:r>
              <a:rPr lang="sv-SE" b="0" baseline="0" dirty="0"/>
              <a:t> and </a:t>
            </a:r>
            <a:r>
              <a:rPr lang="sv-SE" b="0" baseline="0" dirty="0" err="1"/>
              <a:t>zeros</a:t>
            </a:r>
            <a:r>
              <a:rPr lang="sv-SE" b="0" baseline="0" dirty="0"/>
              <a:t>) make it </a:t>
            </a:r>
            <a:r>
              <a:rPr lang="sv-SE" b="0" baseline="0" dirty="0" err="1"/>
              <a:t>much</a:t>
            </a:r>
            <a:r>
              <a:rPr lang="sv-SE" b="0" baseline="0" dirty="0"/>
              <a:t> faster, </a:t>
            </a:r>
            <a:r>
              <a:rPr lang="sv-SE" b="0" baseline="0" dirty="0" err="1"/>
              <a:t>smaller</a:t>
            </a:r>
            <a:r>
              <a:rPr lang="sv-SE" b="0" baseline="0" dirty="0"/>
              <a:t> and </a:t>
            </a:r>
            <a:r>
              <a:rPr lang="sv-SE" b="0" baseline="0" dirty="0" err="1"/>
              <a:t>safer</a:t>
            </a:r>
            <a:r>
              <a:rPr lang="sv-SE" b="0" baseline="0" dirty="0"/>
              <a:t>.</a:t>
            </a:r>
          </a:p>
        </p:txBody>
      </p:sp>
      <p:sp>
        <p:nvSpPr>
          <p:cNvPr id="4" name="Slide Number Placeholder 3"/>
          <p:cNvSpPr>
            <a:spLocks noGrp="1"/>
          </p:cNvSpPr>
          <p:nvPr>
            <p:ph type="sldNum" sz="quarter" idx="10"/>
          </p:nvPr>
        </p:nvSpPr>
        <p:spPr/>
        <p:txBody>
          <a:bodyPr/>
          <a:lstStyle/>
          <a:p>
            <a:fld id="{1412EE56-1529-E343-9687-368BAE9EBF21}" type="slidenum">
              <a:rPr lang="en-US" smtClean="0"/>
              <a:t>15</a:t>
            </a:fld>
            <a:endParaRPr lang="en-US"/>
          </a:p>
        </p:txBody>
      </p:sp>
    </p:spTree>
    <p:extLst>
      <p:ext uri="{BB962C8B-B14F-4D97-AF65-F5344CB8AC3E}">
        <p14:creationId xmlns:p14="http://schemas.microsoft.com/office/powerpoint/2010/main" val="22209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20</a:t>
            </a:fld>
            <a:endParaRPr lang="sv-SE" dirty="0"/>
          </a:p>
        </p:txBody>
      </p:sp>
    </p:spTree>
    <p:extLst>
      <p:ext uri="{BB962C8B-B14F-4D97-AF65-F5344CB8AC3E}">
        <p14:creationId xmlns:p14="http://schemas.microsoft.com/office/powerpoint/2010/main" val="3555303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07/10/2019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07/10/2019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3" name="Shape 173"/>
          <p:cNvSpPr/>
          <p:nvPr/>
        </p:nvSpPr>
        <p:spPr>
          <a:xfrm>
            <a:off x="-3" y="1"/>
            <a:ext cx="12192005" cy="1434355"/>
          </a:xfrm>
          <a:prstGeom prst="rect">
            <a:avLst/>
          </a:prstGeom>
          <a:solidFill>
            <a:srgbClr val="0094CA"/>
          </a:solidFill>
          <a:ln w="12700">
            <a:miter lim="400000"/>
          </a:ln>
        </p:spPr>
        <p:txBody>
          <a:bodyPr lIns="45714" tIns="45715" rIns="45714" bIns="45715" anchor="ctr"/>
          <a:lstStyle/>
          <a:p>
            <a:pPr algn="ctr" defTabSz="914208">
              <a:defRPr>
                <a:solidFill>
                  <a:srgbClr val="0094CA"/>
                </a:solidFill>
              </a:defRPr>
            </a:pPr>
            <a:endParaRPr sz="1800"/>
          </a:p>
        </p:txBody>
      </p:sp>
      <p:pic>
        <p:nvPicPr>
          <p:cNvPr id="174" name="image1.png" descr="ESS-vit-logga.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25345" y="319528"/>
            <a:ext cx="1827308" cy="733210"/>
          </a:xfrm>
          <a:prstGeom prst="rect">
            <a:avLst/>
          </a:prstGeom>
          <a:ln w="12700">
            <a:miter lim="400000"/>
          </a:ln>
        </p:spPr>
      </p:pic>
      <p:sp>
        <p:nvSpPr>
          <p:cNvPr id="175" name="Shape 175"/>
          <p:cNvSpPr>
            <a:spLocks noGrp="1"/>
          </p:cNvSpPr>
          <p:nvPr>
            <p:ph type="title"/>
          </p:nvPr>
        </p:nvSpPr>
        <p:spPr>
          <a:xfrm>
            <a:off x="609600" y="92075"/>
            <a:ext cx="9518851" cy="1508126"/>
          </a:xfrm>
          <a:prstGeom prst="rect">
            <a:avLst/>
          </a:prstGeom>
        </p:spPr>
        <p:txBody>
          <a:bodyPr lIns="0" tIns="0" rIns="0" bIns="0"/>
          <a:lstStyle>
            <a:lvl1pPr algn="l" defTabSz="914208">
              <a:defRPr sz="3000">
                <a:solidFill>
                  <a:srgbClr val="FFFFFF"/>
                </a:solidFill>
              </a:defRPr>
            </a:lvl1pPr>
          </a:lstStyle>
          <a:p>
            <a:r>
              <a:t>Title Text</a:t>
            </a:r>
          </a:p>
        </p:txBody>
      </p:sp>
      <p:sp>
        <p:nvSpPr>
          <p:cNvPr id="176" name="Shape 176"/>
          <p:cNvSpPr>
            <a:spLocks noGrp="1"/>
          </p:cNvSpPr>
          <p:nvPr>
            <p:ph type="body" idx="1"/>
          </p:nvPr>
        </p:nvSpPr>
        <p:spPr>
          <a:xfrm>
            <a:off x="609598" y="1600200"/>
            <a:ext cx="10972805" cy="5257802"/>
          </a:xfrm>
          <a:prstGeom prst="rect">
            <a:avLst/>
          </a:prstGeom>
        </p:spPr>
        <p:txBody>
          <a:bodyPr lIns="0" tIns="0" rIns="0" bIns="0"/>
          <a:lstStyle>
            <a:lvl1pPr marL="318340" indent="-318340" defTabSz="914208">
              <a:spcBef>
                <a:spcPts val="600"/>
              </a:spcBef>
              <a:defRPr sz="2600"/>
            </a:lvl1pPr>
            <a:lvl2pPr marL="766601" indent="-309497" defTabSz="914208">
              <a:spcBef>
                <a:spcPts val="600"/>
              </a:spcBef>
              <a:defRPr sz="2600"/>
            </a:lvl2pPr>
            <a:lvl3pPr marL="1211325" indent="-297116" defTabSz="914208">
              <a:spcBef>
                <a:spcPts val="600"/>
              </a:spcBef>
              <a:defRPr sz="2600"/>
            </a:lvl3pPr>
            <a:lvl4pPr marL="1701444" indent="-330128" defTabSz="914208">
              <a:spcBef>
                <a:spcPts val="600"/>
              </a:spcBef>
              <a:defRPr sz="2600"/>
            </a:lvl4pPr>
            <a:lvl5pPr marL="2125535" indent="-297116" defTabSz="914208">
              <a:spcBef>
                <a:spcPts val="600"/>
              </a:spcBef>
              <a:defRPr sz="2600"/>
            </a:lvl5pPr>
          </a:lstStyle>
          <a:p>
            <a:r>
              <a:t>Body Level One</a:t>
            </a:r>
          </a:p>
          <a:p>
            <a:pPr lvl="1"/>
            <a:r>
              <a:t>Body Level Two</a:t>
            </a:r>
          </a:p>
          <a:p>
            <a:pPr lvl="2"/>
            <a:r>
              <a:t>Body Level Three</a:t>
            </a:r>
          </a:p>
          <a:p>
            <a:pPr lvl="3"/>
            <a:r>
              <a:t>Body Level Four</a:t>
            </a:r>
          </a:p>
          <a:p>
            <a:pPr lvl="4"/>
            <a:r>
              <a:t>Body Level Five</a:t>
            </a:r>
          </a:p>
        </p:txBody>
      </p:sp>
      <p:sp>
        <p:nvSpPr>
          <p:cNvPr id="177" name="Shape 177"/>
          <p:cNvSpPr>
            <a:spLocks noGrp="1"/>
          </p:cNvSpPr>
          <p:nvPr>
            <p:ph type="sldNum" sz="quarter" idx="2"/>
          </p:nvPr>
        </p:nvSpPr>
        <p:spPr>
          <a:xfrm>
            <a:off x="8737600" y="6461972"/>
            <a:ext cx="2844803" cy="153888"/>
          </a:xfrm>
          <a:prstGeom prst="rect">
            <a:avLst/>
          </a:prstGeom>
        </p:spPr>
        <p:txBody>
          <a:bodyPr wrap="square" lIns="0" tIns="0" rIns="0" bIns="0"/>
          <a:lstStyle>
            <a:lvl1pPr defTabSz="914208">
              <a:defRPr sz="1000"/>
            </a:lvl1pPr>
          </a:lstStyle>
          <a:p>
            <a:fld id="{86CB4B4D-7CA3-9044-876B-883B54F8677D}" type="slidenum">
              <a:t>‹#›</a:t>
            </a:fld>
            <a:endParaRPr/>
          </a:p>
        </p:txBody>
      </p:sp>
    </p:spTree>
    <p:extLst>
      <p:ext uri="{BB962C8B-B14F-4D97-AF65-F5344CB8AC3E}">
        <p14:creationId xmlns:p14="http://schemas.microsoft.com/office/powerpoint/2010/main" val="75271692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71885" y="12"/>
            <a:ext cx="8089903" cy="1441531"/>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760002" y="1964948"/>
            <a:ext cx="8715199" cy="4038981"/>
          </a:xfrm>
        </p:spPr>
        <p:txBody>
          <a:bodyPr/>
          <a:lstStyle>
            <a:lvl1pPr marL="0" indent="0">
              <a:buNone/>
              <a:defRPr/>
            </a:lvl1pPr>
            <a:lvl2pPr marL="457119" indent="0">
              <a:buNone/>
              <a:defRPr/>
            </a:lvl2pPr>
            <a:lvl3pPr marL="914239" indent="0">
              <a:buNone/>
              <a:defRPr/>
            </a:lvl3pPr>
            <a:lvl4pPr marL="1371358" indent="0">
              <a:buNone/>
              <a:defRPr/>
            </a:lvl4pPr>
            <a:lvl5pPr marL="1828477" indent="0">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9CC0C22-9EDB-E14B-9D1D-02359A0D0385}" type="datetime1">
              <a:rPr lang="en-US" smtClean="0">
                <a:latin typeface="Calibri"/>
              </a:rPr>
              <a:pPr/>
              <a:t>10/7/19</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434760" y="1452399"/>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562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2019-10-07</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07/10/2019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 id="2147483671" r:id="rId7"/>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2019-10-07</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gif"/><Relationship Id="rId9" Type="http://schemas.openxmlformats.org/officeDocument/2006/relationships/image" Target="../media/image27.png"/><Relationship Id="rId14"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e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tiff"/><Relationship Id="rId4" Type="http://schemas.openxmlformats.org/officeDocument/2006/relationships/image" Target="../media/image5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hyperlink" Target="https://doi.org/10.3233/JNR-180093"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CE98-D5A2-0648-AD18-116338EADBE6}"/>
              </a:ext>
            </a:extLst>
          </p:cNvPr>
          <p:cNvSpPr>
            <a:spLocks noGrp="1"/>
          </p:cNvSpPr>
          <p:nvPr>
            <p:ph type="ctrTitle"/>
          </p:nvPr>
        </p:nvSpPr>
        <p:spPr/>
        <p:txBody>
          <a:bodyPr>
            <a:normAutofit/>
          </a:bodyPr>
          <a:lstStyle/>
          <a:p>
            <a:pPr algn="ctr" defTabSz="315314"/>
            <a:r>
              <a:rPr lang="en-GB" sz="4000" b="1" dirty="0">
                <a:solidFill>
                  <a:srgbClr val="FFFFFF"/>
                </a:solidFill>
              </a:rPr>
              <a:t>Cryogenics for the ESS Instrument Sample Environment</a:t>
            </a:r>
            <a:endParaRPr lang="sv-SE" dirty="0"/>
          </a:p>
        </p:txBody>
      </p:sp>
      <p:sp>
        <p:nvSpPr>
          <p:cNvPr id="3" name="Subtitle 2">
            <a:extLst>
              <a:ext uri="{FF2B5EF4-FFF2-40B4-BE49-F238E27FC236}">
                <a16:creationId xmlns:a16="http://schemas.microsoft.com/office/drawing/2014/main" id="{6547BB3A-0D99-9D43-ADAF-EC7E12B7F5FA}"/>
              </a:ext>
            </a:extLst>
          </p:cNvPr>
          <p:cNvSpPr>
            <a:spLocks noGrp="1"/>
          </p:cNvSpPr>
          <p:nvPr>
            <p:ph type="subTitle" idx="1"/>
          </p:nvPr>
        </p:nvSpPr>
        <p:spPr/>
        <p:txBody>
          <a:bodyPr>
            <a:normAutofit/>
          </a:bodyPr>
          <a:lstStyle/>
          <a:p>
            <a:pPr defTabSz="315314"/>
            <a:endParaRPr lang="en-GB" sz="2400" b="1" dirty="0">
              <a:solidFill>
                <a:prstClr val="white"/>
              </a:solidFill>
            </a:endParaRPr>
          </a:p>
          <a:p>
            <a:pPr defTabSz="315314"/>
            <a:r>
              <a:rPr lang="sv-SE" sz="1800" dirty="0">
                <a:solidFill>
                  <a:srgbClr val="FFFFFF"/>
                </a:solidFill>
              </a:rPr>
              <a:t>Alex Holmes, Philipp Arnold </a:t>
            </a:r>
          </a:p>
          <a:p>
            <a:pPr defTabSz="315314"/>
            <a:r>
              <a:rPr lang="en-GB" sz="1400" dirty="0">
                <a:solidFill>
                  <a:srgbClr val="FFFFFF"/>
                </a:solidFill>
              </a:rPr>
              <a:t>European Spallation Source ERIC</a:t>
            </a:r>
          </a:p>
          <a:p>
            <a:pPr defTabSz="315314"/>
            <a:r>
              <a:rPr lang="en-GB" sz="1400" dirty="0">
                <a:solidFill>
                  <a:srgbClr val="FFFFFF"/>
                </a:solidFill>
              </a:rPr>
              <a:t>07/09/2019</a:t>
            </a:r>
            <a:endParaRPr lang="en-GB" sz="1200" dirty="0">
              <a:solidFill>
                <a:srgbClr val="FFFFFF"/>
              </a:solidFill>
            </a:endParaRPr>
          </a:p>
          <a:p>
            <a:endParaRPr lang="sv-SE" dirty="0"/>
          </a:p>
        </p:txBody>
      </p:sp>
    </p:spTree>
    <p:extLst>
      <p:ext uri="{BB962C8B-B14F-4D97-AF65-F5344CB8AC3E}">
        <p14:creationId xmlns:p14="http://schemas.microsoft.com/office/powerpoint/2010/main" val="32638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5EFC-A383-814F-B91A-8A6D94768112}"/>
              </a:ext>
            </a:extLst>
          </p:cNvPr>
          <p:cNvSpPr>
            <a:spLocks noGrp="1"/>
          </p:cNvSpPr>
          <p:nvPr>
            <p:ph type="title"/>
          </p:nvPr>
        </p:nvSpPr>
        <p:spPr/>
        <p:txBody>
          <a:bodyPr/>
          <a:lstStyle/>
          <a:p>
            <a:r>
              <a:rPr lang="en-GB" dirty="0"/>
              <a:t>Cryomodule test mode</a:t>
            </a:r>
          </a:p>
        </p:txBody>
      </p:sp>
      <p:sp>
        <p:nvSpPr>
          <p:cNvPr id="4" name="Slide Number Placeholder 3">
            <a:extLst>
              <a:ext uri="{FF2B5EF4-FFF2-40B4-BE49-F238E27FC236}">
                <a16:creationId xmlns:a16="http://schemas.microsoft.com/office/drawing/2014/main" id="{D973E3B8-D28C-F44E-9070-3B9B154A94EA}"/>
              </a:ext>
            </a:extLst>
          </p:cNvPr>
          <p:cNvSpPr>
            <a:spLocks noGrp="1"/>
          </p:cNvSpPr>
          <p:nvPr>
            <p:ph type="sldNum" sz="quarter" idx="12"/>
          </p:nvPr>
        </p:nvSpPr>
        <p:spPr/>
        <p:txBody>
          <a:bodyPr/>
          <a:lstStyle/>
          <a:p>
            <a:fld id="{551115BC-487E-4422-894C-CB7CD3E79223}" type="slidenum">
              <a:rPr lang="en-GB" smtClean="0"/>
              <a:pPr/>
              <a:t>10</a:t>
            </a:fld>
            <a:endParaRPr lang="en-GB"/>
          </a:p>
        </p:txBody>
      </p:sp>
      <p:sp>
        <p:nvSpPr>
          <p:cNvPr id="5" name="Text Placeholder 4">
            <a:extLst>
              <a:ext uri="{FF2B5EF4-FFF2-40B4-BE49-F238E27FC236}">
                <a16:creationId xmlns:a16="http://schemas.microsoft.com/office/drawing/2014/main" id="{FD713A93-6F8B-6F44-999F-2C55C505704F}"/>
              </a:ext>
            </a:extLst>
          </p:cNvPr>
          <p:cNvSpPr>
            <a:spLocks noGrp="1"/>
          </p:cNvSpPr>
          <p:nvPr>
            <p:ph type="body" sz="quarter" idx="13"/>
          </p:nvPr>
        </p:nvSpPr>
        <p:spPr/>
        <p:txBody>
          <a:bodyPr/>
          <a:lstStyle/>
          <a:p>
            <a:r>
              <a:rPr lang="en-GB" dirty="0"/>
              <a:t>Test set-up and results, warm part</a:t>
            </a:r>
          </a:p>
        </p:txBody>
      </p:sp>
      <p:sp>
        <p:nvSpPr>
          <p:cNvPr id="7" name="Rectangle 6">
            <a:extLst>
              <a:ext uri="{FF2B5EF4-FFF2-40B4-BE49-F238E27FC236}">
                <a16:creationId xmlns:a16="http://schemas.microsoft.com/office/drawing/2014/main" id="{BDCD918D-8D1D-1649-B5E5-C708C8BE4F77}"/>
              </a:ext>
            </a:extLst>
          </p:cNvPr>
          <p:cNvSpPr/>
          <p:nvPr/>
        </p:nvSpPr>
        <p:spPr>
          <a:xfrm>
            <a:off x="5303912" y="3932520"/>
            <a:ext cx="6096000" cy="2664832"/>
          </a:xfrm>
          <a:prstGeom prst="rect">
            <a:avLst/>
          </a:prstGeom>
        </p:spPr>
        <p:txBody>
          <a:bodyPr>
            <a:spAutoFit/>
          </a:bodyPr>
          <a:lstStyle/>
          <a:p>
            <a:pPr>
              <a:spcBef>
                <a:spcPts val="480"/>
              </a:spcBef>
              <a:spcAft>
                <a:spcPts val="1200"/>
              </a:spcAft>
            </a:pPr>
            <a:r>
              <a:rPr lang="en-GB" sz="2000" dirty="0"/>
              <a:t>Supplier </a:t>
            </a:r>
            <a:r>
              <a:rPr lang="en-GB" sz="2000" dirty="0">
                <a:solidFill>
                  <a:schemeClr val="tx2"/>
                </a:solidFill>
              </a:rPr>
              <a:t>guarantees</a:t>
            </a:r>
            <a:r>
              <a:rPr lang="en-GB" sz="2000" dirty="0"/>
              <a:t> or statements in proposal</a:t>
            </a:r>
          </a:p>
          <a:p>
            <a:pPr marL="742950" lvl="1" indent="-285750">
              <a:spcBef>
                <a:spcPts val="600"/>
              </a:spcBef>
              <a:buFont typeface="Arial" panose="020B0604020202020204" pitchFamily="34" charset="0"/>
              <a:buChar char="•"/>
            </a:pPr>
            <a:r>
              <a:rPr lang="en-GB" dirty="0">
                <a:solidFill>
                  <a:schemeClr val="tx2"/>
                </a:solidFill>
              </a:rPr>
              <a:t>Sub-atmospheric vapour return 3.99 g/s @ &lt;27 mbar</a:t>
            </a:r>
          </a:p>
          <a:p>
            <a:pPr lvl="1"/>
            <a:endParaRPr lang="en-GB" sz="1600" dirty="0"/>
          </a:p>
          <a:p>
            <a:pPr marL="57150" indent="0">
              <a:spcBef>
                <a:spcPts val="480"/>
              </a:spcBef>
              <a:spcAft>
                <a:spcPts val="1200"/>
              </a:spcAft>
              <a:buNone/>
            </a:pPr>
            <a:r>
              <a:rPr lang="en-GB" sz="2000" dirty="0"/>
              <a:t>Results</a:t>
            </a:r>
          </a:p>
          <a:p>
            <a:pPr marL="742950" lvl="1" indent="-285750">
              <a:spcBef>
                <a:spcPts val="600"/>
              </a:spcBef>
              <a:buFont typeface="Arial" panose="020B0604020202020204" pitchFamily="34" charset="0"/>
              <a:buChar char="•"/>
            </a:pPr>
            <a:r>
              <a:rPr lang="en-GB" dirty="0"/>
              <a:t>5.4 g/s PVPS flow @ 25 mbar (±0.1 mbar) and excellent control response</a:t>
            </a:r>
          </a:p>
          <a:p>
            <a:pPr marL="742950" lvl="1" indent="-285750">
              <a:spcBef>
                <a:spcPts val="600"/>
              </a:spcBef>
              <a:buFont typeface="Arial" panose="020B0604020202020204" pitchFamily="34" charset="0"/>
              <a:buChar char="•"/>
            </a:pPr>
            <a:r>
              <a:rPr lang="en-GB" dirty="0"/>
              <a:t>very smooth switching ON and OFF one pump train</a:t>
            </a:r>
          </a:p>
        </p:txBody>
      </p:sp>
      <p:pic>
        <p:nvPicPr>
          <p:cNvPr id="10" name="Picture 9">
            <a:extLst>
              <a:ext uri="{FF2B5EF4-FFF2-40B4-BE49-F238E27FC236}">
                <a16:creationId xmlns:a16="http://schemas.microsoft.com/office/drawing/2014/main" id="{A17CAAB7-7E52-9343-967E-408A0F189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556792"/>
            <a:ext cx="1872208" cy="2904050"/>
          </a:xfrm>
          <a:prstGeom prst="rect">
            <a:avLst/>
          </a:prstGeom>
        </p:spPr>
      </p:pic>
      <p:pic>
        <p:nvPicPr>
          <p:cNvPr id="12" name="Picture 11">
            <a:extLst>
              <a:ext uri="{FF2B5EF4-FFF2-40B4-BE49-F238E27FC236}">
                <a16:creationId xmlns:a16="http://schemas.microsoft.com/office/drawing/2014/main" id="{7289130E-90C3-214C-B34C-2A8A87C7E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173" y="2854153"/>
            <a:ext cx="355600" cy="419100"/>
          </a:xfrm>
          <a:prstGeom prst="rect">
            <a:avLst/>
          </a:prstGeom>
        </p:spPr>
      </p:pic>
      <p:pic>
        <p:nvPicPr>
          <p:cNvPr id="14" name="Picture 13">
            <a:extLst>
              <a:ext uri="{FF2B5EF4-FFF2-40B4-BE49-F238E27FC236}">
                <a16:creationId xmlns:a16="http://schemas.microsoft.com/office/drawing/2014/main" id="{0BBA62C1-9F4C-454A-B1DA-18E5579FC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94" y="4726376"/>
            <a:ext cx="3888432" cy="1707116"/>
          </a:xfrm>
          <a:prstGeom prst="rect">
            <a:avLst/>
          </a:prstGeom>
        </p:spPr>
      </p:pic>
      <p:cxnSp>
        <p:nvCxnSpPr>
          <p:cNvPr id="15" name="Straight Arrow Connector 14">
            <a:extLst>
              <a:ext uri="{FF2B5EF4-FFF2-40B4-BE49-F238E27FC236}">
                <a16:creationId xmlns:a16="http://schemas.microsoft.com/office/drawing/2014/main" id="{26582A01-2447-9C4E-A854-AA3D5AA025A8}"/>
              </a:ext>
            </a:extLst>
          </p:cNvPr>
          <p:cNvCxnSpPr>
            <a:cxnSpLocks/>
          </p:cNvCxnSpPr>
          <p:nvPr/>
        </p:nvCxnSpPr>
        <p:spPr>
          <a:xfrm>
            <a:off x="2207568" y="1844824"/>
            <a:ext cx="236038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EA8423-E49E-2C49-B15B-B0E0EFF67D9E}"/>
              </a:ext>
            </a:extLst>
          </p:cNvPr>
          <p:cNvCxnSpPr>
            <a:cxnSpLocks/>
          </p:cNvCxnSpPr>
          <p:nvPr/>
        </p:nvCxnSpPr>
        <p:spPr>
          <a:xfrm>
            <a:off x="4567957" y="3270078"/>
            <a:ext cx="0" cy="33992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B0A2F23-A55C-BB4B-ACB3-833A7C089978}"/>
              </a:ext>
            </a:extLst>
          </p:cNvPr>
          <p:cNvCxnSpPr>
            <a:cxnSpLocks/>
          </p:cNvCxnSpPr>
          <p:nvPr/>
        </p:nvCxnSpPr>
        <p:spPr>
          <a:xfrm>
            <a:off x="4567957" y="1844824"/>
            <a:ext cx="0" cy="100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3DA30A-04D1-5B47-8825-0B802FCD49DD}"/>
              </a:ext>
            </a:extLst>
          </p:cNvPr>
          <p:cNvCxnSpPr>
            <a:cxnSpLocks/>
          </p:cNvCxnSpPr>
          <p:nvPr/>
        </p:nvCxnSpPr>
        <p:spPr>
          <a:xfrm>
            <a:off x="1487488" y="6404294"/>
            <a:ext cx="0" cy="2650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86EBF9-A8F0-564C-B9B6-C51F9BAC0E14}"/>
              </a:ext>
            </a:extLst>
          </p:cNvPr>
          <p:cNvCxnSpPr>
            <a:cxnSpLocks/>
          </p:cNvCxnSpPr>
          <p:nvPr/>
        </p:nvCxnSpPr>
        <p:spPr>
          <a:xfrm flipH="1">
            <a:off x="1487488" y="6669360"/>
            <a:ext cx="3080470" cy="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B83A535-050B-2B4E-9DF5-CDACDBE3BAC8}"/>
              </a:ext>
            </a:extLst>
          </p:cNvPr>
          <p:cNvCxnSpPr>
            <a:cxnSpLocks/>
          </p:cNvCxnSpPr>
          <p:nvPr/>
        </p:nvCxnSpPr>
        <p:spPr>
          <a:xfrm>
            <a:off x="1746689" y="4435929"/>
            <a:ext cx="0" cy="3094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EF9EFDE-0EA6-A74F-BF28-5AAECF19D5C7}"/>
              </a:ext>
            </a:extLst>
          </p:cNvPr>
          <p:cNvSpPr/>
          <p:nvPr/>
        </p:nvSpPr>
        <p:spPr>
          <a:xfrm>
            <a:off x="5303912" y="1472389"/>
            <a:ext cx="6096000" cy="2339102"/>
          </a:xfrm>
          <a:prstGeom prst="rect">
            <a:avLst/>
          </a:prstGeom>
        </p:spPr>
        <p:txBody>
          <a:bodyPr>
            <a:spAutoFit/>
          </a:bodyPr>
          <a:lstStyle/>
          <a:p>
            <a:pPr marL="57150" indent="0">
              <a:spcBef>
                <a:spcPts val="480"/>
              </a:spcBef>
              <a:spcAft>
                <a:spcPts val="1200"/>
              </a:spcAft>
              <a:buNone/>
            </a:pPr>
            <a:r>
              <a:rPr lang="en-GB" sz="2000" dirty="0"/>
              <a:t>Test set-up</a:t>
            </a:r>
          </a:p>
          <a:p>
            <a:pPr marL="742950" lvl="1" indent="-285750">
              <a:spcBef>
                <a:spcPts val="600"/>
              </a:spcBef>
              <a:buFont typeface="Arial" panose="020B0604020202020204" pitchFamily="34" charset="0"/>
              <a:buChar char="•"/>
            </a:pPr>
            <a:r>
              <a:rPr lang="en-GB" dirty="0"/>
              <a:t>Separate test of PVPS together with recycle compressor with bypass valve from downstream ORS to PVPS suction</a:t>
            </a:r>
          </a:p>
          <a:p>
            <a:pPr marL="742950" lvl="1" indent="-285750">
              <a:spcBef>
                <a:spcPts val="600"/>
              </a:spcBef>
              <a:buFont typeface="Arial" panose="020B0604020202020204" pitchFamily="34" charset="0"/>
              <a:buChar char="•"/>
            </a:pPr>
            <a:r>
              <a:rPr lang="en-GB" dirty="0"/>
              <a:t>On-line impurity measurement to detect impurity intake over time into the closed loop</a:t>
            </a:r>
          </a:p>
          <a:p>
            <a:pPr lvl="1"/>
            <a:endParaRPr lang="en-GB" sz="1600" dirty="0"/>
          </a:p>
        </p:txBody>
      </p:sp>
    </p:spTree>
    <p:extLst>
      <p:ext uri="{BB962C8B-B14F-4D97-AF65-F5344CB8AC3E}">
        <p14:creationId xmlns:p14="http://schemas.microsoft.com/office/powerpoint/2010/main" val="320549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rotWithShape="1">
          <a:blip r:embed="rId2">
            <a:extLst>
              <a:ext uri="{28A0092B-C50C-407E-A947-70E740481C1C}">
                <a14:useLocalDpi xmlns:a14="http://schemas.microsoft.com/office/drawing/2010/main" val="0"/>
              </a:ext>
            </a:extLst>
          </a:blip>
          <a:srcRect l="7660" t="7018" r="365" b="4636"/>
          <a:stretch/>
        </p:blipFill>
        <p:spPr>
          <a:xfrm>
            <a:off x="1524000" y="1350000"/>
            <a:ext cx="9144000" cy="5508000"/>
          </a:xfrm>
          <a:prstGeom prst="rect">
            <a:avLst/>
          </a:prstGeom>
        </p:spPr>
      </p:pic>
      <p:sp>
        <p:nvSpPr>
          <p:cNvPr id="107" name="Title 1"/>
          <p:cNvSpPr>
            <a:spLocks noGrp="1"/>
          </p:cNvSpPr>
          <p:nvPr>
            <p:ph type="title"/>
          </p:nvPr>
        </p:nvSpPr>
        <p:spPr/>
        <p:txBody>
          <a:bodyPr>
            <a:noAutofit/>
          </a:bodyPr>
          <a:lstStyle/>
          <a:p>
            <a:r>
              <a:rPr lang="en-US" dirty="0"/>
              <a:t>The ESS Instrument suite</a:t>
            </a:r>
          </a:p>
        </p:txBody>
      </p:sp>
      <p:sp>
        <p:nvSpPr>
          <p:cNvPr id="4" name="Text Placeholder 3">
            <a:extLst>
              <a:ext uri="{FF2B5EF4-FFF2-40B4-BE49-F238E27FC236}">
                <a16:creationId xmlns:a16="http://schemas.microsoft.com/office/drawing/2014/main" id="{26B5662A-9C79-3D48-BE21-F17D4374827C}"/>
              </a:ext>
            </a:extLst>
          </p:cNvPr>
          <p:cNvSpPr>
            <a:spLocks noGrp="1"/>
          </p:cNvSpPr>
          <p:nvPr>
            <p:ph type="body" sz="quarter" idx="13"/>
          </p:nvPr>
        </p:nvSpPr>
        <p:spPr/>
        <p:txBody>
          <a:bodyPr/>
          <a:lstStyle/>
          <a:p>
            <a:endParaRPr lang="en-GB"/>
          </a:p>
        </p:txBody>
      </p:sp>
      <p:sp>
        <p:nvSpPr>
          <p:cNvPr id="2" name="TextBox 1"/>
          <p:cNvSpPr txBox="1"/>
          <p:nvPr/>
        </p:nvSpPr>
        <p:spPr>
          <a:xfrm>
            <a:off x="1487051" y="6563524"/>
            <a:ext cx="2383632" cy="246211"/>
          </a:xfrm>
          <a:prstGeom prst="rect">
            <a:avLst/>
          </a:prstGeom>
          <a:noFill/>
        </p:spPr>
        <p:txBody>
          <a:bodyPr wrap="square" lIns="91429" tIns="45715" rIns="91429" bIns="45715" rtlCol="0">
            <a:spAutoFit/>
          </a:bodyPr>
          <a:lstStyle/>
          <a:p>
            <a:pPr algn="ctr"/>
            <a:r>
              <a:rPr lang="en-US" sz="1000" i="1" dirty="0"/>
              <a:t>ESS Instrument Layout </a:t>
            </a:r>
            <a:r>
              <a:rPr lang="en-US" sz="1000" i="1"/>
              <a:t>(December </a:t>
            </a:r>
            <a:r>
              <a:rPr lang="en-US" sz="1000" i="1" dirty="0"/>
              <a:t>2016)</a:t>
            </a:r>
          </a:p>
        </p:txBody>
      </p:sp>
      <p:sp>
        <p:nvSpPr>
          <p:cNvPr id="94" name="TextBox 93"/>
          <p:cNvSpPr txBox="1"/>
          <p:nvPr/>
        </p:nvSpPr>
        <p:spPr>
          <a:xfrm>
            <a:off x="6919539" y="5730831"/>
            <a:ext cx="3491642" cy="830987"/>
          </a:xfrm>
          <a:prstGeom prst="rect">
            <a:avLst/>
          </a:prstGeom>
          <a:noFill/>
          <a:ln>
            <a:noFill/>
          </a:ln>
        </p:spPr>
        <p:txBody>
          <a:bodyPr wrap="square" lIns="91429" tIns="45715" rIns="91429" bIns="45715" rtlCol="0">
            <a:spAutoFit/>
          </a:bodyPr>
          <a:lstStyle/>
          <a:p>
            <a:r>
              <a:rPr lang="en-US" sz="1600" dirty="0"/>
              <a:t>ESS In-Kind Partners also collaborate on sample environment, data management systems etc. </a:t>
            </a:r>
          </a:p>
        </p:txBody>
      </p:sp>
      <p:pic>
        <p:nvPicPr>
          <p:cNvPr id="90" name="Picture 89"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8129" y="4410127"/>
            <a:ext cx="1328400" cy="324000"/>
          </a:xfrm>
          <a:prstGeom prst="rect">
            <a:avLst/>
          </a:prstGeom>
        </p:spPr>
      </p:pic>
      <p:pic>
        <p:nvPicPr>
          <p:cNvPr id="92" name="Picture 91"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2777568" y="2872318"/>
            <a:ext cx="880691" cy="324000"/>
          </a:xfrm>
          <a:prstGeom prst="rect">
            <a:avLst/>
          </a:prstGeom>
        </p:spPr>
      </p:pic>
      <p:pic>
        <p:nvPicPr>
          <p:cNvPr id="95" name="Picture 94"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9740351" y="2987644"/>
            <a:ext cx="880691" cy="324000"/>
          </a:xfrm>
          <a:prstGeom prst="rect">
            <a:avLst/>
          </a:prstGeom>
        </p:spPr>
      </p:pic>
      <p:pic>
        <p:nvPicPr>
          <p:cNvPr id="96" name="Picture 95"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16450" y="2616338"/>
            <a:ext cx="457200" cy="457200"/>
          </a:xfrm>
          <a:prstGeom prst="rect">
            <a:avLst/>
          </a:prstGeom>
        </p:spPr>
      </p:pic>
      <p:pic>
        <p:nvPicPr>
          <p:cNvPr id="97" name="Picture 96" descr="ess-superconductores.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34413" y="2308178"/>
            <a:ext cx="756000" cy="324000"/>
          </a:xfrm>
          <a:prstGeom prst="rect">
            <a:avLst/>
          </a:prstGeom>
        </p:spPr>
      </p:pic>
      <p:pic>
        <p:nvPicPr>
          <p:cNvPr id="98" name="Picture 97" descr="Danmarks_Tekniske_Universitet_(log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70549" y="2145283"/>
            <a:ext cx="320040" cy="466344"/>
          </a:xfrm>
          <a:prstGeom prst="rect">
            <a:avLst/>
          </a:prstGeom>
          <a:solidFill>
            <a:srgbClr val="FFFFFF"/>
          </a:solidFill>
        </p:spPr>
      </p:pic>
      <p:pic>
        <p:nvPicPr>
          <p:cNvPr id="100" name="Picture 99"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96630" y="2821085"/>
            <a:ext cx="953486" cy="324000"/>
          </a:xfrm>
          <a:prstGeom prst="rect">
            <a:avLst/>
          </a:prstGeom>
          <a:solidFill>
            <a:srgbClr val="FFFFFF"/>
          </a:solidFill>
        </p:spPr>
      </p:pic>
      <p:pic>
        <p:nvPicPr>
          <p:cNvPr id="102" name="Picture 101" descr="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1800" y="5152704"/>
            <a:ext cx="1328400" cy="324000"/>
          </a:xfrm>
          <a:prstGeom prst="rect">
            <a:avLst/>
          </a:prstGeom>
        </p:spPr>
      </p:pic>
      <p:pic>
        <p:nvPicPr>
          <p:cNvPr id="104" name="Picture 103" descr="logo-cnr.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39055" y="4702174"/>
            <a:ext cx="929740" cy="324000"/>
          </a:xfrm>
          <a:prstGeom prst="rect">
            <a:avLst/>
          </a:prstGeom>
        </p:spPr>
      </p:pic>
      <p:pic>
        <p:nvPicPr>
          <p:cNvPr id="105" name="Picture 104" descr="PSI-Logo.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41986" y="5733837"/>
            <a:ext cx="907200" cy="324000"/>
          </a:xfrm>
          <a:prstGeom prst="rect">
            <a:avLst/>
          </a:prstGeom>
        </p:spPr>
      </p:pic>
      <p:pic>
        <p:nvPicPr>
          <p:cNvPr id="106" name="Picture 105" descr="aulogo.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31598" y="3394881"/>
            <a:ext cx="816693" cy="324000"/>
          </a:xfrm>
          <a:prstGeom prst="rect">
            <a:avLst/>
          </a:prstGeom>
        </p:spPr>
      </p:pic>
      <p:pic>
        <p:nvPicPr>
          <p:cNvPr id="108" name="Picture 107" descr="Macintosh HD:Users:helenebjorkman:Desktop:ESS_Logo_Frugal_Blue_RGB.jpe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36670" y="1402825"/>
            <a:ext cx="644499" cy="345600"/>
          </a:xfrm>
          <a:prstGeom prst="rect">
            <a:avLst/>
          </a:prstGeom>
          <a:noFill/>
          <a:ln>
            <a:noFill/>
          </a:ln>
        </p:spPr>
      </p:pic>
      <p:grpSp>
        <p:nvGrpSpPr>
          <p:cNvPr id="14" name="Group 13"/>
          <p:cNvGrpSpPr/>
          <p:nvPr/>
        </p:nvGrpSpPr>
        <p:grpSpPr>
          <a:xfrm>
            <a:off x="7561160" y="1275126"/>
            <a:ext cx="2108561" cy="480287"/>
            <a:chOff x="6037159" y="1275125"/>
            <a:chExt cx="2108561" cy="480287"/>
          </a:xfrm>
        </p:grpSpPr>
        <p:pic>
          <p:nvPicPr>
            <p:cNvPr id="59" name="Picture 58" descr="logoujf.gi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10617" y="1305167"/>
              <a:ext cx="228264" cy="450245"/>
            </a:xfrm>
            <a:prstGeom prst="rect">
              <a:avLst/>
            </a:prstGeom>
          </p:spPr>
        </p:pic>
        <p:grpSp>
          <p:nvGrpSpPr>
            <p:cNvPr id="6" name="Group 5"/>
            <p:cNvGrpSpPr/>
            <p:nvPr/>
          </p:nvGrpSpPr>
          <p:grpSpPr>
            <a:xfrm>
              <a:off x="6037159" y="1275125"/>
              <a:ext cx="2108561" cy="423602"/>
              <a:chOff x="6486159" y="1474628"/>
              <a:chExt cx="2108561" cy="423602"/>
            </a:xfrm>
          </p:grpSpPr>
          <p:pic>
            <p:nvPicPr>
              <p:cNvPr id="103" name="Picture 102" descr="logo_hzg_cms10.gif"/>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86159" y="1585803"/>
                <a:ext cx="1131570" cy="312420"/>
              </a:xfrm>
              <a:prstGeom prst="rect">
                <a:avLst/>
              </a:prstGeom>
            </p:spPr>
          </p:pic>
          <p:sp>
            <p:nvSpPr>
              <p:cNvPr id="71" name="TextBox 70"/>
              <p:cNvSpPr txBox="1"/>
              <p:nvPr/>
            </p:nvSpPr>
            <p:spPr>
              <a:xfrm>
                <a:off x="7442217" y="1498122"/>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US" sz="2000" dirty="0"/>
                  <a:t>+  </a:t>
                </a:r>
              </a:p>
            </p:txBody>
          </p:sp>
          <p:sp>
            <p:nvSpPr>
              <p:cNvPr id="80" name="TextBox 79"/>
              <p:cNvSpPr txBox="1"/>
              <p:nvPr/>
            </p:nvSpPr>
            <p:spPr>
              <a:xfrm>
                <a:off x="7756417" y="1474628"/>
                <a:ext cx="83830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800" i="1" dirty="0"/>
                  <a:t>Nuclear Physics Institute</a:t>
                </a:r>
              </a:p>
            </p:txBody>
          </p:sp>
        </p:grpSp>
      </p:grpSp>
      <p:grpSp>
        <p:nvGrpSpPr>
          <p:cNvPr id="11" name="Group 10"/>
          <p:cNvGrpSpPr/>
          <p:nvPr/>
        </p:nvGrpSpPr>
        <p:grpSpPr>
          <a:xfrm>
            <a:off x="8011453" y="1629793"/>
            <a:ext cx="1311129" cy="434211"/>
            <a:chOff x="6960986" y="1901896"/>
            <a:chExt cx="1311129" cy="434211"/>
          </a:xfrm>
        </p:grpSpPr>
        <p:pic>
          <p:nvPicPr>
            <p:cNvPr id="101" name="Picture 100" descr="tum_logo.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60986" y="2001317"/>
              <a:ext cx="953486" cy="324000"/>
            </a:xfrm>
            <a:prstGeom prst="rect">
              <a:avLst/>
            </a:prstGeom>
            <a:solidFill>
              <a:srgbClr val="FFFFFF"/>
            </a:solidFill>
          </p:spPr>
        </p:pic>
        <p:pic>
          <p:nvPicPr>
            <p:cNvPr id="81" name="Picture 80"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215" y="1993207"/>
              <a:ext cx="342900" cy="342900"/>
            </a:xfrm>
            <a:prstGeom prst="rect">
              <a:avLst/>
            </a:prstGeom>
          </p:spPr>
        </p:pic>
        <p:sp>
          <p:nvSpPr>
            <p:cNvPr id="82" name="TextBox 81"/>
            <p:cNvSpPr txBox="1"/>
            <p:nvPr/>
          </p:nvSpPr>
          <p:spPr>
            <a:xfrm>
              <a:off x="7572501" y="1901896"/>
              <a:ext cx="3507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US" sz="2000" dirty="0"/>
                <a:t>+  </a:t>
              </a:r>
            </a:p>
          </p:txBody>
        </p:sp>
      </p:grpSp>
      <p:sp>
        <p:nvSpPr>
          <p:cNvPr id="119" name="TextBox 118"/>
          <p:cNvSpPr txBox="1"/>
          <p:nvPr/>
        </p:nvSpPr>
        <p:spPr>
          <a:xfrm>
            <a:off x="4329074" y="3131232"/>
            <a:ext cx="585378"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ODIN</a:t>
            </a:r>
          </a:p>
        </p:txBody>
      </p:sp>
      <p:sp>
        <p:nvSpPr>
          <p:cNvPr id="120" name="TextBox 119"/>
          <p:cNvSpPr txBox="1"/>
          <p:nvPr/>
        </p:nvSpPr>
        <p:spPr>
          <a:xfrm>
            <a:off x="3100129" y="3374860"/>
            <a:ext cx="752203"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DREAM</a:t>
            </a:r>
          </a:p>
        </p:txBody>
      </p:sp>
      <p:sp>
        <p:nvSpPr>
          <p:cNvPr id="121" name="TextBox 120"/>
          <p:cNvSpPr txBox="1"/>
          <p:nvPr/>
        </p:nvSpPr>
        <p:spPr>
          <a:xfrm>
            <a:off x="6772926" y="1746326"/>
            <a:ext cx="558729"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NMX</a:t>
            </a:r>
          </a:p>
        </p:txBody>
      </p:sp>
      <p:sp>
        <p:nvSpPr>
          <p:cNvPr id="122" name="TextBox 121"/>
          <p:cNvSpPr txBox="1"/>
          <p:nvPr/>
        </p:nvSpPr>
        <p:spPr>
          <a:xfrm>
            <a:off x="8045869" y="2599103"/>
            <a:ext cx="942697"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MIRACLES</a:t>
            </a:r>
          </a:p>
        </p:txBody>
      </p:sp>
      <p:sp>
        <p:nvSpPr>
          <p:cNvPr id="123" name="TextBox 122"/>
          <p:cNvSpPr txBox="1"/>
          <p:nvPr/>
        </p:nvSpPr>
        <p:spPr>
          <a:xfrm>
            <a:off x="7489198" y="1676242"/>
            <a:ext cx="561534"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BEER</a:t>
            </a:r>
          </a:p>
        </p:txBody>
      </p:sp>
      <p:sp>
        <p:nvSpPr>
          <p:cNvPr id="124" name="TextBox 123"/>
          <p:cNvSpPr txBox="1"/>
          <p:nvPr/>
        </p:nvSpPr>
        <p:spPr>
          <a:xfrm>
            <a:off x="7766312" y="2108185"/>
            <a:ext cx="710451"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C-SPEC</a:t>
            </a:r>
          </a:p>
        </p:txBody>
      </p:sp>
      <p:sp>
        <p:nvSpPr>
          <p:cNvPr id="125" name="TextBox 124"/>
          <p:cNvSpPr txBox="1"/>
          <p:nvPr/>
        </p:nvSpPr>
        <p:spPr>
          <a:xfrm>
            <a:off x="9031536" y="3032678"/>
            <a:ext cx="616062"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T-REX</a:t>
            </a:r>
          </a:p>
        </p:txBody>
      </p:sp>
      <p:sp>
        <p:nvSpPr>
          <p:cNvPr id="126" name="TextBox 125"/>
          <p:cNvSpPr txBox="1"/>
          <p:nvPr/>
        </p:nvSpPr>
        <p:spPr>
          <a:xfrm>
            <a:off x="8629039" y="2774224"/>
            <a:ext cx="710451"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MAGIC</a:t>
            </a:r>
          </a:p>
        </p:txBody>
      </p:sp>
      <p:sp>
        <p:nvSpPr>
          <p:cNvPr id="127" name="TextBox 126"/>
          <p:cNvSpPr txBox="1"/>
          <p:nvPr/>
        </p:nvSpPr>
        <p:spPr>
          <a:xfrm>
            <a:off x="7802039" y="2331734"/>
            <a:ext cx="813043"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BIFROST</a:t>
            </a:r>
          </a:p>
        </p:txBody>
      </p:sp>
      <p:sp>
        <p:nvSpPr>
          <p:cNvPr id="128" name="TextBox 127"/>
          <p:cNvSpPr txBox="1"/>
          <p:nvPr/>
        </p:nvSpPr>
        <p:spPr>
          <a:xfrm>
            <a:off x="8791706" y="3366272"/>
            <a:ext cx="889986"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HEIMDAL</a:t>
            </a:r>
          </a:p>
        </p:txBody>
      </p:sp>
      <p:sp>
        <p:nvSpPr>
          <p:cNvPr id="129" name="TextBox 128"/>
          <p:cNvSpPr txBox="1"/>
          <p:nvPr/>
        </p:nvSpPr>
        <p:spPr>
          <a:xfrm>
            <a:off x="5891006" y="4903514"/>
            <a:ext cx="620682"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FREIA</a:t>
            </a:r>
          </a:p>
        </p:txBody>
      </p:sp>
      <p:sp>
        <p:nvSpPr>
          <p:cNvPr id="130" name="TextBox 129"/>
          <p:cNvSpPr txBox="1"/>
          <p:nvPr/>
        </p:nvSpPr>
        <p:spPr>
          <a:xfrm>
            <a:off x="5973705" y="4418945"/>
            <a:ext cx="503150" cy="307777"/>
          </a:xfrm>
          <a:prstGeom prst="rect">
            <a:avLst/>
          </a:prstGeom>
          <a:noFill/>
          <a:ln>
            <a:noFill/>
          </a:ln>
        </p:spPr>
        <p:txBody>
          <a:bodyPr wrap="square" rtlCol="0">
            <a:spAutoFit/>
          </a:bodyPr>
          <a:lstStyle/>
          <a:p>
            <a:r>
              <a:rPr lang="en-US" sz="1400" b="1" dirty="0" err="1">
                <a:solidFill>
                  <a:srgbClr val="FFFF00"/>
                </a:solidFill>
                <a:effectLst>
                  <a:outerShdw blurRad="50800" dist="38100" dir="2700000" algn="tl" rotWithShape="0">
                    <a:srgbClr val="000000">
                      <a:alpha val="43000"/>
                    </a:srgbClr>
                  </a:outerShdw>
                </a:effectLst>
              </a:rPr>
              <a:t>LoKI</a:t>
            </a:r>
            <a:endParaRPr lang="en-US" sz="1400" b="1" dirty="0">
              <a:solidFill>
                <a:srgbClr val="FFFF00"/>
              </a:solidFill>
              <a:effectLst>
                <a:outerShdw blurRad="50800" dist="38100" dir="2700000" algn="tl" rotWithShape="0">
                  <a:srgbClr val="000000">
                    <a:alpha val="43000"/>
                  </a:srgbClr>
                </a:outerShdw>
              </a:effectLst>
            </a:endParaRPr>
          </a:p>
        </p:txBody>
      </p:sp>
      <p:sp>
        <p:nvSpPr>
          <p:cNvPr id="131" name="TextBox 130"/>
          <p:cNvSpPr txBox="1"/>
          <p:nvPr/>
        </p:nvSpPr>
        <p:spPr>
          <a:xfrm>
            <a:off x="3203189" y="5390107"/>
            <a:ext cx="637539"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SKADI</a:t>
            </a:r>
          </a:p>
        </p:txBody>
      </p:sp>
      <p:sp>
        <p:nvSpPr>
          <p:cNvPr id="132" name="TextBox 131"/>
          <p:cNvSpPr txBox="1"/>
          <p:nvPr/>
        </p:nvSpPr>
        <p:spPr>
          <a:xfrm>
            <a:off x="3268796" y="4684012"/>
            <a:ext cx="671979"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VESPA</a:t>
            </a:r>
          </a:p>
        </p:txBody>
      </p:sp>
      <p:sp>
        <p:nvSpPr>
          <p:cNvPr id="133" name="TextBox 132"/>
          <p:cNvSpPr txBox="1"/>
          <p:nvPr/>
        </p:nvSpPr>
        <p:spPr>
          <a:xfrm>
            <a:off x="4512552" y="5457439"/>
            <a:ext cx="607859" cy="307777"/>
          </a:xfrm>
          <a:prstGeom prst="rect">
            <a:avLst/>
          </a:prstGeom>
          <a:noFill/>
          <a:ln>
            <a:noFill/>
          </a:ln>
        </p:spPr>
        <p:txBody>
          <a:bodyPr wrap="square" rtlCol="0">
            <a:spAutoFit/>
          </a:bodyPr>
          <a:lstStyle/>
          <a:p>
            <a:r>
              <a:rPr lang="en-US" sz="1400" b="1" dirty="0">
                <a:solidFill>
                  <a:srgbClr val="FFFF00"/>
                </a:solidFill>
                <a:effectLst>
                  <a:outerShdw blurRad="50800" dist="38100" dir="2700000" algn="tl" rotWithShape="0">
                    <a:srgbClr val="000000">
                      <a:alpha val="43000"/>
                    </a:srgbClr>
                  </a:outerShdw>
                </a:effectLst>
              </a:rPr>
              <a:t>ESTIA</a:t>
            </a:r>
          </a:p>
        </p:txBody>
      </p:sp>
      <p:grpSp>
        <p:nvGrpSpPr>
          <p:cNvPr id="12" name="Group 11"/>
          <p:cNvGrpSpPr/>
          <p:nvPr/>
        </p:nvGrpSpPr>
        <p:grpSpPr>
          <a:xfrm>
            <a:off x="2757248" y="5695808"/>
            <a:ext cx="1454165" cy="353852"/>
            <a:chOff x="1253649" y="5594737"/>
            <a:chExt cx="1454165" cy="353852"/>
          </a:xfrm>
        </p:grpSpPr>
        <p:sp>
          <p:nvSpPr>
            <p:cNvPr id="135" name="TextBox 134"/>
            <p:cNvSpPr txBox="1"/>
            <p:nvPr/>
          </p:nvSpPr>
          <p:spPr>
            <a:xfrm>
              <a:off x="2018360" y="5598887"/>
              <a:ext cx="354270" cy="34970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36000" rIns="36000" bIns="36000" numCol="1" spcCol="38100" rtlCol="0" anchor="ctr" anchorCtr="0">
              <a:spAutoFit/>
            </a:bodyPr>
            <a:lstStyle/>
            <a:p>
              <a:pPr algn="r"/>
              <a:r>
                <a:rPr lang="en-US" dirty="0"/>
                <a:t>+  </a:t>
              </a:r>
            </a:p>
          </p:txBody>
        </p:sp>
        <p:pic>
          <p:nvPicPr>
            <p:cNvPr id="93" name="Picture 92" descr="logo.gif;jsessionid=F764BA670D8CCC9EF18F9A6D1D7845E0.gif"/>
            <p:cNvPicPr>
              <a:picLocks noChangeAspect="1"/>
            </p:cNvPicPr>
            <p:nvPr/>
          </p:nvPicPr>
          <p:blipFill rotWithShape="1">
            <a:blip r:embed="rId4" cstate="email">
              <a:extLst>
                <a:ext uri="{28A0092B-C50C-407E-A947-70E740481C1C}">
                  <a14:useLocalDpi xmlns:a14="http://schemas.microsoft.com/office/drawing/2010/main"/>
                </a:ext>
              </a:extLst>
            </a:blip>
            <a:srcRect l="15441" t="7488" r="7604" b="13948"/>
            <a:stretch/>
          </p:blipFill>
          <p:spPr>
            <a:xfrm>
              <a:off x="1253649" y="5594737"/>
              <a:ext cx="880691" cy="324000"/>
            </a:xfrm>
            <a:prstGeom prst="rect">
              <a:avLst/>
            </a:prstGeom>
          </p:spPr>
        </p:pic>
        <p:pic>
          <p:nvPicPr>
            <p:cNvPr id="134" name="Picture 133" descr="LogoLLB.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4914" y="5598476"/>
              <a:ext cx="342900" cy="342900"/>
            </a:xfrm>
            <a:prstGeom prst="rect">
              <a:avLst/>
            </a:prstGeom>
            <a:solidFill>
              <a:srgbClr val="FFFFFF"/>
            </a:solidFill>
          </p:spPr>
        </p:pic>
      </p:grpSp>
    </p:spTree>
    <p:extLst>
      <p:ext uri="{BB962C8B-B14F-4D97-AF65-F5344CB8AC3E}">
        <p14:creationId xmlns:p14="http://schemas.microsoft.com/office/powerpoint/2010/main" val="2822002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 instruments cater to many science topics</a:t>
            </a:r>
          </a:p>
        </p:txBody>
      </p:sp>
      <p:sp>
        <p:nvSpPr>
          <p:cNvPr id="3" name="Content Placeholder 2">
            <a:extLst>
              <a:ext uri="{FF2B5EF4-FFF2-40B4-BE49-F238E27FC236}">
                <a16:creationId xmlns:a16="http://schemas.microsoft.com/office/drawing/2014/main" id="{292A20A1-2652-0445-80B5-F658975569E3}"/>
              </a:ext>
            </a:extLst>
          </p:cNvPr>
          <p:cNvSpPr>
            <a:spLocks noGrp="1"/>
          </p:cNvSpPr>
          <p:nvPr>
            <p:ph idx="1"/>
          </p:nvPr>
        </p:nvSpPr>
        <p:spPr/>
        <p:txBody>
          <a:bodyPr/>
          <a:lstStyle/>
          <a:p>
            <a:endParaRPr lang="en-GB"/>
          </a:p>
        </p:txBody>
      </p:sp>
      <p:sp>
        <p:nvSpPr>
          <p:cNvPr id="4" name="Text Placeholder 3">
            <a:extLst>
              <a:ext uri="{FF2B5EF4-FFF2-40B4-BE49-F238E27FC236}">
                <a16:creationId xmlns:a16="http://schemas.microsoft.com/office/drawing/2014/main" id="{F9F5C8C3-D7CC-C542-9DC7-52D596454C56}"/>
              </a:ext>
            </a:extLst>
          </p:cNvPr>
          <p:cNvSpPr>
            <a:spLocks noGrp="1"/>
          </p:cNvSpPr>
          <p:nvPr>
            <p:ph type="body" sz="quarter" idx="13"/>
          </p:nvPr>
        </p:nvSpPr>
        <p:spPr/>
        <p:txBody>
          <a:bodyPr/>
          <a:lstStyle/>
          <a:p>
            <a:endParaRPr lang="en-GB"/>
          </a:p>
        </p:txBody>
      </p:sp>
      <p:graphicFrame>
        <p:nvGraphicFramePr>
          <p:cNvPr id="5" name="Table 4"/>
          <p:cNvGraphicFramePr>
            <a:graphicFrameLocks noGrp="1"/>
          </p:cNvGraphicFramePr>
          <p:nvPr>
            <p:extLst/>
          </p:nvPr>
        </p:nvGraphicFramePr>
        <p:xfrm>
          <a:off x="2030811" y="1497762"/>
          <a:ext cx="4202343" cy="5299192"/>
        </p:xfrm>
        <a:graphic>
          <a:graphicData uri="http://schemas.openxmlformats.org/drawingml/2006/table">
            <a:tbl>
              <a:tblPr firstRow="1" bandRow="1">
                <a:tableStyleId>{2D5ABB26-0587-4C30-8999-92F81FD0307C}</a:tableStyleId>
              </a:tblPr>
              <a:tblGrid>
                <a:gridCol w="4202343">
                  <a:extLst>
                    <a:ext uri="{9D8B030D-6E8A-4147-A177-3AD203B41FA5}">
                      <a16:colId xmlns:a16="http://schemas.microsoft.com/office/drawing/2014/main" val="20000"/>
                    </a:ext>
                  </a:extLst>
                </a:gridCol>
              </a:tblGrid>
              <a:tr h="393502">
                <a:tc>
                  <a:txBody>
                    <a:bodyPr/>
                    <a:lstStyle/>
                    <a:p>
                      <a:r>
                        <a:rPr lang="en-US" sz="1600" b="0" dirty="0"/>
                        <a:t>ODIN </a:t>
                      </a:r>
                      <a:r>
                        <a:rPr lang="en-US" sz="1200" b="0" dirty="0"/>
                        <a:t>Imaging Instrument</a:t>
                      </a:r>
                      <a:endParaRPr lang="en-US" sz="1600" b="0" baseline="0" dirty="0"/>
                    </a:p>
                  </a:txBody>
                  <a:tcPr marL="64293" marR="64293" marT="32147" marB="32147" anchor="ctr">
                    <a:solidFill>
                      <a:srgbClr val="8EB9DC">
                        <a:alpha val="75000"/>
                      </a:srgbClr>
                    </a:solidFill>
                  </a:tcPr>
                </a:tc>
                <a:extLst>
                  <a:ext uri="{0D108BD9-81ED-4DB2-BD59-A6C34878D82A}">
                    <a16:rowId xmlns:a16="http://schemas.microsoft.com/office/drawing/2014/main" val="10000"/>
                  </a:ext>
                </a:extLst>
              </a:tr>
              <a:tr h="393502">
                <a:tc>
                  <a:txBody>
                    <a:bodyPr/>
                    <a:lstStyle/>
                    <a:p>
                      <a:r>
                        <a:rPr lang="en-US" sz="1600" b="0" dirty="0"/>
                        <a:t>SKADI </a:t>
                      </a:r>
                      <a:r>
                        <a:rPr lang="en-US" sz="1200" b="0" dirty="0"/>
                        <a:t>General Purpose</a:t>
                      </a:r>
                      <a:r>
                        <a:rPr lang="en-US" sz="1200" b="0" baseline="0" dirty="0"/>
                        <a:t> </a:t>
                      </a:r>
                      <a:r>
                        <a:rPr lang="en-US" sz="1200" b="0" dirty="0"/>
                        <a:t>SANS</a:t>
                      </a:r>
                      <a:endParaRPr lang="en-US" sz="1600" b="0" baseline="0" dirty="0"/>
                    </a:p>
                  </a:txBody>
                  <a:tcPr marL="64293" marR="64293" marT="32147" marB="32147" anchor="ctr">
                    <a:solidFill>
                      <a:srgbClr val="8EB9DC">
                        <a:alpha val="75000"/>
                      </a:srgbClr>
                    </a:solidFill>
                  </a:tcPr>
                </a:tc>
                <a:extLst>
                  <a:ext uri="{0D108BD9-81ED-4DB2-BD59-A6C34878D82A}">
                    <a16:rowId xmlns:a16="http://schemas.microsoft.com/office/drawing/2014/main" val="10001"/>
                  </a:ext>
                </a:extLst>
              </a:tr>
              <a:tr h="393502">
                <a:tc>
                  <a:txBody>
                    <a:bodyPr/>
                    <a:lstStyle/>
                    <a:p>
                      <a:r>
                        <a:rPr lang="en-US" sz="1600" b="0" dirty="0"/>
                        <a:t>LOKI </a:t>
                      </a:r>
                      <a:r>
                        <a:rPr lang="en-US" sz="1200" b="0" dirty="0"/>
                        <a:t>Broadband SANS</a:t>
                      </a:r>
                      <a:endParaRPr lang="en-US" sz="1600" b="0" dirty="0"/>
                    </a:p>
                  </a:txBody>
                  <a:tcPr marL="64293" marR="64293" marT="32147" marB="32147" anchor="ctr">
                    <a:solidFill>
                      <a:srgbClr val="8EB9DC">
                        <a:alpha val="75000"/>
                      </a:srgbClr>
                    </a:solidFill>
                  </a:tcPr>
                </a:tc>
                <a:extLst>
                  <a:ext uri="{0D108BD9-81ED-4DB2-BD59-A6C34878D82A}">
                    <a16:rowId xmlns:a16="http://schemas.microsoft.com/office/drawing/2014/main" val="10002"/>
                  </a:ext>
                </a:extLst>
              </a:tr>
              <a:tr h="393502">
                <a:tc>
                  <a:txBody>
                    <a:bodyPr/>
                    <a:lstStyle/>
                    <a:p>
                      <a:r>
                        <a:rPr lang="en-US" sz="1200" b="0" dirty="0"/>
                        <a:t>Surface Scattering</a:t>
                      </a:r>
                    </a:p>
                  </a:txBody>
                  <a:tcPr marL="64293" marR="64293" marT="32147" marB="32147" anchor="ctr">
                    <a:solidFill>
                      <a:srgbClr val="8EB9DC">
                        <a:alpha val="50000"/>
                      </a:srgbClr>
                    </a:solidFill>
                  </a:tcPr>
                </a:tc>
                <a:extLst>
                  <a:ext uri="{0D108BD9-81ED-4DB2-BD59-A6C34878D82A}">
                    <a16:rowId xmlns:a16="http://schemas.microsoft.com/office/drawing/2014/main" val="10003"/>
                  </a:ext>
                </a:extLst>
              </a:tr>
              <a:tr h="393502">
                <a:tc>
                  <a:txBody>
                    <a:bodyPr/>
                    <a:lstStyle/>
                    <a:p>
                      <a:r>
                        <a:rPr lang="en-US" sz="1600" b="0" dirty="0"/>
                        <a:t>FREIA </a:t>
                      </a:r>
                      <a:r>
                        <a:rPr lang="en-US" sz="1200" b="0" dirty="0"/>
                        <a:t>Horizontal </a:t>
                      </a:r>
                      <a:r>
                        <a:rPr lang="en-US" sz="1200" b="0" dirty="0" err="1"/>
                        <a:t>Reflectom</a:t>
                      </a:r>
                      <a:r>
                        <a:rPr lang="en-US" sz="1200" b="0" dirty="0"/>
                        <a:t>.</a:t>
                      </a:r>
                      <a:endParaRPr lang="en-US" sz="1600" b="0" baseline="0" dirty="0"/>
                    </a:p>
                  </a:txBody>
                  <a:tcPr marL="64293" marR="64293" marT="32147" marB="32147" anchor="ctr">
                    <a:solidFill>
                      <a:srgbClr val="8EB9DC">
                        <a:alpha val="75000"/>
                      </a:srgbClr>
                    </a:solidFill>
                  </a:tcPr>
                </a:tc>
                <a:extLst>
                  <a:ext uri="{0D108BD9-81ED-4DB2-BD59-A6C34878D82A}">
                    <a16:rowId xmlns:a16="http://schemas.microsoft.com/office/drawing/2014/main" val="10004"/>
                  </a:ext>
                </a:extLst>
              </a:tr>
              <a:tr h="393502">
                <a:tc>
                  <a:txBody>
                    <a:bodyPr/>
                    <a:lstStyle/>
                    <a:p>
                      <a:r>
                        <a:rPr lang="en-US" sz="1600" b="0" dirty="0"/>
                        <a:t>ESTIA </a:t>
                      </a:r>
                      <a:r>
                        <a:rPr lang="en-US" sz="1200" b="0" dirty="0"/>
                        <a:t>Vertical </a:t>
                      </a:r>
                      <a:r>
                        <a:rPr lang="en-US" sz="1200" b="0" dirty="0" err="1"/>
                        <a:t>Reflectom</a:t>
                      </a:r>
                      <a:r>
                        <a:rPr lang="en-US" sz="1200" b="0" dirty="0"/>
                        <a:t>.</a:t>
                      </a:r>
                      <a:endParaRPr lang="en-US" sz="1600" b="0" dirty="0"/>
                    </a:p>
                  </a:txBody>
                  <a:tcPr marL="64293" marR="64293" marT="32147" marB="32147" anchor="ctr">
                    <a:solidFill>
                      <a:srgbClr val="8EB9DC">
                        <a:alpha val="75000"/>
                      </a:srgbClr>
                    </a:solidFill>
                  </a:tcPr>
                </a:tc>
                <a:extLst>
                  <a:ext uri="{0D108BD9-81ED-4DB2-BD59-A6C34878D82A}">
                    <a16:rowId xmlns:a16="http://schemas.microsoft.com/office/drawing/2014/main" val="10005"/>
                  </a:ext>
                </a:extLst>
              </a:tr>
              <a:tr h="419740">
                <a:tc>
                  <a:txBody>
                    <a:bodyPr/>
                    <a:lstStyle/>
                    <a:p>
                      <a:r>
                        <a:rPr lang="en-US" sz="1600" b="0" dirty="0"/>
                        <a:t>HEIMDAL </a:t>
                      </a:r>
                      <a:r>
                        <a:rPr lang="en-US" sz="1200" b="0" dirty="0"/>
                        <a:t>Powder Diffract.</a:t>
                      </a:r>
                      <a:endParaRPr lang="en-US" sz="1600" b="0" dirty="0"/>
                    </a:p>
                  </a:txBody>
                  <a:tcPr marL="64293" marR="64293" marT="32147" marB="32147" anchor="ctr">
                    <a:solidFill>
                      <a:schemeClr val="accent2">
                        <a:lumMod val="40000"/>
                        <a:lumOff val="60000"/>
                        <a:alpha val="75000"/>
                      </a:schemeClr>
                    </a:solidFill>
                  </a:tcPr>
                </a:tc>
                <a:extLst>
                  <a:ext uri="{0D108BD9-81ED-4DB2-BD59-A6C34878D82A}">
                    <a16:rowId xmlns:a16="http://schemas.microsoft.com/office/drawing/2014/main" val="10006"/>
                  </a:ext>
                </a:extLst>
              </a:tr>
              <a:tr h="419740">
                <a:tc>
                  <a:txBody>
                    <a:bodyPr/>
                    <a:lstStyle/>
                    <a:p>
                      <a:r>
                        <a:rPr lang="en-US" sz="1600" b="0" dirty="0"/>
                        <a:t>DREAM </a:t>
                      </a:r>
                      <a:r>
                        <a:rPr lang="en-US" sz="1200" b="0" dirty="0"/>
                        <a:t>Powder</a:t>
                      </a:r>
                      <a:r>
                        <a:rPr lang="en-US" sz="1200" b="0" baseline="0" dirty="0"/>
                        <a:t> Diffract.</a:t>
                      </a:r>
                      <a:endParaRPr lang="en-US" sz="1600" b="0" dirty="0"/>
                    </a:p>
                  </a:txBody>
                  <a:tcPr marL="64293" marR="64293" marT="32147" marB="32147" anchor="ctr">
                    <a:solidFill>
                      <a:schemeClr val="accent2">
                        <a:lumMod val="40000"/>
                        <a:lumOff val="60000"/>
                        <a:alpha val="75000"/>
                      </a:schemeClr>
                    </a:solidFill>
                  </a:tcPr>
                </a:tc>
                <a:extLst>
                  <a:ext uri="{0D108BD9-81ED-4DB2-BD59-A6C34878D82A}">
                    <a16:rowId xmlns:a16="http://schemas.microsoft.com/office/drawing/2014/main" val="10007"/>
                  </a:ext>
                </a:extLst>
              </a:tr>
              <a:tr h="419740">
                <a:tc>
                  <a:txBody>
                    <a:bodyPr/>
                    <a:lstStyle/>
                    <a:p>
                      <a:r>
                        <a:rPr lang="en-US" sz="1200" b="0" dirty="0"/>
                        <a:t>Monochromatic</a:t>
                      </a:r>
                      <a:r>
                        <a:rPr lang="en-US" sz="1200" b="0" baseline="0" dirty="0"/>
                        <a:t> Powder Diffract.</a:t>
                      </a:r>
                      <a:endParaRPr lang="en-US" sz="1200" b="0" dirty="0"/>
                    </a:p>
                  </a:txBody>
                  <a:tcPr marL="64293" marR="64293" marT="32147" marB="32147" anchor="ctr">
                    <a:solidFill>
                      <a:schemeClr val="accent2">
                        <a:lumMod val="40000"/>
                        <a:lumOff val="60000"/>
                        <a:alpha val="49000"/>
                      </a:schemeClr>
                    </a:solidFill>
                  </a:tcPr>
                </a:tc>
                <a:extLst>
                  <a:ext uri="{0D108BD9-81ED-4DB2-BD59-A6C34878D82A}">
                    <a16:rowId xmlns:a16="http://schemas.microsoft.com/office/drawing/2014/main" val="10008"/>
                  </a:ext>
                </a:extLst>
              </a:tr>
              <a:tr h="419740">
                <a:tc>
                  <a:txBody>
                    <a:bodyPr/>
                    <a:lstStyle/>
                    <a:p>
                      <a:r>
                        <a:rPr lang="en-US" sz="1600" b="0" dirty="0"/>
                        <a:t>BEER </a:t>
                      </a:r>
                      <a:r>
                        <a:rPr lang="en-US" sz="1200" b="0" dirty="0"/>
                        <a:t>Engineering Diffract.</a:t>
                      </a:r>
                      <a:endParaRPr lang="en-US" sz="1600" b="0" dirty="0"/>
                    </a:p>
                  </a:txBody>
                  <a:tcPr marL="64293" marR="64293" marT="32147" marB="32147" anchor="ctr">
                    <a:solidFill>
                      <a:schemeClr val="accent2">
                        <a:lumMod val="40000"/>
                        <a:lumOff val="60000"/>
                        <a:alpha val="75000"/>
                      </a:schemeClr>
                    </a:solidFill>
                  </a:tcPr>
                </a:tc>
                <a:extLst>
                  <a:ext uri="{0D108BD9-81ED-4DB2-BD59-A6C34878D82A}">
                    <a16:rowId xmlns:a16="http://schemas.microsoft.com/office/drawing/2014/main" val="10009"/>
                  </a:ext>
                </a:extLst>
              </a:tr>
              <a:tr h="419740">
                <a:tc>
                  <a:txBody>
                    <a:bodyPr/>
                    <a:lstStyle/>
                    <a:p>
                      <a:r>
                        <a:rPr lang="en-US" sz="1200" b="0" dirty="0"/>
                        <a:t>Extreme Conditions Diffract.</a:t>
                      </a:r>
                    </a:p>
                  </a:txBody>
                  <a:tcPr marL="64293" marR="64293" marT="32147" marB="32147" anchor="ctr">
                    <a:solidFill>
                      <a:schemeClr val="accent2">
                        <a:lumMod val="40000"/>
                        <a:lumOff val="60000"/>
                        <a:alpha val="49000"/>
                      </a:schemeClr>
                    </a:solidFill>
                  </a:tcPr>
                </a:tc>
                <a:extLst>
                  <a:ext uri="{0D108BD9-81ED-4DB2-BD59-A6C34878D82A}">
                    <a16:rowId xmlns:a16="http://schemas.microsoft.com/office/drawing/2014/main" val="10010"/>
                  </a:ext>
                </a:extLst>
              </a:tr>
              <a:tr h="419740">
                <a:tc>
                  <a:txBody>
                    <a:bodyPr/>
                    <a:lstStyle/>
                    <a:p>
                      <a:r>
                        <a:rPr lang="en-US" sz="1600" b="0" dirty="0"/>
                        <a:t>MAGIC </a:t>
                      </a:r>
                      <a:r>
                        <a:rPr lang="en-US" sz="1200" b="0" dirty="0"/>
                        <a:t>Magnetism Diffract.</a:t>
                      </a:r>
                      <a:endParaRPr lang="en-US" sz="1600" b="0" dirty="0"/>
                    </a:p>
                  </a:txBody>
                  <a:tcPr marL="64293" marR="64293" marT="32147" marB="32147" anchor="ctr">
                    <a:solidFill>
                      <a:schemeClr val="accent2">
                        <a:lumMod val="40000"/>
                        <a:lumOff val="60000"/>
                        <a:alpha val="75000"/>
                      </a:schemeClr>
                    </a:solidFill>
                  </a:tcPr>
                </a:tc>
                <a:extLst>
                  <a:ext uri="{0D108BD9-81ED-4DB2-BD59-A6C34878D82A}">
                    <a16:rowId xmlns:a16="http://schemas.microsoft.com/office/drawing/2014/main" val="10011"/>
                  </a:ext>
                </a:extLst>
              </a:tr>
              <a:tr h="419740">
                <a:tc>
                  <a:txBody>
                    <a:bodyPr/>
                    <a:lstStyle/>
                    <a:p>
                      <a:r>
                        <a:rPr lang="en-US" sz="1600" b="0" dirty="0"/>
                        <a:t>NMX </a:t>
                      </a:r>
                      <a:r>
                        <a:rPr lang="en-US" sz="1200" b="0" dirty="0"/>
                        <a:t>Macromolecular Diffract.</a:t>
                      </a:r>
                      <a:endParaRPr lang="en-US" sz="1600" b="0" dirty="0"/>
                    </a:p>
                  </a:txBody>
                  <a:tcPr marL="64293" marR="64293" marT="32147" marB="32147" anchor="ctr">
                    <a:solidFill>
                      <a:schemeClr val="accent2">
                        <a:lumMod val="40000"/>
                        <a:lumOff val="60000"/>
                        <a:alpha val="75000"/>
                      </a:schemeClr>
                    </a:solidFill>
                  </a:tcPr>
                </a:tc>
                <a:extLst>
                  <a:ext uri="{0D108BD9-81ED-4DB2-BD59-A6C34878D82A}">
                    <a16:rowId xmlns:a16="http://schemas.microsoft.com/office/drawing/2014/main" val="10012"/>
                  </a:ext>
                </a:extLst>
              </a:tr>
            </a:tbl>
          </a:graphicData>
        </a:graphic>
      </p:graphicFrame>
      <p:graphicFrame>
        <p:nvGraphicFramePr>
          <p:cNvPr id="6" name="Table 5"/>
          <p:cNvGraphicFramePr>
            <a:graphicFrameLocks noGrp="1"/>
          </p:cNvGraphicFramePr>
          <p:nvPr>
            <p:extLst/>
          </p:nvPr>
        </p:nvGraphicFramePr>
        <p:xfrm>
          <a:off x="6733752" y="1508431"/>
          <a:ext cx="3871457" cy="3506042"/>
        </p:xfrm>
        <a:graphic>
          <a:graphicData uri="http://schemas.openxmlformats.org/drawingml/2006/table">
            <a:tbl>
              <a:tblPr firstRow="1" bandRow="1">
                <a:tableStyleId>{2D5ABB26-0587-4C30-8999-92F81FD0307C}</a:tableStyleId>
              </a:tblPr>
              <a:tblGrid>
                <a:gridCol w="3871457">
                  <a:extLst>
                    <a:ext uri="{9D8B030D-6E8A-4147-A177-3AD203B41FA5}">
                      <a16:colId xmlns:a16="http://schemas.microsoft.com/office/drawing/2014/main" val="20000"/>
                    </a:ext>
                  </a:extLst>
                </a:gridCol>
              </a:tblGrid>
              <a:tr h="400568">
                <a:tc>
                  <a:txBody>
                    <a:bodyPr/>
                    <a:lstStyle/>
                    <a:p>
                      <a:r>
                        <a:rPr lang="en-US" sz="1600" b="0" dirty="0"/>
                        <a:t>CSPEC </a:t>
                      </a:r>
                      <a:r>
                        <a:rPr lang="en-US" sz="1200" b="0" dirty="0"/>
                        <a:t>Cold </a:t>
                      </a:r>
                      <a:r>
                        <a:rPr lang="en-US" sz="1200" b="0" baseline="0" dirty="0"/>
                        <a:t>Chopper Spec.</a:t>
                      </a:r>
                      <a:endParaRPr lang="en-US" sz="1600" b="0" dirty="0"/>
                    </a:p>
                  </a:txBody>
                  <a:tcPr marL="64293" marR="64293" marT="32147" marB="32147" anchor="ctr">
                    <a:solidFill>
                      <a:srgbClr val="CCFFCC">
                        <a:alpha val="75000"/>
                      </a:srgbClr>
                    </a:solidFill>
                  </a:tcPr>
                </a:tc>
                <a:extLst>
                  <a:ext uri="{0D108BD9-81ED-4DB2-BD59-A6C34878D82A}">
                    <a16:rowId xmlns:a16="http://schemas.microsoft.com/office/drawing/2014/main" val="10000"/>
                  </a:ext>
                </a:extLst>
              </a:tr>
              <a:tr h="400568">
                <a:tc>
                  <a:txBody>
                    <a:bodyPr/>
                    <a:lstStyle/>
                    <a:p>
                      <a:r>
                        <a:rPr lang="en-US" sz="1200" b="0" dirty="0"/>
                        <a:t>Broadband Spectrometer</a:t>
                      </a:r>
                    </a:p>
                  </a:txBody>
                  <a:tcPr marL="64293" marR="64293" marT="32147" marB="32147" anchor="ctr">
                    <a:solidFill>
                      <a:srgbClr val="EDFFED"/>
                    </a:solidFill>
                  </a:tcPr>
                </a:tc>
                <a:extLst>
                  <a:ext uri="{0D108BD9-81ED-4DB2-BD59-A6C34878D82A}">
                    <a16:rowId xmlns:a16="http://schemas.microsoft.com/office/drawing/2014/main" val="10001"/>
                  </a:ext>
                </a:extLst>
              </a:tr>
              <a:tr h="400568">
                <a:tc>
                  <a:txBody>
                    <a:bodyPr/>
                    <a:lstStyle/>
                    <a:p>
                      <a:r>
                        <a:rPr lang="en-US" sz="1600" b="0" dirty="0"/>
                        <a:t>T-REX </a:t>
                      </a:r>
                      <a:r>
                        <a:rPr lang="en-US" sz="1200" b="0" dirty="0"/>
                        <a:t>Thermal Chopper Spec.</a:t>
                      </a:r>
                      <a:endParaRPr lang="en-US" sz="1600" b="0" dirty="0"/>
                    </a:p>
                  </a:txBody>
                  <a:tcPr marL="64293" marR="64293" marT="32147" marB="32147" anchor="ctr">
                    <a:solidFill>
                      <a:srgbClr val="CCFFCC">
                        <a:alpha val="75000"/>
                      </a:srgbClr>
                    </a:solidFill>
                  </a:tcPr>
                </a:tc>
                <a:extLst>
                  <a:ext uri="{0D108BD9-81ED-4DB2-BD59-A6C34878D82A}">
                    <a16:rowId xmlns:a16="http://schemas.microsoft.com/office/drawing/2014/main" val="10002"/>
                  </a:ext>
                </a:extLst>
              </a:tr>
              <a:tr h="400568">
                <a:tc>
                  <a:txBody>
                    <a:bodyPr/>
                    <a:lstStyle/>
                    <a:p>
                      <a:r>
                        <a:rPr lang="en-US" sz="1600" b="0" dirty="0"/>
                        <a:t>BIFROST</a:t>
                      </a:r>
                      <a:r>
                        <a:rPr lang="en-US" sz="1200" b="0" baseline="0" dirty="0"/>
                        <a:t> </a:t>
                      </a:r>
                      <a:r>
                        <a:rPr lang="en-US" sz="1200" b="0" baseline="0" dirty="0" err="1"/>
                        <a:t>Xtal</a:t>
                      </a:r>
                      <a:r>
                        <a:rPr lang="en-US" sz="1200" b="0" baseline="0" dirty="0"/>
                        <a:t> </a:t>
                      </a:r>
                      <a:r>
                        <a:rPr lang="en-US" sz="1200" b="0" baseline="0" dirty="0" err="1"/>
                        <a:t>Analyser</a:t>
                      </a:r>
                      <a:r>
                        <a:rPr lang="en-US" sz="1200" b="0" baseline="0" dirty="0"/>
                        <a:t> Spec.</a:t>
                      </a:r>
                      <a:endParaRPr lang="en-US" sz="1600" b="0" dirty="0"/>
                    </a:p>
                  </a:txBody>
                  <a:tcPr marL="64293" marR="64293" marT="32147" marB="32147" anchor="ctr">
                    <a:solidFill>
                      <a:srgbClr val="CCFFCC">
                        <a:alpha val="75000"/>
                      </a:srgbClr>
                    </a:solidFill>
                  </a:tcPr>
                </a:tc>
                <a:extLst>
                  <a:ext uri="{0D108BD9-81ED-4DB2-BD59-A6C34878D82A}">
                    <a16:rowId xmlns:a16="http://schemas.microsoft.com/office/drawing/2014/main" val="10003"/>
                  </a:ext>
                </a:extLst>
              </a:tr>
              <a:tr h="370508">
                <a:tc>
                  <a:txBody>
                    <a:bodyPr/>
                    <a:lstStyle/>
                    <a:p>
                      <a:r>
                        <a:rPr lang="en-US" sz="1600" b="0" dirty="0"/>
                        <a:t>VESPA</a:t>
                      </a:r>
                      <a:r>
                        <a:rPr lang="en-US" sz="1200" b="0" dirty="0"/>
                        <a:t> Vibrational</a:t>
                      </a:r>
                      <a:r>
                        <a:rPr lang="en-US" sz="1200" b="0" baseline="0" dirty="0"/>
                        <a:t> </a:t>
                      </a:r>
                      <a:r>
                        <a:rPr lang="en-US" sz="1200" b="0" dirty="0"/>
                        <a:t>Spec.</a:t>
                      </a:r>
                      <a:endParaRPr lang="en-US" sz="1600" b="0" dirty="0"/>
                    </a:p>
                  </a:txBody>
                  <a:tcPr marL="64293" marR="64293" marT="32147" marB="32147" anchor="ctr">
                    <a:solidFill>
                      <a:srgbClr val="CCFFCC">
                        <a:alpha val="75000"/>
                      </a:srgbClr>
                    </a:solidFill>
                  </a:tcPr>
                </a:tc>
                <a:extLst>
                  <a:ext uri="{0D108BD9-81ED-4DB2-BD59-A6C34878D82A}">
                    <a16:rowId xmlns:a16="http://schemas.microsoft.com/office/drawing/2014/main" val="10004"/>
                  </a:ext>
                </a:extLst>
              </a:tr>
              <a:tr h="400568">
                <a:tc>
                  <a:txBody>
                    <a:bodyPr/>
                    <a:lstStyle/>
                    <a:p>
                      <a:r>
                        <a:rPr lang="en-US" sz="1600" b="0" dirty="0"/>
                        <a:t>MIRACLES</a:t>
                      </a:r>
                      <a:r>
                        <a:rPr lang="en-US" sz="1200" b="0" dirty="0"/>
                        <a:t> </a:t>
                      </a:r>
                      <a:r>
                        <a:rPr lang="en-US" sz="1200" b="0" dirty="0" err="1"/>
                        <a:t>Backscatt</a:t>
                      </a:r>
                      <a:r>
                        <a:rPr lang="en-US" sz="1200" b="0" dirty="0"/>
                        <a:t>. Spec.</a:t>
                      </a:r>
                      <a:endParaRPr lang="en-US" sz="1800" b="0" dirty="0"/>
                    </a:p>
                  </a:txBody>
                  <a:tcPr marL="64293" marR="64293" marT="32147" marB="32147" anchor="ctr">
                    <a:solidFill>
                      <a:srgbClr val="CCFFCC">
                        <a:alpha val="75000"/>
                      </a:srgbClr>
                    </a:solidFill>
                  </a:tcPr>
                </a:tc>
                <a:extLst>
                  <a:ext uri="{0D108BD9-81ED-4DB2-BD59-A6C34878D82A}">
                    <a16:rowId xmlns:a16="http://schemas.microsoft.com/office/drawing/2014/main" val="10005"/>
                  </a:ext>
                </a:extLst>
              </a:tr>
              <a:tr h="400568">
                <a:tc>
                  <a:txBody>
                    <a:bodyPr/>
                    <a:lstStyle/>
                    <a:p>
                      <a:r>
                        <a:rPr lang="en-US" sz="1200" b="0" dirty="0"/>
                        <a:t>High-Resolution Spin-Echo</a:t>
                      </a:r>
                    </a:p>
                  </a:txBody>
                  <a:tcPr marL="64293" marR="64293" marT="32147" marB="32147" anchor="ctr">
                    <a:solidFill>
                      <a:srgbClr val="E6FEE6">
                        <a:alpha val="50000"/>
                      </a:srgbClr>
                    </a:solidFill>
                  </a:tcPr>
                </a:tc>
                <a:extLst>
                  <a:ext uri="{0D108BD9-81ED-4DB2-BD59-A6C34878D82A}">
                    <a16:rowId xmlns:a16="http://schemas.microsoft.com/office/drawing/2014/main" val="10006"/>
                  </a:ext>
                </a:extLst>
              </a:tr>
              <a:tr h="331558">
                <a:tc>
                  <a:txBody>
                    <a:bodyPr/>
                    <a:lstStyle/>
                    <a:p>
                      <a:r>
                        <a:rPr lang="en-US" sz="1200" b="0" dirty="0"/>
                        <a:t>Wide-Angle Spin-Echo</a:t>
                      </a:r>
                    </a:p>
                  </a:txBody>
                  <a:tcPr marL="64293" marR="64293" marT="32147" marB="32147" anchor="ctr">
                    <a:solidFill>
                      <a:srgbClr val="EDFFED">
                        <a:alpha val="50000"/>
                      </a:srgbClr>
                    </a:solidFill>
                  </a:tcPr>
                </a:tc>
                <a:extLst>
                  <a:ext uri="{0D108BD9-81ED-4DB2-BD59-A6C34878D82A}">
                    <a16:rowId xmlns:a16="http://schemas.microsoft.com/office/drawing/2014/main" val="10007"/>
                  </a:ext>
                </a:extLst>
              </a:tr>
              <a:tr h="400568">
                <a:tc>
                  <a:txBody>
                    <a:bodyPr/>
                    <a:lstStyle/>
                    <a:p>
                      <a:r>
                        <a:rPr lang="en-US" sz="1200" b="0" dirty="0"/>
                        <a:t>Particle Physics Instrument</a:t>
                      </a:r>
                    </a:p>
                  </a:txBody>
                  <a:tcPr marL="64293" marR="64293" marT="32147" marB="32147" anchor="ctr">
                    <a:solidFill>
                      <a:schemeClr val="bg1">
                        <a:lumMod val="85000"/>
                      </a:schemeClr>
                    </a:solidFill>
                  </a:tcPr>
                </a:tc>
                <a:extLst>
                  <a:ext uri="{0D108BD9-81ED-4DB2-BD59-A6C34878D82A}">
                    <a16:rowId xmlns:a16="http://schemas.microsoft.com/office/drawing/2014/main" val="10008"/>
                  </a:ext>
                </a:extLst>
              </a:tr>
            </a:tbl>
          </a:graphicData>
        </a:graphic>
      </p:graphicFrame>
      <p:sp>
        <p:nvSpPr>
          <p:cNvPr id="87" name="TextBox 86"/>
          <p:cNvSpPr txBox="1"/>
          <p:nvPr/>
        </p:nvSpPr>
        <p:spPr>
          <a:xfrm rot="16200000">
            <a:off x="544099" y="2493151"/>
            <a:ext cx="2533786" cy="363526"/>
          </a:xfrm>
          <a:prstGeom prst="rect">
            <a:avLst/>
          </a:prstGeom>
          <a:noFill/>
        </p:spPr>
        <p:txBody>
          <a:bodyPr wrap="none" lIns="85689" tIns="42845" rIns="85689" bIns="42845" rtlCol="0">
            <a:spAutoFit/>
          </a:bodyPr>
          <a:lstStyle/>
          <a:p>
            <a:pPr defTabSz="457024"/>
            <a:r>
              <a:rPr lang="en-US" dirty="0">
                <a:solidFill>
                  <a:srgbClr val="496DAC"/>
                </a:solidFill>
                <a:latin typeface="Arial"/>
              </a:rPr>
              <a:t>Large-Scale Structures</a:t>
            </a:r>
          </a:p>
        </p:txBody>
      </p:sp>
      <p:sp>
        <p:nvSpPr>
          <p:cNvPr id="88" name="TextBox 87"/>
          <p:cNvSpPr txBox="1"/>
          <p:nvPr/>
        </p:nvSpPr>
        <p:spPr>
          <a:xfrm rot="16200000">
            <a:off x="1246553" y="5098280"/>
            <a:ext cx="1207965" cy="363526"/>
          </a:xfrm>
          <a:prstGeom prst="rect">
            <a:avLst/>
          </a:prstGeom>
          <a:noFill/>
        </p:spPr>
        <p:txBody>
          <a:bodyPr wrap="none" lIns="85689" tIns="42845" rIns="85689" bIns="42845" rtlCol="0">
            <a:spAutoFit/>
          </a:bodyPr>
          <a:lstStyle/>
          <a:p>
            <a:pPr defTabSz="457024"/>
            <a:r>
              <a:rPr lang="en-US" dirty="0">
                <a:solidFill>
                  <a:srgbClr val="660066"/>
                </a:solidFill>
                <a:latin typeface="Arial"/>
              </a:rPr>
              <a:t>Diffraction</a:t>
            </a:r>
          </a:p>
        </p:txBody>
      </p:sp>
      <p:sp>
        <p:nvSpPr>
          <p:cNvPr id="89" name="TextBox 88"/>
          <p:cNvSpPr txBox="1"/>
          <p:nvPr/>
        </p:nvSpPr>
        <p:spPr>
          <a:xfrm rot="16200000">
            <a:off x="5767698" y="2682275"/>
            <a:ext cx="1571571" cy="363526"/>
          </a:xfrm>
          <a:prstGeom prst="rect">
            <a:avLst/>
          </a:prstGeom>
          <a:noFill/>
        </p:spPr>
        <p:txBody>
          <a:bodyPr wrap="none" lIns="85689" tIns="42845" rIns="85689" bIns="42845" rtlCol="0">
            <a:spAutoFit/>
          </a:bodyPr>
          <a:lstStyle/>
          <a:p>
            <a:pPr defTabSz="457024"/>
            <a:r>
              <a:rPr lang="en-US" dirty="0">
                <a:solidFill>
                  <a:srgbClr val="008000"/>
                </a:solidFill>
                <a:latin typeface="Arial"/>
              </a:rPr>
              <a:t>Spectroscopy</a:t>
            </a:r>
          </a:p>
        </p:txBody>
      </p:sp>
      <p:graphicFrame>
        <p:nvGraphicFramePr>
          <p:cNvPr id="91" name="Table 90"/>
          <p:cNvGraphicFramePr>
            <a:graphicFrameLocks noGrp="1"/>
          </p:cNvGraphicFramePr>
          <p:nvPr>
            <p:extLst/>
          </p:nvPr>
        </p:nvGraphicFramePr>
        <p:xfrm>
          <a:off x="6778760" y="5164091"/>
          <a:ext cx="3959351" cy="1628776"/>
        </p:xfrm>
        <a:graphic>
          <a:graphicData uri="http://schemas.openxmlformats.org/drawingml/2006/table">
            <a:tbl>
              <a:tblPr firstRow="1" bandRow="1">
                <a:tableStyleId>{2D5ABB26-0587-4C30-8999-92F81FD0307C}</a:tableStyleId>
              </a:tblPr>
              <a:tblGrid>
                <a:gridCol w="2149628">
                  <a:extLst>
                    <a:ext uri="{9D8B030D-6E8A-4147-A177-3AD203B41FA5}">
                      <a16:colId xmlns:a16="http://schemas.microsoft.com/office/drawing/2014/main" val="20000"/>
                    </a:ext>
                  </a:extLst>
                </a:gridCol>
                <a:gridCol w="1809723">
                  <a:extLst>
                    <a:ext uri="{9D8B030D-6E8A-4147-A177-3AD203B41FA5}">
                      <a16:colId xmlns:a16="http://schemas.microsoft.com/office/drawing/2014/main" val="20001"/>
                    </a:ext>
                  </a:extLst>
                </a:gridCol>
              </a:tblGrid>
              <a:tr h="407194">
                <a:tc>
                  <a:txBody>
                    <a:bodyPr/>
                    <a:lstStyle/>
                    <a:p>
                      <a:r>
                        <a:rPr lang="en-US" sz="1100" dirty="0"/>
                        <a:t>life sciences</a:t>
                      </a:r>
                      <a:endParaRPr lang="en-US" sz="1100" b="0" dirty="0"/>
                    </a:p>
                  </a:txBody>
                  <a:tcPr marL="64293" marR="64293" marT="32147" marB="32147"/>
                </a:tc>
                <a:tc>
                  <a:txBody>
                    <a:bodyPr/>
                    <a:lstStyle/>
                    <a:p>
                      <a:r>
                        <a:rPr lang="en-US" sz="1100" dirty="0"/>
                        <a:t>magnetism &amp; superconductivity</a:t>
                      </a:r>
                      <a:endParaRPr lang="en-US" sz="1100" b="0" dirty="0"/>
                    </a:p>
                  </a:txBody>
                  <a:tcPr marL="64293" marR="64293" marT="32147" marB="32147"/>
                </a:tc>
                <a:extLst>
                  <a:ext uri="{0D108BD9-81ED-4DB2-BD59-A6C34878D82A}">
                    <a16:rowId xmlns:a16="http://schemas.microsoft.com/office/drawing/2014/main" val="10000"/>
                  </a:ext>
                </a:extLst>
              </a:tr>
              <a:tr h="407194">
                <a:tc>
                  <a:txBody>
                    <a:bodyPr/>
                    <a:lstStyle/>
                    <a:p>
                      <a:r>
                        <a:rPr lang="en-US" sz="1100" dirty="0"/>
                        <a:t>soft condensed matter</a:t>
                      </a:r>
                      <a:endParaRPr lang="en-US" sz="1100" b="0" dirty="0"/>
                    </a:p>
                  </a:txBody>
                  <a:tcPr marL="64293" marR="64293" marT="32147" marB="32147"/>
                </a:tc>
                <a:tc>
                  <a:txBody>
                    <a:bodyPr/>
                    <a:lstStyle/>
                    <a:p>
                      <a:r>
                        <a:rPr lang="en-US" sz="1100" dirty="0"/>
                        <a:t>engineering &amp;</a:t>
                      </a:r>
                      <a:r>
                        <a:rPr lang="en-US" sz="1100" baseline="0" dirty="0"/>
                        <a:t> geo-sciences</a:t>
                      </a:r>
                      <a:endParaRPr lang="en-US" sz="1100" b="0" dirty="0"/>
                    </a:p>
                  </a:txBody>
                  <a:tcPr marL="64293" marR="64293" marT="32147" marB="32147"/>
                </a:tc>
                <a:extLst>
                  <a:ext uri="{0D108BD9-81ED-4DB2-BD59-A6C34878D82A}">
                    <a16:rowId xmlns:a16="http://schemas.microsoft.com/office/drawing/2014/main" val="10001"/>
                  </a:ext>
                </a:extLst>
              </a:tr>
              <a:tr h="407194">
                <a:tc>
                  <a:txBody>
                    <a:bodyPr/>
                    <a:lstStyle/>
                    <a:p>
                      <a:r>
                        <a:rPr lang="en-US" sz="1100" dirty="0"/>
                        <a:t>chemistry of materials</a:t>
                      </a:r>
                      <a:endParaRPr lang="en-US" sz="1100" b="0" dirty="0"/>
                    </a:p>
                  </a:txBody>
                  <a:tcPr marL="64293" marR="64293" marT="32147" marB="32147"/>
                </a:tc>
                <a:tc>
                  <a:txBody>
                    <a:bodyPr/>
                    <a:lstStyle/>
                    <a:p>
                      <a:r>
                        <a:rPr lang="en-US" sz="1100" dirty="0"/>
                        <a:t>archeology &amp; heritage conservation</a:t>
                      </a:r>
                      <a:endParaRPr lang="en-US" sz="1100" b="0" dirty="0"/>
                    </a:p>
                  </a:txBody>
                  <a:tcPr marL="64293" marR="64293" marT="32147" marB="32147"/>
                </a:tc>
                <a:extLst>
                  <a:ext uri="{0D108BD9-81ED-4DB2-BD59-A6C34878D82A}">
                    <a16:rowId xmlns:a16="http://schemas.microsoft.com/office/drawing/2014/main" val="10002"/>
                  </a:ext>
                </a:extLst>
              </a:tr>
              <a:tr h="407194">
                <a:tc>
                  <a:txBody>
                    <a:bodyPr/>
                    <a:lstStyle/>
                    <a:p>
                      <a:r>
                        <a:rPr lang="en-US" sz="1100" dirty="0"/>
                        <a:t>energy research</a:t>
                      </a:r>
                      <a:endParaRPr lang="en-US" sz="1100" b="0" dirty="0"/>
                    </a:p>
                  </a:txBody>
                  <a:tcPr marL="64293" marR="64293" marT="32147" marB="32147"/>
                </a:tc>
                <a:tc>
                  <a:txBody>
                    <a:bodyPr/>
                    <a:lstStyle/>
                    <a:p>
                      <a:r>
                        <a:rPr lang="en-US" sz="1100" dirty="0"/>
                        <a:t>particle physics</a:t>
                      </a:r>
                      <a:endParaRPr lang="en-US" sz="1100" b="0" dirty="0"/>
                    </a:p>
                  </a:txBody>
                  <a:tcPr marL="64293" marR="64293" marT="32147" marB="32147"/>
                </a:tc>
                <a:extLst>
                  <a:ext uri="{0D108BD9-81ED-4DB2-BD59-A6C34878D82A}">
                    <a16:rowId xmlns:a16="http://schemas.microsoft.com/office/drawing/2014/main" val="10003"/>
                  </a:ext>
                </a:extLst>
              </a:tr>
            </a:tbl>
          </a:graphicData>
        </a:graphic>
      </p:graphicFrame>
      <p:sp>
        <p:nvSpPr>
          <p:cNvPr id="92" name="Rectangle 91"/>
          <p:cNvSpPr/>
          <p:nvPr/>
        </p:nvSpPr>
        <p:spPr bwMode="auto">
          <a:xfrm>
            <a:off x="6323083" y="5113508"/>
            <a:ext cx="4303603" cy="1721441"/>
          </a:xfrm>
          <a:prstGeom prst="rect">
            <a:avLst/>
          </a:prstGeom>
          <a:noFill/>
          <a:ln w="25400" cap="flat" cmpd="sng" algn="ctr">
            <a:solidFill>
              <a:srgbClr val="000000"/>
            </a:solidFill>
            <a:prstDash val="solid"/>
            <a:round/>
            <a:headEnd type="none" w="med" len="med"/>
            <a:tailEnd type="none" w="med" len="med"/>
          </a:ln>
          <a:effectLst/>
        </p:spPr>
        <p:txBody>
          <a:bodyPr vert="horz" wrap="square" lIns="64144" tIns="32072" rIns="64144" bIns="32072" numCol="1" rtlCol="0" anchor="t" anchorCtr="0" compatLnSpc="1">
            <a:prstTxWarp prst="textNoShape">
              <a:avLst/>
            </a:prstTxWarp>
          </a:bodyPr>
          <a:lstStyle/>
          <a:p>
            <a:pPr algn="ctr" defTabSz="641446" fontAlgn="base">
              <a:spcBef>
                <a:spcPct val="0"/>
              </a:spcBef>
              <a:spcAft>
                <a:spcPct val="0"/>
              </a:spcAft>
            </a:pPr>
            <a:endParaRPr lang="en-US" sz="3000">
              <a:solidFill>
                <a:srgbClr val="000000"/>
              </a:solidFill>
              <a:latin typeface="Gill Sans" charset="0"/>
              <a:ea typeface="ヒラギノ角ゴ ProN W3" charset="-128"/>
              <a:cs typeface="ヒラギノ角ゴ ProN W3" charset="-128"/>
              <a:sym typeface="Gill Sans" charset="0"/>
            </a:endParaRPr>
          </a:p>
        </p:txBody>
      </p:sp>
      <p:pic>
        <p:nvPicPr>
          <p:cNvPr id="93" name="Picture 92" descr="archeology_pos_ESS_science_icons_2015.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9568" y="5925469"/>
            <a:ext cx="432000" cy="432000"/>
          </a:xfrm>
          <a:prstGeom prst="rect">
            <a:avLst/>
          </a:prstGeom>
        </p:spPr>
      </p:pic>
      <p:pic>
        <p:nvPicPr>
          <p:cNvPr id="94" name="Picture 93"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425" y="5860645"/>
            <a:ext cx="432000" cy="432000"/>
          </a:xfrm>
          <a:prstGeom prst="rect">
            <a:avLst/>
          </a:prstGeom>
        </p:spPr>
      </p:pic>
      <p:pic>
        <p:nvPicPr>
          <p:cNvPr id="95" name="Picture 94"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425" y="6270020"/>
            <a:ext cx="432000" cy="432000"/>
          </a:xfrm>
          <a:prstGeom prst="rect">
            <a:avLst/>
          </a:prstGeom>
        </p:spPr>
      </p:pic>
      <p:pic>
        <p:nvPicPr>
          <p:cNvPr id="96" name="Picture 95"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8210" y="5469662"/>
            <a:ext cx="432000" cy="432000"/>
          </a:xfrm>
          <a:prstGeom prst="rect">
            <a:avLst/>
          </a:prstGeom>
        </p:spPr>
      </p:pic>
      <p:pic>
        <p:nvPicPr>
          <p:cNvPr id="97" name="Picture 96"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2425" y="5113458"/>
            <a:ext cx="432000" cy="432000"/>
          </a:xfrm>
          <a:prstGeom prst="rect">
            <a:avLst/>
          </a:prstGeom>
        </p:spPr>
      </p:pic>
      <p:pic>
        <p:nvPicPr>
          <p:cNvPr id="98" name="Picture 97"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8210" y="5113458"/>
            <a:ext cx="432000" cy="432000"/>
          </a:xfrm>
          <a:prstGeom prst="rect">
            <a:avLst/>
          </a:prstGeom>
        </p:spPr>
      </p:pic>
      <p:pic>
        <p:nvPicPr>
          <p:cNvPr id="99" name="Picture 98" descr="physics_pos_ESS_science_icons_2015.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9568" y="6357469"/>
            <a:ext cx="432000" cy="432000"/>
          </a:xfrm>
          <a:prstGeom prst="rect">
            <a:avLst/>
          </a:prstGeom>
        </p:spPr>
      </p:pic>
      <p:pic>
        <p:nvPicPr>
          <p:cNvPr id="100" name="Picture 99"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2425" y="5456590"/>
            <a:ext cx="432000" cy="432000"/>
          </a:xfrm>
          <a:prstGeom prst="rect">
            <a:avLst/>
          </a:prstGeom>
        </p:spPr>
      </p:pic>
      <p:pic>
        <p:nvPicPr>
          <p:cNvPr id="101" name="Picture 100" descr="archeology_pos_ESS_science_icons_2015.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638" y="1474985"/>
            <a:ext cx="432000" cy="432000"/>
          </a:xfrm>
          <a:prstGeom prst="rect">
            <a:avLst/>
          </a:prstGeom>
        </p:spPr>
      </p:pic>
      <p:pic>
        <p:nvPicPr>
          <p:cNvPr id="102" name="Picture 101"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759" y="1886795"/>
            <a:ext cx="432000" cy="432000"/>
          </a:xfrm>
          <a:prstGeom prst="rect">
            <a:avLst/>
          </a:prstGeom>
        </p:spPr>
      </p:pic>
      <p:pic>
        <p:nvPicPr>
          <p:cNvPr id="103" name="Picture 10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294" y="1886795"/>
            <a:ext cx="432000" cy="432000"/>
          </a:xfrm>
          <a:prstGeom prst="rect">
            <a:avLst/>
          </a:prstGeom>
        </p:spPr>
      </p:pic>
      <p:pic>
        <p:nvPicPr>
          <p:cNvPr id="104" name="Picture 103"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294" y="1474985"/>
            <a:ext cx="432000" cy="432000"/>
          </a:xfrm>
          <a:prstGeom prst="rect">
            <a:avLst/>
          </a:prstGeom>
        </p:spPr>
      </p:pic>
      <p:pic>
        <p:nvPicPr>
          <p:cNvPr id="105" name="Picture 104"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0759" y="1474985"/>
            <a:ext cx="432000" cy="432000"/>
          </a:xfrm>
          <a:prstGeom prst="rect">
            <a:avLst/>
          </a:prstGeom>
        </p:spPr>
      </p:pic>
      <p:pic>
        <p:nvPicPr>
          <p:cNvPr id="106" name="Picture 105"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565" y="1474985"/>
            <a:ext cx="432000" cy="432000"/>
          </a:xfrm>
          <a:prstGeom prst="rect">
            <a:avLst/>
          </a:prstGeom>
        </p:spPr>
      </p:pic>
      <p:pic>
        <p:nvPicPr>
          <p:cNvPr id="107" name="Picture 106"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1024" y="1474985"/>
            <a:ext cx="432000" cy="432000"/>
          </a:xfrm>
          <a:prstGeom prst="rect">
            <a:avLst/>
          </a:prstGeom>
        </p:spPr>
      </p:pic>
      <p:pic>
        <p:nvPicPr>
          <p:cNvPr id="108" name="Picture 107"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565" y="1886795"/>
            <a:ext cx="432000" cy="432000"/>
          </a:xfrm>
          <a:prstGeom prst="rect">
            <a:avLst/>
          </a:prstGeom>
        </p:spPr>
      </p:pic>
      <p:pic>
        <p:nvPicPr>
          <p:cNvPr id="109" name="Picture 108"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1024" y="1886795"/>
            <a:ext cx="432000" cy="432000"/>
          </a:xfrm>
          <a:prstGeom prst="rect">
            <a:avLst/>
          </a:prstGeom>
        </p:spPr>
      </p:pic>
      <p:pic>
        <p:nvPicPr>
          <p:cNvPr id="110" name="Picture 109"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0759" y="2242865"/>
            <a:ext cx="432000" cy="432000"/>
          </a:xfrm>
          <a:prstGeom prst="rect">
            <a:avLst/>
          </a:prstGeom>
        </p:spPr>
      </p:pic>
      <p:pic>
        <p:nvPicPr>
          <p:cNvPr id="111" name="Picture 110"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1024" y="2242865"/>
            <a:ext cx="432000" cy="432000"/>
          </a:xfrm>
          <a:prstGeom prst="rect">
            <a:avLst/>
          </a:prstGeom>
        </p:spPr>
      </p:pic>
      <p:pic>
        <p:nvPicPr>
          <p:cNvPr id="112" name="Picture 111"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0759" y="2639414"/>
            <a:ext cx="432000" cy="432000"/>
          </a:xfrm>
          <a:prstGeom prst="rect">
            <a:avLst/>
          </a:prstGeom>
        </p:spPr>
      </p:pic>
      <p:pic>
        <p:nvPicPr>
          <p:cNvPr id="113" name="Picture 112"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1024" y="2639414"/>
            <a:ext cx="432000" cy="432000"/>
          </a:xfrm>
          <a:prstGeom prst="rect">
            <a:avLst/>
          </a:prstGeom>
        </p:spPr>
      </p:pic>
      <p:pic>
        <p:nvPicPr>
          <p:cNvPr id="114" name="Picture 113"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0759" y="3031972"/>
            <a:ext cx="432000" cy="432000"/>
          </a:xfrm>
          <a:prstGeom prst="rect">
            <a:avLst/>
          </a:prstGeom>
        </p:spPr>
      </p:pic>
      <p:pic>
        <p:nvPicPr>
          <p:cNvPr id="115" name="Picture 114"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1024" y="3031972"/>
            <a:ext cx="432000" cy="432000"/>
          </a:xfrm>
          <a:prstGeom prst="rect">
            <a:avLst/>
          </a:prstGeom>
        </p:spPr>
      </p:pic>
      <p:pic>
        <p:nvPicPr>
          <p:cNvPr id="116" name="Picture 115"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565" y="2639414"/>
            <a:ext cx="432000" cy="432000"/>
          </a:xfrm>
          <a:prstGeom prst="rect">
            <a:avLst/>
          </a:prstGeom>
        </p:spPr>
      </p:pic>
      <p:pic>
        <p:nvPicPr>
          <p:cNvPr id="117" name="Picture 116"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565" y="3031972"/>
            <a:ext cx="432000" cy="432000"/>
          </a:xfrm>
          <a:prstGeom prst="rect">
            <a:avLst/>
          </a:prstGeom>
        </p:spPr>
      </p:pic>
      <p:pic>
        <p:nvPicPr>
          <p:cNvPr id="118" name="Picture 117"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024" y="3439547"/>
            <a:ext cx="432000" cy="432000"/>
          </a:xfrm>
          <a:prstGeom prst="rect">
            <a:avLst/>
          </a:prstGeom>
        </p:spPr>
      </p:pic>
      <p:pic>
        <p:nvPicPr>
          <p:cNvPr id="119" name="Picture 118"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759" y="3869545"/>
            <a:ext cx="432000" cy="432000"/>
          </a:xfrm>
          <a:prstGeom prst="rect">
            <a:avLst/>
          </a:prstGeom>
        </p:spPr>
      </p:pic>
      <p:pic>
        <p:nvPicPr>
          <p:cNvPr id="120" name="Picture 119"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024" y="5954836"/>
            <a:ext cx="432000" cy="432000"/>
          </a:xfrm>
          <a:prstGeom prst="rect">
            <a:avLst/>
          </a:prstGeom>
        </p:spPr>
      </p:pic>
      <p:pic>
        <p:nvPicPr>
          <p:cNvPr id="121" name="Picture 12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024" y="5136437"/>
            <a:ext cx="432000" cy="432000"/>
          </a:xfrm>
          <a:prstGeom prst="rect">
            <a:avLst/>
          </a:prstGeom>
        </p:spPr>
      </p:pic>
      <p:pic>
        <p:nvPicPr>
          <p:cNvPr id="122" name="Picture 121"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759" y="4714214"/>
            <a:ext cx="432000" cy="432000"/>
          </a:xfrm>
          <a:prstGeom prst="rect">
            <a:avLst/>
          </a:prstGeom>
        </p:spPr>
      </p:pic>
      <p:pic>
        <p:nvPicPr>
          <p:cNvPr id="123" name="Picture 122"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024" y="4268878"/>
            <a:ext cx="432000" cy="432000"/>
          </a:xfrm>
          <a:prstGeom prst="rect">
            <a:avLst/>
          </a:prstGeom>
        </p:spPr>
      </p:pic>
      <p:pic>
        <p:nvPicPr>
          <p:cNvPr id="125" name="Picture 124"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294" y="2639414"/>
            <a:ext cx="432000" cy="432000"/>
          </a:xfrm>
          <a:prstGeom prst="rect">
            <a:avLst/>
          </a:prstGeom>
        </p:spPr>
      </p:pic>
      <p:pic>
        <p:nvPicPr>
          <p:cNvPr id="126" name="Picture 125"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0759" y="3439547"/>
            <a:ext cx="432000" cy="432000"/>
          </a:xfrm>
          <a:prstGeom prst="rect">
            <a:avLst/>
          </a:prstGeom>
        </p:spPr>
      </p:pic>
      <p:pic>
        <p:nvPicPr>
          <p:cNvPr id="127" name="Picture 126"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294" y="3869545"/>
            <a:ext cx="432000" cy="432000"/>
          </a:xfrm>
          <a:prstGeom prst="rect">
            <a:avLst/>
          </a:prstGeom>
        </p:spPr>
      </p:pic>
      <p:pic>
        <p:nvPicPr>
          <p:cNvPr id="128" name="Picture 127"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0759" y="4268878"/>
            <a:ext cx="432000" cy="432000"/>
          </a:xfrm>
          <a:prstGeom prst="rect">
            <a:avLst/>
          </a:prstGeom>
        </p:spPr>
      </p:pic>
      <p:pic>
        <p:nvPicPr>
          <p:cNvPr id="129" name="Picture 128"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565" y="4714214"/>
            <a:ext cx="432000" cy="432000"/>
          </a:xfrm>
          <a:prstGeom prst="rect">
            <a:avLst/>
          </a:prstGeom>
        </p:spPr>
      </p:pic>
      <p:pic>
        <p:nvPicPr>
          <p:cNvPr id="131" name="Picture 130"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0759" y="5954836"/>
            <a:ext cx="432000" cy="432000"/>
          </a:xfrm>
          <a:prstGeom prst="rect">
            <a:avLst/>
          </a:prstGeom>
        </p:spPr>
      </p:pic>
      <p:pic>
        <p:nvPicPr>
          <p:cNvPr id="132" name="Picture 131"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565" y="3439547"/>
            <a:ext cx="432000" cy="432000"/>
          </a:xfrm>
          <a:prstGeom prst="rect">
            <a:avLst/>
          </a:prstGeom>
        </p:spPr>
      </p:pic>
      <p:pic>
        <p:nvPicPr>
          <p:cNvPr id="133" name="Picture 13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024" y="3869545"/>
            <a:ext cx="432000" cy="432000"/>
          </a:xfrm>
          <a:prstGeom prst="rect">
            <a:avLst/>
          </a:prstGeom>
        </p:spPr>
      </p:pic>
      <p:pic>
        <p:nvPicPr>
          <p:cNvPr id="134" name="Picture 133"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481" y="4252629"/>
            <a:ext cx="432000" cy="432000"/>
          </a:xfrm>
          <a:prstGeom prst="rect">
            <a:avLst/>
          </a:prstGeom>
        </p:spPr>
      </p:pic>
      <p:pic>
        <p:nvPicPr>
          <p:cNvPr id="135" name="Picture 134"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024" y="4714214"/>
            <a:ext cx="432000" cy="432000"/>
          </a:xfrm>
          <a:prstGeom prst="rect">
            <a:avLst/>
          </a:prstGeom>
        </p:spPr>
      </p:pic>
      <p:pic>
        <p:nvPicPr>
          <p:cNvPr id="137" name="Picture 136"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1294" y="3439547"/>
            <a:ext cx="432000" cy="432000"/>
          </a:xfrm>
          <a:prstGeom prst="rect">
            <a:avLst/>
          </a:prstGeom>
        </p:spPr>
      </p:pic>
      <p:pic>
        <p:nvPicPr>
          <p:cNvPr id="138" name="Picture 137"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0759" y="6384172"/>
            <a:ext cx="432000" cy="432000"/>
          </a:xfrm>
          <a:prstGeom prst="rect">
            <a:avLst/>
          </a:prstGeom>
        </p:spPr>
      </p:pic>
      <p:pic>
        <p:nvPicPr>
          <p:cNvPr id="139" name="Picture 138"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565" y="3869545"/>
            <a:ext cx="432000" cy="432000"/>
          </a:xfrm>
          <a:prstGeom prst="rect">
            <a:avLst/>
          </a:prstGeom>
        </p:spPr>
      </p:pic>
      <p:pic>
        <p:nvPicPr>
          <p:cNvPr id="140" name="Picture 139"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294" y="4268878"/>
            <a:ext cx="432000" cy="432000"/>
          </a:xfrm>
          <a:prstGeom prst="rect">
            <a:avLst/>
          </a:prstGeom>
        </p:spPr>
      </p:pic>
      <p:pic>
        <p:nvPicPr>
          <p:cNvPr id="141" name="Picture 140"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759" y="5136437"/>
            <a:ext cx="432000" cy="432000"/>
          </a:xfrm>
          <a:prstGeom prst="rect">
            <a:avLst/>
          </a:prstGeom>
        </p:spPr>
      </p:pic>
      <p:pic>
        <p:nvPicPr>
          <p:cNvPr id="142" name="Picture 141" descr="physics_pos_ESS_science_icons_2015.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8366" y="4616950"/>
            <a:ext cx="432000" cy="432000"/>
          </a:xfrm>
          <a:prstGeom prst="rect">
            <a:avLst/>
          </a:prstGeom>
        </p:spPr>
      </p:pic>
      <p:pic>
        <p:nvPicPr>
          <p:cNvPr id="143" name="Picture 14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2169" y="4231906"/>
            <a:ext cx="432000" cy="432000"/>
          </a:xfrm>
          <a:prstGeom prst="rect">
            <a:avLst/>
          </a:prstGeom>
        </p:spPr>
      </p:pic>
      <p:pic>
        <p:nvPicPr>
          <p:cNvPr id="144" name="Picture 143"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170" y="4231906"/>
            <a:ext cx="432000" cy="432000"/>
          </a:xfrm>
          <a:prstGeom prst="rect">
            <a:avLst/>
          </a:prstGeom>
        </p:spPr>
      </p:pic>
      <p:pic>
        <p:nvPicPr>
          <p:cNvPr id="145" name="Picture 144"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1899" y="4231906"/>
            <a:ext cx="432000" cy="432000"/>
          </a:xfrm>
          <a:prstGeom prst="rect">
            <a:avLst/>
          </a:prstGeom>
        </p:spPr>
      </p:pic>
      <p:pic>
        <p:nvPicPr>
          <p:cNvPr id="146" name="Picture 145"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5282" y="4231906"/>
            <a:ext cx="432000" cy="432000"/>
          </a:xfrm>
          <a:prstGeom prst="rect">
            <a:avLst/>
          </a:prstGeom>
        </p:spPr>
      </p:pic>
      <p:pic>
        <p:nvPicPr>
          <p:cNvPr id="147" name="Picture 146"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170" y="3859014"/>
            <a:ext cx="432000" cy="432000"/>
          </a:xfrm>
          <a:prstGeom prst="rect">
            <a:avLst/>
          </a:prstGeom>
        </p:spPr>
      </p:pic>
      <p:pic>
        <p:nvPicPr>
          <p:cNvPr id="148" name="Picture 147"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2169" y="3859014"/>
            <a:ext cx="432000" cy="432000"/>
          </a:xfrm>
          <a:prstGeom prst="rect">
            <a:avLst/>
          </a:prstGeom>
        </p:spPr>
      </p:pic>
      <p:pic>
        <p:nvPicPr>
          <p:cNvPr id="149" name="Picture 148"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1899" y="3859014"/>
            <a:ext cx="432000" cy="432000"/>
          </a:xfrm>
          <a:prstGeom prst="rect">
            <a:avLst/>
          </a:prstGeom>
        </p:spPr>
      </p:pic>
      <p:pic>
        <p:nvPicPr>
          <p:cNvPr id="150" name="Picture 149"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5282" y="3859014"/>
            <a:ext cx="432000" cy="432000"/>
          </a:xfrm>
          <a:prstGeom prst="rect">
            <a:avLst/>
          </a:prstGeom>
        </p:spPr>
      </p:pic>
      <p:pic>
        <p:nvPicPr>
          <p:cNvPr id="151" name="Picture 15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170" y="3473618"/>
            <a:ext cx="432000" cy="432000"/>
          </a:xfrm>
          <a:prstGeom prst="rect">
            <a:avLst/>
          </a:prstGeom>
        </p:spPr>
      </p:pic>
      <p:pic>
        <p:nvPicPr>
          <p:cNvPr id="152" name="Picture 151"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1899" y="3473618"/>
            <a:ext cx="432000" cy="432000"/>
          </a:xfrm>
          <a:prstGeom prst="rect">
            <a:avLst/>
          </a:prstGeom>
        </p:spPr>
      </p:pic>
      <p:pic>
        <p:nvPicPr>
          <p:cNvPr id="153" name="Picture 152"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5282" y="3473618"/>
            <a:ext cx="432000" cy="432000"/>
          </a:xfrm>
          <a:prstGeom prst="rect">
            <a:avLst/>
          </a:prstGeom>
        </p:spPr>
      </p:pic>
      <p:pic>
        <p:nvPicPr>
          <p:cNvPr id="154" name="Picture 153"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99" y="2705263"/>
            <a:ext cx="432000" cy="432000"/>
          </a:xfrm>
          <a:prstGeom prst="rect">
            <a:avLst/>
          </a:prstGeom>
        </p:spPr>
      </p:pic>
      <p:pic>
        <p:nvPicPr>
          <p:cNvPr id="155" name="Picture 154"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5282" y="2705263"/>
            <a:ext cx="432000" cy="432000"/>
          </a:xfrm>
          <a:prstGeom prst="rect">
            <a:avLst/>
          </a:prstGeom>
        </p:spPr>
      </p:pic>
      <p:pic>
        <p:nvPicPr>
          <p:cNvPr id="156" name="Picture 155"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170" y="2705263"/>
            <a:ext cx="432000" cy="432000"/>
          </a:xfrm>
          <a:prstGeom prst="rect">
            <a:avLst/>
          </a:prstGeom>
        </p:spPr>
      </p:pic>
      <p:pic>
        <p:nvPicPr>
          <p:cNvPr id="157" name="Picture 156"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2169" y="2705263"/>
            <a:ext cx="432000" cy="432000"/>
          </a:xfrm>
          <a:prstGeom prst="rect">
            <a:avLst/>
          </a:prstGeom>
        </p:spPr>
      </p:pic>
      <p:pic>
        <p:nvPicPr>
          <p:cNvPr id="158" name="Picture 157"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99" y="3086869"/>
            <a:ext cx="432000" cy="432000"/>
          </a:xfrm>
          <a:prstGeom prst="rect">
            <a:avLst/>
          </a:prstGeom>
        </p:spPr>
      </p:pic>
      <p:pic>
        <p:nvPicPr>
          <p:cNvPr id="159" name="Picture 158"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5282" y="3086869"/>
            <a:ext cx="432000" cy="432000"/>
          </a:xfrm>
          <a:prstGeom prst="rect">
            <a:avLst/>
          </a:prstGeom>
        </p:spPr>
      </p:pic>
      <p:pic>
        <p:nvPicPr>
          <p:cNvPr id="160" name="Picture 159"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170" y="3086869"/>
            <a:ext cx="432000" cy="432000"/>
          </a:xfrm>
          <a:prstGeom prst="rect">
            <a:avLst/>
          </a:prstGeom>
        </p:spPr>
      </p:pic>
      <p:pic>
        <p:nvPicPr>
          <p:cNvPr id="161" name="Picture 160"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99" y="2307346"/>
            <a:ext cx="432000" cy="432000"/>
          </a:xfrm>
          <a:prstGeom prst="rect">
            <a:avLst/>
          </a:prstGeom>
        </p:spPr>
      </p:pic>
      <p:pic>
        <p:nvPicPr>
          <p:cNvPr id="162" name="Picture 161"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5282" y="2307346"/>
            <a:ext cx="432000" cy="432000"/>
          </a:xfrm>
          <a:prstGeom prst="rect">
            <a:avLst/>
          </a:prstGeom>
        </p:spPr>
      </p:pic>
      <p:pic>
        <p:nvPicPr>
          <p:cNvPr id="163" name="Picture 162"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170" y="2307346"/>
            <a:ext cx="432000" cy="432000"/>
          </a:xfrm>
          <a:prstGeom prst="rect">
            <a:avLst/>
          </a:prstGeom>
        </p:spPr>
      </p:pic>
      <p:pic>
        <p:nvPicPr>
          <p:cNvPr id="164" name="Picture 163"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5282" y="1905556"/>
            <a:ext cx="432000" cy="432000"/>
          </a:xfrm>
          <a:prstGeom prst="rect">
            <a:avLst/>
          </a:prstGeom>
        </p:spPr>
      </p:pic>
      <p:pic>
        <p:nvPicPr>
          <p:cNvPr id="165" name="Picture 164"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1899" y="1905556"/>
            <a:ext cx="432000" cy="432000"/>
          </a:xfrm>
          <a:prstGeom prst="rect">
            <a:avLst/>
          </a:prstGeom>
        </p:spPr>
      </p:pic>
      <p:pic>
        <p:nvPicPr>
          <p:cNvPr id="166" name="Picture 165"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170" y="1905556"/>
            <a:ext cx="432000" cy="432000"/>
          </a:xfrm>
          <a:prstGeom prst="rect">
            <a:avLst/>
          </a:prstGeom>
        </p:spPr>
      </p:pic>
      <p:pic>
        <p:nvPicPr>
          <p:cNvPr id="167" name="Picture 166"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2169" y="1905556"/>
            <a:ext cx="432000" cy="432000"/>
          </a:xfrm>
          <a:prstGeom prst="rect">
            <a:avLst/>
          </a:prstGeom>
        </p:spPr>
      </p:pic>
      <p:pic>
        <p:nvPicPr>
          <p:cNvPr id="168" name="Picture 167" descr="lifescience_pos_ESS_science_icons_2015.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5282" y="1491274"/>
            <a:ext cx="432000" cy="432000"/>
          </a:xfrm>
          <a:prstGeom prst="rect">
            <a:avLst/>
          </a:prstGeom>
        </p:spPr>
      </p:pic>
      <p:pic>
        <p:nvPicPr>
          <p:cNvPr id="169" name="Picture 168"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673" y="1491274"/>
            <a:ext cx="432000" cy="432000"/>
          </a:xfrm>
          <a:prstGeom prst="rect">
            <a:avLst/>
          </a:prstGeom>
        </p:spPr>
      </p:pic>
      <p:pic>
        <p:nvPicPr>
          <p:cNvPr id="170" name="Picture 169"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6944" y="1491274"/>
            <a:ext cx="432000" cy="432000"/>
          </a:xfrm>
          <a:prstGeom prst="rect">
            <a:avLst/>
          </a:prstGeom>
        </p:spPr>
      </p:pic>
      <p:pic>
        <p:nvPicPr>
          <p:cNvPr id="171" name="Picture 170"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2858" y="6366650"/>
            <a:ext cx="432000" cy="432000"/>
          </a:xfrm>
          <a:prstGeom prst="rect">
            <a:avLst/>
          </a:prstGeom>
        </p:spPr>
      </p:pic>
      <p:pic>
        <p:nvPicPr>
          <p:cNvPr id="172" name="Picture 171" descr="chemistry_pos_ESS_science_icons_2015.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015" y="5542798"/>
            <a:ext cx="432000" cy="432000"/>
          </a:xfrm>
          <a:prstGeom prst="rect">
            <a:avLst/>
          </a:prstGeom>
        </p:spPr>
      </p:pic>
      <p:pic>
        <p:nvPicPr>
          <p:cNvPr id="173" name="Picture 172" descr="magnetism_pos_ESS_science_icons_2015.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6474" y="5542798"/>
            <a:ext cx="432000" cy="432000"/>
          </a:xfrm>
          <a:prstGeom prst="rect">
            <a:avLst/>
          </a:prstGeom>
        </p:spPr>
      </p:pic>
      <p:pic>
        <p:nvPicPr>
          <p:cNvPr id="174" name="Picture 173"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759" y="5542798"/>
            <a:ext cx="432000" cy="432000"/>
          </a:xfrm>
          <a:prstGeom prst="rect">
            <a:avLst/>
          </a:prstGeom>
        </p:spPr>
      </p:pic>
      <p:pic>
        <p:nvPicPr>
          <p:cNvPr id="175" name="Picture 174" descr="engineering_pos_ESS_science_icons_2015.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7951" y="5538112"/>
            <a:ext cx="432000" cy="432000"/>
          </a:xfrm>
          <a:prstGeom prst="rect">
            <a:avLst/>
          </a:prstGeom>
        </p:spPr>
      </p:pic>
      <p:pic>
        <p:nvPicPr>
          <p:cNvPr id="90" name="Picture 89" descr="energy_pos_ESS_science_icons_2015.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620" y="5121212"/>
            <a:ext cx="432000" cy="432000"/>
          </a:xfrm>
          <a:prstGeom prst="rect">
            <a:avLst/>
          </a:prstGeom>
        </p:spPr>
      </p:pic>
      <p:pic>
        <p:nvPicPr>
          <p:cNvPr id="181" name="Picture 180" descr="softmatter_pos_ESS_science_icons_2015.ai"/>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9842" y="1489274"/>
            <a:ext cx="432000" cy="432000"/>
          </a:xfrm>
          <a:prstGeom prst="rect">
            <a:avLst/>
          </a:prstGeom>
        </p:spPr>
      </p:pic>
      <p:sp>
        <p:nvSpPr>
          <p:cNvPr id="124" name="Shape 157"/>
          <p:cNvSpPr/>
          <p:nvPr/>
        </p:nvSpPr>
        <p:spPr>
          <a:xfrm>
            <a:off x="2008444" y="1484784"/>
            <a:ext cx="4185196" cy="360040"/>
          </a:xfrm>
          <a:prstGeom prst="roundRect">
            <a:avLst>
              <a:gd name="adj" fmla="val 43244"/>
            </a:avLst>
          </a:prstGeom>
          <a:ln w="63500">
            <a:solidFill>
              <a:srgbClr val="FF2600"/>
            </a:solidFill>
          </a:ln>
        </p:spPr>
        <p:txBody>
          <a:bodyPr lIns="45719" rIns="45719"/>
          <a:lstStyle/>
          <a:p>
            <a:pPr algn="ctr"/>
            <a:endParaRPr sz="4200">
              <a:latin typeface="Tahoma"/>
              <a:ea typeface="Tahoma"/>
              <a:cs typeface="Tahoma"/>
              <a:sym typeface="Tahoma"/>
            </a:endParaRPr>
          </a:p>
        </p:txBody>
      </p:sp>
      <p:sp>
        <p:nvSpPr>
          <p:cNvPr id="130" name="Shape 157"/>
          <p:cNvSpPr/>
          <p:nvPr/>
        </p:nvSpPr>
        <p:spPr>
          <a:xfrm>
            <a:off x="2008444" y="2307936"/>
            <a:ext cx="4185196" cy="360040"/>
          </a:xfrm>
          <a:prstGeom prst="roundRect">
            <a:avLst>
              <a:gd name="adj" fmla="val 43244"/>
            </a:avLst>
          </a:prstGeom>
          <a:ln w="63500">
            <a:solidFill>
              <a:srgbClr val="FF2600"/>
            </a:solidFill>
          </a:ln>
        </p:spPr>
        <p:txBody>
          <a:bodyPr lIns="45719" rIns="45719"/>
          <a:lstStyle/>
          <a:p>
            <a:pPr algn="ctr"/>
            <a:endParaRPr sz="4200">
              <a:latin typeface="Tahoma"/>
              <a:ea typeface="Tahoma"/>
              <a:cs typeface="Tahoma"/>
              <a:sym typeface="Tahoma"/>
            </a:endParaRPr>
          </a:p>
        </p:txBody>
      </p:sp>
      <p:sp>
        <p:nvSpPr>
          <p:cNvPr id="136" name="Shape 157"/>
          <p:cNvSpPr/>
          <p:nvPr/>
        </p:nvSpPr>
        <p:spPr>
          <a:xfrm>
            <a:off x="2008444" y="3495925"/>
            <a:ext cx="4185196" cy="360040"/>
          </a:xfrm>
          <a:prstGeom prst="roundRect">
            <a:avLst>
              <a:gd name="adj" fmla="val 43244"/>
            </a:avLst>
          </a:prstGeom>
          <a:ln w="63500">
            <a:solidFill>
              <a:srgbClr val="FF2600"/>
            </a:solidFill>
          </a:ln>
        </p:spPr>
        <p:txBody>
          <a:bodyPr lIns="45719" rIns="45719"/>
          <a:lstStyle/>
          <a:p>
            <a:pPr algn="ctr"/>
            <a:endParaRPr sz="4200">
              <a:latin typeface="Tahoma"/>
              <a:ea typeface="Tahoma"/>
              <a:cs typeface="Tahoma"/>
              <a:sym typeface="Tahoma"/>
            </a:endParaRPr>
          </a:p>
        </p:txBody>
      </p:sp>
      <p:sp>
        <p:nvSpPr>
          <p:cNvPr id="176" name="Shape 157"/>
          <p:cNvSpPr/>
          <p:nvPr/>
        </p:nvSpPr>
        <p:spPr>
          <a:xfrm>
            <a:off x="2008444" y="4288010"/>
            <a:ext cx="4185196" cy="360040"/>
          </a:xfrm>
          <a:prstGeom prst="roundRect">
            <a:avLst>
              <a:gd name="adj" fmla="val 43244"/>
            </a:avLst>
          </a:prstGeom>
          <a:ln w="63500">
            <a:solidFill>
              <a:srgbClr val="FF2600"/>
            </a:solidFill>
          </a:ln>
        </p:spPr>
        <p:txBody>
          <a:bodyPr lIns="45719" rIns="45719"/>
          <a:lstStyle/>
          <a:p>
            <a:pPr algn="ctr"/>
            <a:endParaRPr sz="4200">
              <a:latin typeface="Tahoma"/>
              <a:ea typeface="Tahoma"/>
              <a:cs typeface="Tahoma"/>
              <a:sym typeface="Tahoma"/>
            </a:endParaRPr>
          </a:p>
        </p:txBody>
      </p:sp>
      <p:sp>
        <p:nvSpPr>
          <p:cNvPr id="177" name="Shape 157"/>
          <p:cNvSpPr/>
          <p:nvPr/>
        </p:nvSpPr>
        <p:spPr>
          <a:xfrm>
            <a:off x="2008444" y="5152106"/>
            <a:ext cx="4185196" cy="360040"/>
          </a:xfrm>
          <a:prstGeom prst="roundRect">
            <a:avLst>
              <a:gd name="adj" fmla="val 43244"/>
            </a:avLst>
          </a:prstGeom>
          <a:ln w="63500">
            <a:solidFill>
              <a:srgbClr val="FF2600"/>
            </a:solidFill>
          </a:ln>
        </p:spPr>
        <p:txBody>
          <a:bodyPr lIns="45719" rIns="45719"/>
          <a:lstStyle/>
          <a:p>
            <a:pPr algn="ctr"/>
            <a:endParaRPr sz="4200">
              <a:latin typeface="Tahoma"/>
              <a:ea typeface="Tahoma"/>
              <a:cs typeface="Tahoma"/>
              <a:sym typeface="Tahoma"/>
            </a:endParaRPr>
          </a:p>
        </p:txBody>
      </p:sp>
      <p:sp>
        <p:nvSpPr>
          <p:cNvPr id="178" name="Shape 157"/>
          <p:cNvSpPr/>
          <p:nvPr/>
        </p:nvSpPr>
        <p:spPr>
          <a:xfrm>
            <a:off x="2008444" y="5980053"/>
            <a:ext cx="4185196" cy="360040"/>
          </a:xfrm>
          <a:prstGeom prst="roundRect">
            <a:avLst>
              <a:gd name="adj" fmla="val 43244"/>
            </a:avLst>
          </a:prstGeom>
          <a:ln w="63500">
            <a:solidFill>
              <a:srgbClr val="FF2600"/>
            </a:solidFill>
          </a:ln>
        </p:spPr>
        <p:txBody>
          <a:bodyPr lIns="45719" rIns="45719"/>
          <a:lstStyle/>
          <a:p>
            <a:pPr algn="ctr"/>
            <a:endParaRPr sz="4200">
              <a:latin typeface="Tahoma"/>
              <a:ea typeface="Tahoma"/>
              <a:cs typeface="Tahoma"/>
              <a:sym typeface="Tahoma"/>
            </a:endParaRPr>
          </a:p>
        </p:txBody>
      </p:sp>
      <p:sp>
        <p:nvSpPr>
          <p:cNvPr id="179" name="Shape 157"/>
          <p:cNvSpPr/>
          <p:nvPr/>
        </p:nvSpPr>
        <p:spPr>
          <a:xfrm>
            <a:off x="6692616" y="1495417"/>
            <a:ext cx="3888000" cy="396000"/>
          </a:xfrm>
          <a:prstGeom prst="roundRect">
            <a:avLst>
              <a:gd name="adj" fmla="val 43244"/>
            </a:avLst>
          </a:prstGeom>
          <a:ln w="63500">
            <a:solidFill>
              <a:srgbClr val="FF2600"/>
            </a:solidFill>
          </a:ln>
        </p:spPr>
        <p:txBody>
          <a:bodyPr lIns="45719" rIns="45719"/>
          <a:lstStyle/>
          <a:p>
            <a:pPr algn="ctr"/>
            <a:endParaRPr sz="4200">
              <a:latin typeface="Tahoma"/>
              <a:ea typeface="Tahoma"/>
              <a:cs typeface="Tahoma"/>
              <a:sym typeface="Tahoma"/>
            </a:endParaRPr>
          </a:p>
        </p:txBody>
      </p:sp>
      <p:sp>
        <p:nvSpPr>
          <p:cNvPr id="180" name="Shape 157"/>
          <p:cNvSpPr/>
          <p:nvPr/>
        </p:nvSpPr>
        <p:spPr>
          <a:xfrm>
            <a:off x="6692616" y="2722568"/>
            <a:ext cx="3888000" cy="396000"/>
          </a:xfrm>
          <a:prstGeom prst="roundRect">
            <a:avLst>
              <a:gd name="adj" fmla="val 43244"/>
            </a:avLst>
          </a:prstGeom>
          <a:ln w="63500">
            <a:solidFill>
              <a:srgbClr val="FF2600"/>
            </a:solidFill>
          </a:ln>
        </p:spPr>
        <p:txBody>
          <a:bodyPr lIns="45719" rIns="45719"/>
          <a:lstStyle/>
          <a:p>
            <a:pPr algn="ctr"/>
            <a:endParaRPr sz="4200">
              <a:latin typeface="Tahoma"/>
              <a:ea typeface="Tahoma"/>
              <a:cs typeface="Tahoma"/>
              <a:sym typeface="Tahoma"/>
            </a:endParaRPr>
          </a:p>
        </p:txBody>
      </p:sp>
      <p:sp>
        <p:nvSpPr>
          <p:cNvPr id="182" name="TextBox 181"/>
          <p:cNvSpPr txBox="1"/>
          <p:nvPr/>
        </p:nvSpPr>
        <p:spPr>
          <a:xfrm>
            <a:off x="8991497" y="1132872"/>
            <a:ext cx="1546577" cy="307777"/>
          </a:xfrm>
          <a:prstGeom prst="rect">
            <a:avLst/>
          </a:prstGeom>
          <a:noFill/>
        </p:spPr>
        <p:txBody>
          <a:bodyPr wrap="none" rtlCol="0">
            <a:spAutoFit/>
          </a:bodyPr>
          <a:lstStyle/>
          <a:p>
            <a:r>
              <a:rPr lang="en-US" sz="1400" dirty="0">
                <a:solidFill>
                  <a:schemeClr val="bg1"/>
                </a:solidFill>
              </a:rPr>
              <a:t>Version 2/11/2017</a:t>
            </a:r>
          </a:p>
        </p:txBody>
      </p:sp>
    </p:spTree>
    <p:extLst>
      <p:ext uri="{BB962C8B-B14F-4D97-AF65-F5344CB8AC3E}">
        <p14:creationId xmlns:p14="http://schemas.microsoft.com/office/powerpoint/2010/main" val="35091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4"/>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0"/>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36"/>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76"/>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77"/>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78"/>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79"/>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advAuto="0"/>
      <p:bldP spid="130" grpId="0" animBg="1" advAuto="0"/>
      <p:bldP spid="136" grpId="0" animBg="1" advAuto="0"/>
      <p:bldP spid="176" grpId="0" animBg="1" advAuto="0"/>
      <p:bldP spid="177" grpId="0" animBg="1" advAuto="0"/>
      <p:bldP spid="178" grpId="0" animBg="1" advAuto="0"/>
      <p:bldP spid="179" grpId="0" animBg="1" advAuto="0"/>
      <p:bldP spid="180"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ts val="2700"/>
              </a:lnSpc>
              <a:spcBef>
                <a:spcPts val="450"/>
              </a:spcBef>
              <a:spcAft>
                <a:spcPts val="450"/>
              </a:spcAft>
            </a:pPr>
            <a:r>
              <a:rPr lang="en-US" dirty="0"/>
              <a:t>Instrument installation schedule </a:t>
            </a:r>
            <a:br>
              <a:rPr lang="en-US" dirty="0"/>
            </a:br>
            <a:r>
              <a:rPr lang="en-US" sz="1800" dirty="0"/>
              <a:t>(V4.1, 29</a:t>
            </a:r>
            <a:r>
              <a:rPr lang="en-US" sz="1800" baseline="30000" dirty="0"/>
              <a:t>th</a:t>
            </a:r>
            <a:r>
              <a:rPr lang="en-US" sz="1800" dirty="0"/>
              <a:t> November 2018)</a:t>
            </a:r>
            <a:endParaRPr lang="en-US" i="1" dirty="0">
              <a:solidFill>
                <a:srgbClr val="FFFF00"/>
              </a:solidFill>
            </a:endParaRPr>
          </a:p>
        </p:txBody>
      </p:sp>
      <p:sp>
        <p:nvSpPr>
          <p:cNvPr id="27" name="Content Placeholder 26">
            <a:extLst>
              <a:ext uri="{FF2B5EF4-FFF2-40B4-BE49-F238E27FC236}">
                <a16:creationId xmlns:a16="http://schemas.microsoft.com/office/drawing/2014/main" id="{E73D62FD-C5C6-9047-9EAA-82BEE8DE7BAA}"/>
              </a:ext>
            </a:extLst>
          </p:cNvPr>
          <p:cNvSpPr>
            <a:spLocks noGrp="1"/>
          </p:cNvSpPr>
          <p:nvPr>
            <p:ph idx="1"/>
          </p:nvPr>
        </p:nvSpPr>
        <p:spPr/>
        <p:txBody>
          <a:bodyPr/>
          <a:lstStyle/>
          <a:p>
            <a:endParaRPr lang="en-GB"/>
          </a:p>
        </p:txBody>
      </p:sp>
      <p:sp>
        <p:nvSpPr>
          <p:cNvPr id="31" name="Text Placeholder 30">
            <a:extLst>
              <a:ext uri="{FF2B5EF4-FFF2-40B4-BE49-F238E27FC236}">
                <a16:creationId xmlns:a16="http://schemas.microsoft.com/office/drawing/2014/main" id="{ECB8FCA5-1C6A-4347-9372-C397E491325D}"/>
              </a:ext>
            </a:extLst>
          </p:cNvPr>
          <p:cNvSpPr>
            <a:spLocks noGrp="1"/>
          </p:cNvSpPr>
          <p:nvPr>
            <p:ph type="body" sz="quarter" idx="13"/>
          </p:nvPr>
        </p:nvSpPr>
        <p:spPr/>
        <p:txBody>
          <a:bodyPr/>
          <a:lstStyle/>
          <a:p>
            <a:endParaRPr lang="en-GB"/>
          </a:p>
        </p:txBody>
      </p:sp>
      <p:pic>
        <p:nvPicPr>
          <p:cNvPr id="25" name="Picture 24">
            <a:extLst>
              <a:ext uri="{FF2B5EF4-FFF2-40B4-BE49-F238E27FC236}">
                <a16:creationId xmlns:a16="http://schemas.microsoft.com/office/drawing/2014/main" id="{E85FC4F9-2F8B-DA4B-B2BD-AE803F512148}"/>
              </a:ext>
            </a:extLst>
          </p:cNvPr>
          <p:cNvPicPr>
            <a:picLocks noChangeAspect="1"/>
          </p:cNvPicPr>
          <p:nvPr/>
        </p:nvPicPr>
        <p:blipFill>
          <a:blip r:embed="rId3"/>
          <a:stretch>
            <a:fillRect/>
          </a:stretch>
        </p:blipFill>
        <p:spPr>
          <a:xfrm>
            <a:off x="599242" y="1096811"/>
            <a:ext cx="10538760" cy="5761189"/>
          </a:xfrm>
          <a:prstGeom prst="rect">
            <a:avLst/>
          </a:prstGeom>
        </p:spPr>
      </p:pic>
    </p:spTree>
    <p:extLst>
      <p:ext uri="{BB962C8B-B14F-4D97-AF65-F5344CB8AC3E}">
        <p14:creationId xmlns:p14="http://schemas.microsoft.com/office/powerpoint/2010/main" val="258193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GB" dirty="0"/>
              <a:t>Why do we want to cool things?</a:t>
            </a:r>
          </a:p>
        </p:txBody>
      </p:sp>
      <p:pic>
        <p:nvPicPr>
          <p:cNvPr id="9" name="Content Placeholder 8">
            <a:extLst>
              <a:ext uri="{FF2B5EF4-FFF2-40B4-BE49-F238E27FC236}">
                <a16:creationId xmlns:a16="http://schemas.microsoft.com/office/drawing/2014/main" id="{78AE86C5-4B26-7E42-A62D-A12C3AC18C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336" y="1478775"/>
            <a:ext cx="3810000" cy="3810000"/>
          </a:xfrm>
        </p:spPr>
      </p:pic>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14</a:t>
            </a:fld>
            <a:endParaRPr lang="en-GB" noProof="0"/>
          </a:p>
        </p:txBody>
      </p:sp>
      <p:sp>
        <p:nvSpPr>
          <p:cNvPr id="5" name="Text Placeholder 4">
            <a:extLst>
              <a:ext uri="{FF2B5EF4-FFF2-40B4-BE49-F238E27FC236}">
                <a16:creationId xmlns:a16="http://schemas.microsoft.com/office/drawing/2014/main" id="{B3B9121C-D607-7542-93FF-48514E772843}"/>
              </a:ext>
            </a:extLst>
          </p:cNvPr>
          <p:cNvSpPr>
            <a:spLocks noGrp="1"/>
          </p:cNvSpPr>
          <p:nvPr>
            <p:ph type="body" sz="quarter" idx="13"/>
          </p:nvPr>
        </p:nvSpPr>
        <p:spPr/>
        <p:txBody>
          <a:bodyPr/>
          <a:lstStyle/>
          <a:p>
            <a:endParaRPr lang="en-GB"/>
          </a:p>
        </p:txBody>
      </p:sp>
      <p:pic>
        <p:nvPicPr>
          <p:cNvPr id="13" name="Picture 12">
            <a:extLst>
              <a:ext uri="{FF2B5EF4-FFF2-40B4-BE49-F238E27FC236}">
                <a16:creationId xmlns:a16="http://schemas.microsoft.com/office/drawing/2014/main" id="{30D76642-645B-7C4B-AF15-7EE64378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21" y="1412776"/>
            <a:ext cx="4572000" cy="3352800"/>
          </a:xfrm>
          <a:prstGeom prst="rect">
            <a:avLst/>
          </a:prstGeom>
        </p:spPr>
      </p:pic>
      <p:sp>
        <p:nvSpPr>
          <p:cNvPr id="14" name="Rectangle 13">
            <a:extLst>
              <a:ext uri="{FF2B5EF4-FFF2-40B4-BE49-F238E27FC236}">
                <a16:creationId xmlns:a16="http://schemas.microsoft.com/office/drawing/2014/main" id="{57F793A6-D7DF-124A-8E4D-2B3AF1BA3237}"/>
              </a:ext>
            </a:extLst>
          </p:cNvPr>
          <p:cNvSpPr/>
          <p:nvPr/>
        </p:nvSpPr>
        <p:spPr>
          <a:xfrm>
            <a:off x="434593" y="5199721"/>
            <a:ext cx="3179486" cy="646331"/>
          </a:xfrm>
          <a:prstGeom prst="rect">
            <a:avLst/>
          </a:prstGeom>
        </p:spPr>
        <p:txBody>
          <a:bodyPr wrap="square">
            <a:spAutoFit/>
          </a:bodyPr>
          <a:lstStyle/>
          <a:p>
            <a:r>
              <a:rPr lang="sv-SE" dirty="0" err="1">
                <a:solidFill>
                  <a:srgbClr val="000000"/>
                </a:solidFill>
                <a:latin typeface="Source Sans Pro"/>
              </a:rPr>
              <a:t>Translational</a:t>
            </a:r>
            <a:r>
              <a:rPr lang="sv-SE" dirty="0">
                <a:solidFill>
                  <a:srgbClr val="000000"/>
                </a:solidFill>
                <a:latin typeface="Source Sans Pro"/>
              </a:rPr>
              <a:t> motion</a:t>
            </a:r>
          </a:p>
          <a:p>
            <a:r>
              <a:rPr lang="sv-SE" i="1" dirty="0">
                <a:solidFill>
                  <a:srgbClr val="595959"/>
                </a:solidFill>
                <a:latin typeface="Source Sans Pro"/>
              </a:rPr>
              <a:t>Credit: Sean Kelley/NIST</a:t>
            </a:r>
            <a:endParaRPr lang="sv-SE" b="0" i="1" dirty="0">
              <a:solidFill>
                <a:srgbClr val="595959"/>
              </a:solidFill>
              <a:effectLst/>
              <a:latin typeface="Source Sans Pro"/>
            </a:endParaRPr>
          </a:p>
        </p:txBody>
      </p:sp>
      <p:sp>
        <p:nvSpPr>
          <p:cNvPr id="15" name="Rectangle 14">
            <a:extLst>
              <a:ext uri="{FF2B5EF4-FFF2-40B4-BE49-F238E27FC236}">
                <a16:creationId xmlns:a16="http://schemas.microsoft.com/office/drawing/2014/main" id="{18645135-8AF6-C746-B90F-C7D64F5F4A05}"/>
              </a:ext>
            </a:extLst>
          </p:cNvPr>
          <p:cNvSpPr/>
          <p:nvPr/>
        </p:nvSpPr>
        <p:spPr>
          <a:xfrm>
            <a:off x="8455035" y="4642444"/>
            <a:ext cx="3840088" cy="646331"/>
          </a:xfrm>
          <a:prstGeom prst="rect">
            <a:avLst/>
          </a:prstGeom>
        </p:spPr>
        <p:txBody>
          <a:bodyPr wrap="square">
            <a:spAutoFit/>
          </a:bodyPr>
          <a:lstStyle/>
          <a:p>
            <a:r>
              <a:rPr lang="sv-SE" dirty="0" err="1">
                <a:solidFill>
                  <a:srgbClr val="000000"/>
                </a:solidFill>
                <a:latin typeface="Source Sans Pro"/>
              </a:rPr>
              <a:t>Collective</a:t>
            </a:r>
            <a:r>
              <a:rPr lang="sv-SE" dirty="0">
                <a:solidFill>
                  <a:srgbClr val="000000"/>
                </a:solidFill>
                <a:latin typeface="Source Sans Pro"/>
              </a:rPr>
              <a:t> motions (</a:t>
            </a:r>
            <a:r>
              <a:rPr lang="sv-SE" dirty="0" err="1">
                <a:solidFill>
                  <a:srgbClr val="000000"/>
                </a:solidFill>
                <a:latin typeface="Source Sans Pro"/>
              </a:rPr>
              <a:t>phonons</a:t>
            </a:r>
            <a:r>
              <a:rPr lang="sv-SE" dirty="0">
                <a:solidFill>
                  <a:srgbClr val="000000"/>
                </a:solidFill>
                <a:latin typeface="Source Sans Pro"/>
              </a:rPr>
              <a:t>).</a:t>
            </a:r>
          </a:p>
          <a:p>
            <a:r>
              <a:rPr lang="sv-SE" i="1" dirty="0">
                <a:solidFill>
                  <a:srgbClr val="595959"/>
                </a:solidFill>
                <a:latin typeface="Source Sans Pro"/>
              </a:rPr>
              <a:t>Credit: Sean Kelley/NIST</a:t>
            </a:r>
            <a:endParaRPr lang="sv-SE" b="0" i="1" dirty="0">
              <a:solidFill>
                <a:srgbClr val="595959"/>
              </a:solidFill>
              <a:effectLst/>
              <a:latin typeface="Source Sans Pro"/>
            </a:endParaRPr>
          </a:p>
        </p:txBody>
      </p:sp>
      <p:sp>
        <p:nvSpPr>
          <p:cNvPr id="16" name="TextBox 15">
            <a:extLst>
              <a:ext uri="{FF2B5EF4-FFF2-40B4-BE49-F238E27FC236}">
                <a16:creationId xmlns:a16="http://schemas.microsoft.com/office/drawing/2014/main" id="{58E28252-7948-BC4B-91EF-2BFEFE080590}"/>
              </a:ext>
            </a:extLst>
          </p:cNvPr>
          <p:cNvSpPr txBox="1"/>
          <p:nvPr/>
        </p:nvSpPr>
        <p:spPr>
          <a:xfrm>
            <a:off x="3570046" y="2748459"/>
            <a:ext cx="5776484" cy="4109541"/>
          </a:xfrm>
          <a:prstGeom prst="rect">
            <a:avLst/>
          </a:prstGeom>
        </p:spPr>
        <p:txBody>
          <a:bodyPr vert="horz" wrap="none" lIns="91440" tIns="45720" rIns="91440" bIns="45720" rtlCol="0" anchor="t">
            <a:normAutofit fontScale="85000" lnSpcReduction="20000"/>
          </a:bodyPr>
          <a:lstStyle/>
          <a:p>
            <a:pPr algn="l"/>
            <a:r>
              <a:rPr lang="en-GB" sz="2800" dirty="0"/>
              <a:t>Temperature ⇔ kinetic energy</a:t>
            </a:r>
          </a:p>
          <a:p>
            <a:pPr algn="l"/>
            <a:endParaRPr lang="en-GB" sz="2800" dirty="0"/>
          </a:p>
          <a:p>
            <a:pPr algn="l"/>
            <a:r>
              <a:rPr lang="en-GB" sz="2800" dirty="0"/>
              <a:t>Translation, vibrations, rotations etc. of </a:t>
            </a:r>
            <a:br>
              <a:rPr lang="en-GB" sz="2800" dirty="0"/>
            </a:br>
            <a:r>
              <a:rPr lang="en-GB" sz="2800" dirty="0"/>
              <a:t>atoms, molecules, electrons…</a:t>
            </a:r>
          </a:p>
          <a:p>
            <a:pPr algn="l"/>
            <a:endParaRPr lang="en-GB" sz="2800" dirty="0"/>
          </a:p>
          <a:p>
            <a:pPr algn="l"/>
            <a:r>
              <a:rPr lang="en-GB" sz="2800" dirty="0"/>
              <a:t>Lower temperature allows other </a:t>
            </a:r>
            <a:br>
              <a:rPr lang="en-GB" sz="2800" dirty="0"/>
            </a:br>
            <a:r>
              <a:rPr lang="en-GB" sz="2800" dirty="0"/>
              <a:t>interactions to take over ⇒</a:t>
            </a:r>
          </a:p>
          <a:p>
            <a:pPr algn="l"/>
            <a:endParaRPr lang="en-GB" sz="2800" dirty="0"/>
          </a:p>
          <a:p>
            <a:pPr algn="l"/>
            <a:r>
              <a:rPr lang="en-GB" sz="2800" dirty="0"/>
              <a:t>Phase transitions:</a:t>
            </a:r>
          </a:p>
          <a:p>
            <a:pPr algn="l"/>
            <a:endParaRPr lang="en-GB" sz="2800" dirty="0"/>
          </a:p>
          <a:p>
            <a:pPr algn="l"/>
            <a:r>
              <a:rPr lang="en-GB" sz="2800" dirty="0"/>
              <a:t>Classical (</a:t>
            </a:r>
            <a:r>
              <a:rPr lang="en-GB" sz="2800" dirty="0" err="1"/>
              <a:t>e.g.crystallisation</a:t>
            </a:r>
            <a:r>
              <a:rPr lang="en-GB" sz="2800" dirty="0"/>
              <a:t>)</a:t>
            </a:r>
          </a:p>
          <a:p>
            <a:pPr algn="l"/>
            <a:r>
              <a:rPr lang="en-GB" sz="2800" dirty="0"/>
              <a:t>or </a:t>
            </a:r>
          </a:p>
          <a:p>
            <a:pPr algn="l"/>
            <a:r>
              <a:rPr lang="en-GB" sz="2800" dirty="0"/>
              <a:t>Quantum (magnetism, superconductivity)</a:t>
            </a:r>
          </a:p>
          <a:p>
            <a:pPr algn="l"/>
            <a:endParaRPr lang="en-GB" sz="2800" dirty="0"/>
          </a:p>
          <a:p>
            <a:pPr algn="l"/>
            <a:endParaRPr lang="en-GB" sz="2800" dirty="0"/>
          </a:p>
        </p:txBody>
      </p:sp>
      <p:sp>
        <p:nvSpPr>
          <p:cNvPr id="17" name="TextBox 16">
            <a:extLst>
              <a:ext uri="{FF2B5EF4-FFF2-40B4-BE49-F238E27FC236}">
                <a16:creationId xmlns:a16="http://schemas.microsoft.com/office/drawing/2014/main" id="{2003B6B0-9D2A-C048-B50B-E049702F9D20}"/>
              </a:ext>
            </a:extLst>
          </p:cNvPr>
          <p:cNvSpPr txBox="1"/>
          <p:nvPr/>
        </p:nvSpPr>
        <p:spPr>
          <a:xfrm>
            <a:off x="9048329" y="5445224"/>
            <a:ext cx="3001964" cy="1085363"/>
          </a:xfrm>
          <a:prstGeom prst="rect">
            <a:avLst/>
          </a:prstGeom>
        </p:spPr>
        <p:txBody>
          <a:bodyPr vert="horz" wrap="square" lIns="91440" tIns="45720" rIns="91440" bIns="45720" rtlCol="0" anchor="t">
            <a:normAutofit/>
          </a:bodyPr>
          <a:lstStyle/>
          <a:p>
            <a:pPr algn="l"/>
            <a:r>
              <a:rPr lang="en-GB" sz="2000" dirty="0"/>
              <a:t>Neutron energies match well with phonons and other excitations</a:t>
            </a:r>
          </a:p>
        </p:txBody>
      </p:sp>
    </p:spTree>
    <p:extLst>
      <p:ext uri="{BB962C8B-B14F-4D97-AF65-F5344CB8AC3E}">
        <p14:creationId xmlns:p14="http://schemas.microsoft.com/office/powerpoint/2010/main" val="103651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Neutrons for </a:t>
            </a:r>
            <a:r>
              <a:rPr lang="sv-SE" dirty="0" err="1"/>
              <a:t>magnetic</a:t>
            </a:r>
            <a:r>
              <a:rPr lang="sv-SE" dirty="0"/>
              <a:t> and </a:t>
            </a:r>
            <a:r>
              <a:rPr lang="sv-SE" dirty="0" err="1"/>
              <a:t>electronic</a:t>
            </a:r>
            <a:r>
              <a:rPr lang="sv-SE" dirty="0"/>
              <a:t> </a:t>
            </a:r>
            <a:r>
              <a:rPr lang="sv-SE" dirty="0" err="1"/>
              <a:t>phenomena</a:t>
            </a:r>
            <a:endParaRPr lang="en-US" dirty="0"/>
          </a:p>
        </p:txBody>
      </p:sp>
      <p:sp>
        <p:nvSpPr>
          <p:cNvPr id="5" name="Content Placeholder 2"/>
          <p:cNvSpPr>
            <a:spLocks noGrp="1"/>
          </p:cNvSpPr>
          <p:nvPr>
            <p:ph idx="1"/>
          </p:nvPr>
        </p:nvSpPr>
        <p:spPr>
          <a:xfrm>
            <a:off x="0" y="1434354"/>
            <a:ext cx="3088574" cy="5423644"/>
          </a:xfrm>
          <a:solidFill>
            <a:schemeClr val="bg1">
              <a:lumMod val="95000"/>
            </a:schemeClr>
          </a:solidFill>
        </p:spPr>
        <p:txBody>
          <a:bodyPr vert="horz" lIns="360000" tIns="360000" rIns="360000" bIns="45720" rtlCol="0">
            <a:normAutofit/>
          </a:bodyPr>
          <a:lstStyle/>
          <a:p>
            <a:pPr marL="0" indent="0">
              <a:buNone/>
            </a:pPr>
            <a:r>
              <a:rPr lang="en-US" sz="2000" b="1" dirty="0">
                <a:solidFill>
                  <a:srgbClr val="0094CA"/>
                </a:solidFill>
              </a:rPr>
              <a:t>Hunting for materials that make our technology  smarter</a:t>
            </a:r>
          </a:p>
          <a:p>
            <a:pPr marL="0" indent="0">
              <a:buNone/>
            </a:pPr>
            <a:r>
              <a:rPr lang="en-US" sz="2000" dirty="0">
                <a:solidFill>
                  <a:srgbClr val="0094CA"/>
                </a:solidFill>
              </a:rPr>
              <a:t>			</a:t>
            </a:r>
            <a:r>
              <a:rPr lang="en-US" sz="1800" dirty="0">
                <a:solidFill>
                  <a:srgbClr val="0094CA"/>
                </a:solidFill>
              </a:rPr>
              <a:t>		</a:t>
            </a:r>
          </a:p>
          <a:p>
            <a:pPr marL="0" indent="0">
              <a:buNone/>
            </a:pPr>
            <a:endParaRPr lang="en-US" sz="1800" dirty="0">
              <a:solidFill>
                <a:srgbClr val="0094CA"/>
              </a:solidFill>
            </a:endParaRPr>
          </a:p>
        </p:txBody>
      </p:sp>
      <p:sp>
        <p:nvSpPr>
          <p:cNvPr id="3" name="Text Placeholder 2">
            <a:extLst>
              <a:ext uri="{FF2B5EF4-FFF2-40B4-BE49-F238E27FC236}">
                <a16:creationId xmlns:a16="http://schemas.microsoft.com/office/drawing/2014/main" id="{50E95463-328A-A547-B0BC-8421E193F266}"/>
              </a:ext>
            </a:extLst>
          </p:cNvPr>
          <p:cNvSpPr>
            <a:spLocks noGrp="1"/>
          </p:cNvSpPr>
          <p:nvPr>
            <p:ph type="body" sz="quarter" idx="13"/>
          </p:nvPr>
        </p:nvSpPr>
        <p:spPr/>
        <p:txBody>
          <a:bodyPr/>
          <a:lstStyle/>
          <a:p>
            <a:endParaRPr lang="en-GB"/>
          </a:p>
        </p:txBody>
      </p:sp>
      <p:sp>
        <p:nvSpPr>
          <p:cNvPr id="6" name="Content Placeholder 2"/>
          <p:cNvSpPr txBox="1">
            <a:spLocks/>
          </p:cNvSpPr>
          <p:nvPr/>
        </p:nvSpPr>
        <p:spPr>
          <a:xfrm>
            <a:off x="6100428" y="1434357"/>
            <a:ext cx="3107627" cy="5423645"/>
          </a:xfrm>
          <a:prstGeom prst="rect">
            <a:avLst/>
          </a:prstGeom>
          <a:solidFill>
            <a:schemeClr val="bg1">
              <a:lumMod val="95000"/>
            </a:schemeClr>
          </a:solidFill>
        </p:spPr>
        <p:txBody>
          <a:bodyPr vert="horz" lIns="360000" tIns="360000" rIns="360000" bIns="360000" rtlCol="0">
            <a:normAutofit/>
          </a:bodyPr>
          <a:lstStyle>
            <a:lvl1pPr marL="0" indent="0" algn="l" defTabSz="457200" rtl="0" eaLnBrk="1" latinLnBrk="0" hangingPunct="1">
              <a:spcBef>
                <a:spcPct val="20000"/>
              </a:spcBef>
              <a:buFont typeface="Arial"/>
              <a:buNone/>
              <a:defRPr sz="1800" kern="1200">
                <a:solidFill>
                  <a:srgbClr val="0094CA"/>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0094CA"/>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0094CA"/>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0094CA"/>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Improving  electronic properties and exploiting quantum phenomena</a:t>
            </a:r>
          </a:p>
          <a:p>
            <a:endParaRPr lang="sv-SE" dirty="0"/>
          </a:p>
          <a:p>
            <a:endParaRPr lang="sv-SE" dirty="0"/>
          </a:p>
          <a:p>
            <a:endParaRPr lang="sv-SE" dirty="0"/>
          </a:p>
          <a:p>
            <a:endParaRPr lang="sv-SE" dirty="0"/>
          </a:p>
          <a:p>
            <a:endParaRPr lang="sv-SE" dirty="0"/>
          </a:p>
          <a:p>
            <a:r>
              <a:rPr lang="en-US" dirty="0"/>
              <a:t>								</a:t>
            </a:r>
          </a:p>
          <a:p>
            <a:endParaRPr lang="en-US" dirty="0"/>
          </a:p>
        </p:txBody>
      </p:sp>
      <p:sp>
        <p:nvSpPr>
          <p:cNvPr id="8" name="Content Placeholder 2"/>
          <p:cNvSpPr txBox="1">
            <a:spLocks/>
          </p:cNvSpPr>
          <p:nvPr/>
        </p:nvSpPr>
        <p:spPr>
          <a:xfrm>
            <a:off x="9208056" y="1327124"/>
            <a:ext cx="2792600" cy="5530875"/>
          </a:xfrm>
          <a:prstGeom prst="rect">
            <a:avLst/>
          </a:prstGeom>
        </p:spPr>
        <p:txBody>
          <a:bodyPr vert="horz" lIns="360000" tIns="360000" rIns="360000" bIns="360000" rtlCol="0">
            <a:noAutofit/>
          </a:bodyPr>
          <a:lstStyle>
            <a:lvl1pPr marL="0" indent="0" algn="l" defTabSz="457200" rtl="0" eaLnBrk="1" latinLnBrk="0" hangingPunct="1">
              <a:spcBef>
                <a:spcPct val="20000"/>
              </a:spcBef>
              <a:buFont typeface="Arial"/>
              <a:buNone/>
              <a:defRPr sz="1800" kern="1200">
                <a:solidFill>
                  <a:srgbClr val="0094CA"/>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0094CA"/>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0094CA"/>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0094CA"/>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chemeClr val="tx1"/>
              </a:solidFill>
            </a:endParaRPr>
          </a:p>
          <a:p>
            <a:endParaRPr lang="en-US" sz="2000" b="1" dirty="0">
              <a:solidFill>
                <a:schemeClr val="tx1"/>
              </a:solidFill>
            </a:endParaRPr>
          </a:p>
          <a:p>
            <a:r>
              <a:rPr lang="en-US" sz="2000" b="1" dirty="0">
                <a:solidFill>
                  <a:schemeClr val="tx1"/>
                </a:solidFill>
              </a:rPr>
              <a:t>The sensitivity of neutrons to magnetism and the unique ESS neutron flux makes it possible to study quantum materials ‘in-operandi’ to  understand them at a microscopic level.</a:t>
            </a:r>
            <a:r>
              <a:rPr lang="en-US" sz="2000" dirty="0">
                <a:solidFill>
                  <a:schemeClr val="tx1"/>
                </a:solidFill>
              </a:rPr>
              <a:t>	</a:t>
            </a:r>
          </a:p>
          <a:p>
            <a:r>
              <a:rPr lang="en-US" sz="2000" dirty="0">
                <a:solidFill>
                  <a:schemeClr val="tx1"/>
                </a:solidFill>
              </a:rPr>
              <a:t>Cryogenics is crucial for this!											</a:t>
            </a:r>
          </a:p>
          <a:p>
            <a:endParaRPr lang="en-US" sz="2000" dirty="0">
              <a:solidFill>
                <a:schemeClr val="tx1"/>
              </a:solidFill>
            </a:endParaRPr>
          </a:p>
        </p:txBody>
      </p:sp>
      <p:sp>
        <p:nvSpPr>
          <p:cNvPr id="9" name="Content Placeholder 2"/>
          <p:cNvSpPr txBox="1">
            <a:spLocks/>
          </p:cNvSpPr>
          <p:nvPr/>
        </p:nvSpPr>
        <p:spPr>
          <a:xfrm>
            <a:off x="3353124" y="1434354"/>
            <a:ext cx="2747305" cy="5423644"/>
          </a:xfrm>
          <a:prstGeom prst="rect">
            <a:avLst/>
          </a:prstGeom>
        </p:spPr>
        <p:txBody>
          <a:bodyPr vert="horz" lIns="360000" tIns="360000" rIns="360000" bIns="360000" rtlCol="0">
            <a:normAutofit/>
          </a:bodyPr>
          <a:lstStyle>
            <a:lvl1pPr marL="0" indent="0" algn="l" defTabSz="457200" rtl="0" eaLnBrk="1" latinLnBrk="0" hangingPunct="1">
              <a:spcBef>
                <a:spcPct val="20000"/>
              </a:spcBef>
              <a:buFont typeface="Arial"/>
              <a:buNone/>
              <a:defRPr sz="1800" kern="1200">
                <a:solidFill>
                  <a:srgbClr val="0094CA"/>
                </a:solidFill>
                <a:latin typeface="+mn-lt"/>
                <a:ea typeface="+mn-ea"/>
                <a:cs typeface="+mn-cs"/>
              </a:defRPr>
            </a:lvl1pPr>
            <a:lvl2pPr marL="457200" indent="0" algn="l" defTabSz="457200" rtl="0" eaLnBrk="1" latinLnBrk="0" hangingPunct="1">
              <a:spcBef>
                <a:spcPct val="20000"/>
              </a:spcBef>
              <a:buFont typeface="Arial"/>
              <a:buNone/>
              <a:defRPr sz="1800" kern="1200">
                <a:solidFill>
                  <a:srgbClr val="0094CA"/>
                </a:solidFill>
                <a:latin typeface="+mn-lt"/>
                <a:ea typeface="+mn-ea"/>
                <a:cs typeface="+mn-cs"/>
              </a:defRPr>
            </a:lvl2pPr>
            <a:lvl3pPr marL="914400" indent="0" algn="l" defTabSz="457200" rtl="0" eaLnBrk="1" latinLnBrk="0" hangingPunct="1">
              <a:spcBef>
                <a:spcPct val="20000"/>
              </a:spcBef>
              <a:buFont typeface="Arial"/>
              <a:buNone/>
              <a:defRPr sz="1800" kern="1200">
                <a:solidFill>
                  <a:srgbClr val="0094CA"/>
                </a:solidFill>
                <a:latin typeface="+mn-lt"/>
                <a:ea typeface="+mn-ea"/>
                <a:cs typeface="+mn-cs"/>
              </a:defRPr>
            </a:lvl3pPr>
            <a:lvl4pPr marL="1371600" indent="0" algn="l" defTabSz="457200" rtl="0" eaLnBrk="1" latinLnBrk="0" hangingPunct="1">
              <a:spcBef>
                <a:spcPct val="20000"/>
              </a:spcBef>
              <a:buFont typeface="Arial"/>
              <a:buNone/>
              <a:defRPr sz="1800" kern="1200">
                <a:solidFill>
                  <a:srgbClr val="0094CA"/>
                </a:solidFill>
                <a:latin typeface="+mn-lt"/>
                <a:ea typeface="+mn-ea"/>
                <a:cs typeface="+mn-cs"/>
              </a:defRPr>
            </a:lvl4pPr>
            <a:lvl5pPr marL="1828800" indent="0" algn="l" defTabSz="457200" rtl="0" eaLnBrk="1" latinLnBrk="0" hangingPunct="1">
              <a:spcBef>
                <a:spcPct val="20000"/>
              </a:spcBef>
              <a:buFont typeface="Arial"/>
              <a:buNone/>
              <a:defRPr sz="18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Understanding quantum phenomena and novel states of matter in detail</a:t>
            </a:r>
            <a:endParaRPr lang="en-US" dirty="0"/>
          </a:p>
          <a:p>
            <a:endParaRPr lang="en-US" dirty="0"/>
          </a:p>
          <a:p>
            <a:endParaRPr lang="en-US" dirty="0"/>
          </a:p>
          <a:p>
            <a:endParaRPr lang="en-US" dirty="0"/>
          </a:p>
          <a:p>
            <a:endParaRPr lang="en-US" dirty="0"/>
          </a:p>
          <a:p>
            <a:endParaRPr lang="en-US" dirty="0"/>
          </a:p>
          <a:p>
            <a:r>
              <a:rPr lang="en-US" dirty="0"/>
              <a:t>											</a:t>
            </a:r>
          </a:p>
          <a:p>
            <a:endParaRPr lang="en-US" dirty="0"/>
          </a:p>
        </p:txBody>
      </p:sp>
      <p:pic>
        <p:nvPicPr>
          <p:cNvPr id="15" name="Picture 1" descr="D-wave photo mae ryan Wire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4032" y="4754806"/>
            <a:ext cx="2259857" cy="1842026"/>
          </a:xfrm>
          <a:prstGeom prst="rect">
            <a:avLst/>
          </a:prstGeom>
          <a:noFill/>
          <a:ln>
            <a:noFill/>
          </a:ln>
          <a:effectLst>
            <a:softEdge rad="762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Skyrmion lattice Hamburg team .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49912" y="3220670"/>
            <a:ext cx="2030823" cy="1775871"/>
          </a:xfrm>
          <a:prstGeom prst="rect">
            <a:avLst/>
          </a:prstGeom>
          <a:noFill/>
          <a:ln>
            <a:noFill/>
          </a:ln>
          <a:effectLst>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a:spLocks noChangeArrowheads="1"/>
          </p:cNvSpPr>
          <p:nvPr/>
        </p:nvSpPr>
        <p:spPr bwMode="auto">
          <a:xfrm>
            <a:off x="3372177" y="4559051"/>
            <a:ext cx="2157412"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endParaRPr lang="en-US" sz="1300" dirty="0">
              <a:solidFill>
                <a:srgbClr val="0084C0"/>
              </a:solidFill>
            </a:endParaRPr>
          </a:p>
        </p:txBody>
      </p:sp>
      <p:pic>
        <p:nvPicPr>
          <p:cNvPr id="69" name="Picture 68" descr="191010-Scientists-capture-fig-0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49912" y="5060291"/>
            <a:ext cx="2030823" cy="1726199"/>
          </a:xfrm>
          <a:prstGeom prst="rect">
            <a:avLst/>
          </a:prstGeom>
          <a:effectLst>
            <a:softEdge rad="63500"/>
          </a:effectLst>
        </p:spPr>
      </p:pic>
      <p:pic>
        <p:nvPicPr>
          <p:cNvPr id="4" name="Picture 3" descr="HTS cables photoMonica Heger.jpe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4550" y="4768120"/>
            <a:ext cx="2528992" cy="1684201"/>
          </a:xfrm>
          <a:prstGeom prst="rect">
            <a:avLst/>
          </a:prstGeom>
          <a:effectLst>
            <a:softEdge rad="63500"/>
          </a:effectLst>
        </p:spPr>
      </p:pic>
      <p:pic>
        <p:nvPicPr>
          <p:cNvPr id="17" name="Picture 10" descr="stock-illustration-18881515-power-lines.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4576" y="2788989"/>
            <a:ext cx="1300918" cy="1803987"/>
          </a:xfrm>
          <a:prstGeom prst="rect">
            <a:avLst/>
          </a:prstGeom>
          <a:noFill/>
          <a:ln>
            <a:noFill/>
          </a:ln>
          <a:effectLst>
            <a:softEdge rad="508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iStock_000028694006XXXLarge.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5300" y="2891268"/>
            <a:ext cx="2513062" cy="1677196"/>
          </a:xfrm>
          <a:prstGeom prst="rect">
            <a:avLst/>
          </a:prstGeom>
          <a:ln>
            <a:noFill/>
          </a:ln>
          <a:effectLst>
            <a:softEdge rad="112500"/>
          </a:effectLst>
        </p:spPr>
      </p:pic>
      <p:pic>
        <p:nvPicPr>
          <p:cNvPr id="14" name="Picture 13" descr="magnetism_pos_ESS_science_icons_2015.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551177" y="825475"/>
            <a:ext cx="1003300" cy="1003300"/>
          </a:xfrm>
          <a:prstGeom prst="rect">
            <a:avLst/>
          </a:prstGeom>
        </p:spPr>
      </p:pic>
    </p:spTree>
    <p:extLst>
      <p:ext uri="{BB962C8B-B14F-4D97-AF65-F5344CB8AC3E}">
        <p14:creationId xmlns:p14="http://schemas.microsoft.com/office/powerpoint/2010/main" val="4232216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E234-9933-E146-A6AA-D4A9B28E5D7A}"/>
              </a:ext>
            </a:extLst>
          </p:cNvPr>
          <p:cNvSpPr>
            <a:spLocks noGrp="1"/>
          </p:cNvSpPr>
          <p:nvPr>
            <p:ph type="title"/>
          </p:nvPr>
        </p:nvSpPr>
        <p:spPr/>
        <p:txBody>
          <a:bodyPr/>
          <a:lstStyle/>
          <a:p>
            <a:r>
              <a:rPr lang="en-GB" dirty="0"/>
              <a:t>Typical cryogenic sample environment planned for ESS</a:t>
            </a:r>
          </a:p>
        </p:txBody>
      </p:sp>
      <p:sp>
        <p:nvSpPr>
          <p:cNvPr id="4" name="Slide Number Placeholder 3">
            <a:extLst>
              <a:ext uri="{FF2B5EF4-FFF2-40B4-BE49-F238E27FC236}">
                <a16:creationId xmlns:a16="http://schemas.microsoft.com/office/drawing/2014/main" id="{5808F5E5-0022-4B44-92BF-5A90FD3062CF}"/>
              </a:ext>
            </a:extLst>
          </p:cNvPr>
          <p:cNvSpPr>
            <a:spLocks noGrp="1"/>
          </p:cNvSpPr>
          <p:nvPr>
            <p:ph type="sldNum" sz="quarter" idx="12"/>
          </p:nvPr>
        </p:nvSpPr>
        <p:spPr>
          <a:xfrm>
            <a:off x="12389639" y="5182125"/>
            <a:ext cx="2844800" cy="365125"/>
          </a:xfrm>
        </p:spPr>
        <p:txBody>
          <a:bodyPr/>
          <a:lstStyle/>
          <a:p>
            <a:fld id="{551115BC-487E-4422-894C-CB7CD3E79223}" type="slidenum">
              <a:rPr lang="en-GB" smtClean="0"/>
              <a:pPr/>
              <a:t>16</a:t>
            </a:fld>
            <a:endParaRPr lang="en-GB"/>
          </a:p>
        </p:txBody>
      </p:sp>
      <p:sp>
        <p:nvSpPr>
          <p:cNvPr id="5" name="Text Placeholder 4">
            <a:extLst>
              <a:ext uri="{FF2B5EF4-FFF2-40B4-BE49-F238E27FC236}">
                <a16:creationId xmlns:a16="http://schemas.microsoft.com/office/drawing/2014/main" id="{1208CBDE-6526-0245-89D2-CFB5A9053E6D}"/>
              </a:ext>
            </a:extLst>
          </p:cNvPr>
          <p:cNvSpPr>
            <a:spLocks noGrp="1"/>
          </p:cNvSpPr>
          <p:nvPr>
            <p:ph type="body" sz="quarter" idx="13"/>
          </p:nvPr>
        </p:nvSpPr>
        <p:spPr/>
        <p:txBody>
          <a:bodyPr/>
          <a:lstStyle/>
          <a:p>
            <a:endParaRPr lang="en-GB" dirty="0"/>
          </a:p>
        </p:txBody>
      </p:sp>
      <p:pic>
        <p:nvPicPr>
          <p:cNvPr id="7" name="Picture 6">
            <a:extLst>
              <a:ext uri="{FF2B5EF4-FFF2-40B4-BE49-F238E27FC236}">
                <a16:creationId xmlns:a16="http://schemas.microsoft.com/office/drawing/2014/main" id="{7592090E-39FD-7C4E-B761-5DC1A40DA973}"/>
              </a:ext>
            </a:extLst>
          </p:cNvPr>
          <p:cNvPicPr>
            <a:picLocks noChangeAspect="1"/>
          </p:cNvPicPr>
          <p:nvPr/>
        </p:nvPicPr>
        <p:blipFill>
          <a:blip r:embed="rId2"/>
          <a:stretch>
            <a:fillRect/>
          </a:stretch>
        </p:blipFill>
        <p:spPr>
          <a:xfrm>
            <a:off x="393433" y="1498948"/>
            <a:ext cx="2243516" cy="3240907"/>
          </a:xfrm>
          <a:prstGeom prst="rect">
            <a:avLst/>
          </a:prstGeom>
        </p:spPr>
      </p:pic>
      <p:pic>
        <p:nvPicPr>
          <p:cNvPr id="9" name="Content Placeholder 5">
            <a:extLst>
              <a:ext uri="{FF2B5EF4-FFF2-40B4-BE49-F238E27FC236}">
                <a16:creationId xmlns:a16="http://schemas.microsoft.com/office/drawing/2014/main" id="{FDBFF0F5-B965-BD43-B862-AB5046FFFEA4}"/>
              </a:ext>
            </a:extLst>
          </p:cNvPr>
          <p:cNvPicPr>
            <a:picLocks noGrp="1" noChangeAspect="1"/>
          </p:cNvPicPr>
          <p:nvPr>
            <p:ph idx="1"/>
          </p:nvPr>
        </p:nvPicPr>
        <p:blipFill>
          <a:blip r:embed="rId3"/>
          <a:stretch>
            <a:fillRect/>
          </a:stretch>
        </p:blipFill>
        <p:spPr>
          <a:xfrm>
            <a:off x="2458337" y="1658093"/>
            <a:ext cx="1172825" cy="3120822"/>
          </a:xfrm>
          <a:prstGeom prst="rect">
            <a:avLst/>
          </a:prstGeom>
        </p:spPr>
      </p:pic>
      <p:sp>
        <p:nvSpPr>
          <p:cNvPr id="10" name="TextBox 9">
            <a:extLst>
              <a:ext uri="{FF2B5EF4-FFF2-40B4-BE49-F238E27FC236}">
                <a16:creationId xmlns:a16="http://schemas.microsoft.com/office/drawing/2014/main" id="{F684E88C-678D-D647-8470-E9FA41682F98}"/>
              </a:ext>
            </a:extLst>
          </p:cNvPr>
          <p:cNvSpPr txBox="1"/>
          <p:nvPr/>
        </p:nvSpPr>
        <p:spPr>
          <a:xfrm>
            <a:off x="5369024" y="6373425"/>
            <a:ext cx="1597968" cy="404664"/>
          </a:xfrm>
          <a:prstGeom prst="rect">
            <a:avLst/>
          </a:prstGeom>
        </p:spPr>
        <p:txBody>
          <a:bodyPr vert="horz" wrap="none" lIns="91440" tIns="45720" rIns="91440" bIns="45720" rtlCol="0" anchor="t">
            <a:normAutofit/>
          </a:bodyPr>
          <a:lstStyle/>
          <a:p>
            <a:pPr algn="l"/>
            <a:r>
              <a:rPr lang="en-GB" sz="2000" dirty="0"/>
              <a:t>Pictures: ILL, HZB, STFC, other manufacturers are available…</a:t>
            </a:r>
          </a:p>
        </p:txBody>
      </p:sp>
      <p:pic>
        <p:nvPicPr>
          <p:cNvPr id="11" name="Picture 10">
            <a:extLst>
              <a:ext uri="{FF2B5EF4-FFF2-40B4-BE49-F238E27FC236}">
                <a16:creationId xmlns:a16="http://schemas.microsoft.com/office/drawing/2014/main" id="{93CD9704-CFC4-2B4F-AEEA-56BF5377C6F9}"/>
              </a:ext>
            </a:extLst>
          </p:cNvPr>
          <p:cNvPicPr>
            <a:picLocks noChangeAspect="1"/>
          </p:cNvPicPr>
          <p:nvPr/>
        </p:nvPicPr>
        <p:blipFill>
          <a:blip r:embed="rId4"/>
          <a:stretch>
            <a:fillRect/>
          </a:stretch>
        </p:blipFill>
        <p:spPr>
          <a:xfrm>
            <a:off x="4144462" y="1664061"/>
            <a:ext cx="3103208" cy="3800872"/>
          </a:xfrm>
          <a:prstGeom prst="rect">
            <a:avLst/>
          </a:prstGeom>
        </p:spPr>
      </p:pic>
      <p:pic>
        <p:nvPicPr>
          <p:cNvPr id="12" name="Picture 11">
            <a:extLst>
              <a:ext uri="{FF2B5EF4-FFF2-40B4-BE49-F238E27FC236}">
                <a16:creationId xmlns:a16="http://schemas.microsoft.com/office/drawing/2014/main" id="{3A6EB5AC-0789-F44B-BA19-AA4F81F3E4E2}"/>
              </a:ext>
            </a:extLst>
          </p:cNvPr>
          <p:cNvPicPr>
            <a:picLocks noChangeAspect="1"/>
          </p:cNvPicPr>
          <p:nvPr/>
        </p:nvPicPr>
        <p:blipFill>
          <a:blip r:embed="rId5"/>
          <a:stretch>
            <a:fillRect/>
          </a:stretch>
        </p:blipFill>
        <p:spPr>
          <a:xfrm>
            <a:off x="7575629" y="2450996"/>
            <a:ext cx="2347245" cy="3861048"/>
          </a:xfrm>
          <a:prstGeom prst="rect">
            <a:avLst/>
          </a:prstGeom>
        </p:spPr>
      </p:pic>
      <p:pic>
        <p:nvPicPr>
          <p:cNvPr id="2050" name="Picture 2" descr="https://www.isis.stfc.ac.uk/Gallery/heliox2.jpg?Width=300&amp;Height=185">
            <a:extLst>
              <a:ext uri="{FF2B5EF4-FFF2-40B4-BE49-F238E27FC236}">
                <a16:creationId xmlns:a16="http://schemas.microsoft.com/office/drawing/2014/main" id="{C6DEE1F9-EEBD-5B41-AA22-10002A967C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9427" y="1567861"/>
            <a:ext cx="2676719" cy="16506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C74133-3CB3-4440-BB23-921FD68BFCA2}"/>
              </a:ext>
            </a:extLst>
          </p:cNvPr>
          <p:cNvSpPr txBox="1"/>
          <p:nvPr/>
        </p:nvSpPr>
        <p:spPr>
          <a:xfrm>
            <a:off x="137974" y="5154468"/>
            <a:ext cx="7109696" cy="1298868"/>
          </a:xfrm>
          <a:prstGeom prst="rect">
            <a:avLst/>
          </a:prstGeom>
        </p:spPr>
        <p:txBody>
          <a:bodyPr vert="horz" wrap="none" lIns="91440" tIns="45720" rIns="91440" bIns="45720" rtlCol="0" anchor="t">
            <a:normAutofit fontScale="85000" lnSpcReduction="20000"/>
          </a:bodyPr>
          <a:lstStyle/>
          <a:p>
            <a:pPr algn="l"/>
            <a:r>
              <a:rPr lang="en-GB" sz="2600" dirty="0"/>
              <a:t>Wet, dry, dilution, He3, </a:t>
            </a:r>
          </a:p>
          <a:p>
            <a:pPr algn="l"/>
            <a:r>
              <a:rPr lang="en-GB" sz="2600" dirty="0"/>
              <a:t>Flow cryostats (not shown)</a:t>
            </a:r>
          </a:p>
          <a:p>
            <a:pPr algn="l"/>
            <a:endParaRPr lang="en-GB" sz="2000" dirty="0"/>
          </a:p>
          <a:p>
            <a:pPr algn="l"/>
            <a:r>
              <a:rPr lang="en-GB" sz="2000" dirty="0"/>
              <a:t>Typically Variable Temperature Insert into outer cryostat/cryomagnet</a:t>
            </a:r>
          </a:p>
          <a:p>
            <a:pPr algn="l"/>
            <a:r>
              <a:rPr lang="en-GB" sz="2000" dirty="0"/>
              <a:t>To allow rapid sample changeover</a:t>
            </a:r>
          </a:p>
        </p:txBody>
      </p:sp>
    </p:spTree>
    <p:extLst>
      <p:ext uri="{BB962C8B-B14F-4D97-AF65-F5344CB8AC3E}">
        <p14:creationId xmlns:p14="http://schemas.microsoft.com/office/powerpoint/2010/main" val="1395523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8DBF-7E77-C742-A46D-9AFD9247E7ED}"/>
              </a:ext>
            </a:extLst>
          </p:cNvPr>
          <p:cNvSpPr>
            <a:spLocks noGrp="1"/>
          </p:cNvSpPr>
          <p:nvPr>
            <p:ph type="title"/>
          </p:nvPr>
        </p:nvSpPr>
        <p:spPr/>
        <p:txBody>
          <a:bodyPr/>
          <a:lstStyle/>
          <a:p>
            <a:r>
              <a:rPr lang="en-GB" dirty="0"/>
              <a:t>Special requirements for neutron facilities</a:t>
            </a:r>
          </a:p>
        </p:txBody>
      </p:sp>
      <p:sp>
        <p:nvSpPr>
          <p:cNvPr id="3" name="Content Placeholder 2">
            <a:extLst>
              <a:ext uri="{FF2B5EF4-FFF2-40B4-BE49-F238E27FC236}">
                <a16:creationId xmlns:a16="http://schemas.microsoft.com/office/drawing/2014/main" id="{A61693C0-2E9E-9847-8754-BFAA02897E9B}"/>
              </a:ext>
            </a:extLst>
          </p:cNvPr>
          <p:cNvSpPr>
            <a:spLocks noGrp="1"/>
          </p:cNvSpPr>
          <p:nvPr>
            <p:ph idx="1"/>
          </p:nvPr>
        </p:nvSpPr>
        <p:spPr/>
        <p:txBody>
          <a:bodyPr/>
          <a:lstStyle/>
          <a:p>
            <a:r>
              <a:rPr lang="en-GB" sz="2800" dirty="0"/>
              <a:t>Fast turnaround time needed (50k€/day running cost for a single beamline, every minute counts!)</a:t>
            </a:r>
          </a:p>
          <a:p>
            <a:r>
              <a:rPr lang="en-GB" sz="2800" dirty="0"/>
              <a:t>Reliability very important.</a:t>
            </a:r>
          </a:p>
          <a:p>
            <a:r>
              <a:rPr lang="en-GB" sz="2800" dirty="0"/>
              <a:t>Choice of materials to minimise activation and background  (e.g. neutron absorbing materials inside cryostat/magnet). </a:t>
            </a:r>
          </a:p>
          <a:p>
            <a:r>
              <a:rPr lang="en-GB" sz="2800" dirty="0"/>
              <a:t>Choice of wet/dry/</a:t>
            </a:r>
            <a:r>
              <a:rPr lang="en-GB" sz="2800" dirty="0" err="1"/>
              <a:t>recondensing</a:t>
            </a:r>
            <a:r>
              <a:rPr lang="en-GB" sz="2800" dirty="0"/>
              <a:t> not completely obvious, though helped by having liquefier on-site.</a:t>
            </a:r>
          </a:p>
          <a:p>
            <a:endParaRPr lang="en-GB" sz="2800" dirty="0"/>
          </a:p>
          <a:p>
            <a:endParaRPr lang="en-GB" sz="2800" dirty="0"/>
          </a:p>
          <a:p>
            <a:endParaRPr lang="en-GB" sz="2800" dirty="0"/>
          </a:p>
          <a:p>
            <a:endParaRPr lang="en-GB" sz="2800" dirty="0"/>
          </a:p>
          <a:p>
            <a:endParaRPr lang="en-GB" sz="2800" dirty="0"/>
          </a:p>
        </p:txBody>
      </p:sp>
      <p:sp>
        <p:nvSpPr>
          <p:cNvPr id="4" name="Slide Number Placeholder 3">
            <a:extLst>
              <a:ext uri="{FF2B5EF4-FFF2-40B4-BE49-F238E27FC236}">
                <a16:creationId xmlns:a16="http://schemas.microsoft.com/office/drawing/2014/main" id="{CF0D6AB7-D4A3-7742-BCEE-8E7949C62EED}"/>
              </a:ext>
            </a:extLst>
          </p:cNvPr>
          <p:cNvSpPr>
            <a:spLocks noGrp="1"/>
          </p:cNvSpPr>
          <p:nvPr>
            <p:ph type="sldNum" sz="quarter" idx="12"/>
          </p:nvPr>
        </p:nvSpPr>
        <p:spPr/>
        <p:txBody>
          <a:bodyPr/>
          <a:lstStyle/>
          <a:p>
            <a:fld id="{551115BC-487E-4422-894C-CB7CD3E79223}" type="slidenum">
              <a:rPr lang="en-GB" smtClean="0"/>
              <a:pPr/>
              <a:t>17</a:t>
            </a:fld>
            <a:endParaRPr lang="en-GB"/>
          </a:p>
        </p:txBody>
      </p:sp>
      <p:sp>
        <p:nvSpPr>
          <p:cNvPr id="5" name="Text Placeholder 4">
            <a:extLst>
              <a:ext uri="{FF2B5EF4-FFF2-40B4-BE49-F238E27FC236}">
                <a16:creationId xmlns:a16="http://schemas.microsoft.com/office/drawing/2014/main" id="{7C22E18C-7C32-1640-98F1-DAB07CB0661A}"/>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27063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uropeanspallationsource.se/sites/default/files/styles/article_image/public/images/media/2018-04/bertelsen_mcstas.jpg?itok=tTcVKu3k">
            <a:extLst>
              <a:ext uri="{FF2B5EF4-FFF2-40B4-BE49-F238E27FC236}">
                <a16:creationId xmlns:a16="http://schemas.microsoft.com/office/drawing/2014/main" id="{F8915EB5-FAB9-6446-B394-09AC6C14F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12" y="2264296"/>
            <a:ext cx="5239608" cy="2617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586611-0313-EF4E-9A93-1752D4285F62}"/>
              </a:ext>
            </a:extLst>
          </p:cNvPr>
          <p:cNvSpPr>
            <a:spLocks noGrp="1"/>
          </p:cNvSpPr>
          <p:nvPr>
            <p:ph type="title"/>
          </p:nvPr>
        </p:nvSpPr>
        <p:spPr/>
        <p:txBody>
          <a:bodyPr/>
          <a:lstStyle/>
          <a:p>
            <a:r>
              <a:rPr lang="en-GB" dirty="0"/>
              <a:t>Future developments</a:t>
            </a:r>
          </a:p>
        </p:txBody>
      </p:sp>
      <p:sp>
        <p:nvSpPr>
          <p:cNvPr id="3" name="Content Placeholder 2">
            <a:extLst>
              <a:ext uri="{FF2B5EF4-FFF2-40B4-BE49-F238E27FC236}">
                <a16:creationId xmlns:a16="http://schemas.microsoft.com/office/drawing/2014/main" id="{1057CA47-24A2-6440-8B32-CDAF51FD5EC5}"/>
              </a:ext>
            </a:extLst>
          </p:cNvPr>
          <p:cNvSpPr>
            <a:spLocks noGrp="1"/>
          </p:cNvSpPr>
          <p:nvPr>
            <p:ph idx="1"/>
          </p:nvPr>
        </p:nvSpPr>
        <p:spPr>
          <a:xfrm>
            <a:off x="658912" y="1839464"/>
            <a:ext cx="8078688" cy="437408"/>
          </a:xfrm>
        </p:spPr>
        <p:txBody>
          <a:bodyPr/>
          <a:lstStyle/>
          <a:p>
            <a:pPr marL="0" indent="0">
              <a:buNone/>
            </a:pPr>
            <a:r>
              <a:rPr lang="en-GB" dirty="0"/>
              <a:t>Background optimisation (picture: Mads </a:t>
            </a:r>
            <a:r>
              <a:rPr lang="en-GB" dirty="0" err="1"/>
              <a:t>Bertelsen</a:t>
            </a:r>
            <a:r>
              <a:rPr lang="en-GB" dirty="0"/>
              <a:t>)</a:t>
            </a:r>
          </a:p>
          <a:p>
            <a:endParaRPr lang="en-GB" dirty="0"/>
          </a:p>
        </p:txBody>
      </p:sp>
      <p:sp>
        <p:nvSpPr>
          <p:cNvPr id="4" name="Slide Number Placeholder 3">
            <a:extLst>
              <a:ext uri="{FF2B5EF4-FFF2-40B4-BE49-F238E27FC236}">
                <a16:creationId xmlns:a16="http://schemas.microsoft.com/office/drawing/2014/main" id="{21DE7744-87E8-3840-A8EA-BB7E11AB0844}"/>
              </a:ext>
            </a:extLst>
          </p:cNvPr>
          <p:cNvSpPr>
            <a:spLocks noGrp="1"/>
          </p:cNvSpPr>
          <p:nvPr>
            <p:ph type="sldNum" sz="quarter" idx="12"/>
          </p:nvPr>
        </p:nvSpPr>
        <p:spPr/>
        <p:txBody>
          <a:bodyPr/>
          <a:lstStyle/>
          <a:p>
            <a:fld id="{551115BC-487E-4422-894C-CB7CD3E79223}" type="slidenum">
              <a:rPr lang="en-GB" smtClean="0"/>
              <a:pPr/>
              <a:t>18</a:t>
            </a:fld>
            <a:endParaRPr lang="en-GB"/>
          </a:p>
        </p:txBody>
      </p:sp>
      <p:sp>
        <p:nvSpPr>
          <p:cNvPr id="5" name="Text Placeholder 4">
            <a:extLst>
              <a:ext uri="{FF2B5EF4-FFF2-40B4-BE49-F238E27FC236}">
                <a16:creationId xmlns:a16="http://schemas.microsoft.com/office/drawing/2014/main" id="{D2484526-C995-7B42-9FD1-F1307EB6D850}"/>
              </a:ext>
            </a:extLst>
          </p:cNvPr>
          <p:cNvSpPr>
            <a:spLocks noGrp="1"/>
          </p:cNvSpPr>
          <p:nvPr>
            <p:ph type="body" sz="quarter" idx="13"/>
          </p:nvPr>
        </p:nvSpPr>
        <p:spPr/>
        <p:txBody>
          <a:bodyPr/>
          <a:lstStyle/>
          <a:p>
            <a:endParaRPr lang="en-GB"/>
          </a:p>
        </p:txBody>
      </p:sp>
      <p:sp>
        <p:nvSpPr>
          <p:cNvPr id="6" name="TextBox 5">
            <a:extLst>
              <a:ext uri="{FF2B5EF4-FFF2-40B4-BE49-F238E27FC236}">
                <a16:creationId xmlns:a16="http://schemas.microsoft.com/office/drawing/2014/main" id="{ECCFDB45-EFC1-AC4E-94BE-5FB7C493DDDF}"/>
              </a:ext>
            </a:extLst>
          </p:cNvPr>
          <p:cNvSpPr txBox="1"/>
          <p:nvPr/>
        </p:nvSpPr>
        <p:spPr>
          <a:xfrm>
            <a:off x="6222370" y="3392996"/>
            <a:ext cx="2160240" cy="648072"/>
          </a:xfrm>
          <a:prstGeom prst="rect">
            <a:avLst/>
          </a:prstGeom>
        </p:spPr>
        <p:txBody>
          <a:bodyPr vert="horz" wrap="none" lIns="91440" tIns="45720" rIns="91440" bIns="45720" rtlCol="0" anchor="t">
            <a:normAutofit/>
          </a:bodyPr>
          <a:lstStyle/>
          <a:p>
            <a:pPr algn="l"/>
            <a:r>
              <a:rPr lang="en-GB" sz="2000" dirty="0"/>
              <a:t>3D printing</a:t>
            </a:r>
          </a:p>
        </p:txBody>
      </p:sp>
      <p:sp>
        <p:nvSpPr>
          <p:cNvPr id="8" name="TextBox 7">
            <a:extLst>
              <a:ext uri="{FF2B5EF4-FFF2-40B4-BE49-F238E27FC236}">
                <a16:creationId xmlns:a16="http://schemas.microsoft.com/office/drawing/2014/main" id="{5B11213E-6D2A-6D44-AC88-2FCB6228B6D1}"/>
              </a:ext>
            </a:extLst>
          </p:cNvPr>
          <p:cNvSpPr txBox="1"/>
          <p:nvPr/>
        </p:nvSpPr>
        <p:spPr>
          <a:xfrm>
            <a:off x="7630656" y="1465781"/>
            <a:ext cx="2686992" cy="648072"/>
          </a:xfrm>
          <a:prstGeom prst="rect">
            <a:avLst/>
          </a:prstGeom>
        </p:spPr>
        <p:txBody>
          <a:bodyPr vert="horz" wrap="none" lIns="91440" tIns="45720" rIns="91440" bIns="45720" rtlCol="0" anchor="t">
            <a:normAutofit/>
          </a:bodyPr>
          <a:lstStyle/>
          <a:p>
            <a:pPr algn="l"/>
            <a:r>
              <a:rPr lang="en-GB" sz="2000" dirty="0"/>
              <a:t>Peltier-based fast temperature control</a:t>
            </a:r>
          </a:p>
          <a:p>
            <a:pPr algn="l"/>
            <a:endParaRPr lang="en-GB" sz="2000" dirty="0"/>
          </a:p>
        </p:txBody>
      </p:sp>
      <p:pic>
        <p:nvPicPr>
          <p:cNvPr id="7" name="Picture 6">
            <a:extLst>
              <a:ext uri="{FF2B5EF4-FFF2-40B4-BE49-F238E27FC236}">
                <a16:creationId xmlns:a16="http://schemas.microsoft.com/office/drawing/2014/main" id="{3884BC30-65FC-5642-9C6C-2D43667B074C}"/>
              </a:ext>
            </a:extLst>
          </p:cNvPr>
          <p:cNvPicPr>
            <a:picLocks noChangeAspect="1"/>
          </p:cNvPicPr>
          <p:nvPr/>
        </p:nvPicPr>
        <p:blipFill>
          <a:blip r:embed="rId3"/>
          <a:stretch>
            <a:fillRect/>
          </a:stretch>
        </p:blipFill>
        <p:spPr>
          <a:xfrm>
            <a:off x="9061450" y="1927997"/>
            <a:ext cx="2197100" cy="3594100"/>
          </a:xfrm>
          <a:prstGeom prst="rect">
            <a:avLst/>
          </a:prstGeom>
        </p:spPr>
      </p:pic>
      <p:pic>
        <p:nvPicPr>
          <p:cNvPr id="10" name="Picture 4" descr="WP_20140820_14_56_44_Pro">
            <a:extLst>
              <a:ext uri="{FF2B5EF4-FFF2-40B4-BE49-F238E27FC236}">
                <a16:creationId xmlns:a16="http://schemas.microsoft.com/office/drawing/2014/main" id="{0766C7AD-6D17-8F43-BECF-14795CFE05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6283" t="17941" r="33696"/>
          <a:stretch>
            <a:fillRect/>
          </a:stretch>
        </p:blipFill>
        <p:spPr bwMode="auto">
          <a:xfrm>
            <a:off x="6314306" y="3889219"/>
            <a:ext cx="2367719" cy="2727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sp>
        <p:nvSpPr>
          <p:cNvPr id="9" name="Rectangle 8">
            <a:extLst>
              <a:ext uri="{FF2B5EF4-FFF2-40B4-BE49-F238E27FC236}">
                <a16:creationId xmlns:a16="http://schemas.microsoft.com/office/drawing/2014/main" id="{39551FAD-3466-2241-BFB8-67F3A92AA6E2}"/>
              </a:ext>
            </a:extLst>
          </p:cNvPr>
          <p:cNvSpPr/>
          <p:nvPr/>
        </p:nvSpPr>
        <p:spPr>
          <a:xfrm>
            <a:off x="9573334" y="5591601"/>
            <a:ext cx="2618666" cy="369332"/>
          </a:xfrm>
          <a:prstGeom prst="rect">
            <a:avLst/>
          </a:prstGeom>
        </p:spPr>
        <p:txBody>
          <a:bodyPr wrap="none">
            <a:spAutoFit/>
          </a:bodyPr>
          <a:lstStyle/>
          <a:p>
            <a:r>
              <a:rPr lang="sv-SE" dirty="0"/>
              <a:t>DOI: 10.3233/JNR-180093</a:t>
            </a:r>
            <a:endParaRPr lang="en-GB" dirty="0"/>
          </a:p>
        </p:txBody>
      </p:sp>
    </p:spTree>
    <p:extLst>
      <p:ext uri="{BB962C8B-B14F-4D97-AF65-F5344CB8AC3E}">
        <p14:creationId xmlns:p14="http://schemas.microsoft.com/office/powerpoint/2010/main" val="1575845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AB208-F573-E14B-AAF5-F3E04671B07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9324CE-02B5-FA47-828E-E8CD183A8599}"/>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F9CA38FE-88C1-EA43-9E10-ECF0045AF318}"/>
              </a:ext>
            </a:extLst>
          </p:cNvPr>
          <p:cNvSpPr>
            <a:spLocks noGrp="1"/>
          </p:cNvSpPr>
          <p:nvPr>
            <p:ph type="sldNum" sz="quarter" idx="12"/>
          </p:nvPr>
        </p:nvSpPr>
        <p:spPr/>
        <p:txBody>
          <a:bodyPr/>
          <a:lstStyle/>
          <a:p>
            <a:fld id="{551115BC-487E-4422-894C-CB7CD3E79223}" type="slidenum">
              <a:rPr lang="en-GB" smtClean="0"/>
              <a:pPr/>
              <a:t>19</a:t>
            </a:fld>
            <a:endParaRPr lang="en-GB"/>
          </a:p>
        </p:txBody>
      </p:sp>
      <p:sp>
        <p:nvSpPr>
          <p:cNvPr id="5" name="Text Placeholder 4">
            <a:extLst>
              <a:ext uri="{FF2B5EF4-FFF2-40B4-BE49-F238E27FC236}">
                <a16:creationId xmlns:a16="http://schemas.microsoft.com/office/drawing/2014/main" id="{41BBDFE5-546F-BE4B-A29A-E48895D19933}"/>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4135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A509-C24C-8540-B5E0-0F945A41C339}"/>
              </a:ext>
            </a:extLst>
          </p:cNvPr>
          <p:cNvSpPr>
            <a:spLocks noGrp="1"/>
          </p:cNvSpPr>
          <p:nvPr>
            <p:ph type="title"/>
          </p:nvPr>
        </p:nvSpPr>
        <p:spPr>
          <a:xfrm>
            <a:off x="609600" y="346646"/>
            <a:ext cx="9518848" cy="562074"/>
          </a:xfrm>
        </p:spPr>
        <p:txBody>
          <a:bodyPr/>
          <a:lstStyle/>
          <a:p>
            <a:r>
              <a:rPr lang="sv-SE" dirty="0"/>
              <a:t>ESS </a:t>
            </a:r>
            <a:r>
              <a:rPr lang="sv-SE" dirty="0" err="1"/>
              <a:t>Cryogenic</a:t>
            </a:r>
            <a:r>
              <a:rPr lang="sv-SE" dirty="0"/>
              <a:t> System Block Diagram</a:t>
            </a:r>
          </a:p>
        </p:txBody>
      </p:sp>
      <p:sp>
        <p:nvSpPr>
          <p:cNvPr id="3" name="Content Placeholder 2">
            <a:extLst>
              <a:ext uri="{FF2B5EF4-FFF2-40B4-BE49-F238E27FC236}">
                <a16:creationId xmlns:a16="http://schemas.microsoft.com/office/drawing/2014/main" id="{627FEEC1-4696-6040-89A3-3A84FACCEDD1}"/>
              </a:ext>
            </a:extLst>
          </p:cNvPr>
          <p:cNvSpPr>
            <a:spLocks noGrp="1"/>
          </p:cNvSpPr>
          <p:nvPr>
            <p:ph idx="1"/>
          </p:nvPr>
        </p:nvSpPr>
        <p:spPr>
          <a:xfrm>
            <a:off x="407368" y="1700808"/>
            <a:ext cx="11377264" cy="4345166"/>
          </a:xfrm>
        </p:spPr>
        <p:txBody>
          <a:bodyPr/>
          <a:lstStyle/>
          <a:p>
            <a:pPr marL="342900" lvl="1" indent="0">
              <a:buNone/>
            </a:pPr>
            <a:endParaRPr lang="sv-SE" sz="1200" dirty="0"/>
          </a:p>
          <a:p>
            <a:pPr lvl="1"/>
            <a:endParaRPr lang="sv-SE" sz="1200" dirty="0"/>
          </a:p>
        </p:txBody>
      </p:sp>
      <p:sp>
        <p:nvSpPr>
          <p:cNvPr id="4" name="Slide Number Placeholder 3">
            <a:extLst>
              <a:ext uri="{FF2B5EF4-FFF2-40B4-BE49-F238E27FC236}">
                <a16:creationId xmlns:a16="http://schemas.microsoft.com/office/drawing/2014/main" id="{479954AB-AC58-C24B-92A2-688E7C7FFB41}"/>
              </a:ext>
            </a:extLst>
          </p:cNvPr>
          <p:cNvSpPr>
            <a:spLocks noGrp="1"/>
          </p:cNvSpPr>
          <p:nvPr>
            <p:ph type="sldNum" sz="quarter" idx="12"/>
          </p:nvPr>
        </p:nvSpPr>
        <p:spPr/>
        <p:txBody>
          <a:bodyPr/>
          <a:lstStyle/>
          <a:p>
            <a:fld id="{551115BC-487E-4422-894C-CB7CD3E79223}" type="slidenum">
              <a:rPr lang="en-GB" smtClean="0"/>
              <a:pPr/>
              <a:t>2</a:t>
            </a:fld>
            <a:endParaRPr lang="en-GB"/>
          </a:p>
        </p:txBody>
      </p:sp>
      <p:sp>
        <p:nvSpPr>
          <p:cNvPr id="8" name="TextBox 7"/>
          <p:cNvSpPr txBox="1"/>
          <p:nvPr/>
        </p:nvSpPr>
        <p:spPr>
          <a:xfrm>
            <a:off x="1919536" y="6381328"/>
            <a:ext cx="3672408" cy="914400"/>
          </a:xfrm>
          <a:prstGeom prst="rect">
            <a:avLst/>
          </a:prstGeom>
        </p:spPr>
        <p:txBody>
          <a:bodyPr vert="horz" wrap="none" lIns="91440" tIns="45720" rIns="91440" bIns="45720" rtlCol="0" anchor="t">
            <a:normAutofit/>
          </a:bodyPr>
          <a:lstStyle/>
          <a:p>
            <a:pPr algn="l"/>
            <a:endParaRPr lang="sv-SE" sz="2000" dirty="0"/>
          </a:p>
        </p:txBody>
      </p:sp>
      <p:sp>
        <p:nvSpPr>
          <p:cNvPr id="10" name="Rectangle 9">
            <a:extLst>
              <a:ext uri="{FF2B5EF4-FFF2-40B4-BE49-F238E27FC236}">
                <a16:creationId xmlns:a16="http://schemas.microsoft.com/office/drawing/2014/main" id="{E207A617-24F3-7549-BE36-BBF3EDB96E92}"/>
              </a:ext>
            </a:extLst>
          </p:cNvPr>
          <p:cNvSpPr/>
          <p:nvPr/>
        </p:nvSpPr>
        <p:spPr>
          <a:xfrm>
            <a:off x="4572000" y="1809750"/>
            <a:ext cx="1225748" cy="2987402"/>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0"/>
          </a:p>
        </p:txBody>
      </p:sp>
      <p:sp>
        <p:nvSpPr>
          <p:cNvPr id="12" name="Rectangle 11">
            <a:extLst>
              <a:ext uri="{FF2B5EF4-FFF2-40B4-BE49-F238E27FC236}">
                <a16:creationId xmlns:a16="http://schemas.microsoft.com/office/drawing/2014/main" id="{6CDF4012-B92E-864F-9C45-647D211C1D0A}"/>
              </a:ext>
            </a:extLst>
          </p:cNvPr>
          <p:cNvSpPr/>
          <p:nvPr/>
        </p:nvSpPr>
        <p:spPr>
          <a:xfrm>
            <a:off x="2627784" y="1811867"/>
            <a:ext cx="1952683" cy="623507"/>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0"/>
          </a:p>
        </p:txBody>
      </p:sp>
      <p:sp>
        <p:nvSpPr>
          <p:cNvPr id="13" name="Shape 79">
            <a:extLst>
              <a:ext uri="{FF2B5EF4-FFF2-40B4-BE49-F238E27FC236}">
                <a16:creationId xmlns:a16="http://schemas.microsoft.com/office/drawing/2014/main" id="{49698BD5-6036-BE44-BC30-41F717318515}"/>
              </a:ext>
            </a:extLst>
          </p:cNvPr>
          <p:cNvSpPr/>
          <p:nvPr/>
        </p:nvSpPr>
        <p:spPr>
          <a:xfrm flipH="1" flipV="1">
            <a:off x="1430867" y="2963333"/>
            <a:ext cx="4233010" cy="1010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14" name="Group 13">
            <a:extLst>
              <a:ext uri="{FF2B5EF4-FFF2-40B4-BE49-F238E27FC236}">
                <a16:creationId xmlns:a16="http://schemas.microsoft.com/office/drawing/2014/main" id="{2EB274BB-CF0F-E242-BCDA-2792C834E3EB}"/>
              </a:ext>
            </a:extLst>
          </p:cNvPr>
          <p:cNvGrpSpPr/>
          <p:nvPr/>
        </p:nvGrpSpPr>
        <p:grpSpPr>
          <a:xfrm>
            <a:off x="385193" y="1814109"/>
            <a:ext cx="1234479" cy="597271"/>
            <a:chOff x="457200" y="1607592"/>
            <a:chExt cx="1234479" cy="597271"/>
          </a:xfrm>
        </p:grpSpPr>
        <p:sp>
          <p:nvSpPr>
            <p:cNvPr id="15" name="Shape 39">
              <a:extLst>
                <a:ext uri="{FF2B5EF4-FFF2-40B4-BE49-F238E27FC236}">
                  <a16:creationId xmlns:a16="http://schemas.microsoft.com/office/drawing/2014/main" id="{1C617EA0-9F46-7646-B7C9-C4234DB88CC0}"/>
                </a:ext>
              </a:extLst>
            </p:cNvPr>
            <p:cNvSpPr/>
            <p:nvPr/>
          </p:nvSpPr>
          <p:spPr>
            <a:xfrm>
              <a:off x="457200" y="1607592"/>
              <a:ext cx="1234479"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6" name="Shape 40">
              <a:extLst>
                <a:ext uri="{FF2B5EF4-FFF2-40B4-BE49-F238E27FC236}">
                  <a16:creationId xmlns:a16="http://schemas.microsoft.com/office/drawing/2014/main" id="{B9FDA92A-109E-2A4F-9A7F-1279CA7B933D}"/>
                </a:ext>
              </a:extLst>
            </p:cNvPr>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Pure Helium </a:t>
              </a:r>
            </a:p>
            <a:p>
              <a:pPr lvl="0" algn="ctr">
                <a:defRPr sz="1800"/>
              </a:pPr>
              <a:r>
                <a:rPr lang="en-US" sz="1100" dirty="0">
                  <a:latin typeface="+mj-lt"/>
                  <a:cs typeface="Calibri"/>
                </a:rPr>
                <a:t>Gas Storage</a:t>
              </a:r>
            </a:p>
          </p:txBody>
        </p:sp>
      </p:grpSp>
      <p:sp>
        <p:nvSpPr>
          <p:cNvPr id="17" name="Shape 77">
            <a:extLst>
              <a:ext uri="{FF2B5EF4-FFF2-40B4-BE49-F238E27FC236}">
                <a16:creationId xmlns:a16="http://schemas.microsoft.com/office/drawing/2014/main" id="{2F6E4869-DD81-6442-BAC6-977BB38C2B80}"/>
              </a:ext>
            </a:extLst>
          </p:cNvPr>
          <p:cNvSpPr/>
          <p:nvPr/>
        </p:nvSpPr>
        <p:spPr>
          <a:xfrm flipV="1">
            <a:off x="755576" y="2125011"/>
            <a:ext cx="0" cy="70356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8" name="Shape 78">
            <a:extLst>
              <a:ext uri="{FF2B5EF4-FFF2-40B4-BE49-F238E27FC236}">
                <a16:creationId xmlns:a16="http://schemas.microsoft.com/office/drawing/2014/main" id="{01B7BEA2-E6BB-3243-893C-0EAC1D71CC24}"/>
              </a:ext>
            </a:extLst>
          </p:cNvPr>
          <p:cNvSpPr/>
          <p:nvPr/>
        </p:nvSpPr>
        <p:spPr>
          <a:xfrm>
            <a:off x="706245" y="269211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78"/>
                  <a:pt x="17978"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 name="Shape 79">
            <a:extLst>
              <a:ext uri="{FF2B5EF4-FFF2-40B4-BE49-F238E27FC236}">
                <a16:creationId xmlns:a16="http://schemas.microsoft.com/office/drawing/2014/main" id="{433DD8CE-FC9E-B142-BA9A-6ABC8D13CC5C}"/>
              </a:ext>
            </a:extLst>
          </p:cNvPr>
          <p:cNvSpPr/>
          <p:nvPr/>
        </p:nvSpPr>
        <p:spPr>
          <a:xfrm>
            <a:off x="1443608" y="2406693"/>
            <a:ext cx="0" cy="27151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0" name="Shape 80">
            <a:extLst>
              <a:ext uri="{FF2B5EF4-FFF2-40B4-BE49-F238E27FC236}">
                <a16:creationId xmlns:a16="http://schemas.microsoft.com/office/drawing/2014/main" id="{C4025A62-A407-E446-802A-F010751EE6B3}"/>
              </a:ext>
            </a:extLst>
          </p:cNvPr>
          <p:cNvSpPr/>
          <p:nvPr/>
        </p:nvSpPr>
        <p:spPr>
          <a:xfrm>
            <a:off x="706245" y="24218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1" name="Shape 81">
            <a:extLst>
              <a:ext uri="{FF2B5EF4-FFF2-40B4-BE49-F238E27FC236}">
                <a16:creationId xmlns:a16="http://schemas.microsoft.com/office/drawing/2014/main" id="{5B970998-22BF-F244-A7B8-5ECF8CCDCC53}"/>
              </a:ext>
            </a:extLst>
          </p:cNvPr>
          <p:cNvSpPr/>
          <p:nvPr/>
        </p:nvSpPr>
        <p:spPr>
          <a:xfrm flipV="1">
            <a:off x="2959224" y="2406693"/>
            <a:ext cx="0" cy="1995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2" name="Shape 82">
            <a:extLst>
              <a:ext uri="{FF2B5EF4-FFF2-40B4-BE49-F238E27FC236}">
                <a16:creationId xmlns:a16="http://schemas.microsoft.com/office/drawing/2014/main" id="{AA564C2C-9294-CD45-9C77-55688D12B369}"/>
              </a:ext>
            </a:extLst>
          </p:cNvPr>
          <p:cNvSpPr/>
          <p:nvPr/>
        </p:nvSpPr>
        <p:spPr>
          <a:xfrm>
            <a:off x="2908424" y="25493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3" name="Shape 83">
            <a:extLst>
              <a:ext uri="{FF2B5EF4-FFF2-40B4-BE49-F238E27FC236}">
                <a16:creationId xmlns:a16="http://schemas.microsoft.com/office/drawing/2014/main" id="{08D5102A-F548-CE43-B518-23CDE5E6B646}"/>
              </a:ext>
            </a:extLst>
          </p:cNvPr>
          <p:cNvSpPr/>
          <p:nvPr/>
        </p:nvSpPr>
        <p:spPr>
          <a:xfrm>
            <a:off x="1439333" y="2671233"/>
            <a:ext cx="6589051"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4" name="Shape 85">
            <a:extLst>
              <a:ext uri="{FF2B5EF4-FFF2-40B4-BE49-F238E27FC236}">
                <a16:creationId xmlns:a16="http://schemas.microsoft.com/office/drawing/2014/main" id="{CFE023E4-20F3-B046-B010-ADF27CB5676D}"/>
              </a:ext>
            </a:extLst>
          </p:cNvPr>
          <p:cNvSpPr/>
          <p:nvPr/>
        </p:nvSpPr>
        <p:spPr>
          <a:xfrm flipV="1">
            <a:off x="986408" y="2828571"/>
            <a:ext cx="0" cy="66804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5" name="Shape 86">
            <a:extLst>
              <a:ext uri="{FF2B5EF4-FFF2-40B4-BE49-F238E27FC236}">
                <a16:creationId xmlns:a16="http://schemas.microsoft.com/office/drawing/2014/main" id="{AA0CB690-B5DE-9F43-8D80-D16001A34868}"/>
              </a:ext>
            </a:extLst>
          </p:cNvPr>
          <p:cNvSpPr/>
          <p:nvPr/>
        </p:nvSpPr>
        <p:spPr>
          <a:xfrm>
            <a:off x="935608" y="31886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63"/>
                  <a:pt x="17978"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6" name="Shape 106">
            <a:extLst>
              <a:ext uri="{FF2B5EF4-FFF2-40B4-BE49-F238E27FC236}">
                <a16:creationId xmlns:a16="http://schemas.microsoft.com/office/drawing/2014/main" id="{804BC54A-9A69-004E-BE06-83198F66338D}"/>
              </a:ext>
            </a:extLst>
          </p:cNvPr>
          <p:cNvSpPr/>
          <p:nvPr/>
        </p:nvSpPr>
        <p:spPr>
          <a:xfrm>
            <a:off x="4965824" y="31886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90" y="7163"/>
                  <a:pt x="17889"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7" name="Shape 107">
            <a:extLst>
              <a:ext uri="{FF2B5EF4-FFF2-40B4-BE49-F238E27FC236}">
                <a16:creationId xmlns:a16="http://schemas.microsoft.com/office/drawing/2014/main" id="{D1D8024F-858A-6448-A55A-BB323F296C2E}"/>
              </a:ext>
            </a:extLst>
          </p:cNvPr>
          <p:cNvSpPr/>
          <p:nvPr/>
        </p:nvSpPr>
        <p:spPr>
          <a:xfrm>
            <a:off x="5473824" y="3039411"/>
            <a:ext cx="0" cy="4572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8" name="Shape 108">
            <a:extLst>
              <a:ext uri="{FF2B5EF4-FFF2-40B4-BE49-F238E27FC236}">
                <a16:creationId xmlns:a16="http://schemas.microsoft.com/office/drawing/2014/main" id="{AE95C6BC-E8D3-5445-9E2C-425DA537B2CC}"/>
              </a:ext>
            </a:extLst>
          </p:cNvPr>
          <p:cNvSpPr/>
          <p:nvPr/>
        </p:nvSpPr>
        <p:spPr>
          <a:xfrm>
            <a:off x="5423024" y="297712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78" y="14368"/>
                  <a:pt x="3480"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9" name="Shape 118">
            <a:extLst>
              <a:ext uri="{FF2B5EF4-FFF2-40B4-BE49-F238E27FC236}">
                <a16:creationId xmlns:a16="http://schemas.microsoft.com/office/drawing/2014/main" id="{0CCCAA28-E943-C845-B566-04295F38172E}"/>
              </a:ext>
            </a:extLst>
          </p:cNvPr>
          <p:cNvSpPr/>
          <p:nvPr/>
        </p:nvSpPr>
        <p:spPr>
          <a:xfrm>
            <a:off x="6325590" y="409388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0" name="Shape 120">
            <a:extLst>
              <a:ext uri="{FF2B5EF4-FFF2-40B4-BE49-F238E27FC236}">
                <a16:creationId xmlns:a16="http://schemas.microsoft.com/office/drawing/2014/main" id="{6D3FA124-272A-A147-B416-1F7414C00BFD}"/>
              </a:ext>
            </a:extLst>
          </p:cNvPr>
          <p:cNvSpPr/>
          <p:nvPr/>
        </p:nvSpPr>
        <p:spPr>
          <a:xfrm>
            <a:off x="6439975" y="483094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1" name="Shape 121">
            <a:extLst>
              <a:ext uri="{FF2B5EF4-FFF2-40B4-BE49-F238E27FC236}">
                <a16:creationId xmlns:a16="http://schemas.microsoft.com/office/drawing/2014/main" id="{EF55E5B2-7B74-5045-BA8D-66BED3FAD506}"/>
              </a:ext>
            </a:extLst>
          </p:cNvPr>
          <p:cNvSpPr/>
          <p:nvPr/>
        </p:nvSpPr>
        <p:spPr>
          <a:xfrm flipV="1">
            <a:off x="6605281" y="3589874"/>
            <a:ext cx="0" cy="69833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2" name="Shape 122">
            <a:extLst>
              <a:ext uri="{FF2B5EF4-FFF2-40B4-BE49-F238E27FC236}">
                <a16:creationId xmlns:a16="http://schemas.microsoft.com/office/drawing/2014/main" id="{E007BB07-3894-D74D-A87E-3B47A474F391}"/>
              </a:ext>
            </a:extLst>
          </p:cNvPr>
          <p:cNvSpPr/>
          <p:nvPr/>
        </p:nvSpPr>
        <p:spPr>
          <a:xfrm>
            <a:off x="6558675" y="409389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3" name="Shape 123">
            <a:extLst>
              <a:ext uri="{FF2B5EF4-FFF2-40B4-BE49-F238E27FC236}">
                <a16:creationId xmlns:a16="http://schemas.microsoft.com/office/drawing/2014/main" id="{E6E7754C-9BF6-9643-8029-0589EBA5C105}"/>
              </a:ext>
            </a:extLst>
          </p:cNvPr>
          <p:cNvSpPr/>
          <p:nvPr/>
        </p:nvSpPr>
        <p:spPr>
          <a:xfrm flipV="1">
            <a:off x="6372200" y="3793074"/>
            <a:ext cx="0" cy="43213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4" name="Shape 124">
            <a:extLst>
              <a:ext uri="{FF2B5EF4-FFF2-40B4-BE49-F238E27FC236}">
                <a16:creationId xmlns:a16="http://schemas.microsoft.com/office/drawing/2014/main" id="{C74CB57F-397A-9945-B3EB-5EF46CADC95F}"/>
              </a:ext>
            </a:extLst>
          </p:cNvPr>
          <p:cNvSpPr/>
          <p:nvPr/>
        </p:nvSpPr>
        <p:spPr>
          <a:xfrm flipV="1">
            <a:off x="4283968" y="5731942"/>
            <a:ext cx="288156" cy="5559"/>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5" name="Shape 126">
            <a:extLst>
              <a:ext uri="{FF2B5EF4-FFF2-40B4-BE49-F238E27FC236}">
                <a16:creationId xmlns:a16="http://schemas.microsoft.com/office/drawing/2014/main" id="{E79B9194-BEBE-E349-B233-AB368BB39F38}"/>
              </a:ext>
            </a:extLst>
          </p:cNvPr>
          <p:cNvSpPr/>
          <p:nvPr/>
        </p:nvSpPr>
        <p:spPr>
          <a:xfrm>
            <a:off x="4237360" y="2979862"/>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62" y="14368"/>
                  <a:pt x="3464"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6" name="Shape 149">
            <a:extLst>
              <a:ext uri="{FF2B5EF4-FFF2-40B4-BE49-F238E27FC236}">
                <a16:creationId xmlns:a16="http://schemas.microsoft.com/office/drawing/2014/main" id="{9CD6A7B1-F441-EB43-AE1F-F2D3C183AA57}"/>
              </a:ext>
            </a:extLst>
          </p:cNvPr>
          <p:cNvSpPr/>
          <p:nvPr/>
        </p:nvSpPr>
        <p:spPr>
          <a:xfrm flipV="1">
            <a:off x="7740352" y="3433118"/>
            <a:ext cx="0" cy="28803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7" name="Shape 150">
            <a:extLst>
              <a:ext uri="{FF2B5EF4-FFF2-40B4-BE49-F238E27FC236}">
                <a16:creationId xmlns:a16="http://schemas.microsoft.com/office/drawing/2014/main" id="{5E073A76-E0B6-5748-8F9B-8159F04B0705}"/>
              </a:ext>
            </a:extLst>
          </p:cNvPr>
          <p:cNvSpPr/>
          <p:nvPr/>
        </p:nvSpPr>
        <p:spPr>
          <a:xfrm>
            <a:off x="7693744" y="358348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8" name="Shape 152">
            <a:extLst>
              <a:ext uri="{FF2B5EF4-FFF2-40B4-BE49-F238E27FC236}">
                <a16:creationId xmlns:a16="http://schemas.microsoft.com/office/drawing/2014/main" id="{C3631A3F-554D-6E44-9630-25D3498C3E80}"/>
              </a:ext>
            </a:extLst>
          </p:cNvPr>
          <p:cNvSpPr/>
          <p:nvPr/>
        </p:nvSpPr>
        <p:spPr>
          <a:xfrm>
            <a:off x="8413874" y="34585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9" name="Shape 157">
            <a:extLst>
              <a:ext uri="{FF2B5EF4-FFF2-40B4-BE49-F238E27FC236}">
                <a16:creationId xmlns:a16="http://schemas.microsoft.com/office/drawing/2014/main" id="{BC1F70B2-0CE5-B247-99AA-75CB2C95A13F}"/>
              </a:ext>
            </a:extLst>
          </p:cNvPr>
          <p:cNvSpPr/>
          <p:nvPr/>
        </p:nvSpPr>
        <p:spPr>
          <a:xfrm flipH="1" flipV="1">
            <a:off x="3851920" y="4297214"/>
            <a:ext cx="685800" cy="12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0" name="Shape 158">
            <a:extLst>
              <a:ext uri="{FF2B5EF4-FFF2-40B4-BE49-F238E27FC236}">
                <a16:creationId xmlns:a16="http://schemas.microsoft.com/office/drawing/2014/main" id="{F26BBEAA-5126-F34E-AB16-F71C89427582}"/>
              </a:ext>
            </a:extLst>
          </p:cNvPr>
          <p:cNvSpPr/>
          <p:nvPr/>
        </p:nvSpPr>
        <p:spPr>
          <a:xfrm>
            <a:off x="4440684" y="4256349"/>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29" y="17915"/>
                  <a:pt x="7129" y="3517"/>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1" name="Shape 159">
            <a:extLst>
              <a:ext uri="{FF2B5EF4-FFF2-40B4-BE49-F238E27FC236}">
                <a16:creationId xmlns:a16="http://schemas.microsoft.com/office/drawing/2014/main" id="{13493C89-BCA8-3A45-8D35-112E44D83628}"/>
              </a:ext>
            </a:extLst>
          </p:cNvPr>
          <p:cNvSpPr/>
          <p:nvPr/>
        </p:nvSpPr>
        <p:spPr>
          <a:xfrm flipV="1">
            <a:off x="3851920" y="3937174"/>
            <a:ext cx="0" cy="36004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42" name="Group 41">
            <a:extLst>
              <a:ext uri="{FF2B5EF4-FFF2-40B4-BE49-F238E27FC236}">
                <a16:creationId xmlns:a16="http://schemas.microsoft.com/office/drawing/2014/main" id="{584D0130-3CFB-CB4A-9383-AE462D45A4E9}"/>
              </a:ext>
            </a:extLst>
          </p:cNvPr>
          <p:cNvGrpSpPr/>
          <p:nvPr/>
        </p:nvGrpSpPr>
        <p:grpSpPr>
          <a:xfrm>
            <a:off x="2654300" y="1837267"/>
            <a:ext cx="1229130" cy="575733"/>
            <a:chOff x="2339752" y="2852936"/>
            <a:chExt cx="1234479" cy="564089"/>
          </a:xfrm>
        </p:grpSpPr>
        <p:sp>
          <p:nvSpPr>
            <p:cNvPr id="43" name="Shape 39">
              <a:extLst>
                <a:ext uri="{FF2B5EF4-FFF2-40B4-BE49-F238E27FC236}">
                  <a16:creationId xmlns:a16="http://schemas.microsoft.com/office/drawing/2014/main" id="{526337E5-F0B2-5A4C-A9B8-3C37475E06D7}"/>
                </a:ext>
              </a:extLst>
            </p:cNvPr>
            <p:cNvSpPr/>
            <p:nvPr/>
          </p:nvSpPr>
          <p:spPr>
            <a:xfrm>
              <a:off x="2339752" y="2852936"/>
              <a:ext cx="1234479" cy="564089"/>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4" name="Shape 40">
              <a:extLst>
                <a:ext uri="{FF2B5EF4-FFF2-40B4-BE49-F238E27FC236}">
                  <a16:creationId xmlns:a16="http://schemas.microsoft.com/office/drawing/2014/main" id="{D881EED8-1829-7741-BA6A-E27149C27242}"/>
                </a:ext>
              </a:extLst>
            </p:cNvPr>
            <p:cNvSpPr/>
            <p:nvPr/>
          </p:nvSpPr>
          <p:spPr>
            <a:xfrm>
              <a:off x="2445583" y="2974274"/>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Standalone Helium Purifier</a:t>
              </a:r>
              <a:endParaRPr sz="1100" dirty="0">
                <a:latin typeface="+mj-lt"/>
                <a:cs typeface="Calibri"/>
              </a:endParaRPr>
            </a:p>
          </p:txBody>
        </p:sp>
      </p:grpSp>
      <p:grpSp>
        <p:nvGrpSpPr>
          <p:cNvPr id="45" name="Group 44">
            <a:extLst>
              <a:ext uri="{FF2B5EF4-FFF2-40B4-BE49-F238E27FC236}">
                <a16:creationId xmlns:a16="http://schemas.microsoft.com/office/drawing/2014/main" id="{10AFE4EF-7BA8-EB48-B951-6FC0163B5AE8}"/>
              </a:ext>
            </a:extLst>
          </p:cNvPr>
          <p:cNvGrpSpPr/>
          <p:nvPr/>
        </p:nvGrpSpPr>
        <p:grpSpPr>
          <a:xfrm>
            <a:off x="4550833" y="1840590"/>
            <a:ext cx="1219159" cy="568178"/>
            <a:chOff x="2195736" y="2883651"/>
            <a:chExt cx="1296144" cy="597271"/>
          </a:xfrm>
        </p:grpSpPr>
        <p:sp>
          <p:nvSpPr>
            <p:cNvPr id="46" name="Shape 39">
              <a:extLst>
                <a:ext uri="{FF2B5EF4-FFF2-40B4-BE49-F238E27FC236}">
                  <a16:creationId xmlns:a16="http://schemas.microsoft.com/office/drawing/2014/main" id="{16EE6E22-C0CC-8D42-BD7D-1A0A6A83FF83}"/>
                </a:ext>
              </a:extLst>
            </p:cNvPr>
            <p:cNvSpPr/>
            <p:nvPr/>
          </p:nvSpPr>
          <p:spPr>
            <a:xfrm>
              <a:off x="2195736" y="2883651"/>
              <a:ext cx="1296144"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7" name="Shape 40">
              <a:extLst>
                <a:ext uri="{FF2B5EF4-FFF2-40B4-BE49-F238E27FC236}">
                  <a16:creationId xmlns:a16="http://schemas.microsoft.com/office/drawing/2014/main" id="{2C4A62AC-8162-2347-8BAA-98A8009CA713}"/>
                </a:ext>
              </a:extLst>
            </p:cNvPr>
            <p:cNvSpPr/>
            <p:nvPr/>
          </p:nvSpPr>
          <p:spPr>
            <a:xfrm>
              <a:off x="2411760" y="2981059"/>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Helium Recovery System</a:t>
              </a:r>
              <a:endParaRPr sz="1100" dirty="0">
                <a:latin typeface="+mj-lt"/>
                <a:cs typeface="Calibri"/>
              </a:endParaRPr>
            </a:p>
          </p:txBody>
        </p:sp>
      </p:grpSp>
      <p:sp>
        <p:nvSpPr>
          <p:cNvPr id="48" name="Shape 84">
            <a:extLst>
              <a:ext uri="{FF2B5EF4-FFF2-40B4-BE49-F238E27FC236}">
                <a16:creationId xmlns:a16="http://schemas.microsoft.com/office/drawing/2014/main" id="{41917D73-5E43-7641-9813-A57682B29754}"/>
              </a:ext>
            </a:extLst>
          </p:cNvPr>
          <p:cNvSpPr/>
          <p:nvPr/>
        </p:nvSpPr>
        <p:spPr>
          <a:xfrm>
            <a:off x="5607628" y="240852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9" name="Shape 79">
            <a:extLst>
              <a:ext uri="{FF2B5EF4-FFF2-40B4-BE49-F238E27FC236}">
                <a16:creationId xmlns:a16="http://schemas.microsoft.com/office/drawing/2014/main" id="{8B089AA8-91E3-8F47-8B7A-5CE0F7875751}"/>
              </a:ext>
            </a:extLst>
          </p:cNvPr>
          <p:cNvSpPr/>
          <p:nvPr/>
        </p:nvSpPr>
        <p:spPr>
          <a:xfrm flipH="1" flipV="1">
            <a:off x="749300" y="2827867"/>
            <a:ext cx="4270498" cy="7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0" name="Shape 80">
            <a:extLst>
              <a:ext uri="{FF2B5EF4-FFF2-40B4-BE49-F238E27FC236}">
                <a16:creationId xmlns:a16="http://schemas.microsoft.com/office/drawing/2014/main" id="{94C7AC22-E9B5-A94C-BA28-F5B27AEA9772}"/>
              </a:ext>
            </a:extLst>
          </p:cNvPr>
          <p:cNvSpPr/>
          <p:nvPr/>
        </p:nvSpPr>
        <p:spPr>
          <a:xfrm>
            <a:off x="937387" y="282857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1" name="Shape 80">
            <a:extLst>
              <a:ext uri="{FF2B5EF4-FFF2-40B4-BE49-F238E27FC236}">
                <a16:creationId xmlns:a16="http://schemas.microsoft.com/office/drawing/2014/main" id="{E7564B68-94F1-AF48-9D55-A35FDAC5BEDB}"/>
              </a:ext>
            </a:extLst>
          </p:cNvPr>
          <p:cNvSpPr/>
          <p:nvPr/>
        </p:nvSpPr>
        <p:spPr>
          <a:xfrm>
            <a:off x="4968129" y="282464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grpSp>
        <p:nvGrpSpPr>
          <p:cNvPr id="52" name="Group 51">
            <a:extLst>
              <a:ext uri="{FF2B5EF4-FFF2-40B4-BE49-F238E27FC236}">
                <a16:creationId xmlns:a16="http://schemas.microsoft.com/office/drawing/2014/main" id="{C7727BA2-D410-CF49-9A55-870B9122AF3E}"/>
              </a:ext>
            </a:extLst>
          </p:cNvPr>
          <p:cNvGrpSpPr/>
          <p:nvPr/>
        </p:nvGrpSpPr>
        <p:grpSpPr>
          <a:xfrm>
            <a:off x="395536" y="3356992"/>
            <a:ext cx="1234479" cy="597271"/>
            <a:chOff x="457200" y="1631146"/>
            <a:chExt cx="1234479" cy="597271"/>
          </a:xfrm>
        </p:grpSpPr>
        <p:sp>
          <p:nvSpPr>
            <p:cNvPr id="53" name="Shape 39">
              <a:extLst>
                <a:ext uri="{FF2B5EF4-FFF2-40B4-BE49-F238E27FC236}">
                  <a16:creationId xmlns:a16="http://schemas.microsoft.com/office/drawing/2014/main" id="{D8E24D02-BC91-244D-81EF-086BCDCE1397}"/>
                </a:ext>
              </a:extLst>
            </p:cNvPr>
            <p:cNvSpPr/>
            <p:nvPr/>
          </p:nvSpPr>
          <p:spPr>
            <a:xfrm>
              <a:off x="457200" y="1631146"/>
              <a:ext cx="1234479"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4" name="Shape 40">
              <a:extLst>
                <a:ext uri="{FF2B5EF4-FFF2-40B4-BE49-F238E27FC236}">
                  <a16:creationId xmlns:a16="http://schemas.microsoft.com/office/drawing/2014/main" id="{F4EB8E4E-AA2D-7448-8886-AFC0DA3E28C5}"/>
                </a:ext>
              </a:extLst>
            </p:cNvPr>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Accelerator</a:t>
              </a:r>
            </a:p>
            <a:p>
              <a:pPr lvl="0" algn="ctr">
                <a:defRPr sz="1800"/>
              </a:pPr>
              <a:r>
                <a:rPr lang="en-US" sz="1100" dirty="0">
                  <a:latin typeface="+mj-lt"/>
                  <a:cs typeface="Calibri"/>
                </a:rPr>
                <a:t>Cryoplant</a:t>
              </a:r>
              <a:endParaRPr sz="1100" dirty="0">
                <a:latin typeface="+mj-lt"/>
                <a:cs typeface="Calibri"/>
              </a:endParaRPr>
            </a:p>
          </p:txBody>
        </p:sp>
      </p:grpSp>
      <p:sp>
        <p:nvSpPr>
          <p:cNvPr id="55" name="Shape 84">
            <a:extLst>
              <a:ext uri="{FF2B5EF4-FFF2-40B4-BE49-F238E27FC236}">
                <a16:creationId xmlns:a16="http://schemas.microsoft.com/office/drawing/2014/main" id="{91134F8A-248F-C240-A97F-A8D5162839D7}"/>
              </a:ext>
            </a:extLst>
          </p:cNvPr>
          <p:cNvSpPr/>
          <p:nvPr/>
        </p:nvSpPr>
        <p:spPr>
          <a:xfrm>
            <a:off x="1397298" y="2415573"/>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grpSp>
        <p:nvGrpSpPr>
          <p:cNvPr id="56" name="Group 55">
            <a:extLst>
              <a:ext uri="{FF2B5EF4-FFF2-40B4-BE49-F238E27FC236}">
                <a16:creationId xmlns:a16="http://schemas.microsoft.com/office/drawing/2014/main" id="{0577679D-25FB-F54A-A057-6ED19CE05BA3}"/>
              </a:ext>
            </a:extLst>
          </p:cNvPr>
          <p:cNvGrpSpPr/>
          <p:nvPr/>
        </p:nvGrpSpPr>
        <p:grpSpPr>
          <a:xfrm>
            <a:off x="3359275" y="3327269"/>
            <a:ext cx="673099" cy="609600"/>
            <a:chOff x="2286001" y="3670300"/>
            <a:chExt cx="673099" cy="609600"/>
          </a:xfrm>
        </p:grpSpPr>
        <p:sp>
          <p:nvSpPr>
            <p:cNvPr id="57" name="Shape 49">
              <a:extLst>
                <a:ext uri="{FF2B5EF4-FFF2-40B4-BE49-F238E27FC236}">
                  <a16:creationId xmlns:a16="http://schemas.microsoft.com/office/drawing/2014/main" id="{FDFE9F4F-BBCD-2549-9D65-7CE1F19C0436}"/>
                </a:ext>
              </a:extLst>
            </p:cNvPr>
            <p:cNvSpPr/>
            <p:nvPr/>
          </p:nvSpPr>
          <p:spPr>
            <a:xfrm>
              <a:off x="2286001" y="3670300"/>
              <a:ext cx="654049" cy="609600"/>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8" name="Shape 50">
              <a:extLst>
                <a:ext uri="{FF2B5EF4-FFF2-40B4-BE49-F238E27FC236}">
                  <a16:creationId xmlns:a16="http://schemas.microsoft.com/office/drawing/2014/main" id="{F5EE7135-8F74-5D48-9CE7-466B6D64219F}"/>
                </a:ext>
              </a:extLst>
            </p:cNvPr>
            <p:cNvSpPr/>
            <p:nvPr/>
          </p:nvSpPr>
          <p:spPr>
            <a:xfrm>
              <a:off x="2298700" y="3779292"/>
              <a:ext cx="660400" cy="3547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lvl="0" algn="ctr">
                <a:defRPr sz="1800"/>
              </a:pPr>
              <a:r>
                <a:rPr lang="en-US" sz="1100" dirty="0">
                  <a:latin typeface="+mj-lt"/>
                </a:rPr>
                <a:t>5 m</a:t>
              </a:r>
              <a:r>
                <a:rPr lang="en-US" sz="1100" baseline="30000" dirty="0">
                  <a:latin typeface="+mj-lt"/>
                </a:rPr>
                <a:t>3</a:t>
              </a:r>
              <a:r>
                <a:rPr lang="en-US" sz="1100" dirty="0">
                  <a:latin typeface="+mj-lt"/>
                </a:rPr>
                <a:t>   </a:t>
              </a:r>
            </a:p>
            <a:p>
              <a:pPr lvl="0" algn="ctr">
                <a:defRPr sz="1800"/>
              </a:pPr>
              <a:r>
                <a:rPr lang="en-US" sz="1100" dirty="0" err="1">
                  <a:latin typeface="+mj-lt"/>
                </a:rPr>
                <a:t>LHe</a:t>
              </a:r>
              <a:r>
                <a:rPr lang="en-US" sz="1100" dirty="0">
                  <a:latin typeface="+mj-lt"/>
                </a:rPr>
                <a:t> </a:t>
              </a:r>
              <a:r>
                <a:rPr lang="en-US" sz="1100" dirty="0">
                  <a:latin typeface="+mj-lt"/>
                  <a:cs typeface="Calibri"/>
                </a:rPr>
                <a:t>Tank</a:t>
              </a:r>
              <a:endParaRPr sz="1100" dirty="0">
                <a:latin typeface="+mj-lt"/>
                <a:cs typeface="Calibri"/>
              </a:endParaRPr>
            </a:p>
          </p:txBody>
        </p:sp>
      </p:grpSp>
      <p:sp>
        <p:nvSpPr>
          <p:cNvPr id="59" name="Shape 101">
            <a:extLst>
              <a:ext uri="{FF2B5EF4-FFF2-40B4-BE49-F238E27FC236}">
                <a16:creationId xmlns:a16="http://schemas.microsoft.com/office/drawing/2014/main" id="{71258112-6C5B-224F-A776-0D8C3830E7EA}"/>
              </a:ext>
            </a:extLst>
          </p:cNvPr>
          <p:cNvSpPr/>
          <p:nvPr/>
        </p:nvSpPr>
        <p:spPr>
          <a:xfrm>
            <a:off x="3923928" y="2065093"/>
            <a:ext cx="67322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60" name="Rectangle 59">
            <a:extLst>
              <a:ext uri="{FF2B5EF4-FFF2-40B4-BE49-F238E27FC236}">
                <a16:creationId xmlns:a16="http://schemas.microsoft.com/office/drawing/2014/main" id="{78FED4AF-1BA4-CB46-AC88-8482D51CC2B2}"/>
              </a:ext>
            </a:extLst>
          </p:cNvPr>
          <p:cNvSpPr/>
          <p:nvPr/>
        </p:nvSpPr>
        <p:spPr>
          <a:xfrm>
            <a:off x="5580112" y="2569022"/>
            <a:ext cx="144016" cy="216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100">
              <a:latin typeface="+mj-lt"/>
            </a:endParaRPr>
          </a:p>
        </p:txBody>
      </p:sp>
      <p:sp>
        <p:nvSpPr>
          <p:cNvPr id="61" name="Shape 102">
            <a:extLst>
              <a:ext uri="{FF2B5EF4-FFF2-40B4-BE49-F238E27FC236}">
                <a16:creationId xmlns:a16="http://schemas.microsoft.com/office/drawing/2014/main" id="{8E92100B-ECF8-D649-917F-F4CF300DAEDB}"/>
              </a:ext>
            </a:extLst>
          </p:cNvPr>
          <p:cNvSpPr/>
          <p:nvPr/>
        </p:nvSpPr>
        <p:spPr>
          <a:xfrm>
            <a:off x="3858270" y="201775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33" y="3538"/>
                  <a:pt x="14333" y="17936"/>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62" name="Shape 79">
            <a:extLst>
              <a:ext uri="{FF2B5EF4-FFF2-40B4-BE49-F238E27FC236}">
                <a16:creationId xmlns:a16="http://schemas.microsoft.com/office/drawing/2014/main" id="{2A07BBC4-14C1-C74D-9B91-CC8CEE4076DD}"/>
              </a:ext>
            </a:extLst>
          </p:cNvPr>
          <p:cNvSpPr/>
          <p:nvPr/>
        </p:nvSpPr>
        <p:spPr>
          <a:xfrm>
            <a:off x="5655295" y="2414067"/>
            <a:ext cx="0" cy="56197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63" name="Rectangle 62">
            <a:extLst>
              <a:ext uri="{FF2B5EF4-FFF2-40B4-BE49-F238E27FC236}">
                <a16:creationId xmlns:a16="http://schemas.microsoft.com/office/drawing/2014/main" id="{D3625290-DAEE-854E-AF4E-4FFDDB2D20CA}"/>
              </a:ext>
            </a:extLst>
          </p:cNvPr>
          <p:cNvSpPr/>
          <p:nvPr/>
        </p:nvSpPr>
        <p:spPr>
          <a:xfrm>
            <a:off x="4953248" y="2967162"/>
            <a:ext cx="129158" cy="105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100">
              <a:latin typeface="+mj-lt"/>
            </a:endParaRPr>
          </a:p>
        </p:txBody>
      </p:sp>
      <p:sp>
        <p:nvSpPr>
          <p:cNvPr id="64" name="Shape 105">
            <a:extLst>
              <a:ext uri="{FF2B5EF4-FFF2-40B4-BE49-F238E27FC236}">
                <a16:creationId xmlns:a16="http://schemas.microsoft.com/office/drawing/2014/main" id="{226DD516-5B17-AA45-813B-69ABD5A0A21D}"/>
              </a:ext>
            </a:extLst>
          </p:cNvPr>
          <p:cNvSpPr/>
          <p:nvPr/>
        </p:nvSpPr>
        <p:spPr>
          <a:xfrm flipV="1">
            <a:off x="5016624" y="2839516"/>
            <a:ext cx="0" cy="48577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65" name="Shape 82">
            <a:extLst>
              <a:ext uri="{FF2B5EF4-FFF2-40B4-BE49-F238E27FC236}">
                <a16:creationId xmlns:a16="http://schemas.microsoft.com/office/drawing/2014/main" id="{4A7EB07E-A948-7D46-9A1F-E305F359E145}"/>
              </a:ext>
            </a:extLst>
          </p:cNvPr>
          <p:cNvSpPr/>
          <p:nvPr/>
        </p:nvSpPr>
        <p:spPr>
          <a:xfrm>
            <a:off x="4735066" y="319588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66" name="Rectangle 65">
            <a:extLst>
              <a:ext uri="{FF2B5EF4-FFF2-40B4-BE49-F238E27FC236}">
                <a16:creationId xmlns:a16="http://schemas.microsoft.com/office/drawing/2014/main" id="{73536AB1-507B-AE4B-9574-CC0B3C9D7D65}"/>
              </a:ext>
            </a:extLst>
          </p:cNvPr>
          <p:cNvSpPr/>
          <p:nvPr/>
        </p:nvSpPr>
        <p:spPr>
          <a:xfrm>
            <a:off x="4709666" y="2641030"/>
            <a:ext cx="160908" cy="398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100">
              <a:latin typeface="+mj-lt"/>
            </a:endParaRPr>
          </a:p>
        </p:txBody>
      </p:sp>
      <p:sp>
        <p:nvSpPr>
          <p:cNvPr id="67" name="Shape 81">
            <a:extLst>
              <a:ext uri="{FF2B5EF4-FFF2-40B4-BE49-F238E27FC236}">
                <a16:creationId xmlns:a16="http://schemas.microsoft.com/office/drawing/2014/main" id="{0734883A-E193-2F4A-A1F7-CAF2D4F79E24}"/>
              </a:ext>
            </a:extLst>
          </p:cNvPr>
          <p:cNvSpPr/>
          <p:nvPr/>
        </p:nvSpPr>
        <p:spPr>
          <a:xfrm flipV="1">
            <a:off x="4788024" y="2425006"/>
            <a:ext cx="0" cy="86409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68" name="Group 67">
            <a:extLst>
              <a:ext uri="{FF2B5EF4-FFF2-40B4-BE49-F238E27FC236}">
                <a16:creationId xmlns:a16="http://schemas.microsoft.com/office/drawing/2014/main" id="{41D843DC-6220-9F45-8B6F-E9E6F741D4E5}"/>
              </a:ext>
            </a:extLst>
          </p:cNvPr>
          <p:cNvGrpSpPr/>
          <p:nvPr/>
        </p:nvGrpSpPr>
        <p:grpSpPr>
          <a:xfrm>
            <a:off x="7452320" y="2857054"/>
            <a:ext cx="1234479" cy="597271"/>
            <a:chOff x="457200" y="1607592"/>
            <a:chExt cx="1234479" cy="597271"/>
          </a:xfrm>
        </p:grpSpPr>
        <p:sp>
          <p:nvSpPr>
            <p:cNvPr id="69" name="Shape 39">
              <a:extLst>
                <a:ext uri="{FF2B5EF4-FFF2-40B4-BE49-F238E27FC236}">
                  <a16:creationId xmlns:a16="http://schemas.microsoft.com/office/drawing/2014/main" id="{9C9BEF8C-0901-B14B-BFCF-71F52944088F}"/>
                </a:ext>
              </a:extLst>
            </p:cNvPr>
            <p:cNvSpPr/>
            <p:nvPr/>
          </p:nvSpPr>
          <p:spPr>
            <a:xfrm>
              <a:off x="457200" y="1607592"/>
              <a:ext cx="1234479"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70" name="Shape 40">
              <a:extLst>
                <a:ext uri="{FF2B5EF4-FFF2-40B4-BE49-F238E27FC236}">
                  <a16:creationId xmlns:a16="http://schemas.microsoft.com/office/drawing/2014/main" id="{C2C2C7DA-3D0D-BF4D-A724-AAFFA46C21DE}"/>
                </a:ext>
              </a:extLst>
            </p:cNvPr>
            <p:cNvSpPr/>
            <p:nvPr/>
          </p:nvSpPr>
          <p:spPr>
            <a:xfrm>
              <a:off x="601216" y="1632993"/>
              <a:ext cx="925760" cy="5368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Target Moderator</a:t>
              </a:r>
            </a:p>
            <a:p>
              <a:pPr lvl="0" algn="ctr">
                <a:defRPr sz="1800"/>
              </a:pPr>
              <a:r>
                <a:rPr lang="en-US" sz="1100" dirty="0">
                  <a:latin typeface="+mj-lt"/>
                  <a:cs typeface="Calibri"/>
                </a:rPr>
                <a:t>Cryoplant</a:t>
              </a:r>
              <a:endParaRPr sz="1100" dirty="0">
                <a:latin typeface="+mj-lt"/>
                <a:cs typeface="Calibri"/>
              </a:endParaRPr>
            </a:p>
          </p:txBody>
        </p:sp>
      </p:grpSp>
      <p:sp>
        <p:nvSpPr>
          <p:cNvPr id="71" name="Shape 39">
            <a:extLst>
              <a:ext uri="{FF2B5EF4-FFF2-40B4-BE49-F238E27FC236}">
                <a16:creationId xmlns:a16="http://schemas.microsoft.com/office/drawing/2014/main" id="{F026D5E2-2AD0-7B40-A9A2-68FA23CD678A}"/>
              </a:ext>
            </a:extLst>
          </p:cNvPr>
          <p:cNvSpPr/>
          <p:nvPr/>
        </p:nvSpPr>
        <p:spPr>
          <a:xfrm>
            <a:off x="4601633" y="4225206"/>
            <a:ext cx="1168399" cy="554227"/>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72" name="Shape 40">
            <a:extLst>
              <a:ext uri="{FF2B5EF4-FFF2-40B4-BE49-F238E27FC236}">
                <a16:creationId xmlns:a16="http://schemas.microsoft.com/office/drawing/2014/main" id="{D094789B-2855-404A-A34C-092C09E13FD1}"/>
              </a:ext>
            </a:extLst>
          </p:cNvPr>
          <p:cNvSpPr/>
          <p:nvPr/>
        </p:nvSpPr>
        <p:spPr>
          <a:xfrm>
            <a:off x="4716016" y="4350172"/>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LHe</a:t>
            </a:r>
            <a:r>
              <a:rPr lang="en-US" sz="1100" dirty="0">
                <a:latin typeface="+mj-lt"/>
                <a:cs typeface="Calibri"/>
              </a:rPr>
              <a:t> Mobile </a:t>
            </a:r>
            <a:r>
              <a:rPr lang="en-US" sz="1100" dirty="0" err="1">
                <a:latin typeface="+mj-lt"/>
                <a:cs typeface="Calibri"/>
              </a:rPr>
              <a:t>Dewars</a:t>
            </a:r>
            <a:endParaRPr sz="1100" dirty="0">
              <a:latin typeface="+mj-lt"/>
              <a:cs typeface="Calibri"/>
            </a:endParaRPr>
          </a:p>
        </p:txBody>
      </p:sp>
      <p:sp>
        <p:nvSpPr>
          <p:cNvPr id="73" name="Shape 39">
            <a:extLst>
              <a:ext uri="{FF2B5EF4-FFF2-40B4-BE49-F238E27FC236}">
                <a16:creationId xmlns:a16="http://schemas.microsoft.com/office/drawing/2014/main" id="{38A3E530-4D30-A847-BE9D-18F3835D6827}"/>
              </a:ext>
            </a:extLst>
          </p:cNvPr>
          <p:cNvSpPr/>
          <p:nvPr/>
        </p:nvSpPr>
        <p:spPr>
          <a:xfrm>
            <a:off x="6012160" y="4225206"/>
            <a:ext cx="1234479"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74" name="Shape 40">
            <a:extLst>
              <a:ext uri="{FF2B5EF4-FFF2-40B4-BE49-F238E27FC236}">
                <a16:creationId xmlns:a16="http://schemas.microsoft.com/office/drawing/2014/main" id="{A0690654-088D-4F41-B280-9C28FB179EAB}"/>
              </a:ext>
            </a:extLst>
          </p:cNvPr>
          <p:cNvSpPr/>
          <p:nvPr/>
        </p:nvSpPr>
        <p:spPr>
          <a:xfrm>
            <a:off x="6144766" y="4267622"/>
            <a:ext cx="925760" cy="53433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Stand </a:t>
            </a:r>
            <a:r>
              <a:rPr lang="en-US" sz="1100" dirty="0" err="1">
                <a:latin typeface="+mj-lt"/>
                <a:cs typeface="Calibri"/>
              </a:rPr>
              <a:t>Cryodistribution</a:t>
            </a:r>
            <a:r>
              <a:rPr lang="en-US" sz="1100" dirty="0">
                <a:latin typeface="+mj-lt"/>
                <a:cs typeface="Calibri"/>
              </a:rPr>
              <a:t> System</a:t>
            </a:r>
            <a:endParaRPr sz="1100" dirty="0">
              <a:latin typeface="+mj-lt"/>
              <a:cs typeface="Calibri"/>
            </a:endParaRPr>
          </a:p>
        </p:txBody>
      </p:sp>
      <p:sp>
        <p:nvSpPr>
          <p:cNvPr id="75" name="Shape 39">
            <a:extLst>
              <a:ext uri="{FF2B5EF4-FFF2-40B4-BE49-F238E27FC236}">
                <a16:creationId xmlns:a16="http://schemas.microsoft.com/office/drawing/2014/main" id="{BD99D5A9-FF64-2E4A-9547-F231DA9263AE}"/>
              </a:ext>
            </a:extLst>
          </p:cNvPr>
          <p:cNvSpPr/>
          <p:nvPr/>
        </p:nvSpPr>
        <p:spPr>
          <a:xfrm>
            <a:off x="4572000" y="5449342"/>
            <a:ext cx="1234479" cy="597271"/>
          </a:xfrm>
          <a:prstGeom prst="rect">
            <a:avLst/>
          </a:prstGeom>
          <a:solidFill>
            <a:schemeClr val="accent2">
              <a:lumMod val="40000"/>
              <a:lumOff val="60000"/>
            </a:schemeClr>
          </a:solidFill>
          <a:ln w="12700">
            <a:solidFill>
              <a:schemeClr val="accent5">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76" name="Shape 40">
            <a:extLst>
              <a:ext uri="{FF2B5EF4-FFF2-40B4-BE49-F238E27FC236}">
                <a16:creationId xmlns:a16="http://schemas.microsoft.com/office/drawing/2014/main" id="{ACAB9B8D-F265-224E-BE2E-54FAB0887BD5}"/>
              </a:ext>
            </a:extLst>
          </p:cNvPr>
          <p:cNvSpPr/>
          <p:nvPr/>
        </p:nvSpPr>
        <p:spPr>
          <a:xfrm>
            <a:off x="4696966" y="5565428"/>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Instruments &amp; Experiments</a:t>
            </a:r>
            <a:endParaRPr sz="1100" dirty="0">
              <a:latin typeface="+mj-lt"/>
              <a:cs typeface="Calibri"/>
            </a:endParaRPr>
          </a:p>
        </p:txBody>
      </p:sp>
      <p:sp>
        <p:nvSpPr>
          <p:cNvPr id="77" name="Shape 39">
            <a:extLst>
              <a:ext uri="{FF2B5EF4-FFF2-40B4-BE49-F238E27FC236}">
                <a16:creationId xmlns:a16="http://schemas.microsoft.com/office/drawing/2014/main" id="{F3E2F751-00DF-E342-8FD3-3417BE998938}"/>
              </a:ext>
            </a:extLst>
          </p:cNvPr>
          <p:cNvSpPr/>
          <p:nvPr/>
        </p:nvSpPr>
        <p:spPr>
          <a:xfrm>
            <a:off x="3131840" y="4585246"/>
            <a:ext cx="936104"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78" name="Shape 40">
            <a:extLst>
              <a:ext uri="{FF2B5EF4-FFF2-40B4-BE49-F238E27FC236}">
                <a16:creationId xmlns:a16="http://schemas.microsoft.com/office/drawing/2014/main" id="{6ADE7108-2311-934E-B124-AEDACAE78C62}"/>
              </a:ext>
            </a:extLst>
          </p:cNvPr>
          <p:cNvSpPr/>
          <p:nvPr/>
        </p:nvSpPr>
        <p:spPr>
          <a:xfrm>
            <a:off x="3142184" y="4710106"/>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LN2 Storage Tanks</a:t>
            </a:r>
          </a:p>
        </p:txBody>
      </p:sp>
      <p:sp>
        <p:nvSpPr>
          <p:cNvPr id="79" name="Shape 39">
            <a:extLst>
              <a:ext uri="{FF2B5EF4-FFF2-40B4-BE49-F238E27FC236}">
                <a16:creationId xmlns:a16="http://schemas.microsoft.com/office/drawing/2014/main" id="{B7F1D397-FA33-5A42-9906-D448DB66215C}"/>
              </a:ext>
            </a:extLst>
          </p:cNvPr>
          <p:cNvSpPr/>
          <p:nvPr/>
        </p:nvSpPr>
        <p:spPr>
          <a:xfrm>
            <a:off x="3131840" y="5449342"/>
            <a:ext cx="936104" cy="597271"/>
          </a:xfrm>
          <a:prstGeom prst="rect">
            <a:avLst/>
          </a:prstGeom>
          <a:solidFill>
            <a:schemeClr val="accent6">
              <a:lumMod val="40000"/>
              <a:lumOff val="60000"/>
            </a:schemeClr>
          </a:solidFill>
          <a:ln w="12700">
            <a:solidFill>
              <a:schemeClr val="accent6">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80" name="Shape 40">
            <a:extLst>
              <a:ext uri="{FF2B5EF4-FFF2-40B4-BE49-F238E27FC236}">
                <a16:creationId xmlns:a16="http://schemas.microsoft.com/office/drawing/2014/main" id="{2C7A6F9C-9B4D-5043-803D-F6341346C6EC}"/>
              </a:ext>
            </a:extLst>
          </p:cNvPr>
          <p:cNvSpPr/>
          <p:nvPr/>
        </p:nvSpPr>
        <p:spPr>
          <a:xfrm>
            <a:off x="3106868" y="5559208"/>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LN2 Mobile </a:t>
            </a:r>
            <a:r>
              <a:rPr lang="en-US" sz="1100" dirty="0" err="1">
                <a:latin typeface="+mj-lt"/>
                <a:cs typeface="Calibri"/>
              </a:rPr>
              <a:t>Dewars</a:t>
            </a:r>
            <a:endParaRPr lang="en-US" sz="1100" dirty="0">
              <a:latin typeface="+mj-lt"/>
              <a:cs typeface="Calibri"/>
            </a:endParaRPr>
          </a:p>
        </p:txBody>
      </p:sp>
      <p:sp>
        <p:nvSpPr>
          <p:cNvPr id="81" name="Shape 39">
            <a:extLst>
              <a:ext uri="{FF2B5EF4-FFF2-40B4-BE49-F238E27FC236}">
                <a16:creationId xmlns:a16="http://schemas.microsoft.com/office/drawing/2014/main" id="{D1F20AD2-5E64-6D44-9064-4EC7D2E5F2AF}"/>
              </a:ext>
            </a:extLst>
          </p:cNvPr>
          <p:cNvSpPr/>
          <p:nvPr/>
        </p:nvSpPr>
        <p:spPr>
          <a:xfrm>
            <a:off x="395536" y="4585246"/>
            <a:ext cx="1152128"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82" name="Shape 40">
            <a:extLst>
              <a:ext uri="{FF2B5EF4-FFF2-40B4-BE49-F238E27FC236}">
                <a16:creationId xmlns:a16="http://schemas.microsoft.com/office/drawing/2014/main" id="{A6AEC757-B0F8-ED47-B370-4D620859492E}"/>
              </a:ext>
            </a:extLst>
          </p:cNvPr>
          <p:cNvSpPr/>
          <p:nvPr/>
        </p:nvSpPr>
        <p:spPr>
          <a:xfrm>
            <a:off x="528141" y="4603013"/>
            <a:ext cx="925760" cy="5368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Cryodistribution</a:t>
            </a:r>
            <a:r>
              <a:rPr lang="en-US" sz="1100" dirty="0">
                <a:latin typeface="+mj-lt"/>
                <a:cs typeface="Calibri"/>
              </a:rPr>
              <a:t> System for  Elliptical Linac</a:t>
            </a:r>
            <a:endParaRPr sz="1100" dirty="0">
              <a:latin typeface="+mj-lt"/>
              <a:cs typeface="Calibri"/>
            </a:endParaRPr>
          </a:p>
        </p:txBody>
      </p:sp>
      <p:sp>
        <p:nvSpPr>
          <p:cNvPr id="83" name="Shape 39">
            <a:extLst>
              <a:ext uri="{FF2B5EF4-FFF2-40B4-BE49-F238E27FC236}">
                <a16:creationId xmlns:a16="http://schemas.microsoft.com/office/drawing/2014/main" id="{764F3E84-006C-FF4A-A104-0CC3CEF36B3B}"/>
              </a:ext>
            </a:extLst>
          </p:cNvPr>
          <p:cNvSpPr/>
          <p:nvPr/>
        </p:nvSpPr>
        <p:spPr>
          <a:xfrm>
            <a:off x="395536" y="5449342"/>
            <a:ext cx="1152128" cy="597271"/>
          </a:xfrm>
          <a:prstGeom prst="rect">
            <a:avLst/>
          </a:prstGeom>
          <a:solidFill>
            <a:schemeClr val="accent3">
              <a:lumMod val="60000"/>
              <a:lumOff val="40000"/>
            </a:schemeClr>
          </a:solidFill>
          <a:ln w="12700">
            <a:solidFill>
              <a:schemeClr val="accent5">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84" name="Shape 40">
            <a:extLst>
              <a:ext uri="{FF2B5EF4-FFF2-40B4-BE49-F238E27FC236}">
                <a16:creationId xmlns:a16="http://schemas.microsoft.com/office/drawing/2014/main" id="{21EAB966-3144-F94A-8924-367B4353E4CD}"/>
              </a:ext>
            </a:extLst>
          </p:cNvPr>
          <p:cNvSpPr/>
          <p:nvPr/>
        </p:nvSpPr>
        <p:spPr>
          <a:xfrm>
            <a:off x="482401" y="5530610"/>
            <a:ext cx="1008112" cy="3573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Elliptical</a:t>
            </a:r>
          </a:p>
          <a:p>
            <a:pPr lvl="0" algn="ctr">
              <a:defRPr sz="1800"/>
            </a:pPr>
            <a:r>
              <a:rPr lang="en-US" sz="1100" dirty="0" err="1">
                <a:latin typeface="+mj-lt"/>
                <a:cs typeface="Calibri"/>
              </a:rPr>
              <a:t>Cryomodules</a:t>
            </a:r>
            <a:endParaRPr sz="1100" dirty="0">
              <a:latin typeface="+mj-lt"/>
              <a:cs typeface="Calibri"/>
            </a:endParaRPr>
          </a:p>
        </p:txBody>
      </p:sp>
      <p:sp>
        <p:nvSpPr>
          <p:cNvPr id="85" name="Shape 39">
            <a:extLst>
              <a:ext uri="{FF2B5EF4-FFF2-40B4-BE49-F238E27FC236}">
                <a16:creationId xmlns:a16="http://schemas.microsoft.com/office/drawing/2014/main" id="{BB2DF252-8091-5247-AF10-451A5DA03AC4}"/>
              </a:ext>
            </a:extLst>
          </p:cNvPr>
          <p:cNvSpPr/>
          <p:nvPr/>
        </p:nvSpPr>
        <p:spPr>
          <a:xfrm>
            <a:off x="6012160" y="5449342"/>
            <a:ext cx="1234479" cy="597271"/>
          </a:xfrm>
          <a:prstGeom prst="rect">
            <a:avLst/>
          </a:prstGeom>
          <a:solidFill>
            <a:srgbClr val="B7DEE8"/>
          </a:solidFill>
          <a:ln w="12700">
            <a:solidFill>
              <a:schemeClr val="accent5">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86" name="Shape 40">
            <a:extLst>
              <a:ext uri="{FF2B5EF4-FFF2-40B4-BE49-F238E27FC236}">
                <a16:creationId xmlns:a16="http://schemas.microsoft.com/office/drawing/2014/main" id="{720D4F6E-B1C3-CA40-8518-44E5B0037CE5}"/>
              </a:ext>
            </a:extLst>
          </p:cNvPr>
          <p:cNvSpPr/>
          <p:nvPr/>
        </p:nvSpPr>
        <p:spPr>
          <a:xfrm>
            <a:off x="6124426" y="5641131"/>
            <a:ext cx="1008112" cy="17782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Stand Lund 2</a:t>
            </a:r>
            <a:endParaRPr sz="1100" dirty="0">
              <a:latin typeface="+mj-lt"/>
              <a:cs typeface="Calibri"/>
            </a:endParaRPr>
          </a:p>
        </p:txBody>
      </p:sp>
      <p:sp>
        <p:nvSpPr>
          <p:cNvPr id="87" name="Shape 39">
            <a:extLst>
              <a:ext uri="{FF2B5EF4-FFF2-40B4-BE49-F238E27FC236}">
                <a16:creationId xmlns:a16="http://schemas.microsoft.com/office/drawing/2014/main" id="{850CA760-EA8A-CA43-A3E9-48A1F2BC6883}"/>
              </a:ext>
            </a:extLst>
          </p:cNvPr>
          <p:cNvSpPr/>
          <p:nvPr/>
        </p:nvSpPr>
        <p:spPr>
          <a:xfrm>
            <a:off x="7452320" y="3721150"/>
            <a:ext cx="1234479"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88" name="Shape 40">
            <a:extLst>
              <a:ext uri="{FF2B5EF4-FFF2-40B4-BE49-F238E27FC236}">
                <a16:creationId xmlns:a16="http://schemas.microsoft.com/office/drawing/2014/main" id="{A245556D-A88F-8347-9508-D6189EA4785D}"/>
              </a:ext>
            </a:extLst>
          </p:cNvPr>
          <p:cNvSpPr/>
          <p:nvPr/>
        </p:nvSpPr>
        <p:spPr>
          <a:xfrm>
            <a:off x="7584926" y="3763566"/>
            <a:ext cx="925760" cy="53433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Target </a:t>
            </a:r>
            <a:r>
              <a:rPr lang="en-US" sz="1100" dirty="0" err="1">
                <a:latin typeface="+mj-lt"/>
                <a:cs typeface="Calibri"/>
              </a:rPr>
              <a:t>Cryodistribution</a:t>
            </a:r>
            <a:r>
              <a:rPr lang="en-US" sz="1100" dirty="0">
                <a:latin typeface="+mj-lt"/>
                <a:cs typeface="Calibri"/>
              </a:rPr>
              <a:t> System</a:t>
            </a:r>
            <a:endParaRPr sz="1100" dirty="0">
              <a:latin typeface="+mj-lt"/>
              <a:cs typeface="Calibri"/>
            </a:endParaRPr>
          </a:p>
        </p:txBody>
      </p:sp>
      <p:sp>
        <p:nvSpPr>
          <p:cNvPr id="89" name="Shape 39">
            <a:extLst>
              <a:ext uri="{FF2B5EF4-FFF2-40B4-BE49-F238E27FC236}">
                <a16:creationId xmlns:a16="http://schemas.microsoft.com/office/drawing/2014/main" id="{0741FEEA-B92D-954E-A545-81C9B82EF964}"/>
              </a:ext>
            </a:extLst>
          </p:cNvPr>
          <p:cNvSpPr/>
          <p:nvPr/>
        </p:nvSpPr>
        <p:spPr>
          <a:xfrm>
            <a:off x="7452320" y="4585246"/>
            <a:ext cx="1234479" cy="597271"/>
          </a:xfrm>
          <a:prstGeom prst="rect">
            <a:avLst/>
          </a:prstGeom>
          <a:solidFill>
            <a:schemeClr val="accent4">
              <a:lumMod val="40000"/>
              <a:lumOff val="60000"/>
            </a:schemeClr>
          </a:solidFill>
          <a:ln w="12700">
            <a:solidFill>
              <a:schemeClr val="accent4">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90" name="Shape 40">
            <a:extLst>
              <a:ext uri="{FF2B5EF4-FFF2-40B4-BE49-F238E27FC236}">
                <a16:creationId xmlns:a16="http://schemas.microsoft.com/office/drawing/2014/main" id="{E1F45178-F56B-3947-8EE5-D985948D3FAF}"/>
              </a:ext>
            </a:extLst>
          </p:cNvPr>
          <p:cNvSpPr/>
          <p:nvPr/>
        </p:nvSpPr>
        <p:spPr>
          <a:xfrm>
            <a:off x="7606092" y="4675931"/>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Hydrogen Circulation Box</a:t>
            </a:r>
            <a:endParaRPr sz="1100" dirty="0">
              <a:latin typeface="+mj-lt"/>
              <a:cs typeface="Calibri"/>
            </a:endParaRPr>
          </a:p>
        </p:txBody>
      </p:sp>
      <p:sp>
        <p:nvSpPr>
          <p:cNvPr id="91" name="Shape 39">
            <a:extLst>
              <a:ext uri="{FF2B5EF4-FFF2-40B4-BE49-F238E27FC236}">
                <a16:creationId xmlns:a16="http://schemas.microsoft.com/office/drawing/2014/main" id="{3CF6D72F-E34F-AF41-983A-340F29F796C7}"/>
              </a:ext>
            </a:extLst>
          </p:cNvPr>
          <p:cNvSpPr/>
          <p:nvPr/>
        </p:nvSpPr>
        <p:spPr>
          <a:xfrm>
            <a:off x="7452320" y="5449342"/>
            <a:ext cx="1234479" cy="597271"/>
          </a:xfrm>
          <a:prstGeom prst="rect">
            <a:avLst/>
          </a:prstGeom>
          <a:solidFill>
            <a:schemeClr val="accent4">
              <a:lumMod val="40000"/>
              <a:lumOff val="60000"/>
            </a:schemeClr>
          </a:solidFill>
          <a:ln w="12700">
            <a:solidFill>
              <a:schemeClr val="accent4">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92" name="Shape 40">
            <a:extLst>
              <a:ext uri="{FF2B5EF4-FFF2-40B4-BE49-F238E27FC236}">
                <a16:creationId xmlns:a16="http://schemas.microsoft.com/office/drawing/2014/main" id="{EA8A975F-D3ED-8442-8A35-766AECFE0D12}"/>
              </a:ext>
            </a:extLst>
          </p:cNvPr>
          <p:cNvSpPr/>
          <p:nvPr/>
        </p:nvSpPr>
        <p:spPr>
          <a:xfrm>
            <a:off x="7616676" y="5550198"/>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Hydrogen Moderator</a:t>
            </a:r>
            <a:endParaRPr sz="1100" dirty="0">
              <a:latin typeface="+mj-lt"/>
              <a:cs typeface="Calibri"/>
            </a:endParaRPr>
          </a:p>
        </p:txBody>
      </p:sp>
      <p:sp>
        <p:nvSpPr>
          <p:cNvPr id="93" name="Shape 123">
            <a:extLst>
              <a:ext uri="{FF2B5EF4-FFF2-40B4-BE49-F238E27FC236}">
                <a16:creationId xmlns:a16="http://schemas.microsoft.com/office/drawing/2014/main" id="{D905CC74-0153-B244-B477-1276BD26BBE2}"/>
              </a:ext>
            </a:extLst>
          </p:cNvPr>
          <p:cNvSpPr/>
          <p:nvPr/>
        </p:nvSpPr>
        <p:spPr>
          <a:xfrm flipH="1" flipV="1">
            <a:off x="5796136" y="3793158"/>
            <a:ext cx="57606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94" name="Shape 123">
            <a:extLst>
              <a:ext uri="{FF2B5EF4-FFF2-40B4-BE49-F238E27FC236}">
                <a16:creationId xmlns:a16="http://schemas.microsoft.com/office/drawing/2014/main" id="{7010A7A8-725E-4F4B-B70D-8048F1A5E6A8}"/>
              </a:ext>
            </a:extLst>
          </p:cNvPr>
          <p:cNvSpPr/>
          <p:nvPr/>
        </p:nvSpPr>
        <p:spPr>
          <a:xfrm flipH="1" flipV="1">
            <a:off x="5804603" y="3589793"/>
            <a:ext cx="80798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95" name="Shape 149">
            <a:extLst>
              <a:ext uri="{FF2B5EF4-FFF2-40B4-BE49-F238E27FC236}">
                <a16:creationId xmlns:a16="http://schemas.microsoft.com/office/drawing/2014/main" id="{6D96F052-D12A-5042-835F-F279680BD7BE}"/>
              </a:ext>
            </a:extLst>
          </p:cNvPr>
          <p:cNvSpPr/>
          <p:nvPr/>
        </p:nvSpPr>
        <p:spPr>
          <a:xfrm flipV="1">
            <a:off x="8460432" y="3433118"/>
            <a:ext cx="0" cy="28803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96" name="Shape 149">
            <a:extLst>
              <a:ext uri="{FF2B5EF4-FFF2-40B4-BE49-F238E27FC236}">
                <a16:creationId xmlns:a16="http://schemas.microsoft.com/office/drawing/2014/main" id="{1A3A6725-DCC7-8546-9967-8D687CDB0AA1}"/>
              </a:ext>
            </a:extLst>
          </p:cNvPr>
          <p:cNvSpPr/>
          <p:nvPr/>
        </p:nvSpPr>
        <p:spPr>
          <a:xfrm flipV="1">
            <a:off x="7734002" y="4290368"/>
            <a:ext cx="0" cy="28803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97" name="Shape 150">
            <a:extLst>
              <a:ext uri="{FF2B5EF4-FFF2-40B4-BE49-F238E27FC236}">
                <a16:creationId xmlns:a16="http://schemas.microsoft.com/office/drawing/2014/main" id="{566002A8-B705-0246-A2BD-F5928C37B877}"/>
              </a:ext>
            </a:extLst>
          </p:cNvPr>
          <p:cNvSpPr/>
          <p:nvPr/>
        </p:nvSpPr>
        <p:spPr>
          <a:xfrm>
            <a:off x="7687394" y="445343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98" name="Shape 149">
            <a:extLst>
              <a:ext uri="{FF2B5EF4-FFF2-40B4-BE49-F238E27FC236}">
                <a16:creationId xmlns:a16="http://schemas.microsoft.com/office/drawing/2014/main" id="{958ED59A-6AC3-B441-9D59-22405285C071}"/>
              </a:ext>
            </a:extLst>
          </p:cNvPr>
          <p:cNvSpPr/>
          <p:nvPr/>
        </p:nvSpPr>
        <p:spPr>
          <a:xfrm flipH="1" flipV="1">
            <a:off x="8448800" y="4325416"/>
            <a:ext cx="5282" cy="25298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99" name="Shape 149">
            <a:extLst>
              <a:ext uri="{FF2B5EF4-FFF2-40B4-BE49-F238E27FC236}">
                <a16:creationId xmlns:a16="http://schemas.microsoft.com/office/drawing/2014/main" id="{D7EFFD8D-CEA7-5D4B-A015-1B7A5A150DF9}"/>
              </a:ext>
            </a:extLst>
          </p:cNvPr>
          <p:cNvSpPr/>
          <p:nvPr/>
        </p:nvSpPr>
        <p:spPr>
          <a:xfrm flipV="1">
            <a:off x="7753052" y="5160318"/>
            <a:ext cx="0" cy="28803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00" name="Shape 150">
            <a:extLst>
              <a:ext uri="{FF2B5EF4-FFF2-40B4-BE49-F238E27FC236}">
                <a16:creationId xmlns:a16="http://schemas.microsoft.com/office/drawing/2014/main" id="{78E80027-AD8E-E643-B695-5F0468B567AB}"/>
              </a:ext>
            </a:extLst>
          </p:cNvPr>
          <p:cNvSpPr/>
          <p:nvPr/>
        </p:nvSpPr>
        <p:spPr>
          <a:xfrm>
            <a:off x="7706444" y="532020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01" name="Shape 149">
            <a:extLst>
              <a:ext uri="{FF2B5EF4-FFF2-40B4-BE49-F238E27FC236}">
                <a16:creationId xmlns:a16="http://schemas.microsoft.com/office/drawing/2014/main" id="{0AF0C4DC-EF8A-5E42-A9F9-4EC5CEAD2944}"/>
              </a:ext>
            </a:extLst>
          </p:cNvPr>
          <p:cNvSpPr/>
          <p:nvPr/>
        </p:nvSpPr>
        <p:spPr>
          <a:xfrm flipH="1" flipV="1">
            <a:off x="8473131" y="5182667"/>
            <a:ext cx="0" cy="26568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02" name="Shape 97">
            <a:extLst>
              <a:ext uri="{FF2B5EF4-FFF2-40B4-BE49-F238E27FC236}">
                <a16:creationId xmlns:a16="http://schemas.microsoft.com/office/drawing/2014/main" id="{DFC21B4C-F8F4-FE48-999E-BE4085CDDECA}"/>
              </a:ext>
            </a:extLst>
          </p:cNvPr>
          <p:cNvSpPr/>
          <p:nvPr/>
        </p:nvSpPr>
        <p:spPr>
          <a:xfrm>
            <a:off x="4102224" y="3544211"/>
            <a:ext cx="457200" cy="12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03" name="Shape 98">
            <a:extLst>
              <a:ext uri="{FF2B5EF4-FFF2-40B4-BE49-F238E27FC236}">
                <a16:creationId xmlns:a16="http://schemas.microsoft.com/office/drawing/2014/main" id="{64FB9B5F-244B-B441-BB25-932FF7B630A6}"/>
              </a:ext>
            </a:extLst>
          </p:cNvPr>
          <p:cNvSpPr/>
          <p:nvPr/>
        </p:nvSpPr>
        <p:spPr>
          <a:xfrm>
            <a:off x="4019571" y="34934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04" name="Shape 99">
            <a:extLst>
              <a:ext uri="{FF2B5EF4-FFF2-40B4-BE49-F238E27FC236}">
                <a16:creationId xmlns:a16="http://schemas.microsoft.com/office/drawing/2014/main" id="{3997625C-FB59-A547-BB54-2737A6BC6B27}"/>
              </a:ext>
            </a:extLst>
          </p:cNvPr>
          <p:cNvSpPr/>
          <p:nvPr/>
        </p:nvSpPr>
        <p:spPr>
          <a:xfrm flipH="1" flipV="1">
            <a:off x="3995936" y="3772937"/>
            <a:ext cx="56348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05" name="Shape 100">
            <a:extLst>
              <a:ext uri="{FF2B5EF4-FFF2-40B4-BE49-F238E27FC236}">
                <a16:creationId xmlns:a16="http://schemas.microsoft.com/office/drawing/2014/main" id="{96ECA2B7-C8B4-744C-B110-67066089A6BD}"/>
              </a:ext>
            </a:extLst>
          </p:cNvPr>
          <p:cNvSpPr/>
          <p:nvPr/>
        </p:nvSpPr>
        <p:spPr>
          <a:xfrm>
            <a:off x="4432424" y="37220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06" name="Shape 97">
            <a:extLst>
              <a:ext uri="{FF2B5EF4-FFF2-40B4-BE49-F238E27FC236}">
                <a16:creationId xmlns:a16="http://schemas.microsoft.com/office/drawing/2014/main" id="{5D513437-F4CF-9745-85DA-3DB4B165E98E}"/>
              </a:ext>
            </a:extLst>
          </p:cNvPr>
          <p:cNvSpPr/>
          <p:nvPr/>
        </p:nvSpPr>
        <p:spPr>
          <a:xfrm>
            <a:off x="3995936" y="3649269"/>
            <a:ext cx="57038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07" name="Shape 100">
            <a:extLst>
              <a:ext uri="{FF2B5EF4-FFF2-40B4-BE49-F238E27FC236}">
                <a16:creationId xmlns:a16="http://schemas.microsoft.com/office/drawing/2014/main" id="{E188C25E-3EF6-8E48-B4DF-57EE4C58E141}"/>
              </a:ext>
            </a:extLst>
          </p:cNvPr>
          <p:cNvSpPr/>
          <p:nvPr/>
        </p:nvSpPr>
        <p:spPr>
          <a:xfrm>
            <a:off x="4440684" y="359834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08" name="Rectangle 107">
            <a:extLst>
              <a:ext uri="{FF2B5EF4-FFF2-40B4-BE49-F238E27FC236}">
                <a16:creationId xmlns:a16="http://schemas.microsoft.com/office/drawing/2014/main" id="{3CDBBAAB-8262-EC47-9E46-1AACE237BFD1}"/>
              </a:ext>
            </a:extLst>
          </p:cNvPr>
          <p:cNvSpPr/>
          <p:nvPr/>
        </p:nvSpPr>
        <p:spPr>
          <a:xfrm>
            <a:off x="4195068" y="3505126"/>
            <a:ext cx="160908" cy="8640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100">
              <a:latin typeface="+mj-lt"/>
            </a:endParaRPr>
          </a:p>
        </p:txBody>
      </p:sp>
      <p:sp>
        <p:nvSpPr>
          <p:cNvPr id="109" name="Shape 98">
            <a:extLst>
              <a:ext uri="{FF2B5EF4-FFF2-40B4-BE49-F238E27FC236}">
                <a16:creationId xmlns:a16="http://schemas.microsoft.com/office/drawing/2014/main" id="{4ECABD8E-B3E2-CF4B-AB2B-842EF40BA722}"/>
              </a:ext>
            </a:extLst>
          </p:cNvPr>
          <p:cNvSpPr/>
          <p:nvPr/>
        </p:nvSpPr>
        <p:spPr>
          <a:xfrm>
            <a:off x="4283968" y="4513238"/>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10" name="Shape 97">
            <a:extLst>
              <a:ext uri="{FF2B5EF4-FFF2-40B4-BE49-F238E27FC236}">
                <a16:creationId xmlns:a16="http://schemas.microsoft.com/office/drawing/2014/main" id="{1B018275-0D91-3C45-ADBE-0A73692D468E}"/>
              </a:ext>
            </a:extLst>
          </p:cNvPr>
          <p:cNvSpPr/>
          <p:nvPr/>
        </p:nvSpPr>
        <p:spPr>
          <a:xfrm flipV="1">
            <a:off x="4283968" y="4563542"/>
            <a:ext cx="281806"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1" name="Shape 90">
            <a:extLst>
              <a:ext uri="{FF2B5EF4-FFF2-40B4-BE49-F238E27FC236}">
                <a16:creationId xmlns:a16="http://schemas.microsoft.com/office/drawing/2014/main" id="{DFE9D6A5-80AA-074A-825E-F36CB92EE6A0}"/>
              </a:ext>
            </a:extLst>
          </p:cNvPr>
          <p:cNvSpPr/>
          <p:nvPr/>
        </p:nvSpPr>
        <p:spPr>
          <a:xfrm>
            <a:off x="4883348" y="531536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44"/>
                  <a:pt x="17978"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12" name="Shape 152">
            <a:extLst>
              <a:ext uri="{FF2B5EF4-FFF2-40B4-BE49-F238E27FC236}">
                <a16:creationId xmlns:a16="http://schemas.microsoft.com/office/drawing/2014/main" id="{5BBA0CBC-A309-8B45-8860-5AAA6B09E553}"/>
              </a:ext>
            </a:extLst>
          </p:cNvPr>
          <p:cNvSpPr/>
          <p:nvPr/>
        </p:nvSpPr>
        <p:spPr>
          <a:xfrm>
            <a:off x="8404349" y="431893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13" name="Shape 152">
            <a:extLst>
              <a:ext uri="{FF2B5EF4-FFF2-40B4-BE49-F238E27FC236}">
                <a16:creationId xmlns:a16="http://schemas.microsoft.com/office/drawing/2014/main" id="{4FFDA502-B3C3-9A4A-8B29-C5B4F90DC30F}"/>
              </a:ext>
            </a:extLst>
          </p:cNvPr>
          <p:cNvSpPr/>
          <p:nvPr/>
        </p:nvSpPr>
        <p:spPr>
          <a:xfrm>
            <a:off x="8426574" y="518036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14" name="Shape 123">
            <a:extLst>
              <a:ext uri="{FF2B5EF4-FFF2-40B4-BE49-F238E27FC236}">
                <a16:creationId xmlns:a16="http://schemas.microsoft.com/office/drawing/2014/main" id="{8F26B85D-E6F5-0F47-AA1E-A8A4F26BAC5A}"/>
              </a:ext>
            </a:extLst>
          </p:cNvPr>
          <p:cNvSpPr/>
          <p:nvPr/>
        </p:nvSpPr>
        <p:spPr>
          <a:xfrm flipH="1" flipV="1">
            <a:off x="6486499" y="3683008"/>
            <a:ext cx="0" cy="54219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5" name="Shape 123">
            <a:extLst>
              <a:ext uri="{FF2B5EF4-FFF2-40B4-BE49-F238E27FC236}">
                <a16:creationId xmlns:a16="http://schemas.microsoft.com/office/drawing/2014/main" id="{C9AB4774-2A93-054D-AAA6-255A0BAF681A}"/>
              </a:ext>
            </a:extLst>
          </p:cNvPr>
          <p:cNvSpPr/>
          <p:nvPr/>
        </p:nvSpPr>
        <p:spPr>
          <a:xfrm flipH="1">
            <a:off x="5796136" y="3691476"/>
            <a:ext cx="69368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6" name="Shape 98">
            <a:extLst>
              <a:ext uri="{FF2B5EF4-FFF2-40B4-BE49-F238E27FC236}">
                <a16:creationId xmlns:a16="http://schemas.microsoft.com/office/drawing/2014/main" id="{C4239E60-7E21-FE48-8484-2CE96D8FDAAF}"/>
              </a:ext>
            </a:extLst>
          </p:cNvPr>
          <p:cNvSpPr/>
          <p:nvPr/>
        </p:nvSpPr>
        <p:spPr>
          <a:xfrm>
            <a:off x="5804602" y="364426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17" name="Shape 123">
            <a:extLst>
              <a:ext uri="{FF2B5EF4-FFF2-40B4-BE49-F238E27FC236}">
                <a16:creationId xmlns:a16="http://schemas.microsoft.com/office/drawing/2014/main" id="{4D685B99-0A0E-DA4B-833B-4FD2461F3293}"/>
              </a:ext>
            </a:extLst>
          </p:cNvPr>
          <p:cNvSpPr/>
          <p:nvPr/>
        </p:nvSpPr>
        <p:spPr>
          <a:xfrm flipH="1" flipV="1">
            <a:off x="5813069" y="3492425"/>
            <a:ext cx="913822"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8" name="Shape 121">
            <a:extLst>
              <a:ext uri="{FF2B5EF4-FFF2-40B4-BE49-F238E27FC236}">
                <a16:creationId xmlns:a16="http://schemas.microsoft.com/office/drawing/2014/main" id="{EA3B9487-02F2-A940-B81F-3A88A0013ABA}"/>
              </a:ext>
            </a:extLst>
          </p:cNvPr>
          <p:cNvSpPr/>
          <p:nvPr/>
        </p:nvSpPr>
        <p:spPr>
          <a:xfrm flipV="1">
            <a:off x="6728048" y="3492508"/>
            <a:ext cx="0" cy="74083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9" name="Shape 98">
            <a:extLst>
              <a:ext uri="{FF2B5EF4-FFF2-40B4-BE49-F238E27FC236}">
                <a16:creationId xmlns:a16="http://schemas.microsoft.com/office/drawing/2014/main" id="{7E6FAD57-CE40-5B41-8146-AB4E95492213}"/>
              </a:ext>
            </a:extLst>
          </p:cNvPr>
          <p:cNvSpPr/>
          <p:nvPr/>
        </p:nvSpPr>
        <p:spPr>
          <a:xfrm>
            <a:off x="5804602" y="3441063"/>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20" name="Shape 118">
            <a:extLst>
              <a:ext uri="{FF2B5EF4-FFF2-40B4-BE49-F238E27FC236}">
                <a16:creationId xmlns:a16="http://schemas.microsoft.com/office/drawing/2014/main" id="{A165177A-2888-2943-A4D6-EC4DCB1A1B12}"/>
              </a:ext>
            </a:extLst>
          </p:cNvPr>
          <p:cNvSpPr/>
          <p:nvPr/>
        </p:nvSpPr>
        <p:spPr>
          <a:xfrm>
            <a:off x="6325590" y="532155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21" name="Shape 122">
            <a:extLst>
              <a:ext uri="{FF2B5EF4-FFF2-40B4-BE49-F238E27FC236}">
                <a16:creationId xmlns:a16="http://schemas.microsoft.com/office/drawing/2014/main" id="{A6DC6129-9242-F24F-9C8A-959C59474A91}"/>
              </a:ext>
            </a:extLst>
          </p:cNvPr>
          <p:cNvSpPr/>
          <p:nvPr/>
        </p:nvSpPr>
        <p:spPr>
          <a:xfrm>
            <a:off x="6558675" y="532050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22" name="Shape 120">
            <a:extLst>
              <a:ext uri="{FF2B5EF4-FFF2-40B4-BE49-F238E27FC236}">
                <a16:creationId xmlns:a16="http://schemas.microsoft.com/office/drawing/2014/main" id="{B9FCE100-59FB-5245-A743-F0FB21A1B278}"/>
              </a:ext>
            </a:extLst>
          </p:cNvPr>
          <p:cNvSpPr/>
          <p:nvPr/>
        </p:nvSpPr>
        <p:spPr>
          <a:xfrm>
            <a:off x="6681397" y="483090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23" name="Shape 120">
            <a:extLst>
              <a:ext uri="{FF2B5EF4-FFF2-40B4-BE49-F238E27FC236}">
                <a16:creationId xmlns:a16="http://schemas.microsoft.com/office/drawing/2014/main" id="{AEBB53AD-203C-FE45-83D9-080783A56190}"/>
              </a:ext>
            </a:extLst>
          </p:cNvPr>
          <p:cNvSpPr/>
          <p:nvPr/>
        </p:nvSpPr>
        <p:spPr>
          <a:xfrm>
            <a:off x="852379" y="395049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24" name="Shape 118">
            <a:extLst>
              <a:ext uri="{FF2B5EF4-FFF2-40B4-BE49-F238E27FC236}">
                <a16:creationId xmlns:a16="http://schemas.microsoft.com/office/drawing/2014/main" id="{D7378366-1F6E-144B-8E33-DEA9FB789C40}"/>
              </a:ext>
            </a:extLst>
          </p:cNvPr>
          <p:cNvSpPr/>
          <p:nvPr/>
        </p:nvSpPr>
        <p:spPr>
          <a:xfrm>
            <a:off x="885552" y="444110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25" name="Shape 121">
            <a:extLst>
              <a:ext uri="{FF2B5EF4-FFF2-40B4-BE49-F238E27FC236}">
                <a16:creationId xmlns:a16="http://schemas.microsoft.com/office/drawing/2014/main" id="{EE475423-172B-BB46-8444-7CBADFEBFAE9}"/>
              </a:ext>
            </a:extLst>
          </p:cNvPr>
          <p:cNvSpPr/>
          <p:nvPr/>
        </p:nvSpPr>
        <p:spPr>
          <a:xfrm flipV="1">
            <a:off x="1161701" y="3949791"/>
            <a:ext cx="0" cy="6191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26" name="Shape 122">
            <a:extLst>
              <a:ext uri="{FF2B5EF4-FFF2-40B4-BE49-F238E27FC236}">
                <a16:creationId xmlns:a16="http://schemas.microsoft.com/office/drawing/2014/main" id="{0D676227-C46B-C24B-B00D-5AE5B6FF6D3A}"/>
              </a:ext>
            </a:extLst>
          </p:cNvPr>
          <p:cNvSpPr/>
          <p:nvPr/>
        </p:nvSpPr>
        <p:spPr>
          <a:xfrm>
            <a:off x="1118637" y="444005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27" name="Shape 123">
            <a:extLst>
              <a:ext uri="{FF2B5EF4-FFF2-40B4-BE49-F238E27FC236}">
                <a16:creationId xmlns:a16="http://schemas.microsoft.com/office/drawing/2014/main" id="{E29F4D48-1148-A345-B89F-8C771F8CD5E7}"/>
              </a:ext>
            </a:extLst>
          </p:cNvPr>
          <p:cNvSpPr/>
          <p:nvPr/>
        </p:nvSpPr>
        <p:spPr>
          <a:xfrm flipV="1">
            <a:off x="928620" y="3945559"/>
            <a:ext cx="0" cy="62263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28" name="Shape 123">
            <a:extLst>
              <a:ext uri="{FF2B5EF4-FFF2-40B4-BE49-F238E27FC236}">
                <a16:creationId xmlns:a16="http://schemas.microsoft.com/office/drawing/2014/main" id="{CFDB636D-D55E-7D46-8790-EBADC9717DDD}"/>
              </a:ext>
            </a:extLst>
          </p:cNvPr>
          <p:cNvSpPr/>
          <p:nvPr/>
        </p:nvSpPr>
        <p:spPr>
          <a:xfrm flipH="1" flipV="1">
            <a:off x="1042919" y="3949791"/>
            <a:ext cx="0" cy="61839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29" name="Shape 121">
            <a:extLst>
              <a:ext uri="{FF2B5EF4-FFF2-40B4-BE49-F238E27FC236}">
                <a16:creationId xmlns:a16="http://schemas.microsoft.com/office/drawing/2014/main" id="{1974F3E1-B003-EA46-910D-59CE1B8461F0}"/>
              </a:ext>
            </a:extLst>
          </p:cNvPr>
          <p:cNvSpPr/>
          <p:nvPr/>
        </p:nvSpPr>
        <p:spPr>
          <a:xfrm flipV="1">
            <a:off x="1284468" y="3793158"/>
            <a:ext cx="0" cy="78316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0" name="Shape 120">
            <a:extLst>
              <a:ext uri="{FF2B5EF4-FFF2-40B4-BE49-F238E27FC236}">
                <a16:creationId xmlns:a16="http://schemas.microsoft.com/office/drawing/2014/main" id="{C8D3BDCE-F6B5-F04B-AE38-6DBEFEE6C189}"/>
              </a:ext>
            </a:extLst>
          </p:cNvPr>
          <p:cNvSpPr/>
          <p:nvPr/>
        </p:nvSpPr>
        <p:spPr>
          <a:xfrm>
            <a:off x="1093801" y="394198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31" name="Shape 125">
            <a:extLst>
              <a:ext uri="{FF2B5EF4-FFF2-40B4-BE49-F238E27FC236}">
                <a16:creationId xmlns:a16="http://schemas.microsoft.com/office/drawing/2014/main" id="{659FD5EC-BD0D-8F4E-9BC3-7180696AD9B4}"/>
              </a:ext>
            </a:extLst>
          </p:cNvPr>
          <p:cNvSpPr/>
          <p:nvPr/>
        </p:nvSpPr>
        <p:spPr>
          <a:xfrm flipH="1">
            <a:off x="4283968" y="3001070"/>
            <a:ext cx="1" cy="27432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2" name="Shape 89">
            <a:extLst>
              <a:ext uri="{FF2B5EF4-FFF2-40B4-BE49-F238E27FC236}">
                <a16:creationId xmlns:a16="http://schemas.microsoft.com/office/drawing/2014/main" id="{3AFA1793-E8A4-124D-A198-DE476E2EF9E2}"/>
              </a:ext>
            </a:extLst>
          </p:cNvPr>
          <p:cNvSpPr/>
          <p:nvPr/>
        </p:nvSpPr>
        <p:spPr>
          <a:xfrm flipV="1">
            <a:off x="4932040" y="4801270"/>
            <a:ext cx="0" cy="548258"/>
          </a:xfrm>
          <a:prstGeom prst="line">
            <a:avLst/>
          </a:prstGeom>
          <a:ln w="12700">
            <a:solidFill>
              <a:srgbClr val="0094CA"/>
            </a:solidFill>
            <a:prstDash val="sysDash"/>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3" name="Shape 121">
            <a:extLst>
              <a:ext uri="{FF2B5EF4-FFF2-40B4-BE49-F238E27FC236}">
                <a16:creationId xmlns:a16="http://schemas.microsoft.com/office/drawing/2014/main" id="{BC936A20-6A80-924A-9ACD-FB3B5362774E}"/>
              </a:ext>
            </a:extLst>
          </p:cNvPr>
          <p:cNvSpPr/>
          <p:nvPr/>
        </p:nvSpPr>
        <p:spPr>
          <a:xfrm flipV="1">
            <a:off x="6605281" y="4830241"/>
            <a:ext cx="0" cy="6191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4" name="Shape 123">
            <a:extLst>
              <a:ext uri="{FF2B5EF4-FFF2-40B4-BE49-F238E27FC236}">
                <a16:creationId xmlns:a16="http://schemas.microsoft.com/office/drawing/2014/main" id="{33235C46-5744-1B45-8000-AC261A9C21A6}"/>
              </a:ext>
            </a:extLst>
          </p:cNvPr>
          <p:cNvSpPr/>
          <p:nvPr/>
        </p:nvSpPr>
        <p:spPr>
          <a:xfrm flipV="1">
            <a:off x="6372200" y="4826009"/>
            <a:ext cx="0" cy="62263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5" name="Shape 123">
            <a:extLst>
              <a:ext uri="{FF2B5EF4-FFF2-40B4-BE49-F238E27FC236}">
                <a16:creationId xmlns:a16="http://schemas.microsoft.com/office/drawing/2014/main" id="{C2ADF09F-F3CC-724E-93D8-D92720E584EE}"/>
              </a:ext>
            </a:extLst>
          </p:cNvPr>
          <p:cNvSpPr/>
          <p:nvPr/>
        </p:nvSpPr>
        <p:spPr>
          <a:xfrm flipH="1" flipV="1">
            <a:off x="6486499" y="4830241"/>
            <a:ext cx="0" cy="61839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6" name="Shape 121">
            <a:extLst>
              <a:ext uri="{FF2B5EF4-FFF2-40B4-BE49-F238E27FC236}">
                <a16:creationId xmlns:a16="http://schemas.microsoft.com/office/drawing/2014/main" id="{97CEED37-0E99-EB40-897B-9BAD86FFCF33}"/>
              </a:ext>
            </a:extLst>
          </p:cNvPr>
          <p:cNvSpPr/>
          <p:nvPr/>
        </p:nvSpPr>
        <p:spPr>
          <a:xfrm flipV="1">
            <a:off x="6728048" y="4826008"/>
            <a:ext cx="0" cy="63076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7" name="Shape 81">
            <a:extLst>
              <a:ext uri="{FF2B5EF4-FFF2-40B4-BE49-F238E27FC236}">
                <a16:creationId xmlns:a16="http://schemas.microsoft.com/office/drawing/2014/main" id="{A1ED415B-BB64-864C-8AB2-02C42FA8CDC2}"/>
              </a:ext>
            </a:extLst>
          </p:cNvPr>
          <p:cNvSpPr/>
          <p:nvPr/>
        </p:nvSpPr>
        <p:spPr>
          <a:xfrm flipV="1">
            <a:off x="3592873" y="5187993"/>
            <a:ext cx="0" cy="1995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8" name="Shape 82">
            <a:extLst>
              <a:ext uri="{FF2B5EF4-FFF2-40B4-BE49-F238E27FC236}">
                <a16:creationId xmlns:a16="http://schemas.microsoft.com/office/drawing/2014/main" id="{D318F798-291C-FF49-BD71-2FA58C7631C0}"/>
              </a:ext>
            </a:extLst>
          </p:cNvPr>
          <p:cNvSpPr/>
          <p:nvPr/>
        </p:nvSpPr>
        <p:spPr>
          <a:xfrm>
            <a:off x="3542073" y="53306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39" name="Shape 120">
            <a:extLst>
              <a:ext uri="{FF2B5EF4-FFF2-40B4-BE49-F238E27FC236}">
                <a16:creationId xmlns:a16="http://schemas.microsoft.com/office/drawing/2014/main" id="{7F80B59B-88D8-A248-952C-32D14143BA07}"/>
              </a:ext>
            </a:extLst>
          </p:cNvPr>
          <p:cNvSpPr/>
          <p:nvPr/>
        </p:nvSpPr>
        <p:spPr>
          <a:xfrm>
            <a:off x="827542" y="519086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40" name="Shape 118">
            <a:extLst>
              <a:ext uri="{FF2B5EF4-FFF2-40B4-BE49-F238E27FC236}">
                <a16:creationId xmlns:a16="http://schemas.microsoft.com/office/drawing/2014/main" id="{3B432DB7-1252-DB4A-9A16-B3FEDDF4FDEF}"/>
              </a:ext>
            </a:extLst>
          </p:cNvPr>
          <p:cNvSpPr/>
          <p:nvPr/>
        </p:nvSpPr>
        <p:spPr>
          <a:xfrm>
            <a:off x="713157" y="533010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41" name="Shape 121">
            <a:extLst>
              <a:ext uri="{FF2B5EF4-FFF2-40B4-BE49-F238E27FC236}">
                <a16:creationId xmlns:a16="http://schemas.microsoft.com/office/drawing/2014/main" id="{B0060ACB-7771-8F48-9F22-4C4718F03D3F}"/>
              </a:ext>
            </a:extLst>
          </p:cNvPr>
          <p:cNvSpPr/>
          <p:nvPr/>
        </p:nvSpPr>
        <p:spPr>
          <a:xfrm flipV="1">
            <a:off x="992848" y="5198624"/>
            <a:ext cx="0" cy="24968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42" name="Shape 122">
            <a:extLst>
              <a:ext uri="{FF2B5EF4-FFF2-40B4-BE49-F238E27FC236}">
                <a16:creationId xmlns:a16="http://schemas.microsoft.com/office/drawing/2014/main" id="{EDF1D8C1-6882-784D-A2B4-04FD79F90B11}"/>
              </a:ext>
            </a:extLst>
          </p:cNvPr>
          <p:cNvSpPr/>
          <p:nvPr/>
        </p:nvSpPr>
        <p:spPr>
          <a:xfrm>
            <a:off x="946242" y="53248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43" name="Shape 123">
            <a:extLst>
              <a:ext uri="{FF2B5EF4-FFF2-40B4-BE49-F238E27FC236}">
                <a16:creationId xmlns:a16="http://schemas.microsoft.com/office/drawing/2014/main" id="{EAC99095-BAD0-624C-941F-5E796D4FE566}"/>
              </a:ext>
            </a:extLst>
          </p:cNvPr>
          <p:cNvSpPr/>
          <p:nvPr/>
        </p:nvSpPr>
        <p:spPr>
          <a:xfrm flipV="1">
            <a:off x="759767" y="5157191"/>
            <a:ext cx="0" cy="29999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44" name="Shape 123">
            <a:extLst>
              <a:ext uri="{FF2B5EF4-FFF2-40B4-BE49-F238E27FC236}">
                <a16:creationId xmlns:a16="http://schemas.microsoft.com/office/drawing/2014/main" id="{24D272A2-110E-0146-B6B9-91CE1B41DB30}"/>
              </a:ext>
            </a:extLst>
          </p:cNvPr>
          <p:cNvSpPr/>
          <p:nvPr/>
        </p:nvSpPr>
        <p:spPr>
          <a:xfrm flipH="1" flipV="1">
            <a:off x="874066" y="5198623"/>
            <a:ext cx="0" cy="24968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45" name="Shape 121">
            <a:extLst>
              <a:ext uri="{FF2B5EF4-FFF2-40B4-BE49-F238E27FC236}">
                <a16:creationId xmlns:a16="http://schemas.microsoft.com/office/drawing/2014/main" id="{20A5C730-42AF-D349-81A4-2804241E8AD4}"/>
              </a:ext>
            </a:extLst>
          </p:cNvPr>
          <p:cNvSpPr/>
          <p:nvPr/>
        </p:nvSpPr>
        <p:spPr>
          <a:xfrm flipV="1">
            <a:off x="1115615" y="5161309"/>
            <a:ext cx="0" cy="28276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46" name="Shape 120">
            <a:extLst>
              <a:ext uri="{FF2B5EF4-FFF2-40B4-BE49-F238E27FC236}">
                <a16:creationId xmlns:a16="http://schemas.microsoft.com/office/drawing/2014/main" id="{53318B0E-3E78-A145-8D23-B2DF0BEB2CFE}"/>
              </a:ext>
            </a:extLst>
          </p:cNvPr>
          <p:cNvSpPr/>
          <p:nvPr/>
        </p:nvSpPr>
        <p:spPr>
          <a:xfrm>
            <a:off x="1068964" y="519081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47" name="Rectangle 146">
            <a:extLst>
              <a:ext uri="{FF2B5EF4-FFF2-40B4-BE49-F238E27FC236}">
                <a16:creationId xmlns:a16="http://schemas.microsoft.com/office/drawing/2014/main" id="{6C11CC4D-7C02-9347-9AB8-1FFA5C8F8337}"/>
              </a:ext>
            </a:extLst>
          </p:cNvPr>
          <p:cNvSpPr/>
          <p:nvPr/>
        </p:nvSpPr>
        <p:spPr>
          <a:xfrm>
            <a:off x="755576" y="1659466"/>
            <a:ext cx="7920880" cy="11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Shape 99">
            <a:extLst>
              <a:ext uri="{FF2B5EF4-FFF2-40B4-BE49-F238E27FC236}">
                <a16:creationId xmlns:a16="http://schemas.microsoft.com/office/drawing/2014/main" id="{D9A12A21-97D7-5945-B5BF-A748F8FDF0DF}"/>
              </a:ext>
            </a:extLst>
          </p:cNvPr>
          <p:cNvSpPr/>
          <p:nvPr/>
        </p:nvSpPr>
        <p:spPr>
          <a:xfrm flipH="1">
            <a:off x="4067944" y="5912546"/>
            <a:ext cx="504056" cy="0"/>
          </a:xfrm>
          <a:prstGeom prst="line">
            <a:avLst/>
          </a:prstGeom>
          <a:ln w="12700">
            <a:solidFill>
              <a:srgbClr val="0094CA"/>
            </a:solidFill>
            <a:prstDash val="sysDash"/>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49" name="Shape 100">
            <a:extLst>
              <a:ext uri="{FF2B5EF4-FFF2-40B4-BE49-F238E27FC236}">
                <a16:creationId xmlns:a16="http://schemas.microsoft.com/office/drawing/2014/main" id="{78FC4A22-B2E6-5747-8070-8E2A915E4A86}"/>
              </a:ext>
            </a:extLst>
          </p:cNvPr>
          <p:cNvSpPr/>
          <p:nvPr/>
        </p:nvSpPr>
        <p:spPr>
          <a:xfrm>
            <a:off x="4449357" y="5872544"/>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chemeClr val="accent6">
              <a:lumMod val="60000"/>
              <a:lumOff val="4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50" name="Shape 39">
            <a:extLst>
              <a:ext uri="{FF2B5EF4-FFF2-40B4-BE49-F238E27FC236}">
                <a16:creationId xmlns:a16="http://schemas.microsoft.com/office/drawing/2014/main" id="{24B55854-2485-0547-BA1E-DE9B97F068B7}"/>
              </a:ext>
            </a:extLst>
          </p:cNvPr>
          <p:cNvSpPr/>
          <p:nvPr/>
        </p:nvSpPr>
        <p:spPr>
          <a:xfrm>
            <a:off x="1835696" y="4582308"/>
            <a:ext cx="1080120"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51" name="Shape 40">
            <a:extLst>
              <a:ext uri="{FF2B5EF4-FFF2-40B4-BE49-F238E27FC236}">
                <a16:creationId xmlns:a16="http://schemas.microsoft.com/office/drawing/2014/main" id="{F1EA6185-CDF0-074E-8C87-52BBD0917CED}"/>
              </a:ext>
            </a:extLst>
          </p:cNvPr>
          <p:cNvSpPr/>
          <p:nvPr/>
        </p:nvSpPr>
        <p:spPr>
          <a:xfrm>
            <a:off x="1907704" y="4600075"/>
            <a:ext cx="925760" cy="5368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Cryodistribution</a:t>
            </a:r>
            <a:r>
              <a:rPr lang="en-US" sz="1100" dirty="0">
                <a:latin typeface="+mj-lt"/>
                <a:cs typeface="Calibri"/>
              </a:rPr>
              <a:t> System for</a:t>
            </a:r>
          </a:p>
          <a:p>
            <a:pPr lvl="0" algn="ctr">
              <a:defRPr sz="1800"/>
            </a:pPr>
            <a:r>
              <a:rPr lang="pl-PL" sz="1100" dirty="0" err="1">
                <a:latin typeface="+mj-lt"/>
                <a:cs typeface="Calibri"/>
              </a:rPr>
              <a:t>Spoke</a:t>
            </a:r>
            <a:r>
              <a:rPr lang="pl-PL" sz="1100" dirty="0">
                <a:latin typeface="+mj-lt"/>
                <a:cs typeface="Calibri"/>
              </a:rPr>
              <a:t> Linac</a:t>
            </a:r>
            <a:endParaRPr sz="1100" dirty="0">
              <a:latin typeface="+mj-lt"/>
              <a:cs typeface="Calibri"/>
            </a:endParaRPr>
          </a:p>
        </p:txBody>
      </p:sp>
      <p:sp>
        <p:nvSpPr>
          <p:cNvPr id="152" name="Shape 39">
            <a:extLst>
              <a:ext uri="{FF2B5EF4-FFF2-40B4-BE49-F238E27FC236}">
                <a16:creationId xmlns:a16="http://schemas.microsoft.com/office/drawing/2014/main" id="{2FC7161A-E0D4-204A-B147-E49417B1CF4C}"/>
              </a:ext>
            </a:extLst>
          </p:cNvPr>
          <p:cNvSpPr/>
          <p:nvPr/>
        </p:nvSpPr>
        <p:spPr>
          <a:xfrm>
            <a:off x="1835696" y="5446404"/>
            <a:ext cx="1080120" cy="597271"/>
          </a:xfrm>
          <a:prstGeom prst="rect">
            <a:avLst/>
          </a:prstGeom>
          <a:solidFill>
            <a:schemeClr val="accent3">
              <a:lumMod val="60000"/>
              <a:lumOff val="40000"/>
            </a:schemeClr>
          </a:solidFill>
          <a:ln w="12700">
            <a:solidFill>
              <a:schemeClr val="accent5">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53" name="Shape 40">
            <a:extLst>
              <a:ext uri="{FF2B5EF4-FFF2-40B4-BE49-F238E27FC236}">
                <a16:creationId xmlns:a16="http://schemas.microsoft.com/office/drawing/2014/main" id="{C541231E-01DC-BF4E-94D0-BF6F585ACEC2}"/>
              </a:ext>
            </a:extLst>
          </p:cNvPr>
          <p:cNvSpPr/>
          <p:nvPr/>
        </p:nvSpPr>
        <p:spPr>
          <a:xfrm>
            <a:off x="1994569" y="5527672"/>
            <a:ext cx="777231" cy="3573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Spoke</a:t>
            </a:r>
          </a:p>
          <a:p>
            <a:pPr lvl="0" algn="ctr">
              <a:defRPr sz="1800"/>
            </a:pPr>
            <a:r>
              <a:rPr lang="en-US" sz="1100" dirty="0" err="1">
                <a:latin typeface="+mj-lt"/>
                <a:cs typeface="Calibri"/>
              </a:rPr>
              <a:t>Cryomodules</a:t>
            </a:r>
            <a:endParaRPr sz="1100" dirty="0">
              <a:latin typeface="+mj-lt"/>
              <a:cs typeface="Calibri"/>
            </a:endParaRPr>
          </a:p>
        </p:txBody>
      </p:sp>
      <p:sp>
        <p:nvSpPr>
          <p:cNvPr id="154" name="Shape 120">
            <a:extLst>
              <a:ext uri="{FF2B5EF4-FFF2-40B4-BE49-F238E27FC236}">
                <a16:creationId xmlns:a16="http://schemas.microsoft.com/office/drawing/2014/main" id="{6B8BD867-7E9C-4A49-AFE2-651E4DDF8F8C}"/>
              </a:ext>
            </a:extLst>
          </p:cNvPr>
          <p:cNvSpPr/>
          <p:nvPr/>
        </p:nvSpPr>
        <p:spPr>
          <a:xfrm>
            <a:off x="2267702" y="518792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55" name="Shape 118">
            <a:extLst>
              <a:ext uri="{FF2B5EF4-FFF2-40B4-BE49-F238E27FC236}">
                <a16:creationId xmlns:a16="http://schemas.microsoft.com/office/drawing/2014/main" id="{1DB1058A-3F8A-A242-9AED-666F4342DECF}"/>
              </a:ext>
            </a:extLst>
          </p:cNvPr>
          <p:cNvSpPr/>
          <p:nvPr/>
        </p:nvSpPr>
        <p:spPr>
          <a:xfrm>
            <a:off x="2153317" y="532716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56" name="Shape 121">
            <a:extLst>
              <a:ext uri="{FF2B5EF4-FFF2-40B4-BE49-F238E27FC236}">
                <a16:creationId xmlns:a16="http://schemas.microsoft.com/office/drawing/2014/main" id="{DD32672C-071C-DF45-8DD4-C2BAE8B996C5}"/>
              </a:ext>
            </a:extLst>
          </p:cNvPr>
          <p:cNvSpPr/>
          <p:nvPr/>
        </p:nvSpPr>
        <p:spPr>
          <a:xfrm flipV="1">
            <a:off x="2433008" y="5195686"/>
            <a:ext cx="0" cy="24968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57" name="Shape 122">
            <a:extLst>
              <a:ext uri="{FF2B5EF4-FFF2-40B4-BE49-F238E27FC236}">
                <a16:creationId xmlns:a16="http://schemas.microsoft.com/office/drawing/2014/main" id="{E62E6CC3-2025-A247-8170-FA997D53B9D5}"/>
              </a:ext>
            </a:extLst>
          </p:cNvPr>
          <p:cNvSpPr/>
          <p:nvPr/>
        </p:nvSpPr>
        <p:spPr>
          <a:xfrm>
            <a:off x="2386402" y="532187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58" name="Shape 123">
            <a:extLst>
              <a:ext uri="{FF2B5EF4-FFF2-40B4-BE49-F238E27FC236}">
                <a16:creationId xmlns:a16="http://schemas.microsoft.com/office/drawing/2014/main" id="{EDD18947-3F47-1748-83F9-976728D3AE2B}"/>
              </a:ext>
            </a:extLst>
          </p:cNvPr>
          <p:cNvSpPr/>
          <p:nvPr/>
        </p:nvSpPr>
        <p:spPr>
          <a:xfrm flipV="1">
            <a:off x="2199927" y="5154253"/>
            <a:ext cx="0" cy="29999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59" name="Shape 123">
            <a:extLst>
              <a:ext uri="{FF2B5EF4-FFF2-40B4-BE49-F238E27FC236}">
                <a16:creationId xmlns:a16="http://schemas.microsoft.com/office/drawing/2014/main" id="{B5A2C7A5-4A5F-024E-A15F-8DBB3E6C7A22}"/>
              </a:ext>
            </a:extLst>
          </p:cNvPr>
          <p:cNvSpPr/>
          <p:nvPr/>
        </p:nvSpPr>
        <p:spPr>
          <a:xfrm flipH="1" flipV="1">
            <a:off x="2314226" y="5195685"/>
            <a:ext cx="0" cy="24968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60" name="Shape 121">
            <a:extLst>
              <a:ext uri="{FF2B5EF4-FFF2-40B4-BE49-F238E27FC236}">
                <a16:creationId xmlns:a16="http://schemas.microsoft.com/office/drawing/2014/main" id="{3B84E879-30B2-C047-9C48-FAB9DF4499A9}"/>
              </a:ext>
            </a:extLst>
          </p:cNvPr>
          <p:cNvSpPr/>
          <p:nvPr/>
        </p:nvSpPr>
        <p:spPr>
          <a:xfrm flipV="1">
            <a:off x="2555775" y="5158371"/>
            <a:ext cx="0" cy="28276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61" name="Shape 120">
            <a:extLst>
              <a:ext uri="{FF2B5EF4-FFF2-40B4-BE49-F238E27FC236}">
                <a16:creationId xmlns:a16="http://schemas.microsoft.com/office/drawing/2014/main" id="{6CEE5465-8D8F-1A44-916E-0B16DB069E5C}"/>
              </a:ext>
            </a:extLst>
          </p:cNvPr>
          <p:cNvSpPr/>
          <p:nvPr/>
        </p:nvSpPr>
        <p:spPr>
          <a:xfrm>
            <a:off x="2509124" y="518787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62" name="Shape 98">
            <a:extLst>
              <a:ext uri="{FF2B5EF4-FFF2-40B4-BE49-F238E27FC236}">
                <a16:creationId xmlns:a16="http://schemas.microsoft.com/office/drawing/2014/main" id="{0FA0DFF0-B5F5-9D48-826B-3B3144B2471E}"/>
              </a:ext>
            </a:extLst>
          </p:cNvPr>
          <p:cNvSpPr/>
          <p:nvPr/>
        </p:nvSpPr>
        <p:spPr>
          <a:xfrm>
            <a:off x="1547664" y="4703329"/>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63" name="Shape 98">
            <a:extLst>
              <a:ext uri="{FF2B5EF4-FFF2-40B4-BE49-F238E27FC236}">
                <a16:creationId xmlns:a16="http://schemas.microsoft.com/office/drawing/2014/main" id="{3805FFC4-D01F-D349-9501-5106F897FDE9}"/>
              </a:ext>
            </a:extLst>
          </p:cNvPr>
          <p:cNvSpPr/>
          <p:nvPr/>
        </p:nvSpPr>
        <p:spPr>
          <a:xfrm>
            <a:off x="1562791" y="4919353"/>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64" name="Shape 100">
            <a:extLst>
              <a:ext uri="{FF2B5EF4-FFF2-40B4-BE49-F238E27FC236}">
                <a16:creationId xmlns:a16="http://schemas.microsoft.com/office/drawing/2014/main" id="{CAEEE207-AB8C-D544-815C-84558F12AA5F}"/>
              </a:ext>
            </a:extLst>
          </p:cNvPr>
          <p:cNvSpPr/>
          <p:nvPr/>
        </p:nvSpPr>
        <p:spPr>
          <a:xfrm>
            <a:off x="1706807" y="479715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65" name="Shape 100">
            <a:extLst>
              <a:ext uri="{FF2B5EF4-FFF2-40B4-BE49-F238E27FC236}">
                <a16:creationId xmlns:a16="http://schemas.microsoft.com/office/drawing/2014/main" id="{9E6BE17C-C669-7E41-B477-44AE510D5C0E}"/>
              </a:ext>
            </a:extLst>
          </p:cNvPr>
          <p:cNvSpPr/>
          <p:nvPr/>
        </p:nvSpPr>
        <p:spPr>
          <a:xfrm>
            <a:off x="1691680" y="5013176"/>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66" name="Shape 99">
            <a:extLst>
              <a:ext uri="{FF2B5EF4-FFF2-40B4-BE49-F238E27FC236}">
                <a16:creationId xmlns:a16="http://schemas.microsoft.com/office/drawing/2014/main" id="{C0557195-02F2-5848-B6B6-E68D176C4CDB}"/>
              </a:ext>
            </a:extLst>
          </p:cNvPr>
          <p:cNvSpPr/>
          <p:nvPr/>
        </p:nvSpPr>
        <p:spPr>
          <a:xfrm flipH="1">
            <a:off x="1606459" y="4748660"/>
            <a:ext cx="21602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67" name="Shape 99">
            <a:extLst>
              <a:ext uri="{FF2B5EF4-FFF2-40B4-BE49-F238E27FC236}">
                <a16:creationId xmlns:a16="http://schemas.microsoft.com/office/drawing/2014/main" id="{3582F02D-83DA-1B4C-95DA-7D9B0A038D5B}"/>
              </a:ext>
            </a:extLst>
          </p:cNvPr>
          <p:cNvSpPr/>
          <p:nvPr/>
        </p:nvSpPr>
        <p:spPr>
          <a:xfrm flipH="1">
            <a:off x="1547664" y="4844184"/>
            <a:ext cx="21602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68" name="Shape 99">
            <a:extLst>
              <a:ext uri="{FF2B5EF4-FFF2-40B4-BE49-F238E27FC236}">
                <a16:creationId xmlns:a16="http://schemas.microsoft.com/office/drawing/2014/main" id="{72B663D4-6681-934B-B189-58AE261F6E81}"/>
              </a:ext>
            </a:extLst>
          </p:cNvPr>
          <p:cNvSpPr/>
          <p:nvPr/>
        </p:nvSpPr>
        <p:spPr>
          <a:xfrm flipH="1">
            <a:off x="1631431" y="4964684"/>
            <a:ext cx="21602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69" name="Shape 99">
            <a:extLst>
              <a:ext uri="{FF2B5EF4-FFF2-40B4-BE49-F238E27FC236}">
                <a16:creationId xmlns:a16="http://schemas.microsoft.com/office/drawing/2014/main" id="{CECA81A5-0E29-014C-A0F2-22CE70FF444A}"/>
              </a:ext>
            </a:extLst>
          </p:cNvPr>
          <p:cNvSpPr/>
          <p:nvPr/>
        </p:nvSpPr>
        <p:spPr>
          <a:xfrm flipH="1">
            <a:off x="1547664" y="5061668"/>
            <a:ext cx="21602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170" name="Group 169">
            <a:extLst>
              <a:ext uri="{FF2B5EF4-FFF2-40B4-BE49-F238E27FC236}">
                <a16:creationId xmlns:a16="http://schemas.microsoft.com/office/drawing/2014/main" id="{8BC2F89A-9704-A844-B2A7-B77BF53ACF8A}"/>
              </a:ext>
            </a:extLst>
          </p:cNvPr>
          <p:cNvGrpSpPr/>
          <p:nvPr/>
        </p:nvGrpSpPr>
        <p:grpSpPr>
          <a:xfrm>
            <a:off x="2314725" y="3339969"/>
            <a:ext cx="673099" cy="609600"/>
            <a:chOff x="2286001" y="3670300"/>
            <a:chExt cx="673099" cy="609600"/>
          </a:xfrm>
        </p:grpSpPr>
        <p:sp>
          <p:nvSpPr>
            <p:cNvPr id="171" name="Shape 49">
              <a:extLst>
                <a:ext uri="{FF2B5EF4-FFF2-40B4-BE49-F238E27FC236}">
                  <a16:creationId xmlns:a16="http://schemas.microsoft.com/office/drawing/2014/main" id="{45C58FBF-2474-4F4B-9FF4-8EF4A48C8DDD}"/>
                </a:ext>
              </a:extLst>
            </p:cNvPr>
            <p:cNvSpPr/>
            <p:nvPr/>
          </p:nvSpPr>
          <p:spPr>
            <a:xfrm>
              <a:off x="2286001" y="3670300"/>
              <a:ext cx="654049" cy="609600"/>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72" name="Shape 50">
              <a:extLst>
                <a:ext uri="{FF2B5EF4-FFF2-40B4-BE49-F238E27FC236}">
                  <a16:creationId xmlns:a16="http://schemas.microsoft.com/office/drawing/2014/main" id="{A0DE890E-6577-3D41-A243-24BDBB492A34}"/>
                </a:ext>
              </a:extLst>
            </p:cNvPr>
            <p:cNvSpPr/>
            <p:nvPr/>
          </p:nvSpPr>
          <p:spPr>
            <a:xfrm>
              <a:off x="2298700" y="3779292"/>
              <a:ext cx="660400" cy="3547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lvl="0" algn="ctr">
                <a:defRPr sz="1800"/>
              </a:pPr>
              <a:r>
                <a:rPr lang="en-US" sz="1100" dirty="0">
                  <a:latin typeface="+mj-lt"/>
                </a:rPr>
                <a:t>20 m</a:t>
              </a:r>
              <a:r>
                <a:rPr lang="en-US" sz="1100" baseline="30000" dirty="0">
                  <a:latin typeface="+mj-lt"/>
                </a:rPr>
                <a:t>3</a:t>
              </a:r>
              <a:r>
                <a:rPr lang="en-US" sz="1100" dirty="0">
                  <a:latin typeface="+mj-lt"/>
                </a:rPr>
                <a:t>    </a:t>
              </a:r>
              <a:r>
                <a:rPr lang="en-US" sz="1100" dirty="0" err="1">
                  <a:latin typeface="+mj-lt"/>
                </a:rPr>
                <a:t>LHe</a:t>
              </a:r>
              <a:r>
                <a:rPr lang="en-US" sz="1100" dirty="0">
                  <a:latin typeface="+mj-lt"/>
                </a:rPr>
                <a:t> </a:t>
              </a:r>
              <a:r>
                <a:rPr lang="en-US" sz="1100" dirty="0">
                  <a:latin typeface="+mj-lt"/>
                  <a:cs typeface="Calibri"/>
                </a:rPr>
                <a:t>Tank</a:t>
              </a:r>
              <a:endParaRPr sz="1100" dirty="0">
                <a:latin typeface="+mj-lt"/>
                <a:cs typeface="Calibri"/>
              </a:endParaRPr>
            </a:p>
          </p:txBody>
        </p:sp>
      </p:grpSp>
      <p:sp>
        <p:nvSpPr>
          <p:cNvPr id="173" name="Shape 97">
            <a:extLst>
              <a:ext uri="{FF2B5EF4-FFF2-40B4-BE49-F238E27FC236}">
                <a16:creationId xmlns:a16="http://schemas.microsoft.com/office/drawing/2014/main" id="{51D2916A-9E2F-134E-BDBB-DE9EA1105DF7}"/>
              </a:ext>
            </a:extLst>
          </p:cNvPr>
          <p:cNvSpPr/>
          <p:nvPr/>
        </p:nvSpPr>
        <p:spPr>
          <a:xfrm>
            <a:off x="1701800" y="3530600"/>
            <a:ext cx="612924" cy="13739"/>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74" name="Shape 98">
            <a:extLst>
              <a:ext uri="{FF2B5EF4-FFF2-40B4-BE49-F238E27FC236}">
                <a16:creationId xmlns:a16="http://schemas.microsoft.com/office/drawing/2014/main" id="{D7F53E86-E383-4441-9075-EFADFD55C9F2}"/>
              </a:ext>
            </a:extLst>
          </p:cNvPr>
          <p:cNvSpPr/>
          <p:nvPr/>
        </p:nvSpPr>
        <p:spPr>
          <a:xfrm>
            <a:off x="1636606" y="34934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75" name="Shape 99">
            <a:extLst>
              <a:ext uri="{FF2B5EF4-FFF2-40B4-BE49-F238E27FC236}">
                <a16:creationId xmlns:a16="http://schemas.microsoft.com/office/drawing/2014/main" id="{A722DCDC-930C-2D4B-9FBE-75060360114F}"/>
              </a:ext>
            </a:extLst>
          </p:cNvPr>
          <p:cNvSpPr/>
          <p:nvPr/>
        </p:nvSpPr>
        <p:spPr>
          <a:xfrm flipH="1" flipV="1">
            <a:off x="1629833" y="3763433"/>
            <a:ext cx="684891" cy="95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76" name="Shape 100">
            <a:extLst>
              <a:ext uri="{FF2B5EF4-FFF2-40B4-BE49-F238E27FC236}">
                <a16:creationId xmlns:a16="http://schemas.microsoft.com/office/drawing/2014/main" id="{2CC39A68-708F-A249-9DF9-05A411EA3EA1}"/>
              </a:ext>
            </a:extLst>
          </p:cNvPr>
          <p:cNvSpPr/>
          <p:nvPr/>
        </p:nvSpPr>
        <p:spPr>
          <a:xfrm>
            <a:off x="2187724" y="37220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77" name="Shape 79">
            <a:extLst>
              <a:ext uri="{FF2B5EF4-FFF2-40B4-BE49-F238E27FC236}">
                <a16:creationId xmlns:a16="http://schemas.microsoft.com/office/drawing/2014/main" id="{B6026C5D-2002-054C-9406-AD0699A1F589}"/>
              </a:ext>
            </a:extLst>
          </p:cNvPr>
          <p:cNvSpPr/>
          <p:nvPr/>
        </p:nvSpPr>
        <p:spPr>
          <a:xfrm>
            <a:off x="1432372" y="3044595"/>
            <a:ext cx="0" cy="4572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78" name="Shape 84">
            <a:extLst>
              <a:ext uri="{FF2B5EF4-FFF2-40B4-BE49-F238E27FC236}">
                <a16:creationId xmlns:a16="http://schemas.microsoft.com/office/drawing/2014/main" id="{04EF5D39-A983-4545-8AE7-947EEFDC77E3}"/>
              </a:ext>
            </a:extLst>
          </p:cNvPr>
          <p:cNvSpPr/>
          <p:nvPr/>
        </p:nvSpPr>
        <p:spPr>
          <a:xfrm>
            <a:off x="1387880" y="297809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79" name="Shape 97">
            <a:extLst>
              <a:ext uri="{FF2B5EF4-FFF2-40B4-BE49-F238E27FC236}">
                <a16:creationId xmlns:a16="http://schemas.microsoft.com/office/drawing/2014/main" id="{DF57181F-FBAB-8945-925B-B38800E00221}"/>
              </a:ext>
            </a:extLst>
          </p:cNvPr>
          <p:cNvSpPr/>
          <p:nvPr/>
        </p:nvSpPr>
        <p:spPr>
          <a:xfrm>
            <a:off x="1714500" y="3636434"/>
            <a:ext cx="607120" cy="1283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80" name="Shape 98">
            <a:extLst>
              <a:ext uri="{FF2B5EF4-FFF2-40B4-BE49-F238E27FC236}">
                <a16:creationId xmlns:a16="http://schemas.microsoft.com/office/drawing/2014/main" id="{73B832E9-CABE-5646-A6CA-6B5EB5AABABC}"/>
              </a:ext>
            </a:extLst>
          </p:cNvPr>
          <p:cNvSpPr/>
          <p:nvPr/>
        </p:nvSpPr>
        <p:spPr>
          <a:xfrm>
            <a:off x="1634124" y="359834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85" name="Shape 81">
            <a:extLst>
              <a:ext uri="{FF2B5EF4-FFF2-40B4-BE49-F238E27FC236}">
                <a16:creationId xmlns:a16="http://schemas.microsoft.com/office/drawing/2014/main" id="{BCAA1AEC-F6E0-A14B-8CA9-FFD04650B713}"/>
              </a:ext>
            </a:extLst>
          </p:cNvPr>
          <p:cNvSpPr/>
          <p:nvPr/>
        </p:nvSpPr>
        <p:spPr>
          <a:xfrm flipV="1">
            <a:off x="8028384" y="2673995"/>
            <a:ext cx="0" cy="12749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86" name="Shape 82">
            <a:extLst>
              <a:ext uri="{FF2B5EF4-FFF2-40B4-BE49-F238E27FC236}">
                <a16:creationId xmlns:a16="http://schemas.microsoft.com/office/drawing/2014/main" id="{D862A0FA-8A6E-B54D-81DA-0AD6AE4BA1C0}"/>
              </a:ext>
            </a:extLst>
          </p:cNvPr>
          <p:cNvSpPr/>
          <p:nvPr/>
        </p:nvSpPr>
        <p:spPr>
          <a:xfrm>
            <a:off x="7987109" y="270892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87" name="Rectangle 186">
            <a:extLst>
              <a:ext uri="{FF2B5EF4-FFF2-40B4-BE49-F238E27FC236}">
                <a16:creationId xmlns:a16="http://schemas.microsoft.com/office/drawing/2014/main" id="{7BFE3EA9-6982-064F-95D3-5543C73771F4}"/>
              </a:ext>
            </a:extLst>
          </p:cNvPr>
          <p:cNvSpPr/>
          <p:nvPr/>
        </p:nvSpPr>
        <p:spPr>
          <a:xfrm>
            <a:off x="3372851" y="3310467"/>
            <a:ext cx="1199149" cy="623507"/>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0"/>
          </a:p>
        </p:txBody>
      </p:sp>
      <p:grpSp>
        <p:nvGrpSpPr>
          <p:cNvPr id="188" name="Group 187">
            <a:extLst>
              <a:ext uri="{FF2B5EF4-FFF2-40B4-BE49-F238E27FC236}">
                <a16:creationId xmlns:a16="http://schemas.microsoft.com/office/drawing/2014/main" id="{034ADF58-47AB-4547-8B0B-88AC45CA98EC}"/>
              </a:ext>
            </a:extLst>
          </p:cNvPr>
          <p:cNvGrpSpPr/>
          <p:nvPr/>
        </p:nvGrpSpPr>
        <p:grpSpPr>
          <a:xfrm>
            <a:off x="4555021" y="3325623"/>
            <a:ext cx="1215671" cy="597271"/>
            <a:chOff x="444033" y="1607592"/>
            <a:chExt cx="1256354" cy="597271"/>
          </a:xfrm>
        </p:grpSpPr>
        <p:sp>
          <p:nvSpPr>
            <p:cNvPr id="189" name="Shape 39">
              <a:extLst>
                <a:ext uri="{FF2B5EF4-FFF2-40B4-BE49-F238E27FC236}">
                  <a16:creationId xmlns:a16="http://schemas.microsoft.com/office/drawing/2014/main" id="{65D727BE-447D-4C41-9A17-30BD6F6E816A}"/>
                </a:ext>
              </a:extLst>
            </p:cNvPr>
            <p:cNvSpPr/>
            <p:nvPr/>
          </p:nvSpPr>
          <p:spPr>
            <a:xfrm>
              <a:off x="444033" y="1607592"/>
              <a:ext cx="1256354"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0" name="Shape 40">
              <a:extLst>
                <a:ext uri="{FF2B5EF4-FFF2-40B4-BE49-F238E27FC236}">
                  <a16:creationId xmlns:a16="http://schemas.microsoft.com/office/drawing/2014/main" id="{3E6DBC3D-C4CE-F243-AFBF-6EFEF151EA97}"/>
                </a:ext>
              </a:extLst>
            </p:cNvPr>
            <p:cNvSpPr/>
            <p:nvPr/>
          </p:nvSpPr>
          <p:spPr>
            <a:xfrm>
              <a:off x="601216" y="1637828"/>
              <a:ext cx="925760" cy="53433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&amp; Instrument Cryoplant</a:t>
              </a:r>
              <a:endParaRPr sz="1100" dirty="0">
                <a:latin typeface="+mj-lt"/>
                <a:cs typeface="Calibri"/>
              </a:endParaRPr>
            </a:p>
          </p:txBody>
        </p:sp>
      </p:grpSp>
    </p:spTree>
    <p:extLst>
      <p:ext uri="{BB962C8B-B14F-4D97-AF65-F5344CB8AC3E}">
        <p14:creationId xmlns:p14="http://schemas.microsoft.com/office/powerpoint/2010/main" val="240716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blinds(horizontal)">
                                      <p:cBhvr>
                                        <p:cTn id="1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a:t>Huginn: RUC - ESS </a:t>
            </a:r>
            <a:r>
              <a:rPr lang="sv-SE" dirty="0" err="1"/>
              <a:t>collaboration</a:t>
            </a:r>
            <a:br>
              <a:rPr lang="sv-SE" dirty="0"/>
            </a:br>
            <a:endParaRPr lang="en-GB" dirty="0"/>
          </a:p>
        </p:txBody>
      </p:sp>
      <p:sp>
        <p:nvSpPr>
          <p:cNvPr id="3" name="Content Placeholder 2"/>
          <p:cNvSpPr>
            <a:spLocks noGrp="1"/>
          </p:cNvSpPr>
          <p:nvPr>
            <p:ph idx="1"/>
          </p:nvPr>
        </p:nvSpPr>
        <p:spPr>
          <a:xfrm>
            <a:off x="4742985" y="1556792"/>
            <a:ext cx="3024336" cy="3052936"/>
          </a:xfrm>
        </p:spPr>
        <p:txBody>
          <a:bodyPr numCol="1">
            <a:normAutofit/>
          </a:bodyPr>
          <a:lstStyle/>
          <a:p>
            <a:pPr marL="0" indent="0">
              <a:buNone/>
            </a:pPr>
            <a:r>
              <a:rPr lang="sv-SE" b="1" dirty="0"/>
              <a:t>ESS</a:t>
            </a:r>
          </a:p>
          <a:p>
            <a:pPr marL="0" indent="0">
              <a:buNone/>
            </a:pPr>
            <a:r>
              <a:rPr lang="sv-SE" dirty="0"/>
              <a:t>Alex Holmes</a:t>
            </a:r>
          </a:p>
          <a:p>
            <a:pPr marL="0" indent="0">
              <a:buNone/>
            </a:pPr>
            <a:r>
              <a:rPr lang="sv-SE" dirty="0"/>
              <a:t>Harald Schneider</a:t>
            </a:r>
          </a:p>
          <a:p>
            <a:pPr marL="0" indent="0">
              <a:buNone/>
            </a:pPr>
            <a:r>
              <a:rPr lang="sv-SE" dirty="0"/>
              <a:t>Anders Pettersson</a:t>
            </a:r>
          </a:p>
          <a:p>
            <a:pPr marL="0" indent="0">
              <a:buNone/>
            </a:pPr>
            <a:r>
              <a:rPr lang="sv-SE" dirty="0"/>
              <a:t>Arno </a:t>
            </a:r>
            <a:r>
              <a:rPr lang="sv-SE" dirty="0" err="1"/>
              <a:t>Hiess</a:t>
            </a:r>
            <a:endParaRPr lang="sv-SE" dirty="0"/>
          </a:p>
          <a:p>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20</a:t>
            </a:fld>
            <a:endParaRPr lang="en-GB" dirty="0"/>
          </a:p>
        </p:txBody>
      </p:sp>
      <p:pic>
        <p:nvPicPr>
          <p:cNvPr id="1028" name="Picture 4" descr="https://upload.wikimedia.org/wikipedia/commons/f/f8/Odin%2C_der_G%C3%B6ttervater.jpg">
            <a:extLst>
              <a:ext uri="{FF2B5EF4-FFF2-40B4-BE49-F238E27FC236}">
                <a16:creationId xmlns:a16="http://schemas.microsoft.com/office/drawing/2014/main" id="{A2D3F6D5-86A7-6843-988B-D8203672A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172" y="1844824"/>
            <a:ext cx="2952328" cy="3462954"/>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5">
            <a:extLst>
              <a:ext uri="{FF2B5EF4-FFF2-40B4-BE49-F238E27FC236}">
                <a16:creationId xmlns:a16="http://schemas.microsoft.com/office/drawing/2014/main" id="{29DF156D-AA1B-914E-8868-49846AE93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521" y="5839237"/>
            <a:ext cx="2503097" cy="882239"/>
          </a:xfrm>
          <a:prstGeom prst="rect">
            <a:avLst/>
          </a:prstGeom>
        </p:spPr>
      </p:pic>
      <p:sp>
        <p:nvSpPr>
          <p:cNvPr id="8" name="TextBox 7">
            <a:extLst>
              <a:ext uri="{FF2B5EF4-FFF2-40B4-BE49-F238E27FC236}">
                <a16:creationId xmlns:a16="http://schemas.microsoft.com/office/drawing/2014/main" id="{50AB8B64-C6BA-DF47-87DE-F36C9696E822}"/>
              </a:ext>
            </a:extLst>
          </p:cNvPr>
          <p:cNvSpPr txBox="1"/>
          <p:nvPr/>
        </p:nvSpPr>
        <p:spPr>
          <a:xfrm>
            <a:off x="1559600" y="1556793"/>
            <a:ext cx="3312368" cy="2092881"/>
          </a:xfrm>
          <a:prstGeom prst="rect">
            <a:avLst/>
          </a:prstGeom>
          <a:noFill/>
        </p:spPr>
        <p:txBody>
          <a:bodyPr wrap="square" rtlCol="0">
            <a:spAutoFit/>
          </a:bodyPr>
          <a:lstStyle/>
          <a:p>
            <a:r>
              <a:rPr lang="sv-SE" sz="2800" b="1" dirty="0"/>
              <a:t>RUC</a:t>
            </a:r>
            <a:endParaRPr lang="sv-SE" sz="2800" dirty="0"/>
          </a:p>
          <a:p>
            <a:r>
              <a:rPr lang="sv-SE" sz="2800" b="1" dirty="0"/>
              <a:t>Bo Jakobsen </a:t>
            </a:r>
          </a:p>
          <a:p>
            <a:r>
              <a:rPr lang="sv-SE" sz="2800" dirty="0"/>
              <a:t>Torben S. Rasmussen </a:t>
            </a:r>
          </a:p>
          <a:p>
            <a:r>
              <a:rPr lang="sv-SE" sz="2800" dirty="0"/>
              <a:t>Kristine </a:t>
            </a:r>
            <a:r>
              <a:rPr lang="sv-SE" sz="2800" dirty="0" err="1"/>
              <a:t>Niss</a:t>
            </a:r>
            <a:r>
              <a:rPr lang="sv-SE" sz="2800" dirty="0"/>
              <a:t> </a:t>
            </a:r>
          </a:p>
          <a:p>
            <a:endParaRPr lang="sv-SE" dirty="0"/>
          </a:p>
        </p:txBody>
      </p:sp>
      <p:pic>
        <p:nvPicPr>
          <p:cNvPr id="1034" name="Picture 10" descr="== Homepage of Bo Jakobse; Index">
            <a:extLst>
              <a:ext uri="{FF2B5EF4-FFF2-40B4-BE49-F238E27FC236}">
                <a16:creationId xmlns:a16="http://schemas.microsoft.com/office/drawing/2014/main" id="{B4ABF687-1D5D-3F48-A698-266C00B7B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756" y="3429001"/>
            <a:ext cx="1990522" cy="21646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5874960"/>
      </p:ext>
    </p:extLst>
  </p:cSld>
  <p:clrMapOvr>
    <a:masterClrMapping/>
  </p:clrMapOvr>
  <mc:AlternateContent xmlns:mc="http://schemas.openxmlformats.org/markup-compatibility/2006" xmlns:p14="http://schemas.microsoft.com/office/powerpoint/2010/main">
    <mc:Choice Requires="p14">
      <p:transition spd="slow" p14:dur="2000" advTm="79860"/>
    </mc:Choice>
    <mc:Fallback xmlns="">
      <p:transition spd="slow" advTm="79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97DF-DCC5-6C42-9418-B3F4BE0EEE6E}"/>
              </a:ext>
            </a:extLst>
          </p:cNvPr>
          <p:cNvSpPr>
            <a:spLocks noGrp="1"/>
          </p:cNvSpPr>
          <p:nvPr>
            <p:ph type="title"/>
          </p:nvPr>
        </p:nvSpPr>
        <p:spPr/>
        <p:txBody>
          <a:bodyPr/>
          <a:lstStyle/>
          <a:p>
            <a:r>
              <a:rPr lang="sv-SE" dirty="0"/>
              <a:t>The Huginn </a:t>
            </a:r>
            <a:r>
              <a:rPr lang="sv-SE" dirty="0" err="1"/>
              <a:t>project</a:t>
            </a:r>
            <a:endParaRPr lang="sv-SE" dirty="0"/>
          </a:p>
        </p:txBody>
      </p:sp>
      <p:sp>
        <p:nvSpPr>
          <p:cNvPr id="3" name="Content Placeholder 2">
            <a:extLst>
              <a:ext uri="{FF2B5EF4-FFF2-40B4-BE49-F238E27FC236}">
                <a16:creationId xmlns:a16="http://schemas.microsoft.com/office/drawing/2014/main" id="{7DF60896-8866-C043-A14F-CA15DB7C657D}"/>
              </a:ext>
            </a:extLst>
          </p:cNvPr>
          <p:cNvSpPr>
            <a:spLocks noGrp="1"/>
          </p:cNvSpPr>
          <p:nvPr>
            <p:ph idx="1"/>
          </p:nvPr>
        </p:nvSpPr>
        <p:spPr/>
        <p:txBody>
          <a:bodyPr>
            <a:normAutofit/>
          </a:bodyPr>
          <a:lstStyle/>
          <a:p>
            <a:r>
              <a:rPr lang="sv-SE" dirty="0" err="1"/>
              <a:t>Aim</a:t>
            </a:r>
            <a:r>
              <a:rPr lang="sv-SE" dirty="0"/>
              <a:t> </a:t>
            </a:r>
            <a:r>
              <a:rPr lang="sv-SE" dirty="0" err="1"/>
              <a:t>of</a:t>
            </a:r>
            <a:r>
              <a:rPr lang="sv-SE" dirty="0"/>
              <a:t> the </a:t>
            </a:r>
            <a:r>
              <a:rPr lang="sv-SE" dirty="0" err="1"/>
              <a:t>project</a:t>
            </a:r>
            <a:r>
              <a:rPr lang="sv-SE" dirty="0"/>
              <a:t> is to </a:t>
            </a:r>
            <a:r>
              <a:rPr lang="sv-SE" dirty="0" err="1"/>
              <a:t>utilize</a:t>
            </a:r>
            <a:r>
              <a:rPr lang="sv-SE" dirty="0"/>
              <a:t> </a:t>
            </a:r>
            <a:r>
              <a:rPr lang="sv-SE" dirty="0" err="1"/>
              <a:t>Peltier</a:t>
            </a:r>
            <a:r>
              <a:rPr lang="sv-SE" dirty="0"/>
              <a:t> elements for </a:t>
            </a:r>
            <a:r>
              <a:rPr lang="sv-SE" dirty="0" err="1"/>
              <a:t>temperaturecontrol</a:t>
            </a:r>
            <a:endParaRPr lang="sv-SE" dirty="0"/>
          </a:p>
          <a:p>
            <a:pPr lvl="1"/>
            <a:r>
              <a:rPr lang="sv-SE" dirty="0" err="1"/>
              <a:t>Providing</a:t>
            </a:r>
            <a:r>
              <a:rPr lang="sv-SE" dirty="0"/>
              <a:t> a </a:t>
            </a:r>
            <a:r>
              <a:rPr lang="sv-SE" dirty="0" err="1"/>
              <a:t>sample</a:t>
            </a:r>
            <a:r>
              <a:rPr lang="sv-SE" dirty="0"/>
              <a:t> </a:t>
            </a:r>
            <a:r>
              <a:rPr lang="sv-SE" dirty="0" err="1"/>
              <a:t>environment</a:t>
            </a:r>
            <a:r>
              <a:rPr lang="sv-SE" dirty="0"/>
              <a:t> </a:t>
            </a:r>
            <a:r>
              <a:rPr lang="sv-SE" dirty="0" err="1"/>
              <a:t>with</a:t>
            </a:r>
            <a:r>
              <a:rPr lang="sv-SE" dirty="0"/>
              <a:t> excellent </a:t>
            </a:r>
            <a:r>
              <a:rPr lang="sv-SE" dirty="0" err="1"/>
              <a:t>temperature</a:t>
            </a:r>
            <a:r>
              <a:rPr lang="sv-SE" dirty="0"/>
              <a:t> </a:t>
            </a:r>
            <a:r>
              <a:rPr lang="sv-SE" dirty="0" err="1"/>
              <a:t>stability</a:t>
            </a:r>
            <a:endParaRPr lang="sv-SE" dirty="0"/>
          </a:p>
          <a:p>
            <a:pPr lvl="1"/>
            <a:r>
              <a:rPr lang="sv-SE" dirty="0" err="1"/>
              <a:t>Allowing</a:t>
            </a:r>
            <a:r>
              <a:rPr lang="sv-SE" dirty="0"/>
              <a:t> for fast </a:t>
            </a:r>
            <a:r>
              <a:rPr lang="sv-SE" dirty="0" err="1"/>
              <a:t>change</a:t>
            </a:r>
            <a:r>
              <a:rPr lang="sv-SE" dirty="0"/>
              <a:t> </a:t>
            </a:r>
            <a:r>
              <a:rPr lang="sv-SE" dirty="0" err="1"/>
              <a:t>of</a:t>
            </a:r>
            <a:r>
              <a:rPr lang="sv-SE" dirty="0"/>
              <a:t> </a:t>
            </a:r>
            <a:r>
              <a:rPr lang="sv-SE" dirty="0" err="1"/>
              <a:t>temperature</a:t>
            </a:r>
            <a:endParaRPr lang="sv-SE" dirty="0"/>
          </a:p>
          <a:p>
            <a:r>
              <a:rPr lang="sv-SE" dirty="0" err="1"/>
              <a:t>Two</a:t>
            </a:r>
            <a:r>
              <a:rPr lang="sv-SE" dirty="0"/>
              <a:t> different </a:t>
            </a:r>
            <a:r>
              <a:rPr lang="sv-SE" dirty="0" err="1"/>
              <a:t>devices</a:t>
            </a:r>
            <a:r>
              <a:rPr lang="sv-SE" dirty="0"/>
              <a:t> </a:t>
            </a:r>
            <a:r>
              <a:rPr lang="sv-SE" dirty="0" err="1"/>
              <a:t>have</a:t>
            </a:r>
            <a:r>
              <a:rPr lang="sv-SE" dirty="0"/>
              <a:t> </a:t>
            </a:r>
            <a:r>
              <a:rPr lang="sv-SE" dirty="0" err="1"/>
              <a:t>been</a:t>
            </a:r>
            <a:r>
              <a:rPr lang="sv-SE" dirty="0"/>
              <a:t> </a:t>
            </a:r>
            <a:r>
              <a:rPr lang="sv-SE" dirty="0" err="1"/>
              <a:t>designed</a:t>
            </a:r>
            <a:r>
              <a:rPr lang="sv-SE" dirty="0"/>
              <a:t> and </a:t>
            </a:r>
            <a:r>
              <a:rPr lang="sv-SE" dirty="0" err="1"/>
              <a:t>constructed</a:t>
            </a:r>
            <a:endParaRPr lang="sv-SE" dirty="0"/>
          </a:p>
          <a:p>
            <a:pPr lvl="1"/>
            <a:r>
              <a:rPr lang="sv-SE" dirty="0"/>
              <a:t>A </a:t>
            </a:r>
            <a:r>
              <a:rPr lang="sv-SE" dirty="0" err="1"/>
              <a:t>sub-cryostat</a:t>
            </a:r>
            <a:r>
              <a:rPr lang="sv-SE" dirty="0"/>
              <a:t> </a:t>
            </a:r>
            <a:r>
              <a:rPr lang="sv-SE" dirty="0" err="1"/>
              <a:t>insert</a:t>
            </a:r>
            <a:r>
              <a:rPr lang="sv-SE" dirty="0"/>
              <a:t> for </a:t>
            </a:r>
            <a:r>
              <a:rPr lang="sv-SE" dirty="0" err="1"/>
              <a:t>use</a:t>
            </a:r>
            <a:r>
              <a:rPr lang="sv-SE" dirty="0"/>
              <a:t> </a:t>
            </a:r>
            <a:r>
              <a:rPr lang="sv-SE" dirty="0" err="1"/>
              <a:t>with</a:t>
            </a:r>
            <a:r>
              <a:rPr lang="sv-SE" dirty="0"/>
              <a:t> general </a:t>
            </a:r>
            <a:r>
              <a:rPr lang="sv-SE" dirty="0" err="1"/>
              <a:t>purpose</a:t>
            </a:r>
            <a:r>
              <a:rPr lang="sv-SE" dirty="0"/>
              <a:t> </a:t>
            </a:r>
            <a:r>
              <a:rPr lang="sv-SE" dirty="0" err="1"/>
              <a:t>sample</a:t>
            </a:r>
            <a:r>
              <a:rPr lang="sv-SE" dirty="0"/>
              <a:t> cells and different </a:t>
            </a:r>
            <a:r>
              <a:rPr lang="sv-SE" dirty="0" err="1"/>
              <a:t>outer</a:t>
            </a:r>
            <a:r>
              <a:rPr lang="sv-SE" dirty="0"/>
              <a:t> </a:t>
            </a:r>
            <a:r>
              <a:rPr lang="sv-SE" dirty="0" err="1"/>
              <a:t>cryostats</a:t>
            </a:r>
            <a:endParaRPr lang="sv-SE" dirty="0"/>
          </a:p>
          <a:p>
            <a:pPr lvl="1"/>
            <a:r>
              <a:rPr lang="sv-SE" dirty="0"/>
              <a:t>A SANS multi-</a:t>
            </a:r>
            <a:r>
              <a:rPr lang="sv-SE" dirty="0" err="1"/>
              <a:t>temperature</a:t>
            </a:r>
            <a:r>
              <a:rPr lang="sv-SE" dirty="0"/>
              <a:t> </a:t>
            </a:r>
            <a:r>
              <a:rPr lang="sv-SE" dirty="0" err="1"/>
              <a:t>cuvette</a:t>
            </a:r>
            <a:r>
              <a:rPr lang="sv-SE" dirty="0"/>
              <a:t> </a:t>
            </a:r>
            <a:r>
              <a:rPr lang="sv-SE" dirty="0" err="1"/>
              <a:t>holder</a:t>
            </a:r>
            <a:endParaRPr lang="sv-SE" dirty="0"/>
          </a:p>
          <a:p>
            <a:endParaRPr lang="sv-SE" dirty="0"/>
          </a:p>
        </p:txBody>
      </p:sp>
      <p:sp>
        <p:nvSpPr>
          <p:cNvPr id="4" name="Slide Number Placeholder 3">
            <a:extLst>
              <a:ext uri="{FF2B5EF4-FFF2-40B4-BE49-F238E27FC236}">
                <a16:creationId xmlns:a16="http://schemas.microsoft.com/office/drawing/2014/main" id="{D899D4DB-B250-1549-82BC-F8823040C0C9}"/>
              </a:ext>
            </a:extLst>
          </p:cNvPr>
          <p:cNvSpPr>
            <a:spLocks noGrp="1"/>
          </p:cNvSpPr>
          <p:nvPr>
            <p:ph type="sldNum" sz="quarter" idx="12"/>
          </p:nvPr>
        </p:nvSpPr>
        <p:spPr/>
        <p:txBody>
          <a:bodyPr/>
          <a:lstStyle/>
          <a:p>
            <a:fld id="{551115BC-487E-4422-894C-CB7CD3E79223}" type="slidenum">
              <a:rPr lang="en-GB" noProof="0" smtClean="0"/>
              <a:t>21</a:t>
            </a:fld>
            <a:endParaRPr lang="en-GB" noProof="0"/>
          </a:p>
        </p:txBody>
      </p:sp>
    </p:spTree>
    <p:extLst>
      <p:ext uri="{BB962C8B-B14F-4D97-AF65-F5344CB8AC3E}">
        <p14:creationId xmlns:p14="http://schemas.microsoft.com/office/powerpoint/2010/main" val="616313160"/>
      </p:ext>
    </p:extLst>
  </p:cSld>
  <p:clrMapOvr>
    <a:masterClrMapping/>
  </p:clrMapOvr>
  <mc:AlternateContent xmlns:mc="http://schemas.openxmlformats.org/markup-compatibility/2006" xmlns:p14="http://schemas.microsoft.com/office/powerpoint/2010/main">
    <mc:Choice Requires="p14">
      <p:transition spd="slow" p14:dur="2000" advTm="49949"/>
    </mc:Choice>
    <mc:Fallback xmlns="">
      <p:transition spd="slow" advTm="4994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BC32-31F1-1348-9226-43FFC7C47640}"/>
              </a:ext>
            </a:extLst>
          </p:cNvPr>
          <p:cNvSpPr>
            <a:spLocks noGrp="1"/>
          </p:cNvSpPr>
          <p:nvPr>
            <p:ph type="title"/>
          </p:nvPr>
        </p:nvSpPr>
        <p:spPr/>
        <p:txBody>
          <a:bodyPr/>
          <a:lstStyle/>
          <a:p>
            <a:r>
              <a:rPr lang="sv-SE" dirty="0"/>
              <a:t>Final Design</a:t>
            </a:r>
          </a:p>
        </p:txBody>
      </p:sp>
      <p:sp>
        <p:nvSpPr>
          <p:cNvPr id="3" name="Content Placeholder 2">
            <a:extLst>
              <a:ext uri="{FF2B5EF4-FFF2-40B4-BE49-F238E27FC236}">
                <a16:creationId xmlns:a16="http://schemas.microsoft.com/office/drawing/2014/main" id="{A3CFA750-1A1D-0943-8ED6-D7E640CB2646}"/>
              </a:ext>
            </a:extLst>
          </p:cNvPr>
          <p:cNvSpPr>
            <a:spLocks noGrp="1"/>
          </p:cNvSpPr>
          <p:nvPr>
            <p:ph idx="1"/>
          </p:nvPr>
        </p:nvSpPr>
        <p:spPr/>
        <p:txBody>
          <a:bodyPr/>
          <a:lstStyle/>
          <a:p>
            <a:endParaRPr lang="sv-SE"/>
          </a:p>
        </p:txBody>
      </p:sp>
      <p:sp>
        <p:nvSpPr>
          <p:cNvPr id="4" name="Slide Number Placeholder 3">
            <a:extLst>
              <a:ext uri="{FF2B5EF4-FFF2-40B4-BE49-F238E27FC236}">
                <a16:creationId xmlns:a16="http://schemas.microsoft.com/office/drawing/2014/main" id="{04D0FD32-A812-F446-8F98-A6755C28F003}"/>
              </a:ext>
            </a:extLst>
          </p:cNvPr>
          <p:cNvSpPr>
            <a:spLocks noGrp="1"/>
          </p:cNvSpPr>
          <p:nvPr>
            <p:ph type="sldNum" sz="quarter" idx="12"/>
          </p:nvPr>
        </p:nvSpPr>
        <p:spPr/>
        <p:txBody>
          <a:bodyPr/>
          <a:lstStyle/>
          <a:p>
            <a:fld id="{551115BC-487E-4422-894C-CB7CD3E79223}" type="slidenum">
              <a:rPr lang="en-GB" noProof="0" smtClean="0"/>
              <a:t>22</a:t>
            </a:fld>
            <a:endParaRPr lang="en-GB" noProof="0"/>
          </a:p>
        </p:txBody>
      </p:sp>
      <p:pic>
        <p:nvPicPr>
          <p:cNvPr id="5" name="Picture 4">
            <a:extLst>
              <a:ext uri="{FF2B5EF4-FFF2-40B4-BE49-F238E27FC236}">
                <a16:creationId xmlns:a16="http://schemas.microsoft.com/office/drawing/2014/main" id="{88ED64E5-93FF-CD47-9789-77BA93C36AE9}"/>
              </a:ext>
            </a:extLst>
          </p:cNvPr>
          <p:cNvPicPr>
            <a:picLocks noChangeAspect="1"/>
          </p:cNvPicPr>
          <p:nvPr/>
        </p:nvPicPr>
        <p:blipFill>
          <a:blip r:embed="rId2"/>
          <a:stretch>
            <a:fillRect/>
          </a:stretch>
        </p:blipFill>
        <p:spPr>
          <a:xfrm>
            <a:off x="2805772" y="1600200"/>
            <a:ext cx="2755249" cy="4525963"/>
          </a:xfrm>
          <a:prstGeom prst="rect">
            <a:avLst/>
          </a:prstGeom>
        </p:spPr>
      </p:pic>
      <p:pic>
        <p:nvPicPr>
          <p:cNvPr id="6" name="Picture 5">
            <a:extLst>
              <a:ext uri="{FF2B5EF4-FFF2-40B4-BE49-F238E27FC236}">
                <a16:creationId xmlns:a16="http://schemas.microsoft.com/office/drawing/2014/main" id="{2311581F-DA63-574D-AB9B-EFA7AE6DE911}"/>
              </a:ext>
            </a:extLst>
          </p:cNvPr>
          <p:cNvPicPr>
            <a:picLocks noChangeAspect="1"/>
          </p:cNvPicPr>
          <p:nvPr/>
        </p:nvPicPr>
        <p:blipFill>
          <a:blip r:embed="rId3"/>
          <a:stretch>
            <a:fillRect/>
          </a:stretch>
        </p:blipFill>
        <p:spPr>
          <a:xfrm>
            <a:off x="6496488" y="1600199"/>
            <a:ext cx="2826931" cy="4525962"/>
          </a:xfrm>
          <a:prstGeom prst="rect">
            <a:avLst/>
          </a:prstGeom>
        </p:spPr>
      </p:pic>
    </p:spTree>
    <p:extLst>
      <p:ext uri="{BB962C8B-B14F-4D97-AF65-F5344CB8AC3E}">
        <p14:creationId xmlns:p14="http://schemas.microsoft.com/office/powerpoint/2010/main" val="2855851715"/>
      </p:ext>
    </p:extLst>
  </p:cSld>
  <p:clrMapOvr>
    <a:masterClrMapping/>
  </p:clrMapOvr>
  <mc:AlternateContent xmlns:mc="http://schemas.openxmlformats.org/markup-compatibility/2006" xmlns:p14="http://schemas.microsoft.com/office/powerpoint/2010/main">
    <mc:Choice Requires="p14">
      <p:transition spd="slow" p14:dur="2000" advTm="59600"/>
    </mc:Choice>
    <mc:Fallback xmlns="">
      <p:transition spd="slow" advTm="596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F38D-3B2B-8548-B352-2EBE4EBDBA61}"/>
              </a:ext>
            </a:extLst>
          </p:cNvPr>
          <p:cNvSpPr>
            <a:spLocks noGrp="1"/>
          </p:cNvSpPr>
          <p:nvPr>
            <p:ph type="title"/>
          </p:nvPr>
        </p:nvSpPr>
        <p:spPr/>
        <p:txBody>
          <a:bodyPr/>
          <a:lstStyle/>
          <a:p>
            <a:r>
              <a:rPr lang="sv-SE" dirty="0" err="1"/>
              <a:t>Performance</a:t>
            </a:r>
            <a:r>
              <a:rPr lang="sv-SE" dirty="0"/>
              <a:t> I</a:t>
            </a:r>
          </a:p>
        </p:txBody>
      </p:sp>
      <p:sp>
        <p:nvSpPr>
          <p:cNvPr id="3" name="Content Placeholder 2">
            <a:extLst>
              <a:ext uri="{FF2B5EF4-FFF2-40B4-BE49-F238E27FC236}">
                <a16:creationId xmlns:a16="http://schemas.microsoft.com/office/drawing/2014/main" id="{CBB963CB-B04B-D54B-82A2-4DF91EDE1A81}"/>
              </a:ext>
            </a:extLst>
          </p:cNvPr>
          <p:cNvSpPr>
            <a:spLocks noGrp="1"/>
          </p:cNvSpPr>
          <p:nvPr>
            <p:ph idx="1"/>
          </p:nvPr>
        </p:nvSpPr>
        <p:spPr/>
        <p:txBody>
          <a:bodyPr/>
          <a:lstStyle/>
          <a:p>
            <a:pPr marL="0" indent="0">
              <a:buNone/>
            </a:pPr>
            <a:r>
              <a:rPr lang="sv-SE" dirty="0"/>
              <a:t>20%–50% </a:t>
            </a:r>
            <a:r>
              <a:rPr lang="sv-SE" dirty="0" err="1"/>
              <a:t>gain</a:t>
            </a:r>
            <a:r>
              <a:rPr lang="sv-SE" dirty="0"/>
              <a:t> in </a:t>
            </a:r>
            <a:r>
              <a:rPr lang="sv-SE" dirty="0" err="1"/>
              <a:t>measuring</a:t>
            </a:r>
            <a:r>
              <a:rPr lang="sv-SE" dirty="0"/>
              <a:t> </a:t>
            </a:r>
            <a:r>
              <a:rPr lang="sv-SE" dirty="0" err="1"/>
              <a:t>time</a:t>
            </a:r>
            <a:endParaRPr lang="sv-SE" dirty="0"/>
          </a:p>
          <a:p>
            <a:endParaRPr lang="sv-SE" dirty="0"/>
          </a:p>
        </p:txBody>
      </p:sp>
      <p:sp>
        <p:nvSpPr>
          <p:cNvPr id="4" name="Slide Number Placeholder 3">
            <a:extLst>
              <a:ext uri="{FF2B5EF4-FFF2-40B4-BE49-F238E27FC236}">
                <a16:creationId xmlns:a16="http://schemas.microsoft.com/office/drawing/2014/main" id="{4163BE80-EE7A-8A41-B7BB-E74D0F2C9A67}"/>
              </a:ext>
            </a:extLst>
          </p:cNvPr>
          <p:cNvSpPr>
            <a:spLocks noGrp="1"/>
          </p:cNvSpPr>
          <p:nvPr>
            <p:ph type="sldNum" sz="quarter" idx="12"/>
          </p:nvPr>
        </p:nvSpPr>
        <p:spPr/>
        <p:txBody>
          <a:bodyPr/>
          <a:lstStyle/>
          <a:p>
            <a:fld id="{551115BC-487E-4422-894C-CB7CD3E79223}" type="slidenum">
              <a:rPr lang="en-GB" noProof="0" smtClean="0"/>
              <a:t>23</a:t>
            </a:fld>
            <a:endParaRPr lang="en-GB" noProof="0"/>
          </a:p>
        </p:txBody>
      </p:sp>
      <p:grpSp>
        <p:nvGrpSpPr>
          <p:cNvPr id="7" name="Group 6">
            <a:extLst>
              <a:ext uri="{FF2B5EF4-FFF2-40B4-BE49-F238E27FC236}">
                <a16:creationId xmlns:a16="http://schemas.microsoft.com/office/drawing/2014/main" id="{A4F94FE9-A5EF-8E42-ADF7-E40F8CA7A0D3}"/>
              </a:ext>
            </a:extLst>
          </p:cNvPr>
          <p:cNvGrpSpPr/>
          <p:nvPr/>
        </p:nvGrpSpPr>
        <p:grpSpPr>
          <a:xfrm>
            <a:off x="4151785" y="2168860"/>
            <a:ext cx="5405519" cy="4689140"/>
            <a:chOff x="2627784" y="2168860"/>
            <a:chExt cx="5405519" cy="4689140"/>
          </a:xfrm>
        </p:grpSpPr>
        <p:pic>
          <p:nvPicPr>
            <p:cNvPr id="5" name="Picture 4">
              <a:extLst>
                <a:ext uri="{FF2B5EF4-FFF2-40B4-BE49-F238E27FC236}">
                  <a16:creationId xmlns:a16="http://schemas.microsoft.com/office/drawing/2014/main" id="{736FF798-44B3-8F44-999A-4F126527303B}"/>
                </a:ext>
              </a:extLst>
            </p:cNvPr>
            <p:cNvPicPr>
              <a:picLocks noChangeAspect="1"/>
            </p:cNvPicPr>
            <p:nvPr/>
          </p:nvPicPr>
          <p:blipFill rotWithShape="1">
            <a:blip r:embed="rId2"/>
            <a:srcRect t="253"/>
            <a:stretch/>
          </p:blipFill>
          <p:spPr>
            <a:xfrm>
              <a:off x="2627784" y="2204864"/>
              <a:ext cx="5405519" cy="4653136"/>
            </a:xfrm>
            <a:prstGeom prst="rect">
              <a:avLst/>
            </a:prstGeom>
          </p:spPr>
        </p:pic>
        <p:sp>
          <p:nvSpPr>
            <p:cNvPr id="6" name="Rectangle 5">
              <a:extLst>
                <a:ext uri="{FF2B5EF4-FFF2-40B4-BE49-F238E27FC236}">
                  <a16:creationId xmlns:a16="http://schemas.microsoft.com/office/drawing/2014/main" id="{C90EBA3B-1703-6B4B-8546-F1FB0991E1C9}"/>
                </a:ext>
              </a:extLst>
            </p:cNvPr>
            <p:cNvSpPr/>
            <p:nvPr/>
          </p:nvSpPr>
          <p:spPr>
            <a:xfrm>
              <a:off x="4067944" y="2168860"/>
              <a:ext cx="216024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745600382"/>
      </p:ext>
    </p:extLst>
  </p:cSld>
  <p:clrMapOvr>
    <a:masterClrMapping/>
  </p:clrMapOvr>
  <mc:AlternateContent xmlns:mc="http://schemas.openxmlformats.org/markup-compatibility/2006" xmlns:p14="http://schemas.microsoft.com/office/powerpoint/2010/main">
    <mc:Choice Requires="p14">
      <p:transition spd="slow" p14:dur="2000" advTm="63717"/>
    </mc:Choice>
    <mc:Fallback xmlns="">
      <p:transition spd="slow" advTm="6371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F38D-3B2B-8548-B352-2EBE4EBDBA61}"/>
              </a:ext>
            </a:extLst>
          </p:cNvPr>
          <p:cNvSpPr>
            <a:spLocks noGrp="1"/>
          </p:cNvSpPr>
          <p:nvPr>
            <p:ph type="title"/>
          </p:nvPr>
        </p:nvSpPr>
        <p:spPr/>
        <p:txBody>
          <a:bodyPr/>
          <a:lstStyle/>
          <a:p>
            <a:r>
              <a:rPr lang="sv-SE" dirty="0" err="1"/>
              <a:t>Performance</a:t>
            </a:r>
            <a:r>
              <a:rPr lang="sv-SE" dirty="0"/>
              <a:t> I</a:t>
            </a:r>
          </a:p>
        </p:txBody>
      </p:sp>
      <p:sp>
        <p:nvSpPr>
          <p:cNvPr id="3" name="Content Placeholder 2">
            <a:extLst>
              <a:ext uri="{FF2B5EF4-FFF2-40B4-BE49-F238E27FC236}">
                <a16:creationId xmlns:a16="http://schemas.microsoft.com/office/drawing/2014/main" id="{CBB963CB-B04B-D54B-82A2-4DF91EDE1A81}"/>
              </a:ext>
            </a:extLst>
          </p:cNvPr>
          <p:cNvSpPr>
            <a:spLocks noGrp="1"/>
          </p:cNvSpPr>
          <p:nvPr>
            <p:ph idx="1"/>
          </p:nvPr>
        </p:nvSpPr>
        <p:spPr/>
        <p:txBody>
          <a:bodyPr/>
          <a:lstStyle/>
          <a:p>
            <a:pPr marL="0" indent="0">
              <a:buNone/>
            </a:pPr>
            <a:r>
              <a:rPr lang="sv-SE" dirty="0"/>
              <a:t>20%–50% </a:t>
            </a:r>
            <a:r>
              <a:rPr lang="sv-SE" dirty="0" err="1"/>
              <a:t>gain</a:t>
            </a:r>
            <a:r>
              <a:rPr lang="sv-SE" dirty="0"/>
              <a:t> in </a:t>
            </a:r>
            <a:r>
              <a:rPr lang="sv-SE" dirty="0" err="1"/>
              <a:t>measuring</a:t>
            </a:r>
            <a:r>
              <a:rPr lang="sv-SE" dirty="0"/>
              <a:t> </a:t>
            </a:r>
            <a:r>
              <a:rPr lang="sv-SE" dirty="0" err="1"/>
              <a:t>time</a:t>
            </a:r>
            <a:endParaRPr lang="sv-SE" dirty="0"/>
          </a:p>
          <a:p>
            <a:endParaRPr lang="sv-SE" dirty="0"/>
          </a:p>
        </p:txBody>
      </p:sp>
      <p:sp>
        <p:nvSpPr>
          <p:cNvPr id="4" name="Slide Number Placeholder 3">
            <a:extLst>
              <a:ext uri="{FF2B5EF4-FFF2-40B4-BE49-F238E27FC236}">
                <a16:creationId xmlns:a16="http://schemas.microsoft.com/office/drawing/2014/main" id="{4163BE80-EE7A-8A41-B7BB-E74D0F2C9A67}"/>
              </a:ext>
            </a:extLst>
          </p:cNvPr>
          <p:cNvSpPr>
            <a:spLocks noGrp="1"/>
          </p:cNvSpPr>
          <p:nvPr>
            <p:ph type="sldNum" sz="quarter" idx="12"/>
          </p:nvPr>
        </p:nvSpPr>
        <p:spPr/>
        <p:txBody>
          <a:bodyPr/>
          <a:lstStyle/>
          <a:p>
            <a:fld id="{551115BC-487E-4422-894C-CB7CD3E79223}" type="slidenum">
              <a:rPr lang="en-GB" noProof="0" smtClean="0"/>
              <a:t>24</a:t>
            </a:fld>
            <a:endParaRPr lang="en-GB" noProof="0"/>
          </a:p>
        </p:txBody>
      </p:sp>
      <p:pic>
        <p:nvPicPr>
          <p:cNvPr id="8" name="Picture 7">
            <a:extLst>
              <a:ext uri="{FF2B5EF4-FFF2-40B4-BE49-F238E27FC236}">
                <a16:creationId xmlns:a16="http://schemas.microsoft.com/office/drawing/2014/main" id="{ED86EA62-6C23-A047-AF13-01D543B00084}"/>
              </a:ext>
            </a:extLst>
          </p:cNvPr>
          <p:cNvPicPr>
            <a:picLocks noChangeAspect="1"/>
          </p:cNvPicPr>
          <p:nvPr/>
        </p:nvPicPr>
        <p:blipFill>
          <a:blip r:embed="rId2"/>
          <a:stretch>
            <a:fillRect/>
          </a:stretch>
        </p:blipFill>
        <p:spPr>
          <a:xfrm>
            <a:off x="1524000" y="2280230"/>
            <a:ext cx="9144000" cy="4076121"/>
          </a:xfrm>
          <a:prstGeom prst="rect">
            <a:avLst/>
          </a:prstGeom>
        </p:spPr>
      </p:pic>
    </p:spTree>
    <p:extLst>
      <p:ext uri="{BB962C8B-B14F-4D97-AF65-F5344CB8AC3E}">
        <p14:creationId xmlns:p14="http://schemas.microsoft.com/office/powerpoint/2010/main" val="648467073"/>
      </p:ext>
    </p:extLst>
  </p:cSld>
  <p:clrMapOvr>
    <a:masterClrMapping/>
  </p:clrMapOvr>
  <mc:AlternateContent xmlns:mc="http://schemas.openxmlformats.org/markup-compatibility/2006" xmlns:p14="http://schemas.microsoft.com/office/powerpoint/2010/main">
    <mc:Choice Requires="p14">
      <p:transition spd="slow" p14:dur="2000" advTm="32662"/>
    </mc:Choice>
    <mc:Fallback xmlns="">
      <p:transition spd="slow" advTm="3266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B09F-BE82-7F42-BC58-5AEAE3CDC03A}"/>
              </a:ext>
            </a:extLst>
          </p:cNvPr>
          <p:cNvSpPr>
            <a:spLocks noGrp="1"/>
          </p:cNvSpPr>
          <p:nvPr>
            <p:ph type="title"/>
          </p:nvPr>
        </p:nvSpPr>
        <p:spPr/>
        <p:txBody>
          <a:bodyPr/>
          <a:lstStyle/>
          <a:p>
            <a:r>
              <a:rPr lang="sv-SE" dirty="0" err="1"/>
              <a:t>Performance</a:t>
            </a:r>
            <a:r>
              <a:rPr lang="sv-SE" dirty="0"/>
              <a:t> II</a:t>
            </a:r>
          </a:p>
        </p:txBody>
      </p:sp>
      <p:sp>
        <p:nvSpPr>
          <p:cNvPr id="3" name="Content Placeholder 2">
            <a:extLst>
              <a:ext uri="{FF2B5EF4-FFF2-40B4-BE49-F238E27FC236}">
                <a16:creationId xmlns:a16="http://schemas.microsoft.com/office/drawing/2014/main" id="{26A3FE88-DA5D-B647-8BD9-B12E467C94DB}"/>
              </a:ext>
            </a:extLst>
          </p:cNvPr>
          <p:cNvSpPr>
            <a:spLocks noGrp="1"/>
          </p:cNvSpPr>
          <p:nvPr>
            <p:ph idx="1"/>
          </p:nvPr>
        </p:nvSpPr>
        <p:spPr/>
        <p:txBody>
          <a:bodyPr/>
          <a:lstStyle/>
          <a:p>
            <a:pPr marL="0" indent="0">
              <a:buNone/>
            </a:pPr>
            <a:r>
              <a:rPr lang="en-GB" dirty="0"/>
              <a:t>Temperature</a:t>
            </a:r>
            <a:r>
              <a:rPr lang="sv-SE" dirty="0"/>
              <a:t> on Al dummy </a:t>
            </a:r>
            <a:r>
              <a:rPr lang="sv-SE" dirty="0" err="1"/>
              <a:t>sample</a:t>
            </a:r>
            <a:r>
              <a:rPr lang="sv-SE" dirty="0"/>
              <a:t> </a:t>
            </a:r>
            <a:r>
              <a:rPr lang="sv-SE" dirty="0" err="1"/>
              <a:t>stable</a:t>
            </a:r>
            <a:r>
              <a:rPr lang="sv-SE" dirty="0"/>
              <a:t> </a:t>
            </a:r>
            <a:r>
              <a:rPr lang="sv-SE" dirty="0" err="1"/>
              <a:t>within</a:t>
            </a:r>
            <a:r>
              <a:rPr lang="sv-SE" dirty="0"/>
              <a:t> 1mK</a:t>
            </a:r>
          </a:p>
          <a:p>
            <a:pPr marL="0" indent="0">
              <a:buNone/>
            </a:pPr>
            <a:endParaRPr lang="sv-SE" dirty="0"/>
          </a:p>
        </p:txBody>
      </p:sp>
      <p:sp>
        <p:nvSpPr>
          <p:cNvPr id="4" name="Slide Number Placeholder 3">
            <a:extLst>
              <a:ext uri="{FF2B5EF4-FFF2-40B4-BE49-F238E27FC236}">
                <a16:creationId xmlns:a16="http://schemas.microsoft.com/office/drawing/2014/main" id="{1ECEEE49-19EF-3549-9C5C-9EA44B8E9144}"/>
              </a:ext>
            </a:extLst>
          </p:cNvPr>
          <p:cNvSpPr>
            <a:spLocks noGrp="1"/>
          </p:cNvSpPr>
          <p:nvPr>
            <p:ph type="sldNum" sz="quarter" idx="12"/>
          </p:nvPr>
        </p:nvSpPr>
        <p:spPr/>
        <p:txBody>
          <a:bodyPr/>
          <a:lstStyle/>
          <a:p>
            <a:fld id="{551115BC-487E-4422-894C-CB7CD3E79223}" type="slidenum">
              <a:rPr lang="en-GB" noProof="0" smtClean="0"/>
              <a:t>25</a:t>
            </a:fld>
            <a:endParaRPr lang="en-GB" noProof="0"/>
          </a:p>
        </p:txBody>
      </p:sp>
      <p:pic>
        <p:nvPicPr>
          <p:cNvPr id="5" name="Picture 4">
            <a:extLst>
              <a:ext uri="{FF2B5EF4-FFF2-40B4-BE49-F238E27FC236}">
                <a16:creationId xmlns:a16="http://schemas.microsoft.com/office/drawing/2014/main" id="{5881D617-C315-DB40-B37E-B861706F24E9}"/>
              </a:ext>
            </a:extLst>
          </p:cNvPr>
          <p:cNvPicPr>
            <a:picLocks noChangeAspect="1"/>
          </p:cNvPicPr>
          <p:nvPr/>
        </p:nvPicPr>
        <p:blipFill>
          <a:blip r:embed="rId2"/>
          <a:stretch>
            <a:fillRect/>
          </a:stretch>
        </p:blipFill>
        <p:spPr>
          <a:xfrm>
            <a:off x="3403826" y="2132856"/>
            <a:ext cx="5356470" cy="4689960"/>
          </a:xfrm>
          <a:prstGeom prst="rect">
            <a:avLst/>
          </a:prstGeom>
        </p:spPr>
      </p:pic>
    </p:spTree>
    <p:extLst>
      <p:ext uri="{BB962C8B-B14F-4D97-AF65-F5344CB8AC3E}">
        <p14:creationId xmlns:p14="http://schemas.microsoft.com/office/powerpoint/2010/main" val="2449525284"/>
      </p:ext>
    </p:extLst>
  </p:cSld>
  <p:clrMapOvr>
    <a:masterClrMapping/>
  </p:clrMapOvr>
  <mc:AlternateContent xmlns:mc="http://schemas.openxmlformats.org/markup-compatibility/2006" xmlns:p14="http://schemas.microsoft.com/office/powerpoint/2010/main">
    <mc:Choice Requires="p14">
      <p:transition spd="slow" p14:dur="2000" advTm="18296"/>
    </mc:Choice>
    <mc:Fallback xmlns="">
      <p:transition spd="slow" advTm="1829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B09F-BE82-7F42-BC58-5AEAE3CDC03A}"/>
              </a:ext>
            </a:extLst>
          </p:cNvPr>
          <p:cNvSpPr>
            <a:spLocks noGrp="1"/>
          </p:cNvSpPr>
          <p:nvPr>
            <p:ph type="title"/>
          </p:nvPr>
        </p:nvSpPr>
        <p:spPr/>
        <p:txBody>
          <a:bodyPr/>
          <a:lstStyle/>
          <a:p>
            <a:r>
              <a:rPr lang="sv-SE" dirty="0" err="1"/>
              <a:t>Performance</a:t>
            </a:r>
            <a:r>
              <a:rPr lang="sv-SE" dirty="0"/>
              <a:t> II</a:t>
            </a:r>
          </a:p>
        </p:txBody>
      </p:sp>
      <p:sp>
        <p:nvSpPr>
          <p:cNvPr id="3" name="Content Placeholder 2">
            <a:extLst>
              <a:ext uri="{FF2B5EF4-FFF2-40B4-BE49-F238E27FC236}">
                <a16:creationId xmlns:a16="http://schemas.microsoft.com/office/drawing/2014/main" id="{26A3FE88-DA5D-B647-8BD9-B12E467C94DB}"/>
              </a:ext>
            </a:extLst>
          </p:cNvPr>
          <p:cNvSpPr>
            <a:spLocks noGrp="1"/>
          </p:cNvSpPr>
          <p:nvPr>
            <p:ph idx="1"/>
          </p:nvPr>
        </p:nvSpPr>
        <p:spPr/>
        <p:txBody>
          <a:bodyPr/>
          <a:lstStyle/>
          <a:p>
            <a:pPr marL="0" indent="0">
              <a:buNone/>
            </a:pPr>
            <a:r>
              <a:rPr lang="sv-SE" dirty="0" err="1"/>
              <a:t>Temperature</a:t>
            </a:r>
            <a:r>
              <a:rPr lang="sv-SE" dirty="0"/>
              <a:t> on </a:t>
            </a:r>
            <a:r>
              <a:rPr lang="sv-SE" dirty="0" err="1"/>
              <a:t>sample</a:t>
            </a:r>
            <a:r>
              <a:rPr lang="sv-SE" dirty="0"/>
              <a:t> </a:t>
            </a:r>
            <a:r>
              <a:rPr lang="sv-SE" dirty="0" err="1"/>
              <a:t>while</a:t>
            </a:r>
            <a:r>
              <a:rPr lang="sv-SE" dirty="0"/>
              <a:t> </a:t>
            </a:r>
            <a:r>
              <a:rPr lang="sv-SE" dirty="0" err="1"/>
              <a:t>changing</a:t>
            </a:r>
            <a:r>
              <a:rPr lang="sv-SE" dirty="0"/>
              <a:t> </a:t>
            </a:r>
            <a:r>
              <a:rPr lang="sv-SE" dirty="0" err="1"/>
              <a:t>main</a:t>
            </a:r>
            <a:r>
              <a:rPr lang="sv-SE" dirty="0"/>
              <a:t> </a:t>
            </a:r>
            <a:r>
              <a:rPr lang="sv-SE" dirty="0" err="1"/>
              <a:t>cryostat</a:t>
            </a:r>
            <a:endParaRPr lang="sv-SE" dirty="0"/>
          </a:p>
          <a:p>
            <a:pPr marL="400050" lvl="1" indent="0">
              <a:buNone/>
            </a:pPr>
            <a:r>
              <a:rPr lang="sv-SE" dirty="0"/>
              <a:t>Main </a:t>
            </a:r>
            <a:r>
              <a:rPr lang="sv-SE" dirty="0" err="1"/>
              <a:t>cryostat</a:t>
            </a:r>
            <a:r>
              <a:rPr lang="sv-SE" dirty="0"/>
              <a:t> </a:t>
            </a:r>
            <a:r>
              <a:rPr lang="sv-SE" dirty="0" err="1"/>
              <a:t>changing</a:t>
            </a:r>
            <a:r>
              <a:rPr lang="sv-SE" dirty="0"/>
              <a:t> from 250K to 300K</a:t>
            </a:r>
          </a:p>
          <a:p>
            <a:pPr marL="0" indent="0">
              <a:buNone/>
            </a:pPr>
            <a:endParaRPr lang="sv-SE" dirty="0"/>
          </a:p>
        </p:txBody>
      </p:sp>
      <p:sp>
        <p:nvSpPr>
          <p:cNvPr id="4" name="Slide Number Placeholder 3">
            <a:extLst>
              <a:ext uri="{FF2B5EF4-FFF2-40B4-BE49-F238E27FC236}">
                <a16:creationId xmlns:a16="http://schemas.microsoft.com/office/drawing/2014/main" id="{1ECEEE49-19EF-3549-9C5C-9EA44B8E9144}"/>
              </a:ext>
            </a:extLst>
          </p:cNvPr>
          <p:cNvSpPr>
            <a:spLocks noGrp="1"/>
          </p:cNvSpPr>
          <p:nvPr>
            <p:ph type="sldNum" sz="quarter" idx="12"/>
          </p:nvPr>
        </p:nvSpPr>
        <p:spPr/>
        <p:txBody>
          <a:bodyPr/>
          <a:lstStyle/>
          <a:p>
            <a:fld id="{551115BC-487E-4422-894C-CB7CD3E79223}" type="slidenum">
              <a:rPr lang="en-GB" noProof="0" smtClean="0"/>
              <a:t>26</a:t>
            </a:fld>
            <a:endParaRPr lang="en-GB" noProof="0"/>
          </a:p>
        </p:txBody>
      </p:sp>
      <p:pic>
        <p:nvPicPr>
          <p:cNvPr id="6" name="Picture 5">
            <a:extLst>
              <a:ext uri="{FF2B5EF4-FFF2-40B4-BE49-F238E27FC236}">
                <a16:creationId xmlns:a16="http://schemas.microsoft.com/office/drawing/2014/main" id="{6CBADFAC-1EEF-0848-BDAE-8E87968559D1}"/>
              </a:ext>
            </a:extLst>
          </p:cNvPr>
          <p:cNvPicPr>
            <a:picLocks noChangeAspect="1"/>
          </p:cNvPicPr>
          <p:nvPr/>
        </p:nvPicPr>
        <p:blipFill>
          <a:blip r:embed="rId2"/>
          <a:stretch>
            <a:fillRect/>
          </a:stretch>
        </p:blipFill>
        <p:spPr>
          <a:xfrm>
            <a:off x="3354288" y="2589973"/>
            <a:ext cx="5796136" cy="4131502"/>
          </a:xfrm>
          <a:prstGeom prst="rect">
            <a:avLst/>
          </a:prstGeom>
        </p:spPr>
      </p:pic>
    </p:spTree>
    <p:extLst>
      <p:ext uri="{BB962C8B-B14F-4D97-AF65-F5344CB8AC3E}">
        <p14:creationId xmlns:p14="http://schemas.microsoft.com/office/powerpoint/2010/main" val="4137499391"/>
      </p:ext>
    </p:extLst>
  </p:cSld>
  <p:clrMapOvr>
    <a:masterClrMapping/>
  </p:clrMapOvr>
  <mc:AlternateContent xmlns:mc="http://schemas.openxmlformats.org/markup-compatibility/2006" xmlns:p14="http://schemas.microsoft.com/office/powerpoint/2010/main">
    <mc:Choice Requires="p14">
      <p:transition spd="slow" p14:dur="2000" advTm="21650"/>
    </mc:Choice>
    <mc:Fallback xmlns="">
      <p:transition spd="slow" advTm="2165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6E75-91C6-7A43-9F72-6D7B23E4E349}"/>
              </a:ext>
            </a:extLst>
          </p:cNvPr>
          <p:cNvSpPr>
            <a:spLocks noGrp="1"/>
          </p:cNvSpPr>
          <p:nvPr>
            <p:ph type="title"/>
          </p:nvPr>
        </p:nvSpPr>
        <p:spPr/>
        <p:txBody>
          <a:bodyPr/>
          <a:lstStyle/>
          <a:p>
            <a:r>
              <a:rPr lang="sv-SE" dirty="0" err="1"/>
              <a:t>Performance</a:t>
            </a:r>
            <a:r>
              <a:rPr lang="sv-SE" dirty="0"/>
              <a:t> III</a:t>
            </a:r>
          </a:p>
        </p:txBody>
      </p:sp>
      <p:sp>
        <p:nvSpPr>
          <p:cNvPr id="3" name="Content Placeholder 2">
            <a:extLst>
              <a:ext uri="{FF2B5EF4-FFF2-40B4-BE49-F238E27FC236}">
                <a16:creationId xmlns:a16="http://schemas.microsoft.com/office/drawing/2014/main" id="{8E2E6923-1209-5F46-BAE2-A07EDD4F3CF4}"/>
              </a:ext>
            </a:extLst>
          </p:cNvPr>
          <p:cNvSpPr>
            <a:spLocks noGrp="1"/>
          </p:cNvSpPr>
          <p:nvPr>
            <p:ph idx="1"/>
          </p:nvPr>
        </p:nvSpPr>
        <p:spPr>
          <a:xfrm>
            <a:off x="1981200" y="1412777"/>
            <a:ext cx="8229600" cy="4525963"/>
          </a:xfrm>
        </p:spPr>
        <p:txBody>
          <a:bodyPr/>
          <a:lstStyle/>
          <a:p>
            <a:r>
              <a:rPr lang="sv-SE" dirty="0"/>
              <a:t>Fast </a:t>
            </a:r>
            <a:r>
              <a:rPr lang="sv-SE" dirty="0" err="1"/>
              <a:t>temperature</a:t>
            </a:r>
            <a:r>
              <a:rPr lang="sv-SE" dirty="0"/>
              <a:t> </a:t>
            </a:r>
            <a:r>
              <a:rPr lang="sv-SE" dirty="0" err="1"/>
              <a:t>jumps</a:t>
            </a:r>
            <a:r>
              <a:rPr lang="sv-SE" dirty="0"/>
              <a:t> – </a:t>
            </a:r>
            <a:r>
              <a:rPr lang="sv-SE" dirty="0" err="1"/>
              <a:t>main</a:t>
            </a:r>
            <a:r>
              <a:rPr lang="sv-SE" dirty="0"/>
              <a:t> </a:t>
            </a:r>
            <a:r>
              <a:rPr lang="sv-SE" dirty="0" err="1"/>
              <a:t>cryostat</a:t>
            </a:r>
            <a:r>
              <a:rPr lang="sv-SE" dirty="0"/>
              <a:t> at 200K</a:t>
            </a:r>
          </a:p>
        </p:txBody>
      </p:sp>
      <p:sp>
        <p:nvSpPr>
          <p:cNvPr id="4" name="Slide Number Placeholder 3">
            <a:extLst>
              <a:ext uri="{FF2B5EF4-FFF2-40B4-BE49-F238E27FC236}">
                <a16:creationId xmlns:a16="http://schemas.microsoft.com/office/drawing/2014/main" id="{6B49BAA9-464D-5A4E-83C8-B27D1FEB85E2}"/>
              </a:ext>
            </a:extLst>
          </p:cNvPr>
          <p:cNvSpPr>
            <a:spLocks noGrp="1"/>
          </p:cNvSpPr>
          <p:nvPr>
            <p:ph type="sldNum" sz="quarter" idx="12"/>
          </p:nvPr>
        </p:nvSpPr>
        <p:spPr/>
        <p:txBody>
          <a:bodyPr/>
          <a:lstStyle/>
          <a:p>
            <a:fld id="{551115BC-487E-4422-894C-CB7CD3E79223}" type="slidenum">
              <a:rPr lang="en-GB" noProof="0" smtClean="0"/>
              <a:t>27</a:t>
            </a:fld>
            <a:endParaRPr lang="en-GB" noProof="0"/>
          </a:p>
        </p:txBody>
      </p:sp>
      <p:pic>
        <p:nvPicPr>
          <p:cNvPr id="5" name="Picture 4">
            <a:extLst>
              <a:ext uri="{FF2B5EF4-FFF2-40B4-BE49-F238E27FC236}">
                <a16:creationId xmlns:a16="http://schemas.microsoft.com/office/drawing/2014/main" id="{22220C5C-7354-4742-8B01-186F1BDFEA82}"/>
              </a:ext>
            </a:extLst>
          </p:cNvPr>
          <p:cNvPicPr>
            <a:picLocks noChangeAspect="1"/>
          </p:cNvPicPr>
          <p:nvPr/>
        </p:nvPicPr>
        <p:blipFill>
          <a:blip r:embed="rId2"/>
          <a:stretch>
            <a:fillRect/>
          </a:stretch>
        </p:blipFill>
        <p:spPr>
          <a:xfrm>
            <a:off x="2711624" y="1916832"/>
            <a:ext cx="7148923" cy="4941168"/>
          </a:xfrm>
          <a:prstGeom prst="rect">
            <a:avLst/>
          </a:prstGeom>
        </p:spPr>
      </p:pic>
    </p:spTree>
    <p:extLst>
      <p:ext uri="{BB962C8B-B14F-4D97-AF65-F5344CB8AC3E}">
        <p14:creationId xmlns:p14="http://schemas.microsoft.com/office/powerpoint/2010/main" val="3473935865"/>
      </p:ext>
    </p:extLst>
  </p:cSld>
  <p:clrMapOvr>
    <a:masterClrMapping/>
  </p:clrMapOvr>
  <mc:AlternateContent xmlns:mc="http://schemas.openxmlformats.org/markup-compatibility/2006" xmlns:p14="http://schemas.microsoft.com/office/powerpoint/2010/main">
    <mc:Choice Requires="p14">
      <p:transition spd="slow" p14:dur="2000" advTm="14177"/>
    </mc:Choice>
    <mc:Fallback xmlns="">
      <p:transition spd="slow" advTm="1417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9001-A1CB-194D-AD6F-77675CCC2422}"/>
              </a:ext>
            </a:extLst>
          </p:cNvPr>
          <p:cNvSpPr>
            <a:spLocks noGrp="1"/>
          </p:cNvSpPr>
          <p:nvPr>
            <p:ph type="title"/>
          </p:nvPr>
        </p:nvSpPr>
        <p:spPr/>
        <p:txBody>
          <a:bodyPr/>
          <a:lstStyle/>
          <a:p>
            <a:r>
              <a:rPr lang="sv-SE" dirty="0" err="1"/>
              <a:t>Performance</a:t>
            </a:r>
            <a:r>
              <a:rPr lang="sv-SE" dirty="0"/>
              <a:t> III</a:t>
            </a:r>
            <a:endParaRPr lang="en-GB" dirty="0"/>
          </a:p>
        </p:txBody>
      </p:sp>
      <p:pic>
        <p:nvPicPr>
          <p:cNvPr id="5" name="Content Placeholder 4">
            <a:extLst>
              <a:ext uri="{FF2B5EF4-FFF2-40B4-BE49-F238E27FC236}">
                <a16:creationId xmlns:a16="http://schemas.microsoft.com/office/drawing/2014/main" id="{B4680C02-ED5B-E046-9DEE-57BEC09C4074}"/>
              </a:ext>
            </a:extLst>
          </p:cNvPr>
          <p:cNvPicPr>
            <a:picLocks noGrp="1" noChangeAspect="1"/>
          </p:cNvPicPr>
          <p:nvPr>
            <p:ph idx="1"/>
          </p:nvPr>
        </p:nvPicPr>
        <p:blipFill>
          <a:blip r:embed="rId2"/>
          <a:stretch>
            <a:fillRect/>
          </a:stretch>
        </p:blipFill>
        <p:spPr>
          <a:xfrm>
            <a:off x="2711624" y="2192847"/>
            <a:ext cx="6249056" cy="4744654"/>
          </a:xfrm>
          <a:prstGeom prst="rect">
            <a:avLst/>
          </a:prstGeom>
        </p:spPr>
      </p:pic>
      <p:sp>
        <p:nvSpPr>
          <p:cNvPr id="4" name="Slide Number Placeholder 3">
            <a:extLst>
              <a:ext uri="{FF2B5EF4-FFF2-40B4-BE49-F238E27FC236}">
                <a16:creationId xmlns:a16="http://schemas.microsoft.com/office/drawing/2014/main" id="{64BDBBDC-37EB-1249-8CB9-DA503D1D2D71}"/>
              </a:ext>
            </a:extLst>
          </p:cNvPr>
          <p:cNvSpPr>
            <a:spLocks noGrp="1"/>
          </p:cNvSpPr>
          <p:nvPr>
            <p:ph type="sldNum" sz="quarter" idx="12"/>
          </p:nvPr>
        </p:nvSpPr>
        <p:spPr/>
        <p:txBody>
          <a:bodyPr/>
          <a:lstStyle/>
          <a:p>
            <a:fld id="{551115BC-487E-4422-894C-CB7CD3E79223}" type="slidenum">
              <a:rPr lang="en-GB" noProof="0" smtClean="0"/>
              <a:t>28</a:t>
            </a:fld>
            <a:endParaRPr lang="en-GB" noProof="0"/>
          </a:p>
        </p:txBody>
      </p:sp>
      <p:sp>
        <p:nvSpPr>
          <p:cNvPr id="6" name="Rectangle 5">
            <a:extLst>
              <a:ext uri="{FF2B5EF4-FFF2-40B4-BE49-F238E27FC236}">
                <a16:creationId xmlns:a16="http://schemas.microsoft.com/office/drawing/2014/main" id="{7E6DC8CB-1DD1-2249-8D17-05033A732148}"/>
              </a:ext>
            </a:extLst>
          </p:cNvPr>
          <p:cNvSpPr/>
          <p:nvPr/>
        </p:nvSpPr>
        <p:spPr>
          <a:xfrm>
            <a:off x="4367808" y="1988841"/>
            <a:ext cx="2880320" cy="260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CC82BBB-F82F-C64A-BF5A-997A4CFA022A}"/>
              </a:ext>
            </a:extLst>
          </p:cNvPr>
          <p:cNvSpPr txBox="1"/>
          <p:nvPr/>
        </p:nvSpPr>
        <p:spPr>
          <a:xfrm>
            <a:off x="1919537" y="1628800"/>
            <a:ext cx="8333307" cy="523220"/>
          </a:xfrm>
          <a:prstGeom prst="rect">
            <a:avLst/>
          </a:prstGeom>
          <a:noFill/>
        </p:spPr>
        <p:txBody>
          <a:bodyPr wrap="none" rtlCol="0">
            <a:spAutoFit/>
          </a:bodyPr>
          <a:lstStyle/>
          <a:p>
            <a:r>
              <a:rPr lang="en-GB" sz="2800" dirty="0"/>
              <a:t>Fast</a:t>
            </a:r>
            <a:r>
              <a:rPr lang="en-GB" dirty="0"/>
              <a:t> </a:t>
            </a:r>
            <a:r>
              <a:rPr lang="en-GB" sz="2800" dirty="0"/>
              <a:t>temperature jumps at low base temperature (100K)</a:t>
            </a:r>
          </a:p>
        </p:txBody>
      </p:sp>
    </p:spTree>
    <p:extLst>
      <p:ext uri="{BB962C8B-B14F-4D97-AF65-F5344CB8AC3E}">
        <p14:creationId xmlns:p14="http://schemas.microsoft.com/office/powerpoint/2010/main" val="3367862777"/>
      </p:ext>
    </p:extLst>
  </p:cSld>
  <p:clrMapOvr>
    <a:masterClrMapping/>
  </p:clrMapOvr>
  <mc:AlternateContent xmlns:mc="http://schemas.openxmlformats.org/markup-compatibility/2006" xmlns:p14="http://schemas.microsoft.com/office/powerpoint/2010/main">
    <mc:Choice Requires="p14">
      <p:transition spd="slow" p14:dur="2000" advTm="31128"/>
    </mc:Choice>
    <mc:Fallback xmlns="">
      <p:transition spd="slow" advTm="3112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9E6C5-DD85-3B49-8ABC-BD5E97CFB769}"/>
              </a:ext>
            </a:extLst>
          </p:cNvPr>
          <p:cNvSpPr>
            <a:spLocks noGrp="1"/>
          </p:cNvSpPr>
          <p:nvPr>
            <p:ph type="title"/>
          </p:nvPr>
        </p:nvSpPr>
        <p:spPr/>
        <p:txBody>
          <a:bodyPr/>
          <a:lstStyle/>
          <a:p>
            <a:r>
              <a:rPr lang="en-GB" dirty="0"/>
              <a:t>Performance summary</a:t>
            </a:r>
          </a:p>
        </p:txBody>
      </p:sp>
      <p:sp>
        <p:nvSpPr>
          <p:cNvPr id="3" name="Content Placeholder 2">
            <a:extLst>
              <a:ext uri="{FF2B5EF4-FFF2-40B4-BE49-F238E27FC236}">
                <a16:creationId xmlns:a16="http://schemas.microsoft.com/office/drawing/2014/main" id="{9E9B60FD-7869-694F-BFB7-A823E3BE73BD}"/>
              </a:ext>
            </a:extLst>
          </p:cNvPr>
          <p:cNvSpPr>
            <a:spLocks noGrp="1"/>
          </p:cNvSpPr>
          <p:nvPr>
            <p:ph idx="1"/>
          </p:nvPr>
        </p:nvSpPr>
        <p:spPr/>
        <p:txBody>
          <a:bodyPr/>
          <a:lstStyle/>
          <a:p>
            <a:r>
              <a:rPr lang="sv-SE" dirty="0" err="1"/>
              <a:t>Working</a:t>
            </a:r>
            <a:r>
              <a:rPr lang="sv-SE" dirty="0"/>
              <a:t> </a:t>
            </a:r>
            <a:r>
              <a:rPr lang="sv-SE" dirty="0" err="1"/>
              <a:t>temperature</a:t>
            </a:r>
            <a:r>
              <a:rPr lang="sv-SE" dirty="0"/>
              <a:t>: 100K to 370K</a:t>
            </a:r>
          </a:p>
          <a:p>
            <a:r>
              <a:rPr lang="sv-SE" dirty="0"/>
              <a:t>5K </a:t>
            </a:r>
            <a:r>
              <a:rPr lang="sv-SE" dirty="0" err="1"/>
              <a:t>changes</a:t>
            </a:r>
            <a:r>
              <a:rPr lang="sv-SE" dirty="0"/>
              <a:t> in </a:t>
            </a:r>
            <a:r>
              <a:rPr lang="sv-SE" dirty="0" err="1"/>
              <a:t>equilibrium</a:t>
            </a:r>
            <a:r>
              <a:rPr lang="sv-SE" dirty="0"/>
              <a:t> </a:t>
            </a:r>
            <a:r>
              <a:rPr lang="sv-SE" dirty="0" err="1"/>
              <a:t>within</a:t>
            </a:r>
            <a:r>
              <a:rPr lang="sv-SE" dirty="0"/>
              <a:t> </a:t>
            </a:r>
            <a:r>
              <a:rPr lang="sv-SE" dirty="0" err="1"/>
              <a:t>minutes</a:t>
            </a:r>
            <a:endParaRPr lang="sv-SE" dirty="0"/>
          </a:p>
          <a:p>
            <a:r>
              <a:rPr lang="sv-SE" dirty="0" err="1"/>
              <a:t>Difference</a:t>
            </a:r>
            <a:r>
              <a:rPr lang="sv-SE" dirty="0"/>
              <a:t> from </a:t>
            </a:r>
            <a:r>
              <a:rPr lang="sv-SE" dirty="0" err="1"/>
              <a:t>outer</a:t>
            </a:r>
            <a:r>
              <a:rPr lang="sv-SE" dirty="0"/>
              <a:t> </a:t>
            </a:r>
            <a:r>
              <a:rPr lang="sv-SE" dirty="0" err="1"/>
              <a:t>cryostat</a:t>
            </a:r>
            <a:r>
              <a:rPr lang="sv-SE" dirty="0"/>
              <a:t>: </a:t>
            </a:r>
            <a:r>
              <a:rPr lang="sv-SE" dirty="0" err="1"/>
              <a:t>approximate</a:t>
            </a:r>
            <a:r>
              <a:rPr lang="sv-SE" dirty="0"/>
              <a:t> 15K</a:t>
            </a:r>
          </a:p>
          <a:p>
            <a:r>
              <a:rPr lang="sv-SE" dirty="0" err="1"/>
              <a:t>Improves</a:t>
            </a:r>
            <a:r>
              <a:rPr lang="sv-SE" dirty="0"/>
              <a:t> </a:t>
            </a:r>
            <a:r>
              <a:rPr lang="sv-SE" dirty="0" err="1"/>
              <a:t>stability</a:t>
            </a:r>
            <a:r>
              <a:rPr lang="sv-SE" dirty="0"/>
              <a:t> over bare </a:t>
            </a:r>
            <a:r>
              <a:rPr lang="sv-SE" dirty="0" err="1"/>
              <a:t>cryostat</a:t>
            </a:r>
            <a:r>
              <a:rPr lang="sv-SE" dirty="0"/>
              <a:t> </a:t>
            </a:r>
            <a:r>
              <a:rPr lang="sv-SE" dirty="0" err="1"/>
              <a:t>performance</a:t>
            </a:r>
            <a:r>
              <a:rPr lang="sv-SE" dirty="0"/>
              <a:t> by at </a:t>
            </a:r>
            <a:r>
              <a:rPr lang="sv-SE" dirty="0" err="1"/>
              <a:t>least</a:t>
            </a:r>
            <a:r>
              <a:rPr lang="sv-SE" dirty="0"/>
              <a:t> an order </a:t>
            </a:r>
            <a:r>
              <a:rPr lang="sv-SE" dirty="0" err="1"/>
              <a:t>of</a:t>
            </a:r>
            <a:r>
              <a:rPr lang="sv-SE" dirty="0"/>
              <a:t> </a:t>
            </a:r>
            <a:r>
              <a:rPr lang="sv-SE" dirty="0" err="1"/>
              <a:t>magnitude</a:t>
            </a:r>
            <a:endParaRPr lang="sv-SE" dirty="0"/>
          </a:p>
          <a:p>
            <a:endParaRPr lang="sv-SE" dirty="0"/>
          </a:p>
          <a:p>
            <a:pPr marL="0" indent="0">
              <a:buNone/>
            </a:pPr>
            <a:r>
              <a:rPr lang="sv-SE" dirty="0"/>
              <a:t>	 </a:t>
            </a:r>
            <a:r>
              <a:rPr lang="sv-SE" dirty="0">
                <a:hlinkClick r:id="rId2"/>
              </a:rPr>
              <a:t>https://doi.org/10.3233/JNR-180093</a:t>
            </a:r>
            <a:r>
              <a:rPr lang="sv-SE" dirty="0"/>
              <a:t> </a:t>
            </a:r>
          </a:p>
          <a:p>
            <a:pPr marL="0" indent="0">
              <a:buNone/>
            </a:pPr>
            <a:endParaRPr lang="en-GB" dirty="0"/>
          </a:p>
        </p:txBody>
      </p:sp>
      <p:sp>
        <p:nvSpPr>
          <p:cNvPr id="4" name="Slide Number Placeholder 3">
            <a:extLst>
              <a:ext uri="{FF2B5EF4-FFF2-40B4-BE49-F238E27FC236}">
                <a16:creationId xmlns:a16="http://schemas.microsoft.com/office/drawing/2014/main" id="{D5AECF8B-C483-014B-8EBB-B6A64600C91B}"/>
              </a:ext>
            </a:extLst>
          </p:cNvPr>
          <p:cNvSpPr>
            <a:spLocks noGrp="1"/>
          </p:cNvSpPr>
          <p:nvPr>
            <p:ph type="sldNum" sz="quarter" idx="12"/>
          </p:nvPr>
        </p:nvSpPr>
        <p:spPr/>
        <p:txBody>
          <a:bodyPr/>
          <a:lstStyle/>
          <a:p>
            <a:fld id="{551115BC-487E-4422-894C-CB7CD3E79223}" type="slidenum">
              <a:rPr lang="en-GB" noProof="0" smtClean="0"/>
              <a:t>29</a:t>
            </a:fld>
            <a:endParaRPr lang="en-GB" noProof="0"/>
          </a:p>
        </p:txBody>
      </p:sp>
      <p:pic>
        <p:nvPicPr>
          <p:cNvPr id="5" name="Picture 4">
            <a:extLst>
              <a:ext uri="{FF2B5EF4-FFF2-40B4-BE49-F238E27FC236}">
                <a16:creationId xmlns:a16="http://schemas.microsoft.com/office/drawing/2014/main" id="{2FA5A563-0A5C-9644-A0FB-C4B3C5D8C10D}"/>
              </a:ext>
            </a:extLst>
          </p:cNvPr>
          <p:cNvPicPr>
            <a:picLocks noChangeAspect="1"/>
          </p:cNvPicPr>
          <p:nvPr/>
        </p:nvPicPr>
        <p:blipFill>
          <a:blip r:embed="rId3"/>
          <a:stretch>
            <a:fillRect/>
          </a:stretch>
        </p:blipFill>
        <p:spPr>
          <a:xfrm>
            <a:off x="7752184" y="3861048"/>
            <a:ext cx="3665860" cy="2521002"/>
          </a:xfrm>
          <a:prstGeom prst="rect">
            <a:avLst/>
          </a:prstGeom>
        </p:spPr>
      </p:pic>
    </p:spTree>
    <p:extLst>
      <p:ext uri="{BB962C8B-B14F-4D97-AF65-F5344CB8AC3E}">
        <p14:creationId xmlns:p14="http://schemas.microsoft.com/office/powerpoint/2010/main" val="816094039"/>
      </p:ext>
    </p:extLst>
  </p:cSld>
  <p:clrMapOvr>
    <a:masterClrMapping/>
  </p:clrMapOvr>
  <mc:AlternateContent xmlns:mc="http://schemas.openxmlformats.org/markup-compatibility/2006" xmlns:p14="http://schemas.microsoft.com/office/powerpoint/2010/main">
    <mc:Choice Requires="p14">
      <p:transition spd="slow" p14:dur="2000" advTm="30793"/>
    </mc:Choice>
    <mc:Fallback xmlns="">
      <p:transition spd="slow" advTm="3079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A509-C24C-8540-B5E0-0F945A41C339}"/>
              </a:ext>
            </a:extLst>
          </p:cNvPr>
          <p:cNvSpPr>
            <a:spLocks noGrp="1"/>
          </p:cNvSpPr>
          <p:nvPr>
            <p:ph type="title"/>
          </p:nvPr>
        </p:nvSpPr>
        <p:spPr/>
        <p:txBody>
          <a:bodyPr/>
          <a:lstStyle/>
          <a:p>
            <a:r>
              <a:rPr lang="sv-SE" dirty="0"/>
              <a:t>The Test &amp; Instruments </a:t>
            </a:r>
            <a:r>
              <a:rPr lang="sv-SE" dirty="0" err="1"/>
              <a:t>Cryoplant</a:t>
            </a:r>
            <a:endParaRPr lang="sv-SE" dirty="0"/>
          </a:p>
        </p:txBody>
      </p:sp>
      <p:sp>
        <p:nvSpPr>
          <p:cNvPr id="3" name="Content Placeholder 2">
            <a:extLst>
              <a:ext uri="{FF2B5EF4-FFF2-40B4-BE49-F238E27FC236}">
                <a16:creationId xmlns:a16="http://schemas.microsoft.com/office/drawing/2014/main" id="{627FEEC1-4696-6040-89A3-3A84FACCEDD1}"/>
              </a:ext>
            </a:extLst>
          </p:cNvPr>
          <p:cNvSpPr>
            <a:spLocks noGrp="1"/>
          </p:cNvSpPr>
          <p:nvPr>
            <p:ph idx="1"/>
          </p:nvPr>
        </p:nvSpPr>
        <p:spPr>
          <a:xfrm>
            <a:off x="407368" y="1700808"/>
            <a:ext cx="11377264" cy="4345166"/>
          </a:xfrm>
        </p:spPr>
        <p:txBody>
          <a:bodyPr/>
          <a:lstStyle/>
          <a:p>
            <a:pPr marL="342900" lvl="1" indent="0">
              <a:buNone/>
            </a:pPr>
            <a:endParaRPr lang="sv-SE" sz="1200" dirty="0"/>
          </a:p>
          <a:p>
            <a:pPr lvl="1"/>
            <a:endParaRPr lang="sv-SE" sz="1200" dirty="0"/>
          </a:p>
        </p:txBody>
      </p:sp>
      <p:sp>
        <p:nvSpPr>
          <p:cNvPr id="4" name="Slide Number Placeholder 3">
            <a:extLst>
              <a:ext uri="{FF2B5EF4-FFF2-40B4-BE49-F238E27FC236}">
                <a16:creationId xmlns:a16="http://schemas.microsoft.com/office/drawing/2014/main" id="{479954AB-AC58-C24B-92A2-688E7C7FFB41}"/>
              </a:ext>
            </a:extLst>
          </p:cNvPr>
          <p:cNvSpPr>
            <a:spLocks noGrp="1"/>
          </p:cNvSpPr>
          <p:nvPr>
            <p:ph type="sldNum" sz="quarter" idx="12"/>
          </p:nvPr>
        </p:nvSpPr>
        <p:spPr/>
        <p:txBody>
          <a:bodyPr/>
          <a:lstStyle/>
          <a:p>
            <a:fld id="{551115BC-487E-4422-894C-CB7CD3E79223}" type="slidenum">
              <a:rPr lang="en-GB" smtClean="0"/>
              <a:pPr/>
              <a:t>3</a:t>
            </a:fld>
            <a:endParaRPr lang="en-GB" dirty="0"/>
          </a:p>
        </p:txBody>
      </p:sp>
      <p:sp>
        <p:nvSpPr>
          <p:cNvPr id="8" name="TextBox 7"/>
          <p:cNvSpPr txBox="1"/>
          <p:nvPr/>
        </p:nvSpPr>
        <p:spPr>
          <a:xfrm>
            <a:off x="1919536" y="6381328"/>
            <a:ext cx="3672408" cy="914400"/>
          </a:xfrm>
          <a:prstGeom prst="rect">
            <a:avLst/>
          </a:prstGeom>
        </p:spPr>
        <p:txBody>
          <a:bodyPr vert="horz" wrap="none" lIns="91440" tIns="45720" rIns="91440" bIns="45720" rtlCol="0" anchor="t">
            <a:normAutofit/>
          </a:bodyPr>
          <a:lstStyle/>
          <a:p>
            <a:pPr algn="l"/>
            <a:endParaRPr lang="sv-SE" sz="2000" dirty="0"/>
          </a:p>
        </p:txBody>
      </p:sp>
      <p:sp>
        <p:nvSpPr>
          <p:cNvPr id="10" name="Rectangle 9">
            <a:extLst>
              <a:ext uri="{FF2B5EF4-FFF2-40B4-BE49-F238E27FC236}">
                <a16:creationId xmlns:a16="http://schemas.microsoft.com/office/drawing/2014/main" id="{E207A617-24F3-7549-BE36-BBF3EDB96E92}"/>
              </a:ext>
            </a:extLst>
          </p:cNvPr>
          <p:cNvSpPr/>
          <p:nvPr/>
        </p:nvSpPr>
        <p:spPr>
          <a:xfrm>
            <a:off x="4572000" y="1809750"/>
            <a:ext cx="1225748" cy="2987402"/>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0"/>
          </a:p>
        </p:txBody>
      </p:sp>
      <p:sp>
        <p:nvSpPr>
          <p:cNvPr id="12" name="Rectangle 11">
            <a:extLst>
              <a:ext uri="{FF2B5EF4-FFF2-40B4-BE49-F238E27FC236}">
                <a16:creationId xmlns:a16="http://schemas.microsoft.com/office/drawing/2014/main" id="{6CDF4012-B92E-864F-9C45-647D211C1D0A}"/>
              </a:ext>
            </a:extLst>
          </p:cNvPr>
          <p:cNvSpPr/>
          <p:nvPr/>
        </p:nvSpPr>
        <p:spPr>
          <a:xfrm>
            <a:off x="2627784" y="1811867"/>
            <a:ext cx="1952683" cy="623507"/>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0"/>
          </a:p>
        </p:txBody>
      </p:sp>
      <p:sp>
        <p:nvSpPr>
          <p:cNvPr id="13" name="Shape 79">
            <a:extLst>
              <a:ext uri="{FF2B5EF4-FFF2-40B4-BE49-F238E27FC236}">
                <a16:creationId xmlns:a16="http://schemas.microsoft.com/office/drawing/2014/main" id="{49698BD5-6036-BE44-BC30-41F717318515}"/>
              </a:ext>
            </a:extLst>
          </p:cNvPr>
          <p:cNvSpPr/>
          <p:nvPr/>
        </p:nvSpPr>
        <p:spPr>
          <a:xfrm flipH="1" flipV="1">
            <a:off x="4283967" y="2970141"/>
            <a:ext cx="1379909" cy="329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7" name="Shape 107">
            <a:extLst>
              <a:ext uri="{FF2B5EF4-FFF2-40B4-BE49-F238E27FC236}">
                <a16:creationId xmlns:a16="http://schemas.microsoft.com/office/drawing/2014/main" id="{D1D8024F-858A-6448-A55A-BB323F296C2E}"/>
              </a:ext>
            </a:extLst>
          </p:cNvPr>
          <p:cNvSpPr/>
          <p:nvPr/>
        </p:nvSpPr>
        <p:spPr>
          <a:xfrm>
            <a:off x="5473824" y="3039411"/>
            <a:ext cx="0" cy="4572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8" name="Shape 108">
            <a:extLst>
              <a:ext uri="{FF2B5EF4-FFF2-40B4-BE49-F238E27FC236}">
                <a16:creationId xmlns:a16="http://schemas.microsoft.com/office/drawing/2014/main" id="{AE95C6BC-E8D3-5445-9E2C-425DA537B2CC}"/>
              </a:ext>
            </a:extLst>
          </p:cNvPr>
          <p:cNvSpPr/>
          <p:nvPr/>
        </p:nvSpPr>
        <p:spPr>
          <a:xfrm>
            <a:off x="5423024" y="297712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78" y="14368"/>
                  <a:pt x="3480"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9" name="Shape 118">
            <a:extLst>
              <a:ext uri="{FF2B5EF4-FFF2-40B4-BE49-F238E27FC236}">
                <a16:creationId xmlns:a16="http://schemas.microsoft.com/office/drawing/2014/main" id="{0CCCAA28-E943-C845-B566-04295F38172E}"/>
              </a:ext>
            </a:extLst>
          </p:cNvPr>
          <p:cNvSpPr/>
          <p:nvPr/>
        </p:nvSpPr>
        <p:spPr>
          <a:xfrm>
            <a:off x="6325590" y="409388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0" name="Shape 120">
            <a:extLst>
              <a:ext uri="{FF2B5EF4-FFF2-40B4-BE49-F238E27FC236}">
                <a16:creationId xmlns:a16="http://schemas.microsoft.com/office/drawing/2014/main" id="{6D3FA124-272A-A147-B416-1F7414C00BFD}"/>
              </a:ext>
            </a:extLst>
          </p:cNvPr>
          <p:cNvSpPr/>
          <p:nvPr/>
        </p:nvSpPr>
        <p:spPr>
          <a:xfrm>
            <a:off x="6439975" y="483094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1" name="Shape 121">
            <a:extLst>
              <a:ext uri="{FF2B5EF4-FFF2-40B4-BE49-F238E27FC236}">
                <a16:creationId xmlns:a16="http://schemas.microsoft.com/office/drawing/2014/main" id="{EF55E5B2-7B74-5045-BA8D-66BED3FAD506}"/>
              </a:ext>
            </a:extLst>
          </p:cNvPr>
          <p:cNvSpPr/>
          <p:nvPr/>
        </p:nvSpPr>
        <p:spPr>
          <a:xfrm flipV="1">
            <a:off x="6605281" y="3589874"/>
            <a:ext cx="0" cy="69833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2" name="Shape 122">
            <a:extLst>
              <a:ext uri="{FF2B5EF4-FFF2-40B4-BE49-F238E27FC236}">
                <a16:creationId xmlns:a16="http://schemas.microsoft.com/office/drawing/2014/main" id="{E007BB07-3894-D74D-A87E-3B47A474F391}"/>
              </a:ext>
            </a:extLst>
          </p:cNvPr>
          <p:cNvSpPr/>
          <p:nvPr/>
        </p:nvSpPr>
        <p:spPr>
          <a:xfrm>
            <a:off x="6558675" y="409389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3" name="Shape 123">
            <a:extLst>
              <a:ext uri="{FF2B5EF4-FFF2-40B4-BE49-F238E27FC236}">
                <a16:creationId xmlns:a16="http://schemas.microsoft.com/office/drawing/2014/main" id="{E6E7754C-9BF6-9643-8029-0589EBA5C105}"/>
              </a:ext>
            </a:extLst>
          </p:cNvPr>
          <p:cNvSpPr/>
          <p:nvPr/>
        </p:nvSpPr>
        <p:spPr>
          <a:xfrm flipV="1">
            <a:off x="6372200" y="3793074"/>
            <a:ext cx="0" cy="43213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4" name="Shape 124">
            <a:extLst>
              <a:ext uri="{FF2B5EF4-FFF2-40B4-BE49-F238E27FC236}">
                <a16:creationId xmlns:a16="http://schemas.microsoft.com/office/drawing/2014/main" id="{C74CB57F-397A-9945-B3EB-5EF46CADC95F}"/>
              </a:ext>
            </a:extLst>
          </p:cNvPr>
          <p:cNvSpPr/>
          <p:nvPr/>
        </p:nvSpPr>
        <p:spPr>
          <a:xfrm flipV="1">
            <a:off x="4283968" y="5731942"/>
            <a:ext cx="288156" cy="5559"/>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5" name="Shape 126">
            <a:extLst>
              <a:ext uri="{FF2B5EF4-FFF2-40B4-BE49-F238E27FC236}">
                <a16:creationId xmlns:a16="http://schemas.microsoft.com/office/drawing/2014/main" id="{E79B9194-BEBE-E349-B233-AB368BB39F38}"/>
              </a:ext>
            </a:extLst>
          </p:cNvPr>
          <p:cNvSpPr/>
          <p:nvPr/>
        </p:nvSpPr>
        <p:spPr>
          <a:xfrm>
            <a:off x="4237360" y="2979862"/>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62" y="14368"/>
                  <a:pt x="3464"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9" name="Shape 157">
            <a:extLst>
              <a:ext uri="{FF2B5EF4-FFF2-40B4-BE49-F238E27FC236}">
                <a16:creationId xmlns:a16="http://schemas.microsoft.com/office/drawing/2014/main" id="{BC1F70B2-0CE5-B247-99AA-75CB2C95A13F}"/>
              </a:ext>
            </a:extLst>
          </p:cNvPr>
          <p:cNvSpPr/>
          <p:nvPr/>
        </p:nvSpPr>
        <p:spPr>
          <a:xfrm flipH="1" flipV="1">
            <a:off x="3851920" y="4297214"/>
            <a:ext cx="685800" cy="12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0" name="Shape 158">
            <a:extLst>
              <a:ext uri="{FF2B5EF4-FFF2-40B4-BE49-F238E27FC236}">
                <a16:creationId xmlns:a16="http://schemas.microsoft.com/office/drawing/2014/main" id="{F26BBEAA-5126-F34E-AB16-F71C89427582}"/>
              </a:ext>
            </a:extLst>
          </p:cNvPr>
          <p:cNvSpPr/>
          <p:nvPr/>
        </p:nvSpPr>
        <p:spPr>
          <a:xfrm>
            <a:off x="4440684" y="4256349"/>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29" y="17915"/>
                  <a:pt x="7129" y="3517"/>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1" name="Shape 159">
            <a:extLst>
              <a:ext uri="{FF2B5EF4-FFF2-40B4-BE49-F238E27FC236}">
                <a16:creationId xmlns:a16="http://schemas.microsoft.com/office/drawing/2014/main" id="{13493C89-BCA8-3A45-8D35-112E44D83628}"/>
              </a:ext>
            </a:extLst>
          </p:cNvPr>
          <p:cNvSpPr/>
          <p:nvPr/>
        </p:nvSpPr>
        <p:spPr>
          <a:xfrm flipV="1">
            <a:off x="3851920" y="3937174"/>
            <a:ext cx="0" cy="36004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42" name="Group 41">
            <a:extLst>
              <a:ext uri="{FF2B5EF4-FFF2-40B4-BE49-F238E27FC236}">
                <a16:creationId xmlns:a16="http://schemas.microsoft.com/office/drawing/2014/main" id="{584D0130-3CFB-CB4A-9383-AE462D45A4E9}"/>
              </a:ext>
            </a:extLst>
          </p:cNvPr>
          <p:cNvGrpSpPr/>
          <p:nvPr/>
        </p:nvGrpSpPr>
        <p:grpSpPr>
          <a:xfrm>
            <a:off x="2654300" y="1837267"/>
            <a:ext cx="1229130" cy="575733"/>
            <a:chOff x="2339752" y="2852936"/>
            <a:chExt cx="1234479" cy="564089"/>
          </a:xfrm>
        </p:grpSpPr>
        <p:sp>
          <p:nvSpPr>
            <p:cNvPr id="43" name="Shape 39">
              <a:extLst>
                <a:ext uri="{FF2B5EF4-FFF2-40B4-BE49-F238E27FC236}">
                  <a16:creationId xmlns:a16="http://schemas.microsoft.com/office/drawing/2014/main" id="{526337E5-F0B2-5A4C-A9B8-3C37475E06D7}"/>
                </a:ext>
              </a:extLst>
            </p:cNvPr>
            <p:cNvSpPr/>
            <p:nvPr/>
          </p:nvSpPr>
          <p:spPr>
            <a:xfrm>
              <a:off x="2339752" y="2852936"/>
              <a:ext cx="1234479" cy="564089"/>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4" name="Shape 40">
              <a:extLst>
                <a:ext uri="{FF2B5EF4-FFF2-40B4-BE49-F238E27FC236}">
                  <a16:creationId xmlns:a16="http://schemas.microsoft.com/office/drawing/2014/main" id="{D881EED8-1829-7741-BA6A-E27149C27242}"/>
                </a:ext>
              </a:extLst>
            </p:cNvPr>
            <p:cNvSpPr/>
            <p:nvPr/>
          </p:nvSpPr>
          <p:spPr>
            <a:xfrm>
              <a:off x="2445583" y="2974274"/>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Standalone Helium Purifier</a:t>
              </a:r>
              <a:endParaRPr sz="1100" dirty="0">
                <a:latin typeface="+mj-lt"/>
                <a:cs typeface="Calibri"/>
              </a:endParaRPr>
            </a:p>
          </p:txBody>
        </p:sp>
      </p:grpSp>
      <p:grpSp>
        <p:nvGrpSpPr>
          <p:cNvPr id="45" name="Group 44">
            <a:extLst>
              <a:ext uri="{FF2B5EF4-FFF2-40B4-BE49-F238E27FC236}">
                <a16:creationId xmlns:a16="http://schemas.microsoft.com/office/drawing/2014/main" id="{10AFE4EF-7BA8-EB48-B951-6FC0163B5AE8}"/>
              </a:ext>
            </a:extLst>
          </p:cNvPr>
          <p:cNvGrpSpPr/>
          <p:nvPr/>
        </p:nvGrpSpPr>
        <p:grpSpPr>
          <a:xfrm>
            <a:off x="4550833" y="1840590"/>
            <a:ext cx="1219159" cy="568178"/>
            <a:chOff x="2195736" y="2883651"/>
            <a:chExt cx="1296144" cy="597271"/>
          </a:xfrm>
        </p:grpSpPr>
        <p:sp>
          <p:nvSpPr>
            <p:cNvPr id="46" name="Shape 39">
              <a:extLst>
                <a:ext uri="{FF2B5EF4-FFF2-40B4-BE49-F238E27FC236}">
                  <a16:creationId xmlns:a16="http://schemas.microsoft.com/office/drawing/2014/main" id="{16EE6E22-C0CC-8D42-BD7D-1A0A6A83FF83}"/>
                </a:ext>
              </a:extLst>
            </p:cNvPr>
            <p:cNvSpPr/>
            <p:nvPr/>
          </p:nvSpPr>
          <p:spPr>
            <a:xfrm>
              <a:off x="2195736" y="2883651"/>
              <a:ext cx="1296144"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7" name="Shape 40">
              <a:extLst>
                <a:ext uri="{FF2B5EF4-FFF2-40B4-BE49-F238E27FC236}">
                  <a16:creationId xmlns:a16="http://schemas.microsoft.com/office/drawing/2014/main" id="{2C4A62AC-8162-2347-8BAA-98A8009CA713}"/>
                </a:ext>
              </a:extLst>
            </p:cNvPr>
            <p:cNvSpPr/>
            <p:nvPr/>
          </p:nvSpPr>
          <p:spPr>
            <a:xfrm>
              <a:off x="2411760" y="2981059"/>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Helium Recovery System</a:t>
              </a:r>
              <a:endParaRPr sz="1100" dirty="0">
                <a:latin typeface="+mj-lt"/>
                <a:cs typeface="Calibri"/>
              </a:endParaRPr>
            </a:p>
          </p:txBody>
        </p:sp>
      </p:grpSp>
      <p:sp>
        <p:nvSpPr>
          <p:cNvPr id="48" name="Shape 84">
            <a:extLst>
              <a:ext uri="{FF2B5EF4-FFF2-40B4-BE49-F238E27FC236}">
                <a16:creationId xmlns:a16="http://schemas.microsoft.com/office/drawing/2014/main" id="{41917D73-5E43-7641-9813-A57682B29754}"/>
              </a:ext>
            </a:extLst>
          </p:cNvPr>
          <p:cNvSpPr/>
          <p:nvPr/>
        </p:nvSpPr>
        <p:spPr>
          <a:xfrm>
            <a:off x="5607628" y="240852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grpSp>
        <p:nvGrpSpPr>
          <p:cNvPr id="56" name="Group 55">
            <a:extLst>
              <a:ext uri="{FF2B5EF4-FFF2-40B4-BE49-F238E27FC236}">
                <a16:creationId xmlns:a16="http://schemas.microsoft.com/office/drawing/2014/main" id="{0577679D-25FB-F54A-A057-6ED19CE05BA3}"/>
              </a:ext>
            </a:extLst>
          </p:cNvPr>
          <p:cNvGrpSpPr/>
          <p:nvPr/>
        </p:nvGrpSpPr>
        <p:grpSpPr>
          <a:xfrm>
            <a:off x="3359275" y="3327269"/>
            <a:ext cx="673099" cy="609600"/>
            <a:chOff x="2286001" y="3670300"/>
            <a:chExt cx="673099" cy="609600"/>
          </a:xfrm>
        </p:grpSpPr>
        <p:sp>
          <p:nvSpPr>
            <p:cNvPr id="57" name="Shape 49">
              <a:extLst>
                <a:ext uri="{FF2B5EF4-FFF2-40B4-BE49-F238E27FC236}">
                  <a16:creationId xmlns:a16="http://schemas.microsoft.com/office/drawing/2014/main" id="{FDFE9F4F-BBCD-2549-9D65-7CE1F19C0436}"/>
                </a:ext>
              </a:extLst>
            </p:cNvPr>
            <p:cNvSpPr/>
            <p:nvPr/>
          </p:nvSpPr>
          <p:spPr>
            <a:xfrm>
              <a:off x="2286001" y="3670300"/>
              <a:ext cx="654049" cy="609600"/>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8" name="Shape 50">
              <a:extLst>
                <a:ext uri="{FF2B5EF4-FFF2-40B4-BE49-F238E27FC236}">
                  <a16:creationId xmlns:a16="http://schemas.microsoft.com/office/drawing/2014/main" id="{F5EE7135-8F74-5D48-9CE7-466B6D64219F}"/>
                </a:ext>
              </a:extLst>
            </p:cNvPr>
            <p:cNvSpPr/>
            <p:nvPr/>
          </p:nvSpPr>
          <p:spPr>
            <a:xfrm>
              <a:off x="2298700" y="3779292"/>
              <a:ext cx="660400" cy="3547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lvl="0" algn="ctr">
                <a:defRPr sz="1800"/>
              </a:pPr>
              <a:r>
                <a:rPr lang="en-US" sz="1100" dirty="0">
                  <a:latin typeface="+mj-lt"/>
                </a:rPr>
                <a:t>5 m</a:t>
              </a:r>
              <a:r>
                <a:rPr lang="en-US" sz="1100" baseline="30000" dirty="0">
                  <a:latin typeface="+mj-lt"/>
                </a:rPr>
                <a:t>3</a:t>
              </a:r>
              <a:r>
                <a:rPr lang="en-US" sz="1100" dirty="0">
                  <a:latin typeface="+mj-lt"/>
                </a:rPr>
                <a:t>   </a:t>
              </a:r>
            </a:p>
            <a:p>
              <a:pPr lvl="0" algn="ctr">
                <a:defRPr sz="1800"/>
              </a:pPr>
              <a:r>
                <a:rPr lang="en-US" sz="1100" dirty="0" err="1">
                  <a:latin typeface="+mj-lt"/>
                </a:rPr>
                <a:t>LHe</a:t>
              </a:r>
              <a:r>
                <a:rPr lang="en-US" sz="1100" dirty="0">
                  <a:latin typeface="+mj-lt"/>
                </a:rPr>
                <a:t> </a:t>
              </a:r>
              <a:r>
                <a:rPr lang="en-US" sz="1100" dirty="0">
                  <a:latin typeface="+mj-lt"/>
                  <a:cs typeface="Calibri"/>
                </a:rPr>
                <a:t>Tank</a:t>
              </a:r>
              <a:endParaRPr sz="1100" dirty="0">
                <a:latin typeface="+mj-lt"/>
                <a:cs typeface="Calibri"/>
              </a:endParaRPr>
            </a:p>
          </p:txBody>
        </p:sp>
      </p:grpSp>
      <p:sp>
        <p:nvSpPr>
          <p:cNvPr id="59" name="Shape 101">
            <a:extLst>
              <a:ext uri="{FF2B5EF4-FFF2-40B4-BE49-F238E27FC236}">
                <a16:creationId xmlns:a16="http://schemas.microsoft.com/office/drawing/2014/main" id="{71258112-6C5B-224F-A776-0D8C3830E7EA}"/>
              </a:ext>
            </a:extLst>
          </p:cNvPr>
          <p:cNvSpPr/>
          <p:nvPr/>
        </p:nvSpPr>
        <p:spPr>
          <a:xfrm>
            <a:off x="3923928" y="2065093"/>
            <a:ext cx="67322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60" name="Rectangle 59">
            <a:extLst>
              <a:ext uri="{FF2B5EF4-FFF2-40B4-BE49-F238E27FC236}">
                <a16:creationId xmlns:a16="http://schemas.microsoft.com/office/drawing/2014/main" id="{78FED4AF-1BA4-CB46-AC88-8482D51CC2B2}"/>
              </a:ext>
            </a:extLst>
          </p:cNvPr>
          <p:cNvSpPr/>
          <p:nvPr/>
        </p:nvSpPr>
        <p:spPr>
          <a:xfrm>
            <a:off x="5580112" y="2569022"/>
            <a:ext cx="144016" cy="216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100">
              <a:latin typeface="+mj-lt"/>
            </a:endParaRPr>
          </a:p>
        </p:txBody>
      </p:sp>
      <p:sp>
        <p:nvSpPr>
          <p:cNvPr id="61" name="Shape 102">
            <a:extLst>
              <a:ext uri="{FF2B5EF4-FFF2-40B4-BE49-F238E27FC236}">
                <a16:creationId xmlns:a16="http://schemas.microsoft.com/office/drawing/2014/main" id="{8E92100B-ECF8-D649-917F-F4CF300DAEDB}"/>
              </a:ext>
            </a:extLst>
          </p:cNvPr>
          <p:cNvSpPr/>
          <p:nvPr/>
        </p:nvSpPr>
        <p:spPr>
          <a:xfrm>
            <a:off x="3858270" y="201775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33" y="3538"/>
                  <a:pt x="14333" y="17936"/>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62" name="Shape 79">
            <a:extLst>
              <a:ext uri="{FF2B5EF4-FFF2-40B4-BE49-F238E27FC236}">
                <a16:creationId xmlns:a16="http://schemas.microsoft.com/office/drawing/2014/main" id="{2A07BBC4-14C1-C74D-9B91-CC8CEE4076DD}"/>
              </a:ext>
            </a:extLst>
          </p:cNvPr>
          <p:cNvSpPr/>
          <p:nvPr/>
        </p:nvSpPr>
        <p:spPr>
          <a:xfrm>
            <a:off x="5655295" y="2414067"/>
            <a:ext cx="0" cy="56197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65" name="Shape 82">
            <a:extLst>
              <a:ext uri="{FF2B5EF4-FFF2-40B4-BE49-F238E27FC236}">
                <a16:creationId xmlns:a16="http://schemas.microsoft.com/office/drawing/2014/main" id="{4A7EB07E-A948-7D46-9A1F-E305F359E145}"/>
              </a:ext>
            </a:extLst>
          </p:cNvPr>
          <p:cNvSpPr/>
          <p:nvPr/>
        </p:nvSpPr>
        <p:spPr>
          <a:xfrm>
            <a:off x="4735066" y="319588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66" name="Rectangle 65">
            <a:extLst>
              <a:ext uri="{FF2B5EF4-FFF2-40B4-BE49-F238E27FC236}">
                <a16:creationId xmlns:a16="http://schemas.microsoft.com/office/drawing/2014/main" id="{73536AB1-507B-AE4B-9574-CC0B3C9D7D65}"/>
              </a:ext>
            </a:extLst>
          </p:cNvPr>
          <p:cNvSpPr/>
          <p:nvPr/>
        </p:nvSpPr>
        <p:spPr>
          <a:xfrm>
            <a:off x="4709666" y="2641030"/>
            <a:ext cx="160908" cy="398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100">
              <a:latin typeface="+mj-lt"/>
            </a:endParaRPr>
          </a:p>
        </p:txBody>
      </p:sp>
      <p:sp>
        <p:nvSpPr>
          <p:cNvPr id="67" name="Shape 81">
            <a:extLst>
              <a:ext uri="{FF2B5EF4-FFF2-40B4-BE49-F238E27FC236}">
                <a16:creationId xmlns:a16="http://schemas.microsoft.com/office/drawing/2014/main" id="{0734883A-E193-2F4A-A1F7-CAF2D4F79E24}"/>
              </a:ext>
            </a:extLst>
          </p:cNvPr>
          <p:cNvSpPr/>
          <p:nvPr/>
        </p:nvSpPr>
        <p:spPr>
          <a:xfrm flipV="1">
            <a:off x="4788024" y="2425006"/>
            <a:ext cx="0" cy="86409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71" name="Shape 39">
            <a:extLst>
              <a:ext uri="{FF2B5EF4-FFF2-40B4-BE49-F238E27FC236}">
                <a16:creationId xmlns:a16="http://schemas.microsoft.com/office/drawing/2014/main" id="{F026D5E2-2AD0-7B40-A9A2-68FA23CD678A}"/>
              </a:ext>
            </a:extLst>
          </p:cNvPr>
          <p:cNvSpPr/>
          <p:nvPr/>
        </p:nvSpPr>
        <p:spPr>
          <a:xfrm>
            <a:off x="4601633" y="4225206"/>
            <a:ext cx="1168399" cy="554227"/>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72" name="Shape 40">
            <a:extLst>
              <a:ext uri="{FF2B5EF4-FFF2-40B4-BE49-F238E27FC236}">
                <a16:creationId xmlns:a16="http://schemas.microsoft.com/office/drawing/2014/main" id="{D094789B-2855-404A-A34C-092C09E13FD1}"/>
              </a:ext>
            </a:extLst>
          </p:cNvPr>
          <p:cNvSpPr/>
          <p:nvPr/>
        </p:nvSpPr>
        <p:spPr>
          <a:xfrm>
            <a:off x="4716016" y="4350172"/>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LHe</a:t>
            </a:r>
            <a:r>
              <a:rPr lang="en-US" sz="1100" dirty="0">
                <a:latin typeface="+mj-lt"/>
                <a:cs typeface="Calibri"/>
              </a:rPr>
              <a:t> Mobile </a:t>
            </a:r>
            <a:r>
              <a:rPr lang="en-US" sz="1100" dirty="0" err="1">
                <a:latin typeface="+mj-lt"/>
                <a:cs typeface="Calibri"/>
              </a:rPr>
              <a:t>Dewars</a:t>
            </a:r>
            <a:endParaRPr sz="1100" dirty="0">
              <a:latin typeface="+mj-lt"/>
              <a:cs typeface="Calibri"/>
            </a:endParaRPr>
          </a:p>
        </p:txBody>
      </p:sp>
      <p:sp>
        <p:nvSpPr>
          <p:cNvPr id="73" name="Shape 39">
            <a:extLst>
              <a:ext uri="{FF2B5EF4-FFF2-40B4-BE49-F238E27FC236}">
                <a16:creationId xmlns:a16="http://schemas.microsoft.com/office/drawing/2014/main" id="{38A3E530-4D30-A847-BE9D-18F3835D6827}"/>
              </a:ext>
            </a:extLst>
          </p:cNvPr>
          <p:cNvSpPr/>
          <p:nvPr/>
        </p:nvSpPr>
        <p:spPr>
          <a:xfrm>
            <a:off x="6012160" y="4225206"/>
            <a:ext cx="1234479"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74" name="Shape 40">
            <a:extLst>
              <a:ext uri="{FF2B5EF4-FFF2-40B4-BE49-F238E27FC236}">
                <a16:creationId xmlns:a16="http://schemas.microsoft.com/office/drawing/2014/main" id="{A0690654-088D-4F41-B280-9C28FB179EAB}"/>
              </a:ext>
            </a:extLst>
          </p:cNvPr>
          <p:cNvSpPr/>
          <p:nvPr/>
        </p:nvSpPr>
        <p:spPr>
          <a:xfrm>
            <a:off x="6144766" y="4267622"/>
            <a:ext cx="925760" cy="53433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Stand </a:t>
            </a:r>
            <a:r>
              <a:rPr lang="en-US" sz="1100" dirty="0" err="1">
                <a:latin typeface="+mj-lt"/>
                <a:cs typeface="Calibri"/>
              </a:rPr>
              <a:t>Cryodistribution</a:t>
            </a:r>
            <a:r>
              <a:rPr lang="en-US" sz="1100" dirty="0">
                <a:latin typeface="+mj-lt"/>
                <a:cs typeface="Calibri"/>
              </a:rPr>
              <a:t> System</a:t>
            </a:r>
            <a:endParaRPr sz="1100" dirty="0">
              <a:latin typeface="+mj-lt"/>
              <a:cs typeface="Calibri"/>
            </a:endParaRPr>
          </a:p>
        </p:txBody>
      </p:sp>
      <p:sp>
        <p:nvSpPr>
          <p:cNvPr id="75" name="Shape 39">
            <a:extLst>
              <a:ext uri="{FF2B5EF4-FFF2-40B4-BE49-F238E27FC236}">
                <a16:creationId xmlns:a16="http://schemas.microsoft.com/office/drawing/2014/main" id="{BD99D5A9-FF64-2E4A-9547-F231DA9263AE}"/>
              </a:ext>
            </a:extLst>
          </p:cNvPr>
          <p:cNvSpPr/>
          <p:nvPr/>
        </p:nvSpPr>
        <p:spPr>
          <a:xfrm>
            <a:off x="4572000" y="5449342"/>
            <a:ext cx="1234479" cy="597271"/>
          </a:xfrm>
          <a:prstGeom prst="rect">
            <a:avLst/>
          </a:prstGeom>
          <a:solidFill>
            <a:schemeClr val="accent2">
              <a:lumMod val="40000"/>
              <a:lumOff val="60000"/>
            </a:schemeClr>
          </a:solidFill>
          <a:ln w="12700">
            <a:solidFill>
              <a:schemeClr val="accent5">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76" name="Shape 40">
            <a:extLst>
              <a:ext uri="{FF2B5EF4-FFF2-40B4-BE49-F238E27FC236}">
                <a16:creationId xmlns:a16="http://schemas.microsoft.com/office/drawing/2014/main" id="{ACAB9B8D-F265-224E-BE2E-54FAB0887BD5}"/>
              </a:ext>
            </a:extLst>
          </p:cNvPr>
          <p:cNvSpPr/>
          <p:nvPr/>
        </p:nvSpPr>
        <p:spPr>
          <a:xfrm>
            <a:off x="4696966" y="5565428"/>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Instruments &amp; Experiments</a:t>
            </a:r>
            <a:endParaRPr sz="1100" dirty="0">
              <a:latin typeface="+mj-lt"/>
              <a:cs typeface="Calibri"/>
            </a:endParaRPr>
          </a:p>
        </p:txBody>
      </p:sp>
      <p:sp>
        <p:nvSpPr>
          <p:cNvPr id="77" name="Shape 39">
            <a:extLst>
              <a:ext uri="{FF2B5EF4-FFF2-40B4-BE49-F238E27FC236}">
                <a16:creationId xmlns:a16="http://schemas.microsoft.com/office/drawing/2014/main" id="{F3E2F751-00DF-E342-8FD3-3417BE998938}"/>
              </a:ext>
            </a:extLst>
          </p:cNvPr>
          <p:cNvSpPr/>
          <p:nvPr/>
        </p:nvSpPr>
        <p:spPr>
          <a:xfrm>
            <a:off x="3131840" y="4585246"/>
            <a:ext cx="936104"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78" name="Shape 40">
            <a:extLst>
              <a:ext uri="{FF2B5EF4-FFF2-40B4-BE49-F238E27FC236}">
                <a16:creationId xmlns:a16="http://schemas.microsoft.com/office/drawing/2014/main" id="{6ADE7108-2311-934E-B124-AEDACAE78C62}"/>
              </a:ext>
            </a:extLst>
          </p:cNvPr>
          <p:cNvSpPr/>
          <p:nvPr/>
        </p:nvSpPr>
        <p:spPr>
          <a:xfrm>
            <a:off x="3142184" y="4710106"/>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LN2 Storage Tanks</a:t>
            </a:r>
          </a:p>
        </p:txBody>
      </p:sp>
      <p:sp>
        <p:nvSpPr>
          <p:cNvPr id="79" name="Shape 39">
            <a:extLst>
              <a:ext uri="{FF2B5EF4-FFF2-40B4-BE49-F238E27FC236}">
                <a16:creationId xmlns:a16="http://schemas.microsoft.com/office/drawing/2014/main" id="{B7F1D397-FA33-5A42-9906-D448DB66215C}"/>
              </a:ext>
            </a:extLst>
          </p:cNvPr>
          <p:cNvSpPr/>
          <p:nvPr/>
        </p:nvSpPr>
        <p:spPr>
          <a:xfrm>
            <a:off x="3131840" y="5449342"/>
            <a:ext cx="936104" cy="597271"/>
          </a:xfrm>
          <a:prstGeom prst="rect">
            <a:avLst/>
          </a:prstGeom>
          <a:solidFill>
            <a:schemeClr val="accent6">
              <a:lumMod val="40000"/>
              <a:lumOff val="60000"/>
            </a:schemeClr>
          </a:solidFill>
          <a:ln w="12700">
            <a:solidFill>
              <a:schemeClr val="accent6">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80" name="Shape 40">
            <a:extLst>
              <a:ext uri="{FF2B5EF4-FFF2-40B4-BE49-F238E27FC236}">
                <a16:creationId xmlns:a16="http://schemas.microsoft.com/office/drawing/2014/main" id="{2C7A6F9C-9B4D-5043-803D-F6341346C6EC}"/>
              </a:ext>
            </a:extLst>
          </p:cNvPr>
          <p:cNvSpPr/>
          <p:nvPr/>
        </p:nvSpPr>
        <p:spPr>
          <a:xfrm>
            <a:off x="3106868" y="5559208"/>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LN2 Mobile </a:t>
            </a:r>
            <a:r>
              <a:rPr lang="en-US" sz="1100" dirty="0" err="1">
                <a:latin typeface="+mj-lt"/>
                <a:cs typeface="Calibri"/>
              </a:rPr>
              <a:t>Dewars</a:t>
            </a:r>
            <a:endParaRPr lang="en-US" sz="1100" dirty="0">
              <a:latin typeface="+mj-lt"/>
              <a:cs typeface="Calibri"/>
            </a:endParaRPr>
          </a:p>
        </p:txBody>
      </p:sp>
      <p:sp>
        <p:nvSpPr>
          <p:cNvPr id="85" name="Shape 39">
            <a:extLst>
              <a:ext uri="{FF2B5EF4-FFF2-40B4-BE49-F238E27FC236}">
                <a16:creationId xmlns:a16="http://schemas.microsoft.com/office/drawing/2014/main" id="{BB2DF252-8091-5247-AF10-451A5DA03AC4}"/>
              </a:ext>
            </a:extLst>
          </p:cNvPr>
          <p:cNvSpPr/>
          <p:nvPr/>
        </p:nvSpPr>
        <p:spPr>
          <a:xfrm>
            <a:off x="6012160" y="5449342"/>
            <a:ext cx="1234479" cy="597271"/>
          </a:xfrm>
          <a:prstGeom prst="rect">
            <a:avLst/>
          </a:prstGeom>
          <a:solidFill>
            <a:srgbClr val="B7DEE8"/>
          </a:solidFill>
          <a:ln w="12700">
            <a:solidFill>
              <a:schemeClr val="accent5">
                <a:lumMod val="40000"/>
                <a:lumOff val="60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86" name="Shape 40">
            <a:extLst>
              <a:ext uri="{FF2B5EF4-FFF2-40B4-BE49-F238E27FC236}">
                <a16:creationId xmlns:a16="http://schemas.microsoft.com/office/drawing/2014/main" id="{720D4F6E-B1C3-CA40-8518-44E5B0037CE5}"/>
              </a:ext>
            </a:extLst>
          </p:cNvPr>
          <p:cNvSpPr/>
          <p:nvPr/>
        </p:nvSpPr>
        <p:spPr>
          <a:xfrm>
            <a:off x="6124426" y="5641131"/>
            <a:ext cx="1008112" cy="17782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Stand Lund 2</a:t>
            </a:r>
            <a:endParaRPr sz="1100" dirty="0">
              <a:latin typeface="+mj-lt"/>
              <a:cs typeface="Calibri"/>
            </a:endParaRPr>
          </a:p>
        </p:txBody>
      </p:sp>
      <p:sp>
        <p:nvSpPr>
          <p:cNvPr id="93" name="Shape 123">
            <a:extLst>
              <a:ext uri="{FF2B5EF4-FFF2-40B4-BE49-F238E27FC236}">
                <a16:creationId xmlns:a16="http://schemas.microsoft.com/office/drawing/2014/main" id="{D905CC74-0153-B244-B477-1276BD26BBE2}"/>
              </a:ext>
            </a:extLst>
          </p:cNvPr>
          <p:cNvSpPr/>
          <p:nvPr/>
        </p:nvSpPr>
        <p:spPr>
          <a:xfrm flipH="1" flipV="1">
            <a:off x="5796136" y="3793158"/>
            <a:ext cx="57606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94" name="Shape 123">
            <a:extLst>
              <a:ext uri="{FF2B5EF4-FFF2-40B4-BE49-F238E27FC236}">
                <a16:creationId xmlns:a16="http://schemas.microsoft.com/office/drawing/2014/main" id="{7010A7A8-725E-4F4B-B70D-8048F1A5E6A8}"/>
              </a:ext>
            </a:extLst>
          </p:cNvPr>
          <p:cNvSpPr/>
          <p:nvPr/>
        </p:nvSpPr>
        <p:spPr>
          <a:xfrm flipH="1" flipV="1">
            <a:off x="5804603" y="3589793"/>
            <a:ext cx="80798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02" name="Shape 97">
            <a:extLst>
              <a:ext uri="{FF2B5EF4-FFF2-40B4-BE49-F238E27FC236}">
                <a16:creationId xmlns:a16="http://schemas.microsoft.com/office/drawing/2014/main" id="{DFC21B4C-F8F4-FE48-999E-BE4085CDDECA}"/>
              </a:ext>
            </a:extLst>
          </p:cNvPr>
          <p:cNvSpPr/>
          <p:nvPr/>
        </p:nvSpPr>
        <p:spPr>
          <a:xfrm>
            <a:off x="4102224" y="3544211"/>
            <a:ext cx="457200" cy="12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03" name="Shape 98">
            <a:extLst>
              <a:ext uri="{FF2B5EF4-FFF2-40B4-BE49-F238E27FC236}">
                <a16:creationId xmlns:a16="http://schemas.microsoft.com/office/drawing/2014/main" id="{64FB9B5F-244B-B441-BB25-932FF7B630A6}"/>
              </a:ext>
            </a:extLst>
          </p:cNvPr>
          <p:cNvSpPr/>
          <p:nvPr/>
        </p:nvSpPr>
        <p:spPr>
          <a:xfrm>
            <a:off x="4019571" y="34934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04" name="Shape 99">
            <a:extLst>
              <a:ext uri="{FF2B5EF4-FFF2-40B4-BE49-F238E27FC236}">
                <a16:creationId xmlns:a16="http://schemas.microsoft.com/office/drawing/2014/main" id="{3997625C-FB59-A547-BB54-2737A6BC6B27}"/>
              </a:ext>
            </a:extLst>
          </p:cNvPr>
          <p:cNvSpPr/>
          <p:nvPr/>
        </p:nvSpPr>
        <p:spPr>
          <a:xfrm flipH="1" flipV="1">
            <a:off x="3995936" y="3772937"/>
            <a:ext cx="56348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05" name="Shape 100">
            <a:extLst>
              <a:ext uri="{FF2B5EF4-FFF2-40B4-BE49-F238E27FC236}">
                <a16:creationId xmlns:a16="http://schemas.microsoft.com/office/drawing/2014/main" id="{96ECA2B7-C8B4-744C-B110-67066089A6BD}"/>
              </a:ext>
            </a:extLst>
          </p:cNvPr>
          <p:cNvSpPr/>
          <p:nvPr/>
        </p:nvSpPr>
        <p:spPr>
          <a:xfrm>
            <a:off x="4432424" y="37220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06" name="Shape 97">
            <a:extLst>
              <a:ext uri="{FF2B5EF4-FFF2-40B4-BE49-F238E27FC236}">
                <a16:creationId xmlns:a16="http://schemas.microsoft.com/office/drawing/2014/main" id="{5D513437-F4CF-9745-85DA-3DB4B165E98E}"/>
              </a:ext>
            </a:extLst>
          </p:cNvPr>
          <p:cNvSpPr/>
          <p:nvPr/>
        </p:nvSpPr>
        <p:spPr>
          <a:xfrm>
            <a:off x="3995936" y="3649269"/>
            <a:ext cx="570384"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07" name="Shape 100">
            <a:extLst>
              <a:ext uri="{FF2B5EF4-FFF2-40B4-BE49-F238E27FC236}">
                <a16:creationId xmlns:a16="http://schemas.microsoft.com/office/drawing/2014/main" id="{E188C25E-3EF6-8E48-B4DF-57EE4C58E141}"/>
              </a:ext>
            </a:extLst>
          </p:cNvPr>
          <p:cNvSpPr/>
          <p:nvPr/>
        </p:nvSpPr>
        <p:spPr>
          <a:xfrm>
            <a:off x="4440684" y="359834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08" name="Rectangle 107">
            <a:extLst>
              <a:ext uri="{FF2B5EF4-FFF2-40B4-BE49-F238E27FC236}">
                <a16:creationId xmlns:a16="http://schemas.microsoft.com/office/drawing/2014/main" id="{3CDBBAAB-8262-EC47-9E46-1AACE237BFD1}"/>
              </a:ext>
            </a:extLst>
          </p:cNvPr>
          <p:cNvSpPr/>
          <p:nvPr/>
        </p:nvSpPr>
        <p:spPr>
          <a:xfrm>
            <a:off x="4195068" y="3505126"/>
            <a:ext cx="160908" cy="8640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100">
              <a:latin typeface="+mj-lt"/>
            </a:endParaRPr>
          </a:p>
        </p:txBody>
      </p:sp>
      <p:sp>
        <p:nvSpPr>
          <p:cNvPr id="109" name="Shape 98">
            <a:extLst>
              <a:ext uri="{FF2B5EF4-FFF2-40B4-BE49-F238E27FC236}">
                <a16:creationId xmlns:a16="http://schemas.microsoft.com/office/drawing/2014/main" id="{4ECABD8E-B3E2-CF4B-AB2B-842EF40BA722}"/>
              </a:ext>
            </a:extLst>
          </p:cNvPr>
          <p:cNvSpPr/>
          <p:nvPr/>
        </p:nvSpPr>
        <p:spPr>
          <a:xfrm>
            <a:off x="4283968" y="4513238"/>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10" name="Shape 97">
            <a:extLst>
              <a:ext uri="{FF2B5EF4-FFF2-40B4-BE49-F238E27FC236}">
                <a16:creationId xmlns:a16="http://schemas.microsoft.com/office/drawing/2014/main" id="{1B018275-0D91-3C45-ADBE-0A73692D468E}"/>
              </a:ext>
            </a:extLst>
          </p:cNvPr>
          <p:cNvSpPr/>
          <p:nvPr/>
        </p:nvSpPr>
        <p:spPr>
          <a:xfrm flipV="1">
            <a:off x="4283968" y="4563542"/>
            <a:ext cx="281806"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1" name="Shape 90">
            <a:extLst>
              <a:ext uri="{FF2B5EF4-FFF2-40B4-BE49-F238E27FC236}">
                <a16:creationId xmlns:a16="http://schemas.microsoft.com/office/drawing/2014/main" id="{DFE9D6A5-80AA-074A-825E-F36CB92EE6A0}"/>
              </a:ext>
            </a:extLst>
          </p:cNvPr>
          <p:cNvSpPr/>
          <p:nvPr/>
        </p:nvSpPr>
        <p:spPr>
          <a:xfrm>
            <a:off x="4883348" y="531536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44"/>
                  <a:pt x="17978"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14" name="Shape 123">
            <a:extLst>
              <a:ext uri="{FF2B5EF4-FFF2-40B4-BE49-F238E27FC236}">
                <a16:creationId xmlns:a16="http://schemas.microsoft.com/office/drawing/2014/main" id="{8F26B85D-E6F5-0F47-AA1E-A8A4F26BAC5A}"/>
              </a:ext>
            </a:extLst>
          </p:cNvPr>
          <p:cNvSpPr/>
          <p:nvPr/>
        </p:nvSpPr>
        <p:spPr>
          <a:xfrm flipH="1" flipV="1">
            <a:off x="6486499" y="3683008"/>
            <a:ext cx="0" cy="54219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5" name="Shape 123">
            <a:extLst>
              <a:ext uri="{FF2B5EF4-FFF2-40B4-BE49-F238E27FC236}">
                <a16:creationId xmlns:a16="http://schemas.microsoft.com/office/drawing/2014/main" id="{C9AB4774-2A93-054D-AAA6-255A0BAF681A}"/>
              </a:ext>
            </a:extLst>
          </p:cNvPr>
          <p:cNvSpPr/>
          <p:nvPr/>
        </p:nvSpPr>
        <p:spPr>
          <a:xfrm flipH="1">
            <a:off x="5796136" y="3691476"/>
            <a:ext cx="69368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6" name="Shape 98">
            <a:extLst>
              <a:ext uri="{FF2B5EF4-FFF2-40B4-BE49-F238E27FC236}">
                <a16:creationId xmlns:a16="http://schemas.microsoft.com/office/drawing/2014/main" id="{C4239E60-7E21-FE48-8484-2CE96D8FDAAF}"/>
              </a:ext>
            </a:extLst>
          </p:cNvPr>
          <p:cNvSpPr/>
          <p:nvPr/>
        </p:nvSpPr>
        <p:spPr>
          <a:xfrm>
            <a:off x="5804602" y="364426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17" name="Shape 123">
            <a:extLst>
              <a:ext uri="{FF2B5EF4-FFF2-40B4-BE49-F238E27FC236}">
                <a16:creationId xmlns:a16="http://schemas.microsoft.com/office/drawing/2014/main" id="{4D685B99-0A0E-DA4B-833B-4FD2461F3293}"/>
              </a:ext>
            </a:extLst>
          </p:cNvPr>
          <p:cNvSpPr/>
          <p:nvPr/>
        </p:nvSpPr>
        <p:spPr>
          <a:xfrm flipH="1" flipV="1">
            <a:off x="5813069" y="3492425"/>
            <a:ext cx="913822"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8" name="Shape 121">
            <a:extLst>
              <a:ext uri="{FF2B5EF4-FFF2-40B4-BE49-F238E27FC236}">
                <a16:creationId xmlns:a16="http://schemas.microsoft.com/office/drawing/2014/main" id="{EA3B9487-02F2-A940-B81F-3A88A0013ABA}"/>
              </a:ext>
            </a:extLst>
          </p:cNvPr>
          <p:cNvSpPr/>
          <p:nvPr/>
        </p:nvSpPr>
        <p:spPr>
          <a:xfrm flipV="1">
            <a:off x="6728048" y="3492508"/>
            <a:ext cx="0" cy="74083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19" name="Shape 98">
            <a:extLst>
              <a:ext uri="{FF2B5EF4-FFF2-40B4-BE49-F238E27FC236}">
                <a16:creationId xmlns:a16="http://schemas.microsoft.com/office/drawing/2014/main" id="{7E6FAD57-CE40-5B41-8146-AB4E95492213}"/>
              </a:ext>
            </a:extLst>
          </p:cNvPr>
          <p:cNvSpPr/>
          <p:nvPr/>
        </p:nvSpPr>
        <p:spPr>
          <a:xfrm>
            <a:off x="5804602" y="3441063"/>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20" name="Shape 118">
            <a:extLst>
              <a:ext uri="{FF2B5EF4-FFF2-40B4-BE49-F238E27FC236}">
                <a16:creationId xmlns:a16="http://schemas.microsoft.com/office/drawing/2014/main" id="{A165177A-2888-2943-A4D6-EC4DCB1A1B12}"/>
              </a:ext>
            </a:extLst>
          </p:cNvPr>
          <p:cNvSpPr/>
          <p:nvPr/>
        </p:nvSpPr>
        <p:spPr>
          <a:xfrm>
            <a:off x="6325590" y="532155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21" name="Shape 122">
            <a:extLst>
              <a:ext uri="{FF2B5EF4-FFF2-40B4-BE49-F238E27FC236}">
                <a16:creationId xmlns:a16="http://schemas.microsoft.com/office/drawing/2014/main" id="{A6DC6129-9242-F24F-9C8A-959C59474A91}"/>
              </a:ext>
            </a:extLst>
          </p:cNvPr>
          <p:cNvSpPr/>
          <p:nvPr/>
        </p:nvSpPr>
        <p:spPr>
          <a:xfrm>
            <a:off x="6558675" y="532050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22" name="Shape 120">
            <a:extLst>
              <a:ext uri="{FF2B5EF4-FFF2-40B4-BE49-F238E27FC236}">
                <a16:creationId xmlns:a16="http://schemas.microsoft.com/office/drawing/2014/main" id="{B9FCE100-59FB-5245-A743-F0FB21A1B278}"/>
              </a:ext>
            </a:extLst>
          </p:cNvPr>
          <p:cNvSpPr/>
          <p:nvPr/>
        </p:nvSpPr>
        <p:spPr>
          <a:xfrm>
            <a:off x="6681397" y="483090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31" name="Shape 125">
            <a:extLst>
              <a:ext uri="{FF2B5EF4-FFF2-40B4-BE49-F238E27FC236}">
                <a16:creationId xmlns:a16="http://schemas.microsoft.com/office/drawing/2014/main" id="{659FD5EC-BD0D-8F4E-9BC3-7180696AD9B4}"/>
              </a:ext>
            </a:extLst>
          </p:cNvPr>
          <p:cNvSpPr/>
          <p:nvPr/>
        </p:nvSpPr>
        <p:spPr>
          <a:xfrm flipH="1">
            <a:off x="4283968" y="3001070"/>
            <a:ext cx="1" cy="27432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2" name="Shape 89">
            <a:extLst>
              <a:ext uri="{FF2B5EF4-FFF2-40B4-BE49-F238E27FC236}">
                <a16:creationId xmlns:a16="http://schemas.microsoft.com/office/drawing/2014/main" id="{3AFA1793-E8A4-124D-A198-DE476E2EF9E2}"/>
              </a:ext>
            </a:extLst>
          </p:cNvPr>
          <p:cNvSpPr/>
          <p:nvPr/>
        </p:nvSpPr>
        <p:spPr>
          <a:xfrm flipV="1">
            <a:off x="4932040" y="4801270"/>
            <a:ext cx="0" cy="548258"/>
          </a:xfrm>
          <a:prstGeom prst="line">
            <a:avLst/>
          </a:prstGeom>
          <a:ln w="12700">
            <a:solidFill>
              <a:srgbClr val="0094CA"/>
            </a:solidFill>
            <a:prstDash val="sysDash"/>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3" name="Shape 121">
            <a:extLst>
              <a:ext uri="{FF2B5EF4-FFF2-40B4-BE49-F238E27FC236}">
                <a16:creationId xmlns:a16="http://schemas.microsoft.com/office/drawing/2014/main" id="{BC936A20-6A80-924A-9ACD-FB3B5362774E}"/>
              </a:ext>
            </a:extLst>
          </p:cNvPr>
          <p:cNvSpPr/>
          <p:nvPr/>
        </p:nvSpPr>
        <p:spPr>
          <a:xfrm flipV="1">
            <a:off x="6605281" y="4830241"/>
            <a:ext cx="0" cy="6191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4" name="Shape 123">
            <a:extLst>
              <a:ext uri="{FF2B5EF4-FFF2-40B4-BE49-F238E27FC236}">
                <a16:creationId xmlns:a16="http://schemas.microsoft.com/office/drawing/2014/main" id="{33235C46-5744-1B45-8000-AC261A9C21A6}"/>
              </a:ext>
            </a:extLst>
          </p:cNvPr>
          <p:cNvSpPr/>
          <p:nvPr/>
        </p:nvSpPr>
        <p:spPr>
          <a:xfrm flipV="1">
            <a:off x="6372200" y="4826009"/>
            <a:ext cx="0" cy="62263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5" name="Shape 123">
            <a:extLst>
              <a:ext uri="{FF2B5EF4-FFF2-40B4-BE49-F238E27FC236}">
                <a16:creationId xmlns:a16="http://schemas.microsoft.com/office/drawing/2014/main" id="{C2ADF09F-F3CC-724E-93D8-D92720E584EE}"/>
              </a:ext>
            </a:extLst>
          </p:cNvPr>
          <p:cNvSpPr/>
          <p:nvPr/>
        </p:nvSpPr>
        <p:spPr>
          <a:xfrm flipH="1" flipV="1">
            <a:off x="6486499" y="4830241"/>
            <a:ext cx="0" cy="61839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6" name="Shape 121">
            <a:extLst>
              <a:ext uri="{FF2B5EF4-FFF2-40B4-BE49-F238E27FC236}">
                <a16:creationId xmlns:a16="http://schemas.microsoft.com/office/drawing/2014/main" id="{97CEED37-0E99-EB40-897B-9BAD86FFCF33}"/>
              </a:ext>
            </a:extLst>
          </p:cNvPr>
          <p:cNvSpPr/>
          <p:nvPr/>
        </p:nvSpPr>
        <p:spPr>
          <a:xfrm flipV="1">
            <a:off x="6728048" y="4826008"/>
            <a:ext cx="0" cy="63076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7" name="Shape 81">
            <a:extLst>
              <a:ext uri="{FF2B5EF4-FFF2-40B4-BE49-F238E27FC236}">
                <a16:creationId xmlns:a16="http://schemas.microsoft.com/office/drawing/2014/main" id="{A1ED415B-BB64-864C-8AB2-02C42FA8CDC2}"/>
              </a:ext>
            </a:extLst>
          </p:cNvPr>
          <p:cNvSpPr/>
          <p:nvPr/>
        </p:nvSpPr>
        <p:spPr>
          <a:xfrm flipV="1">
            <a:off x="3592873" y="5187993"/>
            <a:ext cx="0" cy="1995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38" name="Shape 82">
            <a:extLst>
              <a:ext uri="{FF2B5EF4-FFF2-40B4-BE49-F238E27FC236}">
                <a16:creationId xmlns:a16="http://schemas.microsoft.com/office/drawing/2014/main" id="{D318F798-291C-FF49-BD71-2FA58C7631C0}"/>
              </a:ext>
            </a:extLst>
          </p:cNvPr>
          <p:cNvSpPr/>
          <p:nvPr/>
        </p:nvSpPr>
        <p:spPr>
          <a:xfrm>
            <a:off x="3542073" y="53306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47" name="Rectangle 146">
            <a:extLst>
              <a:ext uri="{FF2B5EF4-FFF2-40B4-BE49-F238E27FC236}">
                <a16:creationId xmlns:a16="http://schemas.microsoft.com/office/drawing/2014/main" id="{6C11CC4D-7C02-9347-9AB8-1FFA5C8F8337}"/>
              </a:ext>
            </a:extLst>
          </p:cNvPr>
          <p:cNvSpPr/>
          <p:nvPr/>
        </p:nvSpPr>
        <p:spPr>
          <a:xfrm>
            <a:off x="755576" y="1659466"/>
            <a:ext cx="7920880" cy="11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Shape 99">
            <a:extLst>
              <a:ext uri="{FF2B5EF4-FFF2-40B4-BE49-F238E27FC236}">
                <a16:creationId xmlns:a16="http://schemas.microsoft.com/office/drawing/2014/main" id="{D9A12A21-97D7-5945-B5BF-A748F8FDF0DF}"/>
              </a:ext>
            </a:extLst>
          </p:cNvPr>
          <p:cNvSpPr/>
          <p:nvPr/>
        </p:nvSpPr>
        <p:spPr>
          <a:xfrm flipH="1">
            <a:off x="4067944" y="5912546"/>
            <a:ext cx="504056" cy="0"/>
          </a:xfrm>
          <a:prstGeom prst="line">
            <a:avLst/>
          </a:prstGeom>
          <a:ln w="12700">
            <a:solidFill>
              <a:srgbClr val="0094CA"/>
            </a:solidFill>
            <a:prstDash val="sysDash"/>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49" name="Shape 100">
            <a:extLst>
              <a:ext uri="{FF2B5EF4-FFF2-40B4-BE49-F238E27FC236}">
                <a16:creationId xmlns:a16="http://schemas.microsoft.com/office/drawing/2014/main" id="{78FC4A22-B2E6-5747-8070-8E2A915E4A86}"/>
              </a:ext>
            </a:extLst>
          </p:cNvPr>
          <p:cNvSpPr/>
          <p:nvPr/>
        </p:nvSpPr>
        <p:spPr>
          <a:xfrm>
            <a:off x="4449357" y="5872544"/>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chemeClr val="accent6">
              <a:lumMod val="60000"/>
              <a:lumOff val="4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87" name="Rectangle 186">
            <a:extLst>
              <a:ext uri="{FF2B5EF4-FFF2-40B4-BE49-F238E27FC236}">
                <a16:creationId xmlns:a16="http://schemas.microsoft.com/office/drawing/2014/main" id="{7BFE3EA9-6982-064F-95D3-5543C73771F4}"/>
              </a:ext>
            </a:extLst>
          </p:cNvPr>
          <p:cNvSpPr/>
          <p:nvPr/>
        </p:nvSpPr>
        <p:spPr>
          <a:xfrm>
            <a:off x="3372851" y="3310467"/>
            <a:ext cx="1199149" cy="623507"/>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50"/>
          </a:p>
        </p:txBody>
      </p:sp>
      <p:grpSp>
        <p:nvGrpSpPr>
          <p:cNvPr id="188" name="Group 187">
            <a:extLst>
              <a:ext uri="{FF2B5EF4-FFF2-40B4-BE49-F238E27FC236}">
                <a16:creationId xmlns:a16="http://schemas.microsoft.com/office/drawing/2014/main" id="{034ADF58-47AB-4547-8B0B-88AC45CA98EC}"/>
              </a:ext>
            </a:extLst>
          </p:cNvPr>
          <p:cNvGrpSpPr/>
          <p:nvPr/>
        </p:nvGrpSpPr>
        <p:grpSpPr>
          <a:xfrm>
            <a:off x="4555021" y="3325623"/>
            <a:ext cx="1215671" cy="597271"/>
            <a:chOff x="444033" y="1607592"/>
            <a:chExt cx="1256354" cy="597271"/>
          </a:xfrm>
        </p:grpSpPr>
        <p:sp>
          <p:nvSpPr>
            <p:cNvPr id="189" name="Shape 39">
              <a:extLst>
                <a:ext uri="{FF2B5EF4-FFF2-40B4-BE49-F238E27FC236}">
                  <a16:creationId xmlns:a16="http://schemas.microsoft.com/office/drawing/2014/main" id="{65D727BE-447D-4C41-9A17-30BD6F6E816A}"/>
                </a:ext>
              </a:extLst>
            </p:cNvPr>
            <p:cNvSpPr/>
            <p:nvPr/>
          </p:nvSpPr>
          <p:spPr>
            <a:xfrm>
              <a:off x="444033" y="1607592"/>
              <a:ext cx="1256354" cy="597271"/>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0" name="Shape 40">
              <a:extLst>
                <a:ext uri="{FF2B5EF4-FFF2-40B4-BE49-F238E27FC236}">
                  <a16:creationId xmlns:a16="http://schemas.microsoft.com/office/drawing/2014/main" id="{3E6DBC3D-C4CE-F243-AFBF-6EFEF151EA97}"/>
                </a:ext>
              </a:extLst>
            </p:cNvPr>
            <p:cNvSpPr/>
            <p:nvPr/>
          </p:nvSpPr>
          <p:spPr>
            <a:xfrm>
              <a:off x="601216" y="1637828"/>
              <a:ext cx="925760" cy="53433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&amp; Instrument Cryoplant</a:t>
              </a:r>
              <a:endParaRPr sz="1100" dirty="0">
                <a:latin typeface="+mj-lt"/>
                <a:cs typeface="Calibri"/>
              </a:endParaRPr>
            </a:p>
          </p:txBody>
        </p:sp>
      </p:grpSp>
      <p:sp>
        <p:nvSpPr>
          <p:cNvPr id="198" name="Content Placeholder 2">
            <a:extLst>
              <a:ext uri="{FF2B5EF4-FFF2-40B4-BE49-F238E27FC236}">
                <a16:creationId xmlns:a16="http://schemas.microsoft.com/office/drawing/2014/main" id="{19869D0F-3392-444F-B12D-81791802359A}"/>
              </a:ext>
            </a:extLst>
          </p:cNvPr>
          <p:cNvSpPr txBox="1">
            <a:spLocks/>
          </p:cNvSpPr>
          <p:nvPr/>
        </p:nvSpPr>
        <p:spPr>
          <a:xfrm>
            <a:off x="5239526" y="1556792"/>
            <a:ext cx="6973137" cy="5262462"/>
          </a:xfrm>
          <a:prstGeom prst="rect">
            <a:avLst/>
          </a:prstGeom>
          <a:solidFill>
            <a:schemeClr val="bg1"/>
          </a:solidFill>
        </p:spPr>
        <p:txBody>
          <a:bodyPr vert="horz" lIns="90000" tIns="45720" rIns="91440" bIns="45720" rtlCol="0">
            <a:normAutofit fontScale="92500" lnSpcReduction="10000"/>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Bef>
                <a:spcPts val="480"/>
              </a:spcBef>
              <a:spcAft>
                <a:spcPts val="1200"/>
              </a:spcAft>
              <a:buNone/>
            </a:pPr>
            <a:r>
              <a:rPr lang="en-GB" sz="2200" dirty="0"/>
              <a:t>Duty Specification</a:t>
            </a:r>
          </a:p>
          <a:p>
            <a:pPr marL="514350" indent="-514350">
              <a:buAutoNum type="arabicParenR"/>
            </a:pPr>
            <a:r>
              <a:rPr lang="en-US" sz="2200" dirty="0"/>
              <a:t>Liquefier </a:t>
            </a:r>
            <a:r>
              <a:rPr lang="en-US" sz="2200" dirty="0" err="1"/>
              <a:t>Coldbox</a:t>
            </a:r>
            <a:endParaRPr lang="en-US" sz="2200" dirty="0"/>
          </a:p>
          <a:p>
            <a:pPr marL="914400" lvl="1" indent="-514350">
              <a:buFont typeface="+mj-lt"/>
              <a:buAutoNum type="alphaUcPeriod"/>
            </a:pPr>
            <a:r>
              <a:rPr lang="en-US" sz="1700" dirty="0"/>
              <a:t>Cooling for </a:t>
            </a:r>
            <a:r>
              <a:rPr lang="en-US" sz="1700" dirty="0">
                <a:solidFill>
                  <a:srgbClr val="FF0000"/>
                </a:solidFill>
              </a:rPr>
              <a:t>CM </a:t>
            </a:r>
            <a:r>
              <a:rPr lang="en-US" sz="1700" dirty="0" err="1">
                <a:solidFill>
                  <a:srgbClr val="FF0000"/>
                </a:solidFill>
              </a:rPr>
              <a:t>Teststand</a:t>
            </a:r>
            <a:r>
              <a:rPr lang="en-US" sz="1700" dirty="0"/>
              <a:t>: </a:t>
            </a:r>
            <a:r>
              <a:rPr lang="en-US" sz="1700" dirty="0">
                <a:sym typeface="Wingdings"/>
              </a:rPr>
              <a:t>76W @ 2K, 420W @ 40K, 6 l/h Liquefaction </a:t>
            </a:r>
          </a:p>
          <a:p>
            <a:pPr marL="914400" lvl="1" indent="-514350">
              <a:buFont typeface="+mj-lt"/>
              <a:buAutoNum type="alphaUcPeriod"/>
            </a:pPr>
            <a:r>
              <a:rPr lang="en-US" sz="1700" dirty="0">
                <a:sym typeface="Wingdings"/>
              </a:rPr>
              <a:t>Liquefaction for </a:t>
            </a:r>
            <a:r>
              <a:rPr lang="en-US" sz="1700" dirty="0">
                <a:solidFill>
                  <a:srgbClr val="FF0000"/>
                </a:solidFill>
                <a:sym typeface="Wingdings"/>
              </a:rPr>
              <a:t>NSS</a:t>
            </a:r>
            <a:r>
              <a:rPr lang="en-US" sz="1700" dirty="0">
                <a:sym typeface="Wingdings"/>
              </a:rPr>
              <a:t>: 7500 l/month</a:t>
            </a:r>
          </a:p>
          <a:p>
            <a:pPr marL="914400" lvl="1" indent="-514350">
              <a:buFont typeface="+mj-lt"/>
              <a:buAutoNum type="alphaUcPeriod"/>
            </a:pPr>
            <a:r>
              <a:rPr lang="en-US" sz="1700" dirty="0">
                <a:sym typeface="Wingdings"/>
              </a:rPr>
              <a:t>Recovery of evaporating helium in </a:t>
            </a:r>
            <a:r>
              <a:rPr lang="en-US" sz="1700" dirty="0" err="1">
                <a:sym typeface="Wingdings"/>
              </a:rPr>
              <a:t>linac</a:t>
            </a:r>
            <a:r>
              <a:rPr lang="en-US" sz="1700" dirty="0">
                <a:sym typeface="Wingdings"/>
              </a:rPr>
              <a:t> when ACCP stops</a:t>
            </a:r>
          </a:p>
          <a:p>
            <a:pPr marL="914400" lvl="1" indent="-514350">
              <a:buFont typeface="+mj-lt"/>
              <a:buAutoNum type="alphaUcPeriod"/>
            </a:pPr>
            <a:r>
              <a:rPr lang="en-US" sz="1700" dirty="0">
                <a:sym typeface="Wingdings"/>
              </a:rPr>
              <a:t>Provide liquid helium to Lund University and MAX IV: 1000 l/month</a:t>
            </a:r>
          </a:p>
          <a:p>
            <a:pPr marL="914400" lvl="1" indent="-514350">
              <a:buFont typeface="+mj-lt"/>
              <a:buAutoNum type="alphaUcPeriod"/>
            </a:pPr>
            <a:endParaRPr lang="en-US" sz="1700" dirty="0"/>
          </a:p>
          <a:p>
            <a:pPr marL="514350" indent="-514350">
              <a:buAutoNum type="arabicParenR"/>
            </a:pPr>
            <a:r>
              <a:rPr lang="en-US" sz="2200" dirty="0"/>
              <a:t>Recovery System </a:t>
            </a:r>
          </a:p>
          <a:p>
            <a:pPr marL="914400" lvl="1" indent="-514350">
              <a:buFont typeface="+mj-lt"/>
              <a:buAutoNum type="alphaUcPeriod"/>
            </a:pPr>
            <a:r>
              <a:rPr lang="en-US" sz="1700" dirty="0"/>
              <a:t>Helium returning from instruments</a:t>
            </a:r>
          </a:p>
          <a:p>
            <a:pPr marL="914400" lvl="1" indent="-514350">
              <a:buFont typeface="+mj-lt"/>
              <a:buAutoNum type="alphaUcPeriod"/>
            </a:pPr>
            <a:r>
              <a:rPr lang="en-US" sz="1700" dirty="0">
                <a:sym typeface="Wingdings"/>
              </a:rPr>
              <a:t>Flash gas from mobile </a:t>
            </a:r>
            <a:r>
              <a:rPr lang="en-US" sz="1700" dirty="0" err="1">
                <a:sym typeface="Wingdings"/>
              </a:rPr>
              <a:t>dewar</a:t>
            </a:r>
            <a:r>
              <a:rPr lang="en-US" sz="1700" dirty="0">
                <a:sym typeface="Wingdings"/>
              </a:rPr>
              <a:t> filling, helium transfer operations</a:t>
            </a:r>
          </a:p>
          <a:p>
            <a:pPr marL="914400" lvl="1" indent="-514350">
              <a:buFont typeface="+mj-lt"/>
              <a:buAutoNum type="alphaUcPeriod"/>
            </a:pPr>
            <a:r>
              <a:rPr lang="en-US" sz="1700" dirty="0">
                <a:sym typeface="Wingdings"/>
              </a:rPr>
              <a:t>Dewar boil off, purifier regeneration, purge operations</a:t>
            </a:r>
          </a:p>
          <a:p>
            <a:pPr marL="914400" lvl="1" indent="-514350">
              <a:buFont typeface="+mj-lt"/>
              <a:buAutoNum type="alphaUcPeriod"/>
            </a:pPr>
            <a:r>
              <a:rPr lang="en-US" sz="1700" dirty="0">
                <a:sym typeface="Wingdings"/>
              </a:rPr>
              <a:t>Cryomodule safety valves discharge</a:t>
            </a:r>
          </a:p>
          <a:p>
            <a:pPr marL="914400" lvl="1" indent="-514350">
              <a:buFont typeface="+mj-lt"/>
              <a:buAutoNum type="alphaUcPeriod"/>
            </a:pPr>
            <a:r>
              <a:rPr lang="en-US" sz="1700" dirty="0"/>
              <a:t>Compression, storage, distribution of impure helium </a:t>
            </a:r>
          </a:p>
          <a:p>
            <a:pPr marL="914400" lvl="1" indent="-514350">
              <a:buFont typeface="+mj-lt"/>
              <a:buAutoNum type="alphaUcPeriod"/>
            </a:pPr>
            <a:endParaRPr lang="en-US" sz="1700" dirty="0">
              <a:sym typeface="Wingdings"/>
            </a:endParaRPr>
          </a:p>
          <a:p>
            <a:pPr marL="514350" indent="-514350">
              <a:buFont typeface="Arial" panose="020B0604020202020204" pitchFamily="34" charset="0"/>
              <a:buAutoNum type="arabicParenR"/>
            </a:pPr>
            <a:r>
              <a:rPr lang="en-US" sz="2200" dirty="0"/>
              <a:t>External Purifier</a:t>
            </a:r>
          </a:p>
          <a:p>
            <a:pPr marL="914400" lvl="1" indent="-514350">
              <a:buFont typeface="+mj-lt"/>
              <a:buAutoNum type="alphaUcPeriod"/>
            </a:pPr>
            <a:r>
              <a:rPr lang="en-US" sz="1700" dirty="0"/>
              <a:t>Emptying HP buffer when internal purifier not available</a:t>
            </a:r>
            <a:endParaRPr lang="en-US" sz="1700" dirty="0">
              <a:sym typeface="Wingdings"/>
            </a:endParaRPr>
          </a:p>
          <a:p>
            <a:pPr marL="914400" lvl="1" indent="-514350">
              <a:buFont typeface="+mj-lt"/>
              <a:buAutoNum type="alphaUcPeriod"/>
            </a:pPr>
            <a:r>
              <a:rPr lang="en-US" sz="1700" dirty="0">
                <a:sym typeface="Wingdings"/>
              </a:rPr>
              <a:t>Make-up and back-up</a:t>
            </a:r>
          </a:p>
          <a:p>
            <a:pPr marL="0" indent="0">
              <a:spcBef>
                <a:spcPts val="480"/>
              </a:spcBef>
              <a:spcAft>
                <a:spcPts val="1200"/>
              </a:spcAft>
              <a:buNone/>
            </a:pPr>
            <a:endParaRPr lang="en-GB" dirty="0"/>
          </a:p>
          <a:p>
            <a:pPr marL="0" indent="0">
              <a:buFont typeface="Arial" panose="020B0604020202020204" pitchFamily="34" charset="0"/>
              <a:buNone/>
            </a:pPr>
            <a:endParaRPr lang="sv-SE" dirty="0"/>
          </a:p>
          <a:p>
            <a:pPr marL="457200" lvl="1" indent="0">
              <a:buFont typeface="Arial" panose="020B0604020202020204" pitchFamily="34" charset="0"/>
              <a:buNone/>
            </a:pPr>
            <a:endParaRPr lang="sv-SE" sz="3200" dirty="0"/>
          </a:p>
          <a:p>
            <a:endParaRPr lang="sv-SE" sz="3600" dirty="0"/>
          </a:p>
        </p:txBody>
      </p:sp>
      <p:sp>
        <p:nvSpPr>
          <p:cNvPr id="200" name="Slide Number Placeholder 3">
            <a:extLst>
              <a:ext uri="{FF2B5EF4-FFF2-40B4-BE49-F238E27FC236}">
                <a16:creationId xmlns:a16="http://schemas.microsoft.com/office/drawing/2014/main" id="{2423D55D-56B0-6C47-A894-9E9A6C409F37}"/>
              </a:ext>
            </a:extLst>
          </p:cNvPr>
          <p:cNvSpPr txBox="1">
            <a:spLocks/>
          </p:cNvSpPr>
          <p:nvPr/>
        </p:nvSpPr>
        <p:spPr>
          <a:xfrm>
            <a:off x="8890000" y="6525344"/>
            <a:ext cx="2844800" cy="365125"/>
          </a:xfrm>
          <a:prstGeom prst="rect">
            <a:avLst/>
          </a:prstGeom>
        </p:spPr>
        <p:txBody>
          <a:bodyPr vert="horz" lIns="91440" tIns="45720" rIns="91440" bIns="45720" rtlCol="0" anchor="b"/>
          <a:lstStyle>
            <a:defPPr>
              <a:defRPr lang="sv-SE"/>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en-GB" smtClean="0"/>
              <a:pPr/>
              <a:t>3</a:t>
            </a:fld>
            <a:endParaRPr lang="en-GB" dirty="0"/>
          </a:p>
        </p:txBody>
      </p:sp>
      <p:sp>
        <p:nvSpPr>
          <p:cNvPr id="7" name="TextBox 6">
            <a:extLst>
              <a:ext uri="{FF2B5EF4-FFF2-40B4-BE49-F238E27FC236}">
                <a16:creationId xmlns:a16="http://schemas.microsoft.com/office/drawing/2014/main" id="{1E9396F9-661B-A443-AF17-296B58CB468A}"/>
              </a:ext>
            </a:extLst>
          </p:cNvPr>
          <p:cNvSpPr txBox="1"/>
          <p:nvPr/>
        </p:nvSpPr>
        <p:spPr>
          <a:xfrm>
            <a:off x="-482600" y="-1905000"/>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spTree>
    <p:extLst>
      <p:ext uri="{BB962C8B-B14F-4D97-AF65-F5344CB8AC3E}">
        <p14:creationId xmlns:p14="http://schemas.microsoft.com/office/powerpoint/2010/main" val="146780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0677 0 " pathEditMode="relative" ptsTypes="AA">
                                      <p:cBhvr>
                                        <p:cTn id="6" dur="2000" fill="hold"/>
                                        <p:tgtEl>
                                          <p:spTgt spid="1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20677 0 " pathEditMode="relative" ptsTypes="AA">
                                      <p:cBhvr>
                                        <p:cTn id="8" dur="2000" fill="hold"/>
                                        <p:tgtEl>
                                          <p:spTgt spid="12"/>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20677 0 " pathEditMode="relative" ptsTypes="AA">
                                      <p:cBhvr>
                                        <p:cTn id="10" dur="2000" fill="hold"/>
                                        <p:tgtEl>
                                          <p:spTgt spid="13"/>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20677 0 " pathEditMode="relative" ptsTypes="AA">
                                      <p:cBhvr>
                                        <p:cTn id="12" dur="2000" fill="hold"/>
                                        <p:tgtEl>
                                          <p:spTgt spid="2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20677 0 " pathEditMode="relative" ptsTypes="AA">
                                      <p:cBhvr>
                                        <p:cTn id="14" dur="2000" fill="hold"/>
                                        <p:tgtEl>
                                          <p:spTgt spid="2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20677 0 " pathEditMode="relative" ptsTypes="AA">
                                      <p:cBhvr>
                                        <p:cTn id="16" dur="2000" fill="hold"/>
                                        <p:tgtEl>
                                          <p:spTgt spid="2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20677 0 " pathEditMode="relative" ptsTypes="AA">
                                      <p:cBhvr>
                                        <p:cTn id="18" dur="2000" fill="hold"/>
                                        <p:tgtEl>
                                          <p:spTgt spid="3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20677 0 " pathEditMode="relative" ptsTypes="AA">
                                      <p:cBhvr>
                                        <p:cTn id="20" dur="2000" fill="hold"/>
                                        <p:tgtEl>
                                          <p:spTgt spid="3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20677 0 " pathEditMode="relative" ptsTypes="AA">
                                      <p:cBhvr>
                                        <p:cTn id="22" dur="2000" fill="hold"/>
                                        <p:tgtEl>
                                          <p:spTgt spid="3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20677 0 " pathEditMode="relative" ptsTypes="AA">
                                      <p:cBhvr>
                                        <p:cTn id="24" dur="2000" fill="hold"/>
                                        <p:tgtEl>
                                          <p:spTgt spid="33"/>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20677 0 " pathEditMode="relative" ptsTypes="AA">
                                      <p:cBhvr>
                                        <p:cTn id="26" dur="2000" fill="hold"/>
                                        <p:tgtEl>
                                          <p:spTgt spid="34"/>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20677 0 " pathEditMode="relative" ptsTypes="AA">
                                      <p:cBhvr>
                                        <p:cTn id="28" dur="2000" fill="hold"/>
                                        <p:tgtEl>
                                          <p:spTgt spid="35"/>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20677 0 " pathEditMode="relative" ptsTypes="AA">
                                      <p:cBhvr>
                                        <p:cTn id="30" dur="2000" fill="hold"/>
                                        <p:tgtEl>
                                          <p:spTgt spid="39"/>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20677 0 " pathEditMode="relative" ptsTypes="AA">
                                      <p:cBhvr>
                                        <p:cTn id="32" dur="2000" fill="hold"/>
                                        <p:tgtEl>
                                          <p:spTgt spid="40"/>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20677 0 " pathEditMode="relative" ptsTypes="AA">
                                      <p:cBhvr>
                                        <p:cTn id="34" dur="2000" fill="hold"/>
                                        <p:tgtEl>
                                          <p:spTgt spid="41"/>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20677 0 " pathEditMode="relative" ptsTypes="AA">
                                      <p:cBhvr>
                                        <p:cTn id="36" dur="2000" fill="hold"/>
                                        <p:tgtEl>
                                          <p:spTgt spid="42"/>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20677 0 " pathEditMode="relative" ptsTypes="AA">
                                      <p:cBhvr>
                                        <p:cTn id="38" dur="2000" fill="hold"/>
                                        <p:tgtEl>
                                          <p:spTgt spid="45"/>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 0 L -0.20677 0 " pathEditMode="relative" ptsTypes="AA">
                                      <p:cBhvr>
                                        <p:cTn id="40" dur="2000" fill="hold"/>
                                        <p:tgtEl>
                                          <p:spTgt spid="48"/>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20677 0 " pathEditMode="relative" ptsTypes="AA">
                                      <p:cBhvr>
                                        <p:cTn id="42" dur="2000" fill="hold"/>
                                        <p:tgtEl>
                                          <p:spTgt spid="56"/>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 0 L -0.20677 0 " pathEditMode="relative" ptsTypes="AA">
                                      <p:cBhvr>
                                        <p:cTn id="44" dur="2000" fill="hold"/>
                                        <p:tgtEl>
                                          <p:spTgt spid="59"/>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L -0.20677 0 " pathEditMode="relative" ptsTypes="AA">
                                      <p:cBhvr>
                                        <p:cTn id="46" dur="2000" fill="hold"/>
                                        <p:tgtEl>
                                          <p:spTgt spid="60"/>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 0 L -0.20677 0 " pathEditMode="relative" ptsTypes="AA">
                                      <p:cBhvr>
                                        <p:cTn id="48" dur="2000" fill="hold"/>
                                        <p:tgtEl>
                                          <p:spTgt spid="61"/>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 0 L -0.20677 0 " pathEditMode="relative" ptsTypes="AA">
                                      <p:cBhvr>
                                        <p:cTn id="50" dur="2000" fill="hold"/>
                                        <p:tgtEl>
                                          <p:spTgt spid="62"/>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20677 0 " pathEditMode="relative" ptsTypes="AA">
                                      <p:cBhvr>
                                        <p:cTn id="52" dur="2000" fill="hold"/>
                                        <p:tgtEl>
                                          <p:spTgt spid="65"/>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0.20677 0 " pathEditMode="relative" ptsTypes="AA">
                                      <p:cBhvr>
                                        <p:cTn id="54" dur="2000" fill="hold"/>
                                        <p:tgtEl>
                                          <p:spTgt spid="66"/>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 0 L -0.20677 0 " pathEditMode="relative" ptsTypes="AA">
                                      <p:cBhvr>
                                        <p:cTn id="56" dur="2000" fill="hold"/>
                                        <p:tgtEl>
                                          <p:spTgt spid="67"/>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 0 L -0.20677 0 " pathEditMode="relative" ptsTypes="AA">
                                      <p:cBhvr>
                                        <p:cTn id="58" dur="2000" fill="hold"/>
                                        <p:tgtEl>
                                          <p:spTgt spid="71"/>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 0 L -0.20677 0 " pathEditMode="relative" ptsTypes="AA">
                                      <p:cBhvr>
                                        <p:cTn id="60" dur="2000" fill="hold"/>
                                        <p:tgtEl>
                                          <p:spTgt spid="72"/>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0 0 L -0.20677 0 " pathEditMode="relative" ptsTypes="AA">
                                      <p:cBhvr>
                                        <p:cTn id="62" dur="2000" fill="hold"/>
                                        <p:tgtEl>
                                          <p:spTgt spid="73"/>
                                        </p:tgtEl>
                                        <p:attrNameLst>
                                          <p:attrName>ppt_x</p:attrName>
                                          <p:attrName>ppt_y</p:attrName>
                                        </p:attrNameLst>
                                      </p:cBhvr>
                                    </p:animMotion>
                                  </p:childTnLst>
                                </p:cTn>
                              </p:par>
                              <p:par>
                                <p:cTn id="63" presetID="0" presetClass="path" presetSubtype="0" accel="50000" decel="50000" fill="hold" grpId="0" nodeType="withEffect">
                                  <p:stCondLst>
                                    <p:cond delay="0"/>
                                  </p:stCondLst>
                                  <p:childTnLst>
                                    <p:animMotion origin="layout" path="M 0 0 L -0.20677 0 " pathEditMode="relative" ptsTypes="AA">
                                      <p:cBhvr>
                                        <p:cTn id="64" dur="2000" fill="hold"/>
                                        <p:tgtEl>
                                          <p:spTgt spid="74"/>
                                        </p:tgtEl>
                                        <p:attrNameLst>
                                          <p:attrName>ppt_x</p:attrName>
                                          <p:attrName>ppt_y</p:attrName>
                                        </p:attrNameLst>
                                      </p:cBhvr>
                                    </p:animMotion>
                                  </p:childTnLst>
                                </p:cTn>
                              </p:par>
                              <p:par>
                                <p:cTn id="65" presetID="0" presetClass="path" presetSubtype="0" accel="50000" decel="50000" fill="hold" grpId="0" nodeType="withEffect">
                                  <p:stCondLst>
                                    <p:cond delay="0"/>
                                  </p:stCondLst>
                                  <p:childTnLst>
                                    <p:animMotion origin="layout" path="M 0 0 L -0.20677 0 " pathEditMode="relative" ptsTypes="AA">
                                      <p:cBhvr>
                                        <p:cTn id="66" dur="2000" fill="hold"/>
                                        <p:tgtEl>
                                          <p:spTgt spid="75"/>
                                        </p:tgtEl>
                                        <p:attrNameLst>
                                          <p:attrName>ppt_x</p:attrName>
                                          <p:attrName>ppt_y</p:attrName>
                                        </p:attrNameLst>
                                      </p:cBhvr>
                                    </p:animMotion>
                                  </p:childTnLst>
                                </p:cTn>
                              </p:par>
                              <p:par>
                                <p:cTn id="67" presetID="0" presetClass="path" presetSubtype="0" accel="50000" decel="50000" fill="hold" grpId="0" nodeType="withEffect">
                                  <p:stCondLst>
                                    <p:cond delay="0"/>
                                  </p:stCondLst>
                                  <p:childTnLst>
                                    <p:animMotion origin="layout" path="M 0 0 L -0.20677 0 " pathEditMode="relative" ptsTypes="AA">
                                      <p:cBhvr>
                                        <p:cTn id="68" dur="2000" fill="hold"/>
                                        <p:tgtEl>
                                          <p:spTgt spid="76"/>
                                        </p:tgtEl>
                                        <p:attrNameLst>
                                          <p:attrName>ppt_x</p:attrName>
                                          <p:attrName>ppt_y</p:attrName>
                                        </p:attrNameLst>
                                      </p:cBhvr>
                                    </p:animMotion>
                                  </p:childTnLst>
                                </p:cTn>
                              </p:par>
                              <p:par>
                                <p:cTn id="69" presetID="0" presetClass="path" presetSubtype="0" accel="50000" decel="50000" fill="hold" grpId="0" nodeType="withEffect">
                                  <p:stCondLst>
                                    <p:cond delay="0"/>
                                  </p:stCondLst>
                                  <p:childTnLst>
                                    <p:animMotion origin="layout" path="M 0 0 L -0.20677 0 " pathEditMode="relative" ptsTypes="AA">
                                      <p:cBhvr>
                                        <p:cTn id="70" dur="2000" fill="hold"/>
                                        <p:tgtEl>
                                          <p:spTgt spid="77"/>
                                        </p:tgtEl>
                                        <p:attrNameLst>
                                          <p:attrName>ppt_x</p:attrName>
                                          <p:attrName>ppt_y</p:attrName>
                                        </p:attrNameLst>
                                      </p:cBhvr>
                                    </p:animMotion>
                                  </p:childTnLst>
                                </p:cTn>
                              </p:par>
                              <p:par>
                                <p:cTn id="71" presetID="0" presetClass="path" presetSubtype="0" accel="50000" decel="50000" fill="hold" grpId="0" nodeType="withEffect">
                                  <p:stCondLst>
                                    <p:cond delay="0"/>
                                  </p:stCondLst>
                                  <p:childTnLst>
                                    <p:animMotion origin="layout" path="M 0 0 L -0.20677 0 " pathEditMode="relative" ptsTypes="AA">
                                      <p:cBhvr>
                                        <p:cTn id="72" dur="2000" fill="hold"/>
                                        <p:tgtEl>
                                          <p:spTgt spid="78"/>
                                        </p:tgtEl>
                                        <p:attrNameLst>
                                          <p:attrName>ppt_x</p:attrName>
                                          <p:attrName>ppt_y</p:attrName>
                                        </p:attrNameLst>
                                      </p:cBhvr>
                                    </p:animMotion>
                                  </p:childTnLst>
                                </p:cTn>
                              </p:par>
                              <p:par>
                                <p:cTn id="73" presetID="0" presetClass="path" presetSubtype="0" accel="50000" decel="50000" fill="hold" grpId="0" nodeType="withEffect">
                                  <p:stCondLst>
                                    <p:cond delay="0"/>
                                  </p:stCondLst>
                                  <p:childTnLst>
                                    <p:animMotion origin="layout" path="M 0 0 L -0.20677 0 " pathEditMode="relative" ptsTypes="AA">
                                      <p:cBhvr>
                                        <p:cTn id="74" dur="2000" fill="hold"/>
                                        <p:tgtEl>
                                          <p:spTgt spid="79"/>
                                        </p:tgtEl>
                                        <p:attrNameLst>
                                          <p:attrName>ppt_x</p:attrName>
                                          <p:attrName>ppt_y</p:attrName>
                                        </p:attrNameLst>
                                      </p:cBhvr>
                                    </p:animMotion>
                                  </p:childTnLst>
                                </p:cTn>
                              </p:par>
                              <p:par>
                                <p:cTn id="75" presetID="0" presetClass="path" presetSubtype="0" accel="50000" decel="50000" fill="hold" grpId="0" nodeType="withEffect">
                                  <p:stCondLst>
                                    <p:cond delay="0"/>
                                  </p:stCondLst>
                                  <p:childTnLst>
                                    <p:animMotion origin="layout" path="M 0 0 L -0.20677 0 " pathEditMode="relative" ptsTypes="AA">
                                      <p:cBhvr>
                                        <p:cTn id="76" dur="2000" fill="hold"/>
                                        <p:tgtEl>
                                          <p:spTgt spid="80"/>
                                        </p:tgtEl>
                                        <p:attrNameLst>
                                          <p:attrName>ppt_x</p:attrName>
                                          <p:attrName>ppt_y</p:attrName>
                                        </p:attrNameLst>
                                      </p:cBhvr>
                                    </p:animMotion>
                                  </p:childTnLst>
                                </p:cTn>
                              </p:par>
                              <p:par>
                                <p:cTn id="77" presetID="0" presetClass="path" presetSubtype="0" accel="50000" decel="50000" fill="hold" grpId="0" nodeType="withEffect">
                                  <p:stCondLst>
                                    <p:cond delay="0"/>
                                  </p:stCondLst>
                                  <p:childTnLst>
                                    <p:animMotion origin="layout" path="M 0 0 L -0.20677 0 " pathEditMode="relative" ptsTypes="AA">
                                      <p:cBhvr>
                                        <p:cTn id="78" dur="2000" fill="hold"/>
                                        <p:tgtEl>
                                          <p:spTgt spid="85"/>
                                        </p:tgtEl>
                                        <p:attrNameLst>
                                          <p:attrName>ppt_x</p:attrName>
                                          <p:attrName>ppt_y</p:attrName>
                                        </p:attrNameLst>
                                      </p:cBhvr>
                                    </p:animMotion>
                                  </p:childTnLst>
                                </p:cTn>
                              </p:par>
                              <p:par>
                                <p:cTn id="79" presetID="0" presetClass="path" presetSubtype="0" accel="50000" decel="50000" fill="hold" grpId="0" nodeType="withEffect">
                                  <p:stCondLst>
                                    <p:cond delay="0"/>
                                  </p:stCondLst>
                                  <p:childTnLst>
                                    <p:animMotion origin="layout" path="M 0 0 L -0.20677 0 " pathEditMode="relative" ptsTypes="AA">
                                      <p:cBhvr>
                                        <p:cTn id="80" dur="2000" fill="hold"/>
                                        <p:tgtEl>
                                          <p:spTgt spid="86"/>
                                        </p:tgtEl>
                                        <p:attrNameLst>
                                          <p:attrName>ppt_x</p:attrName>
                                          <p:attrName>ppt_y</p:attrName>
                                        </p:attrNameLst>
                                      </p:cBhvr>
                                    </p:animMotion>
                                  </p:childTnLst>
                                </p:cTn>
                              </p:par>
                              <p:par>
                                <p:cTn id="81" presetID="0" presetClass="path" presetSubtype="0" accel="50000" decel="50000" fill="hold" grpId="0" nodeType="withEffect">
                                  <p:stCondLst>
                                    <p:cond delay="0"/>
                                  </p:stCondLst>
                                  <p:childTnLst>
                                    <p:animMotion origin="layout" path="M 0 0 L -0.20677 0 " pathEditMode="relative" ptsTypes="AA">
                                      <p:cBhvr>
                                        <p:cTn id="82" dur="2000" fill="hold"/>
                                        <p:tgtEl>
                                          <p:spTgt spid="93"/>
                                        </p:tgtEl>
                                        <p:attrNameLst>
                                          <p:attrName>ppt_x</p:attrName>
                                          <p:attrName>ppt_y</p:attrName>
                                        </p:attrNameLst>
                                      </p:cBhvr>
                                    </p:animMotion>
                                  </p:childTnLst>
                                </p:cTn>
                              </p:par>
                              <p:par>
                                <p:cTn id="83" presetID="0" presetClass="path" presetSubtype="0" accel="50000" decel="50000" fill="hold" grpId="0" nodeType="withEffect">
                                  <p:stCondLst>
                                    <p:cond delay="0"/>
                                  </p:stCondLst>
                                  <p:childTnLst>
                                    <p:animMotion origin="layout" path="M 0 0 L -0.20677 0 " pathEditMode="relative" ptsTypes="AA">
                                      <p:cBhvr>
                                        <p:cTn id="84" dur="2000" fill="hold"/>
                                        <p:tgtEl>
                                          <p:spTgt spid="94"/>
                                        </p:tgtEl>
                                        <p:attrNameLst>
                                          <p:attrName>ppt_x</p:attrName>
                                          <p:attrName>ppt_y</p:attrName>
                                        </p:attrNameLst>
                                      </p:cBhvr>
                                    </p:animMotion>
                                  </p:childTnLst>
                                </p:cTn>
                              </p:par>
                              <p:par>
                                <p:cTn id="85" presetID="0" presetClass="path" presetSubtype="0" accel="50000" decel="50000" fill="hold" grpId="0" nodeType="withEffect">
                                  <p:stCondLst>
                                    <p:cond delay="0"/>
                                  </p:stCondLst>
                                  <p:childTnLst>
                                    <p:animMotion origin="layout" path="M 0 0 L -0.20677 0 " pathEditMode="relative" ptsTypes="AA">
                                      <p:cBhvr>
                                        <p:cTn id="86" dur="2000" fill="hold"/>
                                        <p:tgtEl>
                                          <p:spTgt spid="102"/>
                                        </p:tgtEl>
                                        <p:attrNameLst>
                                          <p:attrName>ppt_x</p:attrName>
                                          <p:attrName>ppt_y</p:attrName>
                                        </p:attrNameLst>
                                      </p:cBhvr>
                                    </p:animMotion>
                                  </p:childTnLst>
                                </p:cTn>
                              </p:par>
                              <p:par>
                                <p:cTn id="87" presetID="0" presetClass="path" presetSubtype="0" accel="50000" decel="50000" fill="hold" grpId="0" nodeType="withEffect">
                                  <p:stCondLst>
                                    <p:cond delay="0"/>
                                  </p:stCondLst>
                                  <p:childTnLst>
                                    <p:animMotion origin="layout" path="M 0 0 L -0.20677 0 " pathEditMode="relative" ptsTypes="AA">
                                      <p:cBhvr>
                                        <p:cTn id="88" dur="2000" fill="hold"/>
                                        <p:tgtEl>
                                          <p:spTgt spid="103"/>
                                        </p:tgtEl>
                                        <p:attrNameLst>
                                          <p:attrName>ppt_x</p:attrName>
                                          <p:attrName>ppt_y</p:attrName>
                                        </p:attrNameLst>
                                      </p:cBhvr>
                                    </p:animMotion>
                                  </p:childTnLst>
                                </p:cTn>
                              </p:par>
                              <p:par>
                                <p:cTn id="89" presetID="0" presetClass="path" presetSubtype="0" accel="50000" decel="50000" fill="hold" grpId="0" nodeType="withEffect">
                                  <p:stCondLst>
                                    <p:cond delay="0"/>
                                  </p:stCondLst>
                                  <p:childTnLst>
                                    <p:animMotion origin="layout" path="M 0 0 L -0.20677 0 " pathEditMode="relative" ptsTypes="AA">
                                      <p:cBhvr>
                                        <p:cTn id="90" dur="2000" fill="hold"/>
                                        <p:tgtEl>
                                          <p:spTgt spid="104"/>
                                        </p:tgtEl>
                                        <p:attrNameLst>
                                          <p:attrName>ppt_x</p:attrName>
                                          <p:attrName>ppt_y</p:attrName>
                                        </p:attrNameLst>
                                      </p:cBhvr>
                                    </p:animMotion>
                                  </p:childTnLst>
                                </p:cTn>
                              </p:par>
                              <p:par>
                                <p:cTn id="91" presetID="0" presetClass="path" presetSubtype="0" accel="50000" decel="50000" fill="hold" grpId="0" nodeType="withEffect">
                                  <p:stCondLst>
                                    <p:cond delay="0"/>
                                  </p:stCondLst>
                                  <p:childTnLst>
                                    <p:animMotion origin="layout" path="M 0 0 L -0.20677 0 " pathEditMode="relative" ptsTypes="AA">
                                      <p:cBhvr>
                                        <p:cTn id="92" dur="2000" fill="hold"/>
                                        <p:tgtEl>
                                          <p:spTgt spid="105"/>
                                        </p:tgtEl>
                                        <p:attrNameLst>
                                          <p:attrName>ppt_x</p:attrName>
                                          <p:attrName>ppt_y</p:attrName>
                                        </p:attrNameLst>
                                      </p:cBhvr>
                                    </p:animMotion>
                                  </p:childTnLst>
                                </p:cTn>
                              </p:par>
                              <p:par>
                                <p:cTn id="93" presetID="0" presetClass="path" presetSubtype="0" accel="50000" decel="50000" fill="hold" grpId="0" nodeType="withEffect">
                                  <p:stCondLst>
                                    <p:cond delay="0"/>
                                  </p:stCondLst>
                                  <p:childTnLst>
                                    <p:animMotion origin="layout" path="M 0 0 L -0.20677 0 " pathEditMode="relative" ptsTypes="AA">
                                      <p:cBhvr>
                                        <p:cTn id="94" dur="2000" fill="hold"/>
                                        <p:tgtEl>
                                          <p:spTgt spid="106"/>
                                        </p:tgtEl>
                                        <p:attrNameLst>
                                          <p:attrName>ppt_x</p:attrName>
                                          <p:attrName>ppt_y</p:attrName>
                                        </p:attrNameLst>
                                      </p:cBhvr>
                                    </p:animMotion>
                                  </p:childTnLst>
                                </p:cTn>
                              </p:par>
                              <p:par>
                                <p:cTn id="95" presetID="0" presetClass="path" presetSubtype="0" accel="50000" decel="50000" fill="hold" grpId="0" nodeType="withEffect">
                                  <p:stCondLst>
                                    <p:cond delay="0"/>
                                  </p:stCondLst>
                                  <p:childTnLst>
                                    <p:animMotion origin="layout" path="M 0 0 L -0.20677 0 " pathEditMode="relative" ptsTypes="AA">
                                      <p:cBhvr>
                                        <p:cTn id="96" dur="2000" fill="hold"/>
                                        <p:tgtEl>
                                          <p:spTgt spid="107"/>
                                        </p:tgtEl>
                                        <p:attrNameLst>
                                          <p:attrName>ppt_x</p:attrName>
                                          <p:attrName>ppt_y</p:attrName>
                                        </p:attrNameLst>
                                      </p:cBhvr>
                                    </p:animMotion>
                                  </p:childTnLst>
                                </p:cTn>
                              </p:par>
                              <p:par>
                                <p:cTn id="97" presetID="0" presetClass="path" presetSubtype="0" accel="50000" decel="50000" fill="hold" grpId="0" nodeType="withEffect">
                                  <p:stCondLst>
                                    <p:cond delay="0"/>
                                  </p:stCondLst>
                                  <p:childTnLst>
                                    <p:animMotion origin="layout" path="M 0 0 L -0.20677 0 " pathEditMode="relative" ptsTypes="AA">
                                      <p:cBhvr>
                                        <p:cTn id="98" dur="2000" fill="hold"/>
                                        <p:tgtEl>
                                          <p:spTgt spid="108"/>
                                        </p:tgtEl>
                                        <p:attrNameLst>
                                          <p:attrName>ppt_x</p:attrName>
                                          <p:attrName>ppt_y</p:attrName>
                                        </p:attrNameLst>
                                      </p:cBhvr>
                                    </p:animMotion>
                                  </p:childTnLst>
                                </p:cTn>
                              </p:par>
                              <p:par>
                                <p:cTn id="99" presetID="0" presetClass="path" presetSubtype="0" accel="50000" decel="50000" fill="hold" grpId="0" nodeType="withEffect">
                                  <p:stCondLst>
                                    <p:cond delay="0"/>
                                  </p:stCondLst>
                                  <p:childTnLst>
                                    <p:animMotion origin="layout" path="M 0 0 L -0.20677 0 " pathEditMode="relative" ptsTypes="AA">
                                      <p:cBhvr>
                                        <p:cTn id="100" dur="2000" fill="hold"/>
                                        <p:tgtEl>
                                          <p:spTgt spid="109"/>
                                        </p:tgtEl>
                                        <p:attrNameLst>
                                          <p:attrName>ppt_x</p:attrName>
                                          <p:attrName>ppt_y</p:attrName>
                                        </p:attrNameLst>
                                      </p:cBhvr>
                                    </p:animMotion>
                                  </p:childTnLst>
                                </p:cTn>
                              </p:par>
                              <p:par>
                                <p:cTn id="101" presetID="0" presetClass="path" presetSubtype="0" accel="50000" decel="50000" fill="hold" grpId="0" nodeType="withEffect">
                                  <p:stCondLst>
                                    <p:cond delay="0"/>
                                  </p:stCondLst>
                                  <p:childTnLst>
                                    <p:animMotion origin="layout" path="M 0 0 L -0.20677 0 " pathEditMode="relative" ptsTypes="AA">
                                      <p:cBhvr>
                                        <p:cTn id="102" dur="2000" fill="hold"/>
                                        <p:tgtEl>
                                          <p:spTgt spid="110"/>
                                        </p:tgtEl>
                                        <p:attrNameLst>
                                          <p:attrName>ppt_x</p:attrName>
                                          <p:attrName>ppt_y</p:attrName>
                                        </p:attrNameLst>
                                      </p:cBhvr>
                                    </p:animMotion>
                                  </p:childTnLst>
                                </p:cTn>
                              </p:par>
                              <p:par>
                                <p:cTn id="103" presetID="0" presetClass="path" presetSubtype="0" accel="50000" decel="50000" fill="hold" grpId="0" nodeType="withEffect">
                                  <p:stCondLst>
                                    <p:cond delay="0"/>
                                  </p:stCondLst>
                                  <p:childTnLst>
                                    <p:animMotion origin="layout" path="M 0 0 L -0.20677 0 " pathEditMode="relative" ptsTypes="AA">
                                      <p:cBhvr>
                                        <p:cTn id="104" dur="2000" fill="hold"/>
                                        <p:tgtEl>
                                          <p:spTgt spid="111"/>
                                        </p:tgtEl>
                                        <p:attrNameLst>
                                          <p:attrName>ppt_x</p:attrName>
                                          <p:attrName>ppt_y</p:attrName>
                                        </p:attrNameLst>
                                      </p:cBhvr>
                                    </p:animMotion>
                                  </p:childTnLst>
                                </p:cTn>
                              </p:par>
                              <p:par>
                                <p:cTn id="105" presetID="0" presetClass="path" presetSubtype="0" accel="50000" decel="50000" fill="hold" grpId="0" nodeType="withEffect">
                                  <p:stCondLst>
                                    <p:cond delay="0"/>
                                  </p:stCondLst>
                                  <p:childTnLst>
                                    <p:animMotion origin="layout" path="M 0 0 L -0.20677 0 " pathEditMode="relative" ptsTypes="AA">
                                      <p:cBhvr>
                                        <p:cTn id="106" dur="2000" fill="hold"/>
                                        <p:tgtEl>
                                          <p:spTgt spid="114"/>
                                        </p:tgtEl>
                                        <p:attrNameLst>
                                          <p:attrName>ppt_x</p:attrName>
                                          <p:attrName>ppt_y</p:attrName>
                                        </p:attrNameLst>
                                      </p:cBhvr>
                                    </p:animMotion>
                                  </p:childTnLst>
                                </p:cTn>
                              </p:par>
                              <p:par>
                                <p:cTn id="107" presetID="0" presetClass="path" presetSubtype="0" accel="50000" decel="50000" fill="hold" grpId="0" nodeType="withEffect">
                                  <p:stCondLst>
                                    <p:cond delay="0"/>
                                  </p:stCondLst>
                                  <p:childTnLst>
                                    <p:animMotion origin="layout" path="M 0 0 L -0.20677 0 " pathEditMode="relative" ptsTypes="AA">
                                      <p:cBhvr>
                                        <p:cTn id="108" dur="2000" fill="hold"/>
                                        <p:tgtEl>
                                          <p:spTgt spid="115"/>
                                        </p:tgtEl>
                                        <p:attrNameLst>
                                          <p:attrName>ppt_x</p:attrName>
                                          <p:attrName>ppt_y</p:attrName>
                                        </p:attrNameLst>
                                      </p:cBhvr>
                                    </p:animMotion>
                                  </p:childTnLst>
                                </p:cTn>
                              </p:par>
                              <p:par>
                                <p:cTn id="109" presetID="0" presetClass="path" presetSubtype="0" accel="50000" decel="50000" fill="hold" grpId="0" nodeType="withEffect">
                                  <p:stCondLst>
                                    <p:cond delay="0"/>
                                  </p:stCondLst>
                                  <p:childTnLst>
                                    <p:animMotion origin="layout" path="M 0 0 L -0.20677 0 " pathEditMode="relative" ptsTypes="AA">
                                      <p:cBhvr>
                                        <p:cTn id="110" dur="2000" fill="hold"/>
                                        <p:tgtEl>
                                          <p:spTgt spid="116"/>
                                        </p:tgtEl>
                                        <p:attrNameLst>
                                          <p:attrName>ppt_x</p:attrName>
                                          <p:attrName>ppt_y</p:attrName>
                                        </p:attrNameLst>
                                      </p:cBhvr>
                                    </p:animMotion>
                                  </p:childTnLst>
                                </p:cTn>
                              </p:par>
                              <p:par>
                                <p:cTn id="111" presetID="0" presetClass="path" presetSubtype="0" accel="50000" decel="50000" fill="hold" grpId="0" nodeType="withEffect">
                                  <p:stCondLst>
                                    <p:cond delay="0"/>
                                  </p:stCondLst>
                                  <p:childTnLst>
                                    <p:animMotion origin="layout" path="M 0 0 L -0.20677 0 " pathEditMode="relative" ptsTypes="AA">
                                      <p:cBhvr>
                                        <p:cTn id="112" dur="2000" fill="hold"/>
                                        <p:tgtEl>
                                          <p:spTgt spid="117"/>
                                        </p:tgtEl>
                                        <p:attrNameLst>
                                          <p:attrName>ppt_x</p:attrName>
                                          <p:attrName>ppt_y</p:attrName>
                                        </p:attrNameLst>
                                      </p:cBhvr>
                                    </p:animMotion>
                                  </p:childTnLst>
                                </p:cTn>
                              </p:par>
                              <p:par>
                                <p:cTn id="113" presetID="0" presetClass="path" presetSubtype="0" accel="50000" decel="50000" fill="hold" grpId="0" nodeType="withEffect">
                                  <p:stCondLst>
                                    <p:cond delay="0"/>
                                  </p:stCondLst>
                                  <p:childTnLst>
                                    <p:animMotion origin="layout" path="M 0 0 L -0.20677 0 " pathEditMode="relative" ptsTypes="AA">
                                      <p:cBhvr>
                                        <p:cTn id="114" dur="2000" fill="hold"/>
                                        <p:tgtEl>
                                          <p:spTgt spid="118"/>
                                        </p:tgtEl>
                                        <p:attrNameLst>
                                          <p:attrName>ppt_x</p:attrName>
                                          <p:attrName>ppt_y</p:attrName>
                                        </p:attrNameLst>
                                      </p:cBhvr>
                                    </p:animMotion>
                                  </p:childTnLst>
                                </p:cTn>
                              </p:par>
                              <p:par>
                                <p:cTn id="115" presetID="0" presetClass="path" presetSubtype="0" accel="50000" decel="50000" fill="hold" grpId="0" nodeType="withEffect">
                                  <p:stCondLst>
                                    <p:cond delay="0"/>
                                  </p:stCondLst>
                                  <p:childTnLst>
                                    <p:animMotion origin="layout" path="M 0 0 L -0.20677 0 " pathEditMode="relative" ptsTypes="AA">
                                      <p:cBhvr>
                                        <p:cTn id="116" dur="2000" fill="hold"/>
                                        <p:tgtEl>
                                          <p:spTgt spid="119"/>
                                        </p:tgtEl>
                                        <p:attrNameLst>
                                          <p:attrName>ppt_x</p:attrName>
                                          <p:attrName>ppt_y</p:attrName>
                                        </p:attrNameLst>
                                      </p:cBhvr>
                                    </p:animMotion>
                                  </p:childTnLst>
                                </p:cTn>
                              </p:par>
                              <p:par>
                                <p:cTn id="117" presetID="0" presetClass="path" presetSubtype="0" accel="50000" decel="50000" fill="hold" grpId="0" nodeType="withEffect">
                                  <p:stCondLst>
                                    <p:cond delay="0"/>
                                  </p:stCondLst>
                                  <p:childTnLst>
                                    <p:animMotion origin="layout" path="M 0 0 L -0.20677 0 " pathEditMode="relative" ptsTypes="AA">
                                      <p:cBhvr>
                                        <p:cTn id="118" dur="2000" fill="hold"/>
                                        <p:tgtEl>
                                          <p:spTgt spid="120"/>
                                        </p:tgtEl>
                                        <p:attrNameLst>
                                          <p:attrName>ppt_x</p:attrName>
                                          <p:attrName>ppt_y</p:attrName>
                                        </p:attrNameLst>
                                      </p:cBhvr>
                                    </p:animMotion>
                                  </p:childTnLst>
                                </p:cTn>
                              </p:par>
                              <p:par>
                                <p:cTn id="119" presetID="0" presetClass="path" presetSubtype="0" accel="50000" decel="50000" fill="hold" grpId="0" nodeType="withEffect">
                                  <p:stCondLst>
                                    <p:cond delay="0"/>
                                  </p:stCondLst>
                                  <p:childTnLst>
                                    <p:animMotion origin="layout" path="M 0 0 L -0.20677 0 " pathEditMode="relative" ptsTypes="AA">
                                      <p:cBhvr>
                                        <p:cTn id="120" dur="2000" fill="hold"/>
                                        <p:tgtEl>
                                          <p:spTgt spid="121"/>
                                        </p:tgtEl>
                                        <p:attrNameLst>
                                          <p:attrName>ppt_x</p:attrName>
                                          <p:attrName>ppt_y</p:attrName>
                                        </p:attrNameLst>
                                      </p:cBhvr>
                                    </p:animMotion>
                                  </p:childTnLst>
                                </p:cTn>
                              </p:par>
                              <p:par>
                                <p:cTn id="121" presetID="0" presetClass="path" presetSubtype="0" accel="50000" decel="50000" fill="hold" grpId="0" nodeType="withEffect">
                                  <p:stCondLst>
                                    <p:cond delay="0"/>
                                  </p:stCondLst>
                                  <p:childTnLst>
                                    <p:animMotion origin="layout" path="M 0 0 L -0.20677 0 " pathEditMode="relative" ptsTypes="AA">
                                      <p:cBhvr>
                                        <p:cTn id="122" dur="2000" fill="hold"/>
                                        <p:tgtEl>
                                          <p:spTgt spid="122"/>
                                        </p:tgtEl>
                                        <p:attrNameLst>
                                          <p:attrName>ppt_x</p:attrName>
                                          <p:attrName>ppt_y</p:attrName>
                                        </p:attrNameLst>
                                      </p:cBhvr>
                                    </p:animMotion>
                                  </p:childTnLst>
                                </p:cTn>
                              </p:par>
                              <p:par>
                                <p:cTn id="123" presetID="0" presetClass="path" presetSubtype="0" accel="50000" decel="50000" fill="hold" grpId="0" nodeType="withEffect">
                                  <p:stCondLst>
                                    <p:cond delay="0"/>
                                  </p:stCondLst>
                                  <p:childTnLst>
                                    <p:animMotion origin="layout" path="M 0 0 L -0.20677 0 " pathEditMode="relative" ptsTypes="AA">
                                      <p:cBhvr>
                                        <p:cTn id="124" dur="2000" fill="hold"/>
                                        <p:tgtEl>
                                          <p:spTgt spid="131"/>
                                        </p:tgtEl>
                                        <p:attrNameLst>
                                          <p:attrName>ppt_x</p:attrName>
                                          <p:attrName>ppt_y</p:attrName>
                                        </p:attrNameLst>
                                      </p:cBhvr>
                                    </p:animMotion>
                                  </p:childTnLst>
                                </p:cTn>
                              </p:par>
                              <p:par>
                                <p:cTn id="125" presetID="0" presetClass="path" presetSubtype="0" accel="50000" decel="50000" fill="hold" grpId="0" nodeType="withEffect">
                                  <p:stCondLst>
                                    <p:cond delay="0"/>
                                  </p:stCondLst>
                                  <p:childTnLst>
                                    <p:animMotion origin="layout" path="M 0 0 L -0.20677 0 " pathEditMode="relative" ptsTypes="AA">
                                      <p:cBhvr>
                                        <p:cTn id="126" dur="2000" fill="hold"/>
                                        <p:tgtEl>
                                          <p:spTgt spid="132"/>
                                        </p:tgtEl>
                                        <p:attrNameLst>
                                          <p:attrName>ppt_x</p:attrName>
                                          <p:attrName>ppt_y</p:attrName>
                                        </p:attrNameLst>
                                      </p:cBhvr>
                                    </p:animMotion>
                                  </p:childTnLst>
                                </p:cTn>
                              </p:par>
                              <p:par>
                                <p:cTn id="127" presetID="0" presetClass="path" presetSubtype="0" accel="50000" decel="50000" fill="hold" grpId="0" nodeType="withEffect">
                                  <p:stCondLst>
                                    <p:cond delay="0"/>
                                  </p:stCondLst>
                                  <p:childTnLst>
                                    <p:animMotion origin="layout" path="M 0 0 L -0.20677 0 " pathEditMode="relative" ptsTypes="AA">
                                      <p:cBhvr>
                                        <p:cTn id="128" dur="2000" fill="hold"/>
                                        <p:tgtEl>
                                          <p:spTgt spid="133"/>
                                        </p:tgtEl>
                                        <p:attrNameLst>
                                          <p:attrName>ppt_x</p:attrName>
                                          <p:attrName>ppt_y</p:attrName>
                                        </p:attrNameLst>
                                      </p:cBhvr>
                                    </p:animMotion>
                                  </p:childTnLst>
                                </p:cTn>
                              </p:par>
                              <p:par>
                                <p:cTn id="129" presetID="0" presetClass="path" presetSubtype="0" accel="50000" decel="50000" fill="hold" grpId="0" nodeType="withEffect">
                                  <p:stCondLst>
                                    <p:cond delay="0"/>
                                  </p:stCondLst>
                                  <p:childTnLst>
                                    <p:animMotion origin="layout" path="M 0 0 L -0.20677 0 " pathEditMode="relative" ptsTypes="AA">
                                      <p:cBhvr>
                                        <p:cTn id="130" dur="2000" fill="hold"/>
                                        <p:tgtEl>
                                          <p:spTgt spid="134"/>
                                        </p:tgtEl>
                                        <p:attrNameLst>
                                          <p:attrName>ppt_x</p:attrName>
                                          <p:attrName>ppt_y</p:attrName>
                                        </p:attrNameLst>
                                      </p:cBhvr>
                                    </p:animMotion>
                                  </p:childTnLst>
                                </p:cTn>
                              </p:par>
                              <p:par>
                                <p:cTn id="131" presetID="0" presetClass="path" presetSubtype="0" accel="50000" decel="50000" fill="hold" grpId="0" nodeType="withEffect">
                                  <p:stCondLst>
                                    <p:cond delay="0"/>
                                  </p:stCondLst>
                                  <p:childTnLst>
                                    <p:animMotion origin="layout" path="M 0 0 L -0.20677 0 " pathEditMode="relative" ptsTypes="AA">
                                      <p:cBhvr>
                                        <p:cTn id="132" dur="2000" fill="hold"/>
                                        <p:tgtEl>
                                          <p:spTgt spid="135"/>
                                        </p:tgtEl>
                                        <p:attrNameLst>
                                          <p:attrName>ppt_x</p:attrName>
                                          <p:attrName>ppt_y</p:attrName>
                                        </p:attrNameLst>
                                      </p:cBhvr>
                                    </p:animMotion>
                                  </p:childTnLst>
                                </p:cTn>
                              </p:par>
                              <p:par>
                                <p:cTn id="133" presetID="0" presetClass="path" presetSubtype="0" accel="50000" decel="50000" fill="hold" grpId="0" nodeType="withEffect">
                                  <p:stCondLst>
                                    <p:cond delay="0"/>
                                  </p:stCondLst>
                                  <p:childTnLst>
                                    <p:animMotion origin="layout" path="M 0 0 L -0.20677 0 " pathEditMode="relative" ptsTypes="AA">
                                      <p:cBhvr>
                                        <p:cTn id="134" dur="2000" fill="hold"/>
                                        <p:tgtEl>
                                          <p:spTgt spid="136"/>
                                        </p:tgtEl>
                                        <p:attrNameLst>
                                          <p:attrName>ppt_x</p:attrName>
                                          <p:attrName>ppt_y</p:attrName>
                                        </p:attrNameLst>
                                      </p:cBhvr>
                                    </p:animMotion>
                                  </p:childTnLst>
                                </p:cTn>
                              </p:par>
                              <p:par>
                                <p:cTn id="135" presetID="0" presetClass="path" presetSubtype="0" accel="50000" decel="50000" fill="hold" grpId="0" nodeType="withEffect">
                                  <p:stCondLst>
                                    <p:cond delay="0"/>
                                  </p:stCondLst>
                                  <p:childTnLst>
                                    <p:animMotion origin="layout" path="M 0 0 L -0.20677 0 " pathEditMode="relative" ptsTypes="AA">
                                      <p:cBhvr>
                                        <p:cTn id="136" dur="2000" fill="hold"/>
                                        <p:tgtEl>
                                          <p:spTgt spid="137"/>
                                        </p:tgtEl>
                                        <p:attrNameLst>
                                          <p:attrName>ppt_x</p:attrName>
                                          <p:attrName>ppt_y</p:attrName>
                                        </p:attrNameLst>
                                      </p:cBhvr>
                                    </p:animMotion>
                                  </p:childTnLst>
                                </p:cTn>
                              </p:par>
                              <p:par>
                                <p:cTn id="137" presetID="0" presetClass="path" presetSubtype="0" accel="50000" decel="50000" fill="hold" grpId="0" nodeType="withEffect">
                                  <p:stCondLst>
                                    <p:cond delay="0"/>
                                  </p:stCondLst>
                                  <p:childTnLst>
                                    <p:animMotion origin="layout" path="M 0 0 L -0.20677 0 " pathEditMode="relative" ptsTypes="AA">
                                      <p:cBhvr>
                                        <p:cTn id="138" dur="2000" fill="hold"/>
                                        <p:tgtEl>
                                          <p:spTgt spid="138"/>
                                        </p:tgtEl>
                                        <p:attrNameLst>
                                          <p:attrName>ppt_x</p:attrName>
                                          <p:attrName>ppt_y</p:attrName>
                                        </p:attrNameLst>
                                      </p:cBhvr>
                                    </p:animMotion>
                                  </p:childTnLst>
                                </p:cTn>
                              </p:par>
                              <p:par>
                                <p:cTn id="139" presetID="0" presetClass="path" presetSubtype="0" accel="50000" decel="50000" fill="hold" grpId="0" nodeType="withEffect">
                                  <p:stCondLst>
                                    <p:cond delay="0"/>
                                  </p:stCondLst>
                                  <p:childTnLst>
                                    <p:animMotion origin="layout" path="M 0 0 L -0.20677 0 " pathEditMode="relative" ptsTypes="AA">
                                      <p:cBhvr>
                                        <p:cTn id="140" dur="2000" fill="hold"/>
                                        <p:tgtEl>
                                          <p:spTgt spid="148"/>
                                        </p:tgtEl>
                                        <p:attrNameLst>
                                          <p:attrName>ppt_x</p:attrName>
                                          <p:attrName>ppt_y</p:attrName>
                                        </p:attrNameLst>
                                      </p:cBhvr>
                                    </p:animMotion>
                                  </p:childTnLst>
                                </p:cTn>
                              </p:par>
                              <p:par>
                                <p:cTn id="141" presetID="0" presetClass="path" presetSubtype="0" accel="50000" decel="50000" fill="hold" grpId="0" nodeType="withEffect">
                                  <p:stCondLst>
                                    <p:cond delay="0"/>
                                  </p:stCondLst>
                                  <p:childTnLst>
                                    <p:animMotion origin="layout" path="M 0 0 L -0.20677 0 " pathEditMode="relative" ptsTypes="AA">
                                      <p:cBhvr>
                                        <p:cTn id="142" dur="2000" fill="hold"/>
                                        <p:tgtEl>
                                          <p:spTgt spid="149"/>
                                        </p:tgtEl>
                                        <p:attrNameLst>
                                          <p:attrName>ppt_x</p:attrName>
                                          <p:attrName>ppt_y</p:attrName>
                                        </p:attrNameLst>
                                      </p:cBhvr>
                                    </p:animMotion>
                                  </p:childTnLst>
                                </p:cTn>
                              </p:par>
                              <p:par>
                                <p:cTn id="143" presetID="0" presetClass="path" presetSubtype="0" accel="50000" decel="50000" fill="hold" grpId="0" nodeType="withEffect">
                                  <p:stCondLst>
                                    <p:cond delay="0"/>
                                  </p:stCondLst>
                                  <p:childTnLst>
                                    <p:animMotion origin="layout" path="M 0 0 L -0.20677 0 " pathEditMode="relative" ptsTypes="AA">
                                      <p:cBhvr>
                                        <p:cTn id="144" dur="2000" fill="hold"/>
                                        <p:tgtEl>
                                          <p:spTgt spid="187"/>
                                        </p:tgtEl>
                                        <p:attrNameLst>
                                          <p:attrName>ppt_x</p:attrName>
                                          <p:attrName>ppt_y</p:attrName>
                                        </p:attrNameLst>
                                      </p:cBhvr>
                                    </p:animMotion>
                                  </p:childTnLst>
                                </p:cTn>
                              </p:par>
                              <p:par>
                                <p:cTn id="145" presetID="0" presetClass="path" presetSubtype="0" accel="50000" decel="50000" fill="hold" nodeType="withEffect">
                                  <p:stCondLst>
                                    <p:cond delay="0"/>
                                  </p:stCondLst>
                                  <p:childTnLst>
                                    <p:animMotion origin="layout" path="M 0 0 L -0.20677 0 " pathEditMode="relative" ptsTypes="AA">
                                      <p:cBhvr>
                                        <p:cTn id="146" dur="2000" fill="hold"/>
                                        <p:tgtEl>
                                          <p:spTgt spid="188"/>
                                        </p:tgtEl>
                                        <p:attrNameLst>
                                          <p:attrName>ppt_x</p:attrName>
                                          <p:attrName>ppt_y</p:attrName>
                                        </p:attrNameLst>
                                      </p:cBhvr>
                                    </p:animMotion>
                                  </p:childTnLst>
                                </p:cTn>
                              </p:par>
                            </p:childTnLst>
                          </p:cTn>
                        </p:par>
                        <p:par>
                          <p:cTn id="147" fill="hold">
                            <p:stCondLst>
                              <p:cond delay="2000"/>
                            </p:stCondLst>
                            <p:childTnLst>
                              <p:par>
                                <p:cTn id="148" presetID="1" presetClass="entr" presetSubtype="0" fill="hold" grpId="0" nodeType="afterEffect">
                                  <p:stCondLst>
                                    <p:cond delay="0"/>
                                  </p:stCondLst>
                                  <p:childTnLst>
                                    <p:set>
                                      <p:cBhvr>
                                        <p:cTn id="149" dur="1" fill="hold">
                                          <p:stCondLst>
                                            <p:cond delay="0"/>
                                          </p:stCondLst>
                                        </p:cTn>
                                        <p:tgtEl>
                                          <p:spTgt spid="198"/>
                                        </p:tgtEl>
                                        <p:attrNameLst>
                                          <p:attrName>style.visibility</p:attrName>
                                        </p:attrNameLst>
                                      </p:cBhvr>
                                      <p:to>
                                        <p:strVal val="visible"/>
                                      </p:to>
                                    </p:set>
                                  </p:childTnLst>
                                </p:cTn>
                              </p:par>
                            </p:childTnLst>
                          </p:cTn>
                        </p:par>
                        <p:par>
                          <p:cTn id="150" fill="hold">
                            <p:stCondLst>
                              <p:cond delay="2000"/>
                            </p:stCondLst>
                            <p:childTnLst>
                              <p:par>
                                <p:cTn id="151" presetID="1" presetClass="entr" presetSubtype="0" fill="hold" nodeType="afterEffect">
                                  <p:stCondLst>
                                    <p:cond delay="0"/>
                                  </p:stCondLst>
                                  <p:childTnLst>
                                    <p:set>
                                      <p:cBhvr>
                                        <p:cTn id="152" dur="1" fill="hold">
                                          <p:stCondLst>
                                            <p:cond delay="0"/>
                                          </p:stCondLst>
                                        </p:cTn>
                                        <p:tgtEl>
                                          <p:spTgt spid="198">
                                            <p:txEl>
                                              <p:pRg st="0" end="0"/>
                                            </p:txEl>
                                          </p:spTgt>
                                        </p:tgtEl>
                                        <p:attrNameLst>
                                          <p:attrName>style.visibility</p:attrName>
                                        </p:attrNameLst>
                                      </p:cBhvr>
                                      <p:to>
                                        <p:strVal val="visible"/>
                                      </p:to>
                                    </p:set>
                                  </p:childTnLst>
                                </p:cTn>
                              </p:par>
                            </p:childTnLst>
                          </p:cTn>
                        </p:par>
                        <p:par>
                          <p:cTn id="153" fill="hold">
                            <p:stCondLst>
                              <p:cond delay="2000"/>
                            </p:stCondLst>
                            <p:childTnLst>
                              <p:par>
                                <p:cTn id="154" presetID="1" presetClass="entr" presetSubtype="0" fill="hold" nodeType="afterEffect">
                                  <p:stCondLst>
                                    <p:cond delay="0"/>
                                  </p:stCondLst>
                                  <p:childTnLst>
                                    <p:set>
                                      <p:cBhvr>
                                        <p:cTn id="155" dur="1" fill="hold">
                                          <p:stCondLst>
                                            <p:cond delay="0"/>
                                          </p:stCondLst>
                                        </p:cTn>
                                        <p:tgtEl>
                                          <p:spTgt spid="198">
                                            <p:txEl>
                                              <p:pRg st="1" end="1"/>
                                            </p:txEl>
                                          </p:spTgt>
                                        </p:tgtEl>
                                        <p:attrNameLst>
                                          <p:attrName>style.visibility</p:attrName>
                                        </p:attrNameLst>
                                      </p:cBhvr>
                                      <p:to>
                                        <p:strVal val="visible"/>
                                      </p:to>
                                    </p:set>
                                  </p:childTnLst>
                                </p:cTn>
                              </p:par>
                            </p:childTnLst>
                          </p:cTn>
                        </p:par>
                        <p:par>
                          <p:cTn id="156" fill="hold">
                            <p:stCondLst>
                              <p:cond delay="2000"/>
                            </p:stCondLst>
                            <p:childTnLst>
                              <p:par>
                                <p:cTn id="157" presetID="1" presetClass="entr" presetSubtype="0" fill="hold" nodeType="afterEffect">
                                  <p:stCondLst>
                                    <p:cond delay="0"/>
                                  </p:stCondLst>
                                  <p:childTnLst>
                                    <p:set>
                                      <p:cBhvr>
                                        <p:cTn id="158" dur="1" fill="hold">
                                          <p:stCondLst>
                                            <p:cond delay="0"/>
                                          </p:stCondLst>
                                        </p:cTn>
                                        <p:tgtEl>
                                          <p:spTgt spid="198">
                                            <p:txEl>
                                              <p:pRg st="2" end="2"/>
                                            </p:txEl>
                                          </p:spTgt>
                                        </p:tgtEl>
                                        <p:attrNameLst>
                                          <p:attrName>style.visibility</p:attrName>
                                        </p:attrNameLst>
                                      </p:cBhvr>
                                      <p:to>
                                        <p:strVal val="visible"/>
                                      </p:to>
                                    </p:set>
                                  </p:childTnLst>
                                </p:cTn>
                              </p:par>
                            </p:childTnLst>
                          </p:cTn>
                        </p:par>
                        <p:par>
                          <p:cTn id="159" fill="hold">
                            <p:stCondLst>
                              <p:cond delay="2000"/>
                            </p:stCondLst>
                            <p:childTnLst>
                              <p:par>
                                <p:cTn id="160" presetID="1" presetClass="entr" presetSubtype="0" fill="hold" nodeType="afterEffect">
                                  <p:stCondLst>
                                    <p:cond delay="0"/>
                                  </p:stCondLst>
                                  <p:childTnLst>
                                    <p:set>
                                      <p:cBhvr>
                                        <p:cTn id="161" dur="1" fill="hold">
                                          <p:stCondLst>
                                            <p:cond delay="0"/>
                                          </p:stCondLst>
                                        </p:cTn>
                                        <p:tgtEl>
                                          <p:spTgt spid="198">
                                            <p:txEl>
                                              <p:pRg st="3" end="3"/>
                                            </p:txEl>
                                          </p:spTgt>
                                        </p:tgtEl>
                                        <p:attrNameLst>
                                          <p:attrName>style.visibility</p:attrName>
                                        </p:attrNameLst>
                                      </p:cBhvr>
                                      <p:to>
                                        <p:strVal val="visible"/>
                                      </p:to>
                                    </p:set>
                                  </p:childTnLst>
                                </p:cTn>
                              </p:par>
                            </p:childTnLst>
                          </p:cTn>
                        </p:par>
                        <p:par>
                          <p:cTn id="162" fill="hold">
                            <p:stCondLst>
                              <p:cond delay="2000"/>
                            </p:stCondLst>
                            <p:childTnLst>
                              <p:par>
                                <p:cTn id="163" presetID="1" presetClass="entr" presetSubtype="0" fill="hold" nodeType="afterEffect">
                                  <p:stCondLst>
                                    <p:cond delay="0"/>
                                  </p:stCondLst>
                                  <p:childTnLst>
                                    <p:set>
                                      <p:cBhvr>
                                        <p:cTn id="164" dur="1" fill="hold">
                                          <p:stCondLst>
                                            <p:cond delay="0"/>
                                          </p:stCondLst>
                                        </p:cTn>
                                        <p:tgtEl>
                                          <p:spTgt spid="198">
                                            <p:txEl>
                                              <p:pRg st="4" end="4"/>
                                            </p:txEl>
                                          </p:spTgt>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nodeType="afterEffect">
                                  <p:stCondLst>
                                    <p:cond delay="0"/>
                                  </p:stCondLst>
                                  <p:childTnLst>
                                    <p:set>
                                      <p:cBhvr>
                                        <p:cTn id="167" dur="1" fill="hold">
                                          <p:stCondLst>
                                            <p:cond delay="0"/>
                                          </p:stCondLst>
                                        </p:cTn>
                                        <p:tgtEl>
                                          <p:spTgt spid="198">
                                            <p:txEl>
                                              <p:pRg st="5" end="5"/>
                                            </p:txEl>
                                          </p:spTgt>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198">
                                            <p:txEl>
                                              <p:pRg st="7" end="7"/>
                                            </p:txEl>
                                          </p:spTgt>
                                        </p:tgtEl>
                                        <p:attrNameLst>
                                          <p:attrName>style.visibility</p:attrName>
                                        </p:attrNameLst>
                                      </p:cBhvr>
                                      <p:to>
                                        <p:strVal val="visible"/>
                                      </p:to>
                                    </p:set>
                                  </p:childTnLst>
                                </p:cTn>
                              </p:par>
                              <p:par>
                                <p:cTn id="172" presetID="1" presetClass="entr" presetSubtype="0" fill="hold" nodeType="withEffect">
                                  <p:stCondLst>
                                    <p:cond delay="0"/>
                                  </p:stCondLst>
                                  <p:childTnLst>
                                    <p:set>
                                      <p:cBhvr>
                                        <p:cTn id="173" dur="1" fill="hold">
                                          <p:stCondLst>
                                            <p:cond delay="0"/>
                                          </p:stCondLst>
                                        </p:cTn>
                                        <p:tgtEl>
                                          <p:spTgt spid="198">
                                            <p:txEl>
                                              <p:pRg st="8" end="8"/>
                                            </p:txEl>
                                          </p:spTgt>
                                        </p:tgtEl>
                                        <p:attrNameLst>
                                          <p:attrName>style.visibility</p:attrName>
                                        </p:attrNameLst>
                                      </p:cBhvr>
                                      <p:to>
                                        <p:strVal val="visible"/>
                                      </p:to>
                                    </p:set>
                                  </p:childTnLst>
                                </p:cTn>
                              </p:par>
                              <p:par>
                                <p:cTn id="174" presetID="1" presetClass="entr" presetSubtype="0" fill="hold" nodeType="withEffect">
                                  <p:stCondLst>
                                    <p:cond delay="0"/>
                                  </p:stCondLst>
                                  <p:childTnLst>
                                    <p:set>
                                      <p:cBhvr>
                                        <p:cTn id="175" dur="1" fill="hold">
                                          <p:stCondLst>
                                            <p:cond delay="0"/>
                                          </p:stCondLst>
                                        </p:cTn>
                                        <p:tgtEl>
                                          <p:spTgt spid="198">
                                            <p:txEl>
                                              <p:pRg st="9" end="9"/>
                                            </p:txEl>
                                          </p:spTgt>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198">
                                            <p:txEl>
                                              <p:pRg st="10" end="10"/>
                                            </p:txEl>
                                          </p:spTgt>
                                        </p:tgtEl>
                                        <p:attrNameLst>
                                          <p:attrName>style.visibility</p:attrName>
                                        </p:attrNameLst>
                                      </p:cBhvr>
                                      <p:to>
                                        <p:strVal val="visible"/>
                                      </p:to>
                                    </p:set>
                                  </p:childTnLst>
                                </p:cTn>
                              </p:par>
                              <p:par>
                                <p:cTn id="178" presetID="1" presetClass="entr" presetSubtype="0" fill="hold" nodeType="withEffect">
                                  <p:stCondLst>
                                    <p:cond delay="0"/>
                                  </p:stCondLst>
                                  <p:childTnLst>
                                    <p:set>
                                      <p:cBhvr>
                                        <p:cTn id="179" dur="1" fill="hold">
                                          <p:stCondLst>
                                            <p:cond delay="0"/>
                                          </p:stCondLst>
                                        </p:cTn>
                                        <p:tgtEl>
                                          <p:spTgt spid="198">
                                            <p:txEl>
                                              <p:pRg st="11" end="11"/>
                                            </p:txEl>
                                          </p:spTgt>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98">
                                            <p:txEl>
                                              <p:pRg st="12" end="12"/>
                                            </p:txEl>
                                          </p:spTgt>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nodeType="clickEffect">
                                  <p:stCondLst>
                                    <p:cond delay="0"/>
                                  </p:stCondLst>
                                  <p:childTnLst>
                                    <p:set>
                                      <p:cBhvr>
                                        <p:cTn id="185" dur="1" fill="hold">
                                          <p:stCondLst>
                                            <p:cond delay="0"/>
                                          </p:stCondLst>
                                        </p:cTn>
                                        <p:tgtEl>
                                          <p:spTgt spid="198">
                                            <p:txEl>
                                              <p:pRg st="14" end="14"/>
                                            </p:txEl>
                                          </p:spTgt>
                                        </p:tgtEl>
                                        <p:attrNameLst>
                                          <p:attrName>style.visibility</p:attrName>
                                        </p:attrNameLst>
                                      </p:cBhvr>
                                      <p:to>
                                        <p:strVal val="visible"/>
                                      </p:to>
                                    </p:set>
                                  </p:childTnLst>
                                </p:cTn>
                              </p:par>
                              <p:par>
                                <p:cTn id="186" presetID="1" presetClass="entr" presetSubtype="0" fill="hold" nodeType="withEffect">
                                  <p:stCondLst>
                                    <p:cond delay="0"/>
                                  </p:stCondLst>
                                  <p:childTnLst>
                                    <p:set>
                                      <p:cBhvr>
                                        <p:cTn id="187" dur="1" fill="hold">
                                          <p:stCondLst>
                                            <p:cond delay="0"/>
                                          </p:stCondLst>
                                        </p:cTn>
                                        <p:tgtEl>
                                          <p:spTgt spid="198">
                                            <p:txEl>
                                              <p:pRg st="15" end="15"/>
                                            </p:txEl>
                                          </p:spTgt>
                                        </p:tgtEl>
                                        <p:attrNameLst>
                                          <p:attrName>style.visibility</p:attrName>
                                        </p:attrNameLst>
                                      </p:cBhvr>
                                      <p:to>
                                        <p:strVal val="visible"/>
                                      </p:to>
                                    </p:set>
                                  </p:childTnLst>
                                </p:cTn>
                              </p:par>
                              <p:par>
                                <p:cTn id="188" presetID="1" presetClass="entr" presetSubtype="0" fill="hold" nodeType="withEffect">
                                  <p:stCondLst>
                                    <p:cond delay="0"/>
                                  </p:stCondLst>
                                  <p:childTnLst>
                                    <p:set>
                                      <p:cBhvr>
                                        <p:cTn id="189" dur="1" fill="hold">
                                          <p:stCondLst>
                                            <p:cond delay="0"/>
                                          </p:stCondLst>
                                        </p:cTn>
                                        <p:tgtEl>
                                          <p:spTgt spid="19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9" grpId="0" animBg="1"/>
      <p:bldP spid="40" grpId="0" animBg="1"/>
      <p:bldP spid="41" grpId="0" animBg="1"/>
      <p:bldP spid="48" grpId="0" animBg="1"/>
      <p:bldP spid="59" grpId="0" animBg="1"/>
      <p:bldP spid="60" grpId="0" animBg="1"/>
      <p:bldP spid="61" grpId="0" animBg="1"/>
      <p:bldP spid="62" grpId="0" animBg="1"/>
      <p:bldP spid="65" grpId="0" animBg="1"/>
      <p:bldP spid="66" grpId="0" animBg="1"/>
      <p:bldP spid="67"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5" grpId="0" animBg="1"/>
      <p:bldP spid="86" grpId="0" animBg="1"/>
      <p:bldP spid="93" grpId="0" animBg="1"/>
      <p:bldP spid="94"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31" grpId="0" animBg="1"/>
      <p:bldP spid="132" grpId="0" animBg="1"/>
      <p:bldP spid="133" grpId="0" animBg="1"/>
      <p:bldP spid="134" grpId="0" animBg="1"/>
      <p:bldP spid="135" grpId="0" animBg="1"/>
      <p:bldP spid="136" grpId="0" animBg="1"/>
      <p:bldP spid="137" grpId="0" animBg="1"/>
      <p:bldP spid="138" grpId="0" animBg="1"/>
      <p:bldP spid="148" grpId="0" animBg="1"/>
      <p:bldP spid="149" grpId="0" animBg="1"/>
      <p:bldP spid="187" grpId="0" animBg="1"/>
      <p:bldP spid="1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A509-C24C-8540-B5E0-0F945A41C339}"/>
              </a:ext>
            </a:extLst>
          </p:cNvPr>
          <p:cNvSpPr>
            <a:spLocks noGrp="1"/>
          </p:cNvSpPr>
          <p:nvPr>
            <p:ph type="title"/>
          </p:nvPr>
        </p:nvSpPr>
        <p:spPr/>
        <p:txBody>
          <a:bodyPr/>
          <a:lstStyle/>
          <a:p>
            <a:r>
              <a:rPr lang="sv-SE" dirty="0"/>
              <a:t>TICP Process </a:t>
            </a:r>
            <a:r>
              <a:rPr lang="sv-SE" dirty="0" err="1"/>
              <a:t>Overview</a:t>
            </a:r>
            <a:endParaRPr lang="sv-SE" dirty="0"/>
          </a:p>
        </p:txBody>
      </p:sp>
      <p:sp>
        <p:nvSpPr>
          <p:cNvPr id="3" name="Content Placeholder 2">
            <a:extLst>
              <a:ext uri="{FF2B5EF4-FFF2-40B4-BE49-F238E27FC236}">
                <a16:creationId xmlns:a16="http://schemas.microsoft.com/office/drawing/2014/main" id="{627FEEC1-4696-6040-89A3-3A84FACCEDD1}"/>
              </a:ext>
            </a:extLst>
          </p:cNvPr>
          <p:cNvSpPr>
            <a:spLocks noGrp="1"/>
          </p:cNvSpPr>
          <p:nvPr>
            <p:ph idx="1"/>
          </p:nvPr>
        </p:nvSpPr>
        <p:spPr>
          <a:xfrm>
            <a:off x="407368" y="1700808"/>
            <a:ext cx="11377264" cy="4345166"/>
          </a:xfrm>
        </p:spPr>
        <p:txBody>
          <a:bodyPr/>
          <a:lstStyle/>
          <a:p>
            <a:pPr marL="342900" lvl="1" indent="0">
              <a:buNone/>
            </a:pPr>
            <a:endParaRPr lang="sv-SE" dirty="0"/>
          </a:p>
          <a:p>
            <a:pPr lvl="1"/>
            <a:endParaRPr lang="sv-SE" dirty="0"/>
          </a:p>
        </p:txBody>
      </p:sp>
      <p:sp>
        <p:nvSpPr>
          <p:cNvPr id="4" name="Slide Number Placeholder 3">
            <a:extLst>
              <a:ext uri="{FF2B5EF4-FFF2-40B4-BE49-F238E27FC236}">
                <a16:creationId xmlns:a16="http://schemas.microsoft.com/office/drawing/2014/main" id="{479954AB-AC58-C24B-92A2-688E7C7FFB41}"/>
              </a:ext>
            </a:extLst>
          </p:cNvPr>
          <p:cNvSpPr>
            <a:spLocks noGrp="1"/>
          </p:cNvSpPr>
          <p:nvPr>
            <p:ph type="sldNum" sz="quarter" idx="12"/>
          </p:nvPr>
        </p:nvSpPr>
        <p:spPr/>
        <p:txBody>
          <a:bodyPr/>
          <a:lstStyle/>
          <a:p>
            <a:fld id="{551115BC-487E-4422-894C-CB7CD3E79223}" type="slidenum">
              <a:rPr lang="en-GB" smtClean="0"/>
              <a:pPr/>
              <a:t>4</a:t>
            </a:fld>
            <a:endParaRPr lang="en-GB" dirty="0"/>
          </a:p>
        </p:txBody>
      </p:sp>
      <p:sp>
        <p:nvSpPr>
          <p:cNvPr id="8" name="TextBox 7"/>
          <p:cNvSpPr txBox="1"/>
          <p:nvPr/>
        </p:nvSpPr>
        <p:spPr>
          <a:xfrm>
            <a:off x="1919536" y="6381328"/>
            <a:ext cx="3672408" cy="914400"/>
          </a:xfrm>
          <a:prstGeom prst="rect">
            <a:avLst/>
          </a:prstGeom>
        </p:spPr>
        <p:txBody>
          <a:bodyPr vert="horz" wrap="none" lIns="91440" tIns="45720" rIns="91440" bIns="45720" rtlCol="0" anchor="t">
            <a:normAutofit/>
          </a:bodyPr>
          <a:lstStyle/>
          <a:p>
            <a:pPr algn="l"/>
            <a:endParaRPr lang="sv-SE" sz="2000" dirty="0"/>
          </a:p>
        </p:txBody>
      </p:sp>
      <p:sp>
        <p:nvSpPr>
          <p:cNvPr id="12" name="Content Placeholder 2">
            <a:extLst>
              <a:ext uri="{FF2B5EF4-FFF2-40B4-BE49-F238E27FC236}">
                <a16:creationId xmlns:a16="http://schemas.microsoft.com/office/drawing/2014/main" id="{59190A62-65BC-494B-A6DD-71C41031FE7D}"/>
              </a:ext>
            </a:extLst>
          </p:cNvPr>
          <p:cNvSpPr txBox="1">
            <a:spLocks/>
          </p:cNvSpPr>
          <p:nvPr/>
        </p:nvSpPr>
        <p:spPr>
          <a:xfrm>
            <a:off x="9183203" y="1608256"/>
            <a:ext cx="3145655" cy="5027642"/>
          </a:xfrm>
          <a:prstGeom prst="rect">
            <a:avLst/>
          </a:prstGeom>
        </p:spPr>
        <p:txBody>
          <a:bodyPr vert="horz" lIns="90000" tIns="45720" rIns="91440" bIns="45720" rtlCol="0">
            <a:normAutofit fontScale="85000" lnSpcReduction="10000"/>
          </a:bodyPr>
          <a:lstStyle>
            <a:lvl1pPr marL="342900" indent="-342900"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2900" dirty="0"/>
              <a:t>TICP consist of</a:t>
            </a:r>
          </a:p>
          <a:p>
            <a:pPr marL="162900" indent="-162900">
              <a:spcBef>
                <a:spcPts val="600"/>
              </a:spcBef>
            </a:pPr>
            <a:r>
              <a:rPr lang="en-GB" sz="1900" dirty="0"/>
              <a:t>HELIAL ML ™ </a:t>
            </a:r>
          </a:p>
          <a:p>
            <a:pPr marL="162900" indent="-162900">
              <a:spcBef>
                <a:spcPts val="600"/>
              </a:spcBef>
            </a:pPr>
            <a:r>
              <a:rPr lang="en-GB" sz="1900" dirty="0"/>
              <a:t>Process Vacuum Pumps</a:t>
            </a:r>
          </a:p>
          <a:p>
            <a:pPr marL="162900" indent="-162900">
              <a:spcBef>
                <a:spcPts val="600"/>
              </a:spcBef>
            </a:pPr>
            <a:r>
              <a:rPr lang="en-GB" sz="1900" dirty="0"/>
              <a:t>5’500 l Dewar, 3 mobile </a:t>
            </a:r>
            <a:r>
              <a:rPr lang="en-GB" sz="1900" dirty="0" err="1"/>
              <a:t>Dewars</a:t>
            </a:r>
            <a:endParaRPr lang="en-GB" sz="1900" dirty="0"/>
          </a:p>
          <a:p>
            <a:pPr marL="162900" indent="-162900">
              <a:spcBef>
                <a:spcPts val="600"/>
              </a:spcBef>
            </a:pPr>
            <a:r>
              <a:rPr lang="en-GB" sz="1900" dirty="0"/>
              <a:t>Filling and mobile Dewar boil-off station</a:t>
            </a:r>
          </a:p>
          <a:p>
            <a:pPr marL="162900" indent="-162900">
              <a:spcBef>
                <a:spcPts val="600"/>
              </a:spcBef>
            </a:pPr>
            <a:r>
              <a:rPr lang="en-GB" sz="1900" dirty="0"/>
              <a:t>100 m</a:t>
            </a:r>
            <a:r>
              <a:rPr lang="en-GB" sz="1900" baseline="30000" dirty="0"/>
              <a:t>3</a:t>
            </a:r>
            <a:r>
              <a:rPr lang="en-GB" sz="1900" dirty="0"/>
              <a:t> gasbag</a:t>
            </a:r>
          </a:p>
          <a:p>
            <a:pPr marL="162900" indent="-162900">
              <a:spcBef>
                <a:spcPts val="600"/>
              </a:spcBef>
            </a:pPr>
            <a:r>
              <a:rPr lang="en-GB" sz="1900" dirty="0"/>
              <a:t>2 recovery compressors</a:t>
            </a:r>
          </a:p>
          <a:p>
            <a:pPr marL="162900" indent="-162900">
              <a:spcBef>
                <a:spcPts val="600"/>
              </a:spcBef>
            </a:pPr>
            <a:r>
              <a:rPr lang="en-GB" sz="1900" dirty="0"/>
              <a:t>12 m</a:t>
            </a:r>
            <a:r>
              <a:rPr lang="en-GB" sz="1900" baseline="30000" dirty="0"/>
              <a:t>3</a:t>
            </a:r>
            <a:r>
              <a:rPr lang="en-GB" sz="1900" dirty="0"/>
              <a:t> HP impure storage bundles</a:t>
            </a:r>
          </a:p>
          <a:p>
            <a:pPr marL="162900" indent="-162900">
              <a:spcBef>
                <a:spcPts val="600"/>
              </a:spcBef>
            </a:pPr>
            <a:r>
              <a:rPr lang="en-GB" sz="1900" dirty="0"/>
              <a:t>Stand-alone purifier</a:t>
            </a:r>
            <a:endParaRPr lang="en-GB" sz="2000" dirty="0"/>
          </a:p>
          <a:p>
            <a:pPr marL="0" indent="0">
              <a:buNone/>
            </a:pPr>
            <a:endParaRPr lang="en-GB" sz="2000" dirty="0"/>
          </a:p>
          <a:p>
            <a:pPr marL="0" indent="0">
              <a:buNone/>
            </a:pPr>
            <a:r>
              <a:rPr lang="en-GB" sz="2900" dirty="0"/>
              <a:t>HELIAL ML including</a:t>
            </a:r>
          </a:p>
          <a:p>
            <a:pPr marL="162900" indent="-162900">
              <a:spcBef>
                <a:spcPts val="600"/>
              </a:spcBef>
            </a:pPr>
            <a:r>
              <a:rPr lang="en-GB" sz="1900" dirty="0" err="1"/>
              <a:t>LHe</a:t>
            </a:r>
            <a:r>
              <a:rPr lang="en-GB" sz="1900" dirty="0"/>
              <a:t> sub-cooler vessel and coil</a:t>
            </a:r>
          </a:p>
          <a:p>
            <a:pPr marL="162900" indent="-162900">
              <a:spcBef>
                <a:spcPts val="600"/>
              </a:spcBef>
            </a:pPr>
            <a:r>
              <a:rPr lang="en-GB" sz="1900" dirty="0"/>
              <a:t>Thermal shield circuit</a:t>
            </a:r>
          </a:p>
          <a:p>
            <a:pPr marL="162900" indent="-162900">
              <a:spcBef>
                <a:spcPts val="600"/>
              </a:spcBef>
            </a:pPr>
            <a:r>
              <a:rPr lang="en-GB" sz="1900" dirty="0"/>
              <a:t>4-fold CTL interface</a:t>
            </a:r>
          </a:p>
          <a:p>
            <a:pPr marL="162900" indent="-162900">
              <a:spcBef>
                <a:spcPts val="600"/>
              </a:spcBef>
            </a:pPr>
            <a:r>
              <a:rPr lang="en-GB" sz="1900" dirty="0"/>
              <a:t>Special GMP</a:t>
            </a:r>
            <a:endParaRPr lang="sv-SE" sz="1900" dirty="0"/>
          </a:p>
          <a:p>
            <a:pPr marL="457200" lvl="1" indent="0">
              <a:buFont typeface="Arial" panose="020B0604020202020204" pitchFamily="34" charset="0"/>
              <a:buNone/>
            </a:pPr>
            <a:endParaRPr lang="sv-SE" sz="3200" dirty="0"/>
          </a:p>
          <a:p>
            <a:endParaRPr lang="sv-SE" sz="3600" dirty="0"/>
          </a:p>
        </p:txBody>
      </p:sp>
      <p:pic>
        <p:nvPicPr>
          <p:cNvPr id="13" name="Picture 12">
            <a:extLst>
              <a:ext uri="{FF2B5EF4-FFF2-40B4-BE49-F238E27FC236}">
                <a16:creationId xmlns:a16="http://schemas.microsoft.com/office/drawing/2014/main" id="{9B669997-3E00-D24F-BA54-ABCB3F62F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454190"/>
            <a:ext cx="9063867" cy="5403809"/>
          </a:xfrm>
          <a:prstGeom prst="rect">
            <a:avLst/>
          </a:prstGeom>
        </p:spPr>
      </p:pic>
    </p:spTree>
    <p:extLst>
      <p:ext uri="{BB962C8B-B14F-4D97-AF65-F5344CB8AC3E}">
        <p14:creationId xmlns:p14="http://schemas.microsoft.com/office/powerpoint/2010/main" val="1620885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5EFC-A383-814F-B91A-8A6D94768112}"/>
              </a:ext>
            </a:extLst>
          </p:cNvPr>
          <p:cNvSpPr>
            <a:spLocks noGrp="1"/>
          </p:cNvSpPr>
          <p:nvPr>
            <p:ph type="title"/>
          </p:nvPr>
        </p:nvSpPr>
        <p:spPr/>
        <p:txBody>
          <a:bodyPr/>
          <a:lstStyle/>
          <a:p>
            <a:r>
              <a:rPr lang="en-GB" dirty="0"/>
              <a:t>Acceptance testing</a:t>
            </a:r>
          </a:p>
        </p:txBody>
      </p:sp>
      <p:sp>
        <p:nvSpPr>
          <p:cNvPr id="4" name="Slide Number Placeholder 3">
            <a:extLst>
              <a:ext uri="{FF2B5EF4-FFF2-40B4-BE49-F238E27FC236}">
                <a16:creationId xmlns:a16="http://schemas.microsoft.com/office/drawing/2014/main" id="{D973E3B8-D28C-F44E-9070-3B9B154A94EA}"/>
              </a:ext>
            </a:extLst>
          </p:cNvPr>
          <p:cNvSpPr>
            <a:spLocks noGrp="1"/>
          </p:cNvSpPr>
          <p:nvPr>
            <p:ph type="sldNum" sz="quarter" idx="12"/>
          </p:nvPr>
        </p:nvSpPr>
        <p:spPr/>
        <p:txBody>
          <a:bodyPr/>
          <a:lstStyle/>
          <a:p>
            <a:fld id="{551115BC-487E-4422-894C-CB7CD3E79223}" type="slidenum">
              <a:rPr lang="en-GB" smtClean="0"/>
              <a:pPr/>
              <a:t>5</a:t>
            </a:fld>
            <a:endParaRPr lang="en-GB"/>
          </a:p>
        </p:txBody>
      </p:sp>
      <p:sp>
        <p:nvSpPr>
          <p:cNvPr id="5" name="Text Placeholder 4">
            <a:extLst>
              <a:ext uri="{FF2B5EF4-FFF2-40B4-BE49-F238E27FC236}">
                <a16:creationId xmlns:a16="http://schemas.microsoft.com/office/drawing/2014/main" id="{FD713A93-6F8B-6F44-999F-2C55C505704F}"/>
              </a:ext>
            </a:extLst>
          </p:cNvPr>
          <p:cNvSpPr>
            <a:spLocks noGrp="1"/>
          </p:cNvSpPr>
          <p:nvPr>
            <p:ph type="body" sz="quarter" idx="13"/>
          </p:nvPr>
        </p:nvSpPr>
        <p:spPr/>
        <p:txBody>
          <a:bodyPr/>
          <a:lstStyle/>
          <a:p>
            <a:endParaRPr lang="en-GB" dirty="0"/>
          </a:p>
        </p:txBody>
      </p:sp>
      <p:sp>
        <p:nvSpPr>
          <p:cNvPr id="7" name="Rectangle 6">
            <a:extLst>
              <a:ext uri="{FF2B5EF4-FFF2-40B4-BE49-F238E27FC236}">
                <a16:creationId xmlns:a16="http://schemas.microsoft.com/office/drawing/2014/main" id="{BDCD918D-8D1D-1649-B5E5-C708C8BE4F77}"/>
              </a:ext>
            </a:extLst>
          </p:cNvPr>
          <p:cNvSpPr/>
          <p:nvPr/>
        </p:nvSpPr>
        <p:spPr>
          <a:xfrm>
            <a:off x="234150" y="1518013"/>
            <a:ext cx="3039746" cy="4570482"/>
          </a:xfrm>
          <a:prstGeom prst="rect">
            <a:avLst/>
          </a:prstGeom>
        </p:spPr>
        <p:txBody>
          <a:bodyPr wrap="square">
            <a:spAutoFit/>
          </a:bodyPr>
          <a:lstStyle/>
          <a:p>
            <a:pPr>
              <a:spcBef>
                <a:spcPts val="480"/>
              </a:spcBef>
              <a:spcAft>
                <a:spcPts val="1200"/>
              </a:spcAft>
            </a:pPr>
            <a:r>
              <a:rPr lang="en-GB" sz="2000" dirty="0"/>
              <a:t>Acceptance testing of everything that can be tested</a:t>
            </a:r>
          </a:p>
          <a:p>
            <a:pPr marL="162000" indent="-162000">
              <a:spcAft>
                <a:spcPts val="600"/>
              </a:spcAft>
              <a:buFont typeface="Arial" panose="020B0604020202020204" pitchFamily="34" charset="0"/>
              <a:buChar char="•"/>
            </a:pPr>
            <a:r>
              <a:rPr lang="en-GB" sz="1600" dirty="0"/>
              <a:t>Recycle compressor</a:t>
            </a:r>
          </a:p>
          <a:p>
            <a:pPr marL="162000" indent="-162000">
              <a:spcAft>
                <a:spcPts val="600"/>
              </a:spcAft>
              <a:buFont typeface="Arial" panose="020B0604020202020204" pitchFamily="34" charset="0"/>
              <a:buChar char="•"/>
            </a:pPr>
            <a:r>
              <a:rPr lang="en-GB" sz="1600" dirty="0" err="1"/>
              <a:t>Coldbox</a:t>
            </a:r>
            <a:r>
              <a:rPr lang="en-GB" sz="1600" dirty="0"/>
              <a:t> as liquefier with internal purifier: 137 l/h, 1% N2</a:t>
            </a:r>
          </a:p>
          <a:p>
            <a:pPr marL="162000" indent="-162000">
              <a:spcAft>
                <a:spcPts val="600"/>
              </a:spcAft>
              <a:buFont typeface="Arial" panose="020B0604020202020204" pitchFamily="34" charset="0"/>
              <a:buChar char="•"/>
            </a:pPr>
            <a:r>
              <a:rPr lang="en-GB" sz="1600" dirty="0" err="1"/>
              <a:t>Coldbox</a:t>
            </a:r>
            <a:r>
              <a:rPr lang="en-GB" sz="1600" dirty="0"/>
              <a:t> in CM test mode</a:t>
            </a:r>
          </a:p>
          <a:p>
            <a:pPr marL="162000" indent="-162000">
              <a:spcAft>
                <a:spcPts val="600"/>
              </a:spcAft>
              <a:buFont typeface="Arial" panose="020B0604020202020204" pitchFamily="34" charset="0"/>
              <a:buChar char="•"/>
            </a:pPr>
            <a:r>
              <a:rPr lang="en-GB" sz="1600" dirty="0"/>
              <a:t>Process Vacuum Pumps: 5.4 g/s</a:t>
            </a:r>
          </a:p>
          <a:p>
            <a:pPr marL="162000" indent="-162000">
              <a:spcAft>
                <a:spcPts val="600"/>
              </a:spcAft>
              <a:buFont typeface="Arial" panose="020B0604020202020204" pitchFamily="34" charset="0"/>
              <a:buChar char="•"/>
            </a:pPr>
            <a:r>
              <a:rPr lang="en-GB" sz="1600" dirty="0"/>
              <a:t>Ambient heater for VLP return</a:t>
            </a:r>
          </a:p>
          <a:p>
            <a:pPr marL="162000" indent="-162000">
              <a:spcAft>
                <a:spcPts val="600"/>
              </a:spcAft>
              <a:buFont typeface="Arial" panose="020B0604020202020204" pitchFamily="34" charset="0"/>
              <a:buChar char="•"/>
            </a:pPr>
            <a:r>
              <a:rPr lang="en-GB" sz="1600" dirty="0"/>
              <a:t>External purifier: 3.1 g/s, 1% N2</a:t>
            </a:r>
          </a:p>
          <a:p>
            <a:pPr marL="162000" indent="-162000">
              <a:spcAft>
                <a:spcPts val="600"/>
              </a:spcAft>
              <a:buFont typeface="Arial" panose="020B0604020202020204" pitchFamily="34" charset="0"/>
              <a:buChar char="•"/>
            </a:pPr>
            <a:r>
              <a:rPr lang="en-GB" sz="1600" dirty="0"/>
              <a:t>HP compressors: 2 x 60 m</a:t>
            </a:r>
            <a:r>
              <a:rPr lang="en-GB" sz="1600" baseline="30000" dirty="0"/>
              <a:t>3</a:t>
            </a:r>
            <a:r>
              <a:rPr lang="en-GB" sz="1600" dirty="0"/>
              <a:t>/h</a:t>
            </a:r>
          </a:p>
          <a:p>
            <a:pPr marL="162000" indent="-162000">
              <a:spcAft>
                <a:spcPts val="600"/>
              </a:spcAft>
              <a:buFont typeface="Arial" panose="020B0604020202020204" pitchFamily="34" charset="0"/>
              <a:buChar char="•"/>
            </a:pPr>
            <a:r>
              <a:rPr lang="en-GB" sz="1600" dirty="0"/>
              <a:t>Gasbag and HP panel</a:t>
            </a:r>
          </a:p>
          <a:p>
            <a:pPr marL="162000" indent="-162000">
              <a:spcAft>
                <a:spcPts val="600"/>
              </a:spcAft>
              <a:buFont typeface="Arial" panose="020B0604020202020204" pitchFamily="34" charset="0"/>
              <a:buChar char="•"/>
            </a:pPr>
            <a:r>
              <a:rPr lang="en-GB" sz="1600" dirty="0"/>
              <a:t>Semi-automatic filling station</a:t>
            </a:r>
          </a:p>
          <a:p>
            <a:pPr marL="162000" indent="-162000">
              <a:spcAft>
                <a:spcPts val="600"/>
              </a:spcAft>
              <a:buFont typeface="Arial" panose="020B0604020202020204" pitchFamily="34" charset="0"/>
              <a:buChar char="•"/>
            </a:pPr>
            <a:r>
              <a:rPr lang="en-GB" sz="1600" dirty="0"/>
              <a:t>Adsorber regeneration</a:t>
            </a:r>
          </a:p>
        </p:txBody>
      </p:sp>
      <p:pic>
        <p:nvPicPr>
          <p:cNvPr id="13" name="Image 14">
            <a:extLst>
              <a:ext uri="{FF2B5EF4-FFF2-40B4-BE49-F238E27FC236}">
                <a16:creationId xmlns:a16="http://schemas.microsoft.com/office/drawing/2014/main" id="{D58A7B42-36CA-A440-BD6F-0EC0A245E6C1}"/>
              </a:ext>
            </a:extLst>
          </p:cNvPr>
          <p:cNvPicPr/>
          <p:nvPr/>
        </p:nvPicPr>
        <p:blipFill rotWithShape="1">
          <a:blip r:embed="rId2" cstate="print">
            <a:extLst>
              <a:ext uri="{28A0092B-C50C-407E-A947-70E740481C1C}">
                <a14:useLocalDpi xmlns:a14="http://schemas.microsoft.com/office/drawing/2010/main" val="0"/>
              </a:ext>
            </a:extLst>
          </a:blip>
          <a:srcRect l="19456" t="29874" r="15539" b="2536"/>
          <a:stretch/>
        </p:blipFill>
        <p:spPr>
          <a:xfrm>
            <a:off x="3423224" y="4466522"/>
            <a:ext cx="3857446" cy="2299081"/>
          </a:xfrm>
          <a:prstGeom prst="rect">
            <a:avLst/>
          </a:prstGeom>
        </p:spPr>
      </p:pic>
      <p:pic>
        <p:nvPicPr>
          <p:cNvPr id="14" name="Picture 13" descr="IMG_2225.JPG">
            <a:extLst>
              <a:ext uri="{FF2B5EF4-FFF2-40B4-BE49-F238E27FC236}">
                <a16:creationId xmlns:a16="http://schemas.microsoft.com/office/drawing/2014/main" id="{D8E27309-F04C-CA47-9940-44C13E0F2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07" t="9344" r="20077" b="3860"/>
          <a:stretch/>
        </p:blipFill>
        <p:spPr>
          <a:xfrm>
            <a:off x="7464152" y="1496681"/>
            <a:ext cx="2160240" cy="1937518"/>
          </a:xfrm>
          <a:prstGeom prst="rect">
            <a:avLst/>
          </a:prstGeom>
        </p:spPr>
      </p:pic>
      <p:pic>
        <p:nvPicPr>
          <p:cNvPr id="17" name="Picture 16" descr="IMG_2219.JPG">
            <a:extLst>
              <a:ext uri="{FF2B5EF4-FFF2-40B4-BE49-F238E27FC236}">
                <a16:creationId xmlns:a16="http://schemas.microsoft.com/office/drawing/2014/main" id="{EE23ABBF-89C5-4348-9810-8528B1A4C4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71" t="12750" r="22213" b="-249"/>
          <a:stretch/>
        </p:blipFill>
        <p:spPr>
          <a:xfrm>
            <a:off x="7458840" y="3472539"/>
            <a:ext cx="2165552" cy="1612645"/>
          </a:xfrm>
          <a:prstGeom prst="rect">
            <a:avLst/>
          </a:prstGeom>
        </p:spPr>
      </p:pic>
      <p:pic>
        <p:nvPicPr>
          <p:cNvPr id="18" name="Picture 17">
            <a:extLst>
              <a:ext uri="{FF2B5EF4-FFF2-40B4-BE49-F238E27FC236}">
                <a16:creationId xmlns:a16="http://schemas.microsoft.com/office/drawing/2014/main" id="{CC2FFFD9-86C0-5C41-ACEB-92864086523F}"/>
              </a:ext>
            </a:extLst>
          </p:cNvPr>
          <p:cNvPicPr>
            <a:picLocks noChangeAspect="1"/>
          </p:cNvPicPr>
          <p:nvPr/>
        </p:nvPicPr>
        <p:blipFill rotWithShape="1">
          <a:blip r:embed="rId5"/>
          <a:srcRect l="11250" r="12679"/>
          <a:stretch/>
        </p:blipFill>
        <p:spPr>
          <a:xfrm>
            <a:off x="3423224" y="1489627"/>
            <a:ext cx="3891600" cy="2877979"/>
          </a:xfrm>
          <a:prstGeom prst="rect">
            <a:avLst/>
          </a:prstGeom>
        </p:spPr>
      </p:pic>
      <p:pic>
        <p:nvPicPr>
          <p:cNvPr id="37" name="Picture 36">
            <a:extLst>
              <a:ext uri="{FF2B5EF4-FFF2-40B4-BE49-F238E27FC236}">
                <a16:creationId xmlns:a16="http://schemas.microsoft.com/office/drawing/2014/main" id="{E41169EA-8519-5446-BAFC-DF94E4DE2495}"/>
              </a:ext>
            </a:extLst>
          </p:cNvPr>
          <p:cNvPicPr/>
          <p:nvPr/>
        </p:nvPicPr>
        <p:blipFill rotWithShape="1">
          <a:blip r:embed="rId6">
            <a:extLst>
              <a:ext uri="{28A0092B-C50C-407E-A947-70E740481C1C}">
                <a14:useLocalDpi xmlns:a14="http://schemas.microsoft.com/office/drawing/2010/main" val="0"/>
              </a:ext>
            </a:extLst>
          </a:blip>
          <a:srcRect t="27238" b="24743"/>
          <a:stretch/>
        </p:blipFill>
        <p:spPr>
          <a:xfrm>
            <a:off x="7458840" y="5136062"/>
            <a:ext cx="4178936" cy="1505018"/>
          </a:xfrm>
          <a:prstGeom prst="rect">
            <a:avLst/>
          </a:prstGeom>
        </p:spPr>
      </p:pic>
      <p:pic>
        <p:nvPicPr>
          <p:cNvPr id="40" name="Picture 39">
            <a:extLst>
              <a:ext uri="{FF2B5EF4-FFF2-40B4-BE49-F238E27FC236}">
                <a16:creationId xmlns:a16="http://schemas.microsoft.com/office/drawing/2014/main" id="{C816B3BD-A128-A543-8738-DC691FC55E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384788" y="1871531"/>
            <a:ext cx="3068960" cy="2301720"/>
          </a:xfrm>
          <a:prstGeom prst="rect">
            <a:avLst/>
          </a:prstGeom>
        </p:spPr>
      </p:pic>
    </p:spTree>
    <p:extLst>
      <p:ext uri="{BB962C8B-B14F-4D97-AF65-F5344CB8AC3E}">
        <p14:creationId xmlns:p14="http://schemas.microsoft.com/office/powerpoint/2010/main" val="570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1000"/>
                                        <p:tgtEl>
                                          <p:spTgt spid="14"/>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dissolve">
                                      <p:cBhvr>
                                        <p:cTn id="15" dur="500"/>
                                        <p:tgtEl>
                                          <p:spTgt spid="7">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dissolve">
                                      <p:cBhvr>
                                        <p:cTn id="18" dur="500"/>
                                        <p:tgtEl>
                                          <p:spTgt spid="7">
                                            <p:txEl>
                                              <p:pRg st="3" end="3"/>
                                            </p:txEl>
                                          </p:spTgt>
                                        </p:tgtEl>
                                      </p:cBhvr>
                                    </p:animEffect>
                                  </p:childTnLst>
                                </p:cTn>
                              </p:par>
                            </p:childTnLst>
                          </p:cTn>
                        </p:par>
                        <p:par>
                          <p:cTn id="19" fill="hold">
                            <p:stCondLst>
                              <p:cond delay="2000"/>
                            </p:stCondLst>
                            <p:childTnLst>
                              <p:par>
                                <p:cTn id="20" presetID="9"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1000"/>
                                        <p:tgtEl>
                                          <p:spTgt spid="18"/>
                                        </p:tgtEl>
                                      </p:cBhvr>
                                    </p:animEffect>
                                  </p:childTnLst>
                                </p:cTn>
                              </p:par>
                            </p:childTnLst>
                          </p:cTn>
                        </p:par>
                        <p:par>
                          <p:cTn id="23" fill="hold">
                            <p:stCondLst>
                              <p:cond delay="3000"/>
                            </p:stCondLst>
                            <p:childTnLst>
                              <p:par>
                                <p:cTn id="24" presetID="9" presetClass="entr" presetSubtype="0" fill="hold" nodeType="after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dissolve">
                                      <p:cBhvr>
                                        <p:cTn id="26" dur="500"/>
                                        <p:tgtEl>
                                          <p:spTgt spid="7">
                                            <p:txEl>
                                              <p:pRg st="4" end="4"/>
                                            </p:txEl>
                                          </p:spTgt>
                                        </p:tgtEl>
                                      </p:cBhvr>
                                    </p:animEffect>
                                  </p:childTnLst>
                                </p:cTn>
                              </p:par>
                            </p:childTnLst>
                          </p:cTn>
                        </p:par>
                        <p:par>
                          <p:cTn id="27" fill="hold">
                            <p:stCondLst>
                              <p:cond delay="3500"/>
                            </p:stCondLst>
                            <p:childTnLst>
                              <p:par>
                                <p:cTn id="28" presetID="9"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1000"/>
                                        <p:tgtEl>
                                          <p:spTgt spid="13"/>
                                        </p:tgtEl>
                                      </p:cBhvr>
                                    </p:animEffect>
                                  </p:childTnLst>
                                </p:cTn>
                              </p:par>
                            </p:childTnLst>
                          </p:cTn>
                        </p:par>
                        <p:par>
                          <p:cTn id="31" fill="hold">
                            <p:stCondLst>
                              <p:cond delay="4500"/>
                            </p:stCondLst>
                            <p:childTnLst>
                              <p:par>
                                <p:cTn id="32" presetID="9" presetClass="entr" presetSubtype="0" fill="hold" nodeType="after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dissolve">
                                      <p:cBhvr>
                                        <p:cTn id="34" dur="500"/>
                                        <p:tgtEl>
                                          <p:spTgt spid="7">
                                            <p:txEl>
                                              <p:pRg st="5" end="5"/>
                                            </p:txEl>
                                          </p:spTgt>
                                        </p:tgtEl>
                                      </p:cBhvr>
                                    </p:animEffect>
                                  </p:childTnLst>
                                </p:cTn>
                              </p:par>
                            </p:childTnLst>
                          </p:cTn>
                        </p:par>
                        <p:par>
                          <p:cTn id="35" fill="hold">
                            <p:stCondLst>
                              <p:cond delay="5000"/>
                            </p:stCondLst>
                            <p:childTnLst>
                              <p:par>
                                <p:cTn id="36" presetID="9" presetClass="entr" presetSubtype="0"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dissolve">
                                      <p:cBhvr>
                                        <p:cTn id="38" dur="1000"/>
                                        <p:tgtEl>
                                          <p:spTgt spid="37"/>
                                        </p:tgtEl>
                                      </p:cBhvr>
                                    </p:animEffect>
                                  </p:childTnLst>
                                </p:cTn>
                              </p:par>
                            </p:childTnLst>
                          </p:cTn>
                        </p:par>
                        <p:par>
                          <p:cTn id="39" fill="hold">
                            <p:stCondLst>
                              <p:cond delay="6000"/>
                            </p:stCondLst>
                            <p:childTnLst>
                              <p:par>
                                <p:cTn id="40" presetID="9" presetClass="entr" presetSubtype="0" fill="hold" nodeType="after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dissolve">
                                      <p:cBhvr>
                                        <p:cTn id="42" dur="500"/>
                                        <p:tgtEl>
                                          <p:spTgt spid="7">
                                            <p:txEl>
                                              <p:pRg st="6" end="6"/>
                                            </p:txEl>
                                          </p:spTgt>
                                        </p:tgtEl>
                                      </p:cBhvr>
                                    </p:animEffect>
                                  </p:childTnLst>
                                </p:cTn>
                              </p:par>
                            </p:childTnLst>
                          </p:cTn>
                        </p:par>
                        <p:par>
                          <p:cTn id="43" fill="hold">
                            <p:stCondLst>
                              <p:cond delay="6500"/>
                            </p:stCondLst>
                            <p:childTnLst>
                              <p:par>
                                <p:cTn id="44" presetID="9"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dissolve">
                                      <p:cBhvr>
                                        <p:cTn id="46" dur="1000"/>
                                        <p:tgtEl>
                                          <p:spTgt spid="40"/>
                                        </p:tgtEl>
                                      </p:cBhvr>
                                    </p:animEffect>
                                  </p:childTnLst>
                                </p:cTn>
                              </p:par>
                            </p:childTnLst>
                          </p:cTn>
                        </p:par>
                        <p:par>
                          <p:cTn id="47" fill="hold">
                            <p:stCondLst>
                              <p:cond delay="7500"/>
                            </p:stCondLst>
                            <p:childTnLst>
                              <p:par>
                                <p:cTn id="48" presetID="9" presetClass="entr" presetSubtype="0" fill="hold" nodeType="after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dissolve">
                                      <p:cBhvr>
                                        <p:cTn id="50" dur="500"/>
                                        <p:tgtEl>
                                          <p:spTgt spid="7">
                                            <p:txEl>
                                              <p:pRg st="7" end="7"/>
                                            </p:txEl>
                                          </p:spTgt>
                                        </p:tgtEl>
                                      </p:cBhvr>
                                    </p:animEffect>
                                  </p:childTnLst>
                                </p:cTn>
                              </p:par>
                            </p:childTnLst>
                          </p:cTn>
                        </p:par>
                        <p:par>
                          <p:cTn id="51" fill="hold">
                            <p:stCondLst>
                              <p:cond delay="8000"/>
                            </p:stCondLst>
                            <p:childTnLst>
                              <p:par>
                                <p:cTn id="52" presetID="9"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ssolve">
                                      <p:cBhvr>
                                        <p:cTn id="54" dur="1000"/>
                                        <p:tgtEl>
                                          <p:spTgt spid="17"/>
                                        </p:tgtEl>
                                      </p:cBhvr>
                                    </p:animEffect>
                                  </p:childTnLst>
                                </p:cTn>
                              </p:par>
                            </p:childTnLst>
                          </p:cTn>
                        </p:par>
                        <p:par>
                          <p:cTn id="55" fill="hold">
                            <p:stCondLst>
                              <p:cond delay="9000"/>
                            </p:stCondLst>
                            <p:childTnLst>
                              <p:par>
                                <p:cTn id="56" presetID="9" presetClass="entr" presetSubtype="0" fill="hold" nodeType="after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dissolve">
                                      <p:cBhvr>
                                        <p:cTn id="58" dur="500"/>
                                        <p:tgtEl>
                                          <p:spTgt spid="7">
                                            <p:txEl>
                                              <p:pRg st="8" end="8"/>
                                            </p:txEl>
                                          </p:spTgt>
                                        </p:tgtEl>
                                      </p:cBhvr>
                                    </p:animEffect>
                                  </p:childTnLst>
                                </p:cTn>
                              </p:par>
                            </p:childTnLst>
                          </p:cTn>
                        </p:par>
                        <p:par>
                          <p:cTn id="59" fill="hold">
                            <p:stCondLst>
                              <p:cond delay="9500"/>
                            </p:stCondLst>
                            <p:childTnLst>
                              <p:par>
                                <p:cTn id="60" presetID="9" presetClass="entr" presetSubtype="0" fill="hold" nodeType="afterEffect">
                                  <p:stCondLst>
                                    <p:cond delay="0"/>
                                  </p:stCondLst>
                                  <p:childTnLst>
                                    <p:set>
                                      <p:cBhvr>
                                        <p:cTn id="61" dur="1" fill="hold">
                                          <p:stCondLst>
                                            <p:cond delay="0"/>
                                          </p:stCondLst>
                                        </p:cTn>
                                        <p:tgtEl>
                                          <p:spTgt spid="7">
                                            <p:txEl>
                                              <p:pRg st="9" end="9"/>
                                            </p:txEl>
                                          </p:spTgt>
                                        </p:tgtEl>
                                        <p:attrNameLst>
                                          <p:attrName>style.visibility</p:attrName>
                                        </p:attrNameLst>
                                      </p:cBhvr>
                                      <p:to>
                                        <p:strVal val="visible"/>
                                      </p:to>
                                    </p:set>
                                    <p:animEffect transition="in" filter="dissolve">
                                      <p:cBhvr>
                                        <p:cTn id="62" dur="500"/>
                                        <p:tgtEl>
                                          <p:spTgt spid="7">
                                            <p:txEl>
                                              <p:pRg st="9" end="9"/>
                                            </p:txEl>
                                          </p:spTgt>
                                        </p:tgtEl>
                                      </p:cBhvr>
                                    </p:animEffect>
                                  </p:childTnLst>
                                </p:cTn>
                              </p:par>
                            </p:childTnLst>
                          </p:cTn>
                        </p:par>
                        <p:par>
                          <p:cTn id="63" fill="hold">
                            <p:stCondLst>
                              <p:cond delay="10000"/>
                            </p:stCondLst>
                            <p:childTnLst>
                              <p:par>
                                <p:cTn id="64" presetID="9" presetClass="entr" presetSubtype="0" fill="hold" nodeType="afterEffect">
                                  <p:stCondLst>
                                    <p:cond delay="0"/>
                                  </p:stCondLst>
                                  <p:childTnLst>
                                    <p:set>
                                      <p:cBhvr>
                                        <p:cTn id="65" dur="1" fill="hold">
                                          <p:stCondLst>
                                            <p:cond delay="0"/>
                                          </p:stCondLst>
                                        </p:cTn>
                                        <p:tgtEl>
                                          <p:spTgt spid="7">
                                            <p:txEl>
                                              <p:pRg st="10" end="10"/>
                                            </p:txEl>
                                          </p:spTgt>
                                        </p:tgtEl>
                                        <p:attrNameLst>
                                          <p:attrName>style.visibility</p:attrName>
                                        </p:attrNameLst>
                                      </p:cBhvr>
                                      <p:to>
                                        <p:strVal val="visible"/>
                                      </p:to>
                                    </p:set>
                                    <p:animEffect transition="in" filter="dissolve">
                                      <p:cBhvr>
                                        <p:cTn id="66"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7CAB2A1-DA3B-324D-B11D-ACBBDB33F692}"/>
              </a:ext>
            </a:extLst>
          </p:cNvPr>
          <p:cNvSpPr>
            <a:spLocks noGrp="1"/>
          </p:cNvSpPr>
          <p:nvPr>
            <p:ph type="title"/>
          </p:nvPr>
        </p:nvSpPr>
        <p:spPr/>
        <p:txBody>
          <a:bodyPr/>
          <a:lstStyle/>
          <a:p>
            <a:r>
              <a:rPr lang="en-GB" dirty="0"/>
              <a:t>Current status</a:t>
            </a:r>
          </a:p>
        </p:txBody>
      </p:sp>
      <p:sp>
        <p:nvSpPr>
          <p:cNvPr id="6" name="Slide Number Placeholder 5">
            <a:extLst>
              <a:ext uri="{FF2B5EF4-FFF2-40B4-BE49-F238E27FC236}">
                <a16:creationId xmlns:a16="http://schemas.microsoft.com/office/drawing/2014/main" id="{1801EC9D-B199-2A4B-A7D1-62CCEE215BC4}"/>
              </a:ext>
            </a:extLst>
          </p:cNvPr>
          <p:cNvSpPr>
            <a:spLocks noGrp="1"/>
          </p:cNvSpPr>
          <p:nvPr>
            <p:ph type="sldNum" sz="quarter" idx="12"/>
          </p:nvPr>
        </p:nvSpPr>
        <p:spPr/>
        <p:txBody>
          <a:bodyPr/>
          <a:lstStyle/>
          <a:p>
            <a:fld id="{551115BC-487E-4422-894C-CB7CD3E79223}" type="slidenum">
              <a:rPr lang="en-GB" smtClean="0"/>
              <a:pPr/>
              <a:t>6</a:t>
            </a:fld>
            <a:endParaRPr lang="en-GB" dirty="0"/>
          </a:p>
        </p:txBody>
      </p:sp>
      <p:sp>
        <p:nvSpPr>
          <p:cNvPr id="11" name="Text Placeholder 10">
            <a:extLst>
              <a:ext uri="{FF2B5EF4-FFF2-40B4-BE49-F238E27FC236}">
                <a16:creationId xmlns:a16="http://schemas.microsoft.com/office/drawing/2014/main" id="{4B03DE92-70ED-A543-97E7-A111728EAD59}"/>
              </a:ext>
            </a:extLst>
          </p:cNvPr>
          <p:cNvSpPr>
            <a:spLocks noGrp="1"/>
          </p:cNvSpPr>
          <p:nvPr>
            <p:ph type="body" sz="quarter" idx="13"/>
          </p:nvPr>
        </p:nvSpPr>
        <p:spPr/>
        <p:txBody>
          <a:bodyPr/>
          <a:lstStyle/>
          <a:p>
            <a:endParaRPr lang="en-GB"/>
          </a:p>
        </p:txBody>
      </p:sp>
      <p:sp>
        <p:nvSpPr>
          <p:cNvPr id="15" name="Content Placeholder 14">
            <a:extLst>
              <a:ext uri="{FF2B5EF4-FFF2-40B4-BE49-F238E27FC236}">
                <a16:creationId xmlns:a16="http://schemas.microsoft.com/office/drawing/2014/main" id="{CCD205A8-71B9-AE4D-B89C-40582EC87745}"/>
              </a:ext>
            </a:extLst>
          </p:cNvPr>
          <p:cNvSpPr>
            <a:spLocks noGrp="1"/>
          </p:cNvSpPr>
          <p:nvPr>
            <p:ph idx="1"/>
          </p:nvPr>
        </p:nvSpPr>
        <p:spPr>
          <a:xfrm>
            <a:off x="609600" y="1781000"/>
            <a:ext cx="5918448" cy="4384304"/>
          </a:xfrm>
        </p:spPr>
        <p:txBody>
          <a:bodyPr/>
          <a:lstStyle/>
          <a:p>
            <a:pPr>
              <a:spcBef>
                <a:spcPts val="480"/>
              </a:spcBef>
              <a:spcAft>
                <a:spcPts val="600"/>
              </a:spcAft>
            </a:pPr>
            <a:r>
              <a:rPr lang="en-GB" dirty="0"/>
              <a:t>Recovery system and external purifier operational since summer 2018</a:t>
            </a:r>
          </a:p>
          <a:p>
            <a:pPr>
              <a:spcBef>
                <a:spcPts val="480"/>
              </a:spcBef>
              <a:spcAft>
                <a:spcPts val="600"/>
              </a:spcAft>
            </a:pPr>
            <a:r>
              <a:rPr lang="en-GB" dirty="0"/>
              <a:t>TICP entirely operational since December 2018</a:t>
            </a:r>
          </a:p>
          <a:p>
            <a:pPr>
              <a:spcBef>
                <a:spcPts val="480"/>
              </a:spcBef>
              <a:spcAft>
                <a:spcPts val="600"/>
              </a:spcAft>
            </a:pPr>
            <a:r>
              <a:rPr lang="en-GB" dirty="0"/>
              <a:t>Documentation completed in summer 2019</a:t>
            </a:r>
          </a:p>
          <a:p>
            <a:pPr>
              <a:spcBef>
                <a:spcPts val="480"/>
              </a:spcBef>
              <a:spcAft>
                <a:spcPts val="600"/>
              </a:spcAft>
            </a:pPr>
            <a:r>
              <a:rPr lang="en-GB" dirty="0"/>
              <a:t>Several improvements by ESS, particularly controls</a:t>
            </a:r>
          </a:p>
          <a:p>
            <a:pPr>
              <a:spcBef>
                <a:spcPts val="480"/>
              </a:spcBef>
              <a:spcAft>
                <a:spcPts val="600"/>
              </a:spcAft>
            </a:pPr>
            <a:r>
              <a:rPr lang="en-GB" dirty="0"/>
              <a:t>More than 3600 l liquefied (and partly recovered) from Lund University and MAX IV</a:t>
            </a:r>
          </a:p>
          <a:p>
            <a:pPr>
              <a:spcBef>
                <a:spcPts val="480"/>
              </a:spcBef>
              <a:spcAft>
                <a:spcPts val="600"/>
              </a:spcAft>
            </a:pPr>
            <a:r>
              <a:rPr lang="en-GB" dirty="0" err="1"/>
              <a:t>Cryodistribution</a:t>
            </a:r>
            <a:r>
              <a:rPr lang="en-GB" dirty="0"/>
              <a:t> for CM </a:t>
            </a:r>
            <a:r>
              <a:rPr lang="en-GB" dirty="0" err="1"/>
              <a:t>teststand</a:t>
            </a:r>
            <a:r>
              <a:rPr lang="en-GB" dirty="0"/>
              <a:t> tested</a:t>
            </a:r>
          </a:p>
          <a:p>
            <a:pPr>
              <a:spcBef>
                <a:spcPts val="480"/>
              </a:spcBef>
              <a:spcAft>
                <a:spcPts val="600"/>
              </a:spcAft>
            </a:pPr>
            <a:endParaRPr lang="en-GB" dirty="0"/>
          </a:p>
        </p:txBody>
      </p:sp>
      <p:pic>
        <p:nvPicPr>
          <p:cNvPr id="17" name="Picture 16">
            <a:extLst>
              <a:ext uri="{FF2B5EF4-FFF2-40B4-BE49-F238E27FC236}">
                <a16:creationId xmlns:a16="http://schemas.microsoft.com/office/drawing/2014/main" id="{E86540D0-0A46-D843-B50F-7B202AEC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048" y="1914099"/>
            <a:ext cx="5438624" cy="4078968"/>
          </a:xfrm>
          <a:prstGeom prst="rect">
            <a:avLst/>
          </a:prstGeom>
        </p:spPr>
      </p:pic>
      <p:sp>
        <p:nvSpPr>
          <p:cNvPr id="18" name="Rectangle 17">
            <a:extLst>
              <a:ext uri="{FF2B5EF4-FFF2-40B4-BE49-F238E27FC236}">
                <a16:creationId xmlns:a16="http://schemas.microsoft.com/office/drawing/2014/main" id="{0125E041-ED2C-BC4F-9A4C-C280F98616FD}"/>
              </a:ext>
            </a:extLst>
          </p:cNvPr>
          <p:cNvSpPr/>
          <p:nvPr/>
        </p:nvSpPr>
        <p:spPr>
          <a:xfrm>
            <a:off x="1846016" y="5712568"/>
            <a:ext cx="3397340" cy="923330"/>
          </a:xfrm>
          <a:prstGeom prst="rect">
            <a:avLst/>
          </a:prstGeom>
          <a:noFill/>
        </p:spPr>
        <p:txBody>
          <a:bodyPr wrap="none" lIns="91440" tIns="45720" rIns="91440" bIns="45720">
            <a:spAutoFit/>
          </a:bodyPr>
          <a:lstStyle/>
          <a:p>
            <a:pPr algn="ctr"/>
            <a:r>
              <a:rPr lang="en-GB" sz="5400" b="1" cap="none" spc="0" dirty="0">
                <a:ln w="12700">
                  <a:solidFill>
                    <a:schemeClr val="accent5"/>
                  </a:solidFill>
                  <a:prstDash val="solid"/>
                </a:ln>
                <a:pattFill prst="ltDnDiag">
                  <a:fgClr>
                    <a:schemeClr val="accent5">
                      <a:lumMod val="60000"/>
                      <a:lumOff val="40000"/>
                    </a:schemeClr>
                  </a:fgClr>
                  <a:bgClr>
                    <a:schemeClr val="bg1"/>
                  </a:bgClr>
                </a:pattFill>
                <a:effectLst/>
              </a:rPr>
              <a:t>Questions?</a:t>
            </a:r>
          </a:p>
        </p:txBody>
      </p:sp>
    </p:spTree>
    <p:extLst>
      <p:ext uri="{BB962C8B-B14F-4D97-AF65-F5344CB8AC3E}">
        <p14:creationId xmlns:p14="http://schemas.microsoft.com/office/powerpoint/2010/main" val="246826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5EFC-A383-814F-B91A-8A6D94768112}"/>
              </a:ext>
            </a:extLst>
          </p:cNvPr>
          <p:cNvSpPr>
            <a:spLocks noGrp="1"/>
          </p:cNvSpPr>
          <p:nvPr>
            <p:ph type="title"/>
          </p:nvPr>
        </p:nvSpPr>
        <p:spPr/>
        <p:txBody>
          <a:bodyPr/>
          <a:lstStyle/>
          <a:p>
            <a:r>
              <a:rPr lang="en-GB" dirty="0" err="1"/>
              <a:t>Coldbox</a:t>
            </a:r>
            <a:r>
              <a:rPr lang="en-GB" dirty="0"/>
              <a:t> liquefaction and internal purification</a:t>
            </a:r>
          </a:p>
        </p:txBody>
      </p:sp>
      <p:sp>
        <p:nvSpPr>
          <p:cNvPr id="4" name="Slide Number Placeholder 3">
            <a:extLst>
              <a:ext uri="{FF2B5EF4-FFF2-40B4-BE49-F238E27FC236}">
                <a16:creationId xmlns:a16="http://schemas.microsoft.com/office/drawing/2014/main" id="{D973E3B8-D28C-F44E-9070-3B9B154A94EA}"/>
              </a:ext>
            </a:extLst>
          </p:cNvPr>
          <p:cNvSpPr>
            <a:spLocks noGrp="1"/>
          </p:cNvSpPr>
          <p:nvPr>
            <p:ph type="sldNum" sz="quarter" idx="12"/>
          </p:nvPr>
        </p:nvSpPr>
        <p:spPr/>
        <p:txBody>
          <a:bodyPr/>
          <a:lstStyle/>
          <a:p>
            <a:fld id="{551115BC-487E-4422-894C-CB7CD3E79223}" type="slidenum">
              <a:rPr lang="en-GB" smtClean="0"/>
              <a:pPr/>
              <a:t>7</a:t>
            </a:fld>
            <a:endParaRPr lang="en-GB"/>
          </a:p>
        </p:txBody>
      </p:sp>
      <p:sp>
        <p:nvSpPr>
          <p:cNvPr id="5" name="Text Placeholder 4">
            <a:extLst>
              <a:ext uri="{FF2B5EF4-FFF2-40B4-BE49-F238E27FC236}">
                <a16:creationId xmlns:a16="http://schemas.microsoft.com/office/drawing/2014/main" id="{FD713A93-6F8B-6F44-999F-2C55C505704F}"/>
              </a:ext>
            </a:extLst>
          </p:cNvPr>
          <p:cNvSpPr>
            <a:spLocks noGrp="1"/>
          </p:cNvSpPr>
          <p:nvPr>
            <p:ph type="body" sz="quarter" idx="13"/>
          </p:nvPr>
        </p:nvSpPr>
        <p:spPr/>
        <p:txBody>
          <a:bodyPr/>
          <a:lstStyle/>
          <a:p>
            <a:r>
              <a:rPr lang="en-GB" dirty="0"/>
              <a:t>Test set-up</a:t>
            </a:r>
          </a:p>
        </p:txBody>
      </p:sp>
      <p:pic>
        <p:nvPicPr>
          <p:cNvPr id="6" name="Content Placeholder 5">
            <a:extLst>
              <a:ext uri="{FF2B5EF4-FFF2-40B4-BE49-F238E27FC236}">
                <a16:creationId xmlns:a16="http://schemas.microsoft.com/office/drawing/2014/main" id="{D4EECE24-9C63-DE44-9C5E-F2A7CE663EDF}"/>
              </a:ext>
            </a:extLst>
          </p:cNvPr>
          <p:cNvPicPr>
            <a:picLocks noGrp="1"/>
          </p:cNvPicPr>
          <p:nvPr>
            <p:ph idx="1"/>
          </p:nvPr>
        </p:nvPicPr>
        <p:blipFill>
          <a:blip r:embed="rId2"/>
          <a:stretch>
            <a:fillRect/>
          </a:stretch>
        </p:blipFill>
        <p:spPr>
          <a:xfrm>
            <a:off x="407368" y="1748338"/>
            <a:ext cx="4248472" cy="4776339"/>
          </a:xfrm>
          <a:prstGeom prst="rect">
            <a:avLst/>
          </a:prstGeom>
        </p:spPr>
      </p:pic>
      <p:sp>
        <p:nvSpPr>
          <p:cNvPr id="7" name="Rectangle 6">
            <a:extLst>
              <a:ext uri="{FF2B5EF4-FFF2-40B4-BE49-F238E27FC236}">
                <a16:creationId xmlns:a16="http://schemas.microsoft.com/office/drawing/2014/main" id="{BDCD918D-8D1D-1649-B5E5-C708C8BE4F77}"/>
              </a:ext>
            </a:extLst>
          </p:cNvPr>
          <p:cNvSpPr/>
          <p:nvPr/>
        </p:nvSpPr>
        <p:spPr>
          <a:xfrm>
            <a:off x="4943872" y="1542207"/>
            <a:ext cx="7246174" cy="3354765"/>
          </a:xfrm>
          <a:prstGeom prst="rect">
            <a:avLst/>
          </a:prstGeom>
        </p:spPr>
        <p:txBody>
          <a:bodyPr wrap="square">
            <a:spAutoFit/>
          </a:bodyPr>
          <a:lstStyle/>
          <a:p>
            <a:pPr>
              <a:spcBef>
                <a:spcPts val="480"/>
              </a:spcBef>
              <a:spcAft>
                <a:spcPts val="1200"/>
              </a:spcAft>
            </a:pPr>
            <a:r>
              <a:rPr lang="en-GB" sz="2000" dirty="0"/>
              <a:t>Test set-up</a:t>
            </a:r>
          </a:p>
          <a:p>
            <a:pPr marL="285750" indent="-285750">
              <a:spcAft>
                <a:spcPts val="600"/>
              </a:spcAft>
              <a:buFont typeface="Arial" panose="020B0604020202020204" pitchFamily="34" charset="0"/>
              <a:buChar char="•"/>
            </a:pPr>
            <a:r>
              <a:rPr lang="en-GB" dirty="0"/>
              <a:t>Manually controlled flow of nitrogen from HP nitrogen bottle into HP helium from impure helium HP storage </a:t>
            </a:r>
          </a:p>
          <a:p>
            <a:pPr marL="285750" indent="-285750">
              <a:spcAft>
                <a:spcPts val="600"/>
              </a:spcAft>
              <a:buFont typeface="Arial" panose="020B0604020202020204" pitchFamily="34" charset="0"/>
              <a:buChar char="•"/>
            </a:pPr>
            <a:r>
              <a:rPr lang="en-GB" dirty="0"/>
              <a:t>Best mixing point: upstream line dryer before </a:t>
            </a:r>
            <a:r>
              <a:rPr lang="en-GB" dirty="0" err="1"/>
              <a:t>coldbox</a:t>
            </a:r>
            <a:r>
              <a:rPr lang="en-GB" dirty="0"/>
              <a:t> purifier inlet in function of online impurity measurement</a:t>
            </a:r>
          </a:p>
          <a:p>
            <a:pPr marL="285750" indent="-285750">
              <a:spcAft>
                <a:spcPts val="600"/>
              </a:spcAft>
              <a:buFont typeface="Arial" panose="020B0604020202020204" pitchFamily="34" charset="0"/>
              <a:buChar char="•"/>
            </a:pPr>
            <a:r>
              <a:rPr lang="en-GB" dirty="0"/>
              <a:t>MP pure helium buffer pressure to be constant over time</a:t>
            </a:r>
          </a:p>
          <a:p>
            <a:pPr marL="285750" indent="-285750">
              <a:spcAft>
                <a:spcPts val="600"/>
              </a:spcAft>
              <a:buFont typeface="Arial" panose="020B0604020202020204" pitchFamily="34" charset="0"/>
              <a:buChar char="•"/>
            </a:pPr>
            <a:r>
              <a:rPr lang="en-GB" dirty="0"/>
              <a:t>Mass balance for gas side and liquid side to double-check liquefaction rate</a:t>
            </a:r>
          </a:p>
          <a:p>
            <a:pPr marL="285750" indent="-285750">
              <a:spcAft>
                <a:spcPts val="600"/>
              </a:spcAft>
              <a:buFont typeface="Arial" panose="020B0604020202020204" pitchFamily="34" charset="0"/>
              <a:buChar char="•"/>
            </a:pPr>
            <a:r>
              <a:rPr lang="en-GB" dirty="0"/>
              <a:t>Don’t forget rising level in Dewar (push back of cold vapour) and level change in internal sub-cooler</a:t>
            </a:r>
          </a:p>
        </p:txBody>
      </p:sp>
      <p:pic>
        <p:nvPicPr>
          <p:cNvPr id="8" name="Picture 7">
            <a:extLst>
              <a:ext uri="{FF2B5EF4-FFF2-40B4-BE49-F238E27FC236}">
                <a16:creationId xmlns:a16="http://schemas.microsoft.com/office/drawing/2014/main" id="{C2285B67-4C32-BD4D-9F5D-A429E9839D58}"/>
              </a:ext>
            </a:extLst>
          </p:cNvPr>
          <p:cNvPicPr/>
          <p:nvPr/>
        </p:nvPicPr>
        <p:blipFill>
          <a:blip r:embed="rId3"/>
          <a:stretch>
            <a:fillRect/>
          </a:stretch>
        </p:blipFill>
        <p:spPr>
          <a:xfrm>
            <a:off x="5083175" y="4941168"/>
            <a:ext cx="5076825" cy="2939415"/>
          </a:xfrm>
          <a:prstGeom prst="rect">
            <a:avLst/>
          </a:prstGeom>
        </p:spPr>
      </p:pic>
    </p:spTree>
    <p:extLst>
      <p:ext uri="{BB962C8B-B14F-4D97-AF65-F5344CB8AC3E}">
        <p14:creationId xmlns:p14="http://schemas.microsoft.com/office/powerpoint/2010/main" val="56878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5EFC-A383-814F-B91A-8A6D94768112}"/>
              </a:ext>
            </a:extLst>
          </p:cNvPr>
          <p:cNvSpPr>
            <a:spLocks noGrp="1"/>
          </p:cNvSpPr>
          <p:nvPr>
            <p:ph type="title"/>
          </p:nvPr>
        </p:nvSpPr>
        <p:spPr/>
        <p:txBody>
          <a:bodyPr/>
          <a:lstStyle/>
          <a:p>
            <a:r>
              <a:rPr lang="en-GB" dirty="0" err="1"/>
              <a:t>Coldbox</a:t>
            </a:r>
            <a:r>
              <a:rPr lang="en-GB" dirty="0"/>
              <a:t> liquefaction and internal purification</a:t>
            </a:r>
          </a:p>
        </p:txBody>
      </p:sp>
      <p:sp>
        <p:nvSpPr>
          <p:cNvPr id="4" name="Slide Number Placeholder 3">
            <a:extLst>
              <a:ext uri="{FF2B5EF4-FFF2-40B4-BE49-F238E27FC236}">
                <a16:creationId xmlns:a16="http://schemas.microsoft.com/office/drawing/2014/main" id="{D973E3B8-D28C-F44E-9070-3B9B154A94EA}"/>
              </a:ext>
            </a:extLst>
          </p:cNvPr>
          <p:cNvSpPr>
            <a:spLocks noGrp="1"/>
          </p:cNvSpPr>
          <p:nvPr>
            <p:ph type="sldNum" sz="quarter" idx="12"/>
          </p:nvPr>
        </p:nvSpPr>
        <p:spPr/>
        <p:txBody>
          <a:bodyPr/>
          <a:lstStyle/>
          <a:p>
            <a:fld id="{551115BC-487E-4422-894C-CB7CD3E79223}" type="slidenum">
              <a:rPr lang="en-GB" smtClean="0"/>
              <a:pPr/>
              <a:t>8</a:t>
            </a:fld>
            <a:endParaRPr lang="en-GB"/>
          </a:p>
        </p:txBody>
      </p:sp>
      <p:sp>
        <p:nvSpPr>
          <p:cNvPr id="5" name="Text Placeholder 4">
            <a:extLst>
              <a:ext uri="{FF2B5EF4-FFF2-40B4-BE49-F238E27FC236}">
                <a16:creationId xmlns:a16="http://schemas.microsoft.com/office/drawing/2014/main" id="{FD713A93-6F8B-6F44-999F-2C55C505704F}"/>
              </a:ext>
            </a:extLst>
          </p:cNvPr>
          <p:cNvSpPr>
            <a:spLocks noGrp="1"/>
          </p:cNvSpPr>
          <p:nvPr>
            <p:ph type="body" sz="quarter" idx="13"/>
          </p:nvPr>
        </p:nvSpPr>
        <p:spPr/>
        <p:txBody>
          <a:bodyPr/>
          <a:lstStyle/>
          <a:p>
            <a:r>
              <a:rPr lang="en-GB" dirty="0"/>
              <a:t>Results</a:t>
            </a:r>
          </a:p>
        </p:txBody>
      </p:sp>
      <p:pic>
        <p:nvPicPr>
          <p:cNvPr id="6" name="Content Placeholder 5">
            <a:extLst>
              <a:ext uri="{FF2B5EF4-FFF2-40B4-BE49-F238E27FC236}">
                <a16:creationId xmlns:a16="http://schemas.microsoft.com/office/drawing/2014/main" id="{D4EECE24-9C63-DE44-9C5E-F2A7CE663EDF}"/>
              </a:ext>
            </a:extLst>
          </p:cNvPr>
          <p:cNvPicPr>
            <a:picLocks noGrp="1"/>
          </p:cNvPicPr>
          <p:nvPr>
            <p:ph idx="1"/>
          </p:nvPr>
        </p:nvPicPr>
        <p:blipFill>
          <a:blip r:embed="rId2"/>
          <a:stretch>
            <a:fillRect/>
          </a:stretch>
        </p:blipFill>
        <p:spPr>
          <a:xfrm>
            <a:off x="407368" y="1748338"/>
            <a:ext cx="4248472" cy="4776339"/>
          </a:xfrm>
          <a:prstGeom prst="rect">
            <a:avLst/>
          </a:prstGeom>
        </p:spPr>
      </p:pic>
      <p:sp>
        <p:nvSpPr>
          <p:cNvPr id="7" name="Rectangle 6">
            <a:extLst>
              <a:ext uri="{FF2B5EF4-FFF2-40B4-BE49-F238E27FC236}">
                <a16:creationId xmlns:a16="http://schemas.microsoft.com/office/drawing/2014/main" id="{BDCD918D-8D1D-1649-B5E5-C708C8BE4F77}"/>
              </a:ext>
            </a:extLst>
          </p:cNvPr>
          <p:cNvSpPr/>
          <p:nvPr/>
        </p:nvSpPr>
        <p:spPr>
          <a:xfrm>
            <a:off x="4943872" y="1542207"/>
            <a:ext cx="6096000" cy="4911601"/>
          </a:xfrm>
          <a:prstGeom prst="rect">
            <a:avLst/>
          </a:prstGeom>
        </p:spPr>
        <p:txBody>
          <a:bodyPr>
            <a:spAutoFit/>
          </a:bodyPr>
          <a:lstStyle/>
          <a:p>
            <a:pPr>
              <a:spcBef>
                <a:spcPts val="480"/>
              </a:spcBef>
              <a:spcAft>
                <a:spcPts val="1200"/>
              </a:spcAft>
            </a:pPr>
            <a:r>
              <a:rPr lang="en-GB" sz="2000" dirty="0"/>
              <a:t>Supplier </a:t>
            </a:r>
            <a:r>
              <a:rPr lang="en-GB" sz="2000" dirty="0">
                <a:solidFill>
                  <a:schemeClr val="tx2"/>
                </a:solidFill>
              </a:rPr>
              <a:t>guarantees</a:t>
            </a:r>
            <a:r>
              <a:rPr lang="en-GB" sz="2000" dirty="0"/>
              <a:t> or statements in proposal</a:t>
            </a:r>
          </a:p>
          <a:p>
            <a:pPr marL="742950" lvl="1" indent="-285750">
              <a:spcBef>
                <a:spcPts val="600"/>
              </a:spcBef>
              <a:buFont typeface="Arial" panose="020B0604020202020204" pitchFamily="34" charset="0"/>
              <a:buChar char="•"/>
            </a:pPr>
            <a:r>
              <a:rPr lang="en-GB" dirty="0">
                <a:solidFill>
                  <a:schemeClr val="tx2"/>
                </a:solidFill>
              </a:rPr>
              <a:t>137 l/h liquefaction w/ LN2 pre-cooling (18 g/s), rising </a:t>
            </a:r>
            <a:r>
              <a:rPr lang="en-GB" dirty="0" err="1">
                <a:solidFill>
                  <a:schemeClr val="tx2"/>
                </a:solidFill>
              </a:rPr>
              <a:t>dewar</a:t>
            </a:r>
            <a:r>
              <a:rPr lang="en-GB" dirty="0">
                <a:solidFill>
                  <a:schemeClr val="tx2"/>
                </a:solidFill>
              </a:rPr>
              <a:t> level, constant PHS, 2% impurities</a:t>
            </a:r>
          </a:p>
          <a:p>
            <a:pPr marL="742950" lvl="1" indent="-285750">
              <a:spcBef>
                <a:spcPts val="600"/>
              </a:spcBef>
              <a:buFont typeface="Arial" panose="020B0604020202020204" pitchFamily="34" charset="0"/>
              <a:buChar char="•"/>
            </a:pPr>
            <a:r>
              <a:rPr lang="en-GB" dirty="0"/>
              <a:t>40.7 l/h liquefaction w/o LN2 pre-cooling, rising </a:t>
            </a:r>
            <a:r>
              <a:rPr lang="en-GB" dirty="0" err="1"/>
              <a:t>dewar</a:t>
            </a:r>
            <a:r>
              <a:rPr lang="en-GB" dirty="0"/>
              <a:t> level, constant PHS, 2% impurities</a:t>
            </a:r>
          </a:p>
          <a:p>
            <a:pPr marL="742950" lvl="1" indent="-285750">
              <a:spcBef>
                <a:spcPts val="600"/>
              </a:spcBef>
              <a:buFont typeface="Arial" panose="020B0604020202020204" pitchFamily="34" charset="0"/>
              <a:buChar char="•"/>
            </a:pPr>
            <a:r>
              <a:rPr lang="en-GB" dirty="0" err="1"/>
              <a:t>Coldbox</a:t>
            </a:r>
            <a:r>
              <a:rPr lang="en-GB" dirty="0"/>
              <a:t> Cooldown in &lt;3.5 hours w/ LN2 pre-cooling, warm-up </a:t>
            </a:r>
            <a:r>
              <a:rPr lang="en-GB" dirty="0" err="1"/>
              <a:t>Coldbox</a:t>
            </a:r>
            <a:r>
              <a:rPr lang="en-GB" dirty="0"/>
              <a:t> in &lt;8 hours</a:t>
            </a:r>
          </a:p>
          <a:p>
            <a:pPr lvl="1">
              <a:spcBef>
                <a:spcPts val="0"/>
              </a:spcBef>
              <a:buFont typeface="Courier New" panose="02070309020205020404" pitchFamily="49" charset="0"/>
              <a:buChar char="o"/>
            </a:pPr>
            <a:endParaRPr lang="en-GB" sz="1600" dirty="0"/>
          </a:p>
          <a:p>
            <a:pPr marL="57150" indent="0">
              <a:spcBef>
                <a:spcPts val="480"/>
              </a:spcBef>
              <a:spcAft>
                <a:spcPts val="1200"/>
              </a:spcAft>
              <a:buNone/>
            </a:pPr>
            <a:r>
              <a:rPr lang="en-GB" sz="2000" dirty="0"/>
              <a:t>Results</a:t>
            </a:r>
          </a:p>
          <a:p>
            <a:pPr marL="742950" lvl="1" indent="-285750">
              <a:spcBef>
                <a:spcPts val="600"/>
              </a:spcBef>
              <a:buFont typeface="Arial" panose="020B0604020202020204" pitchFamily="34" charset="0"/>
              <a:buChar char="•"/>
            </a:pPr>
            <a:r>
              <a:rPr lang="en-GB" dirty="0"/>
              <a:t>Several control logic adjustments and substantial controller finetuning necessary</a:t>
            </a:r>
          </a:p>
          <a:p>
            <a:pPr marL="742950" lvl="1" indent="-285750">
              <a:spcBef>
                <a:spcPts val="600"/>
              </a:spcBef>
              <a:buFont typeface="Arial" panose="020B0604020202020204" pitchFamily="34" charset="0"/>
              <a:buChar char="•"/>
            </a:pPr>
            <a:r>
              <a:rPr lang="en-GB" dirty="0"/>
              <a:t>138.7 l/h w/ LN2 pre-cooling @ 1% N2 impurity</a:t>
            </a:r>
          </a:p>
          <a:p>
            <a:pPr marL="742950" lvl="1" indent="-285750">
              <a:spcBef>
                <a:spcPts val="600"/>
              </a:spcBef>
              <a:buFont typeface="Arial" panose="020B0604020202020204" pitchFamily="34" charset="0"/>
              <a:buChar char="•"/>
            </a:pPr>
            <a:r>
              <a:rPr lang="en-GB" dirty="0"/>
              <a:t>54.5 l/h w/o LN2 pre-cooling @ 1% N2 impurity</a:t>
            </a:r>
          </a:p>
          <a:p>
            <a:pPr marL="742950" lvl="1" indent="-285750">
              <a:spcBef>
                <a:spcPts val="600"/>
              </a:spcBef>
              <a:buFont typeface="Arial" panose="020B0604020202020204" pitchFamily="34" charset="0"/>
              <a:buChar char="•"/>
            </a:pPr>
            <a:r>
              <a:rPr lang="en-GB" dirty="0" err="1"/>
              <a:t>Coldbox</a:t>
            </a:r>
            <a:r>
              <a:rPr lang="en-GB" dirty="0"/>
              <a:t> Cooldown in ~8 hours, warm-up ~24 hours</a:t>
            </a:r>
          </a:p>
        </p:txBody>
      </p:sp>
    </p:spTree>
    <p:extLst>
      <p:ext uri="{BB962C8B-B14F-4D97-AF65-F5344CB8AC3E}">
        <p14:creationId xmlns:p14="http://schemas.microsoft.com/office/powerpoint/2010/main" val="81828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5EFC-A383-814F-B91A-8A6D94768112}"/>
              </a:ext>
            </a:extLst>
          </p:cNvPr>
          <p:cNvSpPr>
            <a:spLocks noGrp="1"/>
          </p:cNvSpPr>
          <p:nvPr>
            <p:ph type="title"/>
          </p:nvPr>
        </p:nvSpPr>
        <p:spPr/>
        <p:txBody>
          <a:bodyPr/>
          <a:lstStyle/>
          <a:p>
            <a:r>
              <a:rPr lang="en-GB" dirty="0"/>
              <a:t>Cryomodule test mode</a:t>
            </a:r>
          </a:p>
        </p:txBody>
      </p:sp>
      <p:sp>
        <p:nvSpPr>
          <p:cNvPr id="4" name="Slide Number Placeholder 3">
            <a:extLst>
              <a:ext uri="{FF2B5EF4-FFF2-40B4-BE49-F238E27FC236}">
                <a16:creationId xmlns:a16="http://schemas.microsoft.com/office/drawing/2014/main" id="{D973E3B8-D28C-F44E-9070-3B9B154A94EA}"/>
              </a:ext>
            </a:extLst>
          </p:cNvPr>
          <p:cNvSpPr>
            <a:spLocks noGrp="1"/>
          </p:cNvSpPr>
          <p:nvPr>
            <p:ph type="sldNum" sz="quarter" idx="12"/>
          </p:nvPr>
        </p:nvSpPr>
        <p:spPr/>
        <p:txBody>
          <a:bodyPr/>
          <a:lstStyle/>
          <a:p>
            <a:fld id="{551115BC-487E-4422-894C-CB7CD3E79223}" type="slidenum">
              <a:rPr lang="en-GB" smtClean="0"/>
              <a:pPr/>
              <a:t>9</a:t>
            </a:fld>
            <a:endParaRPr lang="en-GB"/>
          </a:p>
        </p:txBody>
      </p:sp>
      <p:sp>
        <p:nvSpPr>
          <p:cNvPr id="5" name="Text Placeholder 4">
            <a:extLst>
              <a:ext uri="{FF2B5EF4-FFF2-40B4-BE49-F238E27FC236}">
                <a16:creationId xmlns:a16="http://schemas.microsoft.com/office/drawing/2014/main" id="{FD713A93-6F8B-6F44-999F-2C55C505704F}"/>
              </a:ext>
            </a:extLst>
          </p:cNvPr>
          <p:cNvSpPr>
            <a:spLocks noGrp="1"/>
          </p:cNvSpPr>
          <p:nvPr>
            <p:ph type="body" sz="quarter" idx="13"/>
          </p:nvPr>
        </p:nvSpPr>
        <p:spPr/>
        <p:txBody>
          <a:bodyPr/>
          <a:lstStyle/>
          <a:p>
            <a:r>
              <a:rPr lang="en-GB" dirty="0"/>
              <a:t>Test set-up and results, cold part</a:t>
            </a:r>
          </a:p>
        </p:txBody>
      </p:sp>
      <p:sp>
        <p:nvSpPr>
          <p:cNvPr id="7" name="Rectangle 6">
            <a:extLst>
              <a:ext uri="{FF2B5EF4-FFF2-40B4-BE49-F238E27FC236}">
                <a16:creationId xmlns:a16="http://schemas.microsoft.com/office/drawing/2014/main" id="{BDCD918D-8D1D-1649-B5E5-C708C8BE4F77}"/>
              </a:ext>
            </a:extLst>
          </p:cNvPr>
          <p:cNvSpPr/>
          <p:nvPr/>
        </p:nvSpPr>
        <p:spPr>
          <a:xfrm>
            <a:off x="6367366" y="1435025"/>
            <a:ext cx="5680617" cy="2646878"/>
          </a:xfrm>
          <a:prstGeom prst="rect">
            <a:avLst/>
          </a:prstGeom>
        </p:spPr>
        <p:txBody>
          <a:bodyPr wrap="square">
            <a:spAutoFit/>
          </a:bodyPr>
          <a:lstStyle/>
          <a:p>
            <a:pPr marL="57150" indent="0">
              <a:spcBef>
                <a:spcPts val="480"/>
              </a:spcBef>
              <a:spcAft>
                <a:spcPts val="600"/>
              </a:spcAft>
              <a:buNone/>
            </a:pPr>
            <a:r>
              <a:rPr lang="en-GB" sz="2000" dirty="0"/>
              <a:t>Test set-up</a:t>
            </a:r>
          </a:p>
          <a:p>
            <a:pPr marL="742950" lvl="1" indent="-285750">
              <a:spcBef>
                <a:spcPts val="600"/>
              </a:spcBef>
              <a:buFont typeface="Arial" panose="020B0604020202020204" pitchFamily="34" charset="0"/>
              <a:buChar char="•"/>
            </a:pPr>
            <a:r>
              <a:rPr lang="en-GB" dirty="0"/>
              <a:t>De-coupling of PVPS and liquefier performance (no phase separation @2K, different performance margins)</a:t>
            </a:r>
          </a:p>
          <a:p>
            <a:pPr marL="742950" lvl="1" indent="-285750">
              <a:spcBef>
                <a:spcPts val="600"/>
              </a:spcBef>
              <a:buFont typeface="Arial" panose="020B0604020202020204" pitchFamily="34" charset="0"/>
              <a:buChar char="•"/>
            </a:pPr>
            <a:r>
              <a:rPr lang="en-GB" dirty="0"/>
              <a:t>Approach of stable Dewar level control for maximum 2K flow not feasible, instead</a:t>
            </a:r>
          </a:p>
          <a:p>
            <a:pPr marL="742950" lvl="1" indent="-285750">
              <a:spcBef>
                <a:spcPts val="600"/>
              </a:spcBef>
              <a:buFont typeface="Arial" panose="020B0604020202020204" pitchFamily="34" charset="0"/>
              <a:buChar char="•"/>
            </a:pPr>
            <a:r>
              <a:rPr lang="en-GB" dirty="0"/>
              <a:t>Setting of 4.1 g/s 2K flow at flow counter downstream PVPS and allow slight Dewar level rise</a:t>
            </a:r>
          </a:p>
        </p:txBody>
      </p:sp>
      <p:pic>
        <p:nvPicPr>
          <p:cNvPr id="10" name="Picture 9">
            <a:extLst>
              <a:ext uri="{FF2B5EF4-FFF2-40B4-BE49-F238E27FC236}">
                <a16:creationId xmlns:a16="http://schemas.microsoft.com/office/drawing/2014/main" id="{88D7AB8A-596A-CE4B-8F14-4A6CFEFB8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644" y="1556792"/>
            <a:ext cx="4315520" cy="4288771"/>
          </a:xfrm>
          <a:prstGeom prst="rect">
            <a:avLst/>
          </a:prstGeom>
        </p:spPr>
      </p:pic>
      <p:pic>
        <p:nvPicPr>
          <p:cNvPr id="12" name="Picture 11">
            <a:extLst>
              <a:ext uri="{FF2B5EF4-FFF2-40B4-BE49-F238E27FC236}">
                <a16:creationId xmlns:a16="http://schemas.microsoft.com/office/drawing/2014/main" id="{D67A7E9A-A5C9-384B-A2E1-1841DE616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387" y="6390302"/>
            <a:ext cx="5634980" cy="298494"/>
          </a:xfrm>
          <a:prstGeom prst="rect">
            <a:avLst/>
          </a:prstGeom>
        </p:spPr>
      </p:pic>
      <p:cxnSp>
        <p:nvCxnSpPr>
          <p:cNvPr id="16" name="Straight Arrow Connector 15">
            <a:extLst>
              <a:ext uri="{FF2B5EF4-FFF2-40B4-BE49-F238E27FC236}">
                <a16:creationId xmlns:a16="http://schemas.microsoft.com/office/drawing/2014/main" id="{39C61163-0FC9-224E-92F4-37EAB9B806FE}"/>
              </a:ext>
            </a:extLst>
          </p:cNvPr>
          <p:cNvCxnSpPr>
            <a:cxnSpLocks/>
          </p:cNvCxnSpPr>
          <p:nvPr/>
        </p:nvCxnSpPr>
        <p:spPr>
          <a:xfrm>
            <a:off x="3524632" y="6093296"/>
            <a:ext cx="31087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339F046-75DA-EB44-B3E5-BEB261D513BB}"/>
              </a:ext>
            </a:extLst>
          </p:cNvPr>
          <p:cNvCxnSpPr>
            <a:cxnSpLocks/>
          </p:cNvCxnSpPr>
          <p:nvPr/>
        </p:nvCxnSpPr>
        <p:spPr>
          <a:xfrm>
            <a:off x="6634348" y="6088083"/>
            <a:ext cx="0" cy="4141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4B7C86-EF11-BA4A-80F1-C4F43E355DF4}"/>
              </a:ext>
            </a:extLst>
          </p:cNvPr>
          <p:cNvCxnSpPr>
            <a:cxnSpLocks/>
          </p:cNvCxnSpPr>
          <p:nvPr/>
        </p:nvCxnSpPr>
        <p:spPr>
          <a:xfrm>
            <a:off x="3524632" y="5825072"/>
            <a:ext cx="0" cy="2682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7EBBD82-F4B7-474B-8BE8-449E260AEAC7}"/>
              </a:ext>
            </a:extLst>
          </p:cNvPr>
          <p:cNvCxnSpPr>
            <a:cxnSpLocks/>
          </p:cNvCxnSpPr>
          <p:nvPr/>
        </p:nvCxnSpPr>
        <p:spPr>
          <a:xfrm flipH="1" flipV="1">
            <a:off x="6359552" y="6502250"/>
            <a:ext cx="273828" cy="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002B447B-C00D-4B46-AC7D-532D71FE04EE}"/>
              </a:ext>
            </a:extLst>
          </p:cNvPr>
          <p:cNvSpPr/>
          <p:nvPr/>
        </p:nvSpPr>
        <p:spPr>
          <a:xfrm>
            <a:off x="263352" y="1556792"/>
            <a:ext cx="1080120" cy="35283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TICP </a:t>
            </a:r>
            <a:r>
              <a:rPr lang="en-GB" dirty="0" err="1">
                <a:solidFill>
                  <a:schemeClr val="tx1"/>
                </a:solidFill>
              </a:rPr>
              <a:t>Coldbox</a:t>
            </a:r>
            <a:r>
              <a:rPr lang="en-GB" dirty="0">
                <a:solidFill>
                  <a:schemeClr val="tx1"/>
                </a:solidFill>
              </a:rPr>
              <a:t> System</a:t>
            </a:r>
          </a:p>
        </p:txBody>
      </p:sp>
      <p:sp>
        <p:nvSpPr>
          <p:cNvPr id="32" name="Rounded Rectangle 31">
            <a:extLst>
              <a:ext uri="{FF2B5EF4-FFF2-40B4-BE49-F238E27FC236}">
                <a16:creationId xmlns:a16="http://schemas.microsoft.com/office/drawing/2014/main" id="{B1F29BAB-3792-D34C-B503-5A82EE5A4BBC}"/>
              </a:ext>
            </a:extLst>
          </p:cNvPr>
          <p:cNvSpPr/>
          <p:nvPr/>
        </p:nvSpPr>
        <p:spPr>
          <a:xfrm>
            <a:off x="263352" y="5128655"/>
            <a:ext cx="1080120" cy="101649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TICP </a:t>
            </a:r>
            <a:r>
              <a:rPr lang="en-GB" dirty="0" err="1">
                <a:solidFill>
                  <a:schemeClr val="tx1"/>
                </a:solidFill>
              </a:rPr>
              <a:t>Compr</a:t>
            </a:r>
            <a:r>
              <a:rPr lang="en-GB" dirty="0">
                <a:solidFill>
                  <a:schemeClr val="tx1"/>
                </a:solidFill>
              </a:rPr>
              <a:t> System</a:t>
            </a:r>
          </a:p>
        </p:txBody>
      </p:sp>
      <p:cxnSp>
        <p:nvCxnSpPr>
          <p:cNvPr id="33" name="Straight Connector 32">
            <a:extLst>
              <a:ext uri="{FF2B5EF4-FFF2-40B4-BE49-F238E27FC236}">
                <a16:creationId xmlns:a16="http://schemas.microsoft.com/office/drawing/2014/main" id="{8CD84609-B54E-8849-A34A-B4EC06FD3FF6}"/>
              </a:ext>
            </a:extLst>
          </p:cNvPr>
          <p:cNvCxnSpPr>
            <a:cxnSpLocks/>
            <a:stCxn id="32" idx="2"/>
          </p:cNvCxnSpPr>
          <p:nvPr/>
        </p:nvCxnSpPr>
        <p:spPr>
          <a:xfrm>
            <a:off x="803412" y="6145151"/>
            <a:ext cx="0" cy="2451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F1C9239-F911-2F44-93FE-8CF393555D97}"/>
              </a:ext>
            </a:extLst>
          </p:cNvPr>
          <p:cNvSpPr/>
          <p:nvPr/>
        </p:nvSpPr>
        <p:spPr>
          <a:xfrm>
            <a:off x="6367366" y="4149080"/>
            <a:ext cx="5760440" cy="2387833"/>
          </a:xfrm>
          <a:prstGeom prst="rect">
            <a:avLst/>
          </a:prstGeom>
        </p:spPr>
        <p:txBody>
          <a:bodyPr wrap="square">
            <a:spAutoFit/>
          </a:bodyPr>
          <a:lstStyle/>
          <a:p>
            <a:pPr>
              <a:spcBef>
                <a:spcPts val="480"/>
              </a:spcBef>
              <a:spcAft>
                <a:spcPts val="600"/>
              </a:spcAft>
            </a:pPr>
            <a:r>
              <a:rPr lang="en-GB" sz="2000" dirty="0"/>
              <a:t>Supplier </a:t>
            </a:r>
            <a:r>
              <a:rPr lang="en-GB" sz="2000" dirty="0">
                <a:solidFill>
                  <a:schemeClr val="tx2"/>
                </a:solidFill>
              </a:rPr>
              <a:t>guarantees</a:t>
            </a:r>
            <a:r>
              <a:rPr lang="en-GB" sz="2000" dirty="0"/>
              <a:t> or statements in proposal</a:t>
            </a:r>
          </a:p>
          <a:p>
            <a:pPr marL="742950" lvl="1" indent="-285750">
              <a:spcBef>
                <a:spcPts val="0"/>
              </a:spcBef>
              <a:buFont typeface="Arial" panose="020B0604020202020204" pitchFamily="34" charset="0"/>
              <a:buChar char="•"/>
            </a:pPr>
            <a:r>
              <a:rPr lang="en-GB" dirty="0">
                <a:solidFill>
                  <a:schemeClr val="tx2"/>
                </a:solidFill>
              </a:rPr>
              <a:t>4 g/s ”constant level liquefaction” w/ LN2 pre-cooling (14 g/s) + 387 W@ &lt;40K supply </a:t>
            </a:r>
          </a:p>
          <a:p>
            <a:pPr marL="57150" indent="0">
              <a:spcBef>
                <a:spcPts val="480"/>
              </a:spcBef>
              <a:spcAft>
                <a:spcPts val="600"/>
              </a:spcAft>
              <a:buNone/>
            </a:pPr>
            <a:r>
              <a:rPr lang="en-GB" sz="2000" dirty="0"/>
              <a:t>Results</a:t>
            </a:r>
          </a:p>
          <a:p>
            <a:pPr marL="742950" lvl="1" indent="-285750">
              <a:spcBef>
                <a:spcPts val="0"/>
              </a:spcBef>
              <a:buFont typeface="Arial" panose="020B0604020202020204" pitchFamily="34" charset="0"/>
              <a:buChar char="•"/>
            </a:pPr>
            <a:r>
              <a:rPr lang="en-GB" dirty="0"/>
              <a:t>Successful test of liquefier: 4.1 g/s + 387 W @ 37K (inlet) – 41K (outlet) and 500 mbar </a:t>
            </a:r>
            <a:r>
              <a:rPr lang="en-GB" dirty="0" err="1"/>
              <a:t>dp</a:t>
            </a:r>
            <a:endParaRPr lang="en-GB" dirty="0"/>
          </a:p>
          <a:p>
            <a:pPr marL="742950" lvl="1" indent="-285750">
              <a:spcBef>
                <a:spcPts val="600"/>
              </a:spcBef>
              <a:buFont typeface="Arial" panose="020B0604020202020204" pitchFamily="34" charset="0"/>
              <a:buChar char="•"/>
            </a:pPr>
            <a:r>
              <a:rPr lang="en-GB" dirty="0"/>
              <a:t>Acceptable ambient heater performance</a:t>
            </a:r>
          </a:p>
        </p:txBody>
      </p:sp>
    </p:spTree>
    <p:extLst>
      <p:ext uri="{BB962C8B-B14F-4D97-AF65-F5344CB8AC3E}">
        <p14:creationId xmlns:p14="http://schemas.microsoft.com/office/powerpoint/2010/main" val="256514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9"/>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4759</TotalTime>
  <Words>1985</Words>
  <Application>Microsoft Macintosh PowerPoint</Application>
  <PresentationFormat>Widescreen</PresentationFormat>
  <Paragraphs>342</Paragraphs>
  <Slides>29</Slides>
  <Notes>4</Notes>
  <HiddenSlides>4</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ヒラギノ角ゴ ProN W3</vt:lpstr>
      <vt:lpstr>Arial</vt:lpstr>
      <vt:lpstr>Calibri</vt:lpstr>
      <vt:lpstr>Courier New</vt:lpstr>
      <vt:lpstr>Gill Sans</vt:lpstr>
      <vt:lpstr>Helvetica</vt:lpstr>
      <vt:lpstr>Source Sans Pro</vt:lpstr>
      <vt:lpstr>Tahoma</vt:lpstr>
      <vt:lpstr>Wingdings</vt:lpstr>
      <vt:lpstr>Office-tema</vt:lpstr>
      <vt:lpstr>2_Anpassad formgivning</vt:lpstr>
      <vt:lpstr>Cryogenics for the ESS Instrument Sample Environment</vt:lpstr>
      <vt:lpstr>ESS Cryogenic System Block Diagram</vt:lpstr>
      <vt:lpstr>The Test &amp; Instruments Cryoplant</vt:lpstr>
      <vt:lpstr>TICP Process Overview</vt:lpstr>
      <vt:lpstr>Acceptance testing</vt:lpstr>
      <vt:lpstr>Current status</vt:lpstr>
      <vt:lpstr>Coldbox liquefaction and internal purification</vt:lpstr>
      <vt:lpstr>Coldbox liquefaction and internal purification</vt:lpstr>
      <vt:lpstr>Cryomodule test mode</vt:lpstr>
      <vt:lpstr>Cryomodule test mode</vt:lpstr>
      <vt:lpstr>The ESS Instrument suite</vt:lpstr>
      <vt:lpstr>ESS instruments cater to many science topics</vt:lpstr>
      <vt:lpstr>Instrument installation schedule  (V4.1, 29th November 2018)</vt:lpstr>
      <vt:lpstr>Why do we want to cool things?</vt:lpstr>
      <vt:lpstr>Neutrons for magnetic and electronic phenomena</vt:lpstr>
      <vt:lpstr>Typical cryogenic sample environment planned for ESS</vt:lpstr>
      <vt:lpstr>Special requirements for neutron facilities</vt:lpstr>
      <vt:lpstr>Future developments</vt:lpstr>
      <vt:lpstr>PowerPoint Presentation</vt:lpstr>
      <vt:lpstr>Huginn: RUC - ESS collaboration </vt:lpstr>
      <vt:lpstr>The Huginn project</vt:lpstr>
      <vt:lpstr>Final Design</vt:lpstr>
      <vt:lpstr>Performance I</vt:lpstr>
      <vt:lpstr>Performance I</vt:lpstr>
      <vt:lpstr>Performance II</vt:lpstr>
      <vt:lpstr>Performance II</vt:lpstr>
      <vt:lpstr>Performance III</vt:lpstr>
      <vt:lpstr>Performance III</vt:lpstr>
      <vt:lpstr>Performance 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Cryogenics for the ESS Instrument Sample Environment</dc:title>
  <dc:creator>Alex Holmes</dc:creator>
  <cp:lastModifiedBy>Alex Holmes</cp:lastModifiedBy>
  <cp:revision>25</cp:revision>
  <dcterms:created xsi:type="dcterms:W3CDTF">2019-10-03T14:19:19Z</dcterms:created>
  <dcterms:modified xsi:type="dcterms:W3CDTF">2019-10-07T07:07:16Z</dcterms:modified>
</cp:coreProperties>
</file>