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300" r:id="rId3"/>
    <p:sldId id="334" r:id="rId4"/>
    <p:sldId id="342" r:id="rId5"/>
    <p:sldId id="335" r:id="rId6"/>
    <p:sldId id="337" r:id="rId7"/>
    <p:sldId id="336" r:id="rId8"/>
    <p:sldId id="338" r:id="rId9"/>
    <p:sldId id="339" r:id="rId10"/>
    <p:sldId id="340" r:id="rId11"/>
    <p:sldId id="341" r:id="rId12"/>
    <p:sldId id="298" r:id="rId13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D5F8F4-8E6E-034C-B509-13F0A19F5FBA}">
          <p14:sldIdLst>
            <p14:sldId id="269"/>
            <p14:sldId id="300"/>
            <p14:sldId id="334"/>
            <p14:sldId id="342"/>
            <p14:sldId id="335"/>
            <p14:sldId id="337"/>
            <p14:sldId id="336"/>
            <p14:sldId id="338"/>
            <p14:sldId id="339"/>
            <p14:sldId id="340"/>
            <p14:sldId id="341"/>
            <p14:sldId id="298"/>
          </p14:sldIdLst>
        </p14:section>
        <p14:section name="backup" id="{36DCA57B-2EE0-6842-95EF-212ACC84F70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32" autoAdjust="0"/>
    <p:restoredTop sz="91451" autoAdjust="0"/>
  </p:normalViewPr>
  <p:slideViewPr>
    <p:cSldViewPr>
      <p:cViewPr varScale="1">
        <p:scale>
          <a:sx n="69" d="100"/>
          <a:sy n="69" d="100"/>
        </p:scale>
        <p:origin x="117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0336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A0F412-9B39-E14E-A982-EFFC18C6BA63}" type="datetimeFigureOut">
              <a:rPr lang="en-US" smtClean="0"/>
              <a:t>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CD1D2-52FF-AE4F-8497-20AF440A4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025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2019-02-14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110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14/02/2019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14/02/2019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14/02/2019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14/02/2019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14/02/2019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0808"/>
            <a:ext cx="7772400" cy="1755775"/>
          </a:xfrm>
        </p:spPr>
        <p:txBody>
          <a:bodyPr>
            <a:normAutofit/>
          </a:bodyPr>
          <a:lstStyle/>
          <a:p>
            <a:pPr algn="ctr"/>
            <a:r>
              <a:rPr lang="sv-SE" sz="4000" dirty="0" smtClean="0"/>
              <a:t>Rack </a:t>
            </a:r>
            <a:r>
              <a:rPr lang="sv-SE" sz="4000" dirty="0"/>
              <a:t>P</a:t>
            </a:r>
            <a:r>
              <a:rPr lang="sv-SE" sz="4000" dirty="0" smtClean="0"/>
              <a:t>lacement</a:t>
            </a: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Chopper Workshop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2063080"/>
          </a:xfrm>
        </p:spPr>
        <p:txBody>
          <a:bodyPr>
            <a:noAutofit/>
          </a:bodyPr>
          <a:lstStyle/>
          <a:p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 smtClean="0">
                <a:solidFill>
                  <a:schemeClr val="bg1"/>
                </a:solidFill>
              </a:rPr>
              <a:t>Gabor Laszlo</a:t>
            </a:r>
            <a:endParaRPr lang="en-GB" sz="2000" dirty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NSS </a:t>
            </a:r>
            <a:r>
              <a:rPr lang="en-GB" sz="2000" dirty="0" smtClean="0">
                <a:solidFill>
                  <a:schemeClr val="bg1"/>
                </a:solidFill>
              </a:rPr>
              <a:t>Lead Instrument Engineer</a:t>
            </a:r>
            <a:endParaRPr lang="en-GB" sz="2000" dirty="0">
              <a:solidFill>
                <a:schemeClr val="bg1"/>
              </a:solidFill>
            </a:endParaRP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52120" y="6237312"/>
            <a:ext cx="4572000" cy="368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smtClean="0">
                <a:solidFill>
                  <a:srgbClr val="FFFFFF"/>
                </a:solidFill>
              </a:rPr>
              <a:t>14.02.2019</a:t>
            </a:r>
            <a:endParaRPr lang="en-GB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03" y="360893"/>
            <a:ext cx="7139136" cy="832050"/>
          </a:xfrm>
        </p:spPr>
        <p:txBody>
          <a:bodyPr/>
          <a:lstStyle/>
          <a:p>
            <a:r>
              <a:rPr lang="sv-SE" dirty="0" err="1" smtClean="0"/>
              <a:t>East</a:t>
            </a:r>
            <a:r>
              <a:rPr lang="sv-SE" dirty="0" smtClean="0"/>
              <a:t> </a:t>
            </a:r>
            <a:r>
              <a:rPr lang="sv-SE" dirty="0" err="1" smtClean="0"/>
              <a:t>Sector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10</a:t>
            </a:fld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1187624" y="1532426"/>
            <a:ext cx="6408015" cy="5214382"/>
            <a:chOff x="1660631" y="2132855"/>
            <a:chExt cx="6110605" cy="4972371"/>
          </a:xfrm>
        </p:grpSpPr>
        <p:pic>
          <p:nvPicPr>
            <p:cNvPr id="56" name="Picture 55"/>
            <p:cNvPicPr/>
            <p:nvPr/>
          </p:nvPicPr>
          <p:blipFill rotWithShape="1">
            <a:blip r:embed="rId2"/>
            <a:srcRect t="13685"/>
            <a:stretch/>
          </p:blipFill>
          <p:spPr>
            <a:xfrm>
              <a:off x="1660631" y="2132855"/>
              <a:ext cx="6110605" cy="4972371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1946910" y="2226945"/>
              <a:ext cx="5250186" cy="2404089"/>
              <a:chOff x="0" y="0"/>
              <a:chExt cx="5250254" cy="2404466"/>
            </a:xfrm>
          </p:grpSpPr>
          <p:sp>
            <p:nvSpPr>
              <p:cNvPr id="40" name="Rectangle 39"/>
              <p:cNvSpPr/>
              <p:nvPr/>
            </p:nvSpPr>
            <p:spPr>
              <a:xfrm rot="18709256">
                <a:off x="361849" y="-96323"/>
                <a:ext cx="51588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310387">
                <a:off x="440086" y="-199010"/>
                <a:ext cx="51559" cy="44958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20155648">
                <a:off x="0" y="211737"/>
                <a:ext cx="45719" cy="41701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310387">
                <a:off x="2217542" y="815633"/>
                <a:ext cx="95895" cy="101467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310387">
                <a:off x="4765149" y="1935406"/>
                <a:ext cx="66675" cy="101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8310387">
                <a:off x="4843387" y="1989193"/>
                <a:ext cx="66675" cy="101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8310387">
                <a:off x="4926514" y="2047871"/>
                <a:ext cx="66688" cy="101799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8310387">
                <a:off x="5004751" y="2106550"/>
                <a:ext cx="66675" cy="101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18310387">
                <a:off x="5082989" y="2160338"/>
                <a:ext cx="66675" cy="101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18310387">
                <a:off x="5166116" y="2219016"/>
                <a:ext cx="66675" cy="1016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6200000">
                <a:off x="2139305" y="571140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1" name="Rectangle 50"/>
              <p:cNvSpPr/>
              <p:nvPr/>
            </p:nvSpPr>
            <p:spPr>
              <a:xfrm rot="18294905">
                <a:off x="4535326" y="1739813"/>
                <a:ext cx="88900" cy="158664"/>
              </a:xfrm>
              <a:prstGeom prst="rect">
                <a:avLst/>
              </a:prstGeom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18765183">
                <a:off x="2166199" y="2011198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8709256">
                <a:off x="2009724" y="1893842"/>
                <a:ext cx="82256" cy="8487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8709256">
                <a:off x="2317784" y="2177453"/>
                <a:ext cx="82256" cy="8487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18709256">
                <a:off x="2532938" y="2333927"/>
                <a:ext cx="56204" cy="8487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104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03" y="360893"/>
            <a:ext cx="7139136" cy="832050"/>
          </a:xfrm>
        </p:spPr>
        <p:txBody>
          <a:bodyPr/>
          <a:lstStyle/>
          <a:p>
            <a:r>
              <a:rPr lang="sv-SE" dirty="0" smtClean="0"/>
              <a:t>North</a:t>
            </a:r>
            <a:r>
              <a:rPr lang="sv-SE" dirty="0" smtClean="0"/>
              <a:t> </a:t>
            </a:r>
            <a:r>
              <a:rPr lang="sv-SE" dirty="0" err="1" smtClean="0"/>
              <a:t>Sector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11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4728" y="1498066"/>
            <a:ext cx="4427512" cy="52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9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F5A6-84C5-4A40-BBBC-ED89C044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4370" y="3212976"/>
            <a:ext cx="8232430" cy="1512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400" b="1" dirty="0" smtClean="0">
                <a:solidFill>
                  <a:srgbClr val="000000"/>
                </a:solidFill>
              </a:rPr>
              <a:t>Thank you!</a:t>
            </a:r>
          </a:p>
          <a:p>
            <a:pPr lvl="1">
              <a:spcBef>
                <a:spcPts val="0"/>
              </a:spcBef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buFont typeface="+mj-lt"/>
              <a:buAutoNum type="arabicPeriod" startAt="2"/>
            </a:pPr>
            <a:endParaRPr lang="en-US" sz="180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0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Rack </a:t>
            </a:r>
            <a:r>
              <a:rPr lang="sv-SE" dirty="0" err="1" smtClean="0"/>
              <a:t>properties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2269459" y="1749850"/>
            <a:ext cx="65527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(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PSS Rack Size :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1000mmx600mm)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Power distribution: 1200mmx800mm (?)</a:t>
            </a:r>
            <a:endParaRPr lang="en-US" b="1" dirty="0" smtClean="0">
              <a:solidFill>
                <a:srgbClr val="0094CA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Motion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Control Rack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Size: 800mmx600mm (?)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Detector (beam monitor) Rack Size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: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800mmx600mm (?)</a:t>
            </a:r>
            <a:endParaRPr lang="en-US" b="1" dirty="0">
              <a:solidFill>
                <a:srgbClr val="0094CA"/>
              </a:solidFill>
              <a:latin typeface="Helvetica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Chopper Rack Size: 800mmx800mm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Turbo Pump: 800mmx800mm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Backing Pump:?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Cooling Skid: 1000mmx1000mm</a:t>
            </a:r>
          </a:p>
          <a:p>
            <a:endParaRPr lang="en-US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(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Access to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PSS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Rack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: 1000mm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both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sides)</a:t>
            </a:r>
          </a:p>
          <a:p>
            <a:r>
              <a:rPr lang="en-US" b="1" dirty="0">
                <a:solidFill>
                  <a:srgbClr val="0094CA"/>
                </a:solidFill>
                <a:latin typeface="Helvetica Neue"/>
              </a:rPr>
              <a:t>Access to Power distribution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Rack :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600mm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both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sides (?)</a:t>
            </a:r>
            <a:endParaRPr lang="en-US" dirty="0" smtClean="0">
              <a:solidFill>
                <a:srgbClr val="333333"/>
              </a:solidFill>
              <a:latin typeface="Helvetica Neue"/>
            </a:endParaRPr>
          </a:p>
          <a:p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Access to Motion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Control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Rack: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800mm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front side(?)</a:t>
            </a:r>
          </a:p>
          <a:p>
            <a:r>
              <a:rPr lang="en-US" b="1" dirty="0">
                <a:solidFill>
                  <a:srgbClr val="0094CA"/>
                </a:solidFill>
                <a:latin typeface="Helvetica Neue"/>
              </a:rPr>
              <a:t>Access to Detector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 Rack: </a:t>
            </a:r>
            <a:r>
              <a:rPr lang="en-US" b="1" dirty="0">
                <a:solidFill>
                  <a:srgbClr val="0094CA"/>
                </a:solidFill>
                <a:latin typeface="Helvetica Neue"/>
              </a:rPr>
              <a:t>800mm front side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(?)</a:t>
            </a:r>
          </a:p>
          <a:p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Access </a:t>
            </a:r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to Chopper Rack: 800mm both sides</a:t>
            </a:r>
          </a:p>
          <a:p>
            <a:endParaRPr lang="en-US" b="1" i="0" dirty="0">
              <a:solidFill>
                <a:srgbClr val="0094CA"/>
              </a:solidFill>
              <a:effectLst/>
              <a:latin typeface="Helvetica Neue"/>
            </a:endParaRPr>
          </a:p>
          <a:p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Minimum path width for traffic: 900mm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92758" y="2852936"/>
            <a:ext cx="1249442" cy="1988454"/>
            <a:chOff x="1525088" y="2564905"/>
            <a:chExt cx="911978" cy="1451389"/>
          </a:xfrm>
        </p:grpSpPr>
        <p:sp>
          <p:nvSpPr>
            <p:cNvPr id="12" name="Rectangle 11"/>
            <p:cNvSpPr/>
            <p:nvPr/>
          </p:nvSpPr>
          <p:spPr>
            <a:xfrm rot="16200000">
              <a:off x="1566637" y="3075292"/>
              <a:ext cx="443280" cy="43061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25088" y="2564905"/>
              <a:ext cx="475766" cy="46979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64643" y="3546500"/>
              <a:ext cx="475766" cy="469794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4" name="Pie 3"/>
            <p:cNvSpPr/>
            <p:nvPr/>
          </p:nvSpPr>
          <p:spPr>
            <a:xfrm>
              <a:off x="1564642" y="2564905"/>
              <a:ext cx="872424" cy="947335"/>
            </a:xfrm>
            <a:prstGeom prst="pie">
              <a:avLst>
                <a:gd name="adj1" fmla="val 10800000"/>
                <a:gd name="adj2" fmla="val 162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  <p:sp>
          <p:nvSpPr>
            <p:cNvPr id="16" name="Pie 15"/>
            <p:cNvSpPr/>
            <p:nvPr/>
          </p:nvSpPr>
          <p:spPr>
            <a:xfrm flipV="1">
              <a:off x="1564642" y="3068959"/>
              <a:ext cx="872424" cy="901843"/>
            </a:xfrm>
            <a:prstGeom prst="pie">
              <a:avLst>
                <a:gd name="adj1" fmla="val 10800000"/>
                <a:gd name="adj2" fmla="val 1620000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988465" y="3205552"/>
            <a:ext cx="215849" cy="209658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  <p:sp>
        <p:nvSpPr>
          <p:cNvPr id="18" name="Rectangle 17"/>
          <p:cNvSpPr/>
          <p:nvPr/>
        </p:nvSpPr>
        <p:spPr>
          <a:xfrm>
            <a:off x="1993945" y="3753036"/>
            <a:ext cx="283914" cy="25249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13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Constrains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3</a:t>
            </a:fld>
            <a:endParaRPr lang="sv-SE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78395" y="1844824"/>
            <a:ext cx="7688762" cy="4317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sv-SE" sz="5100" b="1" dirty="0" smtClean="0">
                <a:solidFill>
                  <a:srgbClr val="7030A0"/>
                </a:solidFill>
              </a:rPr>
              <a:t>Constrains on </a:t>
            </a:r>
            <a:r>
              <a:rPr lang="sv-SE" sz="5100" b="1" dirty="0" smtClean="0">
                <a:solidFill>
                  <a:srgbClr val="7030A0"/>
                </a:solidFill>
              </a:rPr>
              <a:t>rack </a:t>
            </a:r>
            <a:r>
              <a:rPr lang="sv-SE" sz="5100" b="1" dirty="0" smtClean="0">
                <a:solidFill>
                  <a:srgbClr val="7030A0"/>
                </a:solidFill>
              </a:rPr>
              <a:t>placement:</a:t>
            </a:r>
          </a:p>
          <a:p>
            <a:pPr>
              <a:buFontTx/>
              <a:buChar char="-"/>
            </a:pPr>
            <a:r>
              <a:rPr lang="sv-SE" sz="5100" dirty="0" smtClean="0">
                <a:solidFill>
                  <a:srgbClr val="7030A0"/>
                </a:solidFill>
              </a:rPr>
              <a:t>Cable </a:t>
            </a:r>
            <a:r>
              <a:rPr lang="sv-SE" sz="5100" dirty="0" err="1" smtClean="0">
                <a:solidFill>
                  <a:srgbClr val="7030A0"/>
                </a:solidFill>
              </a:rPr>
              <a:t>length</a:t>
            </a:r>
            <a:r>
              <a:rPr lang="sv-SE" sz="5100" dirty="0" smtClean="0">
                <a:solidFill>
                  <a:srgbClr val="7030A0"/>
                </a:solidFill>
              </a:rPr>
              <a:t> </a:t>
            </a:r>
            <a:r>
              <a:rPr lang="sv-SE" sz="5100" dirty="0" smtClean="0">
                <a:solidFill>
                  <a:srgbClr val="7030A0"/>
                </a:solidFill>
              </a:rPr>
              <a:t>limitations (?)</a:t>
            </a:r>
            <a:endParaRPr lang="sv-SE" sz="51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sv-SE" sz="5100" dirty="0" smtClean="0">
                <a:solidFill>
                  <a:srgbClr val="7030A0"/>
                </a:solidFill>
              </a:rPr>
              <a:t>Floorspace</a:t>
            </a:r>
          </a:p>
          <a:p>
            <a:pPr>
              <a:buFontTx/>
              <a:buChar char="-"/>
            </a:pPr>
            <a:r>
              <a:rPr lang="sv-SE" sz="5100" dirty="0" smtClean="0">
                <a:solidFill>
                  <a:srgbClr val="7030A0"/>
                </a:solidFill>
              </a:rPr>
              <a:t>Distance from sensitive components</a:t>
            </a:r>
          </a:p>
          <a:p>
            <a:pPr>
              <a:buFontTx/>
              <a:buChar char="-"/>
            </a:pPr>
            <a:r>
              <a:rPr lang="sv-SE" sz="5100" dirty="0">
                <a:solidFill>
                  <a:srgbClr val="7030A0"/>
                </a:solidFill>
              </a:rPr>
              <a:t>B</a:t>
            </a:r>
            <a:r>
              <a:rPr lang="sv-SE" sz="5100" dirty="0" smtClean="0">
                <a:solidFill>
                  <a:srgbClr val="7030A0"/>
                </a:solidFill>
              </a:rPr>
              <a:t>locking of trafic routes including cranes</a:t>
            </a:r>
          </a:p>
          <a:p>
            <a:pPr>
              <a:buFontTx/>
              <a:buChar char="-"/>
            </a:pPr>
            <a:r>
              <a:rPr lang="sv-SE" sz="5100" dirty="0" smtClean="0">
                <a:solidFill>
                  <a:srgbClr val="7030A0"/>
                </a:solidFill>
              </a:rPr>
              <a:t>The cabinets should be outide of the </a:t>
            </a:r>
            <a:r>
              <a:rPr lang="sv-SE" sz="5100" dirty="0" err="1" smtClean="0">
                <a:solidFill>
                  <a:srgbClr val="7030A0"/>
                </a:solidFill>
              </a:rPr>
              <a:t>shielding</a:t>
            </a:r>
            <a:endParaRPr lang="sv-SE" sz="5100" dirty="0" smtClean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r>
              <a:rPr lang="sv-SE" sz="5100" dirty="0" smtClean="0">
                <a:solidFill>
                  <a:srgbClr val="7030A0"/>
                </a:solidFill>
              </a:rPr>
              <a:t>(If the racks </a:t>
            </a:r>
            <a:r>
              <a:rPr lang="sv-SE" sz="5100" dirty="0" err="1" smtClean="0">
                <a:solidFill>
                  <a:srgbClr val="7030A0"/>
                </a:solidFill>
              </a:rPr>
              <a:t>are</a:t>
            </a:r>
            <a:r>
              <a:rPr lang="sv-SE" sz="5100" dirty="0" smtClean="0">
                <a:solidFill>
                  <a:srgbClr val="7030A0"/>
                </a:solidFill>
              </a:rPr>
              <a:t> on the </a:t>
            </a:r>
            <a:r>
              <a:rPr lang="sv-SE" sz="5100" dirty="0" err="1" smtClean="0">
                <a:solidFill>
                  <a:srgbClr val="7030A0"/>
                </a:solidFill>
              </a:rPr>
              <a:t>top</a:t>
            </a:r>
            <a:r>
              <a:rPr lang="sv-SE" sz="5100" dirty="0" smtClean="0">
                <a:solidFill>
                  <a:srgbClr val="7030A0"/>
                </a:solidFill>
              </a:rPr>
              <a:t> </a:t>
            </a:r>
            <a:r>
              <a:rPr lang="sv-SE" sz="5100" dirty="0" err="1" smtClean="0">
                <a:solidFill>
                  <a:srgbClr val="7030A0"/>
                </a:solidFill>
              </a:rPr>
              <a:t>of</a:t>
            </a:r>
            <a:r>
              <a:rPr lang="sv-SE" sz="5100" dirty="0" smtClean="0">
                <a:solidFill>
                  <a:srgbClr val="7030A0"/>
                </a:solidFill>
              </a:rPr>
              <a:t> the </a:t>
            </a:r>
            <a:r>
              <a:rPr lang="sv-SE" sz="5100" dirty="0" err="1" smtClean="0">
                <a:solidFill>
                  <a:srgbClr val="7030A0"/>
                </a:solidFill>
              </a:rPr>
              <a:t>shielding</a:t>
            </a:r>
            <a:r>
              <a:rPr lang="sv-SE" sz="5100" dirty="0" smtClean="0">
                <a:solidFill>
                  <a:srgbClr val="7030A0"/>
                </a:solidFill>
              </a:rPr>
              <a:t>, </a:t>
            </a:r>
            <a:r>
              <a:rPr lang="sv-SE" sz="5100" dirty="0" err="1" smtClean="0">
                <a:solidFill>
                  <a:srgbClr val="7030A0"/>
                </a:solidFill>
              </a:rPr>
              <a:t>we</a:t>
            </a:r>
            <a:r>
              <a:rPr lang="sv-SE" sz="5100" dirty="0" smtClean="0">
                <a:solidFill>
                  <a:srgbClr val="7030A0"/>
                </a:solidFill>
              </a:rPr>
              <a:t> </a:t>
            </a:r>
            <a:r>
              <a:rPr lang="sv-SE" sz="5100" dirty="0" err="1" smtClean="0">
                <a:solidFill>
                  <a:srgbClr val="7030A0"/>
                </a:solidFill>
              </a:rPr>
              <a:t>need</a:t>
            </a:r>
            <a:r>
              <a:rPr lang="sv-SE" sz="5100" dirty="0" smtClean="0">
                <a:solidFill>
                  <a:srgbClr val="7030A0"/>
                </a:solidFill>
              </a:rPr>
              <a:t> </a:t>
            </a:r>
            <a:r>
              <a:rPr lang="sv-SE" sz="5100" dirty="0" err="1" smtClean="0">
                <a:solidFill>
                  <a:srgbClr val="7030A0"/>
                </a:solidFill>
              </a:rPr>
              <a:t>safety</a:t>
            </a:r>
            <a:r>
              <a:rPr lang="sv-SE" sz="5100" dirty="0" smtClean="0">
                <a:solidFill>
                  <a:srgbClr val="7030A0"/>
                </a:solidFill>
              </a:rPr>
              <a:t> features (</a:t>
            </a:r>
            <a:r>
              <a:rPr lang="sv-SE" sz="5100" dirty="0" err="1" smtClean="0">
                <a:solidFill>
                  <a:srgbClr val="7030A0"/>
                </a:solidFill>
              </a:rPr>
              <a:t>rails</a:t>
            </a:r>
            <a:r>
              <a:rPr lang="sv-SE" sz="5100" dirty="0" smtClean="0">
                <a:solidFill>
                  <a:srgbClr val="7030A0"/>
                </a:solidFill>
              </a:rPr>
              <a:t>, </a:t>
            </a:r>
            <a:r>
              <a:rPr lang="sv-SE" sz="5100" dirty="0" err="1" smtClean="0">
                <a:solidFill>
                  <a:srgbClr val="7030A0"/>
                </a:solidFill>
              </a:rPr>
              <a:t>stairs</a:t>
            </a:r>
            <a:r>
              <a:rPr lang="sv-SE" sz="5100" dirty="0" smtClean="0">
                <a:solidFill>
                  <a:srgbClr val="7030A0"/>
                </a:solidFill>
              </a:rPr>
              <a:t>). </a:t>
            </a:r>
            <a:r>
              <a:rPr lang="sv-SE" sz="5100" dirty="0">
                <a:solidFill>
                  <a:srgbClr val="7030A0"/>
                </a:solidFill>
              </a:rPr>
              <a:t>I</a:t>
            </a:r>
            <a:r>
              <a:rPr lang="sv-SE" sz="5100" dirty="0" smtClean="0">
                <a:solidFill>
                  <a:srgbClr val="7030A0"/>
                </a:solidFill>
              </a:rPr>
              <a:t>f the </a:t>
            </a:r>
            <a:r>
              <a:rPr lang="sv-SE" sz="5100" dirty="0" err="1" smtClean="0">
                <a:solidFill>
                  <a:srgbClr val="7030A0"/>
                </a:solidFill>
              </a:rPr>
              <a:t>shielding</a:t>
            </a:r>
            <a:r>
              <a:rPr lang="sv-SE" sz="5100" dirty="0" smtClean="0">
                <a:solidFill>
                  <a:srgbClr val="7030A0"/>
                </a:solidFill>
              </a:rPr>
              <a:t> has to be </a:t>
            </a:r>
            <a:r>
              <a:rPr lang="sv-SE" sz="5100" dirty="0" err="1" smtClean="0">
                <a:solidFill>
                  <a:srgbClr val="7030A0"/>
                </a:solidFill>
              </a:rPr>
              <a:t>removed</a:t>
            </a:r>
            <a:r>
              <a:rPr lang="sv-SE" sz="5100" dirty="0" smtClean="0">
                <a:solidFill>
                  <a:srgbClr val="7030A0"/>
                </a:solidFill>
              </a:rPr>
              <a:t>, </a:t>
            </a:r>
            <a:r>
              <a:rPr lang="sv-SE" sz="5100" dirty="0" err="1" smtClean="0">
                <a:solidFill>
                  <a:srgbClr val="7030A0"/>
                </a:solidFill>
              </a:rPr>
              <a:t>we</a:t>
            </a:r>
            <a:r>
              <a:rPr lang="sv-SE" sz="5100" dirty="0" smtClean="0">
                <a:solidFill>
                  <a:srgbClr val="7030A0"/>
                </a:solidFill>
              </a:rPr>
              <a:t> </a:t>
            </a:r>
            <a:r>
              <a:rPr lang="sv-SE" sz="5100" dirty="0" err="1" smtClean="0">
                <a:solidFill>
                  <a:srgbClr val="7030A0"/>
                </a:solidFill>
              </a:rPr>
              <a:t>shall</a:t>
            </a:r>
            <a:r>
              <a:rPr lang="sv-SE" sz="5100" dirty="0" smtClean="0">
                <a:solidFill>
                  <a:srgbClr val="7030A0"/>
                </a:solidFill>
              </a:rPr>
              <a:t> </a:t>
            </a:r>
            <a:r>
              <a:rPr lang="sv-SE" sz="5100" dirty="0" err="1" smtClean="0">
                <a:solidFill>
                  <a:srgbClr val="7030A0"/>
                </a:solidFill>
              </a:rPr>
              <a:t>avoid</a:t>
            </a:r>
            <a:r>
              <a:rPr lang="sv-SE" sz="5100" dirty="0" smtClean="0">
                <a:solidFill>
                  <a:srgbClr val="7030A0"/>
                </a:solidFill>
              </a:rPr>
              <a:t> the re-</a:t>
            </a:r>
            <a:r>
              <a:rPr lang="sv-SE" sz="5100" dirty="0" err="1" smtClean="0">
                <a:solidFill>
                  <a:srgbClr val="7030A0"/>
                </a:solidFill>
              </a:rPr>
              <a:t>connection</a:t>
            </a:r>
            <a:r>
              <a:rPr lang="sv-SE" sz="5100" dirty="0" smtClean="0">
                <a:solidFill>
                  <a:srgbClr val="7030A0"/>
                </a:solidFill>
              </a:rPr>
              <a:t> </a:t>
            </a:r>
            <a:r>
              <a:rPr lang="sv-SE" sz="5100" dirty="0" err="1" smtClean="0">
                <a:solidFill>
                  <a:srgbClr val="7030A0"/>
                </a:solidFill>
              </a:rPr>
              <a:t>of</a:t>
            </a:r>
            <a:r>
              <a:rPr lang="sv-SE" sz="5100" dirty="0" smtClean="0">
                <a:solidFill>
                  <a:srgbClr val="7030A0"/>
                </a:solidFill>
              </a:rPr>
              <a:t> all the </a:t>
            </a:r>
            <a:r>
              <a:rPr lang="sv-SE" sz="5100" dirty="0" err="1" smtClean="0">
                <a:solidFill>
                  <a:srgbClr val="7030A0"/>
                </a:solidFill>
              </a:rPr>
              <a:t>cables</a:t>
            </a:r>
            <a:r>
              <a:rPr lang="sv-SE" sz="5100" dirty="0" smtClean="0">
                <a:solidFill>
                  <a:srgbClr val="7030A0"/>
                </a:solidFill>
              </a:rPr>
              <a:t>.) </a:t>
            </a:r>
            <a:endParaRPr lang="sv-SE" sz="5100" dirty="0">
              <a:solidFill>
                <a:srgbClr val="7030A0"/>
              </a:solidFill>
            </a:endParaRPr>
          </a:p>
          <a:p>
            <a:pPr>
              <a:buFontTx/>
              <a:buChar char="-"/>
            </a:pPr>
            <a:endParaRPr lang="sv-SE" dirty="0" smtClean="0">
              <a:solidFill>
                <a:schemeClr val="accent4"/>
              </a:solidFill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909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1F5A6-84C5-4A40-BBBC-ED89C044C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513"/>
            <a:ext cx="7586517" cy="673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West </a:t>
            </a:r>
            <a:r>
              <a:rPr lang="sv-SE" dirty="0" err="1" smtClean="0"/>
              <a:t>Sector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5</a:t>
            </a:fld>
            <a:endParaRPr lang="sv-SE" dirty="0"/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4"/>
          <a:stretch/>
        </p:blipFill>
        <p:spPr bwMode="auto">
          <a:xfrm>
            <a:off x="611560" y="1443286"/>
            <a:ext cx="7632848" cy="539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ectangle 82"/>
          <p:cNvSpPr/>
          <p:nvPr/>
        </p:nvSpPr>
        <p:spPr>
          <a:xfrm>
            <a:off x="6012160" y="1628800"/>
            <a:ext cx="2556923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94CA"/>
                </a:solidFill>
                <a:latin typeface="Helvetica Neue"/>
              </a:rPr>
              <a:t>From: Markus Olsson</a:t>
            </a:r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85" t="29997" r="8778" b="27012"/>
          <a:stretch/>
        </p:blipFill>
        <p:spPr>
          <a:xfrm>
            <a:off x="5617009" y="4489227"/>
            <a:ext cx="266429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7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922114"/>
          </a:xfrm>
        </p:spPr>
        <p:txBody>
          <a:bodyPr/>
          <a:lstStyle/>
          <a:p>
            <a:r>
              <a:rPr lang="sv-SE" dirty="0" smtClean="0"/>
              <a:t>West </a:t>
            </a:r>
            <a:r>
              <a:rPr lang="sv-SE" dirty="0" err="1" smtClean="0"/>
              <a:t>Sector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6</a:t>
            </a:fld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631" y="1870770"/>
            <a:ext cx="6634487" cy="448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8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03" y="360893"/>
            <a:ext cx="7139136" cy="832050"/>
          </a:xfrm>
        </p:spPr>
        <p:txBody>
          <a:bodyPr/>
          <a:lstStyle/>
          <a:p>
            <a:r>
              <a:rPr lang="sv-SE" dirty="0" smtClean="0"/>
              <a:t>West </a:t>
            </a:r>
            <a:r>
              <a:rPr lang="sv-SE" dirty="0" err="1" smtClean="0"/>
              <a:t>Sector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7</a:t>
            </a:fld>
            <a:endParaRPr lang="sv-SE" dirty="0"/>
          </a:p>
        </p:txBody>
      </p:sp>
      <p:grpSp>
        <p:nvGrpSpPr>
          <p:cNvPr id="3" name="Group 2"/>
          <p:cNvGrpSpPr/>
          <p:nvPr/>
        </p:nvGrpSpPr>
        <p:grpSpPr>
          <a:xfrm>
            <a:off x="755576" y="1218758"/>
            <a:ext cx="7738990" cy="5380707"/>
            <a:chOff x="1722045" y="1772816"/>
            <a:chExt cx="6306338" cy="4384624"/>
          </a:xfrm>
        </p:grpSpPr>
        <p:pic>
          <p:nvPicPr>
            <p:cNvPr id="5" name="Picture 4"/>
            <p:cNvPicPr/>
            <p:nvPr/>
          </p:nvPicPr>
          <p:blipFill rotWithShape="1">
            <a:blip r:embed="rId2"/>
            <a:srcRect l="28337" t="-4545" r="-162" b="8803"/>
            <a:stretch/>
          </p:blipFill>
          <p:spPr>
            <a:xfrm>
              <a:off x="1722045" y="1772816"/>
              <a:ext cx="6306338" cy="4384624"/>
            </a:xfrm>
            <a:prstGeom prst="rect">
              <a:avLst/>
            </a:prstGeom>
          </p:spPr>
        </p:pic>
        <p:grpSp>
          <p:nvGrpSpPr>
            <p:cNvPr id="6" name="Group 5"/>
            <p:cNvGrpSpPr/>
            <p:nvPr/>
          </p:nvGrpSpPr>
          <p:grpSpPr>
            <a:xfrm>
              <a:off x="3776737" y="2724795"/>
              <a:ext cx="4100837" cy="2886073"/>
              <a:chOff x="0" y="0"/>
              <a:chExt cx="4100884" cy="2886434"/>
            </a:xfrm>
          </p:grpSpPr>
          <p:sp>
            <p:nvSpPr>
              <p:cNvPr id="7" name="Rectangle 6"/>
              <p:cNvSpPr/>
              <p:nvPr/>
            </p:nvSpPr>
            <p:spPr>
              <a:xfrm rot="18012352">
                <a:off x="922351" y="2293716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8012352">
                <a:off x="993912" y="2333473"/>
                <a:ext cx="89527" cy="8644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" name="Rectangle 8"/>
              <p:cNvSpPr/>
              <p:nvPr/>
            </p:nvSpPr>
            <p:spPr>
              <a:xfrm rot="18012352">
                <a:off x="1097279" y="2341424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" name="Rectangle 9"/>
              <p:cNvSpPr/>
              <p:nvPr/>
            </p:nvSpPr>
            <p:spPr>
              <a:xfrm rot="18012352">
                <a:off x="1176792" y="2389132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2" name="Rectangle 11"/>
              <p:cNvSpPr/>
              <p:nvPr/>
            </p:nvSpPr>
            <p:spPr>
              <a:xfrm rot="18012352">
                <a:off x="485029" y="2285764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3" name="Rectangle 12"/>
              <p:cNvSpPr/>
              <p:nvPr/>
            </p:nvSpPr>
            <p:spPr>
              <a:xfrm rot="18012352">
                <a:off x="556590" y="2333473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4" name="Rectangle 13"/>
              <p:cNvSpPr/>
              <p:nvPr/>
            </p:nvSpPr>
            <p:spPr>
              <a:xfrm rot="18012352">
                <a:off x="636104" y="2373229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18012352">
                <a:off x="612251" y="2110835"/>
                <a:ext cx="88900" cy="863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18012352">
                <a:off x="683811" y="2158544"/>
                <a:ext cx="88900" cy="863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18012352">
                <a:off x="763324" y="2206252"/>
                <a:ext cx="88900" cy="863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8" name="Rectangle 17"/>
              <p:cNvSpPr/>
              <p:nvPr/>
            </p:nvSpPr>
            <p:spPr>
              <a:xfrm rot="18012352">
                <a:off x="135172" y="1800735"/>
                <a:ext cx="88900" cy="863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9" name="Rectangle 18"/>
              <p:cNvSpPr/>
              <p:nvPr/>
            </p:nvSpPr>
            <p:spPr>
              <a:xfrm rot="18012352">
                <a:off x="214685" y="1848443"/>
                <a:ext cx="88900" cy="863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8012352">
                <a:off x="286247" y="1888199"/>
                <a:ext cx="88900" cy="863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2" name="Rectangle 21"/>
              <p:cNvSpPr/>
              <p:nvPr/>
            </p:nvSpPr>
            <p:spPr>
              <a:xfrm rot="20419705">
                <a:off x="3220278" y="146863"/>
                <a:ext cx="88900" cy="863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0513661">
                <a:off x="3244132" y="226377"/>
                <a:ext cx="88900" cy="863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4" name="Rectangle 23"/>
              <p:cNvSpPr/>
              <p:nvPr/>
            </p:nvSpPr>
            <p:spPr>
              <a:xfrm rot="20513661">
                <a:off x="3275937" y="305890"/>
                <a:ext cx="88900" cy="863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5" name="Rectangle 24"/>
              <p:cNvSpPr/>
              <p:nvPr/>
            </p:nvSpPr>
            <p:spPr>
              <a:xfrm rot="20419705">
                <a:off x="3570135" y="385403"/>
                <a:ext cx="88900" cy="86360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6" name="Rectangle 25"/>
              <p:cNvSpPr/>
              <p:nvPr/>
            </p:nvSpPr>
            <p:spPr>
              <a:xfrm rot="20513661">
                <a:off x="3593989" y="464916"/>
                <a:ext cx="88900" cy="86360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0419705">
                <a:off x="3339548" y="488770"/>
                <a:ext cx="88900" cy="8636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8" name="Rectangle 27"/>
              <p:cNvSpPr/>
              <p:nvPr/>
            </p:nvSpPr>
            <p:spPr>
              <a:xfrm rot="20513661">
                <a:off x="3363402" y="568283"/>
                <a:ext cx="88900" cy="8636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29" name="Rectangle 28"/>
              <p:cNvSpPr/>
              <p:nvPr/>
            </p:nvSpPr>
            <p:spPr>
              <a:xfrm rot="20419705">
                <a:off x="3474720" y="130961"/>
                <a:ext cx="88900" cy="863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0" name="Rectangle 29"/>
              <p:cNvSpPr/>
              <p:nvPr/>
            </p:nvSpPr>
            <p:spPr>
              <a:xfrm rot="20513661">
                <a:off x="3506525" y="210474"/>
                <a:ext cx="88900" cy="863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1" name="Rectangle 30"/>
              <p:cNvSpPr/>
              <p:nvPr/>
            </p:nvSpPr>
            <p:spPr>
              <a:xfrm rot="20156713">
                <a:off x="2735248" y="743211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19436425">
                <a:off x="2186608" y="1069215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3" name="Rectangle 32"/>
              <p:cNvSpPr/>
              <p:nvPr/>
            </p:nvSpPr>
            <p:spPr>
              <a:xfrm rot="18856740">
                <a:off x="1669773" y="1530391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4" name="Rectangle 33"/>
              <p:cNvSpPr/>
              <p:nvPr/>
            </p:nvSpPr>
            <p:spPr>
              <a:xfrm rot="19183105">
                <a:off x="1892410" y="1323657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5" name="Rectangle 34"/>
              <p:cNvSpPr/>
              <p:nvPr/>
            </p:nvSpPr>
            <p:spPr>
              <a:xfrm rot="18244316">
                <a:off x="1375575" y="1792783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6" name="Rectangle 35"/>
              <p:cNvSpPr/>
              <p:nvPr/>
            </p:nvSpPr>
            <p:spPr>
              <a:xfrm rot="20858558">
                <a:off x="3737113" y="981750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7" name="Rectangle 36"/>
              <p:cNvSpPr/>
              <p:nvPr/>
            </p:nvSpPr>
            <p:spPr>
              <a:xfrm rot="19545102">
                <a:off x="2425148" y="918140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8" name="Rectangle 37"/>
              <p:cNvSpPr/>
              <p:nvPr/>
            </p:nvSpPr>
            <p:spPr>
              <a:xfrm rot="17976269">
                <a:off x="1097280" y="1959761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39" name="Rectangle 38"/>
              <p:cNvSpPr/>
              <p:nvPr/>
            </p:nvSpPr>
            <p:spPr>
              <a:xfrm rot="18012352">
                <a:off x="290222" y="2146617"/>
                <a:ext cx="88900" cy="158664"/>
              </a:xfrm>
              <a:prstGeom prst="rect">
                <a:avLst/>
              </a:prstGeom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0" name="Rectangle 39"/>
              <p:cNvSpPr/>
              <p:nvPr/>
            </p:nvSpPr>
            <p:spPr>
              <a:xfrm rot="4594364">
                <a:off x="3816626" y="377452"/>
                <a:ext cx="88900" cy="158664"/>
              </a:xfrm>
              <a:prstGeom prst="rect">
                <a:avLst/>
              </a:prstGeom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1" name="Rectangle 40"/>
              <p:cNvSpPr/>
              <p:nvPr/>
            </p:nvSpPr>
            <p:spPr>
              <a:xfrm rot="18012352">
                <a:off x="405517" y="2246007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2" name="Rectangle 41"/>
              <p:cNvSpPr/>
              <p:nvPr/>
            </p:nvSpPr>
            <p:spPr>
              <a:xfrm rot="18012352">
                <a:off x="55658" y="1760979"/>
                <a:ext cx="88900" cy="8636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3" name="Rectangle 42"/>
              <p:cNvSpPr/>
              <p:nvPr/>
            </p:nvSpPr>
            <p:spPr>
              <a:xfrm rot="18012352">
                <a:off x="1979874" y="2261911"/>
                <a:ext cx="45719" cy="452953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4" name="Rectangle 43"/>
              <p:cNvSpPr/>
              <p:nvPr/>
            </p:nvSpPr>
            <p:spPr>
              <a:xfrm rot="18345366">
                <a:off x="2103121" y="2067103"/>
                <a:ext cx="45719" cy="44150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5" name="Rectangle 44"/>
              <p:cNvSpPr/>
              <p:nvPr/>
            </p:nvSpPr>
            <p:spPr>
              <a:xfrm rot="18757558">
                <a:off x="2258171" y="1872296"/>
                <a:ext cx="45719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6" name="Rectangle 45"/>
              <p:cNvSpPr/>
              <p:nvPr/>
            </p:nvSpPr>
            <p:spPr>
              <a:xfrm rot="19041386">
                <a:off x="2425148" y="1713270"/>
                <a:ext cx="51129" cy="450158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7" name="Rectangle 46"/>
              <p:cNvSpPr/>
              <p:nvPr/>
            </p:nvSpPr>
            <p:spPr>
              <a:xfrm rot="19500908">
                <a:off x="2663687" y="1522439"/>
                <a:ext cx="45719" cy="429048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8" name="Rectangle 47"/>
              <p:cNvSpPr/>
              <p:nvPr/>
            </p:nvSpPr>
            <p:spPr>
              <a:xfrm rot="20412215">
                <a:off x="3244132" y="1212338"/>
                <a:ext cx="45719" cy="40141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49" name="Rectangle 48"/>
              <p:cNvSpPr/>
              <p:nvPr/>
            </p:nvSpPr>
            <p:spPr>
              <a:xfrm rot="20175771">
                <a:off x="3069203" y="1283900"/>
                <a:ext cx="45719" cy="415134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0" name="Rectangle 49"/>
              <p:cNvSpPr/>
              <p:nvPr/>
            </p:nvSpPr>
            <p:spPr>
              <a:xfrm rot="19757672">
                <a:off x="2822713" y="1419072"/>
                <a:ext cx="47604" cy="417019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4055165" y="2484547"/>
                <a:ext cx="45719" cy="401887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2" name="Rectangle 51"/>
              <p:cNvSpPr/>
              <p:nvPr/>
            </p:nvSpPr>
            <p:spPr>
              <a:xfrm rot="20311001">
                <a:off x="2957885" y="655747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3" name="Rectangle 52"/>
              <p:cNvSpPr/>
              <p:nvPr/>
            </p:nvSpPr>
            <p:spPr>
              <a:xfrm rot="18012352">
                <a:off x="842838" y="2246008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4" name="Rectangle 53"/>
              <p:cNvSpPr/>
              <p:nvPr/>
            </p:nvSpPr>
            <p:spPr>
              <a:xfrm rot="18012352">
                <a:off x="540689" y="2071078"/>
                <a:ext cx="88900" cy="8636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5" name="Rectangle 54"/>
              <p:cNvSpPr/>
              <p:nvPr/>
            </p:nvSpPr>
            <p:spPr>
              <a:xfrm rot="20419705">
                <a:off x="3538330" y="297938"/>
                <a:ext cx="88900" cy="86360"/>
              </a:xfrm>
              <a:prstGeom prst="rect">
                <a:avLst/>
              </a:prstGeom>
              <a:solidFill>
                <a:srgbClr val="FF3399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6" name="Rectangle 55"/>
              <p:cNvSpPr/>
              <p:nvPr/>
            </p:nvSpPr>
            <p:spPr>
              <a:xfrm rot="20419705">
                <a:off x="3307742" y="401305"/>
                <a:ext cx="88900" cy="8636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7" name="Rectangle 56"/>
              <p:cNvSpPr/>
              <p:nvPr/>
            </p:nvSpPr>
            <p:spPr>
              <a:xfrm rot="20419705">
                <a:off x="3450866" y="43497"/>
                <a:ext cx="88900" cy="86360"/>
              </a:xfrm>
              <a:prstGeom prst="rect">
                <a:avLst/>
              </a:prstGeom>
              <a:solidFill>
                <a:srgbClr val="7030A0"/>
              </a:solidFill>
              <a:ln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20419705">
                <a:off x="3188473" y="59399"/>
                <a:ext cx="88900" cy="8636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784821" y="1116923"/>
                <a:ext cx="88900" cy="572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3880236" y="1116923"/>
                <a:ext cx="88900" cy="5729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302149" y="2420937"/>
                <a:ext cx="113753" cy="10117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2" name="Rectangle 61"/>
              <p:cNvSpPr/>
              <p:nvPr/>
            </p:nvSpPr>
            <p:spPr>
              <a:xfrm rot="1793275">
                <a:off x="675861" y="2031323"/>
                <a:ext cx="491715" cy="10117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3" name="Rectangle 62"/>
              <p:cNvSpPr/>
              <p:nvPr/>
            </p:nvSpPr>
            <p:spPr>
              <a:xfrm rot="1793275">
                <a:off x="556591" y="2134690"/>
                <a:ext cx="595731" cy="7229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4" name="Rectangle 63"/>
              <p:cNvSpPr/>
              <p:nvPr/>
            </p:nvSpPr>
            <p:spPr>
              <a:xfrm rot="1793275">
                <a:off x="564542" y="2301667"/>
                <a:ext cx="325942" cy="720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5" name="Rectangle 64"/>
              <p:cNvSpPr/>
              <p:nvPr/>
            </p:nvSpPr>
            <p:spPr>
              <a:xfrm rot="1793275">
                <a:off x="739471" y="2420937"/>
                <a:ext cx="93253" cy="5722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6" name="Rectangle 65"/>
              <p:cNvSpPr/>
              <p:nvPr/>
            </p:nvSpPr>
            <p:spPr>
              <a:xfrm rot="4234456">
                <a:off x="2878372" y="488770"/>
                <a:ext cx="491715" cy="10117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7" name="Rectangle 66"/>
              <p:cNvSpPr/>
              <p:nvPr/>
            </p:nvSpPr>
            <p:spPr>
              <a:xfrm rot="4207632">
                <a:off x="3295816" y="373476"/>
                <a:ext cx="398727" cy="1065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8" name="Rectangle 67"/>
              <p:cNvSpPr/>
              <p:nvPr/>
            </p:nvSpPr>
            <p:spPr>
              <a:xfrm rot="4289638">
                <a:off x="2985715" y="413232"/>
                <a:ext cx="508635" cy="10419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69" name="Rectangle 68"/>
              <p:cNvSpPr/>
              <p:nvPr/>
            </p:nvSpPr>
            <p:spPr>
              <a:xfrm rot="3739545">
                <a:off x="2540441" y="850554"/>
                <a:ext cx="201708" cy="12092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0" name="Rectangle 69"/>
              <p:cNvSpPr/>
              <p:nvPr/>
            </p:nvSpPr>
            <p:spPr>
              <a:xfrm rot="2952741">
                <a:off x="1987826" y="1212338"/>
                <a:ext cx="201708" cy="12092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1" name="Rectangle 70"/>
              <p:cNvSpPr/>
              <p:nvPr/>
            </p:nvSpPr>
            <p:spPr>
              <a:xfrm rot="2312740">
                <a:off x="1542553" y="1673514"/>
                <a:ext cx="201708" cy="12092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2" name="Rectangle 71"/>
              <p:cNvSpPr/>
              <p:nvPr/>
            </p:nvSpPr>
            <p:spPr>
              <a:xfrm rot="1793275">
                <a:off x="461175" y="2285764"/>
                <a:ext cx="595731" cy="7229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3" name="Rectangle 72"/>
              <p:cNvSpPr/>
              <p:nvPr/>
            </p:nvSpPr>
            <p:spPr>
              <a:xfrm rot="1793275">
                <a:off x="0" y="1904102"/>
                <a:ext cx="357205" cy="7583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4" name="Rectangle 73"/>
              <p:cNvSpPr/>
              <p:nvPr/>
            </p:nvSpPr>
            <p:spPr>
              <a:xfrm rot="1793275">
                <a:off x="95415" y="1753027"/>
                <a:ext cx="357205" cy="7583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5" name="Rectangle 74"/>
              <p:cNvSpPr/>
              <p:nvPr/>
            </p:nvSpPr>
            <p:spPr>
              <a:xfrm rot="1793275">
                <a:off x="278295" y="2190349"/>
                <a:ext cx="512681" cy="733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6" name="Rectangle 75"/>
              <p:cNvSpPr/>
              <p:nvPr/>
            </p:nvSpPr>
            <p:spPr>
              <a:xfrm rot="1793275">
                <a:off x="190831" y="2349375"/>
                <a:ext cx="512681" cy="7330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7" name="Rectangle 76"/>
              <p:cNvSpPr/>
              <p:nvPr/>
            </p:nvSpPr>
            <p:spPr>
              <a:xfrm rot="4272888">
                <a:off x="3379304" y="234328"/>
                <a:ext cx="537694" cy="6903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8" name="Rectangle 77"/>
              <p:cNvSpPr/>
              <p:nvPr/>
            </p:nvSpPr>
            <p:spPr>
              <a:xfrm rot="4272888">
                <a:off x="3204375" y="289987"/>
                <a:ext cx="537694" cy="6903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79" name="Rectangle 78"/>
              <p:cNvSpPr/>
              <p:nvPr/>
            </p:nvSpPr>
            <p:spPr>
              <a:xfrm rot="4272888">
                <a:off x="3097033" y="286011"/>
                <a:ext cx="618848" cy="66778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0" name="Rectangle 79"/>
              <p:cNvSpPr/>
              <p:nvPr/>
            </p:nvSpPr>
            <p:spPr>
              <a:xfrm rot="4272888">
                <a:off x="2922104" y="341670"/>
                <a:ext cx="618848" cy="66778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1" name="Rectangle 80"/>
              <p:cNvSpPr/>
              <p:nvPr/>
            </p:nvSpPr>
            <p:spPr>
              <a:xfrm rot="20748976">
                <a:off x="3768918" y="329743"/>
                <a:ext cx="152434" cy="69174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32040" y="2694949"/>
            <a:ext cx="372620" cy="669195"/>
            <a:chOff x="4421346" y="3150552"/>
            <a:chExt cx="311150" cy="558800"/>
          </a:xfrm>
        </p:grpSpPr>
        <p:sp>
          <p:nvSpPr>
            <p:cNvPr id="82" name="Rectangle 81"/>
            <p:cNvSpPr/>
            <p:nvPr/>
          </p:nvSpPr>
          <p:spPr>
            <a:xfrm rot="3001854">
              <a:off x="4431824" y="3333749"/>
              <a:ext cx="434340" cy="6794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83" name="Rectangle 82"/>
            <p:cNvSpPr/>
            <p:nvPr/>
          </p:nvSpPr>
          <p:spPr>
            <a:xfrm rot="3001854">
              <a:off x="4277836" y="3458527"/>
              <a:ext cx="436245" cy="65405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84" name="Rectangle 83"/>
            <p:cNvSpPr/>
            <p:nvPr/>
          </p:nvSpPr>
          <p:spPr>
            <a:xfrm rot="19106452">
              <a:off x="4644231" y="3517582"/>
              <a:ext cx="88265" cy="8572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85" name="Rectangle 84"/>
            <p:cNvSpPr/>
            <p:nvPr/>
          </p:nvSpPr>
          <p:spPr>
            <a:xfrm rot="19106452">
              <a:off x="4590256" y="3450907"/>
              <a:ext cx="88265" cy="8572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86" name="Rectangle 85"/>
            <p:cNvSpPr/>
            <p:nvPr/>
          </p:nvSpPr>
          <p:spPr>
            <a:xfrm rot="19106452">
              <a:off x="4535011" y="3384867"/>
              <a:ext cx="88265" cy="8572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87" name="Rectangle 86"/>
            <p:cNvSpPr/>
            <p:nvPr/>
          </p:nvSpPr>
          <p:spPr>
            <a:xfrm rot="19106452">
              <a:off x="4479131" y="3320097"/>
              <a:ext cx="88265" cy="8572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  <p:sp>
          <p:nvSpPr>
            <p:cNvPr id="88" name="Rectangle 87"/>
            <p:cNvSpPr/>
            <p:nvPr/>
          </p:nvSpPr>
          <p:spPr>
            <a:xfrm rot="19027470">
              <a:off x="4421346" y="3254692"/>
              <a:ext cx="88265" cy="83820"/>
            </a:xfrm>
            <a:prstGeom prst="rect">
              <a:avLst/>
            </a:prstGeom>
            <a:pattFill prst="trellis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sv-SE"/>
            </a:p>
          </p:txBody>
        </p:sp>
      </p:grpSp>
      <p:sp>
        <p:nvSpPr>
          <p:cNvPr id="89" name="Rectangle 88"/>
          <p:cNvSpPr/>
          <p:nvPr/>
        </p:nvSpPr>
        <p:spPr>
          <a:xfrm rot="2844459">
            <a:off x="5251666" y="3563197"/>
            <a:ext cx="603414" cy="124144"/>
          </a:xfrm>
          <a:prstGeom prst="rect">
            <a:avLst/>
          </a:prstGeom>
          <a:pattFill prst="dashHorz">
            <a:fgClr>
              <a:schemeClr val="accent2"/>
            </a:fgClr>
            <a:bgClr>
              <a:schemeClr val="bg1"/>
            </a:bgClr>
          </a:patt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76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503" y="1628800"/>
            <a:ext cx="8444168" cy="4999735"/>
            <a:chOff x="1979712" y="2420888"/>
            <a:chExt cx="5544616" cy="3282930"/>
          </a:xfrm>
        </p:grpSpPr>
        <p:pic>
          <p:nvPicPr>
            <p:cNvPr id="82" name="Picture 81"/>
            <p:cNvPicPr/>
            <p:nvPr/>
          </p:nvPicPr>
          <p:blipFill rotWithShape="1">
            <a:blip r:embed="rId2"/>
            <a:srcRect l="34615" t="10924" r="3034"/>
            <a:stretch/>
          </p:blipFill>
          <p:spPr>
            <a:xfrm>
              <a:off x="1979712" y="2420888"/>
              <a:ext cx="5544616" cy="3282930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>
              <a:off x="3789786" y="3505940"/>
              <a:ext cx="2258697" cy="1048386"/>
              <a:chOff x="0" y="0"/>
              <a:chExt cx="2259248" cy="1048468"/>
            </a:xfrm>
          </p:grpSpPr>
          <p:sp>
            <p:nvSpPr>
              <p:cNvPr id="84" name="Rectangle 83"/>
              <p:cNvSpPr/>
              <p:nvPr/>
            </p:nvSpPr>
            <p:spPr>
              <a:xfrm rot="14136741">
                <a:off x="133653" y="465152"/>
                <a:ext cx="88900" cy="158664"/>
              </a:xfrm>
              <a:prstGeom prst="rect">
                <a:avLst/>
              </a:prstGeom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9435" y="0"/>
                <a:ext cx="113665" cy="10096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19471291">
                <a:off x="185338" y="906449"/>
                <a:ext cx="491490" cy="10096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4059727">
                <a:off x="1839209" y="-15903"/>
                <a:ext cx="45719" cy="44132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3693712">
                <a:off x="2014138" y="198782"/>
                <a:ext cx="45719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19481302">
                <a:off x="749880" y="365760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19440172">
                <a:off x="670367" y="119270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19440172">
                <a:off x="527244" y="222637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9440172">
                <a:off x="598805" y="166978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19440172">
                <a:off x="455682" y="270345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9440172">
                <a:off x="312558" y="373712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9440172">
                <a:off x="384120" y="326004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9440172">
                <a:off x="240997" y="429371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9481302">
                <a:off x="527244" y="516835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19481302">
                <a:off x="670367" y="413468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9481302">
                <a:off x="598805" y="469127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19481302">
                <a:off x="455682" y="572494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9481302">
                <a:off x="384120" y="620202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9481302">
                <a:off x="312558" y="675861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9481302">
                <a:off x="908906" y="222637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9481302">
                <a:off x="861198" y="151075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9481302">
                <a:off x="956614" y="286247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6" name="Rectangle 105"/>
              <p:cNvSpPr/>
              <p:nvPr/>
            </p:nvSpPr>
            <p:spPr>
              <a:xfrm rot="19481302">
                <a:off x="1012273" y="357809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19368847">
                <a:off x="1266715" y="715618"/>
                <a:ext cx="201708" cy="12092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9561142">
                <a:off x="1083835" y="675861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9083283">
                <a:off x="1322374" y="962108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3210184">
                <a:off x="352315" y="-111318"/>
                <a:ext cx="71376" cy="776005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210184">
                <a:off x="455682" y="47708"/>
                <a:ext cx="71376" cy="776005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3210184">
                <a:off x="602781" y="329980"/>
                <a:ext cx="60742" cy="62308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3210184">
                <a:off x="491462" y="178905"/>
                <a:ext cx="60742" cy="62308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19425218">
                <a:off x="1020225" y="71562"/>
                <a:ext cx="57257" cy="348403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19425218">
                <a:off x="877101" y="174929"/>
                <a:ext cx="57257" cy="348403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03" y="360893"/>
            <a:ext cx="7139136" cy="832050"/>
          </a:xfrm>
        </p:spPr>
        <p:txBody>
          <a:bodyPr/>
          <a:lstStyle/>
          <a:p>
            <a:r>
              <a:rPr lang="sv-SE" dirty="0" smtClean="0"/>
              <a:t>South </a:t>
            </a:r>
            <a:r>
              <a:rPr lang="sv-SE" dirty="0" err="1" smtClean="0"/>
              <a:t>Sector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554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56503" y="1628800"/>
            <a:ext cx="8444168" cy="4999735"/>
            <a:chOff x="1979712" y="2420888"/>
            <a:chExt cx="5544616" cy="3282930"/>
          </a:xfrm>
        </p:grpSpPr>
        <p:pic>
          <p:nvPicPr>
            <p:cNvPr id="82" name="Picture 81"/>
            <p:cNvPicPr/>
            <p:nvPr/>
          </p:nvPicPr>
          <p:blipFill rotWithShape="1">
            <a:blip r:embed="rId2"/>
            <a:srcRect l="34615" t="10924" r="3034"/>
            <a:stretch/>
          </p:blipFill>
          <p:spPr>
            <a:xfrm>
              <a:off x="1979712" y="2420888"/>
              <a:ext cx="5544616" cy="3282930"/>
            </a:xfrm>
            <a:prstGeom prst="rect">
              <a:avLst/>
            </a:prstGeom>
          </p:spPr>
        </p:pic>
        <p:grpSp>
          <p:nvGrpSpPr>
            <p:cNvPr id="83" name="Group 82"/>
            <p:cNvGrpSpPr/>
            <p:nvPr/>
          </p:nvGrpSpPr>
          <p:grpSpPr>
            <a:xfrm>
              <a:off x="3789786" y="3505940"/>
              <a:ext cx="2258697" cy="1048386"/>
              <a:chOff x="0" y="0"/>
              <a:chExt cx="2259248" cy="1048468"/>
            </a:xfrm>
          </p:grpSpPr>
          <p:sp>
            <p:nvSpPr>
              <p:cNvPr id="84" name="Rectangle 83"/>
              <p:cNvSpPr/>
              <p:nvPr/>
            </p:nvSpPr>
            <p:spPr>
              <a:xfrm rot="14136741">
                <a:off x="133653" y="465152"/>
                <a:ext cx="88900" cy="158664"/>
              </a:xfrm>
              <a:prstGeom prst="rect">
                <a:avLst/>
              </a:prstGeom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169435" y="0"/>
                <a:ext cx="113665" cy="10096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6" name="Rectangle 85"/>
              <p:cNvSpPr/>
              <p:nvPr/>
            </p:nvSpPr>
            <p:spPr>
              <a:xfrm rot="19471291">
                <a:off x="185338" y="906449"/>
                <a:ext cx="491490" cy="10096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4059727">
                <a:off x="1839209" y="-15903"/>
                <a:ext cx="45719" cy="441325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3693712">
                <a:off x="2014138" y="198782"/>
                <a:ext cx="45719" cy="4445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89" name="Rectangle 88"/>
              <p:cNvSpPr/>
              <p:nvPr/>
            </p:nvSpPr>
            <p:spPr>
              <a:xfrm rot="19481302">
                <a:off x="749880" y="365760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0" name="Rectangle 89"/>
              <p:cNvSpPr/>
              <p:nvPr/>
            </p:nvSpPr>
            <p:spPr>
              <a:xfrm rot="19440172">
                <a:off x="670367" y="119270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19440172">
                <a:off x="527244" y="222637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2" name="Rectangle 91"/>
              <p:cNvSpPr/>
              <p:nvPr/>
            </p:nvSpPr>
            <p:spPr>
              <a:xfrm rot="19440172">
                <a:off x="598805" y="166978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3" name="Rectangle 92"/>
              <p:cNvSpPr/>
              <p:nvPr/>
            </p:nvSpPr>
            <p:spPr>
              <a:xfrm rot="19440172">
                <a:off x="455682" y="270345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4" name="Rectangle 93"/>
              <p:cNvSpPr/>
              <p:nvPr/>
            </p:nvSpPr>
            <p:spPr>
              <a:xfrm rot="19440172">
                <a:off x="312558" y="373712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5" name="Rectangle 94"/>
              <p:cNvSpPr/>
              <p:nvPr/>
            </p:nvSpPr>
            <p:spPr>
              <a:xfrm rot="19440172">
                <a:off x="384120" y="326004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19440172">
                <a:off x="240997" y="429371"/>
                <a:ext cx="88900" cy="8636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7" name="Rectangle 96"/>
              <p:cNvSpPr/>
              <p:nvPr/>
            </p:nvSpPr>
            <p:spPr>
              <a:xfrm rot="19481302">
                <a:off x="527244" y="516835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8" name="Rectangle 97"/>
              <p:cNvSpPr/>
              <p:nvPr/>
            </p:nvSpPr>
            <p:spPr>
              <a:xfrm rot="19481302">
                <a:off x="670367" y="413468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99" name="Rectangle 98"/>
              <p:cNvSpPr/>
              <p:nvPr/>
            </p:nvSpPr>
            <p:spPr>
              <a:xfrm rot="19481302">
                <a:off x="598805" y="469127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0" name="Rectangle 99"/>
              <p:cNvSpPr/>
              <p:nvPr/>
            </p:nvSpPr>
            <p:spPr>
              <a:xfrm rot="19481302">
                <a:off x="455682" y="572494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1" name="Rectangle 100"/>
              <p:cNvSpPr/>
              <p:nvPr/>
            </p:nvSpPr>
            <p:spPr>
              <a:xfrm rot="19481302">
                <a:off x="384120" y="620202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2" name="Rectangle 101"/>
              <p:cNvSpPr/>
              <p:nvPr/>
            </p:nvSpPr>
            <p:spPr>
              <a:xfrm rot="19481302">
                <a:off x="312558" y="675861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3" name="Rectangle 102"/>
              <p:cNvSpPr/>
              <p:nvPr/>
            </p:nvSpPr>
            <p:spPr>
              <a:xfrm rot="19481302">
                <a:off x="908906" y="222637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4" name="Rectangle 103"/>
              <p:cNvSpPr/>
              <p:nvPr/>
            </p:nvSpPr>
            <p:spPr>
              <a:xfrm rot="19481302">
                <a:off x="861198" y="151075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5" name="Rectangle 104"/>
              <p:cNvSpPr/>
              <p:nvPr/>
            </p:nvSpPr>
            <p:spPr>
              <a:xfrm rot="19481302">
                <a:off x="956614" y="286247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6" name="Rectangle 105"/>
              <p:cNvSpPr/>
              <p:nvPr/>
            </p:nvSpPr>
            <p:spPr>
              <a:xfrm rot="19481302">
                <a:off x="1012273" y="357809"/>
                <a:ext cx="88900" cy="8636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7" name="Rectangle 106"/>
              <p:cNvSpPr/>
              <p:nvPr/>
            </p:nvSpPr>
            <p:spPr>
              <a:xfrm rot="19368847">
                <a:off x="1266715" y="715618"/>
                <a:ext cx="201708" cy="120925"/>
              </a:xfrm>
              <a:prstGeom prst="rect">
                <a:avLst/>
              </a:prstGeom>
              <a:pattFill prst="dashHorz">
                <a:fgClr>
                  <a:schemeClr val="accent2"/>
                </a:fgClr>
                <a:bgClr>
                  <a:schemeClr val="bg1"/>
                </a:bgClr>
              </a:patt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8" name="Rectangle 107"/>
              <p:cNvSpPr/>
              <p:nvPr/>
            </p:nvSpPr>
            <p:spPr>
              <a:xfrm rot="19561142">
                <a:off x="1083835" y="675861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09" name="Rectangle 108"/>
              <p:cNvSpPr/>
              <p:nvPr/>
            </p:nvSpPr>
            <p:spPr>
              <a:xfrm rot="19083283">
                <a:off x="1322374" y="962108"/>
                <a:ext cx="88900" cy="86360"/>
              </a:xfrm>
              <a:prstGeom prst="rect">
                <a:avLst/>
              </a:prstGeom>
              <a:ln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0" name="Rectangle 109"/>
              <p:cNvSpPr/>
              <p:nvPr/>
            </p:nvSpPr>
            <p:spPr>
              <a:xfrm rot="3210184">
                <a:off x="352315" y="-111318"/>
                <a:ext cx="71376" cy="776005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3210184">
                <a:off x="455682" y="47708"/>
                <a:ext cx="71376" cy="776005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3210184">
                <a:off x="602781" y="329980"/>
                <a:ext cx="60742" cy="62308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3" name="Rectangle 112"/>
              <p:cNvSpPr/>
              <p:nvPr/>
            </p:nvSpPr>
            <p:spPr>
              <a:xfrm rot="3210184">
                <a:off x="491462" y="178905"/>
                <a:ext cx="60742" cy="623087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4" name="Rectangle 113"/>
              <p:cNvSpPr/>
              <p:nvPr/>
            </p:nvSpPr>
            <p:spPr>
              <a:xfrm rot="19425218">
                <a:off x="1020225" y="71562"/>
                <a:ext cx="57257" cy="348403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  <p:sp>
            <p:nvSpPr>
              <p:cNvPr id="115" name="Rectangle 114"/>
              <p:cNvSpPr/>
              <p:nvPr/>
            </p:nvSpPr>
            <p:spPr>
              <a:xfrm rot="19425218">
                <a:off x="877101" y="174929"/>
                <a:ext cx="57257" cy="348403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sv-SE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03" y="360893"/>
            <a:ext cx="7139136" cy="832050"/>
          </a:xfrm>
        </p:spPr>
        <p:txBody>
          <a:bodyPr/>
          <a:lstStyle/>
          <a:p>
            <a:r>
              <a:rPr lang="sv-SE" dirty="0" smtClean="0"/>
              <a:t>South </a:t>
            </a:r>
            <a:r>
              <a:rPr lang="sv-SE" dirty="0" err="1" smtClean="0"/>
              <a:t>Sector</a:t>
            </a:r>
            <a:endParaRPr lang="sv-SE" dirty="0"/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00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15058</TotalTime>
  <Words>212</Words>
  <Application>Microsoft Office PowerPoint</Application>
  <PresentationFormat>On-screen Show (4:3)</PresentationFormat>
  <Paragraphs>53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Helvetica Neue</vt:lpstr>
      <vt:lpstr>Office Theme</vt:lpstr>
      <vt:lpstr>Rack Placement Chopper Workshop</vt:lpstr>
      <vt:lpstr>Rack properties</vt:lpstr>
      <vt:lpstr>Constrains</vt:lpstr>
      <vt:lpstr>PowerPoint Presentation</vt:lpstr>
      <vt:lpstr>West Sector</vt:lpstr>
      <vt:lpstr>West Sector</vt:lpstr>
      <vt:lpstr>West Sector</vt:lpstr>
      <vt:lpstr>South Sector</vt:lpstr>
      <vt:lpstr>South Sector</vt:lpstr>
      <vt:lpstr>East Sector</vt:lpstr>
      <vt:lpstr>North Sector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Gabor Laszlo</cp:lastModifiedBy>
  <cp:revision>376</cp:revision>
  <cp:lastPrinted>2018-04-13T06:09:56Z</cp:lastPrinted>
  <dcterms:created xsi:type="dcterms:W3CDTF">2017-08-15T13:16:57Z</dcterms:created>
  <dcterms:modified xsi:type="dcterms:W3CDTF">2019-02-14T11:09:02Z</dcterms:modified>
</cp:coreProperties>
</file>