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42"/>
  </p:notesMasterIdLst>
  <p:sldIdLst>
    <p:sldId id="349" r:id="rId3"/>
    <p:sldId id="350" r:id="rId4"/>
    <p:sldId id="357" r:id="rId5"/>
    <p:sldId id="359" r:id="rId6"/>
    <p:sldId id="364" r:id="rId7"/>
    <p:sldId id="362" r:id="rId8"/>
    <p:sldId id="361" r:id="rId9"/>
    <p:sldId id="360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6" r:id="rId19"/>
    <p:sldId id="374" r:id="rId20"/>
    <p:sldId id="377" r:id="rId21"/>
    <p:sldId id="378" r:id="rId22"/>
    <p:sldId id="379" r:id="rId23"/>
    <p:sldId id="381" r:id="rId24"/>
    <p:sldId id="382" r:id="rId25"/>
    <p:sldId id="396" r:id="rId26"/>
    <p:sldId id="394" r:id="rId27"/>
    <p:sldId id="397" r:id="rId28"/>
    <p:sldId id="398" r:id="rId29"/>
    <p:sldId id="385" r:id="rId30"/>
    <p:sldId id="386" r:id="rId31"/>
    <p:sldId id="387" r:id="rId32"/>
    <p:sldId id="388" r:id="rId33"/>
    <p:sldId id="389" r:id="rId34"/>
    <p:sldId id="390" r:id="rId35"/>
    <p:sldId id="391" r:id="rId36"/>
    <p:sldId id="392" r:id="rId37"/>
    <p:sldId id="400" r:id="rId38"/>
    <p:sldId id="393" r:id="rId39"/>
    <p:sldId id="399" r:id="rId40"/>
    <p:sldId id="402" r:id="rId4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9E2D88-7A89-ED45-9AAB-CE6F384AAA7A}">
          <p14:sldIdLst>
            <p14:sldId id="349"/>
            <p14:sldId id="350"/>
            <p14:sldId id="357"/>
          </p14:sldIdLst>
        </p14:section>
        <p14:section name="Architecture" id="{EA86E35F-D2EB-174F-B49D-7FACDF73156D}">
          <p14:sldIdLst>
            <p14:sldId id="359"/>
            <p14:sldId id="364"/>
            <p14:sldId id="362"/>
            <p14:sldId id="361"/>
            <p14:sldId id="360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6"/>
            <p14:sldId id="374"/>
            <p14:sldId id="377"/>
            <p14:sldId id="378"/>
            <p14:sldId id="379"/>
          </p14:sldIdLst>
        </p14:section>
        <p14:section name="Integration Process" id="{2E81F25B-CFCC-2F41-907D-88C5A7D6BE4E}">
          <p14:sldIdLst>
            <p14:sldId id="381"/>
            <p14:sldId id="382"/>
            <p14:sldId id="396"/>
            <p14:sldId id="394"/>
            <p14:sldId id="397"/>
            <p14:sldId id="398"/>
            <p14:sldId id="385"/>
            <p14:sldId id="386"/>
            <p14:sldId id="387"/>
            <p14:sldId id="388"/>
            <p14:sldId id="389"/>
            <p14:sldId id="390"/>
            <p14:sldId id="391"/>
          </p14:sldIdLst>
        </p14:section>
        <p14:section name="Discussion" id="{0D019778-A815-D641-B11A-BE40CB608AE2}">
          <p14:sldIdLst>
            <p14:sldId id="392"/>
            <p14:sldId id="400"/>
            <p14:sldId id="393"/>
            <p14:sldId id="399"/>
            <p14:sldId id="402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FFFFF"/>
    <a:srgbClr val="76D6FF"/>
    <a:srgbClr val="D9D9D9"/>
    <a:srgbClr val="BFBFBF"/>
    <a:srgbClr val="1E9FDB"/>
    <a:srgbClr val="0094CA"/>
    <a:srgbClr val="13A1DD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6" autoAdjust="0"/>
    <p:restoredTop sz="93280" autoAdjust="0"/>
  </p:normalViewPr>
  <p:slideViewPr>
    <p:cSldViewPr>
      <p:cViewPr varScale="1">
        <p:scale>
          <a:sx n="141" d="100"/>
          <a:sy n="141" d="100"/>
        </p:scale>
        <p:origin x="192" y="240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2019-02-13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44293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Handling control from different GUIs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8333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021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6478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about </a:t>
            </a:r>
            <a:r>
              <a:rPr lang="en-GB" dirty="0" err="1"/>
              <a:t>Julich</a:t>
            </a:r>
            <a:r>
              <a:rPr lang="en-GB" dirty="0"/>
              <a:t>, </a:t>
            </a:r>
            <a:r>
              <a:rPr lang="en-GB" dirty="0" err="1"/>
              <a:t>Mirrotron</a:t>
            </a:r>
            <a:r>
              <a:rPr lang="en-GB" dirty="0"/>
              <a:t> etc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8698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1708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1161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84344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3645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Handling control from different GUIs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989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13/02/2019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13/02/2019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2019-02-13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13/02/2019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2019-02-13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file:////Users/andresquintanilla/ownCloud/WU7_CHIC/07-CHIC_system/Software/CHIC_Dev/PVList.xls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10.4.3.156/index.html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10.4.3.38/Tc3PlcHmiWeb/Port_851/Visu/webvisu.ht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hyperlink" Target="file:////Users/andresquintanilla/ownCloud/WU7_CHIC/32-Inkind/Airbus/CHIC%20GUI%20Demonstration.flv" TargetMode="Externa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defTabSz="315314"/>
            <a:r>
              <a:rPr lang="en-GB" sz="4000" b="1" dirty="0">
                <a:solidFill>
                  <a:srgbClr val="FFFFFF"/>
                </a:solidFill>
              </a:rPr>
              <a:t>Chopper control software</a:t>
            </a:r>
            <a:br>
              <a:rPr lang="en-GB" b="1" dirty="0">
                <a:solidFill>
                  <a:srgbClr val="FFFFFF"/>
                </a:solidFill>
              </a:rPr>
            </a:b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Andrés Quintanilla</a:t>
            </a:r>
          </a:p>
          <a:p>
            <a:pPr defTabSz="315314"/>
            <a:r>
              <a:rPr lang="en-US" sz="1800" dirty="0">
                <a:solidFill>
                  <a:srgbClr val="FFFFFF"/>
                </a:solidFill>
              </a:rPr>
              <a:t>Mechatronics engineer</a:t>
            </a:r>
          </a:p>
          <a:p>
            <a:pPr defTabSz="315314"/>
            <a:r>
              <a:rPr lang="en-US" sz="1400" dirty="0">
                <a:solidFill>
                  <a:prstClr val="white"/>
                </a:solidFill>
              </a:rPr>
              <a:t>Neutron Chopper Group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14 February, 2019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communication</a:t>
            </a:r>
            <a:endParaRPr lang="sv-SE" dirty="0"/>
          </a:p>
          <a:p>
            <a:endParaRPr lang="sv-S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D78D49-3D1B-7B48-AF3B-25902F7C4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D28221-79E1-9B41-AC61-527613A6CE2C}"/>
              </a:ext>
            </a:extLst>
          </p:cNvPr>
          <p:cNvGrpSpPr/>
          <p:nvPr/>
        </p:nvGrpSpPr>
        <p:grpSpPr>
          <a:xfrm>
            <a:off x="118256" y="1484784"/>
            <a:ext cx="11882400" cy="5261669"/>
            <a:chOff x="165558" y="1984693"/>
            <a:chExt cx="12461871" cy="751490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CADE4EA-7513-6E4E-A288-E4B1ACC9B189}"/>
                </a:ext>
              </a:extLst>
            </p:cNvPr>
            <p:cNvSpPr/>
            <p:nvPr/>
          </p:nvSpPr>
          <p:spPr>
            <a:xfrm>
              <a:off x="184088" y="1984693"/>
              <a:ext cx="12443341" cy="7514906"/>
            </a:xfrm>
            <a:prstGeom prst="roundRect">
              <a:avLst>
                <a:gd name="adj" fmla="val 3862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176FAF92-5619-FD48-A71E-F74AA3E42775}"/>
                </a:ext>
              </a:extLst>
            </p:cNvPr>
            <p:cNvSpPr/>
            <p:nvPr/>
          </p:nvSpPr>
          <p:spPr>
            <a:xfrm>
              <a:off x="584202" y="6497357"/>
              <a:ext cx="11645900" cy="2824894"/>
            </a:xfrm>
            <a:prstGeom prst="roundRect">
              <a:avLst>
                <a:gd name="adj" fmla="val 902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8209276-695C-8C4E-AD33-A9082B3A8A6A}"/>
                </a:ext>
              </a:extLst>
            </p:cNvPr>
            <p:cNvSpPr/>
            <p:nvPr/>
          </p:nvSpPr>
          <p:spPr>
            <a:xfrm>
              <a:off x="584201" y="2141048"/>
              <a:ext cx="11645902" cy="3878427"/>
            </a:xfrm>
            <a:prstGeom prst="roundRect">
              <a:avLst>
                <a:gd name="adj" fmla="val 7826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0" name="Can 39">
              <a:extLst>
                <a:ext uri="{FF2B5EF4-FFF2-40B4-BE49-F238E27FC236}">
                  <a16:creationId xmlns:a16="http://schemas.microsoft.com/office/drawing/2014/main" id="{FA8F4CD2-C1FF-6748-BEA8-56EF27E94CDC}"/>
                </a:ext>
              </a:extLst>
            </p:cNvPr>
            <p:cNvSpPr/>
            <p:nvPr/>
          </p:nvSpPr>
          <p:spPr>
            <a:xfrm>
              <a:off x="11114318" y="3538358"/>
              <a:ext cx="933450" cy="2235478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Data logging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21537A8-8A25-C94F-BB59-0AD2D5AE21EA}"/>
                </a:ext>
              </a:extLst>
            </p:cNvPr>
            <p:cNvSpPr/>
            <p:nvPr/>
          </p:nvSpPr>
          <p:spPr>
            <a:xfrm>
              <a:off x="876300" y="2330046"/>
              <a:ext cx="11150600" cy="5802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 err="1">
                  <a:solidFill>
                    <a:schemeClr val="tx1"/>
                  </a:solidFill>
                </a:rPr>
                <a:t>Message</a:t>
              </a:r>
              <a:r>
                <a:rPr lang="sv-SE" sz="1286" dirty="0">
                  <a:solidFill>
                    <a:schemeClr val="tx1"/>
                  </a:solidFill>
                </a:rPr>
                <a:t> </a:t>
              </a:r>
              <a:r>
                <a:rPr lang="sv-SE" sz="1286" dirty="0" err="1">
                  <a:solidFill>
                    <a:schemeClr val="tx1"/>
                  </a:solidFill>
                </a:rPr>
                <a:t>layers</a:t>
              </a:r>
              <a:r>
                <a:rPr lang="sv-SE" sz="1286" dirty="0">
                  <a:solidFill>
                    <a:schemeClr val="tx1"/>
                  </a:solidFill>
                </a:rPr>
                <a:t> (</a:t>
              </a:r>
              <a:r>
                <a:rPr lang="sv-SE" sz="1286" dirty="0" err="1">
                  <a:solidFill>
                    <a:schemeClr val="tx1"/>
                  </a:solidFill>
                </a:rPr>
                <a:t>ESS+Airbus</a:t>
              </a:r>
              <a:r>
                <a:rPr lang="sv-SE" sz="1286" dirty="0">
                  <a:solidFill>
                    <a:schemeClr val="tx1"/>
                  </a:solidFill>
                </a:rPr>
                <a:t>)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3FE7D7E4-CDAD-3F48-A22B-19BA3074857F}"/>
                </a:ext>
              </a:extLst>
            </p:cNvPr>
            <p:cNvSpPr/>
            <p:nvPr/>
          </p:nvSpPr>
          <p:spPr>
            <a:xfrm>
              <a:off x="929186" y="3517989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2BCDAFD8-CDB7-D948-BBDA-F4C9237635EC}"/>
                </a:ext>
              </a:extLst>
            </p:cNvPr>
            <p:cNvSpPr/>
            <p:nvPr/>
          </p:nvSpPr>
          <p:spPr>
            <a:xfrm>
              <a:off x="2402923" y="2857654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AF947AF-971D-6D40-B76C-95CD5371B045}"/>
                </a:ext>
              </a:extLst>
            </p:cNvPr>
            <p:cNvSpPr/>
            <p:nvPr/>
          </p:nvSpPr>
          <p:spPr>
            <a:xfrm>
              <a:off x="8234982" y="3548542"/>
              <a:ext cx="1268776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Interlock</a:t>
              </a:r>
              <a:r>
                <a:rPr lang="en-US" sz="1286" dirty="0">
                  <a:solidFill>
                    <a:schemeClr val="tx1"/>
                  </a:solidFill>
                </a:rPr>
                <a:t>s</a:t>
              </a:r>
              <a:endParaRPr lang="sv-SE" sz="1286" dirty="0">
                <a:solidFill>
                  <a:schemeClr val="tx1"/>
                </a:solidFill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85EE4AA8-B979-BA48-99F6-7264761107C8}"/>
                </a:ext>
              </a:extLst>
            </p:cNvPr>
            <p:cNvSpPr/>
            <p:nvPr/>
          </p:nvSpPr>
          <p:spPr>
            <a:xfrm>
              <a:off x="1193577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429AC66-EA52-3F42-ABE0-6BFE0A0ADDCE}"/>
                </a:ext>
              </a:extLst>
            </p:cNvPr>
            <p:cNvSpPr/>
            <p:nvPr/>
          </p:nvSpPr>
          <p:spPr>
            <a:xfrm>
              <a:off x="2157929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8CD793DE-73BA-D54A-A578-EF07A9958610}"/>
                </a:ext>
              </a:extLst>
            </p:cNvPr>
            <p:cNvSpPr/>
            <p:nvPr/>
          </p:nvSpPr>
          <p:spPr>
            <a:xfrm>
              <a:off x="3135722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78B69AE-0409-3340-B18A-2DD1C079E1E9}"/>
                </a:ext>
              </a:extLst>
            </p:cNvPr>
            <p:cNvSpPr/>
            <p:nvPr/>
          </p:nvSpPr>
          <p:spPr>
            <a:xfrm>
              <a:off x="1193577" y="3710553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Control interface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77" name="Down Arrow 76">
              <a:extLst>
                <a:ext uri="{FF2B5EF4-FFF2-40B4-BE49-F238E27FC236}">
                  <a16:creationId xmlns:a16="http://schemas.microsoft.com/office/drawing/2014/main" id="{70267BB7-17D0-0448-A92A-8C04E557CE26}"/>
                </a:ext>
              </a:extLst>
            </p:cNvPr>
            <p:cNvSpPr/>
            <p:nvPr/>
          </p:nvSpPr>
          <p:spPr>
            <a:xfrm>
              <a:off x="1494489" y="4482597"/>
              <a:ext cx="250201" cy="28623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8" name="Down Arrow 77">
              <a:extLst>
                <a:ext uri="{FF2B5EF4-FFF2-40B4-BE49-F238E27FC236}">
                  <a16:creationId xmlns:a16="http://schemas.microsoft.com/office/drawing/2014/main" id="{C95D391D-E5B0-264E-A9ED-FB2E8242C7B8}"/>
                </a:ext>
              </a:extLst>
            </p:cNvPr>
            <p:cNvSpPr/>
            <p:nvPr/>
          </p:nvSpPr>
          <p:spPr>
            <a:xfrm>
              <a:off x="2465561" y="4487358"/>
              <a:ext cx="250201" cy="28623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9" name="Down Arrow 78">
              <a:extLst>
                <a:ext uri="{FF2B5EF4-FFF2-40B4-BE49-F238E27FC236}">
                  <a16:creationId xmlns:a16="http://schemas.microsoft.com/office/drawing/2014/main" id="{F3F82441-AD7C-DE4D-B49C-45E0C60E9916}"/>
                </a:ext>
              </a:extLst>
            </p:cNvPr>
            <p:cNvSpPr/>
            <p:nvPr/>
          </p:nvSpPr>
          <p:spPr>
            <a:xfrm>
              <a:off x="3436633" y="4487357"/>
              <a:ext cx="250201" cy="28623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97DBE2C5-1E26-DE49-99C7-D9B9C3EEC60F}"/>
                </a:ext>
              </a:extLst>
            </p:cNvPr>
            <p:cNvSpPr/>
            <p:nvPr/>
          </p:nvSpPr>
          <p:spPr>
            <a:xfrm>
              <a:off x="9616061" y="3546950"/>
              <a:ext cx="1311738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r>
                <a:rPr lang="sv-SE" sz="1000" dirty="0">
                  <a:solidFill>
                    <a:schemeClr val="tx1"/>
                  </a:solidFill>
                </a:rPr>
                <a:t>  </a:t>
              </a:r>
              <a:r>
                <a:rPr lang="sv-SE" sz="1286" dirty="0">
                  <a:solidFill>
                    <a:schemeClr val="tx1"/>
                  </a:solidFill>
                </a:rPr>
                <a:t>GUI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pic>
          <p:nvPicPr>
            <p:cNvPr id="81" name="Picture 3" descr="C:\Users\markusolsson\AppData\Local\Microsoft\Windows\Temporary Internet Files\Content.IE5\IF0PWZS4\rg1024-isometric-lcd-screen[1].png">
              <a:extLst>
                <a:ext uri="{FF2B5EF4-FFF2-40B4-BE49-F238E27FC236}">
                  <a16:creationId xmlns:a16="http://schemas.microsoft.com/office/drawing/2014/main" id="{CE1C7D33-3C1B-2944-B3E2-B11D85629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930" y="4214529"/>
              <a:ext cx="533538" cy="783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Up-Down Arrow 81">
              <a:extLst>
                <a:ext uri="{FF2B5EF4-FFF2-40B4-BE49-F238E27FC236}">
                  <a16:creationId xmlns:a16="http://schemas.microsoft.com/office/drawing/2014/main" id="{F3D3ED53-F7E5-6F40-BB3D-C94CD8B6ECA4}"/>
                </a:ext>
              </a:extLst>
            </p:cNvPr>
            <p:cNvSpPr/>
            <p:nvPr/>
          </p:nvSpPr>
          <p:spPr>
            <a:xfrm>
              <a:off x="10038014" y="2838383"/>
              <a:ext cx="467832" cy="771248"/>
            </a:xfrm>
            <a:prstGeom prst="up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3" name="Down Arrow 82">
              <a:extLst>
                <a:ext uri="{FF2B5EF4-FFF2-40B4-BE49-F238E27FC236}">
                  <a16:creationId xmlns:a16="http://schemas.microsoft.com/office/drawing/2014/main" id="{47BDBC4D-31F6-3949-98DC-776FF88AB5B6}"/>
                </a:ext>
              </a:extLst>
            </p:cNvPr>
            <p:cNvSpPr/>
            <p:nvPr/>
          </p:nvSpPr>
          <p:spPr>
            <a:xfrm>
              <a:off x="11328984" y="2807447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4" name="Down Arrow 83">
              <a:extLst>
                <a:ext uri="{FF2B5EF4-FFF2-40B4-BE49-F238E27FC236}">
                  <a16:creationId xmlns:a16="http://schemas.microsoft.com/office/drawing/2014/main" id="{40119C61-EA3D-354B-AB74-C9E1AF6AB138}"/>
                </a:ext>
              </a:extLst>
            </p:cNvPr>
            <p:cNvSpPr/>
            <p:nvPr/>
          </p:nvSpPr>
          <p:spPr>
            <a:xfrm>
              <a:off x="8627676" y="2782589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1F193ED9-03CF-FF4A-8294-6E21C14DDECA}"/>
                </a:ext>
              </a:extLst>
            </p:cNvPr>
            <p:cNvSpPr/>
            <p:nvPr/>
          </p:nvSpPr>
          <p:spPr>
            <a:xfrm>
              <a:off x="4691383" y="3538358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95D670E-1F41-B24B-AAA0-17784B1C8B42}"/>
                </a:ext>
              </a:extLst>
            </p:cNvPr>
            <p:cNvSpPr/>
            <p:nvPr/>
          </p:nvSpPr>
          <p:spPr>
            <a:xfrm>
              <a:off x="4955774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2A58DDB4-85DA-E54B-A8F2-161FDC249728}"/>
                </a:ext>
              </a:extLst>
            </p:cNvPr>
            <p:cNvSpPr/>
            <p:nvPr/>
          </p:nvSpPr>
          <p:spPr>
            <a:xfrm>
              <a:off x="5920126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F421C4EC-B6D1-A346-8A80-6A054D5B8890}"/>
                </a:ext>
              </a:extLst>
            </p:cNvPr>
            <p:cNvSpPr/>
            <p:nvPr/>
          </p:nvSpPr>
          <p:spPr>
            <a:xfrm>
              <a:off x="6897919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8166B49C-DC88-1E4D-AD24-D8EE7AB1DBEA}"/>
                </a:ext>
              </a:extLst>
            </p:cNvPr>
            <p:cNvSpPr/>
            <p:nvPr/>
          </p:nvSpPr>
          <p:spPr>
            <a:xfrm>
              <a:off x="4955774" y="3730922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Monitoring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90" name="Down Arrow 89">
              <a:extLst>
                <a:ext uri="{FF2B5EF4-FFF2-40B4-BE49-F238E27FC236}">
                  <a16:creationId xmlns:a16="http://schemas.microsoft.com/office/drawing/2014/main" id="{0F29AA49-8E7D-3F46-A483-10C72A531022}"/>
                </a:ext>
              </a:extLst>
            </p:cNvPr>
            <p:cNvSpPr/>
            <p:nvPr/>
          </p:nvSpPr>
          <p:spPr>
            <a:xfrm rot="10800000">
              <a:off x="5256685" y="4490473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1" name="Down Arrow 90">
              <a:extLst>
                <a:ext uri="{FF2B5EF4-FFF2-40B4-BE49-F238E27FC236}">
                  <a16:creationId xmlns:a16="http://schemas.microsoft.com/office/drawing/2014/main" id="{87C26224-21E0-8446-9282-B6414904B256}"/>
                </a:ext>
              </a:extLst>
            </p:cNvPr>
            <p:cNvSpPr/>
            <p:nvPr/>
          </p:nvSpPr>
          <p:spPr>
            <a:xfrm rot="10800000">
              <a:off x="6218998" y="4486270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2" name="Down Arrow 91">
              <a:extLst>
                <a:ext uri="{FF2B5EF4-FFF2-40B4-BE49-F238E27FC236}">
                  <a16:creationId xmlns:a16="http://schemas.microsoft.com/office/drawing/2014/main" id="{F2CFFDE9-8D93-FA49-8E48-2D37E0D4F908}"/>
                </a:ext>
              </a:extLst>
            </p:cNvPr>
            <p:cNvSpPr/>
            <p:nvPr/>
          </p:nvSpPr>
          <p:spPr>
            <a:xfrm rot="10800000">
              <a:off x="7198830" y="4486270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3" name="Down Arrow 92">
              <a:extLst>
                <a:ext uri="{FF2B5EF4-FFF2-40B4-BE49-F238E27FC236}">
                  <a16:creationId xmlns:a16="http://schemas.microsoft.com/office/drawing/2014/main" id="{7738982B-018D-FE46-B7D5-902F9790FDC8}"/>
                </a:ext>
              </a:extLst>
            </p:cNvPr>
            <p:cNvSpPr/>
            <p:nvPr/>
          </p:nvSpPr>
          <p:spPr>
            <a:xfrm rot="10800000">
              <a:off x="6102405" y="2890795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BD8C7E22-354C-3546-BBCD-1FBC31A750D4}"/>
                </a:ext>
              </a:extLst>
            </p:cNvPr>
            <p:cNvSpPr/>
            <p:nvPr/>
          </p:nvSpPr>
          <p:spPr>
            <a:xfrm>
              <a:off x="1069358" y="6756729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1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5504DA17-9D63-4542-B190-52A490632FAF}"/>
                </a:ext>
              </a:extLst>
            </p:cNvPr>
            <p:cNvSpPr/>
            <p:nvPr/>
          </p:nvSpPr>
          <p:spPr>
            <a:xfrm>
              <a:off x="1069358" y="7107530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462FC945-234B-6A44-BCB7-6D66F407FB12}"/>
                </a:ext>
              </a:extLst>
            </p:cNvPr>
            <p:cNvSpPr/>
            <p:nvPr/>
          </p:nvSpPr>
          <p:spPr>
            <a:xfrm>
              <a:off x="1990543" y="7665691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2D27BAEF-EF66-124B-8228-DB30591FAB4F}"/>
                </a:ext>
              </a:extLst>
            </p:cNvPr>
            <p:cNvSpPr/>
            <p:nvPr/>
          </p:nvSpPr>
          <p:spPr>
            <a:xfrm>
              <a:off x="1990543" y="8016492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3A29936F-3F73-BF49-9DF5-AF0EA8BE8218}"/>
                </a:ext>
              </a:extLst>
            </p:cNvPr>
            <p:cNvSpPr/>
            <p:nvPr/>
          </p:nvSpPr>
          <p:spPr>
            <a:xfrm>
              <a:off x="2865885" y="8566426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CCB13FD6-6BFD-5142-9C43-FA01188F94F6}"/>
                </a:ext>
              </a:extLst>
            </p:cNvPr>
            <p:cNvSpPr/>
            <p:nvPr/>
          </p:nvSpPr>
          <p:spPr>
            <a:xfrm>
              <a:off x="2865885" y="8917227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5C7E742-C184-AA47-9646-DEE19599DA03}"/>
                </a:ext>
              </a:extLst>
            </p:cNvPr>
            <p:cNvSpPr txBox="1"/>
            <p:nvPr/>
          </p:nvSpPr>
          <p:spPr>
            <a:xfrm rot="16200000">
              <a:off x="-593337" y="3898358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CHIC Layer</a:t>
              </a:r>
              <a:endParaRPr lang="en-US" sz="1429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D83F171-FE8C-8045-93B0-0B6F78C9D3B6}"/>
                </a:ext>
              </a:extLst>
            </p:cNvPr>
            <p:cNvSpPr txBox="1"/>
            <p:nvPr/>
          </p:nvSpPr>
          <p:spPr>
            <a:xfrm rot="16200000">
              <a:off x="-593338" y="7589034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Chopper Layer</a:t>
              </a:r>
              <a:endParaRPr lang="en-US" sz="1429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3E5AF50-FE36-8A41-BCD9-5CF35AA80E5B}"/>
                </a:ext>
              </a:extLst>
            </p:cNvPr>
            <p:cNvCxnSpPr/>
            <p:nvPr/>
          </p:nvCxnSpPr>
          <p:spPr>
            <a:xfrm>
              <a:off x="184090" y="6270171"/>
              <a:ext cx="12443339" cy="1451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Down Arrow 103">
              <a:extLst>
                <a:ext uri="{FF2B5EF4-FFF2-40B4-BE49-F238E27FC236}">
                  <a16:creationId xmlns:a16="http://schemas.microsoft.com/office/drawing/2014/main" id="{27FCAB61-3B71-1E4A-9B17-8ECA218B74EA}"/>
                </a:ext>
              </a:extLst>
            </p:cNvPr>
            <p:cNvSpPr/>
            <p:nvPr/>
          </p:nvSpPr>
          <p:spPr>
            <a:xfrm>
              <a:off x="2433485" y="5516181"/>
              <a:ext cx="282277" cy="2102871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5" name="Down Arrow 104">
              <a:extLst>
                <a:ext uri="{FF2B5EF4-FFF2-40B4-BE49-F238E27FC236}">
                  <a16:creationId xmlns:a16="http://schemas.microsoft.com/office/drawing/2014/main" id="{9B8F6805-9F41-A647-AF22-E2B35A0730F8}"/>
                </a:ext>
              </a:extLst>
            </p:cNvPr>
            <p:cNvSpPr/>
            <p:nvPr/>
          </p:nvSpPr>
          <p:spPr>
            <a:xfrm>
              <a:off x="3423954" y="5529913"/>
              <a:ext cx="275557" cy="2989875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6" name="Down Arrow 105">
              <a:extLst>
                <a:ext uri="{FF2B5EF4-FFF2-40B4-BE49-F238E27FC236}">
                  <a16:creationId xmlns:a16="http://schemas.microsoft.com/office/drawing/2014/main" id="{6D0389BA-B591-1448-AE05-253167DBD974}"/>
                </a:ext>
              </a:extLst>
            </p:cNvPr>
            <p:cNvSpPr/>
            <p:nvPr/>
          </p:nvSpPr>
          <p:spPr>
            <a:xfrm flipV="1">
              <a:off x="6220781" y="5550281"/>
              <a:ext cx="275557" cy="2068772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7" name="Down Arrow 106">
              <a:extLst>
                <a:ext uri="{FF2B5EF4-FFF2-40B4-BE49-F238E27FC236}">
                  <a16:creationId xmlns:a16="http://schemas.microsoft.com/office/drawing/2014/main" id="{D72E6BA9-9324-744E-8D87-6FE99ADCC58F}"/>
                </a:ext>
              </a:extLst>
            </p:cNvPr>
            <p:cNvSpPr/>
            <p:nvPr/>
          </p:nvSpPr>
          <p:spPr>
            <a:xfrm flipV="1">
              <a:off x="7186152" y="5550282"/>
              <a:ext cx="262879" cy="2969505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8" name="Down Arrow 107">
              <a:extLst>
                <a:ext uri="{FF2B5EF4-FFF2-40B4-BE49-F238E27FC236}">
                  <a16:creationId xmlns:a16="http://schemas.microsoft.com/office/drawing/2014/main" id="{C469002B-B1F9-9643-974B-BF0B98969D7D}"/>
                </a:ext>
              </a:extLst>
            </p:cNvPr>
            <p:cNvSpPr/>
            <p:nvPr/>
          </p:nvSpPr>
          <p:spPr>
            <a:xfrm>
              <a:off x="1471101" y="5516182"/>
              <a:ext cx="273590" cy="119390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9" name="Down Arrow 108">
              <a:extLst>
                <a:ext uri="{FF2B5EF4-FFF2-40B4-BE49-F238E27FC236}">
                  <a16:creationId xmlns:a16="http://schemas.microsoft.com/office/drawing/2014/main" id="{274A90AB-52B2-1E4D-B111-F700A255C830}"/>
                </a:ext>
              </a:extLst>
            </p:cNvPr>
            <p:cNvSpPr/>
            <p:nvPr/>
          </p:nvSpPr>
          <p:spPr>
            <a:xfrm flipV="1">
              <a:off x="5231329" y="5550281"/>
              <a:ext cx="275557" cy="115980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DD1F6E-1361-464D-8A83-0912EB61E095}"/>
              </a:ext>
            </a:extLst>
          </p:cNvPr>
          <p:cNvGrpSpPr/>
          <p:nvPr/>
        </p:nvGrpSpPr>
        <p:grpSpPr>
          <a:xfrm>
            <a:off x="8417344" y="4193115"/>
            <a:ext cx="2806153" cy="1933053"/>
            <a:chOff x="8417344" y="4193115"/>
            <a:chExt cx="2806153" cy="193305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BBB9A66-C991-1744-9E14-7153BF584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3497" y="4437112"/>
              <a:ext cx="0" cy="16890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EAB8B74-3094-0D4F-B921-E630CDAA420D}"/>
                </a:ext>
              </a:extLst>
            </p:cNvPr>
            <p:cNvCxnSpPr/>
            <p:nvPr/>
          </p:nvCxnSpPr>
          <p:spPr>
            <a:xfrm flipH="1">
              <a:off x="10636219" y="6126166"/>
              <a:ext cx="587278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D195EBB-3FE4-C642-9863-75626890CD5D}"/>
                </a:ext>
              </a:extLst>
            </p:cNvPr>
            <p:cNvCxnSpPr>
              <a:cxnSpLocks/>
              <a:endCxn id="96" idx="3"/>
            </p:cNvCxnSpPr>
            <p:nvPr/>
          </p:nvCxnSpPr>
          <p:spPr>
            <a:xfrm flipH="1">
              <a:off x="9801580" y="5558303"/>
              <a:ext cx="1421917" cy="4876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8162D98-BF8D-5C4F-A93F-3D574B7B21D6}"/>
                </a:ext>
              </a:extLst>
            </p:cNvPr>
            <p:cNvCxnSpPr>
              <a:endCxn id="94" idx="3"/>
            </p:cNvCxnSpPr>
            <p:nvPr/>
          </p:nvCxnSpPr>
          <p:spPr>
            <a:xfrm flipH="1">
              <a:off x="8923230" y="4926756"/>
              <a:ext cx="2300267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1A5B411-F455-E844-A788-2B2C32D4A718}"/>
                </a:ext>
              </a:extLst>
            </p:cNvPr>
            <p:cNvCxnSpPr/>
            <p:nvPr/>
          </p:nvCxnSpPr>
          <p:spPr>
            <a:xfrm flipH="1">
              <a:off x="8417344" y="4437112"/>
              <a:ext cx="280615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A2E863D-8DF1-0240-AEA5-5FCA1D9D3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7344" y="4193115"/>
              <a:ext cx="2" cy="243997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3718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communication</a:t>
            </a:r>
            <a:r>
              <a:rPr lang="sv-SE" dirty="0"/>
              <a:t> – New </a:t>
            </a:r>
            <a:r>
              <a:rPr lang="sv-SE" dirty="0" err="1"/>
              <a:t>command</a:t>
            </a:r>
            <a:r>
              <a:rPr lang="sv-SE" dirty="0"/>
              <a:t> sent from GUI or EPICS</a:t>
            </a:r>
          </a:p>
          <a:p>
            <a:endParaRPr lang="sv-S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D78D49-3D1B-7B48-AF3B-25902F7C4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D28221-79E1-9B41-AC61-527613A6CE2C}"/>
              </a:ext>
            </a:extLst>
          </p:cNvPr>
          <p:cNvGrpSpPr/>
          <p:nvPr/>
        </p:nvGrpSpPr>
        <p:grpSpPr>
          <a:xfrm>
            <a:off x="118256" y="1484784"/>
            <a:ext cx="11882400" cy="5261669"/>
            <a:chOff x="165558" y="1984693"/>
            <a:chExt cx="12461871" cy="751490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CADE4EA-7513-6E4E-A288-E4B1ACC9B189}"/>
                </a:ext>
              </a:extLst>
            </p:cNvPr>
            <p:cNvSpPr/>
            <p:nvPr/>
          </p:nvSpPr>
          <p:spPr>
            <a:xfrm>
              <a:off x="184088" y="1984693"/>
              <a:ext cx="12443341" cy="7514906"/>
            </a:xfrm>
            <a:prstGeom prst="roundRect">
              <a:avLst>
                <a:gd name="adj" fmla="val 3862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176FAF92-5619-FD48-A71E-F74AA3E42775}"/>
                </a:ext>
              </a:extLst>
            </p:cNvPr>
            <p:cNvSpPr/>
            <p:nvPr/>
          </p:nvSpPr>
          <p:spPr>
            <a:xfrm>
              <a:off x="584202" y="6497357"/>
              <a:ext cx="11645900" cy="2824894"/>
            </a:xfrm>
            <a:prstGeom prst="roundRect">
              <a:avLst>
                <a:gd name="adj" fmla="val 902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8209276-695C-8C4E-AD33-A9082B3A8A6A}"/>
                </a:ext>
              </a:extLst>
            </p:cNvPr>
            <p:cNvSpPr/>
            <p:nvPr/>
          </p:nvSpPr>
          <p:spPr>
            <a:xfrm>
              <a:off x="584201" y="2141048"/>
              <a:ext cx="11645902" cy="3878427"/>
            </a:xfrm>
            <a:prstGeom prst="roundRect">
              <a:avLst>
                <a:gd name="adj" fmla="val 7826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0" name="Can 39">
              <a:extLst>
                <a:ext uri="{FF2B5EF4-FFF2-40B4-BE49-F238E27FC236}">
                  <a16:creationId xmlns:a16="http://schemas.microsoft.com/office/drawing/2014/main" id="{FA8F4CD2-C1FF-6748-BEA8-56EF27E94CDC}"/>
                </a:ext>
              </a:extLst>
            </p:cNvPr>
            <p:cNvSpPr/>
            <p:nvPr/>
          </p:nvSpPr>
          <p:spPr>
            <a:xfrm>
              <a:off x="11114318" y="3538358"/>
              <a:ext cx="933450" cy="2235478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Data logging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21537A8-8A25-C94F-BB59-0AD2D5AE21EA}"/>
                </a:ext>
              </a:extLst>
            </p:cNvPr>
            <p:cNvSpPr/>
            <p:nvPr/>
          </p:nvSpPr>
          <p:spPr>
            <a:xfrm>
              <a:off x="876300" y="2330046"/>
              <a:ext cx="11150600" cy="580247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 err="1">
                  <a:solidFill>
                    <a:schemeClr val="tx1"/>
                  </a:solidFill>
                </a:rPr>
                <a:t>Message</a:t>
              </a:r>
              <a:r>
                <a:rPr lang="sv-SE" sz="1286" dirty="0">
                  <a:solidFill>
                    <a:schemeClr val="tx1"/>
                  </a:solidFill>
                </a:rPr>
                <a:t> </a:t>
              </a:r>
              <a:r>
                <a:rPr lang="sv-SE" sz="1286" dirty="0" err="1">
                  <a:solidFill>
                    <a:schemeClr val="tx1"/>
                  </a:solidFill>
                </a:rPr>
                <a:t>layers</a:t>
              </a:r>
              <a:r>
                <a:rPr lang="sv-SE" sz="1286" dirty="0">
                  <a:solidFill>
                    <a:schemeClr val="tx1"/>
                  </a:solidFill>
                </a:rPr>
                <a:t> (</a:t>
              </a:r>
              <a:r>
                <a:rPr lang="sv-SE" sz="1286" dirty="0" err="1">
                  <a:solidFill>
                    <a:schemeClr val="tx1"/>
                  </a:solidFill>
                </a:rPr>
                <a:t>ESS+Airbus</a:t>
              </a:r>
              <a:r>
                <a:rPr lang="sv-SE" sz="1286" dirty="0">
                  <a:solidFill>
                    <a:schemeClr val="tx1"/>
                  </a:solidFill>
                </a:rPr>
                <a:t>)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3FE7D7E4-CDAD-3F48-A22B-19BA3074857F}"/>
                </a:ext>
              </a:extLst>
            </p:cNvPr>
            <p:cNvSpPr/>
            <p:nvPr/>
          </p:nvSpPr>
          <p:spPr>
            <a:xfrm>
              <a:off x="929186" y="3517989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2BCDAFD8-CDB7-D948-BBDA-F4C9237635EC}"/>
                </a:ext>
              </a:extLst>
            </p:cNvPr>
            <p:cNvSpPr/>
            <p:nvPr/>
          </p:nvSpPr>
          <p:spPr>
            <a:xfrm>
              <a:off x="2402923" y="2857654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AF947AF-971D-6D40-B76C-95CD5371B045}"/>
                </a:ext>
              </a:extLst>
            </p:cNvPr>
            <p:cNvSpPr/>
            <p:nvPr/>
          </p:nvSpPr>
          <p:spPr>
            <a:xfrm>
              <a:off x="8234982" y="3548542"/>
              <a:ext cx="1268776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Interlock</a:t>
              </a:r>
              <a:r>
                <a:rPr lang="en-US" sz="1286" dirty="0">
                  <a:solidFill>
                    <a:schemeClr val="tx1"/>
                  </a:solidFill>
                </a:rPr>
                <a:t>s</a:t>
              </a:r>
              <a:endParaRPr lang="sv-SE" sz="1286" dirty="0">
                <a:solidFill>
                  <a:schemeClr val="tx1"/>
                </a:solidFill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85EE4AA8-B979-BA48-99F6-7264761107C8}"/>
                </a:ext>
              </a:extLst>
            </p:cNvPr>
            <p:cNvSpPr/>
            <p:nvPr/>
          </p:nvSpPr>
          <p:spPr>
            <a:xfrm>
              <a:off x="1193577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429AC66-EA52-3F42-ABE0-6BFE0A0ADDCE}"/>
                </a:ext>
              </a:extLst>
            </p:cNvPr>
            <p:cNvSpPr/>
            <p:nvPr/>
          </p:nvSpPr>
          <p:spPr>
            <a:xfrm>
              <a:off x="2157929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8CD793DE-73BA-D54A-A578-EF07A9958610}"/>
                </a:ext>
              </a:extLst>
            </p:cNvPr>
            <p:cNvSpPr/>
            <p:nvPr/>
          </p:nvSpPr>
          <p:spPr>
            <a:xfrm>
              <a:off x="3135722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78B69AE-0409-3340-B18A-2DD1C079E1E9}"/>
                </a:ext>
              </a:extLst>
            </p:cNvPr>
            <p:cNvSpPr/>
            <p:nvPr/>
          </p:nvSpPr>
          <p:spPr>
            <a:xfrm>
              <a:off x="1193577" y="3710553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Control interface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77" name="Down Arrow 76">
              <a:extLst>
                <a:ext uri="{FF2B5EF4-FFF2-40B4-BE49-F238E27FC236}">
                  <a16:creationId xmlns:a16="http://schemas.microsoft.com/office/drawing/2014/main" id="{70267BB7-17D0-0448-A92A-8C04E557CE26}"/>
                </a:ext>
              </a:extLst>
            </p:cNvPr>
            <p:cNvSpPr/>
            <p:nvPr/>
          </p:nvSpPr>
          <p:spPr>
            <a:xfrm>
              <a:off x="1494489" y="4482597"/>
              <a:ext cx="250201" cy="28623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8" name="Down Arrow 77">
              <a:extLst>
                <a:ext uri="{FF2B5EF4-FFF2-40B4-BE49-F238E27FC236}">
                  <a16:creationId xmlns:a16="http://schemas.microsoft.com/office/drawing/2014/main" id="{C95D391D-E5B0-264E-A9ED-FB2E8242C7B8}"/>
                </a:ext>
              </a:extLst>
            </p:cNvPr>
            <p:cNvSpPr/>
            <p:nvPr/>
          </p:nvSpPr>
          <p:spPr>
            <a:xfrm>
              <a:off x="2465561" y="4487358"/>
              <a:ext cx="250201" cy="28623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9" name="Down Arrow 78">
              <a:extLst>
                <a:ext uri="{FF2B5EF4-FFF2-40B4-BE49-F238E27FC236}">
                  <a16:creationId xmlns:a16="http://schemas.microsoft.com/office/drawing/2014/main" id="{F3F82441-AD7C-DE4D-B49C-45E0C60E9916}"/>
                </a:ext>
              </a:extLst>
            </p:cNvPr>
            <p:cNvSpPr/>
            <p:nvPr/>
          </p:nvSpPr>
          <p:spPr>
            <a:xfrm>
              <a:off x="3436633" y="4487357"/>
              <a:ext cx="250201" cy="28623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97DBE2C5-1E26-DE49-99C7-D9B9C3EEC60F}"/>
                </a:ext>
              </a:extLst>
            </p:cNvPr>
            <p:cNvSpPr/>
            <p:nvPr/>
          </p:nvSpPr>
          <p:spPr>
            <a:xfrm>
              <a:off x="9616061" y="3546950"/>
              <a:ext cx="1311738" cy="2255847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r>
                <a:rPr lang="sv-SE" sz="1000" dirty="0">
                  <a:solidFill>
                    <a:schemeClr val="tx1"/>
                  </a:solidFill>
                </a:rPr>
                <a:t>  </a:t>
              </a:r>
              <a:r>
                <a:rPr lang="sv-SE" sz="1286" dirty="0">
                  <a:solidFill>
                    <a:schemeClr val="tx1"/>
                  </a:solidFill>
                </a:rPr>
                <a:t>GUI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pic>
          <p:nvPicPr>
            <p:cNvPr id="81" name="Picture 3" descr="C:\Users\markusolsson\AppData\Local\Microsoft\Windows\Temporary Internet Files\Content.IE5\IF0PWZS4\rg1024-isometric-lcd-screen[1].png">
              <a:extLst>
                <a:ext uri="{FF2B5EF4-FFF2-40B4-BE49-F238E27FC236}">
                  <a16:creationId xmlns:a16="http://schemas.microsoft.com/office/drawing/2014/main" id="{CE1C7D33-3C1B-2944-B3E2-B11D85629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930" y="4214529"/>
              <a:ext cx="533538" cy="783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Up-Down Arrow 81">
              <a:extLst>
                <a:ext uri="{FF2B5EF4-FFF2-40B4-BE49-F238E27FC236}">
                  <a16:creationId xmlns:a16="http://schemas.microsoft.com/office/drawing/2014/main" id="{F3D3ED53-F7E5-6F40-BB3D-C94CD8B6ECA4}"/>
                </a:ext>
              </a:extLst>
            </p:cNvPr>
            <p:cNvSpPr/>
            <p:nvPr/>
          </p:nvSpPr>
          <p:spPr>
            <a:xfrm>
              <a:off x="10038014" y="2838383"/>
              <a:ext cx="467832" cy="771248"/>
            </a:xfrm>
            <a:prstGeom prst="up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3" name="Down Arrow 82">
              <a:extLst>
                <a:ext uri="{FF2B5EF4-FFF2-40B4-BE49-F238E27FC236}">
                  <a16:creationId xmlns:a16="http://schemas.microsoft.com/office/drawing/2014/main" id="{47BDBC4D-31F6-3949-98DC-776FF88AB5B6}"/>
                </a:ext>
              </a:extLst>
            </p:cNvPr>
            <p:cNvSpPr/>
            <p:nvPr/>
          </p:nvSpPr>
          <p:spPr>
            <a:xfrm>
              <a:off x="11328984" y="2807447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4" name="Down Arrow 83">
              <a:extLst>
                <a:ext uri="{FF2B5EF4-FFF2-40B4-BE49-F238E27FC236}">
                  <a16:creationId xmlns:a16="http://schemas.microsoft.com/office/drawing/2014/main" id="{40119C61-EA3D-354B-AB74-C9E1AF6AB138}"/>
                </a:ext>
              </a:extLst>
            </p:cNvPr>
            <p:cNvSpPr/>
            <p:nvPr/>
          </p:nvSpPr>
          <p:spPr>
            <a:xfrm>
              <a:off x="8627676" y="2782589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1F193ED9-03CF-FF4A-8294-6E21C14DDECA}"/>
                </a:ext>
              </a:extLst>
            </p:cNvPr>
            <p:cNvSpPr/>
            <p:nvPr/>
          </p:nvSpPr>
          <p:spPr>
            <a:xfrm>
              <a:off x="4691383" y="3538358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95D670E-1F41-B24B-AAA0-17784B1C8B42}"/>
                </a:ext>
              </a:extLst>
            </p:cNvPr>
            <p:cNvSpPr/>
            <p:nvPr/>
          </p:nvSpPr>
          <p:spPr>
            <a:xfrm>
              <a:off x="4955774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2A58DDB4-85DA-E54B-A8F2-161FDC249728}"/>
                </a:ext>
              </a:extLst>
            </p:cNvPr>
            <p:cNvSpPr/>
            <p:nvPr/>
          </p:nvSpPr>
          <p:spPr>
            <a:xfrm>
              <a:off x="5920126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F421C4EC-B6D1-A346-8A80-6A054D5B8890}"/>
                </a:ext>
              </a:extLst>
            </p:cNvPr>
            <p:cNvSpPr/>
            <p:nvPr/>
          </p:nvSpPr>
          <p:spPr>
            <a:xfrm>
              <a:off x="6897919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8166B49C-DC88-1E4D-AD24-D8EE7AB1DBEA}"/>
                </a:ext>
              </a:extLst>
            </p:cNvPr>
            <p:cNvSpPr/>
            <p:nvPr/>
          </p:nvSpPr>
          <p:spPr>
            <a:xfrm>
              <a:off x="4955774" y="3730922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Monitoring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90" name="Down Arrow 89">
              <a:extLst>
                <a:ext uri="{FF2B5EF4-FFF2-40B4-BE49-F238E27FC236}">
                  <a16:creationId xmlns:a16="http://schemas.microsoft.com/office/drawing/2014/main" id="{0F29AA49-8E7D-3F46-A483-10C72A531022}"/>
                </a:ext>
              </a:extLst>
            </p:cNvPr>
            <p:cNvSpPr/>
            <p:nvPr/>
          </p:nvSpPr>
          <p:spPr>
            <a:xfrm rot="10800000">
              <a:off x="5256685" y="4490473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1" name="Down Arrow 90">
              <a:extLst>
                <a:ext uri="{FF2B5EF4-FFF2-40B4-BE49-F238E27FC236}">
                  <a16:creationId xmlns:a16="http://schemas.microsoft.com/office/drawing/2014/main" id="{87C26224-21E0-8446-9282-B6414904B256}"/>
                </a:ext>
              </a:extLst>
            </p:cNvPr>
            <p:cNvSpPr/>
            <p:nvPr/>
          </p:nvSpPr>
          <p:spPr>
            <a:xfrm rot="10800000">
              <a:off x="6218998" y="4486270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2" name="Down Arrow 91">
              <a:extLst>
                <a:ext uri="{FF2B5EF4-FFF2-40B4-BE49-F238E27FC236}">
                  <a16:creationId xmlns:a16="http://schemas.microsoft.com/office/drawing/2014/main" id="{F2CFFDE9-8D93-FA49-8E48-2D37E0D4F908}"/>
                </a:ext>
              </a:extLst>
            </p:cNvPr>
            <p:cNvSpPr/>
            <p:nvPr/>
          </p:nvSpPr>
          <p:spPr>
            <a:xfrm rot="10800000">
              <a:off x="7198830" y="4486270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3" name="Down Arrow 92">
              <a:extLst>
                <a:ext uri="{FF2B5EF4-FFF2-40B4-BE49-F238E27FC236}">
                  <a16:creationId xmlns:a16="http://schemas.microsoft.com/office/drawing/2014/main" id="{7738982B-018D-FE46-B7D5-902F9790FDC8}"/>
                </a:ext>
              </a:extLst>
            </p:cNvPr>
            <p:cNvSpPr/>
            <p:nvPr/>
          </p:nvSpPr>
          <p:spPr>
            <a:xfrm rot="10800000">
              <a:off x="6102405" y="2890795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BD8C7E22-354C-3546-BBCD-1FBC31A750D4}"/>
                </a:ext>
              </a:extLst>
            </p:cNvPr>
            <p:cNvSpPr/>
            <p:nvPr/>
          </p:nvSpPr>
          <p:spPr>
            <a:xfrm>
              <a:off x="1069358" y="6756729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1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5504DA17-9D63-4542-B190-52A490632FAF}"/>
                </a:ext>
              </a:extLst>
            </p:cNvPr>
            <p:cNvSpPr/>
            <p:nvPr/>
          </p:nvSpPr>
          <p:spPr>
            <a:xfrm>
              <a:off x="1069358" y="7107530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462FC945-234B-6A44-BCB7-6D66F407FB12}"/>
                </a:ext>
              </a:extLst>
            </p:cNvPr>
            <p:cNvSpPr/>
            <p:nvPr/>
          </p:nvSpPr>
          <p:spPr>
            <a:xfrm>
              <a:off x="1990543" y="7665691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2D27BAEF-EF66-124B-8228-DB30591FAB4F}"/>
                </a:ext>
              </a:extLst>
            </p:cNvPr>
            <p:cNvSpPr/>
            <p:nvPr/>
          </p:nvSpPr>
          <p:spPr>
            <a:xfrm>
              <a:off x="1990543" y="8016492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3A29936F-3F73-BF49-9DF5-AF0EA8BE8218}"/>
                </a:ext>
              </a:extLst>
            </p:cNvPr>
            <p:cNvSpPr/>
            <p:nvPr/>
          </p:nvSpPr>
          <p:spPr>
            <a:xfrm>
              <a:off x="2865885" y="8566426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CCB13FD6-6BFD-5142-9C43-FA01188F94F6}"/>
                </a:ext>
              </a:extLst>
            </p:cNvPr>
            <p:cNvSpPr/>
            <p:nvPr/>
          </p:nvSpPr>
          <p:spPr>
            <a:xfrm>
              <a:off x="2865885" y="8917227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5C7E742-C184-AA47-9646-DEE19599DA03}"/>
                </a:ext>
              </a:extLst>
            </p:cNvPr>
            <p:cNvSpPr txBox="1"/>
            <p:nvPr/>
          </p:nvSpPr>
          <p:spPr>
            <a:xfrm rot="16200000">
              <a:off x="-593337" y="3898358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CHIC Layer</a:t>
              </a:r>
              <a:endParaRPr lang="en-US" sz="1429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D83F171-FE8C-8045-93B0-0B6F78C9D3B6}"/>
                </a:ext>
              </a:extLst>
            </p:cNvPr>
            <p:cNvSpPr txBox="1"/>
            <p:nvPr/>
          </p:nvSpPr>
          <p:spPr>
            <a:xfrm rot="16200000">
              <a:off x="-593338" y="7589034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Chopper Layer</a:t>
              </a:r>
              <a:endParaRPr lang="en-US" sz="1429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3E5AF50-FE36-8A41-BCD9-5CF35AA80E5B}"/>
                </a:ext>
              </a:extLst>
            </p:cNvPr>
            <p:cNvCxnSpPr/>
            <p:nvPr/>
          </p:nvCxnSpPr>
          <p:spPr>
            <a:xfrm>
              <a:off x="184090" y="6270171"/>
              <a:ext cx="12443339" cy="1451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Down Arrow 103">
              <a:extLst>
                <a:ext uri="{FF2B5EF4-FFF2-40B4-BE49-F238E27FC236}">
                  <a16:creationId xmlns:a16="http://schemas.microsoft.com/office/drawing/2014/main" id="{27FCAB61-3B71-1E4A-9B17-8ECA218B74EA}"/>
                </a:ext>
              </a:extLst>
            </p:cNvPr>
            <p:cNvSpPr/>
            <p:nvPr/>
          </p:nvSpPr>
          <p:spPr>
            <a:xfrm>
              <a:off x="2433485" y="5516181"/>
              <a:ext cx="282277" cy="2102871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5" name="Down Arrow 104">
              <a:extLst>
                <a:ext uri="{FF2B5EF4-FFF2-40B4-BE49-F238E27FC236}">
                  <a16:creationId xmlns:a16="http://schemas.microsoft.com/office/drawing/2014/main" id="{9B8F6805-9F41-A647-AF22-E2B35A0730F8}"/>
                </a:ext>
              </a:extLst>
            </p:cNvPr>
            <p:cNvSpPr/>
            <p:nvPr/>
          </p:nvSpPr>
          <p:spPr>
            <a:xfrm>
              <a:off x="3423954" y="5529913"/>
              <a:ext cx="275557" cy="2989875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6" name="Down Arrow 105">
              <a:extLst>
                <a:ext uri="{FF2B5EF4-FFF2-40B4-BE49-F238E27FC236}">
                  <a16:creationId xmlns:a16="http://schemas.microsoft.com/office/drawing/2014/main" id="{6D0389BA-B591-1448-AE05-253167DBD974}"/>
                </a:ext>
              </a:extLst>
            </p:cNvPr>
            <p:cNvSpPr/>
            <p:nvPr/>
          </p:nvSpPr>
          <p:spPr>
            <a:xfrm flipV="1">
              <a:off x="6220781" y="5550281"/>
              <a:ext cx="275557" cy="2068772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7" name="Down Arrow 106">
              <a:extLst>
                <a:ext uri="{FF2B5EF4-FFF2-40B4-BE49-F238E27FC236}">
                  <a16:creationId xmlns:a16="http://schemas.microsoft.com/office/drawing/2014/main" id="{D72E6BA9-9324-744E-8D87-6FE99ADCC58F}"/>
                </a:ext>
              </a:extLst>
            </p:cNvPr>
            <p:cNvSpPr/>
            <p:nvPr/>
          </p:nvSpPr>
          <p:spPr>
            <a:xfrm flipV="1">
              <a:off x="7186152" y="5550282"/>
              <a:ext cx="262879" cy="2969505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8" name="Down Arrow 107">
              <a:extLst>
                <a:ext uri="{FF2B5EF4-FFF2-40B4-BE49-F238E27FC236}">
                  <a16:creationId xmlns:a16="http://schemas.microsoft.com/office/drawing/2014/main" id="{C469002B-B1F9-9643-974B-BF0B98969D7D}"/>
                </a:ext>
              </a:extLst>
            </p:cNvPr>
            <p:cNvSpPr/>
            <p:nvPr/>
          </p:nvSpPr>
          <p:spPr>
            <a:xfrm>
              <a:off x="1471101" y="5516182"/>
              <a:ext cx="273590" cy="119390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9" name="Down Arrow 108">
              <a:extLst>
                <a:ext uri="{FF2B5EF4-FFF2-40B4-BE49-F238E27FC236}">
                  <a16:creationId xmlns:a16="http://schemas.microsoft.com/office/drawing/2014/main" id="{274A90AB-52B2-1E4D-B111-F700A255C830}"/>
                </a:ext>
              </a:extLst>
            </p:cNvPr>
            <p:cNvSpPr/>
            <p:nvPr/>
          </p:nvSpPr>
          <p:spPr>
            <a:xfrm flipV="1">
              <a:off x="5231329" y="5550281"/>
              <a:ext cx="275557" cy="115980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DD1F6E-1361-464D-8A83-0912EB61E095}"/>
              </a:ext>
            </a:extLst>
          </p:cNvPr>
          <p:cNvGrpSpPr/>
          <p:nvPr/>
        </p:nvGrpSpPr>
        <p:grpSpPr>
          <a:xfrm>
            <a:off x="8417344" y="4193115"/>
            <a:ext cx="2806153" cy="1933053"/>
            <a:chOff x="8417344" y="4193115"/>
            <a:chExt cx="2806153" cy="193305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BBB9A66-C991-1744-9E14-7153BF584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3497" y="4437112"/>
              <a:ext cx="0" cy="16890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EAB8B74-3094-0D4F-B921-E630CDAA420D}"/>
                </a:ext>
              </a:extLst>
            </p:cNvPr>
            <p:cNvCxnSpPr/>
            <p:nvPr/>
          </p:nvCxnSpPr>
          <p:spPr>
            <a:xfrm flipH="1">
              <a:off x="10636219" y="6126166"/>
              <a:ext cx="587278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D195EBB-3FE4-C642-9863-75626890CD5D}"/>
                </a:ext>
              </a:extLst>
            </p:cNvPr>
            <p:cNvCxnSpPr>
              <a:cxnSpLocks/>
              <a:endCxn id="96" idx="3"/>
            </p:cNvCxnSpPr>
            <p:nvPr/>
          </p:nvCxnSpPr>
          <p:spPr>
            <a:xfrm flipH="1">
              <a:off x="9801580" y="5558303"/>
              <a:ext cx="1421917" cy="4876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8162D98-BF8D-5C4F-A93F-3D574B7B21D6}"/>
                </a:ext>
              </a:extLst>
            </p:cNvPr>
            <p:cNvCxnSpPr>
              <a:endCxn id="94" idx="3"/>
            </p:cNvCxnSpPr>
            <p:nvPr/>
          </p:nvCxnSpPr>
          <p:spPr>
            <a:xfrm flipH="1">
              <a:off x="8923230" y="4926756"/>
              <a:ext cx="2300267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1A5B411-F455-E844-A788-2B2C32D4A718}"/>
                </a:ext>
              </a:extLst>
            </p:cNvPr>
            <p:cNvCxnSpPr/>
            <p:nvPr/>
          </p:nvCxnSpPr>
          <p:spPr>
            <a:xfrm flipH="1">
              <a:off x="8417344" y="4437112"/>
              <a:ext cx="280615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A2E863D-8DF1-0240-AEA5-5FCA1D9D3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7344" y="4193115"/>
              <a:ext cx="2" cy="243997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0837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communication</a:t>
            </a:r>
            <a:r>
              <a:rPr lang="sv-SE" dirty="0"/>
              <a:t> – </a:t>
            </a:r>
            <a:r>
              <a:rPr lang="sv-SE" dirty="0" err="1"/>
              <a:t>Command</a:t>
            </a:r>
            <a:r>
              <a:rPr lang="sv-SE" dirty="0"/>
              <a:t> is </a:t>
            </a:r>
            <a:r>
              <a:rPr lang="sv-SE" dirty="0" err="1"/>
              <a:t>analysed</a:t>
            </a:r>
            <a:r>
              <a:rPr lang="sv-SE" dirty="0"/>
              <a:t> for limits</a:t>
            </a:r>
          </a:p>
          <a:p>
            <a:endParaRPr lang="sv-S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D78D49-3D1B-7B48-AF3B-25902F7C4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D28221-79E1-9B41-AC61-527613A6CE2C}"/>
              </a:ext>
            </a:extLst>
          </p:cNvPr>
          <p:cNvGrpSpPr/>
          <p:nvPr/>
        </p:nvGrpSpPr>
        <p:grpSpPr>
          <a:xfrm>
            <a:off x="118256" y="1484784"/>
            <a:ext cx="11882400" cy="5261669"/>
            <a:chOff x="165558" y="1984693"/>
            <a:chExt cx="12461871" cy="751490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CADE4EA-7513-6E4E-A288-E4B1ACC9B189}"/>
                </a:ext>
              </a:extLst>
            </p:cNvPr>
            <p:cNvSpPr/>
            <p:nvPr/>
          </p:nvSpPr>
          <p:spPr>
            <a:xfrm>
              <a:off x="184088" y="1984693"/>
              <a:ext cx="12443341" cy="7514906"/>
            </a:xfrm>
            <a:prstGeom prst="roundRect">
              <a:avLst>
                <a:gd name="adj" fmla="val 3862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176FAF92-5619-FD48-A71E-F74AA3E42775}"/>
                </a:ext>
              </a:extLst>
            </p:cNvPr>
            <p:cNvSpPr/>
            <p:nvPr/>
          </p:nvSpPr>
          <p:spPr>
            <a:xfrm>
              <a:off x="584202" y="6497357"/>
              <a:ext cx="11645900" cy="2824894"/>
            </a:xfrm>
            <a:prstGeom prst="roundRect">
              <a:avLst>
                <a:gd name="adj" fmla="val 902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8209276-695C-8C4E-AD33-A9082B3A8A6A}"/>
                </a:ext>
              </a:extLst>
            </p:cNvPr>
            <p:cNvSpPr/>
            <p:nvPr/>
          </p:nvSpPr>
          <p:spPr>
            <a:xfrm>
              <a:off x="584201" y="2141048"/>
              <a:ext cx="11645902" cy="3878427"/>
            </a:xfrm>
            <a:prstGeom prst="roundRect">
              <a:avLst>
                <a:gd name="adj" fmla="val 7826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0" name="Can 39">
              <a:extLst>
                <a:ext uri="{FF2B5EF4-FFF2-40B4-BE49-F238E27FC236}">
                  <a16:creationId xmlns:a16="http://schemas.microsoft.com/office/drawing/2014/main" id="{FA8F4CD2-C1FF-6748-BEA8-56EF27E94CDC}"/>
                </a:ext>
              </a:extLst>
            </p:cNvPr>
            <p:cNvSpPr/>
            <p:nvPr/>
          </p:nvSpPr>
          <p:spPr>
            <a:xfrm>
              <a:off x="11114318" y="3538358"/>
              <a:ext cx="933450" cy="2235478"/>
            </a:xfrm>
            <a:prstGeom prst="ca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Data logging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21537A8-8A25-C94F-BB59-0AD2D5AE21EA}"/>
                </a:ext>
              </a:extLst>
            </p:cNvPr>
            <p:cNvSpPr/>
            <p:nvPr/>
          </p:nvSpPr>
          <p:spPr>
            <a:xfrm>
              <a:off x="876300" y="2330046"/>
              <a:ext cx="11150600" cy="580247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 err="1">
                  <a:solidFill>
                    <a:schemeClr val="tx1"/>
                  </a:solidFill>
                </a:rPr>
                <a:t>Message</a:t>
              </a:r>
              <a:r>
                <a:rPr lang="sv-SE" sz="1286" dirty="0">
                  <a:solidFill>
                    <a:schemeClr val="tx1"/>
                  </a:solidFill>
                </a:rPr>
                <a:t> </a:t>
              </a:r>
              <a:r>
                <a:rPr lang="sv-SE" sz="1286" dirty="0" err="1">
                  <a:solidFill>
                    <a:schemeClr val="tx1"/>
                  </a:solidFill>
                </a:rPr>
                <a:t>layers</a:t>
              </a:r>
              <a:r>
                <a:rPr lang="sv-SE" sz="1286" dirty="0">
                  <a:solidFill>
                    <a:schemeClr val="tx1"/>
                  </a:solidFill>
                </a:rPr>
                <a:t> (</a:t>
              </a:r>
              <a:r>
                <a:rPr lang="sv-SE" sz="1286" dirty="0" err="1">
                  <a:solidFill>
                    <a:schemeClr val="tx1"/>
                  </a:solidFill>
                </a:rPr>
                <a:t>ESS+Airbus</a:t>
              </a:r>
              <a:r>
                <a:rPr lang="sv-SE" sz="1286" dirty="0">
                  <a:solidFill>
                    <a:schemeClr val="tx1"/>
                  </a:solidFill>
                </a:rPr>
                <a:t>)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3FE7D7E4-CDAD-3F48-A22B-19BA3074857F}"/>
                </a:ext>
              </a:extLst>
            </p:cNvPr>
            <p:cNvSpPr/>
            <p:nvPr/>
          </p:nvSpPr>
          <p:spPr>
            <a:xfrm>
              <a:off x="929186" y="3517989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2BCDAFD8-CDB7-D948-BBDA-F4C9237635EC}"/>
                </a:ext>
              </a:extLst>
            </p:cNvPr>
            <p:cNvSpPr/>
            <p:nvPr/>
          </p:nvSpPr>
          <p:spPr>
            <a:xfrm>
              <a:off x="2402923" y="2857654"/>
              <a:ext cx="483386" cy="771248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AF947AF-971D-6D40-B76C-95CD5371B045}"/>
                </a:ext>
              </a:extLst>
            </p:cNvPr>
            <p:cNvSpPr/>
            <p:nvPr/>
          </p:nvSpPr>
          <p:spPr>
            <a:xfrm>
              <a:off x="8234982" y="3548542"/>
              <a:ext cx="1268776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Interlock</a:t>
              </a:r>
              <a:r>
                <a:rPr lang="en-US" sz="1286" dirty="0">
                  <a:solidFill>
                    <a:schemeClr val="tx1"/>
                  </a:solidFill>
                </a:rPr>
                <a:t>s</a:t>
              </a:r>
              <a:endParaRPr lang="sv-SE" sz="1286" dirty="0">
                <a:solidFill>
                  <a:schemeClr val="tx1"/>
                </a:solidFill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85EE4AA8-B979-BA48-99F6-7264761107C8}"/>
                </a:ext>
              </a:extLst>
            </p:cNvPr>
            <p:cNvSpPr/>
            <p:nvPr/>
          </p:nvSpPr>
          <p:spPr>
            <a:xfrm>
              <a:off x="1193577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429AC66-EA52-3F42-ABE0-6BFE0A0ADDCE}"/>
                </a:ext>
              </a:extLst>
            </p:cNvPr>
            <p:cNvSpPr/>
            <p:nvPr/>
          </p:nvSpPr>
          <p:spPr>
            <a:xfrm>
              <a:off x="2157929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8CD793DE-73BA-D54A-A578-EF07A9958610}"/>
                </a:ext>
              </a:extLst>
            </p:cNvPr>
            <p:cNvSpPr/>
            <p:nvPr/>
          </p:nvSpPr>
          <p:spPr>
            <a:xfrm>
              <a:off x="3135722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78B69AE-0409-3340-B18A-2DD1C079E1E9}"/>
                </a:ext>
              </a:extLst>
            </p:cNvPr>
            <p:cNvSpPr/>
            <p:nvPr/>
          </p:nvSpPr>
          <p:spPr>
            <a:xfrm>
              <a:off x="1193577" y="3710553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Control interface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77" name="Down Arrow 76">
              <a:extLst>
                <a:ext uri="{FF2B5EF4-FFF2-40B4-BE49-F238E27FC236}">
                  <a16:creationId xmlns:a16="http://schemas.microsoft.com/office/drawing/2014/main" id="{70267BB7-17D0-0448-A92A-8C04E557CE26}"/>
                </a:ext>
              </a:extLst>
            </p:cNvPr>
            <p:cNvSpPr/>
            <p:nvPr/>
          </p:nvSpPr>
          <p:spPr>
            <a:xfrm>
              <a:off x="1494489" y="4482597"/>
              <a:ext cx="250201" cy="28623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8" name="Down Arrow 77">
              <a:extLst>
                <a:ext uri="{FF2B5EF4-FFF2-40B4-BE49-F238E27FC236}">
                  <a16:creationId xmlns:a16="http://schemas.microsoft.com/office/drawing/2014/main" id="{C95D391D-E5B0-264E-A9ED-FB2E8242C7B8}"/>
                </a:ext>
              </a:extLst>
            </p:cNvPr>
            <p:cNvSpPr/>
            <p:nvPr/>
          </p:nvSpPr>
          <p:spPr>
            <a:xfrm>
              <a:off x="2465561" y="4487358"/>
              <a:ext cx="250201" cy="28623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9" name="Down Arrow 78">
              <a:extLst>
                <a:ext uri="{FF2B5EF4-FFF2-40B4-BE49-F238E27FC236}">
                  <a16:creationId xmlns:a16="http://schemas.microsoft.com/office/drawing/2014/main" id="{F3F82441-AD7C-DE4D-B49C-45E0C60E9916}"/>
                </a:ext>
              </a:extLst>
            </p:cNvPr>
            <p:cNvSpPr/>
            <p:nvPr/>
          </p:nvSpPr>
          <p:spPr>
            <a:xfrm>
              <a:off x="3436633" y="4487357"/>
              <a:ext cx="250201" cy="28623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97DBE2C5-1E26-DE49-99C7-D9B9C3EEC60F}"/>
                </a:ext>
              </a:extLst>
            </p:cNvPr>
            <p:cNvSpPr/>
            <p:nvPr/>
          </p:nvSpPr>
          <p:spPr>
            <a:xfrm>
              <a:off x="9616061" y="3546950"/>
              <a:ext cx="1311738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r>
                <a:rPr lang="sv-SE" sz="1000" dirty="0">
                  <a:solidFill>
                    <a:schemeClr val="tx1"/>
                  </a:solidFill>
                </a:rPr>
                <a:t>  </a:t>
              </a:r>
              <a:r>
                <a:rPr lang="sv-SE" sz="1286" dirty="0">
                  <a:solidFill>
                    <a:schemeClr val="tx1"/>
                  </a:solidFill>
                </a:rPr>
                <a:t>GUI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pic>
          <p:nvPicPr>
            <p:cNvPr id="81" name="Picture 3" descr="C:\Users\markusolsson\AppData\Local\Microsoft\Windows\Temporary Internet Files\Content.IE5\IF0PWZS4\rg1024-isometric-lcd-screen[1].png">
              <a:extLst>
                <a:ext uri="{FF2B5EF4-FFF2-40B4-BE49-F238E27FC236}">
                  <a16:creationId xmlns:a16="http://schemas.microsoft.com/office/drawing/2014/main" id="{CE1C7D33-3C1B-2944-B3E2-B11D85629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930" y="4214529"/>
              <a:ext cx="533538" cy="783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Up-Down Arrow 81">
              <a:extLst>
                <a:ext uri="{FF2B5EF4-FFF2-40B4-BE49-F238E27FC236}">
                  <a16:creationId xmlns:a16="http://schemas.microsoft.com/office/drawing/2014/main" id="{F3D3ED53-F7E5-6F40-BB3D-C94CD8B6ECA4}"/>
                </a:ext>
              </a:extLst>
            </p:cNvPr>
            <p:cNvSpPr/>
            <p:nvPr/>
          </p:nvSpPr>
          <p:spPr>
            <a:xfrm>
              <a:off x="10038014" y="2838383"/>
              <a:ext cx="467832" cy="771248"/>
            </a:xfrm>
            <a:prstGeom prst="up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3" name="Down Arrow 82">
              <a:extLst>
                <a:ext uri="{FF2B5EF4-FFF2-40B4-BE49-F238E27FC236}">
                  <a16:creationId xmlns:a16="http://schemas.microsoft.com/office/drawing/2014/main" id="{47BDBC4D-31F6-3949-98DC-776FF88AB5B6}"/>
                </a:ext>
              </a:extLst>
            </p:cNvPr>
            <p:cNvSpPr/>
            <p:nvPr/>
          </p:nvSpPr>
          <p:spPr>
            <a:xfrm>
              <a:off x="11328984" y="2807447"/>
              <a:ext cx="483386" cy="771248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4" name="Down Arrow 83">
              <a:extLst>
                <a:ext uri="{FF2B5EF4-FFF2-40B4-BE49-F238E27FC236}">
                  <a16:creationId xmlns:a16="http://schemas.microsoft.com/office/drawing/2014/main" id="{40119C61-EA3D-354B-AB74-C9E1AF6AB138}"/>
                </a:ext>
              </a:extLst>
            </p:cNvPr>
            <p:cNvSpPr/>
            <p:nvPr/>
          </p:nvSpPr>
          <p:spPr>
            <a:xfrm>
              <a:off x="8627676" y="2782589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1F193ED9-03CF-FF4A-8294-6E21C14DDECA}"/>
                </a:ext>
              </a:extLst>
            </p:cNvPr>
            <p:cNvSpPr/>
            <p:nvPr/>
          </p:nvSpPr>
          <p:spPr>
            <a:xfrm>
              <a:off x="4691383" y="3538358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95D670E-1F41-B24B-AAA0-17784B1C8B42}"/>
                </a:ext>
              </a:extLst>
            </p:cNvPr>
            <p:cNvSpPr/>
            <p:nvPr/>
          </p:nvSpPr>
          <p:spPr>
            <a:xfrm>
              <a:off x="4955774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2A58DDB4-85DA-E54B-A8F2-161FDC249728}"/>
                </a:ext>
              </a:extLst>
            </p:cNvPr>
            <p:cNvSpPr/>
            <p:nvPr/>
          </p:nvSpPr>
          <p:spPr>
            <a:xfrm>
              <a:off x="5920126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F421C4EC-B6D1-A346-8A80-6A054D5B8890}"/>
                </a:ext>
              </a:extLst>
            </p:cNvPr>
            <p:cNvSpPr/>
            <p:nvPr/>
          </p:nvSpPr>
          <p:spPr>
            <a:xfrm>
              <a:off x="6897919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8166B49C-DC88-1E4D-AD24-D8EE7AB1DBEA}"/>
                </a:ext>
              </a:extLst>
            </p:cNvPr>
            <p:cNvSpPr/>
            <p:nvPr/>
          </p:nvSpPr>
          <p:spPr>
            <a:xfrm>
              <a:off x="4955774" y="3730922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Monitoring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90" name="Down Arrow 89">
              <a:extLst>
                <a:ext uri="{FF2B5EF4-FFF2-40B4-BE49-F238E27FC236}">
                  <a16:creationId xmlns:a16="http://schemas.microsoft.com/office/drawing/2014/main" id="{0F29AA49-8E7D-3F46-A483-10C72A531022}"/>
                </a:ext>
              </a:extLst>
            </p:cNvPr>
            <p:cNvSpPr/>
            <p:nvPr/>
          </p:nvSpPr>
          <p:spPr>
            <a:xfrm rot="10800000">
              <a:off x="5256685" y="4490473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1" name="Down Arrow 90">
              <a:extLst>
                <a:ext uri="{FF2B5EF4-FFF2-40B4-BE49-F238E27FC236}">
                  <a16:creationId xmlns:a16="http://schemas.microsoft.com/office/drawing/2014/main" id="{87C26224-21E0-8446-9282-B6414904B256}"/>
                </a:ext>
              </a:extLst>
            </p:cNvPr>
            <p:cNvSpPr/>
            <p:nvPr/>
          </p:nvSpPr>
          <p:spPr>
            <a:xfrm rot="10800000">
              <a:off x="6218998" y="4486270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2" name="Down Arrow 91">
              <a:extLst>
                <a:ext uri="{FF2B5EF4-FFF2-40B4-BE49-F238E27FC236}">
                  <a16:creationId xmlns:a16="http://schemas.microsoft.com/office/drawing/2014/main" id="{F2CFFDE9-8D93-FA49-8E48-2D37E0D4F908}"/>
                </a:ext>
              </a:extLst>
            </p:cNvPr>
            <p:cNvSpPr/>
            <p:nvPr/>
          </p:nvSpPr>
          <p:spPr>
            <a:xfrm rot="10800000">
              <a:off x="7198830" y="4486270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3" name="Down Arrow 92">
              <a:extLst>
                <a:ext uri="{FF2B5EF4-FFF2-40B4-BE49-F238E27FC236}">
                  <a16:creationId xmlns:a16="http://schemas.microsoft.com/office/drawing/2014/main" id="{7738982B-018D-FE46-B7D5-902F9790FDC8}"/>
                </a:ext>
              </a:extLst>
            </p:cNvPr>
            <p:cNvSpPr/>
            <p:nvPr/>
          </p:nvSpPr>
          <p:spPr>
            <a:xfrm rot="10800000">
              <a:off x="6102405" y="2890795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BD8C7E22-354C-3546-BBCD-1FBC31A750D4}"/>
                </a:ext>
              </a:extLst>
            </p:cNvPr>
            <p:cNvSpPr/>
            <p:nvPr/>
          </p:nvSpPr>
          <p:spPr>
            <a:xfrm>
              <a:off x="1069358" y="6756729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1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5504DA17-9D63-4542-B190-52A490632FAF}"/>
                </a:ext>
              </a:extLst>
            </p:cNvPr>
            <p:cNvSpPr/>
            <p:nvPr/>
          </p:nvSpPr>
          <p:spPr>
            <a:xfrm>
              <a:off x="1069358" y="7107530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462FC945-234B-6A44-BCB7-6D66F407FB12}"/>
                </a:ext>
              </a:extLst>
            </p:cNvPr>
            <p:cNvSpPr/>
            <p:nvPr/>
          </p:nvSpPr>
          <p:spPr>
            <a:xfrm>
              <a:off x="1990543" y="7665691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2D27BAEF-EF66-124B-8228-DB30591FAB4F}"/>
                </a:ext>
              </a:extLst>
            </p:cNvPr>
            <p:cNvSpPr/>
            <p:nvPr/>
          </p:nvSpPr>
          <p:spPr>
            <a:xfrm>
              <a:off x="1990543" y="8016492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3A29936F-3F73-BF49-9DF5-AF0EA8BE8218}"/>
                </a:ext>
              </a:extLst>
            </p:cNvPr>
            <p:cNvSpPr/>
            <p:nvPr/>
          </p:nvSpPr>
          <p:spPr>
            <a:xfrm>
              <a:off x="2865885" y="8566426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CCB13FD6-6BFD-5142-9C43-FA01188F94F6}"/>
                </a:ext>
              </a:extLst>
            </p:cNvPr>
            <p:cNvSpPr/>
            <p:nvPr/>
          </p:nvSpPr>
          <p:spPr>
            <a:xfrm>
              <a:off x="2865885" y="8917227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5C7E742-C184-AA47-9646-DEE19599DA03}"/>
                </a:ext>
              </a:extLst>
            </p:cNvPr>
            <p:cNvSpPr txBox="1"/>
            <p:nvPr/>
          </p:nvSpPr>
          <p:spPr>
            <a:xfrm rot="16200000">
              <a:off x="-593337" y="3898358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CHIC Layer</a:t>
              </a:r>
              <a:endParaRPr lang="en-US" sz="1429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D83F171-FE8C-8045-93B0-0B6F78C9D3B6}"/>
                </a:ext>
              </a:extLst>
            </p:cNvPr>
            <p:cNvSpPr txBox="1"/>
            <p:nvPr/>
          </p:nvSpPr>
          <p:spPr>
            <a:xfrm rot="16200000">
              <a:off x="-593338" y="7589034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Chopper Layer</a:t>
              </a:r>
              <a:endParaRPr lang="en-US" sz="1429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3E5AF50-FE36-8A41-BCD9-5CF35AA80E5B}"/>
                </a:ext>
              </a:extLst>
            </p:cNvPr>
            <p:cNvCxnSpPr/>
            <p:nvPr/>
          </p:nvCxnSpPr>
          <p:spPr>
            <a:xfrm>
              <a:off x="184090" y="6270171"/>
              <a:ext cx="12443339" cy="1451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Down Arrow 103">
              <a:extLst>
                <a:ext uri="{FF2B5EF4-FFF2-40B4-BE49-F238E27FC236}">
                  <a16:creationId xmlns:a16="http://schemas.microsoft.com/office/drawing/2014/main" id="{27FCAB61-3B71-1E4A-9B17-8ECA218B74EA}"/>
                </a:ext>
              </a:extLst>
            </p:cNvPr>
            <p:cNvSpPr/>
            <p:nvPr/>
          </p:nvSpPr>
          <p:spPr>
            <a:xfrm>
              <a:off x="2433485" y="5516181"/>
              <a:ext cx="282277" cy="2102871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5" name="Down Arrow 104">
              <a:extLst>
                <a:ext uri="{FF2B5EF4-FFF2-40B4-BE49-F238E27FC236}">
                  <a16:creationId xmlns:a16="http://schemas.microsoft.com/office/drawing/2014/main" id="{9B8F6805-9F41-A647-AF22-E2B35A0730F8}"/>
                </a:ext>
              </a:extLst>
            </p:cNvPr>
            <p:cNvSpPr/>
            <p:nvPr/>
          </p:nvSpPr>
          <p:spPr>
            <a:xfrm>
              <a:off x="3423954" y="5529913"/>
              <a:ext cx="275557" cy="2989875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6" name="Down Arrow 105">
              <a:extLst>
                <a:ext uri="{FF2B5EF4-FFF2-40B4-BE49-F238E27FC236}">
                  <a16:creationId xmlns:a16="http://schemas.microsoft.com/office/drawing/2014/main" id="{6D0389BA-B591-1448-AE05-253167DBD974}"/>
                </a:ext>
              </a:extLst>
            </p:cNvPr>
            <p:cNvSpPr/>
            <p:nvPr/>
          </p:nvSpPr>
          <p:spPr>
            <a:xfrm flipV="1">
              <a:off x="6220781" y="5550281"/>
              <a:ext cx="275557" cy="2068772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7" name="Down Arrow 106">
              <a:extLst>
                <a:ext uri="{FF2B5EF4-FFF2-40B4-BE49-F238E27FC236}">
                  <a16:creationId xmlns:a16="http://schemas.microsoft.com/office/drawing/2014/main" id="{D72E6BA9-9324-744E-8D87-6FE99ADCC58F}"/>
                </a:ext>
              </a:extLst>
            </p:cNvPr>
            <p:cNvSpPr/>
            <p:nvPr/>
          </p:nvSpPr>
          <p:spPr>
            <a:xfrm flipV="1">
              <a:off x="7186152" y="5550282"/>
              <a:ext cx="262879" cy="2969505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8" name="Down Arrow 107">
              <a:extLst>
                <a:ext uri="{FF2B5EF4-FFF2-40B4-BE49-F238E27FC236}">
                  <a16:creationId xmlns:a16="http://schemas.microsoft.com/office/drawing/2014/main" id="{C469002B-B1F9-9643-974B-BF0B98969D7D}"/>
                </a:ext>
              </a:extLst>
            </p:cNvPr>
            <p:cNvSpPr/>
            <p:nvPr/>
          </p:nvSpPr>
          <p:spPr>
            <a:xfrm>
              <a:off x="1471101" y="5516182"/>
              <a:ext cx="273590" cy="119390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9" name="Down Arrow 108">
              <a:extLst>
                <a:ext uri="{FF2B5EF4-FFF2-40B4-BE49-F238E27FC236}">
                  <a16:creationId xmlns:a16="http://schemas.microsoft.com/office/drawing/2014/main" id="{274A90AB-52B2-1E4D-B111-F700A255C830}"/>
                </a:ext>
              </a:extLst>
            </p:cNvPr>
            <p:cNvSpPr/>
            <p:nvPr/>
          </p:nvSpPr>
          <p:spPr>
            <a:xfrm flipV="1">
              <a:off x="5231329" y="5550281"/>
              <a:ext cx="275557" cy="115980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DD1F6E-1361-464D-8A83-0912EB61E095}"/>
              </a:ext>
            </a:extLst>
          </p:cNvPr>
          <p:cNvGrpSpPr/>
          <p:nvPr/>
        </p:nvGrpSpPr>
        <p:grpSpPr>
          <a:xfrm>
            <a:off x="8417344" y="4193115"/>
            <a:ext cx="2806153" cy="1933053"/>
            <a:chOff x="8417344" y="4193115"/>
            <a:chExt cx="2806153" cy="193305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BBB9A66-C991-1744-9E14-7153BF584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3497" y="4437112"/>
              <a:ext cx="0" cy="16890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EAB8B74-3094-0D4F-B921-E630CDAA420D}"/>
                </a:ext>
              </a:extLst>
            </p:cNvPr>
            <p:cNvCxnSpPr/>
            <p:nvPr/>
          </p:nvCxnSpPr>
          <p:spPr>
            <a:xfrm flipH="1">
              <a:off x="10636219" y="6126166"/>
              <a:ext cx="587278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D195EBB-3FE4-C642-9863-75626890CD5D}"/>
                </a:ext>
              </a:extLst>
            </p:cNvPr>
            <p:cNvCxnSpPr>
              <a:cxnSpLocks/>
              <a:endCxn id="96" idx="3"/>
            </p:cNvCxnSpPr>
            <p:nvPr/>
          </p:nvCxnSpPr>
          <p:spPr>
            <a:xfrm flipH="1">
              <a:off x="9801580" y="5558303"/>
              <a:ext cx="1421917" cy="4876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8162D98-BF8D-5C4F-A93F-3D574B7B21D6}"/>
                </a:ext>
              </a:extLst>
            </p:cNvPr>
            <p:cNvCxnSpPr>
              <a:endCxn id="94" idx="3"/>
            </p:cNvCxnSpPr>
            <p:nvPr/>
          </p:nvCxnSpPr>
          <p:spPr>
            <a:xfrm flipH="1">
              <a:off x="8923230" y="4926756"/>
              <a:ext cx="2300267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1A5B411-F455-E844-A788-2B2C32D4A718}"/>
                </a:ext>
              </a:extLst>
            </p:cNvPr>
            <p:cNvCxnSpPr/>
            <p:nvPr/>
          </p:nvCxnSpPr>
          <p:spPr>
            <a:xfrm flipH="1">
              <a:off x="8417344" y="4437112"/>
              <a:ext cx="280615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A2E863D-8DF1-0240-AEA5-5FCA1D9D3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7344" y="4193115"/>
              <a:ext cx="2" cy="243997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7924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communication</a:t>
            </a:r>
            <a:r>
              <a:rPr lang="sv-SE" dirty="0"/>
              <a:t> – </a:t>
            </a:r>
            <a:r>
              <a:rPr lang="sv-SE" dirty="0" err="1"/>
              <a:t>Adapts</a:t>
            </a:r>
            <a:r>
              <a:rPr lang="sv-SE" dirty="0"/>
              <a:t> the </a:t>
            </a:r>
            <a:r>
              <a:rPr lang="sv-SE" dirty="0" err="1"/>
              <a:t>command</a:t>
            </a:r>
            <a:r>
              <a:rPr lang="sv-SE" dirty="0"/>
              <a:t> to different </a:t>
            </a:r>
            <a:r>
              <a:rPr lang="sv-SE" dirty="0" err="1"/>
              <a:t>suppliers</a:t>
            </a:r>
            <a:endParaRPr lang="sv-SE" dirty="0"/>
          </a:p>
          <a:p>
            <a:endParaRPr lang="sv-S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D78D49-3D1B-7B48-AF3B-25902F7C4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D28221-79E1-9B41-AC61-527613A6CE2C}"/>
              </a:ext>
            </a:extLst>
          </p:cNvPr>
          <p:cNvGrpSpPr/>
          <p:nvPr/>
        </p:nvGrpSpPr>
        <p:grpSpPr>
          <a:xfrm>
            <a:off x="118256" y="1484784"/>
            <a:ext cx="11882400" cy="5261669"/>
            <a:chOff x="165558" y="1984693"/>
            <a:chExt cx="12461871" cy="751490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CADE4EA-7513-6E4E-A288-E4B1ACC9B189}"/>
                </a:ext>
              </a:extLst>
            </p:cNvPr>
            <p:cNvSpPr/>
            <p:nvPr/>
          </p:nvSpPr>
          <p:spPr>
            <a:xfrm>
              <a:off x="184088" y="1984693"/>
              <a:ext cx="12443341" cy="7514906"/>
            </a:xfrm>
            <a:prstGeom prst="roundRect">
              <a:avLst>
                <a:gd name="adj" fmla="val 3862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176FAF92-5619-FD48-A71E-F74AA3E42775}"/>
                </a:ext>
              </a:extLst>
            </p:cNvPr>
            <p:cNvSpPr/>
            <p:nvPr/>
          </p:nvSpPr>
          <p:spPr>
            <a:xfrm>
              <a:off x="584202" y="6497357"/>
              <a:ext cx="11645900" cy="2824894"/>
            </a:xfrm>
            <a:prstGeom prst="roundRect">
              <a:avLst>
                <a:gd name="adj" fmla="val 902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8209276-695C-8C4E-AD33-A9082B3A8A6A}"/>
                </a:ext>
              </a:extLst>
            </p:cNvPr>
            <p:cNvSpPr/>
            <p:nvPr/>
          </p:nvSpPr>
          <p:spPr>
            <a:xfrm>
              <a:off x="584201" y="2141048"/>
              <a:ext cx="11645902" cy="3878427"/>
            </a:xfrm>
            <a:prstGeom prst="roundRect">
              <a:avLst>
                <a:gd name="adj" fmla="val 7826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0" name="Can 39">
              <a:extLst>
                <a:ext uri="{FF2B5EF4-FFF2-40B4-BE49-F238E27FC236}">
                  <a16:creationId xmlns:a16="http://schemas.microsoft.com/office/drawing/2014/main" id="{FA8F4CD2-C1FF-6748-BEA8-56EF27E94CDC}"/>
                </a:ext>
              </a:extLst>
            </p:cNvPr>
            <p:cNvSpPr/>
            <p:nvPr/>
          </p:nvSpPr>
          <p:spPr>
            <a:xfrm>
              <a:off x="11114318" y="3538358"/>
              <a:ext cx="933450" cy="2235478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Data logging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21537A8-8A25-C94F-BB59-0AD2D5AE21EA}"/>
                </a:ext>
              </a:extLst>
            </p:cNvPr>
            <p:cNvSpPr/>
            <p:nvPr/>
          </p:nvSpPr>
          <p:spPr>
            <a:xfrm>
              <a:off x="876300" y="2330046"/>
              <a:ext cx="11150600" cy="5802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 err="1">
                  <a:solidFill>
                    <a:schemeClr val="tx1"/>
                  </a:solidFill>
                </a:rPr>
                <a:t>Message</a:t>
              </a:r>
              <a:r>
                <a:rPr lang="sv-SE" sz="1286" dirty="0">
                  <a:solidFill>
                    <a:schemeClr val="tx1"/>
                  </a:solidFill>
                </a:rPr>
                <a:t> </a:t>
              </a:r>
              <a:r>
                <a:rPr lang="sv-SE" sz="1286" dirty="0" err="1">
                  <a:solidFill>
                    <a:schemeClr val="tx1"/>
                  </a:solidFill>
                </a:rPr>
                <a:t>layers</a:t>
              </a:r>
              <a:r>
                <a:rPr lang="sv-SE" sz="1286" dirty="0">
                  <a:solidFill>
                    <a:schemeClr val="tx1"/>
                  </a:solidFill>
                </a:rPr>
                <a:t> (</a:t>
              </a:r>
              <a:r>
                <a:rPr lang="sv-SE" sz="1286" dirty="0" err="1">
                  <a:solidFill>
                    <a:schemeClr val="tx1"/>
                  </a:solidFill>
                </a:rPr>
                <a:t>ESS+Airbus</a:t>
              </a:r>
              <a:r>
                <a:rPr lang="sv-SE" sz="1286" dirty="0">
                  <a:solidFill>
                    <a:schemeClr val="tx1"/>
                  </a:solidFill>
                </a:rPr>
                <a:t>)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3FE7D7E4-CDAD-3F48-A22B-19BA3074857F}"/>
                </a:ext>
              </a:extLst>
            </p:cNvPr>
            <p:cNvSpPr/>
            <p:nvPr/>
          </p:nvSpPr>
          <p:spPr>
            <a:xfrm>
              <a:off x="929186" y="3517989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2BCDAFD8-CDB7-D948-BBDA-F4C9237635EC}"/>
                </a:ext>
              </a:extLst>
            </p:cNvPr>
            <p:cNvSpPr/>
            <p:nvPr/>
          </p:nvSpPr>
          <p:spPr>
            <a:xfrm>
              <a:off x="2402923" y="2857654"/>
              <a:ext cx="483386" cy="77124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AF947AF-971D-6D40-B76C-95CD5371B045}"/>
                </a:ext>
              </a:extLst>
            </p:cNvPr>
            <p:cNvSpPr/>
            <p:nvPr/>
          </p:nvSpPr>
          <p:spPr>
            <a:xfrm>
              <a:off x="8234982" y="3548542"/>
              <a:ext cx="1268776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Interlock</a:t>
              </a:r>
              <a:r>
                <a:rPr lang="en-US" sz="1286" dirty="0">
                  <a:solidFill>
                    <a:schemeClr val="tx1"/>
                  </a:solidFill>
                </a:rPr>
                <a:t>s</a:t>
              </a:r>
              <a:endParaRPr lang="sv-SE" sz="1286" dirty="0">
                <a:solidFill>
                  <a:schemeClr val="tx1"/>
                </a:solidFill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85EE4AA8-B979-BA48-99F6-7264761107C8}"/>
                </a:ext>
              </a:extLst>
            </p:cNvPr>
            <p:cNvSpPr/>
            <p:nvPr/>
          </p:nvSpPr>
          <p:spPr>
            <a:xfrm>
              <a:off x="1193577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429AC66-EA52-3F42-ABE0-6BFE0A0ADDCE}"/>
                </a:ext>
              </a:extLst>
            </p:cNvPr>
            <p:cNvSpPr/>
            <p:nvPr/>
          </p:nvSpPr>
          <p:spPr>
            <a:xfrm>
              <a:off x="2157929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8CD793DE-73BA-D54A-A578-EF07A9958610}"/>
                </a:ext>
              </a:extLst>
            </p:cNvPr>
            <p:cNvSpPr/>
            <p:nvPr/>
          </p:nvSpPr>
          <p:spPr>
            <a:xfrm>
              <a:off x="3135722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78B69AE-0409-3340-B18A-2DD1C079E1E9}"/>
                </a:ext>
              </a:extLst>
            </p:cNvPr>
            <p:cNvSpPr/>
            <p:nvPr/>
          </p:nvSpPr>
          <p:spPr>
            <a:xfrm>
              <a:off x="1193577" y="3710553"/>
              <a:ext cx="2794171" cy="772044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Control interface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77" name="Down Arrow 76">
              <a:extLst>
                <a:ext uri="{FF2B5EF4-FFF2-40B4-BE49-F238E27FC236}">
                  <a16:creationId xmlns:a16="http://schemas.microsoft.com/office/drawing/2014/main" id="{70267BB7-17D0-0448-A92A-8C04E557CE26}"/>
                </a:ext>
              </a:extLst>
            </p:cNvPr>
            <p:cNvSpPr/>
            <p:nvPr/>
          </p:nvSpPr>
          <p:spPr>
            <a:xfrm>
              <a:off x="1494489" y="4482597"/>
              <a:ext cx="250201" cy="286238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8" name="Down Arrow 77">
              <a:extLst>
                <a:ext uri="{FF2B5EF4-FFF2-40B4-BE49-F238E27FC236}">
                  <a16:creationId xmlns:a16="http://schemas.microsoft.com/office/drawing/2014/main" id="{C95D391D-E5B0-264E-A9ED-FB2E8242C7B8}"/>
                </a:ext>
              </a:extLst>
            </p:cNvPr>
            <p:cNvSpPr/>
            <p:nvPr/>
          </p:nvSpPr>
          <p:spPr>
            <a:xfrm>
              <a:off x="2465561" y="4487358"/>
              <a:ext cx="250201" cy="286238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9" name="Down Arrow 78">
              <a:extLst>
                <a:ext uri="{FF2B5EF4-FFF2-40B4-BE49-F238E27FC236}">
                  <a16:creationId xmlns:a16="http://schemas.microsoft.com/office/drawing/2014/main" id="{F3F82441-AD7C-DE4D-B49C-45E0C60E9916}"/>
                </a:ext>
              </a:extLst>
            </p:cNvPr>
            <p:cNvSpPr/>
            <p:nvPr/>
          </p:nvSpPr>
          <p:spPr>
            <a:xfrm>
              <a:off x="3436633" y="4487357"/>
              <a:ext cx="250201" cy="286238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97DBE2C5-1E26-DE49-99C7-D9B9C3EEC60F}"/>
                </a:ext>
              </a:extLst>
            </p:cNvPr>
            <p:cNvSpPr/>
            <p:nvPr/>
          </p:nvSpPr>
          <p:spPr>
            <a:xfrm>
              <a:off x="9616061" y="3546950"/>
              <a:ext cx="1311738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r>
                <a:rPr lang="sv-SE" sz="1000" dirty="0">
                  <a:solidFill>
                    <a:schemeClr val="tx1"/>
                  </a:solidFill>
                </a:rPr>
                <a:t>  </a:t>
              </a:r>
              <a:r>
                <a:rPr lang="sv-SE" sz="1286" dirty="0">
                  <a:solidFill>
                    <a:schemeClr val="tx1"/>
                  </a:solidFill>
                </a:rPr>
                <a:t>GUI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pic>
          <p:nvPicPr>
            <p:cNvPr id="81" name="Picture 3" descr="C:\Users\markusolsson\AppData\Local\Microsoft\Windows\Temporary Internet Files\Content.IE5\IF0PWZS4\rg1024-isometric-lcd-screen[1].png">
              <a:extLst>
                <a:ext uri="{FF2B5EF4-FFF2-40B4-BE49-F238E27FC236}">
                  <a16:creationId xmlns:a16="http://schemas.microsoft.com/office/drawing/2014/main" id="{CE1C7D33-3C1B-2944-B3E2-B11D85629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930" y="4214529"/>
              <a:ext cx="533538" cy="783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Up-Down Arrow 81">
              <a:extLst>
                <a:ext uri="{FF2B5EF4-FFF2-40B4-BE49-F238E27FC236}">
                  <a16:creationId xmlns:a16="http://schemas.microsoft.com/office/drawing/2014/main" id="{F3D3ED53-F7E5-6F40-BB3D-C94CD8B6ECA4}"/>
                </a:ext>
              </a:extLst>
            </p:cNvPr>
            <p:cNvSpPr/>
            <p:nvPr/>
          </p:nvSpPr>
          <p:spPr>
            <a:xfrm>
              <a:off x="10038014" y="2838383"/>
              <a:ext cx="467832" cy="771248"/>
            </a:xfrm>
            <a:prstGeom prst="up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3" name="Down Arrow 82">
              <a:extLst>
                <a:ext uri="{FF2B5EF4-FFF2-40B4-BE49-F238E27FC236}">
                  <a16:creationId xmlns:a16="http://schemas.microsoft.com/office/drawing/2014/main" id="{47BDBC4D-31F6-3949-98DC-776FF88AB5B6}"/>
                </a:ext>
              </a:extLst>
            </p:cNvPr>
            <p:cNvSpPr/>
            <p:nvPr/>
          </p:nvSpPr>
          <p:spPr>
            <a:xfrm>
              <a:off x="11328984" y="2807447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4" name="Down Arrow 83">
              <a:extLst>
                <a:ext uri="{FF2B5EF4-FFF2-40B4-BE49-F238E27FC236}">
                  <a16:creationId xmlns:a16="http://schemas.microsoft.com/office/drawing/2014/main" id="{40119C61-EA3D-354B-AB74-C9E1AF6AB138}"/>
                </a:ext>
              </a:extLst>
            </p:cNvPr>
            <p:cNvSpPr/>
            <p:nvPr/>
          </p:nvSpPr>
          <p:spPr>
            <a:xfrm>
              <a:off x="8627676" y="2782589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1F193ED9-03CF-FF4A-8294-6E21C14DDECA}"/>
                </a:ext>
              </a:extLst>
            </p:cNvPr>
            <p:cNvSpPr/>
            <p:nvPr/>
          </p:nvSpPr>
          <p:spPr>
            <a:xfrm>
              <a:off x="4691383" y="3538358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95D670E-1F41-B24B-AAA0-17784B1C8B42}"/>
                </a:ext>
              </a:extLst>
            </p:cNvPr>
            <p:cNvSpPr/>
            <p:nvPr/>
          </p:nvSpPr>
          <p:spPr>
            <a:xfrm>
              <a:off x="4955774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2A58DDB4-85DA-E54B-A8F2-161FDC249728}"/>
                </a:ext>
              </a:extLst>
            </p:cNvPr>
            <p:cNvSpPr/>
            <p:nvPr/>
          </p:nvSpPr>
          <p:spPr>
            <a:xfrm>
              <a:off x="5920126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F421C4EC-B6D1-A346-8A80-6A054D5B8890}"/>
                </a:ext>
              </a:extLst>
            </p:cNvPr>
            <p:cNvSpPr/>
            <p:nvPr/>
          </p:nvSpPr>
          <p:spPr>
            <a:xfrm>
              <a:off x="6897919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8166B49C-DC88-1E4D-AD24-D8EE7AB1DBEA}"/>
                </a:ext>
              </a:extLst>
            </p:cNvPr>
            <p:cNvSpPr/>
            <p:nvPr/>
          </p:nvSpPr>
          <p:spPr>
            <a:xfrm>
              <a:off x="4955774" y="3730922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Monitoring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90" name="Down Arrow 89">
              <a:extLst>
                <a:ext uri="{FF2B5EF4-FFF2-40B4-BE49-F238E27FC236}">
                  <a16:creationId xmlns:a16="http://schemas.microsoft.com/office/drawing/2014/main" id="{0F29AA49-8E7D-3F46-A483-10C72A531022}"/>
                </a:ext>
              </a:extLst>
            </p:cNvPr>
            <p:cNvSpPr/>
            <p:nvPr/>
          </p:nvSpPr>
          <p:spPr>
            <a:xfrm rot="10800000">
              <a:off x="5256685" y="4490473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1" name="Down Arrow 90">
              <a:extLst>
                <a:ext uri="{FF2B5EF4-FFF2-40B4-BE49-F238E27FC236}">
                  <a16:creationId xmlns:a16="http://schemas.microsoft.com/office/drawing/2014/main" id="{87C26224-21E0-8446-9282-B6414904B256}"/>
                </a:ext>
              </a:extLst>
            </p:cNvPr>
            <p:cNvSpPr/>
            <p:nvPr/>
          </p:nvSpPr>
          <p:spPr>
            <a:xfrm rot="10800000">
              <a:off x="6218998" y="4486270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2" name="Down Arrow 91">
              <a:extLst>
                <a:ext uri="{FF2B5EF4-FFF2-40B4-BE49-F238E27FC236}">
                  <a16:creationId xmlns:a16="http://schemas.microsoft.com/office/drawing/2014/main" id="{F2CFFDE9-8D93-FA49-8E48-2D37E0D4F908}"/>
                </a:ext>
              </a:extLst>
            </p:cNvPr>
            <p:cNvSpPr/>
            <p:nvPr/>
          </p:nvSpPr>
          <p:spPr>
            <a:xfrm rot="10800000">
              <a:off x="7198830" y="4486270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3" name="Down Arrow 92">
              <a:extLst>
                <a:ext uri="{FF2B5EF4-FFF2-40B4-BE49-F238E27FC236}">
                  <a16:creationId xmlns:a16="http://schemas.microsoft.com/office/drawing/2014/main" id="{7738982B-018D-FE46-B7D5-902F9790FDC8}"/>
                </a:ext>
              </a:extLst>
            </p:cNvPr>
            <p:cNvSpPr/>
            <p:nvPr/>
          </p:nvSpPr>
          <p:spPr>
            <a:xfrm rot="10800000">
              <a:off x="6102405" y="2890795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BD8C7E22-354C-3546-BBCD-1FBC31A750D4}"/>
                </a:ext>
              </a:extLst>
            </p:cNvPr>
            <p:cNvSpPr/>
            <p:nvPr/>
          </p:nvSpPr>
          <p:spPr>
            <a:xfrm>
              <a:off x="1069358" y="6756729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1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5504DA17-9D63-4542-B190-52A490632FAF}"/>
                </a:ext>
              </a:extLst>
            </p:cNvPr>
            <p:cNvSpPr/>
            <p:nvPr/>
          </p:nvSpPr>
          <p:spPr>
            <a:xfrm>
              <a:off x="1069358" y="7107530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462FC945-234B-6A44-BCB7-6D66F407FB12}"/>
                </a:ext>
              </a:extLst>
            </p:cNvPr>
            <p:cNvSpPr/>
            <p:nvPr/>
          </p:nvSpPr>
          <p:spPr>
            <a:xfrm>
              <a:off x="1990543" y="7665691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2D27BAEF-EF66-124B-8228-DB30591FAB4F}"/>
                </a:ext>
              </a:extLst>
            </p:cNvPr>
            <p:cNvSpPr/>
            <p:nvPr/>
          </p:nvSpPr>
          <p:spPr>
            <a:xfrm>
              <a:off x="1990543" y="8016492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3A29936F-3F73-BF49-9DF5-AF0EA8BE8218}"/>
                </a:ext>
              </a:extLst>
            </p:cNvPr>
            <p:cNvSpPr/>
            <p:nvPr/>
          </p:nvSpPr>
          <p:spPr>
            <a:xfrm>
              <a:off x="2865885" y="8566426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CCB13FD6-6BFD-5142-9C43-FA01188F94F6}"/>
                </a:ext>
              </a:extLst>
            </p:cNvPr>
            <p:cNvSpPr/>
            <p:nvPr/>
          </p:nvSpPr>
          <p:spPr>
            <a:xfrm>
              <a:off x="2865885" y="8917227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5C7E742-C184-AA47-9646-DEE19599DA03}"/>
                </a:ext>
              </a:extLst>
            </p:cNvPr>
            <p:cNvSpPr txBox="1"/>
            <p:nvPr/>
          </p:nvSpPr>
          <p:spPr>
            <a:xfrm rot="16200000">
              <a:off x="-593337" y="3898358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CHIC Layer</a:t>
              </a:r>
              <a:endParaRPr lang="en-US" sz="1429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D83F171-FE8C-8045-93B0-0B6F78C9D3B6}"/>
                </a:ext>
              </a:extLst>
            </p:cNvPr>
            <p:cNvSpPr txBox="1"/>
            <p:nvPr/>
          </p:nvSpPr>
          <p:spPr>
            <a:xfrm rot="16200000">
              <a:off x="-593338" y="7589034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Chopper Layer</a:t>
              </a:r>
              <a:endParaRPr lang="en-US" sz="1429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3E5AF50-FE36-8A41-BCD9-5CF35AA80E5B}"/>
                </a:ext>
              </a:extLst>
            </p:cNvPr>
            <p:cNvCxnSpPr/>
            <p:nvPr/>
          </p:nvCxnSpPr>
          <p:spPr>
            <a:xfrm>
              <a:off x="184090" y="6270171"/>
              <a:ext cx="12443339" cy="1451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Down Arrow 103">
              <a:extLst>
                <a:ext uri="{FF2B5EF4-FFF2-40B4-BE49-F238E27FC236}">
                  <a16:creationId xmlns:a16="http://schemas.microsoft.com/office/drawing/2014/main" id="{27FCAB61-3B71-1E4A-9B17-8ECA218B74EA}"/>
                </a:ext>
              </a:extLst>
            </p:cNvPr>
            <p:cNvSpPr/>
            <p:nvPr/>
          </p:nvSpPr>
          <p:spPr>
            <a:xfrm>
              <a:off x="2433485" y="5516181"/>
              <a:ext cx="282277" cy="2102871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5" name="Down Arrow 104">
              <a:extLst>
                <a:ext uri="{FF2B5EF4-FFF2-40B4-BE49-F238E27FC236}">
                  <a16:creationId xmlns:a16="http://schemas.microsoft.com/office/drawing/2014/main" id="{9B8F6805-9F41-A647-AF22-E2B35A0730F8}"/>
                </a:ext>
              </a:extLst>
            </p:cNvPr>
            <p:cNvSpPr/>
            <p:nvPr/>
          </p:nvSpPr>
          <p:spPr>
            <a:xfrm>
              <a:off x="3423954" y="5529913"/>
              <a:ext cx="275557" cy="2989875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6" name="Down Arrow 105">
              <a:extLst>
                <a:ext uri="{FF2B5EF4-FFF2-40B4-BE49-F238E27FC236}">
                  <a16:creationId xmlns:a16="http://schemas.microsoft.com/office/drawing/2014/main" id="{6D0389BA-B591-1448-AE05-253167DBD974}"/>
                </a:ext>
              </a:extLst>
            </p:cNvPr>
            <p:cNvSpPr/>
            <p:nvPr/>
          </p:nvSpPr>
          <p:spPr>
            <a:xfrm flipV="1">
              <a:off x="6220781" y="5550281"/>
              <a:ext cx="275557" cy="2068772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7" name="Down Arrow 106">
              <a:extLst>
                <a:ext uri="{FF2B5EF4-FFF2-40B4-BE49-F238E27FC236}">
                  <a16:creationId xmlns:a16="http://schemas.microsoft.com/office/drawing/2014/main" id="{D72E6BA9-9324-744E-8D87-6FE99ADCC58F}"/>
                </a:ext>
              </a:extLst>
            </p:cNvPr>
            <p:cNvSpPr/>
            <p:nvPr/>
          </p:nvSpPr>
          <p:spPr>
            <a:xfrm flipV="1">
              <a:off x="7186152" y="5550282"/>
              <a:ext cx="262879" cy="2969505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8" name="Down Arrow 107">
              <a:extLst>
                <a:ext uri="{FF2B5EF4-FFF2-40B4-BE49-F238E27FC236}">
                  <a16:creationId xmlns:a16="http://schemas.microsoft.com/office/drawing/2014/main" id="{C469002B-B1F9-9643-974B-BF0B98969D7D}"/>
                </a:ext>
              </a:extLst>
            </p:cNvPr>
            <p:cNvSpPr/>
            <p:nvPr/>
          </p:nvSpPr>
          <p:spPr>
            <a:xfrm>
              <a:off x="1471101" y="5516182"/>
              <a:ext cx="273590" cy="119390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9" name="Down Arrow 108">
              <a:extLst>
                <a:ext uri="{FF2B5EF4-FFF2-40B4-BE49-F238E27FC236}">
                  <a16:creationId xmlns:a16="http://schemas.microsoft.com/office/drawing/2014/main" id="{274A90AB-52B2-1E4D-B111-F700A255C830}"/>
                </a:ext>
              </a:extLst>
            </p:cNvPr>
            <p:cNvSpPr/>
            <p:nvPr/>
          </p:nvSpPr>
          <p:spPr>
            <a:xfrm flipV="1">
              <a:off x="5231329" y="5550281"/>
              <a:ext cx="275557" cy="115980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DD1F6E-1361-464D-8A83-0912EB61E095}"/>
              </a:ext>
            </a:extLst>
          </p:cNvPr>
          <p:cNvGrpSpPr/>
          <p:nvPr/>
        </p:nvGrpSpPr>
        <p:grpSpPr>
          <a:xfrm>
            <a:off x="8417344" y="4193115"/>
            <a:ext cx="2806153" cy="1933053"/>
            <a:chOff x="8417344" y="4193115"/>
            <a:chExt cx="2806153" cy="193305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BBB9A66-C991-1744-9E14-7153BF584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3497" y="4437112"/>
              <a:ext cx="0" cy="16890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EAB8B74-3094-0D4F-B921-E630CDAA420D}"/>
                </a:ext>
              </a:extLst>
            </p:cNvPr>
            <p:cNvCxnSpPr/>
            <p:nvPr/>
          </p:nvCxnSpPr>
          <p:spPr>
            <a:xfrm flipH="1">
              <a:off x="10636219" y="6126166"/>
              <a:ext cx="587278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D195EBB-3FE4-C642-9863-75626890CD5D}"/>
                </a:ext>
              </a:extLst>
            </p:cNvPr>
            <p:cNvCxnSpPr>
              <a:cxnSpLocks/>
              <a:endCxn id="96" idx="3"/>
            </p:cNvCxnSpPr>
            <p:nvPr/>
          </p:nvCxnSpPr>
          <p:spPr>
            <a:xfrm flipH="1">
              <a:off x="9801580" y="5558303"/>
              <a:ext cx="1421917" cy="4876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8162D98-BF8D-5C4F-A93F-3D574B7B21D6}"/>
                </a:ext>
              </a:extLst>
            </p:cNvPr>
            <p:cNvCxnSpPr>
              <a:endCxn id="94" idx="3"/>
            </p:cNvCxnSpPr>
            <p:nvPr/>
          </p:nvCxnSpPr>
          <p:spPr>
            <a:xfrm flipH="1">
              <a:off x="8923230" y="4926756"/>
              <a:ext cx="2300267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1A5B411-F455-E844-A788-2B2C32D4A718}"/>
                </a:ext>
              </a:extLst>
            </p:cNvPr>
            <p:cNvCxnSpPr/>
            <p:nvPr/>
          </p:nvCxnSpPr>
          <p:spPr>
            <a:xfrm flipH="1">
              <a:off x="8417344" y="4437112"/>
              <a:ext cx="280615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A2E863D-8DF1-0240-AEA5-5FCA1D9D3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7344" y="4193115"/>
              <a:ext cx="2" cy="243997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9882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communication</a:t>
            </a:r>
            <a:r>
              <a:rPr lang="sv-SE" dirty="0"/>
              <a:t> – </a:t>
            </a:r>
            <a:r>
              <a:rPr lang="sv-SE" dirty="0" err="1"/>
              <a:t>Adapted</a:t>
            </a:r>
            <a:r>
              <a:rPr lang="sv-SE" dirty="0"/>
              <a:t> </a:t>
            </a:r>
            <a:r>
              <a:rPr lang="sv-SE" dirty="0" err="1"/>
              <a:t>command</a:t>
            </a:r>
            <a:r>
              <a:rPr lang="sv-SE" dirty="0"/>
              <a:t> </a:t>
            </a:r>
            <a:r>
              <a:rPr lang="sv-SE" dirty="0" err="1"/>
              <a:t>arrives</a:t>
            </a:r>
            <a:r>
              <a:rPr lang="sv-SE" dirty="0"/>
              <a:t> to </a:t>
            </a:r>
            <a:r>
              <a:rPr lang="sv-SE" dirty="0" err="1"/>
              <a:t>each</a:t>
            </a:r>
            <a:r>
              <a:rPr lang="sv-SE" dirty="0"/>
              <a:t> chopper</a:t>
            </a:r>
          </a:p>
          <a:p>
            <a:endParaRPr lang="sv-S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D78D49-3D1B-7B48-AF3B-25902F7C4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D28221-79E1-9B41-AC61-527613A6CE2C}"/>
              </a:ext>
            </a:extLst>
          </p:cNvPr>
          <p:cNvGrpSpPr/>
          <p:nvPr/>
        </p:nvGrpSpPr>
        <p:grpSpPr>
          <a:xfrm>
            <a:off x="118256" y="1484784"/>
            <a:ext cx="11882400" cy="5261669"/>
            <a:chOff x="165558" y="1984693"/>
            <a:chExt cx="12461871" cy="751490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CADE4EA-7513-6E4E-A288-E4B1ACC9B189}"/>
                </a:ext>
              </a:extLst>
            </p:cNvPr>
            <p:cNvSpPr/>
            <p:nvPr/>
          </p:nvSpPr>
          <p:spPr>
            <a:xfrm>
              <a:off x="184088" y="1984693"/>
              <a:ext cx="12443341" cy="7514906"/>
            </a:xfrm>
            <a:prstGeom prst="roundRect">
              <a:avLst>
                <a:gd name="adj" fmla="val 3862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176FAF92-5619-FD48-A71E-F74AA3E42775}"/>
                </a:ext>
              </a:extLst>
            </p:cNvPr>
            <p:cNvSpPr/>
            <p:nvPr/>
          </p:nvSpPr>
          <p:spPr>
            <a:xfrm>
              <a:off x="584202" y="6497357"/>
              <a:ext cx="11645900" cy="2824894"/>
            </a:xfrm>
            <a:prstGeom prst="roundRect">
              <a:avLst>
                <a:gd name="adj" fmla="val 902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8209276-695C-8C4E-AD33-A9082B3A8A6A}"/>
                </a:ext>
              </a:extLst>
            </p:cNvPr>
            <p:cNvSpPr/>
            <p:nvPr/>
          </p:nvSpPr>
          <p:spPr>
            <a:xfrm>
              <a:off x="584201" y="2141048"/>
              <a:ext cx="11645902" cy="3878427"/>
            </a:xfrm>
            <a:prstGeom prst="roundRect">
              <a:avLst>
                <a:gd name="adj" fmla="val 7826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0" name="Can 39">
              <a:extLst>
                <a:ext uri="{FF2B5EF4-FFF2-40B4-BE49-F238E27FC236}">
                  <a16:creationId xmlns:a16="http://schemas.microsoft.com/office/drawing/2014/main" id="{FA8F4CD2-C1FF-6748-BEA8-56EF27E94CDC}"/>
                </a:ext>
              </a:extLst>
            </p:cNvPr>
            <p:cNvSpPr/>
            <p:nvPr/>
          </p:nvSpPr>
          <p:spPr>
            <a:xfrm>
              <a:off x="11114318" y="3538358"/>
              <a:ext cx="933450" cy="2235478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Data logging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21537A8-8A25-C94F-BB59-0AD2D5AE21EA}"/>
                </a:ext>
              </a:extLst>
            </p:cNvPr>
            <p:cNvSpPr/>
            <p:nvPr/>
          </p:nvSpPr>
          <p:spPr>
            <a:xfrm>
              <a:off x="876300" y="2330046"/>
              <a:ext cx="11150600" cy="5802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 err="1">
                  <a:solidFill>
                    <a:schemeClr val="tx1"/>
                  </a:solidFill>
                </a:rPr>
                <a:t>Message</a:t>
              </a:r>
              <a:r>
                <a:rPr lang="sv-SE" sz="1286" dirty="0">
                  <a:solidFill>
                    <a:schemeClr val="tx1"/>
                  </a:solidFill>
                </a:rPr>
                <a:t> </a:t>
              </a:r>
              <a:r>
                <a:rPr lang="sv-SE" sz="1286" dirty="0" err="1">
                  <a:solidFill>
                    <a:schemeClr val="tx1"/>
                  </a:solidFill>
                </a:rPr>
                <a:t>layers</a:t>
              </a:r>
              <a:r>
                <a:rPr lang="sv-SE" sz="1286" dirty="0">
                  <a:solidFill>
                    <a:schemeClr val="tx1"/>
                  </a:solidFill>
                </a:rPr>
                <a:t> (</a:t>
              </a:r>
              <a:r>
                <a:rPr lang="sv-SE" sz="1286" dirty="0" err="1">
                  <a:solidFill>
                    <a:schemeClr val="tx1"/>
                  </a:solidFill>
                </a:rPr>
                <a:t>ESS+Airbus</a:t>
              </a:r>
              <a:r>
                <a:rPr lang="sv-SE" sz="1286" dirty="0">
                  <a:solidFill>
                    <a:schemeClr val="tx1"/>
                  </a:solidFill>
                </a:rPr>
                <a:t>)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3FE7D7E4-CDAD-3F48-A22B-19BA3074857F}"/>
                </a:ext>
              </a:extLst>
            </p:cNvPr>
            <p:cNvSpPr/>
            <p:nvPr/>
          </p:nvSpPr>
          <p:spPr>
            <a:xfrm>
              <a:off x="929186" y="3517989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2BCDAFD8-CDB7-D948-BBDA-F4C9237635EC}"/>
                </a:ext>
              </a:extLst>
            </p:cNvPr>
            <p:cNvSpPr/>
            <p:nvPr/>
          </p:nvSpPr>
          <p:spPr>
            <a:xfrm>
              <a:off x="2402923" y="2857654"/>
              <a:ext cx="483386" cy="77124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AF947AF-971D-6D40-B76C-95CD5371B045}"/>
                </a:ext>
              </a:extLst>
            </p:cNvPr>
            <p:cNvSpPr/>
            <p:nvPr/>
          </p:nvSpPr>
          <p:spPr>
            <a:xfrm>
              <a:off x="8234982" y="3548542"/>
              <a:ext cx="1268776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Interlock</a:t>
              </a:r>
              <a:r>
                <a:rPr lang="en-US" sz="1286" dirty="0">
                  <a:solidFill>
                    <a:schemeClr val="tx1"/>
                  </a:solidFill>
                </a:rPr>
                <a:t>s</a:t>
              </a:r>
              <a:endParaRPr lang="sv-SE" sz="1286" dirty="0">
                <a:solidFill>
                  <a:schemeClr val="tx1"/>
                </a:solidFill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85EE4AA8-B979-BA48-99F6-7264761107C8}"/>
                </a:ext>
              </a:extLst>
            </p:cNvPr>
            <p:cNvSpPr/>
            <p:nvPr/>
          </p:nvSpPr>
          <p:spPr>
            <a:xfrm>
              <a:off x="1193577" y="4757870"/>
              <a:ext cx="852025" cy="772044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429AC66-EA52-3F42-ABE0-6BFE0A0ADDCE}"/>
                </a:ext>
              </a:extLst>
            </p:cNvPr>
            <p:cNvSpPr/>
            <p:nvPr/>
          </p:nvSpPr>
          <p:spPr>
            <a:xfrm>
              <a:off x="2157929" y="4757870"/>
              <a:ext cx="852025" cy="772044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8CD793DE-73BA-D54A-A578-EF07A9958610}"/>
                </a:ext>
              </a:extLst>
            </p:cNvPr>
            <p:cNvSpPr/>
            <p:nvPr/>
          </p:nvSpPr>
          <p:spPr>
            <a:xfrm>
              <a:off x="3135722" y="4757870"/>
              <a:ext cx="852025" cy="772044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78B69AE-0409-3340-B18A-2DD1C079E1E9}"/>
                </a:ext>
              </a:extLst>
            </p:cNvPr>
            <p:cNvSpPr/>
            <p:nvPr/>
          </p:nvSpPr>
          <p:spPr>
            <a:xfrm>
              <a:off x="1193577" y="3710553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Control interface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77" name="Down Arrow 76">
              <a:extLst>
                <a:ext uri="{FF2B5EF4-FFF2-40B4-BE49-F238E27FC236}">
                  <a16:creationId xmlns:a16="http://schemas.microsoft.com/office/drawing/2014/main" id="{70267BB7-17D0-0448-A92A-8C04E557CE26}"/>
                </a:ext>
              </a:extLst>
            </p:cNvPr>
            <p:cNvSpPr/>
            <p:nvPr/>
          </p:nvSpPr>
          <p:spPr>
            <a:xfrm>
              <a:off x="1494489" y="4482597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8" name="Down Arrow 77">
              <a:extLst>
                <a:ext uri="{FF2B5EF4-FFF2-40B4-BE49-F238E27FC236}">
                  <a16:creationId xmlns:a16="http://schemas.microsoft.com/office/drawing/2014/main" id="{C95D391D-E5B0-264E-A9ED-FB2E8242C7B8}"/>
                </a:ext>
              </a:extLst>
            </p:cNvPr>
            <p:cNvSpPr/>
            <p:nvPr/>
          </p:nvSpPr>
          <p:spPr>
            <a:xfrm>
              <a:off x="2465561" y="4487358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9" name="Down Arrow 78">
              <a:extLst>
                <a:ext uri="{FF2B5EF4-FFF2-40B4-BE49-F238E27FC236}">
                  <a16:creationId xmlns:a16="http://schemas.microsoft.com/office/drawing/2014/main" id="{F3F82441-AD7C-DE4D-B49C-45E0C60E9916}"/>
                </a:ext>
              </a:extLst>
            </p:cNvPr>
            <p:cNvSpPr/>
            <p:nvPr/>
          </p:nvSpPr>
          <p:spPr>
            <a:xfrm>
              <a:off x="3436633" y="4487357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97DBE2C5-1E26-DE49-99C7-D9B9C3EEC60F}"/>
                </a:ext>
              </a:extLst>
            </p:cNvPr>
            <p:cNvSpPr/>
            <p:nvPr/>
          </p:nvSpPr>
          <p:spPr>
            <a:xfrm>
              <a:off x="9616061" y="3546950"/>
              <a:ext cx="1311738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r>
                <a:rPr lang="sv-SE" sz="1000" dirty="0">
                  <a:solidFill>
                    <a:schemeClr val="tx1"/>
                  </a:solidFill>
                </a:rPr>
                <a:t>  </a:t>
              </a:r>
              <a:r>
                <a:rPr lang="sv-SE" sz="1286" dirty="0">
                  <a:solidFill>
                    <a:schemeClr val="tx1"/>
                  </a:solidFill>
                </a:rPr>
                <a:t>GUI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pic>
          <p:nvPicPr>
            <p:cNvPr id="81" name="Picture 3" descr="C:\Users\markusolsson\AppData\Local\Microsoft\Windows\Temporary Internet Files\Content.IE5\IF0PWZS4\rg1024-isometric-lcd-screen[1].png">
              <a:extLst>
                <a:ext uri="{FF2B5EF4-FFF2-40B4-BE49-F238E27FC236}">
                  <a16:creationId xmlns:a16="http://schemas.microsoft.com/office/drawing/2014/main" id="{CE1C7D33-3C1B-2944-B3E2-B11D85629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930" y="4214529"/>
              <a:ext cx="533538" cy="783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Up-Down Arrow 81">
              <a:extLst>
                <a:ext uri="{FF2B5EF4-FFF2-40B4-BE49-F238E27FC236}">
                  <a16:creationId xmlns:a16="http://schemas.microsoft.com/office/drawing/2014/main" id="{F3D3ED53-F7E5-6F40-BB3D-C94CD8B6ECA4}"/>
                </a:ext>
              </a:extLst>
            </p:cNvPr>
            <p:cNvSpPr/>
            <p:nvPr/>
          </p:nvSpPr>
          <p:spPr>
            <a:xfrm>
              <a:off x="10038014" y="2838383"/>
              <a:ext cx="467832" cy="771248"/>
            </a:xfrm>
            <a:prstGeom prst="up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3" name="Down Arrow 82">
              <a:extLst>
                <a:ext uri="{FF2B5EF4-FFF2-40B4-BE49-F238E27FC236}">
                  <a16:creationId xmlns:a16="http://schemas.microsoft.com/office/drawing/2014/main" id="{47BDBC4D-31F6-3949-98DC-776FF88AB5B6}"/>
                </a:ext>
              </a:extLst>
            </p:cNvPr>
            <p:cNvSpPr/>
            <p:nvPr/>
          </p:nvSpPr>
          <p:spPr>
            <a:xfrm>
              <a:off x="11328984" y="2807447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4" name="Down Arrow 83">
              <a:extLst>
                <a:ext uri="{FF2B5EF4-FFF2-40B4-BE49-F238E27FC236}">
                  <a16:creationId xmlns:a16="http://schemas.microsoft.com/office/drawing/2014/main" id="{40119C61-EA3D-354B-AB74-C9E1AF6AB138}"/>
                </a:ext>
              </a:extLst>
            </p:cNvPr>
            <p:cNvSpPr/>
            <p:nvPr/>
          </p:nvSpPr>
          <p:spPr>
            <a:xfrm>
              <a:off x="8627676" y="2782589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1F193ED9-03CF-FF4A-8294-6E21C14DDECA}"/>
                </a:ext>
              </a:extLst>
            </p:cNvPr>
            <p:cNvSpPr/>
            <p:nvPr/>
          </p:nvSpPr>
          <p:spPr>
            <a:xfrm>
              <a:off x="4691383" y="3538358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95D670E-1F41-B24B-AAA0-17784B1C8B42}"/>
                </a:ext>
              </a:extLst>
            </p:cNvPr>
            <p:cNvSpPr/>
            <p:nvPr/>
          </p:nvSpPr>
          <p:spPr>
            <a:xfrm>
              <a:off x="4955774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2A58DDB4-85DA-E54B-A8F2-161FDC249728}"/>
                </a:ext>
              </a:extLst>
            </p:cNvPr>
            <p:cNvSpPr/>
            <p:nvPr/>
          </p:nvSpPr>
          <p:spPr>
            <a:xfrm>
              <a:off x="5920126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F421C4EC-B6D1-A346-8A80-6A054D5B8890}"/>
                </a:ext>
              </a:extLst>
            </p:cNvPr>
            <p:cNvSpPr/>
            <p:nvPr/>
          </p:nvSpPr>
          <p:spPr>
            <a:xfrm>
              <a:off x="6897919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8166B49C-DC88-1E4D-AD24-D8EE7AB1DBEA}"/>
                </a:ext>
              </a:extLst>
            </p:cNvPr>
            <p:cNvSpPr/>
            <p:nvPr/>
          </p:nvSpPr>
          <p:spPr>
            <a:xfrm>
              <a:off x="4955774" y="3730922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Monitoring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90" name="Down Arrow 89">
              <a:extLst>
                <a:ext uri="{FF2B5EF4-FFF2-40B4-BE49-F238E27FC236}">
                  <a16:creationId xmlns:a16="http://schemas.microsoft.com/office/drawing/2014/main" id="{0F29AA49-8E7D-3F46-A483-10C72A531022}"/>
                </a:ext>
              </a:extLst>
            </p:cNvPr>
            <p:cNvSpPr/>
            <p:nvPr/>
          </p:nvSpPr>
          <p:spPr>
            <a:xfrm rot="10800000">
              <a:off x="5256685" y="4490473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1" name="Down Arrow 90">
              <a:extLst>
                <a:ext uri="{FF2B5EF4-FFF2-40B4-BE49-F238E27FC236}">
                  <a16:creationId xmlns:a16="http://schemas.microsoft.com/office/drawing/2014/main" id="{87C26224-21E0-8446-9282-B6414904B256}"/>
                </a:ext>
              </a:extLst>
            </p:cNvPr>
            <p:cNvSpPr/>
            <p:nvPr/>
          </p:nvSpPr>
          <p:spPr>
            <a:xfrm rot="10800000">
              <a:off x="6218998" y="4486270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2" name="Down Arrow 91">
              <a:extLst>
                <a:ext uri="{FF2B5EF4-FFF2-40B4-BE49-F238E27FC236}">
                  <a16:creationId xmlns:a16="http://schemas.microsoft.com/office/drawing/2014/main" id="{F2CFFDE9-8D93-FA49-8E48-2D37E0D4F908}"/>
                </a:ext>
              </a:extLst>
            </p:cNvPr>
            <p:cNvSpPr/>
            <p:nvPr/>
          </p:nvSpPr>
          <p:spPr>
            <a:xfrm rot="10800000">
              <a:off x="7198830" y="4486270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3" name="Down Arrow 92">
              <a:extLst>
                <a:ext uri="{FF2B5EF4-FFF2-40B4-BE49-F238E27FC236}">
                  <a16:creationId xmlns:a16="http://schemas.microsoft.com/office/drawing/2014/main" id="{7738982B-018D-FE46-B7D5-902F9790FDC8}"/>
                </a:ext>
              </a:extLst>
            </p:cNvPr>
            <p:cNvSpPr/>
            <p:nvPr/>
          </p:nvSpPr>
          <p:spPr>
            <a:xfrm rot="10800000">
              <a:off x="6102405" y="2890795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BD8C7E22-354C-3546-BBCD-1FBC31A750D4}"/>
                </a:ext>
              </a:extLst>
            </p:cNvPr>
            <p:cNvSpPr/>
            <p:nvPr/>
          </p:nvSpPr>
          <p:spPr>
            <a:xfrm>
              <a:off x="1069358" y="6756729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1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5504DA17-9D63-4542-B190-52A490632FAF}"/>
                </a:ext>
              </a:extLst>
            </p:cNvPr>
            <p:cNvSpPr/>
            <p:nvPr/>
          </p:nvSpPr>
          <p:spPr>
            <a:xfrm>
              <a:off x="1069358" y="7107530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462FC945-234B-6A44-BCB7-6D66F407FB12}"/>
                </a:ext>
              </a:extLst>
            </p:cNvPr>
            <p:cNvSpPr/>
            <p:nvPr/>
          </p:nvSpPr>
          <p:spPr>
            <a:xfrm>
              <a:off x="1990543" y="7665691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2D27BAEF-EF66-124B-8228-DB30591FAB4F}"/>
                </a:ext>
              </a:extLst>
            </p:cNvPr>
            <p:cNvSpPr/>
            <p:nvPr/>
          </p:nvSpPr>
          <p:spPr>
            <a:xfrm>
              <a:off x="1990543" y="8016492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3A29936F-3F73-BF49-9DF5-AF0EA8BE8218}"/>
                </a:ext>
              </a:extLst>
            </p:cNvPr>
            <p:cNvSpPr/>
            <p:nvPr/>
          </p:nvSpPr>
          <p:spPr>
            <a:xfrm>
              <a:off x="2865885" y="8566426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CCB13FD6-6BFD-5142-9C43-FA01188F94F6}"/>
                </a:ext>
              </a:extLst>
            </p:cNvPr>
            <p:cNvSpPr/>
            <p:nvPr/>
          </p:nvSpPr>
          <p:spPr>
            <a:xfrm>
              <a:off x="2865885" y="8917227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5C7E742-C184-AA47-9646-DEE19599DA03}"/>
                </a:ext>
              </a:extLst>
            </p:cNvPr>
            <p:cNvSpPr txBox="1"/>
            <p:nvPr/>
          </p:nvSpPr>
          <p:spPr>
            <a:xfrm rot="16200000">
              <a:off x="-593337" y="3898358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CHIC Layer</a:t>
              </a:r>
              <a:endParaRPr lang="en-US" sz="1429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D83F171-FE8C-8045-93B0-0B6F78C9D3B6}"/>
                </a:ext>
              </a:extLst>
            </p:cNvPr>
            <p:cNvSpPr txBox="1"/>
            <p:nvPr/>
          </p:nvSpPr>
          <p:spPr>
            <a:xfrm rot="16200000">
              <a:off x="-593338" y="7589034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Chopper Layer</a:t>
              </a:r>
              <a:endParaRPr lang="en-US" sz="1429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3E5AF50-FE36-8A41-BCD9-5CF35AA80E5B}"/>
                </a:ext>
              </a:extLst>
            </p:cNvPr>
            <p:cNvCxnSpPr/>
            <p:nvPr/>
          </p:nvCxnSpPr>
          <p:spPr>
            <a:xfrm>
              <a:off x="184090" y="6270171"/>
              <a:ext cx="12443339" cy="1451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Down Arrow 103">
              <a:extLst>
                <a:ext uri="{FF2B5EF4-FFF2-40B4-BE49-F238E27FC236}">
                  <a16:creationId xmlns:a16="http://schemas.microsoft.com/office/drawing/2014/main" id="{27FCAB61-3B71-1E4A-9B17-8ECA218B74EA}"/>
                </a:ext>
              </a:extLst>
            </p:cNvPr>
            <p:cNvSpPr/>
            <p:nvPr/>
          </p:nvSpPr>
          <p:spPr>
            <a:xfrm>
              <a:off x="2433485" y="5516181"/>
              <a:ext cx="282277" cy="2102871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5" name="Down Arrow 104">
              <a:extLst>
                <a:ext uri="{FF2B5EF4-FFF2-40B4-BE49-F238E27FC236}">
                  <a16:creationId xmlns:a16="http://schemas.microsoft.com/office/drawing/2014/main" id="{9B8F6805-9F41-A647-AF22-E2B35A0730F8}"/>
                </a:ext>
              </a:extLst>
            </p:cNvPr>
            <p:cNvSpPr/>
            <p:nvPr/>
          </p:nvSpPr>
          <p:spPr>
            <a:xfrm>
              <a:off x="3423954" y="5529913"/>
              <a:ext cx="275557" cy="2989875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6" name="Down Arrow 105">
              <a:extLst>
                <a:ext uri="{FF2B5EF4-FFF2-40B4-BE49-F238E27FC236}">
                  <a16:creationId xmlns:a16="http://schemas.microsoft.com/office/drawing/2014/main" id="{6D0389BA-B591-1448-AE05-253167DBD974}"/>
                </a:ext>
              </a:extLst>
            </p:cNvPr>
            <p:cNvSpPr/>
            <p:nvPr/>
          </p:nvSpPr>
          <p:spPr>
            <a:xfrm flipV="1">
              <a:off x="6220781" y="5550281"/>
              <a:ext cx="275557" cy="2068772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7" name="Down Arrow 106">
              <a:extLst>
                <a:ext uri="{FF2B5EF4-FFF2-40B4-BE49-F238E27FC236}">
                  <a16:creationId xmlns:a16="http://schemas.microsoft.com/office/drawing/2014/main" id="{D72E6BA9-9324-744E-8D87-6FE99ADCC58F}"/>
                </a:ext>
              </a:extLst>
            </p:cNvPr>
            <p:cNvSpPr/>
            <p:nvPr/>
          </p:nvSpPr>
          <p:spPr>
            <a:xfrm flipV="1">
              <a:off x="7186152" y="5550282"/>
              <a:ext cx="262879" cy="2969505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8" name="Down Arrow 107">
              <a:extLst>
                <a:ext uri="{FF2B5EF4-FFF2-40B4-BE49-F238E27FC236}">
                  <a16:creationId xmlns:a16="http://schemas.microsoft.com/office/drawing/2014/main" id="{C469002B-B1F9-9643-974B-BF0B98969D7D}"/>
                </a:ext>
              </a:extLst>
            </p:cNvPr>
            <p:cNvSpPr/>
            <p:nvPr/>
          </p:nvSpPr>
          <p:spPr>
            <a:xfrm>
              <a:off x="1471101" y="5516182"/>
              <a:ext cx="273590" cy="1193908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9" name="Down Arrow 108">
              <a:extLst>
                <a:ext uri="{FF2B5EF4-FFF2-40B4-BE49-F238E27FC236}">
                  <a16:creationId xmlns:a16="http://schemas.microsoft.com/office/drawing/2014/main" id="{274A90AB-52B2-1E4D-B111-F700A255C830}"/>
                </a:ext>
              </a:extLst>
            </p:cNvPr>
            <p:cNvSpPr/>
            <p:nvPr/>
          </p:nvSpPr>
          <p:spPr>
            <a:xfrm flipV="1">
              <a:off x="5231329" y="5550281"/>
              <a:ext cx="275557" cy="115980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DD1F6E-1361-464D-8A83-0912EB61E095}"/>
              </a:ext>
            </a:extLst>
          </p:cNvPr>
          <p:cNvGrpSpPr/>
          <p:nvPr/>
        </p:nvGrpSpPr>
        <p:grpSpPr>
          <a:xfrm>
            <a:off x="8417344" y="4193115"/>
            <a:ext cx="2806153" cy="1933053"/>
            <a:chOff x="8417344" y="4193115"/>
            <a:chExt cx="2806153" cy="193305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BBB9A66-C991-1744-9E14-7153BF584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3497" y="4437112"/>
              <a:ext cx="0" cy="16890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EAB8B74-3094-0D4F-B921-E630CDAA420D}"/>
                </a:ext>
              </a:extLst>
            </p:cNvPr>
            <p:cNvCxnSpPr/>
            <p:nvPr/>
          </p:nvCxnSpPr>
          <p:spPr>
            <a:xfrm flipH="1">
              <a:off x="10636219" y="6126166"/>
              <a:ext cx="587278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D195EBB-3FE4-C642-9863-75626890CD5D}"/>
                </a:ext>
              </a:extLst>
            </p:cNvPr>
            <p:cNvCxnSpPr>
              <a:cxnSpLocks/>
              <a:endCxn id="96" idx="3"/>
            </p:cNvCxnSpPr>
            <p:nvPr/>
          </p:nvCxnSpPr>
          <p:spPr>
            <a:xfrm flipH="1">
              <a:off x="9801580" y="5558303"/>
              <a:ext cx="1421917" cy="4876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8162D98-BF8D-5C4F-A93F-3D574B7B21D6}"/>
                </a:ext>
              </a:extLst>
            </p:cNvPr>
            <p:cNvCxnSpPr>
              <a:endCxn id="94" idx="3"/>
            </p:cNvCxnSpPr>
            <p:nvPr/>
          </p:nvCxnSpPr>
          <p:spPr>
            <a:xfrm flipH="1">
              <a:off x="8923230" y="4926756"/>
              <a:ext cx="2300267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1A5B411-F455-E844-A788-2B2C32D4A718}"/>
                </a:ext>
              </a:extLst>
            </p:cNvPr>
            <p:cNvCxnSpPr/>
            <p:nvPr/>
          </p:nvCxnSpPr>
          <p:spPr>
            <a:xfrm flipH="1">
              <a:off x="8417344" y="4437112"/>
              <a:ext cx="280615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A2E863D-8DF1-0240-AEA5-5FCA1D9D3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7344" y="4193115"/>
              <a:ext cx="2" cy="243997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1392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communication</a:t>
            </a:r>
            <a:r>
              <a:rPr lang="sv-SE" dirty="0"/>
              <a:t> – Feedback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command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executed</a:t>
            </a:r>
            <a:endParaRPr lang="sv-SE" dirty="0"/>
          </a:p>
          <a:p>
            <a:endParaRPr lang="sv-S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D78D49-3D1B-7B48-AF3B-25902F7C4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D28221-79E1-9B41-AC61-527613A6CE2C}"/>
              </a:ext>
            </a:extLst>
          </p:cNvPr>
          <p:cNvGrpSpPr/>
          <p:nvPr/>
        </p:nvGrpSpPr>
        <p:grpSpPr>
          <a:xfrm>
            <a:off x="118256" y="1484784"/>
            <a:ext cx="11882400" cy="5261669"/>
            <a:chOff x="165558" y="1984693"/>
            <a:chExt cx="12461871" cy="751490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CADE4EA-7513-6E4E-A288-E4B1ACC9B189}"/>
                </a:ext>
              </a:extLst>
            </p:cNvPr>
            <p:cNvSpPr/>
            <p:nvPr/>
          </p:nvSpPr>
          <p:spPr>
            <a:xfrm>
              <a:off x="184088" y="1984693"/>
              <a:ext cx="12443341" cy="7514906"/>
            </a:xfrm>
            <a:prstGeom prst="roundRect">
              <a:avLst>
                <a:gd name="adj" fmla="val 3862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176FAF92-5619-FD48-A71E-F74AA3E42775}"/>
                </a:ext>
              </a:extLst>
            </p:cNvPr>
            <p:cNvSpPr/>
            <p:nvPr/>
          </p:nvSpPr>
          <p:spPr>
            <a:xfrm>
              <a:off x="584202" y="6497357"/>
              <a:ext cx="11645900" cy="2824894"/>
            </a:xfrm>
            <a:prstGeom prst="roundRect">
              <a:avLst>
                <a:gd name="adj" fmla="val 902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8209276-695C-8C4E-AD33-A9082B3A8A6A}"/>
                </a:ext>
              </a:extLst>
            </p:cNvPr>
            <p:cNvSpPr/>
            <p:nvPr/>
          </p:nvSpPr>
          <p:spPr>
            <a:xfrm>
              <a:off x="584201" y="2141048"/>
              <a:ext cx="11645902" cy="3878427"/>
            </a:xfrm>
            <a:prstGeom prst="roundRect">
              <a:avLst>
                <a:gd name="adj" fmla="val 7826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0" name="Can 39">
              <a:extLst>
                <a:ext uri="{FF2B5EF4-FFF2-40B4-BE49-F238E27FC236}">
                  <a16:creationId xmlns:a16="http://schemas.microsoft.com/office/drawing/2014/main" id="{FA8F4CD2-C1FF-6748-BEA8-56EF27E94CDC}"/>
                </a:ext>
              </a:extLst>
            </p:cNvPr>
            <p:cNvSpPr/>
            <p:nvPr/>
          </p:nvSpPr>
          <p:spPr>
            <a:xfrm>
              <a:off x="11114318" y="3538358"/>
              <a:ext cx="933450" cy="2235478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Data logging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21537A8-8A25-C94F-BB59-0AD2D5AE21EA}"/>
                </a:ext>
              </a:extLst>
            </p:cNvPr>
            <p:cNvSpPr/>
            <p:nvPr/>
          </p:nvSpPr>
          <p:spPr>
            <a:xfrm>
              <a:off x="876300" y="2330046"/>
              <a:ext cx="11150600" cy="5802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 err="1">
                  <a:solidFill>
                    <a:schemeClr val="tx1"/>
                  </a:solidFill>
                </a:rPr>
                <a:t>Message</a:t>
              </a:r>
              <a:r>
                <a:rPr lang="sv-SE" sz="1286" dirty="0">
                  <a:solidFill>
                    <a:schemeClr val="tx1"/>
                  </a:solidFill>
                </a:rPr>
                <a:t> </a:t>
              </a:r>
              <a:r>
                <a:rPr lang="sv-SE" sz="1286" dirty="0" err="1">
                  <a:solidFill>
                    <a:schemeClr val="tx1"/>
                  </a:solidFill>
                </a:rPr>
                <a:t>layers</a:t>
              </a:r>
              <a:r>
                <a:rPr lang="sv-SE" sz="1286" dirty="0">
                  <a:solidFill>
                    <a:schemeClr val="tx1"/>
                  </a:solidFill>
                </a:rPr>
                <a:t> (</a:t>
              </a:r>
              <a:r>
                <a:rPr lang="sv-SE" sz="1286" dirty="0" err="1">
                  <a:solidFill>
                    <a:schemeClr val="tx1"/>
                  </a:solidFill>
                </a:rPr>
                <a:t>ESS+Airbus</a:t>
              </a:r>
              <a:r>
                <a:rPr lang="sv-SE" sz="1286" dirty="0">
                  <a:solidFill>
                    <a:schemeClr val="tx1"/>
                  </a:solidFill>
                </a:rPr>
                <a:t>)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3FE7D7E4-CDAD-3F48-A22B-19BA3074857F}"/>
                </a:ext>
              </a:extLst>
            </p:cNvPr>
            <p:cNvSpPr/>
            <p:nvPr/>
          </p:nvSpPr>
          <p:spPr>
            <a:xfrm>
              <a:off x="929186" y="3517989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2BCDAFD8-CDB7-D948-BBDA-F4C9237635EC}"/>
                </a:ext>
              </a:extLst>
            </p:cNvPr>
            <p:cNvSpPr/>
            <p:nvPr/>
          </p:nvSpPr>
          <p:spPr>
            <a:xfrm>
              <a:off x="2402923" y="2857654"/>
              <a:ext cx="483386" cy="77124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AF947AF-971D-6D40-B76C-95CD5371B045}"/>
                </a:ext>
              </a:extLst>
            </p:cNvPr>
            <p:cNvSpPr/>
            <p:nvPr/>
          </p:nvSpPr>
          <p:spPr>
            <a:xfrm>
              <a:off x="8234982" y="3548542"/>
              <a:ext cx="1268776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Interlock</a:t>
              </a:r>
              <a:r>
                <a:rPr lang="en-US" sz="1286" dirty="0">
                  <a:solidFill>
                    <a:schemeClr val="tx1"/>
                  </a:solidFill>
                </a:rPr>
                <a:t>s</a:t>
              </a:r>
              <a:endParaRPr lang="sv-SE" sz="1286" dirty="0">
                <a:solidFill>
                  <a:schemeClr val="tx1"/>
                </a:solidFill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85EE4AA8-B979-BA48-99F6-7264761107C8}"/>
                </a:ext>
              </a:extLst>
            </p:cNvPr>
            <p:cNvSpPr/>
            <p:nvPr/>
          </p:nvSpPr>
          <p:spPr>
            <a:xfrm>
              <a:off x="1193577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429AC66-EA52-3F42-ABE0-6BFE0A0ADDCE}"/>
                </a:ext>
              </a:extLst>
            </p:cNvPr>
            <p:cNvSpPr/>
            <p:nvPr/>
          </p:nvSpPr>
          <p:spPr>
            <a:xfrm>
              <a:off x="2157929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8CD793DE-73BA-D54A-A578-EF07A9958610}"/>
                </a:ext>
              </a:extLst>
            </p:cNvPr>
            <p:cNvSpPr/>
            <p:nvPr/>
          </p:nvSpPr>
          <p:spPr>
            <a:xfrm>
              <a:off x="3135722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78B69AE-0409-3340-B18A-2DD1C079E1E9}"/>
                </a:ext>
              </a:extLst>
            </p:cNvPr>
            <p:cNvSpPr/>
            <p:nvPr/>
          </p:nvSpPr>
          <p:spPr>
            <a:xfrm>
              <a:off x="1193577" y="3710553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Control interface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77" name="Down Arrow 76">
              <a:extLst>
                <a:ext uri="{FF2B5EF4-FFF2-40B4-BE49-F238E27FC236}">
                  <a16:creationId xmlns:a16="http://schemas.microsoft.com/office/drawing/2014/main" id="{70267BB7-17D0-0448-A92A-8C04E557CE26}"/>
                </a:ext>
              </a:extLst>
            </p:cNvPr>
            <p:cNvSpPr/>
            <p:nvPr/>
          </p:nvSpPr>
          <p:spPr>
            <a:xfrm>
              <a:off x="1494489" y="4482597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8" name="Down Arrow 77">
              <a:extLst>
                <a:ext uri="{FF2B5EF4-FFF2-40B4-BE49-F238E27FC236}">
                  <a16:creationId xmlns:a16="http://schemas.microsoft.com/office/drawing/2014/main" id="{C95D391D-E5B0-264E-A9ED-FB2E8242C7B8}"/>
                </a:ext>
              </a:extLst>
            </p:cNvPr>
            <p:cNvSpPr/>
            <p:nvPr/>
          </p:nvSpPr>
          <p:spPr>
            <a:xfrm>
              <a:off x="2465561" y="4487358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9" name="Down Arrow 78">
              <a:extLst>
                <a:ext uri="{FF2B5EF4-FFF2-40B4-BE49-F238E27FC236}">
                  <a16:creationId xmlns:a16="http://schemas.microsoft.com/office/drawing/2014/main" id="{F3F82441-AD7C-DE4D-B49C-45E0C60E9916}"/>
                </a:ext>
              </a:extLst>
            </p:cNvPr>
            <p:cNvSpPr/>
            <p:nvPr/>
          </p:nvSpPr>
          <p:spPr>
            <a:xfrm>
              <a:off x="3436633" y="4487357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97DBE2C5-1E26-DE49-99C7-D9B9C3EEC60F}"/>
                </a:ext>
              </a:extLst>
            </p:cNvPr>
            <p:cNvSpPr/>
            <p:nvPr/>
          </p:nvSpPr>
          <p:spPr>
            <a:xfrm>
              <a:off x="9616061" y="3546950"/>
              <a:ext cx="1311738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r>
                <a:rPr lang="sv-SE" sz="1000" dirty="0">
                  <a:solidFill>
                    <a:schemeClr val="tx1"/>
                  </a:solidFill>
                </a:rPr>
                <a:t>  </a:t>
              </a:r>
              <a:r>
                <a:rPr lang="sv-SE" sz="1286" dirty="0">
                  <a:solidFill>
                    <a:schemeClr val="tx1"/>
                  </a:solidFill>
                </a:rPr>
                <a:t>GUI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pic>
          <p:nvPicPr>
            <p:cNvPr id="81" name="Picture 3" descr="C:\Users\markusolsson\AppData\Local\Microsoft\Windows\Temporary Internet Files\Content.IE5\IF0PWZS4\rg1024-isometric-lcd-screen[1].png">
              <a:extLst>
                <a:ext uri="{FF2B5EF4-FFF2-40B4-BE49-F238E27FC236}">
                  <a16:creationId xmlns:a16="http://schemas.microsoft.com/office/drawing/2014/main" id="{CE1C7D33-3C1B-2944-B3E2-B11D85629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930" y="4214529"/>
              <a:ext cx="533538" cy="783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Up-Down Arrow 81">
              <a:extLst>
                <a:ext uri="{FF2B5EF4-FFF2-40B4-BE49-F238E27FC236}">
                  <a16:creationId xmlns:a16="http://schemas.microsoft.com/office/drawing/2014/main" id="{F3D3ED53-F7E5-6F40-BB3D-C94CD8B6ECA4}"/>
                </a:ext>
              </a:extLst>
            </p:cNvPr>
            <p:cNvSpPr/>
            <p:nvPr/>
          </p:nvSpPr>
          <p:spPr>
            <a:xfrm>
              <a:off x="10038014" y="2838383"/>
              <a:ext cx="467832" cy="771248"/>
            </a:xfrm>
            <a:prstGeom prst="up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3" name="Down Arrow 82">
              <a:extLst>
                <a:ext uri="{FF2B5EF4-FFF2-40B4-BE49-F238E27FC236}">
                  <a16:creationId xmlns:a16="http://schemas.microsoft.com/office/drawing/2014/main" id="{47BDBC4D-31F6-3949-98DC-776FF88AB5B6}"/>
                </a:ext>
              </a:extLst>
            </p:cNvPr>
            <p:cNvSpPr/>
            <p:nvPr/>
          </p:nvSpPr>
          <p:spPr>
            <a:xfrm>
              <a:off x="11328984" y="2807447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4" name="Down Arrow 83">
              <a:extLst>
                <a:ext uri="{FF2B5EF4-FFF2-40B4-BE49-F238E27FC236}">
                  <a16:creationId xmlns:a16="http://schemas.microsoft.com/office/drawing/2014/main" id="{40119C61-EA3D-354B-AB74-C9E1AF6AB138}"/>
                </a:ext>
              </a:extLst>
            </p:cNvPr>
            <p:cNvSpPr/>
            <p:nvPr/>
          </p:nvSpPr>
          <p:spPr>
            <a:xfrm>
              <a:off x="8627676" y="2782589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1F193ED9-03CF-FF4A-8294-6E21C14DDECA}"/>
                </a:ext>
              </a:extLst>
            </p:cNvPr>
            <p:cNvSpPr/>
            <p:nvPr/>
          </p:nvSpPr>
          <p:spPr>
            <a:xfrm>
              <a:off x="4691383" y="3538358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95D670E-1F41-B24B-AAA0-17784B1C8B42}"/>
                </a:ext>
              </a:extLst>
            </p:cNvPr>
            <p:cNvSpPr/>
            <p:nvPr/>
          </p:nvSpPr>
          <p:spPr>
            <a:xfrm>
              <a:off x="4955774" y="4778239"/>
              <a:ext cx="852025" cy="772044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2A58DDB4-85DA-E54B-A8F2-161FDC249728}"/>
                </a:ext>
              </a:extLst>
            </p:cNvPr>
            <p:cNvSpPr/>
            <p:nvPr/>
          </p:nvSpPr>
          <p:spPr>
            <a:xfrm>
              <a:off x="5920126" y="4778239"/>
              <a:ext cx="852025" cy="772044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F421C4EC-B6D1-A346-8A80-6A054D5B8890}"/>
                </a:ext>
              </a:extLst>
            </p:cNvPr>
            <p:cNvSpPr/>
            <p:nvPr/>
          </p:nvSpPr>
          <p:spPr>
            <a:xfrm>
              <a:off x="6897919" y="4778239"/>
              <a:ext cx="852025" cy="772044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8166B49C-DC88-1E4D-AD24-D8EE7AB1DBEA}"/>
                </a:ext>
              </a:extLst>
            </p:cNvPr>
            <p:cNvSpPr/>
            <p:nvPr/>
          </p:nvSpPr>
          <p:spPr>
            <a:xfrm>
              <a:off x="4955774" y="3730922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Monitoring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90" name="Down Arrow 89">
              <a:extLst>
                <a:ext uri="{FF2B5EF4-FFF2-40B4-BE49-F238E27FC236}">
                  <a16:creationId xmlns:a16="http://schemas.microsoft.com/office/drawing/2014/main" id="{0F29AA49-8E7D-3F46-A483-10C72A531022}"/>
                </a:ext>
              </a:extLst>
            </p:cNvPr>
            <p:cNvSpPr/>
            <p:nvPr/>
          </p:nvSpPr>
          <p:spPr>
            <a:xfrm rot="10800000">
              <a:off x="5256685" y="4490473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1" name="Down Arrow 90">
              <a:extLst>
                <a:ext uri="{FF2B5EF4-FFF2-40B4-BE49-F238E27FC236}">
                  <a16:creationId xmlns:a16="http://schemas.microsoft.com/office/drawing/2014/main" id="{87C26224-21E0-8446-9282-B6414904B256}"/>
                </a:ext>
              </a:extLst>
            </p:cNvPr>
            <p:cNvSpPr/>
            <p:nvPr/>
          </p:nvSpPr>
          <p:spPr>
            <a:xfrm rot="10800000">
              <a:off x="6218998" y="4486270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2" name="Down Arrow 91">
              <a:extLst>
                <a:ext uri="{FF2B5EF4-FFF2-40B4-BE49-F238E27FC236}">
                  <a16:creationId xmlns:a16="http://schemas.microsoft.com/office/drawing/2014/main" id="{F2CFFDE9-8D93-FA49-8E48-2D37E0D4F908}"/>
                </a:ext>
              </a:extLst>
            </p:cNvPr>
            <p:cNvSpPr/>
            <p:nvPr/>
          </p:nvSpPr>
          <p:spPr>
            <a:xfrm rot="10800000">
              <a:off x="7198830" y="4486270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3" name="Down Arrow 92">
              <a:extLst>
                <a:ext uri="{FF2B5EF4-FFF2-40B4-BE49-F238E27FC236}">
                  <a16:creationId xmlns:a16="http://schemas.microsoft.com/office/drawing/2014/main" id="{7738982B-018D-FE46-B7D5-902F9790FDC8}"/>
                </a:ext>
              </a:extLst>
            </p:cNvPr>
            <p:cNvSpPr/>
            <p:nvPr/>
          </p:nvSpPr>
          <p:spPr>
            <a:xfrm rot="10800000">
              <a:off x="6102405" y="2890795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BD8C7E22-354C-3546-BBCD-1FBC31A750D4}"/>
                </a:ext>
              </a:extLst>
            </p:cNvPr>
            <p:cNvSpPr/>
            <p:nvPr/>
          </p:nvSpPr>
          <p:spPr>
            <a:xfrm>
              <a:off x="1069358" y="6756729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1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5504DA17-9D63-4542-B190-52A490632FAF}"/>
                </a:ext>
              </a:extLst>
            </p:cNvPr>
            <p:cNvSpPr/>
            <p:nvPr/>
          </p:nvSpPr>
          <p:spPr>
            <a:xfrm>
              <a:off x="1069358" y="7107530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462FC945-234B-6A44-BCB7-6D66F407FB12}"/>
                </a:ext>
              </a:extLst>
            </p:cNvPr>
            <p:cNvSpPr/>
            <p:nvPr/>
          </p:nvSpPr>
          <p:spPr>
            <a:xfrm>
              <a:off x="1990543" y="7665691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2D27BAEF-EF66-124B-8228-DB30591FAB4F}"/>
                </a:ext>
              </a:extLst>
            </p:cNvPr>
            <p:cNvSpPr/>
            <p:nvPr/>
          </p:nvSpPr>
          <p:spPr>
            <a:xfrm>
              <a:off x="1990543" y="8016492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3A29936F-3F73-BF49-9DF5-AF0EA8BE8218}"/>
                </a:ext>
              </a:extLst>
            </p:cNvPr>
            <p:cNvSpPr/>
            <p:nvPr/>
          </p:nvSpPr>
          <p:spPr>
            <a:xfrm>
              <a:off x="2865885" y="8566426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CCB13FD6-6BFD-5142-9C43-FA01188F94F6}"/>
                </a:ext>
              </a:extLst>
            </p:cNvPr>
            <p:cNvSpPr/>
            <p:nvPr/>
          </p:nvSpPr>
          <p:spPr>
            <a:xfrm>
              <a:off x="2865885" y="8917227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5C7E742-C184-AA47-9646-DEE19599DA03}"/>
                </a:ext>
              </a:extLst>
            </p:cNvPr>
            <p:cNvSpPr txBox="1"/>
            <p:nvPr/>
          </p:nvSpPr>
          <p:spPr>
            <a:xfrm rot="16200000">
              <a:off x="-593337" y="3898358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CHIC Layer</a:t>
              </a:r>
              <a:endParaRPr lang="en-US" sz="1429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D83F171-FE8C-8045-93B0-0B6F78C9D3B6}"/>
                </a:ext>
              </a:extLst>
            </p:cNvPr>
            <p:cNvSpPr txBox="1"/>
            <p:nvPr/>
          </p:nvSpPr>
          <p:spPr>
            <a:xfrm rot="16200000">
              <a:off x="-593338" y="7589034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Chopper Layer</a:t>
              </a:r>
              <a:endParaRPr lang="en-US" sz="1429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3E5AF50-FE36-8A41-BCD9-5CF35AA80E5B}"/>
                </a:ext>
              </a:extLst>
            </p:cNvPr>
            <p:cNvCxnSpPr/>
            <p:nvPr/>
          </p:nvCxnSpPr>
          <p:spPr>
            <a:xfrm>
              <a:off x="184090" y="6270171"/>
              <a:ext cx="12443339" cy="1451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Down Arrow 103">
              <a:extLst>
                <a:ext uri="{FF2B5EF4-FFF2-40B4-BE49-F238E27FC236}">
                  <a16:creationId xmlns:a16="http://schemas.microsoft.com/office/drawing/2014/main" id="{27FCAB61-3B71-1E4A-9B17-8ECA218B74EA}"/>
                </a:ext>
              </a:extLst>
            </p:cNvPr>
            <p:cNvSpPr/>
            <p:nvPr/>
          </p:nvSpPr>
          <p:spPr>
            <a:xfrm>
              <a:off x="2433485" y="5516181"/>
              <a:ext cx="282277" cy="2102871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5" name="Down Arrow 104">
              <a:extLst>
                <a:ext uri="{FF2B5EF4-FFF2-40B4-BE49-F238E27FC236}">
                  <a16:creationId xmlns:a16="http://schemas.microsoft.com/office/drawing/2014/main" id="{9B8F6805-9F41-A647-AF22-E2B35A0730F8}"/>
                </a:ext>
              </a:extLst>
            </p:cNvPr>
            <p:cNvSpPr/>
            <p:nvPr/>
          </p:nvSpPr>
          <p:spPr>
            <a:xfrm>
              <a:off x="3423954" y="5529913"/>
              <a:ext cx="275557" cy="2989875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6" name="Down Arrow 105">
              <a:extLst>
                <a:ext uri="{FF2B5EF4-FFF2-40B4-BE49-F238E27FC236}">
                  <a16:creationId xmlns:a16="http://schemas.microsoft.com/office/drawing/2014/main" id="{6D0389BA-B591-1448-AE05-253167DBD974}"/>
                </a:ext>
              </a:extLst>
            </p:cNvPr>
            <p:cNvSpPr/>
            <p:nvPr/>
          </p:nvSpPr>
          <p:spPr>
            <a:xfrm flipV="1">
              <a:off x="6220781" y="5550281"/>
              <a:ext cx="275557" cy="2068772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7" name="Down Arrow 106">
              <a:extLst>
                <a:ext uri="{FF2B5EF4-FFF2-40B4-BE49-F238E27FC236}">
                  <a16:creationId xmlns:a16="http://schemas.microsoft.com/office/drawing/2014/main" id="{D72E6BA9-9324-744E-8D87-6FE99ADCC58F}"/>
                </a:ext>
              </a:extLst>
            </p:cNvPr>
            <p:cNvSpPr/>
            <p:nvPr/>
          </p:nvSpPr>
          <p:spPr>
            <a:xfrm flipV="1">
              <a:off x="7186152" y="5550282"/>
              <a:ext cx="262879" cy="2969505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8" name="Down Arrow 107">
              <a:extLst>
                <a:ext uri="{FF2B5EF4-FFF2-40B4-BE49-F238E27FC236}">
                  <a16:creationId xmlns:a16="http://schemas.microsoft.com/office/drawing/2014/main" id="{C469002B-B1F9-9643-974B-BF0B98969D7D}"/>
                </a:ext>
              </a:extLst>
            </p:cNvPr>
            <p:cNvSpPr/>
            <p:nvPr/>
          </p:nvSpPr>
          <p:spPr>
            <a:xfrm>
              <a:off x="1471101" y="5516182"/>
              <a:ext cx="273590" cy="119390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9" name="Down Arrow 108">
              <a:extLst>
                <a:ext uri="{FF2B5EF4-FFF2-40B4-BE49-F238E27FC236}">
                  <a16:creationId xmlns:a16="http://schemas.microsoft.com/office/drawing/2014/main" id="{274A90AB-52B2-1E4D-B111-F700A255C830}"/>
                </a:ext>
              </a:extLst>
            </p:cNvPr>
            <p:cNvSpPr/>
            <p:nvPr/>
          </p:nvSpPr>
          <p:spPr>
            <a:xfrm flipV="1">
              <a:off x="5231329" y="5550281"/>
              <a:ext cx="275557" cy="1159809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DD1F6E-1361-464D-8A83-0912EB61E095}"/>
              </a:ext>
            </a:extLst>
          </p:cNvPr>
          <p:cNvGrpSpPr/>
          <p:nvPr/>
        </p:nvGrpSpPr>
        <p:grpSpPr>
          <a:xfrm>
            <a:off x="8417344" y="4193115"/>
            <a:ext cx="2806153" cy="1933053"/>
            <a:chOff x="8417344" y="4193115"/>
            <a:chExt cx="2806153" cy="193305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BBB9A66-C991-1744-9E14-7153BF584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3497" y="4437112"/>
              <a:ext cx="0" cy="16890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EAB8B74-3094-0D4F-B921-E630CDAA420D}"/>
                </a:ext>
              </a:extLst>
            </p:cNvPr>
            <p:cNvCxnSpPr/>
            <p:nvPr/>
          </p:nvCxnSpPr>
          <p:spPr>
            <a:xfrm flipH="1">
              <a:off x="10636219" y="6126166"/>
              <a:ext cx="587278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D195EBB-3FE4-C642-9863-75626890CD5D}"/>
                </a:ext>
              </a:extLst>
            </p:cNvPr>
            <p:cNvCxnSpPr>
              <a:cxnSpLocks/>
              <a:endCxn id="96" idx="3"/>
            </p:cNvCxnSpPr>
            <p:nvPr/>
          </p:nvCxnSpPr>
          <p:spPr>
            <a:xfrm flipH="1">
              <a:off x="9801580" y="5558303"/>
              <a:ext cx="1421917" cy="4876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8162D98-BF8D-5C4F-A93F-3D574B7B21D6}"/>
                </a:ext>
              </a:extLst>
            </p:cNvPr>
            <p:cNvCxnSpPr>
              <a:endCxn id="94" idx="3"/>
            </p:cNvCxnSpPr>
            <p:nvPr/>
          </p:nvCxnSpPr>
          <p:spPr>
            <a:xfrm flipH="1">
              <a:off x="8923230" y="4926756"/>
              <a:ext cx="2300267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1A5B411-F455-E844-A788-2B2C32D4A718}"/>
                </a:ext>
              </a:extLst>
            </p:cNvPr>
            <p:cNvCxnSpPr/>
            <p:nvPr/>
          </p:nvCxnSpPr>
          <p:spPr>
            <a:xfrm flipH="1">
              <a:off x="8417344" y="4437112"/>
              <a:ext cx="280615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A2E863D-8DF1-0240-AEA5-5FCA1D9D3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7344" y="4193115"/>
              <a:ext cx="2" cy="243997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946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communication</a:t>
            </a:r>
            <a:r>
              <a:rPr lang="sv-SE" dirty="0"/>
              <a:t> – </a:t>
            </a:r>
            <a:r>
              <a:rPr lang="sv-SE" dirty="0" err="1"/>
              <a:t>Constantly</a:t>
            </a:r>
            <a:r>
              <a:rPr lang="sv-SE" dirty="0"/>
              <a:t> monitors feedback for MPS</a:t>
            </a:r>
          </a:p>
          <a:p>
            <a:endParaRPr lang="sv-S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D78D49-3D1B-7B48-AF3B-25902F7C4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D28221-79E1-9B41-AC61-527613A6CE2C}"/>
              </a:ext>
            </a:extLst>
          </p:cNvPr>
          <p:cNvGrpSpPr/>
          <p:nvPr/>
        </p:nvGrpSpPr>
        <p:grpSpPr>
          <a:xfrm>
            <a:off x="118256" y="1484784"/>
            <a:ext cx="11882400" cy="5261669"/>
            <a:chOff x="165558" y="1984693"/>
            <a:chExt cx="12461871" cy="751490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CADE4EA-7513-6E4E-A288-E4B1ACC9B189}"/>
                </a:ext>
              </a:extLst>
            </p:cNvPr>
            <p:cNvSpPr/>
            <p:nvPr/>
          </p:nvSpPr>
          <p:spPr>
            <a:xfrm>
              <a:off x="184088" y="1984693"/>
              <a:ext cx="12443341" cy="7514906"/>
            </a:xfrm>
            <a:prstGeom prst="roundRect">
              <a:avLst>
                <a:gd name="adj" fmla="val 3862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176FAF92-5619-FD48-A71E-F74AA3E42775}"/>
                </a:ext>
              </a:extLst>
            </p:cNvPr>
            <p:cNvSpPr/>
            <p:nvPr/>
          </p:nvSpPr>
          <p:spPr>
            <a:xfrm>
              <a:off x="584202" y="6497357"/>
              <a:ext cx="11645900" cy="2824894"/>
            </a:xfrm>
            <a:prstGeom prst="roundRect">
              <a:avLst>
                <a:gd name="adj" fmla="val 902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8209276-695C-8C4E-AD33-A9082B3A8A6A}"/>
                </a:ext>
              </a:extLst>
            </p:cNvPr>
            <p:cNvSpPr/>
            <p:nvPr/>
          </p:nvSpPr>
          <p:spPr>
            <a:xfrm>
              <a:off x="584201" y="2141048"/>
              <a:ext cx="11645902" cy="3878427"/>
            </a:xfrm>
            <a:prstGeom prst="roundRect">
              <a:avLst>
                <a:gd name="adj" fmla="val 7826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0" name="Can 39">
              <a:extLst>
                <a:ext uri="{FF2B5EF4-FFF2-40B4-BE49-F238E27FC236}">
                  <a16:creationId xmlns:a16="http://schemas.microsoft.com/office/drawing/2014/main" id="{FA8F4CD2-C1FF-6748-BEA8-56EF27E94CDC}"/>
                </a:ext>
              </a:extLst>
            </p:cNvPr>
            <p:cNvSpPr/>
            <p:nvPr/>
          </p:nvSpPr>
          <p:spPr>
            <a:xfrm>
              <a:off x="11114318" y="3538358"/>
              <a:ext cx="933450" cy="2235478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Data logging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21537A8-8A25-C94F-BB59-0AD2D5AE21EA}"/>
                </a:ext>
              </a:extLst>
            </p:cNvPr>
            <p:cNvSpPr/>
            <p:nvPr/>
          </p:nvSpPr>
          <p:spPr>
            <a:xfrm>
              <a:off x="876300" y="2330046"/>
              <a:ext cx="11150600" cy="5802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 err="1">
                  <a:solidFill>
                    <a:schemeClr val="tx1"/>
                  </a:solidFill>
                </a:rPr>
                <a:t>Message</a:t>
              </a:r>
              <a:r>
                <a:rPr lang="sv-SE" sz="1286" dirty="0">
                  <a:solidFill>
                    <a:schemeClr val="tx1"/>
                  </a:solidFill>
                </a:rPr>
                <a:t> </a:t>
              </a:r>
              <a:r>
                <a:rPr lang="sv-SE" sz="1286" dirty="0" err="1">
                  <a:solidFill>
                    <a:schemeClr val="tx1"/>
                  </a:solidFill>
                </a:rPr>
                <a:t>layers</a:t>
              </a:r>
              <a:r>
                <a:rPr lang="sv-SE" sz="1286" dirty="0">
                  <a:solidFill>
                    <a:schemeClr val="tx1"/>
                  </a:solidFill>
                </a:rPr>
                <a:t> (</a:t>
              </a:r>
              <a:r>
                <a:rPr lang="sv-SE" sz="1286" dirty="0" err="1">
                  <a:solidFill>
                    <a:schemeClr val="tx1"/>
                  </a:solidFill>
                </a:rPr>
                <a:t>ESS+Airbus</a:t>
              </a:r>
              <a:r>
                <a:rPr lang="sv-SE" sz="1286" dirty="0">
                  <a:solidFill>
                    <a:schemeClr val="tx1"/>
                  </a:solidFill>
                </a:rPr>
                <a:t>)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3FE7D7E4-CDAD-3F48-A22B-19BA3074857F}"/>
                </a:ext>
              </a:extLst>
            </p:cNvPr>
            <p:cNvSpPr/>
            <p:nvPr/>
          </p:nvSpPr>
          <p:spPr>
            <a:xfrm>
              <a:off x="929186" y="3517989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2BCDAFD8-CDB7-D948-BBDA-F4C9237635EC}"/>
                </a:ext>
              </a:extLst>
            </p:cNvPr>
            <p:cNvSpPr/>
            <p:nvPr/>
          </p:nvSpPr>
          <p:spPr>
            <a:xfrm>
              <a:off x="2402923" y="2857654"/>
              <a:ext cx="483386" cy="77124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AF947AF-971D-6D40-B76C-95CD5371B045}"/>
                </a:ext>
              </a:extLst>
            </p:cNvPr>
            <p:cNvSpPr/>
            <p:nvPr/>
          </p:nvSpPr>
          <p:spPr>
            <a:xfrm>
              <a:off x="8234982" y="3548542"/>
              <a:ext cx="1268776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Interlock</a:t>
              </a:r>
              <a:r>
                <a:rPr lang="en-US" sz="1286" dirty="0">
                  <a:solidFill>
                    <a:schemeClr val="tx1"/>
                  </a:solidFill>
                </a:rPr>
                <a:t>s</a:t>
              </a:r>
              <a:endParaRPr lang="sv-SE" sz="1286" dirty="0">
                <a:solidFill>
                  <a:schemeClr val="tx1"/>
                </a:solidFill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85EE4AA8-B979-BA48-99F6-7264761107C8}"/>
                </a:ext>
              </a:extLst>
            </p:cNvPr>
            <p:cNvSpPr/>
            <p:nvPr/>
          </p:nvSpPr>
          <p:spPr>
            <a:xfrm>
              <a:off x="1193577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429AC66-EA52-3F42-ABE0-6BFE0A0ADDCE}"/>
                </a:ext>
              </a:extLst>
            </p:cNvPr>
            <p:cNvSpPr/>
            <p:nvPr/>
          </p:nvSpPr>
          <p:spPr>
            <a:xfrm>
              <a:off x="2157929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8CD793DE-73BA-D54A-A578-EF07A9958610}"/>
                </a:ext>
              </a:extLst>
            </p:cNvPr>
            <p:cNvSpPr/>
            <p:nvPr/>
          </p:nvSpPr>
          <p:spPr>
            <a:xfrm>
              <a:off x="3135722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78B69AE-0409-3340-B18A-2DD1C079E1E9}"/>
                </a:ext>
              </a:extLst>
            </p:cNvPr>
            <p:cNvSpPr/>
            <p:nvPr/>
          </p:nvSpPr>
          <p:spPr>
            <a:xfrm>
              <a:off x="1193577" y="3710553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Control interface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77" name="Down Arrow 76">
              <a:extLst>
                <a:ext uri="{FF2B5EF4-FFF2-40B4-BE49-F238E27FC236}">
                  <a16:creationId xmlns:a16="http://schemas.microsoft.com/office/drawing/2014/main" id="{70267BB7-17D0-0448-A92A-8C04E557CE26}"/>
                </a:ext>
              </a:extLst>
            </p:cNvPr>
            <p:cNvSpPr/>
            <p:nvPr/>
          </p:nvSpPr>
          <p:spPr>
            <a:xfrm>
              <a:off x="1494489" y="4482597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8" name="Down Arrow 77">
              <a:extLst>
                <a:ext uri="{FF2B5EF4-FFF2-40B4-BE49-F238E27FC236}">
                  <a16:creationId xmlns:a16="http://schemas.microsoft.com/office/drawing/2014/main" id="{C95D391D-E5B0-264E-A9ED-FB2E8242C7B8}"/>
                </a:ext>
              </a:extLst>
            </p:cNvPr>
            <p:cNvSpPr/>
            <p:nvPr/>
          </p:nvSpPr>
          <p:spPr>
            <a:xfrm>
              <a:off x="2465561" y="4487358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9" name="Down Arrow 78">
              <a:extLst>
                <a:ext uri="{FF2B5EF4-FFF2-40B4-BE49-F238E27FC236}">
                  <a16:creationId xmlns:a16="http://schemas.microsoft.com/office/drawing/2014/main" id="{F3F82441-AD7C-DE4D-B49C-45E0C60E9916}"/>
                </a:ext>
              </a:extLst>
            </p:cNvPr>
            <p:cNvSpPr/>
            <p:nvPr/>
          </p:nvSpPr>
          <p:spPr>
            <a:xfrm>
              <a:off x="3436633" y="4487357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97DBE2C5-1E26-DE49-99C7-D9B9C3EEC60F}"/>
                </a:ext>
              </a:extLst>
            </p:cNvPr>
            <p:cNvSpPr/>
            <p:nvPr/>
          </p:nvSpPr>
          <p:spPr>
            <a:xfrm>
              <a:off x="9616061" y="3546950"/>
              <a:ext cx="1311738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r>
                <a:rPr lang="sv-SE" sz="1000" dirty="0">
                  <a:solidFill>
                    <a:schemeClr val="tx1"/>
                  </a:solidFill>
                </a:rPr>
                <a:t>  </a:t>
              </a:r>
              <a:r>
                <a:rPr lang="sv-SE" sz="1286" dirty="0">
                  <a:solidFill>
                    <a:schemeClr val="tx1"/>
                  </a:solidFill>
                </a:rPr>
                <a:t>GUI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pic>
          <p:nvPicPr>
            <p:cNvPr id="81" name="Picture 3" descr="C:\Users\markusolsson\AppData\Local\Microsoft\Windows\Temporary Internet Files\Content.IE5\IF0PWZS4\rg1024-isometric-lcd-screen[1].png">
              <a:extLst>
                <a:ext uri="{FF2B5EF4-FFF2-40B4-BE49-F238E27FC236}">
                  <a16:creationId xmlns:a16="http://schemas.microsoft.com/office/drawing/2014/main" id="{CE1C7D33-3C1B-2944-B3E2-B11D85629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930" y="4214529"/>
              <a:ext cx="533538" cy="783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Up-Down Arrow 81">
              <a:extLst>
                <a:ext uri="{FF2B5EF4-FFF2-40B4-BE49-F238E27FC236}">
                  <a16:creationId xmlns:a16="http://schemas.microsoft.com/office/drawing/2014/main" id="{F3D3ED53-F7E5-6F40-BB3D-C94CD8B6ECA4}"/>
                </a:ext>
              </a:extLst>
            </p:cNvPr>
            <p:cNvSpPr/>
            <p:nvPr/>
          </p:nvSpPr>
          <p:spPr>
            <a:xfrm>
              <a:off x="10038014" y="2838383"/>
              <a:ext cx="467832" cy="771248"/>
            </a:xfrm>
            <a:prstGeom prst="up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3" name="Down Arrow 82">
              <a:extLst>
                <a:ext uri="{FF2B5EF4-FFF2-40B4-BE49-F238E27FC236}">
                  <a16:creationId xmlns:a16="http://schemas.microsoft.com/office/drawing/2014/main" id="{47BDBC4D-31F6-3949-98DC-776FF88AB5B6}"/>
                </a:ext>
              </a:extLst>
            </p:cNvPr>
            <p:cNvSpPr/>
            <p:nvPr/>
          </p:nvSpPr>
          <p:spPr>
            <a:xfrm>
              <a:off x="11328984" y="2807447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4" name="Down Arrow 83">
              <a:extLst>
                <a:ext uri="{FF2B5EF4-FFF2-40B4-BE49-F238E27FC236}">
                  <a16:creationId xmlns:a16="http://schemas.microsoft.com/office/drawing/2014/main" id="{40119C61-EA3D-354B-AB74-C9E1AF6AB138}"/>
                </a:ext>
              </a:extLst>
            </p:cNvPr>
            <p:cNvSpPr/>
            <p:nvPr/>
          </p:nvSpPr>
          <p:spPr>
            <a:xfrm>
              <a:off x="8627676" y="2782589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1F193ED9-03CF-FF4A-8294-6E21C14DDECA}"/>
                </a:ext>
              </a:extLst>
            </p:cNvPr>
            <p:cNvSpPr/>
            <p:nvPr/>
          </p:nvSpPr>
          <p:spPr>
            <a:xfrm>
              <a:off x="4691383" y="3538358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95D670E-1F41-B24B-AAA0-17784B1C8B42}"/>
                </a:ext>
              </a:extLst>
            </p:cNvPr>
            <p:cNvSpPr/>
            <p:nvPr/>
          </p:nvSpPr>
          <p:spPr>
            <a:xfrm>
              <a:off x="4955774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2A58DDB4-85DA-E54B-A8F2-161FDC249728}"/>
                </a:ext>
              </a:extLst>
            </p:cNvPr>
            <p:cNvSpPr/>
            <p:nvPr/>
          </p:nvSpPr>
          <p:spPr>
            <a:xfrm>
              <a:off x="5920126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F421C4EC-B6D1-A346-8A80-6A054D5B8890}"/>
                </a:ext>
              </a:extLst>
            </p:cNvPr>
            <p:cNvSpPr/>
            <p:nvPr/>
          </p:nvSpPr>
          <p:spPr>
            <a:xfrm>
              <a:off x="6897919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8166B49C-DC88-1E4D-AD24-D8EE7AB1DBEA}"/>
                </a:ext>
              </a:extLst>
            </p:cNvPr>
            <p:cNvSpPr/>
            <p:nvPr/>
          </p:nvSpPr>
          <p:spPr>
            <a:xfrm>
              <a:off x="4955774" y="3730922"/>
              <a:ext cx="2794171" cy="772044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Monitoring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90" name="Down Arrow 89">
              <a:extLst>
                <a:ext uri="{FF2B5EF4-FFF2-40B4-BE49-F238E27FC236}">
                  <a16:creationId xmlns:a16="http://schemas.microsoft.com/office/drawing/2014/main" id="{0F29AA49-8E7D-3F46-A483-10C72A531022}"/>
                </a:ext>
              </a:extLst>
            </p:cNvPr>
            <p:cNvSpPr/>
            <p:nvPr/>
          </p:nvSpPr>
          <p:spPr>
            <a:xfrm rot="10800000">
              <a:off x="5256685" y="4490473"/>
              <a:ext cx="250201" cy="291969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1" name="Down Arrow 90">
              <a:extLst>
                <a:ext uri="{FF2B5EF4-FFF2-40B4-BE49-F238E27FC236}">
                  <a16:creationId xmlns:a16="http://schemas.microsoft.com/office/drawing/2014/main" id="{87C26224-21E0-8446-9282-B6414904B256}"/>
                </a:ext>
              </a:extLst>
            </p:cNvPr>
            <p:cNvSpPr/>
            <p:nvPr/>
          </p:nvSpPr>
          <p:spPr>
            <a:xfrm rot="10800000">
              <a:off x="6218998" y="4486270"/>
              <a:ext cx="250201" cy="291969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2" name="Down Arrow 91">
              <a:extLst>
                <a:ext uri="{FF2B5EF4-FFF2-40B4-BE49-F238E27FC236}">
                  <a16:creationId xmlns:a16="http://schemas.microsoft.com/office/drawing/2014/main" id="{F2CFFDE9-8D93-FA49-8E48-2D37E0D4F908}"/>
                </a:ext>
              </a:extLst>
            </p:cNvPr>
            <p:cNvSpPr/>
            <p:nvPr/>
          </p:nvSpPr>
          <p:spPr>
            <a:xfrm rot="10800000">
              <a:off x="7198830" y="4486270"/>
              <a:ext cx="250201" cy="291969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3" name="Down Arrow 92">
              <a:extLst>
                <a:ext uri="{FF2B5EF4-FFF2-40B4-BE49-F238E27FC236}">
                  <a16:creationId xmlns:a16="http://schemas.microsoft.com/office/drawing/2014/main" id="{7738982B-018D-FE46-B7D5-902F9790FDC8}"/>
                </a:ext>
              </a:extLst>
            </p:cNvPr>
            <p:cNvSpPr/>
            <p:nvPr/>
          </p:nvSpPr>
          <p:spPr>
            <a:xfrm rot="10800000">
              <a:off x="6102405" y="2890795"/>
              <a:ext cx="483386" cy="771248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BD8C7E22-354C-3546-BBCD-1FBC31A750D4}"/>
                </a:ext>
              </a:extLst>
            </p:cNvPr>
            <p:cNvSpPr/>
            <p:nvPr/>
          </p:nvSpPr>
          <p:spPr>
            <a:xfrm>
              <a:off x="1069358" y="6756729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1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5504DA17-9D63-4542-B190-52A490632FAF}"/>
                </a:ext>
              </a:extLst>
            </p:cNvPr>
            <p:cNvSpPr/>
            <p:nvPr/>
          </p:nvSpPr>
          <p:spPr>
            <a:xfrm>
              <a:off x="1069358" y="7107530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462FC945-234B-6A44-BCB7-6D66F407FB12}"/>
                </a:ext>
              </a:extLst>
            </p:cNvPr>
            <p:cNvSpPr/>
            <p:nvPr/>
          </p:nvSpPr>
          <p:spPr>
            <a:xfrm>
              <a:off x="1990543" y="7665691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2D27BAEF-EF66-124B-8228-DB30591FAB4F}"/>
                </a:ext>
              </a:extLst>
            </p:cNvPr>
            <p:cNvSpPr/>
            <p:nvPr/>
          </p:nvSpPr>
          <p:spPr>
            <a:xfrm>
              <a:off x="1990543" y="8016492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3A29936F-3F73-BF49-9DF5-AF0EA8BE8218}"/>
                </a:ext>
              </a:extLst>
            </p:cNvPr>
            <p:cNvSpPr/>
            <p:nvPr/>
          </p:nvSpPr>
          <p:spPr>
            <a:xfrm>
              <a:off x="2865885" y="8566426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CCB13FD6-6BFD-5142-9C43-FA01188F94F6}"/>
                </a:ext>
              </a:extLst>
            </p:cNvPr>
            <p:cNvSpPr/>
            <p:nvPr/>
          </p:nvSpPr>
          <p:spPr>
            <a:xfrm>
              <a:off x="2865885" y="8917227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5C7E742-C184-AA47-9646-DEE19599DA03}"/>
                </a:ext>
              </a:extLst>
            </p:cNvPr>
            <p:cNvSpPr txBox="1"/>
            <p:nvPr/>
          </p:nvSpPr>
          <p:spPr>
            <a:xfrm rot="16200000">
              <a:off x="-593337" y="3898358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CHIC Layer</a:t>
              </a:r>
              <a:endParaRPr lang="en-US" sz="1429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D83F171-FE8C-8045-93B0-0B6F78C9D3B6}"/>
                </a:ext>
              </a:extLst>
            </p:cNvPr>
            <p:cNvSpPr txBox="1"/>
            <p:nvPr/>
          </p:nvSpPr>
          <p:spPr>
            <a:xfrm rot="16200000">
              <a:off x="-593338" y="7589034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Chopper Layer</a:t>
              </a:r>
              <a:endParaRPr lang="en-US" sz="1429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3E5AF50-FE36-8A41-BCD9-5CF35AA80E5B}"/>
                </a:ext>
              </a:extLst>
            </p:cNvPr>
            <p:cNvCxnSpPr/>
            <p:nvPr/>
          </p:nvCxnSpPr>
          <p:spPr>
            <a:xfrm>
              <a:off x="184090" y="6270171"/>
              <a:ext cx="12443339" cy="1451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Down Arrow 103">
              <a:extLst>
                <a:ext uri="{FF2B5EF4-FFF2-40B4-BE49-F238E27FC236}">
                  <a16:creationId xmlns:a16="http://schemas.microsoft.com/office/drawing/2014/main" id="{27FCAB61-3B71-1E4A-9B17-8ECA218B74EA}"/>
                </a:ext>
              </a:extLst>
            </p:cNvPr>
            <p:cNvSpPr/>
            <p:nvPr/>
          </p:nvSpPr>
          <p:spPr>
            <a:xfrm>
              <a:off x="2433485" y="5516181"/>
              <a:ext cx="282277" cy="2102871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5" name="Down Arrow 104">
              <a:extLst>
                <a:ext uri="{FF2B5EF4-FFF2-40B4-BE49-F238E27FC236}">
                  <a16:creationId xmlns:a16="http://schemas.microsoft.com/office/drawing/2014/main" id="{9B8F6805-9F41-A647-AF22-E2B35A0730F8}"/>
                </a:ext>
              </a:extLst>
            </p:cNvPr>
            <p:cNvSpPr/>
            <p:nvPr/>
          </p:nvSpPr>
          <p:spPr>
            <a:xfrm>
              <a:off x="3423954" y="5529913"/>
              <a:ext cx="275557" cy="2989875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6" name="Down Arrow 105">
              <a:extLst>
                <a:ext uri="{FF2B5EF4-FFF2-40B4-BE49-F238E27FC236}">
                  <a16:creationId xmlns:a16="http://schemas.microsoft.com/office/drawing/2014/main" id="{6D0389BA-B591-1448-AE05-253167DBD974}"/>
                </a:ext>
              </a:extLst>
            </p:cNvPr>
            <p:cNvSpPr/>
            <p:nvPr/>
          </p:nvSpPr>
          <p:spPr>
            <a:xfrm flipV="1">
              <a:off x="6220781" y="5550281"/>
              <a:ext cx="275557" cy="2068772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7" name="Down Arrow 106">
              <a:extLst>
                <a:ext uri="{FF2B5EF4-FFF2-40B4-BE49-F238E27FC236}">
                  <a16:creationId xmlns:a16="http://schemas.microsoft.com/office/drawing/2014/main" id="{D72E6BA9-9324-744E-8D87-6FE99ADCC58F}"/>
                </a:ext>
              </a:extLst>
            </p:cNvPr>
            <p:cNvSpPr/>
            <p:nvPr/>
          </p:nvSpPr>
          <p:spPr>
            <a:xfrm flipV="1">
              <a:off x="7186152" y="5550282"/>
              <a:ext cx="262879" cy="2969505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8" name="Down Arrow 107">
              <a:extLst>
                <a:ext uri="{FF2B5EF4-FFF2-40B4-BE49-F238E27FC236}">
                  <a16:creationId xmlns:a16="http://schemas.microsoft.com/office/drawing/2014/main" id="{C469002B-B1F9-9643-974B-BF0B98969D7D}"/>
                </a:ext>
              </a:extLst>
            </p:cNvPr>
            <p:cNvSpPr/>
            <p:nvPr/>
          </p:nvSpPr>
          <p:spPr>
            <a:xfrm>
              <a:off x="1471101" y="5516182"/>
              <a:ext cx="273590" cy="119390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9" name="Down Arrow 108">
              <a:extLst>
                <a:ext uri="{FF2B5EF4-FFF2-40B4-BE49-F238E27FC236}">
                  <a16:creationId xmlns:a16="http://schemas.microsoft.com/office/drawing/2014/main" id="{274A90AB-52B2-1E4D-B111-F700A255C830}"/>
                </a:ext>
              </a:extLst>
            </p:cNvPr>
            <p:cNvSpPr/>
            <p:nvPr/>
          </p:nvSpPr>
          <p:spPr>
            <a:xfrm flipV="1">
              <a:off x="5231329" y="5550281"/>
              <a:ext cx="275557" cy="1159809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DD1F6E-1361-464D-8A83-0912EB61E095}"/>
              </a:ext>
            </a:extLst>
          </p:cNvPr>
          <p:cNvGrpSpPr/>
          <p:nvPr/>
        </p:nvGrpSpPr>
        <p:grpSpPr>
          <a:xfrm>
            <a:off x="8417344" y="4193115"/>
            <a:ext cx="2806153" cy="1933053"/>
            <a:chOff x="8417344" y="4193115"/>
            <a:chExt cx="2806153" cy="193305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BBB9A66-C991-1744-9E14-7153BF584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3497" y="4437112"/>
              <a:ext cx="0" cy="16890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EAB8B74-3094-0D4F-B921-E630CDAA420D}"/>
                </a:ext>
              </a:extLst>
            </p:cNvPr>
            <p:cNvCxnSpPr/>
            <p:nvPr/>
          </p:nvCxnSpPr>
          <p:spPr>
            <a:xfrm flipH="1">
              <a:off x="10636219" y="6126166"/>
              <a:ext cx="587278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D195EBB-3FE4-C642-9863-75626890CD5D}"/>
                </a:ext>
              </a:extLst>
            </p:cNvPr>
            <p:cNvCxnSpPr>
              <a:cxnSpLocks/>
              <a:endCxn id="96" idx="3"/>
            </p:cNvCxnSpPr>
            <p:nvPr/>
          </p:nvCxnSpPr>
          <p:spPr>
            <a:xfrm flipH="1">
              <a:off x="9801580" y="5558303"/>
              <a:ext cx="1421917" cy="4876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8162D98-BF8D-5C4F-A93F-3D574B7B21D6}"/>
                </a:ext>
              </a:extLst>
            </p:cNvPr>
            <p:cNvCxnSpPr>
              <a:endCxn id="94" idx="3"/>
            </p:cNvCxnSpPr>
            <p:nvPr/>
          </p:nvCxnSpPr>
          <p:spPr>
            <a:xfrm flipH="1">
              <a:off x="8923230" y="4926756"/>
              <a:ext cx="2300267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1A5B411-F455-E844-A788-2B2C32D4A718}"/>
                </a:ext>
              </a:extLst>
            </p:cNvPr>
            <p:cNvCxnSpPr/>
            <p:nvPr/>
          </p:nvCxnSpPr>
          <p:spPr>
            <a:xfrm flipH="1">
              <a:off x="8417344" y="4437112"/>
              <a:ext cx="280615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A2E863D-8DF1-0240-AEA5-5FCA1D9D3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7344" y="4193115"/>
              <a:ext cx="2" cy="243997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6910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communication</a:t>
            </a:r>
            <a:r>
              <a:rPr lang="sv-SE" dirty="0"/>
              <a:t> – Stores feedback for </a:t>
            </a:r>
            <a:r>
              <a:rPr lang="sv-SE" dirty="0" err="1"/>
              <a:t>Diagnostics</a:t>
            </a:r>
            <a:endParaRPr lang="sv-SE" dirty="0"/>
          </a:p>
          <a:p>
            <a:endParaRPr lang="sv-S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D78D49-3D1B-7B48-AF3B-25902F7C4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D28221-79E1-9B41-AC61-527613A6CE2C}"/>
              </a:ext>
            </a:extLst>
          </p:cNvPr>
          <p:cNvGrpSpPr/>
          <p:nvPr/>
        </p:nvGrpSpPr>
        <p:grpSpPr>
          <a:xfrm>
            <a:off x="118256" y="1484784"/>
            <a:ext cx="11882400" cy="5261669"/>
            <a:chOff x="165558" y="1984693"/>
            <a:chExt cx="12461871" cy="751490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CADE4EA-7513-6E4E-A288-E4B1ACC9B189}"/>
                </a:ext>
              </a:extLst>
            </p:cNvPr>
            <p:cNvSpPr/>
            <p:nvPr/>
          </p:nvSpPr>
          <p:spPr>
            <a:xfrm>
              <a:off x="184088" y="1984693"/>
              <a:ext cx="12443341" cy="7514906"/>
            </a:xfrm>
            <a:prstGeom prst="roundRect">
              <a:avLst>
                <a:gd name="adj" fmla="val 3862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176FAF92-5619-FD48-A71E-F74AA3E42775}"/>
                </a:ext>
              </a:extLst>
            </p:cNvPr>
            <p:cNvSpPr/>
            <p:nvPr/>
          </p:nvSpPr>
          <p:spPr>
            <a:xfrm>
              <a:off x="584202" y="6497357"/>
              <a:ext cx="11645900" cy="2824894"/>
            </a:xfrm>
            <a:prstGeom prst="roundRect">
              <a:avLst>
                <a:gd name="adj" fmla="val 902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8209276-695C-8C4E-AD33-A9082B3A8A6A}"/>
                </a:ext>
              </a:extLst>
            </p:cNvPr>
            <p:cNvSpPr/>
            <p:nvPr/>
          </p:nvSpPr>
          <p:spPr>
            <a:xfrm>
              <a:off x="584201" y="2141048"/>
              <a:ext cx="11645902" cy="3878427"/>
            </a:xfrm>
            <a:prstGeom prst="roundRect">
              <a:avLst>
                <a:gd name="adj" fmla="val 7826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0" name="Can 39">
              <a:extLst>
                <a:ext uri="{FF2B5EF4-FFF2-40B4-BE49-F238E27FC236}">
                  <a16:creationId xmlns:a16="http://schemas.microsoft.com/office/drawing/2014/main" id="{FA8F4CD2-C1FF-6748-BEA8-56EF27E94CDC}"/>
                </a:ext>
              </a:extLst>
            </p:cNvPr>
            <p:cNvSpPr/>
            <p:nvPr/>
          </p:nvSpPr>
          <p:spPr>
            <a:xfrm>
              <a:off x="11114318" y="3538358"/>
              <a:ext cx="933450" cy="2235478"/>
            </a:xfrm>
            <a:prstGeom prst="ca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Data logging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21537A8-8A25-C94F-BB59-0AD2D5AE21EA}"/>
                </a:ext>
              </a:extLst>
            </p:cNvPr>
            <p:cNvSpPr/>
            <p:nvPr/>
          </p:nvSpPr>
          <p:spPr>
            <a:xfrm>
              <a:off x="876300" y="2330046"/>
              <a:ext cx="11150600" cy="580247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 err="1">
                  <a:solidFill>
                    <a:schemeClr val="tx1"/>
                  </a:solidFill>
                </a:rPr>
                <a:t>Message</a:t>
              </a:r>
              <a:r>
                <a:rPr lang="sv-SE" sz="1286" dirty="0">
                  <a:solidFill>
                    <a:schemeClr val="tx1"/>
                  </a:solidFill>
                </a:rPr>
                <a:t> </a:t>
              </a:r>
              <a:r>
                <a:rPr lang="sv-SE" sz="1286" dirty="0" err="1">
                  <a:solidFill>
                    <a:schemeClr val="tx1"/>
                  </a:solidFill>
                </a:rPr>
                <a:t>layers</a:t>
              </a:r>
              <a:r>
                <a:rPr lang="sv-SE" sz="1286" dirty="0">
                  <a:solidFill>
                    <a:schemeClr val="tx1"/>
                  </a:solidFill>
                </a:rPr>
                <a:t> (</a:t>
              </a:r>
              <a:r>
                <a:rPr lang="sv-SE" sz="1286" dirty="0" err="1">
                  <a:solidFill>
                    <a:schemeClr val="tx1"/>
                  </a:solidFill>
                </a:rPr>
                <a:t>ESS+Airbus</a:t>
              </a:r>
              <a:r>
                <a:rPr lang="sv-SE" sz="1286" dirty="0">
                  <a:solidFill>
                    <a:schemeClr val="tx1"/>
                  </a:solidFill>
                </a:rPr>
                <a:t>)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3FE7D7E4-CDAD-3F48-A22B-19BA3074857F}"/>
                </a:ext>
              </a:extLst>
            </p:cNvPr>
            <p:cNvSpPr/>
            <p:nvPr/>
          </p:nvSpPr>
          <p:spPr>
            <a:xfrm>
              <a:off x="929186" y="3517989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2BCDAFD8-CDB7-D948-BBDA-F4C9237635EC}"/>
                </a:ext>
              </a:extLst>
            </p:cNvPr>
            <p:cNvSpPr/>
            <p:nvPr/>
          </p:nvSpPr>
          <p:spPr>
            <a:xfrm>
              <a:off x="2402923" y="2857654"/>
              <a:ext cx="483386" cy="77124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AF947AF-971D-6D40-B76C-95CD5371B045}"/>
                </a:ext>
              </a:extLst>
            </p:cNvPr>
            <p:cNvSpPr/>
            <p:nvPr/>
          </p:nvSpPr>
          <p:spPr>
            <a:xfrm>
              <a:off x="8234982" y="3548542"/>
              <a:ext cx="1268776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Interlock</a:t>
              </a:r>
              <a:r>
                <a:rPr lang="en-US" sz="1286" dirty="0">
                  <a:solidFill>
                    <a:schemeClr val="tx1"/>
                  </a:solidFill>
                </a:rPr>
                <a:t>s</a:t>
              </a:r>
              <a:endParaRPr lang="sv-SE" sz="1286" dirty="0">
                <a:solidFill>
                  <a:schemeClr val="tx1"/>
                </a:solidFill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85EE4AA8-B979-BA48-99F6-7264761107C8}"/>
                </a:ext>
              </a:extLst>
            </p:cNvPr>
            <p:cNvSpPr/>
            <p:nvPr/>
          </p:nvSpPr>
          <p:spPr>
            <a:xfrm>
              <a:off x="1193577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429AC66-EA52-3F42-ABE0-6BFE0A0ADDCE}"/>
                </a:ext>
              </a:extLst>
            </p:cNvPr>
            <p:cNvSpPr/>
            <p:nvPr/>
          </p:nvSpPr>
          <p:spPr>
            <a:xfrm>
              <a:off x="2157929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8CD793DE-73BA-D54A-A578-EF07A9958610}"/>
                </a:ext>
              </a:extLst>
            </p:cNvPr>
            <p:cNvSpPr/>
            <p:nvPr/>
          </p:nvSpPr>
          <p:spPr>
            <a:xfrm>
              <a:off x="3135722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78B69AE-0409-3340-B18A-2DD1C079E1E9}"/>
                </a:ext>
              </a:extLst>
            </p:cNvPr>
            <p:cNvSpPr/>
            <p:nvPr/>
          </p:nvSpPr>
          <p:spPr>
            <a:xfrm>
              <a:off x="1193577" y="3710553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Control interface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77" name="Down Arrow 76">
              <a:extLst>
                <a:ext uri="{FF2B5EF4-FFF2-40B4-BE49-F238E27FC236}">
                  <a16:creationId xmlns:a16="http://schemas.microsoft.com/office/drawing/2014/main" id="{70267BB7-17D0-0448-A92A-8C04E557CE26}"/>
                </a:ext>
              </a:extLst>
            </p:cNvPr>
            <p:cNvSpPr/>
            <p:nvPr/>
          </p:nvSpPr>
          <p:spPr>
            <a:xfrm>
              <a:off x="1494489" y="4482597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8" name="Down Arrow 77">
              <a:extLst>
                <a:ext uri="{FF2B5EF4-FFF2-40B4-BE49-F238E27FC236}">
                  <a16:creationId xmlns:a16="http://schemas.microsoft.com/office/drawing/2014/main" id="{C95D391D-E5B0-264E-A9ED-FB2E8242C7B8}"/>
                </a:ext>
              </a:extLst>
            </p:cNvPr>
            <p:cNvSpPr/>
            <p:nvPr/>
          </p:nvSpPr>
          <p:spPr>
            <a:xfrm>
              <a:off x="2465561" y="4487358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9" name="Down Arrow 78">
              <a:extLst>
                <a:ext uri="{FF2B5EF4-FFF2-40B4-BE49-F238E27FC236}">
                  <a16:creationId xmlns:a16="http://schemas.microsoft.com/office/drawing/2014/main" id="{F3F82441-AD7C-DE4D-B49C-45E0C60E9916}"/>
                </a:ext>
              </a:extLst>
            </p:cNvPr>
            <p:cNvSpPr/>
            <p:nvPr/>
          </p:nvSpPr>
          <p:spPr>
            <a:xfrm>
              <a:off x="3436633" y="4487357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97DBE2C5-1E26-DE49-99C7-D9B9C3EEC60F}"/>
                </a:ext>
              </a:extLst>
            </p:cNvPr>
            <p:cNvSpPr/>
            <p:nvPr/>
          </p:nvSpPr>
          <p:spPr>
            <a:xfrm>
              <a:off x="9616061" y="3546950"/>
              <a:ext cx="1311738" cy="2255847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r>
                <a:rPr lang="sv-SE" sz="1000" dirty="0">
                  <a:solidFill>
                    <a:schemeClr val="tx1"/>
                  </a:solidFill>
                </a:rPr>
                <a:t>  </a:t>
              </a:r>
              <a:r>
                <a:rPr lang="sv-SE" sz="1286" dirty="0">
                  <a:solidFill>
                    <a:schemeClr val="tx1"/>
                  </a:solidFill>
                </a:rPr>
                <a:t>GUI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pic>
          <p:nvPicPr>
            <p:cNvPr id="81" name="Picture 3" descr="C:\Users\markusolsson\AppData\Local\Microsoft\Windows\Temporary Internet Files\Content.IE5\IF0PWZS4\rg1024-isometric-lcd-screen[1].png">
              <a:extLst>
                <a:ext uri="{FF2B5EF4-FFF2-40B4-BE49-F238E27FC236}">
                  <a16:creationId xmlns:a16="http://schemas.microsoft.com/office/drawing/2014/main" id="{CE1C7D33-3C1B-2944-B3E2-B11D85629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930" y="4214529"/>
              <a:ext cx="533538" cy="783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Up-Down Arrow 81">
              <a:extLst>
                <a:ext uri="{FF2B5EF4-FFF2-40B4-BE49-F238E27FC236}">
                  <a16:creationId xmlns:a16="http://schemas.microsoft.com/office/drawing/2014/main" id="{F3D3ED53-F7E5-6F40-BB3D-C94CD8B6ECA4}"/>
                </a:ext>
              </a:extLst>
            </p:cNvPr>
            <p:cNvSpPr/>
            <p:nvPr/>
          </p:nvSpPr>
          <p:spPr>
            <a:xfrm>
              <a:off x="10038014" y="2838383"/>
              <a:ext cx="467832" cy="771248"/>
            </a:xfrm>
            <a:prstGeom prst="up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3" name="Down Arrow 82">
              <a:extLst>
                <a:ext uri="{FF2B5EF4-FFF2-40B4-BE49-F238E27FC236}">
                  <a16:creationId xmlns:a16="http://schemas.microsoft.com/office/drawing/2014/main" id="{47BDBC4D-31F6-3949-98DC-776FF88AB5B6}"/>
                </a:ext>
              </a:extLst>
            </p:cNvPr>
            <p:cNvSpPr/>
            <p:nvPr/>
          </p:nvSpPr>
          <p:spPr>
            <a:xfrm>
              <a:off x="11328984" y="2807447"/>
              <a:ext cx="483386" cy="771248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4" name="Down Arrow 83">
              <a:extLst>
                <a:ext uri="{FF2B5EF4-FFF2-40B4-BE49-F238E27FC236}">
                  <a16:creationId xmlns:a16="http://schemas.microsoft.com/office/drawing/2014/main" id="{40119C61-EA3D-354B-AB74-C9E1AF6AB138}"/>
                </a:ext>
              </a:extLst>
            </p:cNvPr>
            <p:cNvSpPr/>
            <p:nvPr/>
          </p:nvSpPr>
          <p:spPr>
            <a:xfrm>
              <a:off x="8627676" y="2782589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1F193ED9-03CF-FF4A-8294-6E21C14DDECA}"/>
                </a:ext>
              </a:extLst>
            </p:cNvPr>
            <p:cNvSpPr/>
            <p:nvPr/>
          </p:nvSpPr>
          <p:spPr>
            <a:xfrm>
              <a:off x="4691383" y="3538358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95D670E-1F41-B24B-AAA0-17784B1C8B42}"/>
                </a:ext>
              </a:extLst>
            </p:cNvPr>
            <p:cNvSpPr/>
            <p:nvPr/>
          </p:nvSpPr>
          <p:spPr>
            <a:xfrm>
              <a:off x="4955774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2A58DDB4-85DA-E54B-A8F2-161FDC249728}"/>
                </a:ext>
              </a:extLst>
            </p:cNvPr>
            <p:cNvSpPr/>
            <p:nvPr/>
          </p:nvSpPr>
          <p:spPr>
            <a:xfrm>
              <a:off x="5920126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F421C4EC-B6D1-A346-8A80-6A054D5B8890}"/>
                </a:ext>
              </a:extLst>
            </p:cNvPr>
            <p:cNvSpPr/>
            <p:nvPr/>
          </p:nvSpPr>
          <p:spPr>
            <a:xfrm>
              <a:off x="6897919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8166B49C-DC88-1E4D-AD24-D8EE7AB1DBEA}"/>
                </a:ext>
              </a:extLst>
            </p:cNvPr>
            <p:cNvSpPr/>
            <p:nvPr/>
          </p:nvSpPr>
          <p:spPr>
            <a:xfrm>
              <a:off x="4955774" y="3730922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00">
                  <a:solidFill>
                    <a:schemeClr val="tx1"/>
                  </a:solidFill>
                </a:rPr>
                <a:t>Monitoring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0" name="Down Arrow 89">
              <a:extLst>
                <a:ext uri="{FF2B5EF4-FFF2-40B4-BE49-F238E27FC236}">
                  <a16:creationId xmlns:a16="http://schemas.microsoft.com/office/drawing/2014/main" id="{0F29AA49-8E7D-3F46-A483-10C72A531022}"/>
                </a:ext>
              </a:extLst>
            </p:cNvPr>
            <p:cNvSpPr/>
            <p:nvPr/>
          </p:nvSpPr>
          <p:spPr>
            <a:xfrm rot="10800000">
              <a:off x="5256685" y="4490473"/>
              <a:ext cx="250201" cy="291969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1" name="Down Arrow 90">
              <a:extLst>
                <a:ext uri="{FF2B5EF4-FFF2-40B4-BE49-F238E27FC236}">
                  <a16:creationId xmlns:a16="http://schemas.microsoft.com/office/drawing/2014/main" id="{87C26224-21E0-8446-9282-B6414904B256}"/>
                </a:ext>
              </a:extLst>
            </p:cNvPr>
            <p:cNvSpPr/>
            <p:nvPr/>
          </p:nvSpPr>
          <p:spPr>
            <a:xfrm rot="10800000">
              <a:off x="6218998" y="4486270"/>
              <a:ext cx="250201" cy="291969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2" name="Down Arrow 91">
              <a:extLst>
                <a:ext uri="{FF2B5EF4-FFF2-40B4-BE49-F238E27FC236}">
                  <a16:creationId xmlns:a16="http://schemas.microsoft.com/office/drawing/2014/main" id="{F2CFFDE9-8D93-FA49-8E48-2D37E0D4F908}"/>
                </a:ext>
              </a:extLst>
            </p:cNvPr>
            <p:cNvSpPr/>
            <p:nvPr/>
          </p:nvSpPr>
          <p:spPr>
            <a:xfrm rot="10800000">
              <a:off x="7198830" y="4486270"/>
              <a:ext cx="250201" cy="291969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3" name="Down Arrow 92">
              <a:extLst>
                <a:ext uri="{FF2B5EF4-FFF2-40B4-BE49-F238E27FC236}">
                  <a16:creationId xmlns:a16="http://schemas.microsoft.com/office/drawing/2014/main" id="{7738982B-018D-FE46-B7D5-902F9790FDC8}"/>
                </a:ext>
              </a:extLst>
            </p:cNvPr>
            <p:cNvSpPr/>
            <p:nvPr/>
          </p:nvSpPr>
          <p:spPr>
            <a:xfrm rot="10800000">
              <a:off x="6102405" y="2890795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BD8C7E22-354C-3546-BBCD-1FBC31A750D4}"/>
                </a:ext>
              </a:extLst>
            </p:cNvPr>
            <p:cNvSpPr/>
            <p:nvPr/>
          </p:nvSpPr>
          <p:spPr>
            <a:xfrm>
              <a:off x="1069358" y="6756729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1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5504DA17-9D63-4542-B190-52A490632FAF}"/>
                </a:ext>
              </a:extLst>
            </p:cNvPr>
            <p:cNvSpPr/>
            <p:nvPr/>
          </p:nvSpPr>
          <p:spPr>
            <a:xfrm>
              <a:off x="1069358" y="7107530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462FC945-234B-6A44-BCB7-6D66F407FB12}"/>
                </a:ext>
              </a:extLst>
            </p:cNvPr>
            <p:cNvSpPr/>
            <p:nvPr/>
          </p:nvSpPr>
          <p:spPr>
            <a:xfrm>
              <a:off x="1990543" y="7665691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2D27BAEF-EF66-124B-8228-DB30591FAB4F}"/>
                </a:ext>
              </a:extLst>
            </p:cNvPr>
            <p:cNvSpPr/>
            <p:nvPr/>
          </p:nvSpPr>
          <p:spPr>
            <a:xfrm>
              <a:off x="1990543" y="8016492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3A29936F-3F73-BF49-9DF5-AF0EA8BE8218}"/>
                </a:ext>
              </a:extLst>
            </p:cNvPr>
            <p:cNvSpPr/>
            <p:nvPr/>
          </p:nvSpPr>
          <p:spPr>
            <a:xfrm>
              <a:off x="2865885" y="8566426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CCB13FD6-6BFD-5142-9C43-FA01188F94F6}"/>
                </a:ext>
              </a:extLst>
            </p:cNvPr>
            <p:cNvSpPr/>
            <p:nvPr/>
          </p:nvSpPr>
          <p:spPr>
            <a:xfrm>
              <a:off x="2865885" y="8917227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5C7E742-C184-AA47-9646-DEE19599DA03}"/>
                </a:ext>
              </a:extLst>
            </p:cNvPr>
            <p:cNvSpPr txBox="1"/>
            <p:nvPr/>
          </p:nvSpPr>
          <p:spPr>
            <a:xfrm rot="16200000">
              <a:off x="-593337" y="3898358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CHIC Layer</a:t>
              </a:r>
              <a:endParaRPr lang="en-US" sz="1429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D83F171-FE8C-8045-93B0-0B6F78C9D3B6}"/>
                </a:ext>
              </a:extLst>
            </p:cNvPr>
            <p:cNvSpPr txBox="1"/>
            <p:nvPr/>
          </p:nvSpPr>
          <p:spPr>
            <a:xfrm rot="16200000">
              <a:off x="-593338" y="7589034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Chopper Layer</a:t>
              </a:r>
              <a:endParaRPr lang="en-US" sz="1429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3E5AF50-FE36-8A41-BCD9-5CF35AA80E5B}"/>
                </a:ext>
              </a:extLst>
            </p:cNvPr>
            <p:cNvCxnSpPr/>
            <p:nvPr/>
          </p:nvCxnSpPr>
          <p:spPr>
            <a:xfrm>
              <a:off x="184090" y="6270171"/>
              <a:ext cx="12443339" cy="1451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Down Arrow 103">
              <a:extLst>
                <a:ext uri="{FF2B5EF4-FFF2-40B4-BE49-F238E27FC236}">
                  <a16:creationId xmlns:a16="http://schemas.microsoft.com/office/drawing/2014/main" id="{27FCAB61-3B71-1E4A-9B17-8ECA218B74EA}"/>
                </a:ext>
              </a:extLst>
            </p:cNvPr>
            <p:cNvSpPr/>
            <p:nvPr/>
          </p:nvSpPr>
          <p:spPr>
            <a:xfrm>
              <a:off x="2433485" y="5516181"/>
              <a:ext cx="282277" cy="2102871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5" name="Down Arrow 104">
              <a:extLst>
                <a:ext uri="{FF2B5EF4-FFF2-40B4-BE49-F238E27FC236}">
                  <a16:creationId xmlns:a16="http://schemas.microsoft.com/office/drawing/2014/main" id="{9B8F6805-9F41-A647-AF22-E2B35A0730F8}"/>
                </a:ext>
              </a:extLst>
            </p:cNvPr>
            <p:cNvSpPr/>
            <p:nvPr/>
          </p:nvSpPr>
          <p:spPr>
            <a:xfrm>
              <a:off x="3423954" y="5529913"/>
              <a:ext cx="275557" cy="2989875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6" name="Down Arrow 105">
              <a:extLst>
                <a:ext uri="{FF2B5EF4-FFF2-40B4-BE49-F238E27FC236}">
                  <a16:creationId xmlns:a16="http://schemas.microsoft.com/office/drawing/2014/main" id="{6D0389BA-B591-1448-AE05-253167DBD974}"/>
                </a:ext>
              </a:extLst>
            </p:cNvPr>
            <p:cNvSpPr/>
            <p:nvPr/>
          </p:nvSpPr>
          <p:spPr>
            <a:xfrm flipV="1">
              <a:off x="6220781" y="5550281"/>
              <a:ext cx="275557" cy="2068772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7" name="Down Arrow 106">
              <a:extLst>
                <a:ext uri="{FF2B5EF4-FFF2-40B4-BE49-F238E27FC236}">
                  <a16:creationId xmlns:a16="http://schemas.microsoft.com/office/drawing/2014/main" id="{D72E6BA9-9324-744E-8D87-6FE99ADCC58F}"/>
                </a:ext>
              </a:extLst>
            </p:cNvPr>
            <p:cNvSpPr/>
            <p:nvPr/>
          </p:nvSpPr>
          <p:spPr>
            <a:xfrm flipV="1">
              <a:off x="7186152" y="5550282"/>
              <a:ext cx="262879" cy="2969505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8" name="Down Arrow 107">
              <a:extLst>
                <a:ext uri="{FF2B5EF4-FFF2-40B4-BE49-F238E27FC236}">
                  <a16:creationId xmlns:a16="http://schemas.microsoft.com/office/drawing/2014/main" id="{C469002B-B1F9-9643-974B-BF0B98969D7D}"/>
                </a:ext>
              </a:extLst>
            </p:cNvPr>
            <p:cNvSpPr/>
            <p:nvPr/>
          </p:nvSpPr>
          <p:spPr>
            <a:xfrm>
              <a:off x="1471101" y="5516182"/>
              <a:ext cx="273590" cy="119390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9" name="Down Arrow 108">
              <a:extLst>
                <a:ext uri="{FF2B5EF4-FFF2-40B4-BE49-F238E27FC236}">
                  <a16:creationId xmlns:a16="http://schemas.microsoft.com/office/drawing/2014/main" id="{274A90AB-52B2-1E4D-B111-F700A255C830}"/>
                </a:ext>
              </a:extLst>
            </p:cNvPr>
            <p:cNvSpPr/>
            <p:nvPr/>
          </p:nvSpPr>
          <p:spPr>
            <a:xfrm flipV="1">
              <a:off x="5231329" y="5550281"/>
              <a:ext cx="275557" cy="1159809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DD1F6E-1361-464D-8A83-0912EB61E095}"/>
              </a:ext>
            </a:extLst>
          </p:cNvPr>
          <p:cNvGrpSpPr/>
          <p:nvPr/>
        </p:nvGrpSpPr>
        <p:grpSpPr>
          <a:xfrm>
            <a:off x="8417344" y="4193115"/>
            <a:ext cx="2806153" cy="1933053"/>
            <a:chOff x="8417344" y="4193115"/>
            <a:chExt cx="2806153" cy="193305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BBB9A66-C991-1744-9E14-7153BF584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3497" y="4437112"/>
              <a:ext cx="0" cy="16890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EAB8B74-3094-0D4F-B921-E630CDAA420D}"/>
                </a:ext>
              </a:extLst>
            </p:cNvPr>
            <p:cNvCxnSpPr/>
            <p:nvPr/>
          </p:nvCxnSpPr>
          <p:spPr>
            <a:xfrm flipH="1">
              <a:off x="10636219" y="6126166"/>
              <a:ext cx="587278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D195EBB-3FE4-C642-9863-75626890CD5D}"/>
                </a:ext>
              </a:extLst>
            </p:cNvPr>
            <p:cNvCxnSpPr>
              <a:cxnSpLocks/>
              <a:endCxn id="96" idx="3"/>
            </p:cNvCxnSpPr>
            <p:nvPr/>
          </p:nvCxnSpPr>
          <p:spPr>
            <a:xfrm flipH="1">
              <a:off x="9801580" y="5558303"/>
              <a:ext cx="1421917" cy="4876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8162D98-BF8D-5C4F-A93F-3D574B7B21D6}"/>
                </a:ext>
              </a:extLst>
            </p:cNvPr>
            <p:cNvCxnSpPr>
              <a:endCxn id="94" idx="3"/>
            </p:cNvCxnSpPr>
            <p:nvPr/>
          </p:nvCxnSpPr>
          <p:spPr>
            <a:xfrm flipH="1">
              <a:off x="8923230" y="4926756"/>
              <a:ext cx="2300267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1A5B411-F455-E844-A788-2B2C32D4A718}"/>
                </a:ext>
              </a:extLst>
            </p:cNvPr>
            <p:cNvCxnSpPr/>
            <p:nvPr/>
          </p:nvCxnSpPr>
          <p:spPr>
            <a:xfrm flipH="1">
              <a:off x="8417344" y="4437112"/>
              <a:ext cx="280615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A2E863D-8DF1-0240-AEA5-5FCA1D9D3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7344" y="4193115"/>
              <a:ext cx="2" cy="243997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4190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communication</a:t>
            </a:r>
            <a:r>
              <a:rPr lang="sv-SE" dirty="0"/>
              <a:t> – </a:t>
            </a:r>
            <a:r>
              <a:rPr lang="sv-SE" dirty="0" err="1"/>
              <a:t>Something</a:t>
            </a:r>
            <a:r>
              <a:rPr lang="sv-SE" dirty="0"/>
              <a:t> is not normal.</a:t>
            </a:r>
          </a:p>
          <a:p>
            <a:endParaRPr lang="sv-S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D78D49-3D1B-7B48-AF3B-25902F7C4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D28221-79E1-9B41-AC61-527613A6CE2C}"/>
              </a:ext>
            </a:extLst>
          </p:cNvPr>
          <p:cNvGrpSpPr/>
          <p:nvPr/>
        </p:nvGrpSpPr>
        <p:grpSpPr>
          <a:xfrm>
            <a:off x="118256" y="1484784"/>
            <a:ext cx="11882400" cy="5261669"/>
            <a:chOff x="165558" y="1984693"/>
            <a:chExt cx="12461871" cy="751490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CADE4EA-7513-6E4E-A288-E4B1ACC9B189}"/>
                </a:ext>
              </a:extLst>
            </p:cNvPr>
            <p:cNvSpPr/>
            <p:nvPr/>
          </p:nvSpPr>
          <p:spPr>
            <a:xfrm>
              <a:off x="184088" y="1984693"/>
              <a:ext cx="12443341" cy="7514906"/>
            </a:xfrm>
            <a:prstGeom prst="roundRect">
              <a:avLst>
                <a:gd name="adj" fmla="val 3862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176FAF92-5619-FD48-A71E-F74AA3E42775}"/>
                </a:ext>
              </a:extLst>
            </p:cNvPr>
            <p:cNvSpPr/>
            <p:nvPr/>
          </p:nvSpPr>
          <p:spPr>
            <a:xfrm>
              <a:off x="584202" y="6497357"/>
              <a:ext cx="11645900" cy="2824894"/>
            </a:xfrm>
            <a:prstGeom prst="roundRect">
              <a:avLst>
                <a:gd name="adj" fmla="val 902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8209276-695C-8C4E-AD33-A9082B3A8A6A}"/>
                </a:ext>
              </a:extLst>
            </p:cNvPr>
            <p:cNvSpPr/>
            <p:nvPr/>
          </p:nvSpPr>
          <p:spPr>
            <a:xfrm>
              <a:off x="584201" y="2141048"/>
              <a:ext cx="11645902" cy="3878427"/>
            </a:xfrm>
            <a:prstGeom prst="roundRect">
              <a:avLst>
                <a:gd name="adj" fmla="val 7826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0" name="Can 39">
              <a:extLst>
                <a:ext uri="{FF2B5EF4-FFF2-40B4-BE49-F238E27FC236}">
                  <a16:creationId xmlns:a16="http://schemas.microsoft.com/office/drawing/2014/main" id="{FA8F4CD2-C1FF-6748-BEA8-56EF27E94CDC}"/>
                </a:ext>
              </a:extLst>
            </p:cNvPr>
            <p:cNvSpPr/>
            <p:nvPr/>
          </p:nvSpPr>
          <p:spPr>
            <a:xfrm>
              <a:off x="11114318" y="3538358"/>
              <a:ext cx="933450" cy="2235478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Data logging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21537A8-8A25-C94F-BB59-0AD2D5AE21EA}"/>
                </a:ext>
              </a:extLst>
            </p:cNvPr>
            <p:cNvSpPr/>
            <p:nvPr/>
          </p:nvSpPr>
          <p:spPr>
            <a:xfrm>
              <a:off x="876300" y="2330046"/>
              <a:ext cx="11150600" cy="58024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 err="1">
                  <a:solidFill>
                    <a:schemeClr val="tx1"/>
                  </a:solidFill>
                </a:rPr>
                <a:t>Message</a:t>
              </a:r>
              <a:r>
                <a:rPr lang="sv-SE" sz="1286" dirty="0">
                  <a:solidFill>
                    <a:schemeClr val="tx1"/>
                  </a:solidFill>
                </a:rPr>
                <a:t> </a:t>
              </a:r>
              <a:r>
                <a:rPr lang="sv-SE" sz="1286" dirty="0" err="1">
                  <a:solidFill>
                    <a:schemeClr val="tx1"/>
                  </a:solidFill>
                </a:rPr>
                <a:t>layers</a:t>
              </a:r>
              <a:r>
                <a:rPr lang="sv-SE" sz="1286" dirty="0">
                  <a:solidFill>
                    <a:schemeClr val="tx1"/>
                  </a:solidFill>
                </a:rPr>
                <a:t> (</a:t>
              </a:r>
              <a:r>
                <a:rPr lang="sv-SE" sz="1286" dirty="0" err="1">
                  <a:solidFill>
                    <a:schemeClr val="tx1"/>
                  </a:solidFill>
                </a:rPr>
                <a:t>ESS+Airbus</a:t>
              </a:r>
              <a:r>
                <a:rPr lang="sv-SE" sz="1286" dirty="0">
                  <a:solidFill>
                    <a:schemeClr val="tx1"/>
                  </a:solidFill>
                </a:rPr>
                <a:t>)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3FE7D7E4-CDAD-3F48-A22B-19BA3074857F}"/>
                </a:ext>
              </a:extLst>
            </p:cNvPr>
            <p:cNvSpPr/>
            <p:nvPr/>
          </p:nvSpPr>
          <p:spPr>
            <a:xfrm>
              <a:off x="929186" y="3517989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2BCDAFD8-CDB7-D948-BBDA-F4C9237635EC}"/>
                </a:ext>
              </a:extLst>
            </p:cNvPr>
            <p:cNvSpPr/>
            <p:nvPr/>
          </p:nvSpPr>
          <p:spPr>
            <a:xfrm>
              <a:off x="2402923" y="2857654"/>
              <a:ext cx="483386" cy="77124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AF947AF-971D-6D40-B76C-95CD5371B045}"/>
                </a:ext>
              </a:extLst>
            </p:cNvPr>
            <p:cNvSpPr/>
            <p:nvPr/>
          </p:nvSpPr>
          <p:spPr>
            <a:xfrm>
              <a:off x="8234982" y="3548542"/>
              <a:ext cx="1268776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Interlock</a:t>
              </a:r>
              <a:r>
                <a:rPr lang="en-US" sz="1286" dirty="0">
                  <a:solidFill>
                    <a:schemeClr val="tx1"/>
                  </a:solidFill>
                </a:rPr>
                <a:t>s</a:t>
              </a:r>
              <a:endParaRPr lang="sv-SE" sz="1286" dirty="0">
                <a:solidFill>
                  <a:schemeClr val="tx1"/>
                </a:solidFill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85EE4AA8-B979-BA48-99F6-7264761107C8}"/>
                </a:ext>
              </a:extLst>
            </p:cNvPr>
            <p:cNvSpPr/>
            <p:nvPr/>
          </p:nvSpPr>
          <p:spPr>
            <a:xfrm>
              <a:off x="1193577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429AC66-EA52-3F42-ABE0-6BFE0A0ADDCE}"/>
                </a:ext>
              </a:extLst>
            </p:cNvPr>
            <p:cNvSpPr/>
            <p:nvPr/>
          </p:nvSpPr>
          <p:spPr>
            <a:xfrm>
              <a:off x="2157929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8CD793DE-73BA-D54A-A578-EF07A9958610}"/>
                </a:ext>
              </a:extLst>
            </p:cNvPr>
            <p:cNvSpPr/>
            <p:nvPr/>
          </p:nvSpPr>
          <p:spPr>
            <a:xfrm>
              <a:off x="3135722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78B69AE-0409-3340-B18A-2DD1C079E1E9}"/>
                </a:ext>
              </a:extLst>
            </p:cNvPr>
            <p:cNvSpPr/>
            <p:nvPr/>
          </p:nvSpPr>
          <p:spPr>
            <a:xfrm>
              <a:off x="1193577" y="3710553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Control interface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77" name="Down Arrow 76">
              <a:extLst>
                <a:ext uri="{FF2B5EF4-FFF2-40B4-BE49-F238E27FC236}">
                  <a16:creationId xmlns:a16="http://schemas.microsoft.com/office/drawing/2014/main" id="{70267BB7-17D0-0448-A92A-8C04E557CE26}"/>
                </a:ext>
              </a:extLst>
            </p:cNvPr>
            <p:cNvSpPr/>
            <p:nvPr/>
          </p:nvSpPr>
          <p:spPr>
            <a:xfrm>
              <a:off x="1494489" y="4482597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8" name="Down Arrow 77">
              <a:extLst>
                <a:ext uri="{FF2B5EF4-FFF2-40B4-BE49-F238E27FC236}">
                  <a16:creationId xmlns:a16="http://schemas.microsoft.com/office/drawing/2014/main" id="{C95D391D-E5B0-264E-A9ED-FB2E8242C7B8}"/>
                </a:ext>
              </a:extLst>
            </p:cNvPr>
            <p:cNvSpPr/>
            <p:nvPr/>
          </p:nvSpPr>
          <p:spPr>
            <a:xfrm>
              <a:off x="2465561" y="4487358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9" name="Down Arrow 78">
              <a:extLst>
                <a:ext uri="{FF2B5EF4-FFF2-40B4-BE49-F238E27FC236}">
                  <a16:creationId xmlns:a16="http://schemas.microsoft.com/office/drawing/2014/main" id="{F3F82441-AD7C-DE4D-B49C-45E0C60E9916}"/>
                </a:ext>
              </a:extLst>
            </p:cNvPr>
            <p:cNvSpPr/>
            <p:nvPr/>
          </p:nvSpPr>
          <p:spPr>
            <a:xfrm>
              <a:off x="3436633" y="4487357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97DBE2C5-1E26-DE49-99C7-D9B9C3EEC60F}"/>
                </a:ext>
              </a:extLst>
            </p:cNvPr>
            <p:cNvSpPr/>
            <p:nvPr/>
          </p:nvSpPr>
          <p:spPr>
            <a:xfrm>
              <a:off x="9616061" y="3546950"/>
              <a:ext cx="1311738" cy="225584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r>
                <a:rPr lang="sv-SE" sz="1000" dirty="0">
                  <a:solidFill>
                    <a:schemeClr val="tx1"/>
                  </a:solidFill>
                </a:rPr>
                <a:t>  </a:t>
              </a:r>
              <a:r>
                <a:rPr lang="sv-SE" sz="1286" dirty="0">
                  <a:solidFill>
                    <a:schemeClr val="tx1"/>
                  </a:solidFill>
                </a:rPr>
                <a:t>GUI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pic>
          <p:nvPicPr>
            <p:cNvPr id="81" name="Picture 3" descr="C:\Users\markusolsson\AppData\Local\Microsoft\Windows\Temporary Internet Files\Content.IE5\IF0PWZS4\rg1024-isometric-lcd-screen[1].png">
              <a:extLst>
                <a:ext uri="{FF2B5EF4-FFF2-40B4-BE49-F238E27FC236}">
                  <a16:creationId xmlns:a16="http://schemas.microsoft.com/office/drawing/2014/main" id="{CE1C7D33-3C1B-2944-B3E2-B11D85629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930" y="4214529"/>
              <a:ext cx="533538" cy="783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Up-Down Arrow 81">
              <a:extLst>
                <a:ext uri="{FF2B5EF4-FFF2-40B4-BE49-F238E27FC236}">
                  <a16:creationId xmlns:a16="http://schemas.microsoft.com/office/drawing/2014/main" id="{F3D3ED53-F7E5-6F40-BB3D-C94CD8B6ECA4}"/>
                </a:ext>
              </a:extLst>
            </p:cNvPr>
            <p:cNvSpPr/>
            <p:nvPr/>
          </p:nvSpPr>
          <p:spPr>
            <a:xfrm>
              <a:off x="10038014" y="2838383"/>
              <a:ext cx="467832" cy="771248"/>
            </a:xfrm>
            <a:prstGeom prst="up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3" name="Down Arrow 82">
              <a:extLst>
                <a:ext uri="{FF2B5EF4-FFF2-40B4-BE49-F238E27FC236}">
                  <a16:creationId xmlns:a16="http://schemas.microsoft.com/office/drawing/2014/main" id="{47BDBC4D-31F6-3949-98DC-776FF88AB5B6}"/>
                </a:ext>
              </a:extLst>
            </p:cNvPr>
            <p:cNvSpPr/>
            <p:nvPr/>
          </p:nvSpPr>
          <p:spPr>
            <a:xfrm>
              <a:off x="11328984" y="2807447"/>
              <a:ext cx="483386" cy="77124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4" name="Down Arrow 83">
              <a:extLst>
                <a:ext uri="{FF2B5EF4-FFF2-40B4-BE49-F238E27FC236}">
                  <a16:creationId xmlns:a16="http://schemas.microsoft.com/office/drawing/2014/main" id="{40119C61-EA3D-354B-AB74-C9E1AF6AB138}"/>
                </a:ext>
              </a:extLst>
            </p:cNvPr>
            <p:cNvSpPr/>
            <p:nvPr/>
          </p:nvSpPr>
          <p:spPr>
            <a:xfrm>
              <a:off x="8627676" y="2782589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1F193ED9-03CF-FF4A-8294-6E21C14DDECA}"/>
                </a:ext>
              </a:extLst>
            </p:cNvPr>
            <p:cNvSpPr/>
            <p:nvPr/>
          </p:nvSpPr>
          <p:spPr>
            <a:xfrm>
              <a:off x="4691383" y="3538358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95D670E-1F41-B24B-AAA0-17784B1C8B42}"/>
                </a:ext>
              </a:extLst>
            </p:cNvPr>
            <p:cNvSpPr/>
            <p:nvPr/>
          </p:nvSpPr>
          <p:spPr>
            <a:xfrm>
              <a:off x="4955774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2A58DDB4-85DA-E54B-A8F2-161FDC249728}"/>
                </a:ext>
              </a:extLst>
            </p:cNvPr>
            <p:cNvSpPr/>
            <p:nvPr/>
          </p:nvSpPr>
          <p:spPr>
            <a:xfrm>
              <a:off x="5920126" y="4778239"/>
              <a:ext cx="852025" cy="772044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F421C4EC-B6D1-A346-8A80-6A054D5B8890}"/>
                </a:ext>
              </a:extLst>
            </p:cNvPr>
            <p:cNvSpPr/>
            <p:nvPr/>
          </p:nvSpPr>
          <p:spPr>
            <a:xfrm>
              <a:off x="6897919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8166B49C-DC88-1E4D-AD24-D8EE7AB1DBEA}"/>
                </a:ext>
              </a:extLst>
            </p:cNvPr>
            <p:cNvSpPr/>
            <p:nvPr/>
          </p:nvSpPr>
          <p:spPr>
            <a:xfrm>
              <a:off x="4955774" y="3730922"/>
              <a:ext cx="2794171" cy="772044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00">
                  <a:solidFill>
                    <a:schemeClr val="tx1"/>
                  </a:solidFill>
                </a:rPr>
                <a:t>Monitoring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0" name="Down Arrow 89">
              <a:extLst>
                <a:ext uri="{FF2B5EF4-FFF2-40B4-BE49-F238E27FC236}">
                  <a16:creationId xmlns:a16="http://schemas.microsoft.com/office/drawing/2014/main" id="{0F29AA49-8E7D-3F46-A483-10C72A531022}"/>
                </a:ext>
              </a:extLst>
            </p:cNvPr>
            <p:cNvSpPr/>
            <p:nvPr/>
          </p:nvSpPr>
          <p:spPr>
            <a:xfrm rot="10800000">
              <a:off x="5256685" y="4490473"/>
              <a:ext cx="250201" cy="291969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1" name="Down Arrow 90">
              <a:extLst>
                <a:ext uri="{FF2B5EF4-FFF2-40B4-BE49-F238E27FC236}">
                  <a16:creationId xmlns:a16="http://schemas.microsoft.com/office/drawing/2014/main" id="{87C26224-21E0-8446-9282-B6414904B256}"/>
                </a:ext>
              </a:extLst>
            </p:cNvPr>
            <p:cNvSpPr/>
            <p:nvPr/>
          </p:nvSpPr>
          <p:spPr>
            <a:xfrm rot="10800000">
              <a:off x="6218998" y="4486270"/>
              <a:ext cx="250201" cy="291969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2" name="Down Arrow 91">
              <a:extLst>
                <a:ext uri="{FF2B5EF4-FFF2-40B4-BE49-F238E27FC236}">
                  <a16:creationId xmlns:a16="http://schemas.microsoft.com/office/drawing/2014/main" id="{F2CFFDE9-8D93-FA49-8E48-2D37E0D4F908}"/>
                </a:ext>
              </a:extLst>
            </p:cNvPr>
            <p:cNvSpPr/>
            <p:nvPr/>
          </p:nvSpPr>
          <p:spPr>
            <a:xfrm rot="10800000">
              <a:off x="7198830" y="4486270"/>
              <a:ext cx="250201" cy="291969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3" name="Down Arrow 92">
              <a:extLst>
                <a:ext uri="{FF2B5EF4-FFF2-40B4-BE49-F238E27FC236}">
                  <a16:creationId xmlns:a16="http://schemas.microsoft.com/office/drawing/2014/main" id="{7738982B-018D-FE46-B7D5-902F9790FDC8}"/>
                </a:ext>
              </a:extLst>
            </p:cNvPr>
            <p:cNvSpPr/>
            <p:nvPr/>
          </p:nvSpPr>
          <p:spPr>
            <a:xfrm rot="10800000">
              <a:off x="6102405" y="2890795"/>
              <a:ext cx="483386" cy="77124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BD8C7E22-354C-3546-BBCD-1FBC31A750D4}"/>
                </a:ext>
              </a:extLst>
            </p:cNvPr>
            <p:cNvSpPr/>
            <p:nvPr/>
          </p:nvSpPr>
          <p:spPr>
            <a:xfrm>
              <a:off x="1069358" y="6756729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1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5504DA17-9D63-4542-B190-52A490632FAF}"/>
                </a:ext>
              </a:extLst>
            </p:cNvPr>
            <p:cNvSpPr/>
            <p:nvPr/>
          </p:nvSpPr>
          <p:spPr>
            <a:xfrm>
              <a:off x="1069358" y="7107530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462FC945-234B-6A44-BCB7-6D66F407FB12}"/>
                </a:ext>
              </a:extLst>
            </p:cNvPr>
            <p:cNvSpPr/>
            <p:nvPr/>
          </p:nvSpPr>
          <p:spPr>
            <a:xfrm>
              <a:off x="1990543" y="7665691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2D27BAEF-EF66-124B-8228-DB30591FAB4F}"/>
                </a:ext>
              </a:extLst>
            </p:cNvPr>
            <p:cNvSpPr/>
            <p:nvPr/>
          </p:nvSpPr>
          <p:spPr>
            <a:xfrm>
              <a:off x="1990543" y="8016492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3A29936F-3F73-BF49-9DF5-AF0EA8BE8218}"/>
                </a:ext>
              </a:extLst>
            </p:cNvPr>
            <p:cNvSpPr/>
            <p:nvPr/>
          </p:nvSpPr>
          <p:spPr>
            <a:xfrm>
              <a:off x="2865885" y="8566426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CCB13FD6-6BFD-5142-9C43-FA01188F94F6}"/>
                </a:ext>
              </a:extLst>
            </p:cNvPr>
            <p:cNvSpPr/>
            <p:nvPr/>
          </p:nvSpPr>
          <p:spPr>
            <a:xfrm>
              <a:off x="2865885" y="8917227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5C7E742-C184-AA47-9646-DEE19599DA03}"/>
                </a:ext>
              </a:extLst>
            </p:cNvPr>
            <p:cNvSpPr txBox="1"/>
            <p:nvPr/>
          </p:nvSpPr>
          <p:spPr>
            <a:xfrm rot="16200000">
              <a:off x="-593337" y="3898358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CHIC Layer</a:t>
              </a:r>
              <a:endParaRPr lang="en-US" sz="1429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D83F171-FE8C-8045-93B0-0B6F78C9D3B6}"/>
                </a:ext>
              </a:extLst>
            </p:cNvPr>
            <p:cNvSpPr txBox="1"/>
            <p:nvPr/>
          </p:nvSpPr>
          <p:spPr>
            <a:xfrm rot="16200000">
              <a:off x="-593338" y="7589034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Chopper Layer</a:t>
              </a:r>
              <a:endParaRPr lang="en-US" sz="1429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3E5AF50-FE36-8A41-BCD9-5CF35AA80E5B}"/>
                </a:ext>
              </a:extLst>
            </p:cNvPr>
            <p:cNvCxnSpPr/>
            <p:nvPr/>
          </p:nvCxnSpPr>
          <p:spPr>
            <a:xfrm>
              <a:off x="184090" y="6270171"/>
              <a:ext cx="12443339" cy="1451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Down Arrow 103">
              <a:extLst>
                <a:ext uri="{FF2B5EF4-FFF2-40B4-BE49-F238E27FC236}">
                  <a16:creationId xmlns:a16="http://schemas.microsoft.com/office/drawing/2014/main" id="{27FCAB61-3B71-1E4A-9B17-8ECA218B74EA}"/>
                </a:ext>
              </a:extLst>
            </p:cNvPr>
            <p:cNvSpPr/>
            <p:nvPr/>
          </p:nvSpPr>
          <p:spPr>
            <a:xfrm>
              <a:off x="2433485" y="5516181"/>
              <a:ext cx="282277" cy="2102871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5" name="Down Arrow 104">
              <a:extLst>
                <a:ext uri="{FF2B5EF4-FFF2-40B4-BE49-F238E27FC236}">
                  <a16:creationId xmlns:a16="http://schemas.microsoft.com/office/drawing/2014/main" id="{9B8F6805-9F41-A647-AF22-E2B35A0730F8}"/>
                </a:ext>
              </a:extLst>
            </p:cNvPr>
            <p:cNvSpPr/>
            <p:nvPr/>
          </p:nvSpPr>
          <p:spPr>
            <a:xfrm>
              <a:off x="3423954" y="5529913"/>
              <a:ext cx="275557" cy="2989875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6" name="Down Arrow 105">
              <a:extLst>
                <a:ext uri="{FF2B5EF4-FFF2-40B4-BE49-F238E27FC236}">
                  <a16:creationId xmlns:a16="http://schemas.microsoft.com/office/drawing/2014/main" id="{6D0389BA-B591-1448-AE05-253167DBD974}"/>
                </a:ext>
              </a:extLst>
            </p:cNvPr>
            <p:cNvSpPr/>
            <p:nvPr/>
          </p:nvSpPr>
          <p:spPr>
            <a:xfrm flipV="1">
              <a:off x="6220781" y="5550281"/>
              <a:ext cx="275557" cy="2068772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7" name="Down Arrow 106">
              <a:extLst>
                <a:ext uri="{FF2B5EF4-FFF2-40B4-BE49-F238E27FC236}">
                  <a16:creationId xmlns:a16="http://schemas.microsoft.com/office/drawing/2014/main" id="{D72E6BA9-9324-744E-8D87-6FE99ADCC58F}"/>
                </a:ext>
              </a:extLst>
            </p:cNvPr>
            <p:cNvSpPr/>
            <p:nvPr/>
          </p:nvSpPr>
          <p:spPr>
            <a:xfrm flipV="1">
              <a:off x="7186152" y="5550282"/>
              <a:ext cx="262879" cy="2969505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8" name="Down Arrow 107">
              <a:extLst>
                <a:ext uri="{FF2B5EF4-FFF2-40B4-BE49-F238E27FC236}">
                  <a16:creationId xmlns:a16="http://schemas.microsoft.com/office/drawing/2014/main" id="{C469002B-B1F9-9643-974B-BF0B98969D7D}"/>
                </a:ext>
              </a:extLst>
            </p:cNvPr>
            <p:cNvSpPr/>
            <p:nvPr/>
          </p:nvSpPr>
          <p:spPr>
            <a:xfrm>
              <a:off x="1471101" y="5516182"/>
              <a:ext cx="273590" cy="119390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9" name="Down Arrow 108">
              <a:extLst>
                <a:ext uri="{FF2B5EF4-FFF2-40B4-BE49-F238E27FC236}">
                  <a16:creationId xmlns:a16="http://schemas.microsoft.com/office/drawing/2014/main" id="{274A90AB-52B2-1E4D-B111-F700A255C830}"/>
                </a:ext>
              </a:extLst>
            </p:cNvPr>
            <p:cNvSpPr/>
            <p:nvPr/>
          </p:nvSpPr>
          <p:spPr>
            <a:xfrm flipV="1">
              <a:off x="5231329" y="5550281"/>
              <a:ext cx="275557" cy="1159809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DD1F6E-1361-464D-8A83-0912EB61E095}"/>
              </a:ext>
            </a:extLst>
          </p:cNvPr>
          <p:cNvGrpSpPr/>
          <p:nvPr/>
        </p:nvGrpSpPr>
        <p:grpSpPr>
          <a:xfrm>
            <a:off x="8417344" y="4193115"/>
            <a:ext cx="2806153" cy="1933053"/>
            <a:chOff x="8417344" y="4193115"/>
            <a:chExt cx="2806153" cy="193305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BBB9A66-C991-1744-9E14-7153BF584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3497" y="4437112"/>
              <a:ext cx="0" cy="16890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EAB8B74-3094-0D4F-B921-E630CDAA420D}"/>
                </a:ext>
              </a:extLst>
            </p:cNvPr>
            <p:cNvCxnSpPr/>
            <p:nvPr/>
          </p:nvCxnSpPr>
          <p:spPr>
            <a:xfrm flipH="1">
              <a:off x="10636219" y="6126166"/>
              <a:ext cx="587278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D195EBB-3FE4-C642-9863-75626890CD5D}"/>
                </a:ext>
              </a:extLst>
            </p:cNvPr>
            <p:cNvCxnSpPr>
              <a:cxnSpLocks/>
              <a:endCxn id="96" idx="3"/>
            </p:cNvCxnSpPr>
            <p:nvPr/>
          </p:nvCxnSpPr>
          <p:spPr>
            <a:xfrm flipH="1">
              <a:off x="9801580" y="5558303"/>
              <a:ext cx="1421917" cy="4876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8162D98-BF8D-5C4F-A93F-3D574B7B21D6}"/>
                </a:ext>
              </a:extLst>
            </p:cNvPr>
            <p:cNvCxnSpPr>
              <a:endCxn id="94" idx="3"/>
            </p:cNvCxnSpPr>
            <p:nvPr/>
          </p:nvCxnSpPr>
          <p:spPr>
            <a:xfrm flipH="1">
              <a:off x="8923230" y="4926756"/>
              <a:ext cx="2300267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1A5B411-F455-E844-A788-2B2C32D4A718}"/>
                </a:ext>
              </a:extLst>
            </p:cNvPr>
            <p:cNvCxnSpPr/>
            <p:nvPr/>
          </p:nvCxnSpPr>
          <p:spPr>
            <a:xfrm flipH="1">
              <a:off x="8417344" y="4437112"/>
              <a:ext cx="280615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A2E863D-8DF1-0240-AEA5-5FCA1D9D3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7344" y="4193115"/>
              <a:ext cx="2" cy="243997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1581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Flow of communication – Interlocks and control interface act accordingly.</a:t>
            </a:r>
          </a:p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D78D49-3D1B-7B48-AF3B-25902F7C4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D28221-79E1-9B41-AC61-527613A6CE2C}"/>
              </a:ext>
            </a:extLst>
          </p:cNvPr>
          <p:cNvGrpSpPr/>
          <p:nvPr/>
        </p:nvGrpSpPr>
        <p:grpSpPr>
          <a:xfrm>
            <a:off x="118256" y="1484784"/>
            <a:ext cx="11882400" cy="5261669"/>
            <a:chOff x="165558" y="1984693"/>
            <a:chExt cx="12461871" cy="751490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CADE4EA-7513-6E4E-A288-E4B1ACC9B189}"/>
                </a:ext>
              </a:extLst>
            </p:cNvPr>
            <p:cNvSpPr/>
            <p:nvPr/>
          </p:nvSpPr>
          <p:spPr>
            <a:xfrm>
              <a:off x="184088" y="1984693"/>
              <a:ext cx="12443341" cy="7514906"/>
            </a:xfrm>
            <a:prstGeom prst="roundRect">
              <a:avLst>
                <a:gd name="adj" fmla="val 3862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176FAF92-5619-FD48-A71E-F74AA3E42775}"/>
                </a:ext>
              </a:extLst>
            </p:cNvPr>
            <p:cNvSpPr/>
            <p:nvPr/>
          </p:nvSpPr>
          <p:spPr>
            <a:xfrm>
              <a:off x="584202" y="6497357"/>
              <a:ext cx="11645900" cy="2824894"/>
            </a:xfrm>
            <a:prstGeom prst="roundRect">
              <a:avLst>
                <a:gd name="adj" fmla="val 902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8209276-695C-8C4E-AD33-A9082B3A8A6A}"/>
                </a:ext>
              </a:extLst>
            </p:cNvPr>
            <p:cNvSpPr/>
            <p:nvPr/>
          </p:nvSpPr>
          <p:spPr>
            <a:xfrm>
              <a:off x="584201" y="2141048"/>
              <a:ext cx="11645902" cy="3878427"/>
            </a:xfrm>
            <a:prstGeom prst="roundRect">
              <a:avLst>
                <a:gd name="adj" fmla="val 7826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0" name="Can 39">
              <a:extLst>
                <a:ext uri="{FF2B5EF4-FFF2-40B4-BE49-F238E27FC236}">
                  <a16:creationId xmlns:a16="http://schemas.microsoft.com/office/drawing/2014/main" id="{FA8F4CD2-C1FF-6748-BEA8-56EF27E94CDC}"/>
                </a:ext>
              </a:extLst>
            </p:cNvPr>
            <p:cNvSpPr/>
            <p:nvPr/>
          </p:nvSpPr>
          <p:spPr>
            <a:xfrm>
              <a:off x="11114318" y="3538358"/>
              <a:ext cx="933450" cy="2235478"/>
            </a:xfrm>
            <a:prstGeom prst="ca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Data logging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21537A8-8A25-C94F-BB59-0AD2D5AE21EA}"/>
                </a:ext>
              </a:extLst>
            </p:cNvPr>
            <p:cNvSpPr/>
            <p:nvPr/>
          </p:nvSpPr>
          <p:spPr>
            <a:xfrm>
              <a:off x="876300" y="2330046"/>
              <a:ext cx="11150600" cy="580247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 err="1">
                  <a:solidFill>
                    <a:schemeClr val="tx1"/>
                  </a:solidFill>
                </a:rPr>
                <a:t>Message</a:t>
              </a:r>
              <a:r>
                <a:rPr lang="sv-SE" sz="1286" dirty="0">
                  <a:solidFill>
                    <a:schemeClr val="tx1"/>
                  </a:solidFill>
                </a:rPr>
                <a:t> </a:t>
              </a:r>
              <a:r>
                <a:rPr lang="sv-SE" sz="1286" dirty="0" err="1">
                  <a:solidFill>
                    <a:schemeClr val="tx1"/>
                  </a:solidFill>
                </a:rPr>
                <a:t>layers</a:t>
              </a:r>
              <a:r>
                <a:rPr lang="sv-SE" sz="1286" dirty="0">
                  <a:solidFill>
                    <a:schemeClr val="tx1"/>
                  </a:solidFill>
                </a:rPr>
                <a:t> (</a:t>
              </a:r>
              <a:r>
                <a:rPr lang="sv-SE" sz="1286" dirty="0" err="1">
                  <a:solidFill>
                    <a:schemeClr val="tx1"/>
                  </a:solidFill>
                </a:rPr>
                <a:t>ESS+Airbus</a:t>
              </a:r>
              <a:r>
                <a:rPr lang="sv-SE" sz="1286" dirty="0">
                  <a:solidFill>
                    <a:schemeClr val="tx1"/>
                  </a:solidFill>
                </a:rPr>
                <a:t>)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3FE7D7E4-CDAD-3F48-A22B-19BA3074857F}"/>
                </a:ext>
              </a:extLst>
            </p:cNvPr>
            <p:cNvSpPr/>
            <p:nvPr/>
          </p:nvSpPr>
          <p:spPr>
            <a:xfrm>
              <a:off x="929186" y="3517989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2BCDAFD8-CDB7-D948-BBDA-F4C9237635EC}"/>
                </a:ext>
              </a:extLst>
            </p:cNvPr>
            <p:cNvSpPr/>
            <p:nvPr/>
          </p:nvSpPr>
          <p:spPr>
            <a:xfrm>
              <a:off x="2402923" y="2857654"/>
              <a:ext cx="483386" cy="771248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AF947AF-971D-6D40-B76C-95CD5371B045}"/>
                </a:ext>
              </a:extLst>
            </p:cNvPr>
            <p:cNvSpPr/>
            <p:nvPr/>
          </p:nvSpPr>
          <p:spPr>
            <a:xfrm>
              <a:off x="8234982" y="3548542"/>
              <a:ext cx="1268776" cy="2255847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Interlock</a:t>
              </a:r>
              <a:r>
                <a:rPr lang="en-US" sz="1286" dirty="0">
                  <a:solidFill>
                    <a:schemeClr val="tx1"/>
                  </a:solidFill>
                </a:rPr>
                <a:t>s</a:t>
              </a:r>
              <a:endParaRPr lang="sv-SE" sz="1286" dirty="0">
                <a:solidFill>
                  <a:schemeClr val="tx1"/>
                </a:solidFill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85EE4AA8-B979-BA48-99F6-7264761107C8}"/>
                </a:ext>
              </a:extLst>
            </p:cNvPr>
            <p:cNvSpPr/>
            <p:nvPr/>
          </p:nvSpPr>
          <p:spPr>
            <a:xfrm>
              <a:off x="1193577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429AC66-EA52-3F42-ABE0-6BFE0A0ADDCE}"/>
                </a:ext>
              </a:extLst>
            </p:cNvPr>
            <p:cNvSpPr/>
            <p:nvPr/>
          </p:nvSpPr>
          <p:spPr>
            <a:xfrm>
              <a:off x="2157929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8CD793DE-73BA-D54A-A578-EF07A9958610}"/>
                </a:ext>
              </a:extLst>
            </p:cNvPr>
            <p:cNvSpPr/>
            <p:nvPr/>
          </p:nvSpPr>
          <p:spPr>
            <a:xfrm>
              <a:off x="3135722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78B69AE-0409-3340-B18A-2DD1C079E1E9}"/>
                </a:ext>
              </a:extLst>
            </p:cNvPr>
            <p:cNvSpPr/>
            <p:nvPr/>
          </p:nvSpPr>
          <p:spPr>
            <a:xfrm>
              <a:off x="1193577" y="3710553"/>
              <a:ext cx="2794171" cy="772044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Control interface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77" name="Down Arrow 76">
              <a:extLst>
                <a:ext uri="{FF2B5EF4-FFF2-40B4-BE49-F238E27FC236}">
                  <a16:creationId xmlns:a16="http://schemas.microsoft.com/office/drawing/2014/main" id="{70267BB7-17D0-0448-A92A-8C04E557CE26}"/>
                </a:ext>
              </a:extLst>
            </p:cNvPr>
            <p:cNvSpPr/>
            <p:nvPr/>
          </p:nvSpPr>
          <p:spPr>
            <a:xfrm>
              <a:off x="1494489" y="4482597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8" name="Down Arrow 77">
              <a:extLst>
                <a:ext uri="{FF2B5EF4-FFF2-40B4-BE49-F238E27FC236}">
                  <a16:creationId xmlns:a16="http://schemas.microsoft.com/office/drawing/2014/main" id="{C95D391D-E5B0-264E-A9ED-FB2E8242C7B8}"/>
                </a:ext>
              </a:extLst>
            </p:cNvPr>
            <p:cNvSpPr/>
            <p:nvPr/>
          </p:nvSpPr>
          <p:spPr>
            <a:xfrm>
              <a:off x="2465561" y="4487358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9" name="Down Arrow 78">
              <a:extLst>
                <a:ext uri="{FF2B5EF4-FFF2-40B4-BE49-F238E27FC236}">
                  <a16:creationId xmlns:a16="http://schemas.microsoft.com/office/drawing/2014/main" id="{F3F82441-AD7C-DE4D-B49C-45E0C60E9916}"/>
                </a:ext>
              </a:extLst>
            </p:cNvPr>
            <p:cNvSpPr/>
            <p:nvPr/>
          </p:nvSpPr>
          <p:spPr>
            <a:xfrm>
              <a:off x="3436633" y="4487357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97DBE2C5-1E26-DE49-99C7-D9B9C3EEC60F}"/>
                </a:ext>
              </a:extLst>
            </p:cNvPr>
            <p:cNvSpPr/>
            <p:nvPr/>
          </p:nvSpPr>
          <p:spPr>
            <a:xfrm>
              <a:off x="9616061" y="3546950"/>
              <a:ext cx="1311738" cy="2255847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r>
                <a:rPr lang="sv-SE" sz="1000" dirty="0">
                  <a:solidFill>
                    <a:schemeClr val="tx1"/>
                  </a:solidFill>
                </a:rPr>
                <a:t>  </a:t>
              </a:r>
              <a:r>
                <a:rPr lang="sv-SE" sz="1286" dirty="0">
                  <a:solidFill>
                    <a:schemeClr val="tx1"/>
                  </a:solidFill>
                </a:rPr>
                <a:t>GUI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pic>
          <p:nvPicPr>
            <p:cNvPr id="81" name="Picture 3" descr="C:\Users\markusolsson\AppData\Local\Microsoft\Windows\Temporary Internet Files\Content.IE5\IF0PWZS4\rg1024-isometric-lcd-screen[1].png">
              <a:extLst>
                <a:ext uri="{FF2B5EF4-FFF2-40B4-BE49-F238E27FC236}">
                  <a16:creationId xmlns:a16="http://schemas.microsoft.com/office/drawing/2014/main" id="{CE1C7D33-3C1B-2944-B3E2-B11D85629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930" y="4214529"/>
              <a:ext cx="533538" cy="783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Up-Down Arrow 81">
              <a:extLst>
                <a:ext uri="{FF2B5EF4-FFF2-40B4-BE49-F238E27FC236}">
                  <a16:creationId xmlns:a16="http://schemas.microsoft.com/office/drawing/2014/main" id="{F3D3ED53-F7E5-6F40-BB3D-C94CD8B6ECA4}"/>
                </a:ext>
              </a:extLst>
            </p:cNvPr>
            <p:cNvSpPr/>
            <p:nvPr/>
          </p:nvSpPr>
          <p:spPr>
            <a:xfrm>
              <a:off x="10038014" y="2838383"/>
              <a:ext cx="467832" cy="771248"/>
            </a:xfrm>
            <a:prstGeom prst="up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3" name="Down Arrow 82">
              <a:extLst>
                <a:ext uri="{FF2B5EF4-FFF2-40B4-BE49-F238E27FC236}">
                  <a16:creationId xmlns:a16="http://schemas.microsoft.com/office/drawing/2014/main" id="{47BDBC4D-31F6-3949-98DC-776FF88AB5B6}"/>
                </a:ext>
              </a:extLst>
            </p:cNvPr>
            <p:cNvSpPr/>
            <p:nvPr/>
          </p:nvSpPr>
          <p:spPr>
            <a:xfrm>
              <a:off x="11328984" y="2807447"/>
              <a:ext cx="483386" cy="771248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4" name="Down Arrow 83">
              <a:extLst>
                <a:ext uri="{FF2B5EF4-FFF2-40B4-BE49-F238E27FC236}">
                  <a16:creationId xmlns:a16="http://schemas.microsoft.com/office/drawing/2014/main" id="{40119C61-EA3D-354B-AB74-C9E1AF6AB138}"/>
                </a:ext>
              </a:extLst>
            </p:cNvPr>
            <p:cNvSpPr/>
            <p:nvPr/>
          </p:nvSpPr>
          <p:spPr>
            <a:xfrm>
              <a:off x="8627676" y="2782589"/>
              <a:ext cx="483386" cy="771248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1F193ED9-03CF-FF4A-8294-6E21C14DDECA}"/>
                </a:ext>
              </a:extLst>
            </p:cNvPr>
            <p:cNvSpPr/>
            <p:nvPr/>
          </p:nvSpPr>
          <p:spPr>
            <a:xfrm>
              <a:off x="4691383" y="3538358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95D670E-1F41-B24B-AAA0-17784B1C8B42}"/>
                </a:ext>
              </a:extLst>
            </p:cNvPr>
            <p:cNvSpPr/>
            <p:nvPr/>
          </p:nvSpPr>
          <p:spPr>
            <a:xfrm>
              <a:off x="4955774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2A58DDB4-85DA-E54B-A8F2-161FDC249728}"/>
                </a:ext>
              </a:extLst>
            </p:cNvPr>
            <p:cNvSpPr/>
            <p:nvPr/>
          </p:nvSpPr>
          <p:spPr>
            <a:xfrm>
              <a:off x="5920126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F421C4EC-B6D1-A346-8A80-6A054D5B8890}"/>
                </a:ext>
              </a:extLst>
            </p:cNvPr>
            <p:cNvSpPr/>
            <p:nvPr/>
          </p:nvSpPr>
          <p:spPr>
            <a:xfrm>
              <a:off x="6897919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8166B49C-DC88-1E4D-AD24-D8EE7AB1DBEA}"/>
                </a:ext>
              </a:extLst>
            </p:cNvPr>
            <p:cNvSpPr/>
            <p:nvPr/>
          </p:nvSpPr>
          <p:spPr>
            <a:xfrm>
              <a:off x="4955774" y="3730922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00">
                  <a:solidFill>
                    <a:schemeClr val="tx1"/>
                  </a:solidFill>
                </a:rPr>
                <a:t>Monitoring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0" name="Down Arrow 89">
              <a:extLst>
                <a:ext uri="{FF2B5EF4-FFF2-40B4-BE49-F238E27FC236}">
                  <a16:creationId xmlns:a16="http://schemas.microsoft.com/office/drawing/2014/main" id="{0F29AA49-8E7D-3F46-A483-10C72A531022}"/>
                </a:ext>
              </a:extLst>
            </p:cNvPr>
            <p:cNvSpPr/>
            <p:nvPr/>
          </p:nvSpPr>
          <p:spPr>
            <a:xfrm rot="10800000">
              <a:off x="5256685" y="4490473"/>
              <a:ext cx="250201" cy="291969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1" name="Down Arrow 90">
              <a:extLst>
                <a:ext uri="{FF2B5EF4-FFF2-40B4-BE49-F238E27FC236}">
                  <a16:creationId xmlns:a16="http://schemas.microsoft.com/office/drawing/2014/main" id="{87C26224-21E0-8446-9282-B6414904B256}"/>
                </a:ext>
              </a:extLst>
            </p:cNvPr>
            <p:cNvSpPr/>
            <p:nvPr/>
          </p:nvSpPr>
          <p:spPr>
            <a:xfrm rot="10800000">
              <a:off x="6218998" y="4486270"/>
              <a:ext cx="250201" cy="291969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2" name="Down Arrow 91">
              <a:extLst>
                <a:ext uri="{FF2B5EF4-FFF2-40B4-BE49-F238E27FC236}">
                  <a16:creationId xmlns:a16="http://schemas.microsoft.com/office/drawing/2014/main" id="{F2CFFDE9-8D93-FA49-8E48-2D37E0D4F908}"/>
                </a:ext>
              </a:extLst>
            </p:cNvPr>
            <p:cNvSpPr/>
            <p:nvPr/>
          </p:nvSpPr>
          <p:spPr>
            <a:xfrm rot="10800000">
              <a:off x="7198830" y="4486270"/>
              <a:ext cx="250201" cy="291969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3" name="Down Arrow 92">
              <a:extLst>
                <a:ext uri="{FF2B5EF4-FFF2-40B4-BE49-F238E27FC236}">
                  <a16:creationId xmlns:a16="http://schemas.microsoft.com/office/drawing/2014/main" id="{7738982B-018D-FE46-B7D5-902F9790FDC8}"/>
                </a:ext>
              </a:extLst>
            </p:cNvPr>
            <p:cNvSpPr/>
            <p:nvPr/>
          </p:nvSpPr>
          <p:spPr>
            <a:xfrm rot="10800000">
              <a:off x="6102405" y="2890795"/>
              <a:ext cx="483386" cy="771248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BD8C7E22-354C-3546-BBCD-1FBC31A750D4}"/>
                </a:ext>
              </a:extLst>
            </p:cNvPr>
            <p:cNvSpPr/>
            <p:nvPr/>
          </p:nvSpPr>
          <p:spPr>
            <a:xfrm>
              <a:off x="1069358" y="6756729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1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5504DA17-9D63-4542-B190-52A490632FAF}"/>
                </a:ext>
              </a:extLst>
            </p:cNvPr>
            <p:cNvSpPr/>
            <p:nvPr/>
          </p:nvSpPr>
          <p:spPr>
            <a:xfrm>
              <a:off x="1069358" y="7107530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462FC945-234B-6A44-BCB7-6D66F407FB12}"/>
                </a:ext>
              </a:extLst>
            </p:cNvPr>
            <p:cNvSpPr/>
            <p:nvPr/>
          </p:nvSpPr>
          <p:spPr>
            <a:xfrm>
              <a:off x="1990543" y="7665691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2D27BAEF-EF66-124B-8228-DB30591FAB4F}"/>
                </a:ext>
              </a:extLst>
            </p:cNvPr>
            <p:cNvSpPr/>
            <p:nvPr/>
          </p:nvSpPr>
          <p:spPr>
            <a:xfrm>
              <a:off x="1990543" y="8016492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3A29936F-3F73-BF49-9DF5-AF0EA8BE8218}"/>
                </a:ext>
              </a:extLst>
            </p:cNvPr>
            <p:cNvSpPr/>
            <p:nvPr/>
          </p:nvSpPr>
          <p:spPr>
            <a:xfrm>
              <a:off x="2865885" y="8566426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CCB13FD6-6BFD-5142-9C43-FA01188F94F6}"/>
                </a:ext>
              </a:extLst>
            </p:cNvPr>
            <p:cNvSpPr/>
            <p:nvPr/>
          </p:nvSpPr>
          <p:spPr>
            <a:xfrm>
              <a:off x="2865885" y="8917227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5C7E742-C184-AA47-9646-DEE19599DA03}"/>
                </a:ext>
              </a:extLst>
            </p:cNvPr>
            <p:cNvSpPr txBox="1"/>
            <p:nvPr/>
          </p:nvSpPr>
          <p:spPr>
            <a:xfrm rot="16200000">
              <a:off x="-593337" y="3898358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CHIC Layer</a:t>
              </a:r>
              <a:endParaRPr lang="en-US" sz="1429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D83F171-FE8C-8045-93B0-0B6F78C9D3B6}"/>
                </a:ext>
              </a:extLst>
            </p:cNvPr>
            <p:cNvSpPr txBox="1"/>
            <p:nvPr/>
          </p:nvSpPr>
          <p:spPr>
            <a:xfrm rot="16200000">
              <a:off x="-593338" y="7589034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Chopper Layer</a:t>
              </a:r>
              <a:endParaRPr lang="en-US" sz="1429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3E5AF50-FE36-8A41-BCD9-5CF35AA80E5B}"/>
                </a:ext>
              </a:extLst>
            </p:cNvPr>
            <p:cNvCxnSpPr/>
            <p:nvPr/>
          </p:nvCxnSpPr>
          <p:spPr>
            <a:xfrm>
              <a:off x="184090" y="6270171"/>
              <a:ext cx="12443339" cy="1451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Down Arrow 103">
              <a:extLst>
                <a:ext uri="{FF2B5EF4-FFF2-40B4-BE49-F238E27FC236}">
                  <a16:creationId xmlns:a16="http://schemas.microsoft.com/office/drawing/2014/main" id="{27FCAB61-3B71-1E4A-9B17-8ECA218B74EA}"/>
                </a:ext>
              </a:extLst>
            </p:cNvPr>
            <p:cNvSpPr/>
            <p:nvPr/>
          </p:nvSpPr>
          <p:spPr>
            <a:xfrm>
              <a:off x="2433485" y="5516181"/>
              <a:ext cx="282277" cy="2102871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5" name="Down Arrow 104">
              <a:extLst>
                <a:ext uri="{FF2B5EF4-FFF2-40B4-BE49-F238E27FC236}">
                  <a16:creationId xmlns:a16="http://schemas.microsoft.com/office/drawing/2014/main" id="{9B8F6805-9F41-A647-AF22-E2B35A0730F8}"/>
                </a:ext>
              </a:extLst>
            </p:cNvPr>
            <p:cNvSpPr/>
            <p:nvPr/>
          </p:nvSpPr>
          <p:spPr>
            <a:xfrm>
              <a:off x="3423954" y="5529913"/>
              <a:ext cx="275557" cy="2989875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6" name="Down Arrow 105">
              <a:extLst>
                <a:ext uri="{FF2B5EF4-FFF2-40B4-BE49-F238E27FC236}">
                  <a16:creationId xmlns:a16="http://schemas.microsoft.com/office/drawing/2014/main" id="{6D0389BA-B591-1448-AE05-253167DBD974}"/>
                </a:ext>
              </a:extLst>
            </p:cNvPr>
            <p:cNvSpPr/>
            <p:nvPr/>
          </p:nvSpPr>
          <p:spPr>
            <a:xfrm flipV="1">
              <a:off x="6220781" y="5550281"/>
              <a:ext cx="275557" cy="2068772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7" name="Down Arrow 106">
              <a:extLst>
                <a:ext uri="{FF2B5EF4-FFF2-40B4-BE49-F238E27FC236}">
                  <a16:creationId xmlns:a16="http://schemas.microsoft.com/office/drawing/2014/main" id="{D72E6BA9-9324-744E-8D87-6FE99ADCC58F}"/>
                </a:ext>
              </a:extLst>
            </p:cNvPr>
            <p:cNvSpPr/>
            <p:nvPr/>
          </p:nvSpPr>
          <p:spPr>
            <a:xfrm flipV="1">
              <a:off x="7186152" y="5550282"/>
              <a:ext cx="262879" cy="2969505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8" name="Down Arrow 107">
              <a:extLst>
                <a:ext uri="{FF2B5EF4-FFF2-40B4-BE49-F238E27FC236}">
                  <a16:creationId xmlns:a16="http://schemas.microsoft.com/office/drawing/2014/main" id="{C469002B-B1F9-9643-974B-BF0B98969D7D}"/>
                </a:ext>
              </a:extLst>
            </p:cNvPr>
            <p:cNvSpPr/>
            <p:nvPr/>
          </p:nvSpPr>
          <p:spPr>
            <a:xfrm>
              <a:off x="1471101" y="5516182"/>
              <a:ext cx="273590" cy="119390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9" name="Down Arrow 108">
              <a:extLst>
                <a:ext uri="{FF2B5EF4-FFF2-40B4-BE49-F238E27FC236}">
                  <a16:creationId xmlns:a16="http://schemas.microsoft.com/office/drawing/2014/main" id="{274A90AB-52B2-1E4D-B111-F700A255C830}"/>
                </a:ext>
              </a:extLst>
            </p:cNvPr>
            <p:cNvSpPr/>
            <p:nvPr/>
          </p:nvSpPr>
          <p:spPr>
            <a:xfrm flipV="1">
              <a:off x="5231329" y="5550281"/>
              <a:ext cx="275557" cy="1159809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DD1F6E-1361-464D-8A83-0912EB61E095}"/>
              </a:ext>
            </a:extLst>
          </p:cNvPr>
          <p:cNvGrpSpPr/>
          <p:nvPr/>
        </p:nvGrpSpPr>
        <p:grpSpPr>
          <a:xfrm>
            <a:off x="8417344" y="4193115"/>
            <a:ext cx="2806153" cy="1933053"/>
            <a:chOff x="8417344" y="4193115"/>
            <a:chExt cx="2806153" cy="193305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BBB9A66-C991-1744-9E14-7153BF584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3497" y="4437112"/>
              <a:ext cx="0" cy="16890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EAB8B74-3094-0D4F-B921-E630CDAA420D}"/>
                </a:ext>
              </a:extLst>
            </p:cNvPr>
            <p:cNvCxnSpPr/>
            <p:nvPr/>
          </p:nvCxnSpPr>
          <p:spPr>
            <a:xfrm flipH="1">
              <a:off x="10636219" y="6126166"/>
              <a:ext cx="587278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D195EBB-3FE4-C642-9863-75626890CD5D}"/>
                </a:ext>
              </a:extLst>
            </p:cNvPr>
            <p:cNvCxnSpPr>
              <a:cxnSpLocks/>
              <a:endCxn id="96" idx="3"/>
            </p:cNvCxnSpPr>
            <p:nvPr/>
          </p:nvCxnSpPr>
          <p:spPr>
            <a:xfrm flipH="1">
              <a:off x="9801580" y="5558303"/>
              <a:ext cx="1421917" cy="4876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8162D98-BF8D-5C4F-A93F-3D574B7B21D6}"/>
                </a:ext>
              </a:extLst>
            </p:cNvPr>
            <p:cNvCxnSpPr>
              <a:endCxn id="94" idx="3"/>
            </p:cNvCxnSpPr>
            <p:nvPr/>
          </p:nvCxnSpPr>
          <p:spPr>
            <a:xfrm flipH="1">
              <a:off x="8923230" y="4926756"/>
              <a:ext cx="2300267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1A5B411-F455-E844-A788-2B2C32D4A718}"/>
                </a:ext>
              </a:extLst>
            </p:cNvPr>
            <p:cNvCxnSpPr/>
            <p:nvPr/>
          </p:nvCxnSpPr>
          <p:spPr>
            <a:xfrm flipH="1">
              <a:off x="8417344" y="4437112"/>
              <a:ext cx="280615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A2E863D-8DF1-0240-AEA5-5FCA1D9D3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7344" y="4193115"/>
              <a:ext cx="2" cy="243997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0693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10972800" cy="4744344"/>
          </a:xfrm>
        </p:spPr>
        <p:txBody>
          <a:bodyPr/>
          <a:lstStyle/>
          <a:p>
            <a:r>
              <a:rPr lang="en-GB" sz="2800" dirty="0"/>
              <a:t>Goals</a:t>
            </a:r>
          </a:p>
          <a:p>
            <a:r>
              <a:rPr lang="en-GB" sz="2800" dirty="0"/>
              <a:t>Controls architecture</a:t>
            </a:r>
          </a:p>
          <a:p>
            <a:pPr lvl="4"/>
            <a:r>
              <a:rPr lang="en-GB" sz="1800" dirty="0"/>
              <a:t>Architecture for large scale integration of components.</a:t>
            </a:r>
          </a:p>
          <a:p>
            <a:pPr lvl="4"/>
            <a:r>
              <a:rPr lang="en-GB" sz="1800" dirty="0"/>
              <a:t>Flow of communication.</a:t>
            </a:r>
          </a:p>
          <a:p>
            <a:r>
              <a:rPr lang="en-GB" sz="2800" dirty="0"/>
              <a:t>Integration process</a:t>
            </a:r>
          </a:p>
          <a:p>
            <a:pPr lvl="4"/>
            <a:r>
              <a:rPr lang="en-GB" sz="1800" dirty="0"/>
              <a:t>Standard variable list</a:t>
            </a:r>
          </a:p>
          <a:p>
            <a:pPr lvl="4"/>
            <a:r>
              <a:rPr lang="en-GB" sz="1800" dirty="0"/>
              <a:t>EPICS integration</a:t>
            </a:r>
          </a:p>
          <a:p>
            <a:r>
              <a:rPr lang="en-GB" sz="2400" dirty="0"/>
              <a:t>Discussion subjects</a:t>
            </a:r>
          </a:p>
          <a:p>
            <a:pPr lvl="4"/>
            <a:r>
              <a:rPr lang="en-GB" sz="1800" dirty="0"/>
              <a:t>GUI, handling control from different points</a:t>
            </a:r>
          </a:p>
          <a:p>
            <a:pPr lvl="4"/>
            <a:r>
              <a:rPr lang="en-GB" sz="1800" dirty="0"/>
              <a:t>Emergency routines</a:t>
            </a:r>
          </a:p>
          <a:p>
            <a:pPr lvl="4"/>
            <a:r>
              <a:rPr lang="en-GB" sz="1800" dirty="0"/>
              <a:t>Open subjects</a:t>
            </a:r>
          </a:p>
          <a:p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Flow of communication – Interlocks and control interface act accordingly.</a:t>
            </a:r>
          </a:p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D78D49-3D1B-7B48-AF3B-25902F7C4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D28221-79E1-9B41-AC61-527613A6CE2C}"/>
              </a:ext>
            </a:extLst>
          </p:cNvPr>
          <p:cNvGrpSpPr/>
          <p:nvPr/>
        </p:nvGrpSpPr>
        <p:grpSpPr>
          <a:xfrm>
            <a:off x="118256" y="1484784"/>
            <a:ext cx="11882400" cy="5261669"/>
            <a:chOff x="165558" y="1984693"/>
            <a:chExt cx="12461871" cy="7514906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CADE4EA-7513-6E4E-A288-E4B1ACC9B189}"/>
                </a:ext>
              </a:extLst>
            </p:cNvPr>
            <p:cNvSpPr/>
            <p:nvPr/>
          </p:nvSpPr>
          <p:spPr>
            <a:xfrm>
              <a:off x="184088" y="1984693"/>
              <a:ext cx="12443341" cy="7514906"/>
            </a:xfrm>
            <a:prstGeom prst="roundRect">
              <a:avLst>
                <a:gd name="adj" fmla="val 3862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176FAF92-5619-FD48-A71E-F74AA3E42775}"/>
                </a:ext>
              </a:extLst>
            </p:cNvPr>
            <p:cNvSpPr/>
            <p:nvPr/>
          </p:nvSpPr>
          <p:spPr>
            <a:xfrm>
              <a:off x="584202" y="6497357"/>
              <a:ext cx="11645900" cy="2824894"/>
            </a:xfrm>
            <a:prstGeom prst="roundRect">
              <a:avLst>
                <a:gd name="adj" fmla="val 902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8209276-695C-8C4E-AD33-A9082B3A8A6A}"/>
                </a:ext>
              </a:extLst>
            </p:cNvPr>
            <p:cNvSpPr/>
            <p:nvPr/>
          </p:nvSpPr>
          <p:spPr>
            <a:xfrm>
              <a:off x="584201" y="2141048"/>
              <a:ext cx="11645902" cy="3878427"/>
            </a:xfrm>
            <a:prstGeom prst="roundRect">
              <a:avLst>
                <a:gd name="adj" fmla="val 7826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0" name="Can 39">
              <a:extLst>
                <a:ext uri="{FF2B5EF4-FFF2-40B4-BE49-F238E27FC236}">
                  <a16:creationId xmlns:a16="http://schemas.microsoft.com/office/drawing/2014/main" id="{FA8F4CD2-C1FF-6748-BEA8-56EF27E94CDC}"/>
                </a:ext>
              </a:extLst>
            </p:cNvPr>
            <p:cNvSpPr/>
            <p:nvPr/>
          </p:nvSpPr>
          <p:spPr>
            <a:xfrm>
              <a:off x="11114318" y="3538358"/>
              <a:ext cx="933450" cy="2235478"/>
            </a:xfrm>
            <a:prstGeom prst="ca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Data logging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21537A8-8A25-C94F-BB59-0AD2D5AE21EA}"/>
                </a:ext>
              </a:extLst>
            </p:cNvPr>
            <p:cNvSpPr/>
            <p:nvPr/>
          </p:nvSpPr>
          <p:spPr>
            <a:xfrm>
              <a:off x="876300" y="2330046"/>
              <a:ext cx="11150600" cy="5802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 err="1">
                  <a:solidFill>
                    <a:schemeClr val="tx1"/>
                  </a:solidFill>
                </a:rPr>
                <a:t>Message</a:t>
              </a:r>
              <a:r>
                <a:rPr lang="sv-SE" sz="1286" dirty="0">
                  <a:solidFill>
                    <a:schemeClr val="tx1"/>
                  </a:solidFill>
                </a:rPr>
                <a:t> </a:t>
              </a:r>
              <a:r>
                <a:rPr lang="sv-SE" sz="1286" dirty="0" err="1">
                  <a:solidFill>
                    <a:schemeClr val="tx1"/>
                  </a:solidFill>
                </a:rPr>
                <a:t>layers</a:t>
              </a:r>
              <a:r>
                <a:rPr lang="sv-SE" sz="1286" dirty="0">
                  <a:solidFill>
                    <a:schemeClr val="tx1"/>
                  </a:solidFill>
                </a:rPr>
                <a:t> (</a:t>
              </a:r>
              <a:r>
                <a:rPr lang="sv-SE" sz="1286" dirty="0" err="1">
                  <a:solidFill>
                    <a:schemeClr val="tx1"/>
                  </a:solidFill>
                </a:rPr>
                <a:t>ESS+Airbus</a:t>
              </a:r>
              <a:r>
                <a:rPr lang="sv-SE" sz="1286" dirty="0">
                  <a:solidFill>
                    <a:schemeClr val="tx1"/>
                  </a:solidFill>
                </a:rPr>
                <a:t>)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3FE7D7E4-CDAD-3F48-A22B-19BA3074857F}"/>
                </a:ext>
              </a:extLst>
            </p:cNvPr>
            <p:cNvSpPr/>
            <p:nvPr/>
          </p:nvSpPr>
          <p:spPr>
            <a:xfrm>
              <a:off x="929186" y="3517989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2BCDAFD8-CDB7-D948-BBDA-F4C9237635EC}"/>
                </a:ext>
              </a:extLst>
            </p:cNvPr>
            <p:cNvSpPr/>
            <p:nvPr/>
          </p:nvSpPr>
          <p:spPr>
            <a:xfrm>
              <a:off x="2402923" y="2857654"/>
              <a:ext cx="483386" cy="77124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AF947AF-971D-6D40-B76C-95CD5371B045}"/>
                </a:ext>
              </a:extLst>
            </p:cNvPr>
            <p:cNvSpPr/>
            <p:nvPr/>
          </p:nvSpPr>
          <p:spPr>
            <a:xfrm>
              <a:off x="8234982" y="3548542"/>
              <a:ext cx="1268776" cy="2255847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Interlock</a:t>
              </a:r>
              <a:r>
                <a:rPr lang="en-US" sz="1286" dirty="0">
                  <a:solidFill>
                    <a:schemeClr val="tx1"/>
                  </a:solidFill>
                </a:rPr>
                <a:t>s</a:t>
              </a:r>
              <a:endParaRPr lang="sv-SE" sz="1286" dirty="0">
                <a:solidFill>
                  <a:schemeClr val="tx1"/>
                </a:solidFill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85EE4AA8-B979-BA48-99F6-7264761107C8}"/>
                </a:ext>
              </a:extLst>
            </p:cNvPr>
            <p:cNvSpPr/>
            <p:nvPr/>
          </p:nvSpPr>
          <p:spPr>
            <a:xfrm>
              <a:off x="1193577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429AC66-EA52-3F42-ABE0-6BFE0A0ADDCE}"/>
                </a:ext>
              </a:extLst>
            </p:cNvPr>
            <p:cNvSpPr/>
            <p:nvPr/>
          </p:nvSpPr>
          <p:spPr>
            <a:xfrm>
              <a:off x="2157929" y="4757870"/>
              <a:ext cx="852025" cy="772044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8CD793DE-73BA-D54A-A578-EF07A9958610}"/>
                </a:ext>
              </a:extLst>
            </p:cNvPr>
            <p:cNvSpPr/>
            <p:nvPr/>
          </p:nvSpPr>
          <p:spPr>
            <a:xfrm>
              <a:off x="3135722" y="4757870"/>
              <a:ext cx="852025" cy="772044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78B69AE-0409-3340-B18A-2DD1C079E1E9}"/>
                </a:ext>
              </a:extLst>
            </p:cNvPr>
            <p:cNvSpPr/>
            <p:nvPr/>
          </p:nvSpPr>
          <p:spPr>
            <a:xfrm>
              <a:off x="1193577" y="3710553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Control interface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77" name="Down Arrow 76">
              <a:extLst>
                <a:ext uri="{FF2B5EF4-FFF2-40B4-BE49-F238E27FC236}">
                  <a16:creationId xmlns:a16="http://schemas.microsoft.com/office/drawing/2014/main" id="{70267BB7-17D0-0448-A92A-8C04E557CE26}"/>
                </a:ext>
              </a:extLst>
            </p:cNvPr>
            <p:cNvSpPr/>
            <p:nvPr/>
          </p:nvSpPr>
          <p:spPr>
            <a:xfrm>
              <a:off x="1494489" y="4482597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8" name="Down Arrow 77">
              <a:extLst>
                <a:ext uri="{FF2B5EF4-FFF2-40B4-BE49-F238E27FC236}">
                  <a16:creationId xmlns:a16="http://schemas.microsoft.com/office/drawing/2014/main" id="{C95D391D-E5B0-264E-A9ED-FB2E8242C7B8}"/>
                </a:ext>
              </a:extLst>
            </p:cNvPr>
            <p:cNvSpPr/>
            <p:nvPr/>
          </p:nvSpPr>
          <p:spPr>
            <a:xfrm>
              <a:off x="2465561" y="4487358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9" name="Down Arrow 78">
              <a:extLst>
                <a:ext uri="{FF2B5EF4-FFF2-40B4-BE49-F238E27FC236}">
                  <a16:creationId xmlns:a16="http://schemas.microsoft.com/office/drawing/2014/main" id="{F3F82441-AD7C-DE4D-B49C-45E0C60E9916}"/>
                </a:ext>
              </a:extLst>
            </p:cNvPr>
            <p:cNvSpPr/>
            <p:nvPr/>
          </p:nvSpPr>
          <p:spPr>
            <a:xfrm>
              <a:off x="3436633" y="4487357"/>
              <a:ext cx="250201" cy="28623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97DBE2C5-1E26-DE49-99C7-D9B9C3EEC60F}"/>
                </a:ext>
              </a:extLst>
            </p:cNvPr>
            <p:cNvSpPr/>
            <p:nvPr/>
          </p:nvSpPr>
          <p:spPr>
            <a:xfrm>
              <a:off x="9616061" y="3546950"/>
              <a:ext cx="1311738" cy="2255847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r>
                <a:rPr lang="sv-SE" sz="1000" dirty="0">
                  <a:solidFill>
                    <a:schemeClr val="tx1"/>
                  </a:solidFill>
                </a:rPr>
                <a:t>  </a:t>
              </a:r>
              <a:r>
                <a:rPr lang="sv-SE" sz="1286" dirty="0">
                  <a:solidFill>
                    <a:schemeClr val="tx1"/>
                  </a:solidFill>
                </a:rPr>
                <a:t>GUI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pic>
          <p:nvPicPr>
            <p:cNvPr id="81" name="Picture 3" descr="C:\Users\markusolsson\AppData\Local\Microsoft\Windows\Temporary Internet Files\Content.IE5\IF0PWZS4\rg1024-isometric-lcd-screen[1].png">
              <a:extLst>
                <a:ext uri="{FF2B5EF4-FFF2-40B4-BE49-F238E27FC236}">
                  <a16:creationId xmlns:a16="http://schemas.microsoft.com/office/drawing/2014/main" id="{CE1C7D33-3C1B-2944-B3E2-B11D85629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930" y="4214529"/>
              <a:ext cx="533538" cy="783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Up-Down Arrow 81">
              <a:extLst>
                <a:ext uri="{FF2B5EF4-FFF2-40B4-BE49-F238E27FC236}">
                  <a16:creationId xmlns:a16="http://schemas.microsoft.com/office/drawing/2014/main" id="{F3D3ED53-F7E5-6F40-BB3D-C94CD8B6ECA4}"/>
                </a:ext>
              </a:extLst>
            </p:cNvPr>
            <p:cNvSpPr/>
            <p:nvPr/>
          </p:nvSpPr>
          <p:spPr>
            <a:xfrm>
              <a:off x="10038014" y="2838383"/>
              <a:ext cx="467832" cy="771248"/>
            </a:xfrm>
            <a:prstGeom prst="up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3" name="Down Arrow 82">
              <a:extLst>
                <a:ext uri="{FF2B5EF4-FFF2-40B4-BE49-F238E27FC236}">
                  <a16:creationId xmlns:a16="http://schemas.microsoft.com/office/drawing/2014/main" id="{47BDBC4D-31F6-3949-98DC-776FF88AB5B6}"/>
                </a:ext>
              </a:extLst>
            </p:cNvPr>
            <p:cNvSpPr/>
            <p:nvPr/>
          </p:nvSpPr>
          <p:spPr>
            <a:xfrm>
              <a:off x="11328984" y="2807447"/>
              <a:ext cx="483386" cy="77124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4" name="Down Arrow 83">
              <a:extLst>
                <a:ext uri="{FF2B5EF4-FFF2-40B4-BE49-F238E27FC236}">
                  <a16:creationId xmlns:a16="http://schemas.microsoft.com/office/drawing/2014/main" id="{40119C61-EA3D-354B-AB74-C9E1AF6AB138}"/>
                </a:ext>
              </a:extLst>
            </p:cNvPr>
            <p:cNvSpPr/>
            <p:nvPr/>
          </p:nvSpPr>
          <p:spPr>
            <a:xfrm>
              <a:off x="8627676" y="2782589"/>
              <a:ext cx="483386" cy="77124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1F193ED9-03CF-FF4A-8294-6E21C14DDECA}"/>
                </a:ext>
              </a:extLst>
            </p:cNvPr>
            <p:cNvSpPr/>
            <p:nvPr/>
          </p:nvSpPr>
          <p:spPr>
            <a:xfrm>
              <a:off x="4691383" y="3538358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95D670E-1F41-B24B-AAA0-17784B1C8B42}"/>
                </a:ext>
              </a:extLst>
            </p:cNvPr>
            <p:cNvSpPr/>
            <p:nvPr/>
          </p:nvSpPr>
          <p:spPr>
            <a:xfrm>
              <a:off x="4955774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>
                  <a:solidFill>
                    <a:schemeClr val="tx1"/>
                  </a:solidFill>
                </a:rPr>
                <a:t>Supplier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2A58DDB4-85DA-E54B-A8F2-161FDC249728}"/>
                </a:ext>
              </a:extLst>
            </p:cNvPr>
            <p:cNvSpPr/>
            <p:nvPr/>
          </p:nvSpPr>
          <p:spPr>
            <a:xfrm>
              <a:off x="5920126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F421C4EC-B6D1-A346-8A80-6A054D5B8890}"/>
                </a:ext>
              </a:extLst>
            </p:cNvPr>
            <p:cNvSpPr/>
            <p:nvPr/>
          </p:nvSpPr>
          <p:spPr>
            <a:xfrm>
              <a:off x="6897919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Supplier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8166B49C-DC88-1E4D-AD24-D8EE7AB1DBEA}"/>
                </a:ext>
              </a:extLst>
            </p:cNvPr>
            <p:cNvSpPr/>
            <p:nvPr/>
          </p:nvSpPr>
          <p:spPr>
            <a:xfrm>
              <a:off x="4955774" y="3730922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00">
                  <a:solidFill>
                    <a:schemeClr val="tx1"/>
                  </a:solidFill>
                </a:rPr>
                <a:t>Monitoring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0" name="Down Arrow 89">
              <a:extLst>
                <a:ext uri="{FF2B5EF4-FFF2-40B4-BE49-F238E27FC236}">
                  <a16:creationId xmlns:a16="http://schemas.microsoft.com/office/drawing/2014/main" id="{0F29AA49-8E7D-3F46-A483-10C72A531022}"/>
                </a:ext>
              </a:extLst>
            </p:cNvPr>
            <p:cNvSpPr/>
            <p:nvPr/>
          </p:nvSpPr>
          <p:spPr>
            <a:xfrm rot="10800000">
              <a:off x="5256685" y="4490473"/>
              <a:ext cx="250201" cy="291969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1" name="Down Arrow 90">
              <a:extLst>
                <a:ext uri="{FF2B5EF4-FFF2-40B4-BE49-F238E27FC236}">
                  <a16:creationId xmlns:a16="http://schemas.microsoft.com/office/drawing/2014/main" id="{87C26224-21E0-8446-9282-B6414904B256}"/>
                </a:ext>
              </a:extLst>
            </p:cNvPr>
            <p:cNvSpPr/>
            <p:nvPr/>
          </p:nvSpPr>
          <p:spPr>
            <a:xfrm rot="10800000">
              <a:off x="6218998" y="4486270"/>
              <a:ext cx="250201" cy="291969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2" name="Down Arrow 91">
              <a:extLst>
                <a:ext uri="{FF2B5EF4-FFF2-40B4-BE49-F238E27FC236}">
                  <a16:creationId xmlns:a16="http://schemas.microsoft.com/office/drawing/2014/main" id="{F2CFFDE9-8D93-FA49-8E48-2D37E0D4F908}"/>
                </a:ext>
              </a:extLst>
            </p:cNvPr>
            <p:cNvSpPr/>
            <p:nvPr/>
          </p:nvSpPr>
          <p:spPr>
            <a:xfrm rot="10800000">
              <a:off x="7198830" y="4486270"/>
              <a:ext cx="250201" cy="291969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3" name="Down Arrow 92">
              <a:extLst>
                <a:ext uri="{FF2B5EF4-FFF2-40B4-BE49-F238E27FC236}">
                  <a16:creationId xmlns:a16="http://schemas.microsoft.com/office/drawing/2014/main" id="{7738982B-018D-FE46-B7D5-902F9790FDC8}"/>
                </a:ext>
              </a:extLst>
            </p:cNvPr>
            <p:cNvSpPr/>
            <p:nvPr/>
          </p:nvSpPr>
          <p:spPr>
            <a:xfrm rot="10800000">
              <a:off x="6102405" y="2890795"/>
              <a:ext cx="483386" cy="77124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BD8C7E22-354C-3546-BBCD-1FBC31A750D4}"/>
                </a:ext>
              </a:extLst>
            </p:cNvPr>
            <p:cNvSpPr/>
            <p:nvPr/>
          </p:nvSpPr>
          <p:spPr>
            <a:xfrm>
              <a:off x="1069358" y="6756729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1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5504DA17-9D63-4542-B190-52A490632FAF}"/>
                </a:ext>
              </a:extLst>
            </p:cNvPr>
            <p:cNvSpPr/>
            <p:nvPr/>
          </p:nvSpPr>
          <p:spPr>
            <a:xfrm>
              <a:off x="1069358" y="7107530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462FC945-234B-6A44-BCB7-6D66F407FB12}"/>
                </a:ext>
              </a:extLst>
            </p:cNvPr>
            <p:cNvSpPr/>
            <p:nvPr/>
          </p:nvSpPr>
          <p:spPr>
            <a:xfrm>
              <a:off x="1990543" y="7665691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2D27BAEF-EF66-124B-8228-DB30591FAB4F}"/>
                </a:ext>
              </a:extLst>
            </p:cNvPr>
            <p:cNvSpPr/>
            <p:nvPr/>
          </p:nvSpPr>
          <p:spPr>
            <a:xfrm>
              <a:off x="1990543" y="8016492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3A29936F-3F73-BF49-9DF5-AF0EA8BE8218}"/>
                </a:ext>
              </a:extLst>
            </p:cNvPr>
            <p:cNvSpPr/>
            <p:nvPr/>
          </p:nvSpPr>
          <p:spPr>
            <a:xfrm>
              <a:off x="2865885" y="8566426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CCB13FD6-6BFD-5142-9C43-FA01188F94F6}"/>
                </a:ext>
              </a:extLst>
            </p:cNvPr>
            <p:cNvSpPr/>
            <p:nvPr/>
          </p:nvSpPr>
          <p:spPr>
            <a:xfrm>
              <a:off x="2865885" y="8917227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5C7E742-C184-AA47-9646-DEE19599DA03}"/>
                </a:ext>
              </a:extLst>
            </p:cNvPr>
            <p:cNvSpPr txBox="1"/>
            <p:nvPr/>
          </p:nvSpPr>
          <p:spPr>
            <a:xfrm rot="16200000">
              <a:off x="-593337" y="3898358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CHIC Layer</a:t>
              </a:r>
              <a:endParaRPr lang="en-US" sz="1429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D83F171-FE8C-8045-93B0-0B6F78C9D3B6}"/>
                </a:ext>
              </a:extLst>
            </p:cNvPr>
            <p:cNvSpPr txBox="1"/>
            <p:nvPr/>
          </p:nvSpPr>
          <p:spPr>
            <a:xfrm rot="16200000">
              <a:off x="-593338" y="7589034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Chopper Layer</a:t>
              </a:r>
              <a:endParaRPr lang="en-US" sz="1429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3E5AF50-FE36-8A41-BCD9-5CF35AA80E5B}"/>
                </a:ext>
              </a:extLst>
            </p:cNvPr>
            <p:cNvCxnSpPr/>
            <p:nvPr/>
          </p:nvCxnSpPr>
          <p:spPr>
            <a:xfrm>
              <a:off x="184090" y="6270171"/>
              <a:ext cx="12443339" cy="1451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Down Arrow 103">
              <a:extLst>
                <a:ext uri="{FF2B5EF4-FFF2-40B4-BE49-F238E27FC236}">
                  <a16:creationId xmlns:a16="http://schemas.microsoft.com/office/drawing/2014/main" id="{27FCAB61-3B71-1E4A-9B17-8ECA218B74EA}"/>
                </a:ext>
              </a:extLst>
            </p:cNvPr>
            <p:cNvSpPr/>
            <p:nvPr/>
          </p:nvSpPr>
          <p:spPr>
            <a:xfrm>
              <a:off x="2433485" y="5516181"/>
              <a:ext cx="282277" cy="2102871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5" name="Down Arrow 104">
              <a:extLst>
                <a:ext uri="{FF2B5EF4-FFF2-40B4-BE49-F238E27FC236}">
                  <a16:creationId xmlns:a16="http://schemas.microsoft.com/office/drawing/2014/main" id="{9B8F6805-9F41-A647-AF22-E2B35A0730F8}"/>
                </a:ext>
              </a:extLst>
            </p:cNvPr>
            <p:cNvSpPr/>
            <p:nvPr/>
          </p:nvSpPr>
          <p:spPr>
            <a:xfrm>
              <a:off x="3423954" y="5529913"/>
              <a:ext cx="275557" cy="2989875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6" name="Down Arrow 105">
              <a:extLst>
                <a:ext uri="{FF2B5EF4-FFF2-40B4-BE49-F238E27FC236}">
                  <a16:creationId xmlns:a16="http://schemas.microsoft.com/office/drawing/2014/main" id="{6D0389BA-B591-1448-AE05-253167DBD974}"/>
                </a:ext>
              </a:extLst>
            </p:cNvPr>
            <p:cNvSpPr/>
            <p:nvPr/>
          </p:nvSpPr>
          <p:spPr>
            <a:xfrm flipV="1">
              <a:off x="6220781" y="5550281"/>
              <a:ext cx="275557" cy="2068772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7" name="Down Arrow 106">
              <a:extLst>
                <a:ext uri="{FF2B5EF4-FFF2-40B4-BE49-F238E27FC236}">
                  <a16:creationId xmlns:a16="http://schemas.microsoft.com/office/drawing/2014/main" id="{D72E6BA9-9324-744E-8D87-6FE99ADCC58F}"/>
                </a:ext>
              </a:extLst>
            </p:cNvPr>
            <p:cNvSpPr/>
            <p:nvPr/>
          </p:nvSpPr>
          <p:spPr>
            <a:xfrm flipV="1">
              <a:off x="7186152" y="5550282"/>
              <a:ext cx="262879" cy="2969505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8" name="Down Arrow 107">
              <a:extLst>
                <a:ext uri="{FF2B5EF4-FFF2-40B4-BE49-F238E27FC236}">
                  <a16:creationId xmlns:a16="http://schemas.microsoft.com/office/drawing/2014/main" id="{C469002B-B1F9-9643-974B-BF0B98969D7D}"/>
                </a:ext>
              </a:extLst>
            </p:cNvPr>
            <p:cNvSpPr/>
            <p:nvPr/>
          </p:nvSpPr>
          <p:spPr>
            <a:xfrm>
              <a:off x="1471101" y="5516182"/>
              <a:ext cx="273590" cy="1193908"/>
            </a:xfrm>
            <a:prstGeom prst="downArrow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9" name="Down Arrow 108">
              <a:extLst>
                <a:ext uri="{FF2B5EF4-FFF2-40B4-BE49-F238E27FC236}">
                  <a16:creationId xmlns:a16="http://schemas.microsoft.com/office/drawing/2014/main" id="{274A90AB-52B2-1E4D-B111-F700A255C830}"/>
                </a:ext>
              </a:extLst>
            </p:cNvPr>
            <p:cNvSpPr/>
            <p:nvPr/>
          </p:nvSpPr>
          <p:spPr>
            <a:xfrm flipV="1">
              <a:off x="5231329" y="5550281"/>
              <a:ext cx="275557" cy="1159809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DD1F6E-1361-464D-8A83-0912EB61E095}"/>
              </a:ext>
            </a:extLst>
          </p:cNvPr>
          <p:cNvGrpSpPr/>
          <p:nvPr/>
        </p:nvGrpSpPr>
        <p:grpSpPr>
          <a:xfrm>
            <a:off x="8417344" y="4193115"/>
            <a:ext cx="2806153" cy="1933053"/>
            <a:chOff x="8417344" y="4193115"/>
            <a:chExt cx="2806153" cy="193305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BBB9A66-C991-1744-9E14-7153BF584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3497" y="4437112"/>
              <a:ext cx="0" cy="16890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EAB8B74-3094-0D4F-B921-E630CDAA420D}"/>
                </a:ext>
              </a:extLst>
            </p:cNvPr>
            <p:cNvCxnSpPr/>
            <p:nvPr/>
          </p:nvCxnSpPr>
          <p:spPr>
            <a:xfrm flipH="1">
              <a:off x="10636219" y="6126166"/>
              <a:ext cx="587278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D195EBB-3FE4-C642-9863-75626890CD5D}"/>
                </a:ext>
              </a:extLst>
            </p:cNvPr>
            <p:cNvCxnSpPr>
              <a:cxnSpLocks/>
              <a:endCxn id="96" idx="3"/>
            </p:cNvCxnSpPr>
            <p:nvPr/>
          </p:nvCxnSpPr>
          <p:spPr>
            <a:xfrm flipH="1">
              <a:off x="9801580" y="5558303"/>
              <a:ext cx="1421917" cy="4876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8162D98-BF8D-5C4F-A93F-3D574B7B21D6}"/>
                </a:ext>
              </a:extLst>
            </p:cNvPr>
            <p:cNvCxnSpPr>
              <a:endCxn id="94" idx="3"/>
            </p:cNvCxnSpPr>
            <p:nvPr/>
          </p:nvCxnSpPr>
          <p:spPr>
            <a:xfrm flipH="1">
              <a:off x="8923230" y="4926756"/>
              <a:ext cx="2300267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1A5B411-F455-E844-A788-2B2C32D4A718}"/>
                </a:ext>
              </a:extLst>
            </p:cNvPr>
            <p:cNvCxnSpPr/>
            <p:nvPr/>
          </p:nvCxnSpPr>
          <p:spPr>
            <a:xfrm flipH="1">
              <a:off x="8417344" y="4437112"/>
              <a:ext cx="2806153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A2E863D-8DF1-0240-AEA5-5FCA1D9D3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7344" y="4193115"/>
              <a:ext cx="2" cy="243997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2539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90DA7-BF45-3F4B-B7D0-2DDDEC812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Goals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B8FDA-7833-7848-906F-90187F6B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732DB-289C-954D-8414-1F23244BE3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6F644-7B53-5343-857A-1829C1DBFB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Standardise:</a:t>
            </a:r>
          </a:p>
          <a:p>
            <a:r>
              <a:rPr lang="en-GB" dirty="0"/>
              <a:t>Hardware</a:t>
            </a:r>
          </a:p>
          <a:p>
            <a:r>
              <a:rPr lang="en-GB" dirty="0"/>
              <a:t>Timing</a:t>
            </a:r>
          </a:p>
          <a:p>
            <a:r>
              <a:rPr lang="en-GB" dirty="0"/>
              <a:t>Controls and monitoring</a:t>
            </a:r>
          </a:p>
          <a:p>
            <a:r>
              <a:rPr lang="en-GB" dirty="0"/>
              <a:t>Integration process</a:t>
            </a:r>
          </a:p>
          <a:p>
            <a:r>
              <a:rPr lang="en-GB" dirty="0"/>
              <a:t>Software maintenance</a:t>
            </a:r>
          </a:p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3B53E0-B31B-244B-AC75-ED9AFD70189E}"/>
              </a:ext>
            </a:extLst>
          </p:cNvPr>
          <p:cNvGrpSpPr/>
          <p:nvPr/>
        </p:nvGrpSpPr>
        <p:grpSpPr>
          <a:xfrm>
            <a:off x="4916753" y="1340768"/>
            <a:ext cx="5947852" cy="5512370"/>
            <a:chOff x="3392753" y="1340768"/>
            <a:chExt cx="5947852" cy="55123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ED39B9-C723-AF45-AB98-2F2F2B486E1B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7" t="7018" r="3955" b="10005"/>
            <a:stretch/>
          </p:blipFill>
          <p:spPr>
            <a:xfrm>
              <a:off x="3419872" y="1417638"/>
              <a:ext cx="5724128" cy="543550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A1F22D5-805D-0848-91B4-50DBD26384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0160" y="371703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4509790-F94F-A147-BC54-6976088BA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4128" y="404108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B0A2094-5C3B-FB4F-AA5A-82893AF61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36208" y="335699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4AA4C75-594C-DC49-8DF2-FFCD175BC6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4128" y="429309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45983E3-809E-7D42-A59D-B9577E85BC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0144" y="440112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728BFA-6EDE-5442-A560-42921AF738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2120" y="429309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02E213E-CFC5-4141-ABE8-907DFF05D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6128" y="440112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77D8B05-92C9-6148-9B8C-83CA44A012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0112" y="447312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60EB2C8-94DF-4943-899E-9CDD8CC590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32512" y="443711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A534493-A9FA-2640-8D53-0F2C3B1E8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2120" y="450912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3AB17E6-DD41-424B-8C5C-77D56AB0D2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2152" y="447312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674B704-1138-2B41-8E36-3AF9831ECF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0144" y="450912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39B06FB-D61D-4547-89E4-4547BC1F1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48176" y="4365104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C5EF661-C0A6-8845-8919-769CAD26D3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0576" y="429309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3009E9-CF02-1D4F-8E0B-C60D574D6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2312" y="386104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B0096BC-EAE2-8D48-ACBE-BAA6A92073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0344" y="371703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932A68-DAC3-A341-8969-01A0957E97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76256" y="382505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C79E369-B09E-1B4C-B6ED-A7833932A4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04248" y="371703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2DC3CDE-91E6-7D44-BAA8-1CD70078E0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00192" y="404108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5C6500E-DD0D-AB4D-A3EB-24438179E1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0264" y="332100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4491A7A-11E0-7E4B-B39C-CD772BF243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24440" y="332100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A5D9810-F312-FF49-8CC3-5E9F913885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0112" y="468915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670408-2A04-9448-AB55-CEC09B9B6B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4128" y="483316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0ECE921-C4DF-8C43-98C5-8F3A585C9D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2120" y="486916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73B9502-2A41-D941-A976-68328481C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08104" y="479715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FE6BEA3-FA85-F040-B688-4DDEE80129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48064" y="498556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A897B68-AF1E-1E4D-A1C4-BEDF360BBC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2072" y="504919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4CC453B-45DE-CF45-ABB3-251B193ADB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0064" y="515719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0E69E0A-8683-3641-B115-569B276B0F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2040" y="486916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58F974F-4C30-D54B-888A-C1E4E493A2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2464" y="479715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881D444-2CFE-8A4E-9F19-6F67E357A6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6088" y="476116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F7A301D-5571-7B45-895F-BB9EB23EA7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1960" y="519320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10D70E3-C2B4-C94B-9674-685A201A28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4048" y="407707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013518F-6510-184D-A54D-44CF40826D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48064" y="4257104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0038312-77D7-0543-823A-7F3B62657B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0072" y="432911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60C5E4F-EFC0-BD49-8855-0516121B67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04160" y="490517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D326B71-7D6F-024F-A43D-9F1AEF5227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4048" y="429309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CFCEC9E-242A-9244-BA17-398B11C123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92664" y="2924944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43C49E-B3F5-7B48-82A4-A271AD7DF3DE}"/>
                </a:ext>
              </a:extLst>
            </p:cNvPr>
            <p:cNvSpPr txBox="1"/>
            <p:nvPr/>
          </p:nvSpPr>
          <p:spPr>
            <a:xfrm>
              <a:off x="6635771" y="1484784"/>
              <a:ext cx="5285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NMX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D6EC8C2-FD5B-A94C-8AB6-BE52D7377A35}"/>
                </a:ext>
              </a:extLst>
            </p:cNvPr>
            <p:cNvSpPr txBox="1"/>
            <p:nvPr/>
          </p:nvSpPr>
          <p:spPr>
            <a:xfrm>
              <a:off x="7355851" y="1340768"/>
              <a:ext cx="5285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BEER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D777C85-8D70-2A41-9490-E53F5A48F072}"/>
                </a:ext>
              </a:extLst>
            </p:cNvPr>
            <p:cNvSpPr txBox="1"/>
            <p:nvPr/>
          </p:nvSpPr>
          <p:spPr>
            <a:xfrm>
              <a:off x="7859907" y="1484784"/>
              <a:ext cx="74454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C-SPEC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0EBB262-BE6D-7343-8728-D2C1EDF10FD2}"/>
                </a:ext>
              </a:extLst>
            </p:cNvPr>
            <p:cNvSpPr txBox="1"/>
            <p:nvPr/>
          </p:nvSpPr>
          <p:spPr>
            <a:xfrm>
              <a:off x="8028384" y="1700808"/>
              <a:ext cx="74454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BIFROST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00EB0FF-D48E-984E-86B7-A4469F074343}"/>
                </a:ext>
              </a:extLst>
            </p:cNvPr>
            <p:cNvSpPr txBox="1"/>
            <p:nvPr/>
          </p:nvSpPr>
          <p:spPr>
            <a:xfrm>
              <a:off x="8228331" y="1936249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MIRACLES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0939404-190B-AC45-A259-581442BCEA40}"/>
                </a:ext>
              </a:extLst>
            </p:cNvPr>
            <p:cNvSpPr txBox="1"/>
            <p:nvPr/>
          </p:nvSpPr>
          <p:spPr>
            <a:xfrm>
              <a:off x="8380731" y="2215897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MAGIC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0875B2B-F9E8-9844-B133-059A852927F0}"/>
                </a:ext>
              </a:extLst>
            </p:cNvPr>
            <p:cNvSpPr txBox="1"/>
            <p:nvPr/>
          </p:nvSpPr>
          <p:spPr>
            <a:xfrm>
              <a:off x="8460432" y="2852936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HEIMDAL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5C6CB1B-E309-6E48-AA14-D87D13316EB7}"/>
                </a:ext>
              </a:extLst>
            </p:cNvPr>
            <p:cNvSpPr txBox="1"/>
            <p:nvPr/>
          </p:nvSpPr>
          <p:spPr>
            <a:xfrm>
              <a:off x="6228184" y="4808185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LOKI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207D4CA-48B4-F845-9FE9-072C5C04C6E1}"/>
                </a:ext>
              </a:extLst>
            </p:cNvPr>
            <p:cNvSpPr txBox="1"/>
            <p:nvPr/>
          </p:nvSpPr>
          <p:spPr>
            <a:xfrm>
              <a:off x="5616104" y="5276249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FREIA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74C3FBD-F1BE-8242-B4BC-28CD66DAAE8F}"/>
                </a:ext>
              </a:extLst>
            </p:cNvPr>
            <p:cNvSpPr txBox="1"/>
            <p:nvPr/>
          </p:nvSpPr>
          <p:spPr>
            <a:xfrm>
              <a:off x="4589680" y="6161692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ESTIA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3214509-336E-8D49-8B00-119D9811EA21}"/>
                </a:ext>
              </a:extLst>
            </p:cNvPr>
            <p:cNvSpPr txBox="1"/>
            <p:nvPr/>
          </p:nvSpPr>
          <p:spPr>
            <a:xfrm>
              <a:off x="3923928" y="6021288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SKADI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A952FFC-CB88-F943-9729-6F3AF850439B}"/>
                </a:ext>
              </a:extLst>
            </p:cNvPr>
            <p:cNvSpPr txBox="1"/>
            <p:nvPr/>
          </p:nvSpPr>
          <p:spPr>
            <a:xfrm>
              <a:off x="3709507" y="4857922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VESPA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27F692A-172D-D541-A1A6-A1707C8FDE12}"/>
                </a:ext>
              </a:extLst>
            </p:cNvPr>
            <p:cNvSpPr txBox="1"/>
            <p:nvPr/>
          </p:nvSpPr>
          <p:spPr>
            <a:xfrm>
              <a:off x="3563888" y="3645024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DREAM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93B02BD-B1AA-5049-A9B1-C2CD47C9D357}"/>
                </a:ext>
              </a:extLst>
            </p:cNvPr>
            <p:cNvSpPr txBox="1"/>
            <p:nvPr/>
          </p:nvSpPr>
          <p:spPr>
            <a:xfrm>
              <a:off x="4589680" y="3114104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ODIN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4438B5-394C-9345-BEBC-B4064C404751}"/>
                </a:ext>
              </a:extLst>
            </p:cNvPr>
            <p:cNvSpPr txBox="1"/>
            <p:nvPr/>
          </p:nvSpPr>
          <p:spPr>
            <a:xfrm>
              <a:off x="3392753" y="6531937"/>
              <a:ext cx="6335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solidFill>
                    <a:schemeClr val="bg1"/>
                  </a:solidFill>
                </a:rPr>
                <a:t>(1:800)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C07430-7FBC-B146-8EEA-096F012B0530}"/>
              </a:ext>
            </a:extLst>
          </p:cNvPr>
          <p:cNvSpPr txBox="1"/>
          <p:nvPr/>
        </p:nvSpPr>
        <p:spPr>
          <a:xfrm>
            <a:off x="10112372" y="2503930"/>
            <a:ext cx="88017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T-REX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5D96EB3-B124-2C4B-A6CD-C39DA44D7B7C}"/>
              </a:ext>
            </a:extLst>
          </p:cNvPr>
          <p:cNvSpPr txBox="1"/>
          <p:nvPr/>
        </p:nvSpPr>
        <p:spPr>
          <a:xfrm>
            <a:off x="129208" y="3239681"/>
            <a:ext cx="731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94CA"/>
                </a:solidFill>
              </a:rPr>
              <a:t>✓</a:t>
            </a:r>
          </a:p>
          <a:p>
            <a:endParaRPr lang="sv-SE" sz="4000" dirty="0">
              <a:solidFill>
                <a:srgbClr val="0094CA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E313D3-61AC-4644-BDA3-BF5C2E42129E}"/>
              </a:ext>
            </a:extLst>
          </p:cNvPr>
          <p:cNvSpPr txBox="1"/>
          <p:nvPr/>
        </p:nvSpPr>
        <p:spPr>
          <a:xfrm>
            <a:off x="129208" y="2060848"/>
            <a:ext cx="731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94CA"/>
                </a:solidFill>
              </a:rPr>
              <a:t>✓</a:t>
            </a:r>
          </a:p>
          <a:p>
            <a:endParaRPr lang="sv-SE" sz="4000" dirty="0">
              <a:solidFill>
                <a:srgbClr val="0094CA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FEA8D84-AFB4-7F4D-A36D-42E0BDD2EC98}"/>
              </a:ext>
            </a:extLst>
          </p:cNvPr>
          <p:cNvSpPr txBox="1"/>
          <p:nvPr/>
        </p:nvSpPr>
        <p:spPr>
          <a:xfrm>
            <a:off x="129208" y="2577961"/>
            <a:ext cx="731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94CA"/>
                </a:solidFill>
              </a:rPr>
              <a:t>✓</a:t>
            </a:r>
          </a:p>
          <a:p>
            <a:endParaRPr lang="sv-SE" sz="4000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7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B95EB6C9-1A99-6149-9B1D-C5DC3ED192D0}"/>
              </a:ext>
            </a:extLst>
          </p:cNvPr>
          <p:cNvGrpSpPr/>
          <p:nvPr/>
        </p:nvGrpSpPr>
        <p:grpSpPr>
          <a:xfrm>
            <a:off x="6131778" y="1484784"/>
            <a:ext cx="5065711" cy="5215148"/>
            <a:chOff x="3700781" y="1407416"/>
            <a:chExt cx="5065711" cy="5215148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B4DA92B9-502B-1D47-B4A0-DC67ECA5CE11}"/>
                </a:ext>
              </a:extLst>
            </p:cNvPr>
            <p:cNvSpPr/>
            <p:nvPr/>
          </p:nvSpPr>
          <p:spPr>
            <a:xfrm>
              <a:off x="3700782" y="3002714"/>
              <a:ext cx="3647254" cy="79208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/>
                <a:t>Engineering </a:t>
              </a:r>
            </a:p>
            <a:p>
              <a:r>
                <a:rPr lang="en-GB" sz="1200"/>
                <a:t>HMI </a:t>
              </a:r>
            </a:p>
            <a:p>
              <a:r>
                <a:rPr lang="en-GB" sz="1000"/>
                <a:t>(CS-Studio)</a:t>
              </a:r>
              <a:endParaRPr lang="en-GB" sz="1200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BD413CEC-4875-554B-8296-37CC14759B56}"/>
                </a:ext>
              </a:extLst>
            </p:cNvPr>
            <p:cNvSpPr/>
            <p:nvPr/>
          </p:nvSpPr>
          <p:spPr>
            <a:xfrm>
              <a:off x="7373188" y="3386828"/>
              <a:ext cx="1368151" cy="40988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Synchronization signal (7-406Hz)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046FE606-4BE5-EB4D-ADBE-08D187B1D86B}"/>
                </a:ext>
              </a:extLst>
            </p:cNvPr>
            <p:cNvSpPr/>
            <p:nvPr/>
          </p:nvSpPr>
          <p:spPr>
            <a:xfrm>
              <a:off x="3700781" y="2570666"/>
              <a:ext cx="3672408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EPICS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D21F169C-C8A5-4D44-A6E2-25FAADECC3F2}"/>
                </a:ext>
              </a:extLst>
            </p:cNvPr>
            <p:cNvSpPr/>
            <p:nvPr/>
          </p:nvSpPr>
          <p:spPr>
            <a:xfrm>
              <a:off x="3713233" y="4206196"/>
              <a:ext cx="5053259" cy="57606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CHIC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A6AFF3E7-C56E-9D4A-8A90-742844E57A4B}"/>
                </a:ext>
              </a:extLst>
            </p:cNvPr>
            <p:cNvSpPr/>
            <p:nvPr/>
          </p:nvSpPr>
          <p:spPr>
            <a:xfrm>
              <a:off x="3713231" y="4782260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Control Interface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CA663C54-5684-AE46-9415-D82A5C2BE88D}"/>
                </a:ext>
              </a:extLst>
            </p:cNvPr>
            <p:cNvSpPr/>
            <p:nvPr/>
          </p:nvSpPr>
          <p:spPr>
            <a:xfrm>
              <a:off x="3713231" y="5113290"/>
              <a:ext cx="2520281" cy="275643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Chopper MPS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0E8EDDB9-D2A8-1343-891B-7C6F40182597}"/>
                </a:ext>
              </a:extLst>
            </p:cNvPr>
            <p:cNvSpPr/>
            <p:nvPr/>
          </p:nvSpPr>
          <p:spPr>
            <a:xfrm>
              <a:off x="6233514" y="4777561"/>
              <a:ext cx="2532978" cy="32547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Diagnostics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9DCD3441-8819-EA4D-BF8B-649FCCDE76DC}"/>
                </a:ext>
              </a:extLst>
            </p:cNvPr>
            <p:cNvSpPr/>
            <p:nvPr/>
          </p:nvSpPr>
          <p:spPr>
            <a:xfrm>
              <a:off x="6233512" y="5120865"/>
              <a:ext cx="2532980" cy="26550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Monitoring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8B8F28A6-CF67-F94B-8C9C-C64E7348C4BC}"/>
                </a:ext>
              </a:extLst>
            </p:cNvPr>
            <p:cNvSpPr/>
            <p:nvPr/>
          </p:nvSpPr>
          <p:spPr>
            <a:xfrm>
              <a:off x="3713231" y="5756558"/>
              <a:ext cx="5040558" cy="288032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Chopper Axis </a:t>
              </a:r>
              <a:r>
                <a:rPr lang="en-GB" sz="1200" baseline="-25000"/>
                <a:t>(1..N)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1B37F864-B94E-114D-8237-4A258901BE2E}"/>
                </a:ext>
              </a:extLst>
            </p:cNvPr>
            <p:cNvSpPr/>
            <p:nvPr/>
          </p:nvSpPr>
          <p:spPr>
            <a:xfrm>
              <a:off x="3713230" y="6044590"/>
              <a:ext cx="2520279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Motor &amp; Bearing Control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5BAC773C-05BD-7D48-B691-E9C93E29255F}"/>
                </a:ext>
              </a:extLst>
            </p:cNvPr>
            <p:cNvSpPr/>
            <p:nvPr/>
          </p:nvSpPr>
          <p:spPr>
            <a:xfrm>
              <a:off x="3713230" y="6334532"/>
              <a:ext cx="2520278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Sensors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A09AC0FD-EA39-A442-A704-41D1E8B7A54E}"/>
                </a:ext>
              </a:extLst>
            </p:cNvPr>
            <p:cNvSpPr/>
            <p:nvPr/>
          </p:nvSpPr>
          <p:spPr>
            <a:xfrm>
              <a:off x="6233509" y="6044590"/>
              <a:ext cx="25202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Ref input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2450DF69-DED4-B844-9FC1-59D8BC63E10C}"/>
                </a:ext>
              </a:extLst>
            </p:cNvPr>
            <p:cNvSpPr/>
            <p:nvPr/>
          </p:nvSpPr>
          <p:spPr>
            <a:xfrm>
              <a:off x="7373185" y="3002714"/>
              <a:ext cx="1368155" cy="37750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Time stamping </a:t>
              </a:r>
            </a:p>
            <a:p>
              <a:pPr algn="ctr"/>
              <a:r>
                <a:rPr lang="en-GB" sz="900"/>
                <a:t>(TDC pulse)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4940990B-52BA-384B-AAE4-C8E41AFFD783}"/>
                </a:ext>
              </a:extLst>
            </p:cNvPr>
            <p:cNvSpPr/>
            <p:nvPr/>
          </p:nvSpPr>
          <p:spPr>
            <a:xfrm>
              <a:off x="3713231" y="1407416"/>
              <a:ext cx="5053261" cy="4320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DMSC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F987DA11-AFA2-8641-B39B-70A3A18C758C}"/>
                </a:ext>
              </a:extLst>
            </p:cNvPr>
            <p:cNvSpPr/>
            <p:nvPr/>
          </p:nvSpPr>
          <p:spPr>
            <a:xfrm>
              <a:off x="3713231" y="1859750"/>
              <a:ext cx="2520283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User interface</a:t>
              </a:r>
              <a:endParaRPr lang="en-GB"/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EDFA94B5-2A49-ED43-9A16-94DDBE27E861}"/>
                </a:ext>
              </a:extLst>
            </p:cNvPr>
            <p:cNvSpPr/>
            <p:nvPr/>
          </p:nvSpPr>
          <p:spPr>
            <a:xfrm>
              <a:off x="6233514" y="1859750"/>
              <a:ext cx="2532978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Data analysis</a:t>
              </a:r>
              <a:endParaRPr lang="en-GB"/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A7085E81-25D2-D344-A783-44A8361D64D8}"/>
                </a:ext>
              </a:extLst>
            </p:cNvPr>
            <p:cNvSpPr/>
            <p:nvPr/>
          </p:nvSpPr>
          <p:spPr>
            <a:xfrm>
              <a:off x="7373189" y="2570666"/>
              <a:ext cx="1368152" cy="432048"/>
            </a:xfrm>
            <a:prstGeom prst="roundRect">
              <a:avLst/>
            </a:prstGeom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Timing System</a:t>
              </a:r>
            </a:p>
          </p:txBody>
        </p: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AAF3F692-A766-0F42-96DD-62748D78B817}"/>
                </a:ext>
              </a:extLst>
            </p:cNvPr>
            <p:cNvCxnSpPr/>
            <p:nvPr/>
          </p:nvCxnSpPr>
          <p:spPr>
            <a:xfrm>
              <a:off x="8741339" y="3575172"/>
              <a:ext cx="12450" cy="2613434"/>
            </a:xfrm>
            <a:prstGeom prst="bentConnector3">
              <a:avLst>
                <a:gd name="adj1" fmla="val 1936145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9C323914-9668-E644-A7F2-AC1CA44C1242}"/>
                </a:ext>
              </a:extLst>
            </p:cNvPr>
            <p:cNvSpPr/>
            <p:nvPr/>
          </p:nvSpPr>
          <p:spPr>
            <a:xfrm>
              <a:off x="6233509" y="6327922"/>
              <a:ext cx="25329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TDC output</a:t>
              </a:r>
            </a:p>
          </p:txBody>
        </p:sp>
        <p:cxnSp>
          <p:nvCxnSpPr>
            <p:cNvPr id="69" name="Elbow Connector 68">
              <a:extLst>
                <a:ext uri="{FF2B5EF4-FFF2-40B4-BE49-F238E27FC236}">
                  <a16:creationId xmlns:a16="http://schemas.microsoft.com/office/drawing/2014/main" id="{216A5570-D23A-2942-84DD-AB6D1630B8E4}"/>
                </a:ext>
              </a:extLst>
            </p:cNvPr>
            <p:cNvCxnSpPr/>
            <p:nvPr/>
          </p:nvCxnSpPr>
          <p:spPr>
            <a:xfrm flipH="1" flipV="1">
              <a:off x="8741340" y="3164195"/>
              <a:ext cx="25149" cy="3307743"/>
            </a:xfrm>
            <a:prstGeom prst="bentConnector3">
              <a:avLst>
                <a:gd name="adj1" fmla="val -1716967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Up-Down Arrow 69">
              <a:extLst>
                <a:ext uri="{FF2B5EF4-FFF2-40B4-BE49-F238E27FC236}">
                  <a16:creationId xmlns:a16="http://schemas.microsoft.com/office/drawing/2014/main" id="{C0226055-694D-2347-8667-92CD85A36A2B}"/>
                </a:ext>
              </a:extLst>
            </p:cNvPr>
            <p:cNvSpPr/>
            <p:nvPr/>
          </p:nvSpPr>
          <p:spPr>
            <a:xfrm>
              <a:off x="6112383" y="5384234"/>
              <a:ext cx="225694" cy="365714"/>
            </a:xfrm>
            <a:prstGeom prst="up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Up-Down Arrow 70">
              <a:extLst>
                <a:ext uri="{FF2B5EF4-FFF2-40B4-BE49-F238E27FC236}">
                  <a16:creationId xmlns:a16="http://schemas.microsoft.com/office/drawing/2014/main" id="{92406C16-93A4-584D-B9B2-C81F8CC39834}"/>
                </a:ext>
              </a:extLst>
            </p:cNvPr>
            <p:cNvSpPr/>
            <p:nvPr/>
          </p:nvSpPr>
          <p:spPr>
            <a:xfrm>
              <a:off x="6119426" y="3819738"/>
              <a:ext cx="225694" cy="365714"/>
            </a:xfrm>
            <a:prstGeom prst="up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Up-Down Arrow 71">
              <a:extLst>
                <a:ext uri="{FF2B5EF4-FFF2-40B4-BE49-F238E27FC236}">
                  <a16:creationId xmlns:a16="http://schemas.microsoft.com/office/drawing/2014/main" id="{DE518C7B-CE98-344D-908C-7AF7A6A0C479}"/>
                </a:ext>
              </a:extLst>
            </p:cNvPr>
            <p:cNvSpPr/>
            <p:nvPr/>
          </p:nvSpPr>
          <p:spPr>
            <a:xfrm>
              <a:off x="6119426" y="2168461"/>
              <a:ext cx="225694" cy="365714"/>
            </a:xfrm>
            <a:prstGeom prst="up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39F04637-F007-E84C-9AD2-54A2D37E1E69}"/>
                </a:ext>
              </a:extLst>
            </p:cNvPr>
            <p:cNvSpPr/>
            <p:nvPr/>
          </p:nvSpPr>
          <p:spPr>
            <a:xfrm>
              <a:off x="4826041" y="3382420"/>
              <a:ext cx="2462151" cy="35523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CHIC IOC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EB13480A-BB1A-CE4C-A47E-72E1CB1CFDAF}"/>
                </a:ext>
              </a:extLst>
            </p:cNvPr>
            <p:cNvSpPr/>
            <p:nvPr/>
          </p:nvSpPr>
          <p:spPr>
            <a:xfrm>
              <a:off x="6067310" y="3045447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Timing IOC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047BE9D4-9FA7-7042-952F-B539C50072AB}"/>
                </a:ext>
              </a:extLst>
            </p:cNvPr>
            <p:cNvSpPr/>
            <p:nvPr/>
          </p:nvSpPr>
          <p:spPr>
            <a:xfrm>
              <a:off x="4826041" y="3046380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Data archive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Integration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Standard variable list</a:t>
            </a:r>
          </a:p>
          <a:p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873634-F9B5-D348-A7E3-31250DE3C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486400" cy="4768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Chopper Axis to be installed across the instruments, will be from different suppliers.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What different suppliers means in terms of software:</a:t>
            </a:r>
          </a:p>
          <a:p>
            <a:pPr marL="0" indent="0">
              <a:buNone/>
            </a:pPr>
            <a:r>
              <a:rPr lang="en-GB" sz="2400" dirty="0">
                <a:sym typeface="Wingdings" pitchFamily="2" charset="2"/>
              </a:rPr>
              <a:t>	 Different variables, types, amount</a:t>
            </a:r>
          </a:p>
          <a:p>
            <a:pPr marL="0" indent="0">
              <a:buNone/>
            </a:pPr>
            <a:r>
              <a:rPr lang="en-GB" sz="2400" dirty="0">
                <a:sym typeface="Wingdings" pitchFamily="2" charset="2"/>
              </a:rPr>
              <a:t>	 Different machine state </a:t>
            </a:r>
          </a:p>
          <a:p>
            <a:pPr marL="0" indent="0">
              <a:buNone/>
            </a:pPr>
            <a:r>
              <a:rPr lang="en-GB" sz="2400" dirty="0">
                <a:sym typeface="Wingdings" pitchFamily="2" charset="2"/>
              </a:rPr>
              <a:t>	 Different comm. protocols</a:t>
            </a:r>
          </a:p>
          <a:p>
            <a:pPr marL="0" indent="0">
              <a:buNone/>
            </a:pPr>
            <a:r>
              <a:rPr lang="en-GB" sz="2400" dirty="0">
                <a:sym typeface="Wingdings" pitchFamily="2" charset="2"/>
              </a:rPr>
              <a:t>	 Different alarms, limits</a:t>
            </a:r>
          </a:p>
          <a:p>
            <a:pPr marL="0" indent="0">
              <a:buNone/>
            </a:pPr>
            <a:r>
              <a:rPr lang="en-GB" sz="2400" dirty="0">
                <a:sym typeface="Wingdings" pitchFamily="2" charset="2"/>
              </a:rPr>
              <a:t>	 Different GUI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CF0F5E-043B-E14F-81EC-8F46010C04F2}"/>
              </a:ext>
            </a:extLst>
          </p:cNvPr>
          <p:cNvSpPr/>
          <p:nvPr/>
        </p:nvSpPr>
        <p:spPr>
          <a:xfrm>
            <a:off x="6096000" y="1439558"/>
            <a:ext cx="5760640" cy="406752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C1DFBB-EE71-754D-9F2D-A3791738F106}"/>
              </a:ext>
            </a:extLst>
          </p:cNvPr>
          <p:cNvSpPr/>
          <p:nvPr/>
        </p:nvSpPr>
        <p:spPr>
          <a:xfrm>
            <a:off x="11197486" y="5514657"/>
            <a:ext cx="588670" cy="11404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2456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B95EB6C9-1A99-6149-9B1D-C5DC3ED192D0}"/>
              </a:ext>
            </a:extLst>
          </p:cNvPr>
          <p:cNvGrpSpPr/>
          <p:nvPr/>
        </p:nvGrpSpPr>
        <p:grpSpPr>
          <a:xfrm>
            <a:off x="6131778" y="1484784"/>
            <a:ext cx="5065711" cy="5215148"/>
            <a:chOff x="3700781" y="1407416"/>
            <a:chExt cx="5065711" cy="5215148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B4DA92B9-502B-1D47-B4A0-DC67ECA5CE11}"/>
                </a:ext>
              </a:extLst>
            </p:cNvPr>
            <p:cNvSpPr/>
            <p:nvPr/>
          </p:nvSpPr>
          <p:spPr>
            <a:xfrm>
              <a:off x="3700782" y="3002714"/>
              <a:ext cx="3647254" cy="79208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/>
                <a:t>Engineering </a:t>
              </a:r>
            </a:p>
            <a:p>
              <a:r>
                <a:rPr lang="en-GB" sz="1200"/>
                <a:t>HMI </a:t>
              </a:r>
            </a:p>
            <a:p>
              <a:r>
                <a:rPr lang="en-GB" sz="1000"/>
                <a:t>(CS-Studio)</a:t>
              </a:r>
              <a:endParaRPr lang="en-GB" sz="1200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BD413CEC-4875-554B-8296-37CC14759B56}"/>
                </a:ext>
              </a:extLst>
            </p:cNvPr>
            <p:cNvSpPr/>
            <p:nvPr/>
          </p:nvSpPr>
          <p:spPr>
            <a:xfrm>
              <a:off x="7373188" y="3386828"/>
              <a:ext cx="1368151" cy="40988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Synchronization signal (7-406Hz)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046FE606-4BE5-EB4D-ADBE-08D187B1D86B}"/>
                </a:ext>
              </a:extLst>
            </p:cNvPr>
            <p:cNvSpPr/>
            <p:nvPr/>
          </p:nvSpPr>
          <p:spPr>
            <a:xfrm>
              <a:off x="3700781" y="2570666"/>
              <a:ext cx="3672408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EPICS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D21F169C-C8A5-4D44-A6E2-25FAADECC3F2}"/>
                </a:ext>
              </a:extLst>
            </p:cNvPr>
            <p:cNvSpPr/>
            <p:nvPr/>
          </p:nvSpPr>
          <p:spPr>
            <a:xfrm>
              <a:off x="3713233" y="4206196"/>
              <a:ext cx="5053259" cy="57606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CHIC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A6AFF3E7-C56E-9D4A-8A90-742844E57A4B}"/>
                </a:ext>
              </a:extLst>
            </p:cNvPr>
            <p:cNvSpPr/>
            <p:nvPr/>
          </p:nvSpPr>
          <p:spPr>
            <a:xfrm>
              <a:off x="3713231" y="4782260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Control Interface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CA663C54-5684-AE46-9415-D82A5C2BE88D}"/>
                </a:ext>
              </a:extLst>
            </p:cNvPr>
            <p:cNvSpPr/>
            <p:nvPr/>
          </p:nvSpPr>
          <p:spPr>
            <a:xfrm>
              <a:off x="3713231" y="5113290"/>
              <a:ext cx="2520281" cy="275643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Chopper MPS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0E8EDDB9-D2A8-1343-891B-7C6F40182597}"/>
                </a:ext>
              </a:extLst>
            </p:cNvPr>
            <p:cNvSpPr/>
            <p:nvPr/>
          </p:nvSpPr>
          <p:spPr>
            <a:xfrm>
              <a:off x="6233514" y="4777561"/>
              <a:ext cx="2532978" cy="32547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Diagnostics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9DCD3441-8819-EA4D-BF8B-649FCCDE76DC}"/>
                </a:ext>
              </a:extLst>
            </p:cNvPr>
            <p:cNvSpPr/>
            <p:nvPr/>
          </p:nvSpPr>
          <p:spPr>
            <a:xfrm>
              <a:off x="6233512" y="5120865"/>
              <a:ext cx="2532980" cy="26550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Monitoring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8B8F28A6-CF67-F94B-8C9C-C64E7348C4BC}"/>
                </a:ext>
              </a:extLst>
            </p:cNvPr>
            <p:cNvSpPr/>
            <p:nvPr/>
          </p:nvSpPr>
          <p:spPr>
            <a:xfrm>
              <a:off x="3713231" y="5756558"/>
              <a:ext cx="5040558" cy="288032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Chopper Axis </a:t>
              </a:r>
              <a:r>
                <a:rPr lang="en-GB" sz="1200" baseline="-25000"/>
                <a:t>(1..N)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1B37F864-B94E-114D-8237-4A258901BE2E}"/>
                </a:ext>
              </a:extLst>
            </p:cNvPr>
            <p:cNvSpPr/>
            <p:nvPr/>
          </p:nvSpPr>
          <p:spPr>
            <a:xfrm>
              <a:off x="3713230" y="6044590"/>
              <a:ext cx="2520279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Motor &amp; Bearing Control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5BAC773C-05BD-7D48-B691-E9C93E29255F}"/>
                </a:ext>
              </a:extLst>
            </p:cNvPr>
            <p:cNvSpPr/>
            <p:nvPr/>
          </p:nvSpPr>
          <p:spPr>
            <a:xfrm>
              <a:off x="3713230" y="6334532"/>
              <a:ext cx="2520278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Sensors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A09AC0FD-EA39-A442-A704-41D1E8B7A54E}"/>
                </a:ext>
              </a:extLst>
            </p:cNvPr>
            <p:cNvSpPr/>
            <p:nvPr/>
          </p:nvSpPr>
          <p:spPr>
            <a:xfrm>
              <a:off x="6233509" y="6044590"/>
              <a:ext cx="25202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Ref input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2450DF69-DED4-B844-9FC1-59D8BC63E10C}"/>
                </a:ext>
              </a:extLst>
            </p:cNvPr>
            <p:cNvSpPr/>
            <p:nvPr/>
          </p:nvSpPr>
          <p:spPr>
            <a:xfrm>
              <a:off x="7373185" y="3002714"/>
              <a:ext cx="1368155" cy="37750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Time stamping </a:t>
              </a:r>
            </a:p>
            <a:p>
              <a:pPr algn="ctr"/>
              <a:r>
                <a:rPr lang="en-GB" sz="900"/>
                <a:t>(TDC pulse)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4940990B-52BA-384B-AAE4-C8E41AFFD783}"/>
                </a:ext>
              </a:extLst>
            </p:cNvPr>
            <p:cNvSpPr/>
            <p:nvPr/>
          </p:nvSpPr>
          <p:spPr>
            <a:xfrm>
              <a:off x="3713231" y="1407416"/>
              <a:ext cx="5053261" cy="4320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DMSC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F987DA11-AFA2-8641-B39B-70A3A18C758C}"/>
                </a:ext>
              </a:extLst>
            </p:cNvPr>
            <p:cNvSpPr/>
            <p:nvPr/>
          </p:nvSpPr>
          <p:spPr>
            <a:xfrm>
              <a:off x="3713231" y="1859750"/>
              <a:ext cx="2520283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User interface</a:t>
              </a:r>
              <a:endParaRPr lang="en-GB"/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EDFA94B5-2A49-ED43-9A16-94DDBE27E861}"/>
                </a:ext>
              </a:extLst>
            </p:cNvPr>
            <p:cNvSpPr/>
            <p:nvPr/>
          </p:nvSpPr>
          <p:spPr>
            <a:xfrm>
              <a:off x="6233514" y="1859750"/>
              <a:ext cx="2532978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Data analysis</a:t>
              </a:r>
              <a:endParaRPr lang="en-GB"/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A7085E81-25D2-D344-A783-44A8361D64D8}"/>
                </a:ext>
              </a:extLst>
            </p:cNvPr>
            <p:cNvSpPr/>
            <p:nvPr/>
          </p:nvSpPr>
          <p:spPr>
            <a:xfrm>
              <a:off x="7373189" y="2570666"/>
              <a:ext cx="1368152" cy="432048"/>
            </a:xfrm>
            <a:prstGeom prst="roundRect">
              <a:avLst/>
            </a:prstGeom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Timing System</a:t>
              </a:r>
            </a:p>
          </p:txBody>
        </p: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AAF3F692-A766-0F42-96DD-62748D78B817}"/>
                </a:ext>
              </a:extLst>
            </p:cNvPr>
            <p:cNvCxnSpPr/>
            <p:nvPr/>
          </p:nvCxnSpPr>
          <p:spPr>
            <a:xfrm>
              <a:off x="8741339" y="3575172"/>
              <a:ext cx="12450" cy="2613434"/>
            </a:xfrm>
            <a:prstGeom prst="bentConnector3">
              <a:avLst>
                <a:gd name="adj1" fmla="val 1936145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9C323914-9668-E644-A7F2-AC1CA44C1242}"/>
                </a:ext>
              </a:extLst>
            </p:cNvPr>
            <p:cNvSpPr/>
            <p:nvPr/>
          </p:nvSpPr>
          <p:spPr>
            <a:xfrm>
              <a:off x="6233509" y="6327922"/>
              <a:ext cx="25329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TDC output</a:t>
              </a:r>
            </a:p>
          </p:txBody>
        </p:sp>
        <p:cxnSp>
          <p:nvCxnSpPr>
            <p:cNvPr id="69" name="Elbow Connector 68">
              <a:extLst>
                <a:ext uri="{FF2B5EF4-FFF2-40B4-BE49-F238E27FC236}">
                  <a16:creationId xmlns:a16="http://schemas.microsoft.com/office/drawing/2014/main" id="{216A5570-D23A-2942-84DD-AB6D1630B8E4}"/>
                </a:ext>
              </a:extLst>
            </p:cNvPr>
            <p:cNvCxnSpPr/>
            <p:nvPr/>
          </p:nvCxnSpPr>
          <p:spPr>
            <a:xfrm flipH="1" flipV="1">
              <a:off x="8741340" y="3164195"/>
              <a:ext cx="25149" cy="3307743"/>
            </a:xfrm>
            <a:prstGeom prst="bentConnector3">
              <a:avLst>
                <a:gd name="adj1" fmla="val -1716967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Up-Down Arrow 69">
              <a:extLst>
                <a:ext uri="{FF2B5EF4-FFF2-40B4-BE49-F238E27FC236}">
                  <a16:creationId xmlns:a16="http://schemas.microsoft.com/office/drawing/2014/main" id="{C0226055-694D-2347-8667-92CD85A36A2B}"/>
                </a:ext>
              </a:extLst>
            </p:cNvPr>
            <p:cNvSpPr/>
            <p:nvPr/>
          </p:nvSpPr>
          <p:spPr>
            <a:xfrm>
              <a:off x="6112383" y="5384234"/>
              <a:ext cx="225694" cy="365714"/>
            </a:xfrm>
            <a:prstGeom prst="up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Up-Down Arrow 70">
              <a:extLst>
                <a:ext uri="{FF2B5EF4-FFF2-40B4-BE49-F238E27FC236}">
                  <a16:creationId xmlns:a16="http://schemas.microsoft.com/office/drawing/2014/main" id="{92406C16-93A4-584D-B9B2-C81F8CC39834}"/>
                </a:ext>
              </a:extLst>
            </p:cNvPr>
            <p:cNvSpPr/>
            <p:nvPr/>
          </p:nvSpPr>
          <p:spPr>
            <a:xfrm>
              <a:off x="6119426" y="3819738"/>
              <a:ext cx="225694" cy="365714"/>
            </a:xfrm>
            <a:prstGeom prst="up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Up-Down Arrow 71">
              <a:extLst>
                <a:ext uri="{FF2B5EF4-FFF2-40B4-BE49-F238E27FC236}">
                  <a16:creationId xmlns:a16="http://schemas.microsoft.com/office/drawing/2014/main" id="{DE518C7B-CE98-344D-908C-7AF7A6A0C479}"/>
                </a:ext>
              </a:extLst>
            </p:cNvPr>
            <p:cNvSpPr/>
            <p:nvPr/>
          </p:nvSpPr>
          <p:spPr>
            <a:xfrm>
              <a:off x="6119426" y="2168461"/>
              <a:ext cx="225694" cy="365714"/>
            </a:xfrm>
            <a:prstGeom prst="up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39F04637-F007-E84C-9AD2-54A2D37E1E69}"/>
                </a:ext>
              </a:extLst>
            </p:cNvPr>
            <p:cNvSpPr/>
            <p:nvPr/>
          </p:nvSpPr>
          <p:spPr>
            <a:xfrm>
              <a:off x="4826041" y="3382420"/>
              <a:ext cx="2462151" cy="35523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CHIC IOC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EB13480A-BB1A-CE4C-A47E-72E1CB1CFDAF}"/>
                </a:ext>
              </a:extLst>
            </p:cNvPr>
            <p:cNvSpPr/>
            <p:nvPr/>
          </p:nvSpPr>
          <p:spPr>
            <a:xfrm>
              <a:off x="6067310" y="3045447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Timing IOC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047BE9D4-9FA7-7042-952F-B539C50072AB}"/>
                </a:ext>
              </a:extLst>
            </p:cNvPr>
            <p:cNvSpPr/>
            <p:nvPr/>
          </p:nvSpPr>
          <p:spPr>
            <a:xfrm>
              <a:off x="4826041" y="3046380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Data archive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Integration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Standard variable list</a:t>
            </a:r>
          </a:p>
          <a:p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CF0F5E-043B-E14F-81EC-8F46010C04F2}"/>
              </a:ext>
            </a:extLst>
          </p:cNvPr>
          <p:cNvSpPr/>
          <p:nvPr/>
        </p:nvSpPr>
        <p:spPr>
          <a:xfrm>
            <a:off x="6096000" y="1439557"/>
            <a:ext cx="5760640" cy="407478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A49CFA7-D96F-DB43-8AAB-56193E6AC056}"/>
              </a:ext>
            </a:extLst>
          </p:cNvPr>
          <p:cNvSpPr/>
          <p:nvPr/>
        </p:nvSpPr>
        <p:spPr>
          <a:xfrm>
            <a:off x="5405754" y="5613595"/>
            <a:ext cx="1292263" cy="31256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  <a:alpha val="58000"/>
                </a:schemeClr>
              </a:gs>
              <a:gs pos="80000">
                <a:schemeClr val="accent3">
                  <a:shade val="93000"/>
                  <a:satMod val="130000"/>
                  <a:alpha val="58000"/>
                </a:schemeClr>
              </a:gs>
              <a:gs pos="100000">
                <a:schemeClr val="accent3">
                  <a:shade val="94000"/>
                  <a:satMod val="135000"/>
                  <a:alpha val="58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SKF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3C79F7B-989F-8C4D-93DA-9C0C5168860C}"/>
              </a:ext>
            </a:extLst>
          </p:cNvPr>
          <p:cNvSpPr/>
          <p:nvPr/>
        </p:nvSpPr>
        <p:spPr>
          <a:xfrm>
            <a:off x="11197486" y="5514657"/>
            <a:ext cx="588670" cy="11404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CCAE81E-2346-E843-9C65-D517601E7F64}"/>
              </a:ext>
            </a:extLst>
          </p:cNvPr>
          <p:cNvSpPr/>
          <p:nvPr/>
        </p:nvSpPr>
        <p:spPr>
          <a:xfrm>
            <a:off x="609599" y="2276872"/>
            <a:ext cx="3138409" cy="208823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  <a:alpha val="58000"/>
                </a:schemeClr>
              </a:gs>
              <a:gs pos="80000">
                <a:schemeClr val="accent3">
                  <a:shade val="93000"/>
                  <a:satMod val="130000"/>
                  <a:alpha val="58000"/>
                </a:schemeClr>
              </a:gs>
              <a:gs pos="100000">
                <a:schemeClr val="accent3">
                  <a:shade val="94000"/>
                  <a:satMod val="135000"/>
                  <a:alpha val="58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519F26F-9154-E84E-A358-6F542103D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616" y="1781000"/>
            <a:ext cx="4789492" cy="4768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ym typeface="Wingdings" pitchFamily="2" charset="2"/>
              </a:rPr>
              <a:t>For example:</a:t>
            </a:r>
          </a:p>
          <a:p>
            <a:pPr marL="0" indent="0">
              <a:buNone/>
            </a:pPr>
            <a:r>
              <a:rPr lang="en-GB" sz="2400" dirty="0">
                <a:sym typeface="Wingdings" pitchFamily="2" charset="2"/>
              </a:rPr>
              <a:t>SKF Chopper Axis:</a:t>
            </a:r>
          </a:p>
          <a:p>
            <a:r>
              <a:rPr lang="en-GB" sz="2400" dirty="0">
                <a:sym typeface="Wingdings" pitchFamily="2" charset="2"/>
              </a:rPr>
              <a:t>242 variables</a:t>
            </a:r>
          </a:p>
          <a:p>
            <a:r>
              <a:rPr lang="en-GB" sz="2400" dirty="0">
                <a:sym typeface="Wingdings" pitchFamily="2" charset="2"/>
              </a:rPr>
              <a:t>7 different data types</a:t>
            </a:r>
          </a:p>
          <a:p>
            <a:r>
              <a:rPr lang="en-GB" sz="2400" dirty="0">
                <a:sym typeface="Wingdings" pitchFamily="2" charset="2"/>
              </a:rPr>
              <a:t>16 states</a:t>
            </a:r>
          </a:p>
          <a:p>
            <a:r>
              <a:rPr lang="en-GB" sz="2400" dirty="0">
                <a:sym typeface="Wingdings" pitchFamily="2" charset="2"/>
              </a:rPr>
              <a:t>88 alarms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31477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F8E664E-9EE9-B849-A8A5-47037B5041CA}"/>
              </a:ext>
            </a:extLst>
          </p:cNvPr>
          <p:cNvSpPr/>
          <p:nvPr/>
        </p:nvSpPr>
        <p:spPr>
          <a:xfrm>
            <a:off x="609599" y="2276872"/>
            <a:ext cx="3138409" cy="208823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  <a:alpha val="58000"/>
                </a:schemeClr>
              </a:gs>
              <a:gs pos="80000">
                <a:schemeClr val="accent3">
                  <a:shade val="93000"/>
                  <a:satMod val="130000"/>
                  <a:alpha val="58000"/>
                </a:schemeClr>
              </a:gs>
              <a:gs pos="100000">
                <a:schemeClr val="accent3">
                  <a:shade val="94000"/>
                  <a:satMod val="135000"/>
                  <a:alpha val="58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Integration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Standard variable list</a:t>
            </a:r>
          </a:p>
          <a:p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873634-F9B5-D348-A7E3-31250DE3C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616" y="1781000"/>
            <a:ext cx="4789492" cy="4768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ym typeface="Wingdings" pitchFamily="2" charset="2"/>
              </a:rPr>
              <a:t>For example:</a:t>
            </a:r>
          </a:p>
          <a:p>
            <a:pPr marL="0" indent="0">
              <a:buNone/>
            </a:pPr>
            <a:r>
              <a:rPr lang="en-GB" sz="2400" dirty="0">
                <a:sym typeface="Wingdings" pitchFamily="2" charset="2"/>
              </a:rPr>
              <a:t>SKF Chopper Axis:</a:t>
            </a:r>
          </a:p>
          <a:p>
            <a:r>
              <a:rPr lang="en-GB" sz="2400" dirty="0">
                <a:sym typeface="Wingdings" pitchFamily="2" charset="2"/>
              </a:rPr>
              <a:t>242 variables</a:t>
            </a:r>
          </a:p>
          <a:p>
            <a:r>
              <a:rPr lang="en-GB" sz="2400" dirty="0">
                <a:sym typeface="Wingdings" pitchFamily="2" charset="2"/>
              </a:rPr>
              <a:t>7 different data types</a:t>
            </a:r>
          </a:p>
          <a:p>
            <a:r>
              <a:rPr lang="en-GB" sz="2400" dirty="0">
                <a:sym typeface="Wingdings" pitchFamily="2" charset="2"/>
              </a:rPr>
              <a:t>16 states</a:t>
            </a:r>
          </a:p>
          <a:p>
            <a:r>
              <a:rPr lang="en-GB" sz="2400" dirty="0">
                <a:sym typeface="Wingdings" pitchFamily="2" charset="2"/>
              </a:rPr>
              <a:t>88 alarms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3C79F7B-989F-8C4D-93DA-9C0C5168860C}"/>
              </a:ext>
            </a:extLst>
          </p:cNvPr>
          <p:cNvSpPr/>
          <p:nvPr/>
        </p:nvSpPr>
        <p:spPr>
          <a:xfrm>
            <a:off x="11197486" y="5514657"/>
            <a:ext cx="588670" cy="11404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10C91898-E9A1-0649-9E54-4E65AA412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399043"/>
              </p:ext>
            </p:extLst>
          </p:nvPr>
        </p:nvGraphicFramePr>
        <p:xfrm>
          <a:off x="4151784" y="1484783"/>
          <a:ext cx="1520724" cy="5333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0724">
                  <a:extLst>
                    <a:ext uri="{9D8B030D-6E8A-4147-A177-3AD203B41FA5}">
                      <a16:colId xmlns:a16="http://schemas.microsoft.com/office/drawing/2014/main" val="2490177808"/>
                    </a:ext>
                  </a:extLst>
                </a:gridCol>
              </a:tblGrid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- Store to Flash SPV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28061626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- Store to Flash DSP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83520466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- Store to Flash AMP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5395852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- Store to Flash MCP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57645242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Store to Flash SPV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203084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Store to Flash DSP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65271938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Store to Flash AMP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16921621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Store to Flash MCP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69146688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– DSP HW Watchdog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40613794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– AMP HW Watchdog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9312552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– MCP HW Watchdog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934114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SPV SW Watchdog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56361971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DSP SW Watchdog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86222168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AMP SW Watchdog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74767445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MCP SW Watchdog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2095935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Radial Oscillator Over Voltage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66369246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Radial Oscillator Under Voltage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94221243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Axial Oscillator Over Voltage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37678033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Axial Oscillator Under Voltage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99069352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Position V13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34109694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Position W13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86612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Position V24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94760486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Position W24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10012431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Position Z12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18532616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External Fault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30169750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Controller Over - Temp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33400075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Motor Over - Temp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73022430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Numeric Bus Over Voltage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1815588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Numeric Bus Under Voltage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33128089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Analog Bus Over Voltage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98521106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Analog Bus Under Voltage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980646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Power Bus Over Voltage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1606231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Power Bus Under Voltage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07209298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Motor Bus Over Voltage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3802817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Motor Bus Under Voltage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74780700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Motor Bus Over Current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28527511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Overspeed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86038841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Speed Sensor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60147449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Brake Failure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31411404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Rotation without Levitation  -  DSP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6280052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Rotation without Levitation  -  SPV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4054599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Rotation Lockout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65557443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Interlock: PSU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4372162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Interlock: UPS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73921682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Interlock: Vacuum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63159736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Interlock: Cooling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54024895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Interlock: Analog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05116370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Hard Overcurrent V13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80860501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Hard Overcurrent W13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2870805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 dirty="0">
                          <a:effectLst/>
                        </a:rPr>
                        <a:t>Alarm - Hard </a:t>
                      </a:r>
                      <a:r>
                        <a:rPr lang="sv-SE" sz="500" u="none" strike="noStrike" dirty="0" err="1">
                          <a:effectLst/>
                        </a:rPr>
                        <a:t>Overcurrent</a:t>
                      </a:r>
                      <a:r>
                        <a:rPr lang="sv-SE" sz="500" u="none" strike="noStrike" dirty="0">
                          <a:effectLst/>
                        </a:rPr>
                        <a:t> V24</a:t>
                      </a:r>
                      <a:endParaRPr lang="sv-SE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96302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48BEB224-99EA-3F43-8533-F86A02938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790080"/>
              </p:ext>
            </p:extLst>
          </p:nvPr>
        </p:nvGraphicFramePr>
        <p:xfrm>
          <a:off x="5735960" y="1484783"/>
          <a:ext cx="1520724" cy="5333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0724">
                  <a:extLst>
                    <a:ext uri="{9D8B030D-6E8A-4147-A177-3AD203B41FA5}">
                      <a16:colId xmlns:a16="http://schemas.microsoft.com/office/drawing/2014/main" val="49006732"/>
                    </a:ext>
                  </a:extLst>
                </a:gridCol>
              </a:tblGrid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Hard Overcurrent W24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77575262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Hard Overcurrent Z12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99611246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Command Limit V1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13457163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Command Limit V2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29638845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Command Limit V3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53310555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Command Limit V4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68820065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Command Limit W1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5031894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Command Limit W2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97804873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Command Limit W3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81317740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Command Limit W4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16319315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Command Limit Z1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1246433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Command Limit Z2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36485091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Energy Limit V1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49240221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Energy Limit V2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6382102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Energy Limit V3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79519275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Energy Limit V4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4825338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Energy Limit W1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16751470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Energy Limit W2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401397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Energy Limit W3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69763213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Energy Limit W4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20453366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Energy Limit Z1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9888998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Energy Limit Z2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9915923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Current Limit V1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43716725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Current Limit V2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02901791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Current Limit V3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1270038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Current Limit V4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66849190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Current Limit W1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15298213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Current Limit W2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31280293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Current Limit W3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6895639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Current Limit W4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5984451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Current Limit Z1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38347069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Current Limit Z2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34217885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Communication DSP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98302455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Communication AMP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20720244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Communication MCP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1595506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Checksum SPV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59866294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Checksum DSP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6300945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Checksum AMP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36149975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Checksum MCP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29899383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Ref Loss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20311810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Timebase DSP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73264524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Timebase MCP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70580119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Timebase AMP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32915964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Level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94302745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Real time Clock - Year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48073508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Real time Clock - Month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9263901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Real time Clock - Day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2276297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Real time Clock - Time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9743860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Motor Status - State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16266380"/>
                  </a:ext>
                </a:extLst>
              </a:tr>
              <a:tr h="106674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 dirty="0">
                          <a:effectLst/>
                        </a:rPr>
                        <a:t>Motor Status - </a:t>
                      </a:r>
                      <a:r>
                        <a:rPr lang="sv-SE" sz="500" u="none" strike="noStrike" dirty="0" err="1">
                          <a:effectLst/>
                        </a:rPr>
                        <a:t>External</a:t>
                      </a:r>
                      <a:r>
                        <a:rPr lang="sv-SE" sz="500" u="none" strike="noStrike" dirty="0">
                          <a:effectLst/>
                        </a:rPr>
                        <a:t> Input/Output register</a:t>
                      </a:r>
                      <a:endParaRPr lang="sv-SE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217896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CE9BE6A9-E492-AD42-AA15-092000117E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77787"/>
              </p:ext>
            </p:extLst>
          </p:nvPr>
        </p:nvGraphicFramePr>
        <p:xfrm>
          <a:off x="7320136" y="1482447"/>
          <a:ext cx="1520724" cy="533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0724">
                  <a:extLst>
                    <a:ext uri="{9D8B030D-6E8A-4147-A177-3AD203B41FA5}">
                      <a16:colId xmlns:a16="http://schemas.microsoft.com/office/drawing/2014/main" val="1338417233"/>
                    </a:ext>
                  </a:extLst>
                </a:gridCol>
              </a:tblGrid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Motor Temperature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07458223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dbl" strike="noStrike">
                          <a:effectLst/>
                        </a:rPr>
                        <a:t>TDC Delay</a:t>
                      </a:r>
                      <a:endParaRPr lang="sv-SE" sz="500" b="0" i="0" u="dbl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18862992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Disk Angular Alignment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68692550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Max Speed 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51504974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Min Speed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92442769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Run Speed Setpoint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15804168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Rotation Direction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2506005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Motor Control Mode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92734745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Motor Kp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08858484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Motor Ki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84491323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Run Speed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36924428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Reference In Period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3994284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Reference Out Period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06047574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Veto Window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97640337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Reference Delay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42286776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Motor Kphase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6749698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Stats -  Phase OK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80015465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Stats -  Phase Efficiency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97897640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Stats -  Phase Accuracy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10776092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Stats -  Phase Repeatability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04816603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Stats -  Veto Counts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9149413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Stats -  Non - Veto Counts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79483624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Home Angle Setpoint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21878130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Home Kp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33480534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Home Ki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79275874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Home Kd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59207852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Home Angle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75604369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- Modbus Run 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3493394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- Modbus Run Off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48114259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- Coast On Command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63224518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- Coast Off Command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68217767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- Modbus Clear Alarms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4443705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-  Clear Veto Counts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6521156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- Modbus Control Request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98777632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Modbus Run 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98211222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Modbus Run Off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27531057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Hardwire Run 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73794027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Hardwire Run Off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60521654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MBScope Run 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8448061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MBScope Run Off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07693359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Local Run 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03816348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Local Run Off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9430807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Test Mode 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35708591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Test Mode Off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406444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Coast 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99401383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Coast Off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01178566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Modbus Clear Alarms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7454111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Hardwire Clear Alarms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9400363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MBScope Clear Alarms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74029470"/>
                  </a:ext>
                </a:extLst>
              </a:tr>
              <a:tr h="10672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 dirty="0" err="1">
                          <a:effectLst/>
                        </a:rPr>
                        <a:t>Command</a:t>
                      </a:r>
                      <a:r>
                        <a:rPr lang="sv-SE" sz="500" u="none" strike="noStrike" dirty="0">
                          <a:effectLst/>
                        </a:rPr>
                        <a:t> </a:t>
                      </a:r>
                      <a:r>
                        <a:rPr lang="sv-SE" sz="500" u="none" strike="noStrike" dirty="0" err="1">
                          <a:effectLst/>
                        </a:rPr>
                        <a:t>Processing</a:t>
                      </a:r>
                      <a:r>
                        <a:rPr lang="sv-SE" sz="500" u="none" strike="noStrike" dirty="0">
                          <a:effectLst/>
                        </a:rPr>
                        <a:t> Status -  </a:t>
                      </a:r>
                      <a:r>
                        <a:rPr lang="sv-SE" sz="500" u="none" strike="noStrike" dirty="0" err="1">
                          <a:effectLst/>
                        </a:rPr>
                        <a:t>Local</a:t>
                      </a:r>
                      <a:r>
                        <a:rPr lang="sv-SE" sz="500" u="none" strike="noStrike" dirty="0">
                          <a:effectLst/>
                        </a:rPr>
                        <a:t> Clear Alarms</a:t>
                      </a:r>
                      <a:endParaRPr lang="sv-SE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26" marR="4526" marT="4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935273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ABB6D556-E77A-3C47-8C4C-D6C1FCA39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403296"/>
              </p:ext>
            </p:extLst>
          </p:nvPr>
        </p:nvGraphicFramePr>
        <p:xfrm>
          <a:off x="8904312" y="1481953"/>
          <a:ext cx="1472998" cy="53364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2998">
                  <a:extLst>
                    <a:ext uri="{9D8B030D-6E8A-4147-A177-3AD203B41FA5}">
                      <a16:colId xmlns:a16="http://schemas.microsoft.com/office/drawing/2014/main" val="1699621843"/>
                    </a:ext>
                  </a:extLst>
                </a:gridCol>
              </a:tblGrid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Reset Veto Counter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42368047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Store to Flash SPV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22264287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Store to Flash DSP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92582488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Store to Flash AMP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9676783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Store to Flash MCP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56165676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Modbus Request Control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73352742"/>
                  </a:ext>
                </a:extLst>
              </a:tr>
              <a:tr h="187119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MBScope Request Control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39120854"/>
                  </a:ext>
                </a:extLst>
              </a:tr>
              <a:tr h="187119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 dirty="0" err="1">
                          <a:effectLst/>
                        </a:rPr>
                        <a:t>Command</a:t>
                      </a:r>
                      <a:r>
                        <a:rPr lang="sv-SE" sz="500" u="none" strike="noStrike" dirty="0">
                          <a:effectLst/>
                        </a:rPr>
                        <a:t> </a:t>
                      </a:r>
                      <a:r>
                        <a:rPr lang="sv-SE" sz="500" u="none" strike="noStrike" dirty="0" err="1">
                          <a:effectLst/>
                        </a:rPr>
                        <a:t>Processing</a:t>
                      </a:r>
                      <a:r>
                        <a:rPr lang="sv-SE" sz="500" u="none" strike="noStrike" dirty="0">
                          <a:effectLst/>
                        </a:rPr>
                        <a:t> Status -  </a:t>
                      </a:r>
                      <a:r>
                        <a:rPr lang="sv-SE" sz="500" u="none" strike="noStrike" dirty="0" err="1">
                          <a:effectLst/>
                        </a:rPr>
                        <a:t>Hardwire</a:t>
                      </a:r>
                      <a:r>
                        <a:rPr lang="sv-SE" sz="500" u="none" strike="noStrike" dirty="0">
                          <a:effectLst/>
                        </a:rPr>
                        <a:t> </a:t>
                      </a:r>
                      <a:r>
                        <a:rPr lang="sv-SE" sz="500" u="none" strike="noStrike" dirty="0" err="1">
                          <a:effectLst/>
                        </a:rPr>
                        <a:t>Request</a:t>
                      </a:r>
                      <a:r>
                        <a:rPr lang="sv-SE" sz="500" u="none" strike="noStrike" dirty="0">
                          <a:effectLst/>
                        </a:rPr>
                        <a:t> Control</a:t>
                      </a:r>
                      <a:endParaRPr lang="sv-SE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82737826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 Local Request Control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45455785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Modbus Run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93489482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Hardwire Run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92946468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 MBScope Run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97038624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 Local Run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34243678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 Test Mode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95055414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 Coast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05616309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 Modbus Clear Alarms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09388165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 Hardwire Clear Alarms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73326880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 MBScope Clear Alarms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1214067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 Local Clear Alarms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95858271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 Clear Veto Counts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75316989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 Modbus Request Control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35589556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 MBScope Request Control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62955051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 Hardwire Request Control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62480072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-  Local Request Control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89581367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Time Controller Powered 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18035875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Time System Levitated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51967337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Time System Rotated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47869235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System State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91111213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 -  Motor Inhibit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81375374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 -  Remote Motor Inhibit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75671837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 - Brake Resistor Failure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17391787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 -  MBResearch Communication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84080228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Consolidated Status  -  Veto Counts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81809971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Consolidated Status  -  Phase Accuracy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5407304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Consolidated Status  -  Phase Repeatability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30302574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Consolidated Status  -  Speed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52890805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Consolidated Status  -  Status Register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03573039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Veto Window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47744107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Reference Delay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02614565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 - Motor Inhibit Warning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25113113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Alarm - Motor Amplifier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0432619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- Home Open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55074124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- Home Open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274583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Home Open Angle Set Point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62723115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– Home Closed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45361987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Command Processing Status – Home Closed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27036873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Home Closed Angle Set Point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67123354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– Parked at Home Angle Setpoint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00483397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>
                          <a:effectLst/>
                        </a:rPr>
                        <a:t>Status – Parked at Home Open Angle Setpoint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52727956"/>
                  </a:ext>
                </a:extLst>
              </a:tr>
              <a:tr h="103380">
                <a:tc>
                  <a:txBody>
                    <a:bodyPr/>
                    <a:lstStyle/>
                    <a:p>
                      <a:pPr algn="l" fontAlgn="b"/>
                      <a:r>
                        <a:rPr lang="sv-SE" sz="500" u="none" strike="noStrike" dirty="0">
                          <a:effectLst/>
                        </a:rPr>
                        <a:t>Status – </a:t>
                      </a:r>
                      <a:r>
                        <a:rPr lang="sv-SE" sz="500" u="none" strike="noStrike" dirty="0" err="1">
                          <a:effectLst/>
                        </a:rPr>
                        <a:t>Parked</a:t>
                      </a:r>
                      <a:r>
                        <a:rPr lang="sv-SE" sz="500" u="none" strike="noStrike" dirty="0">
                          <a:effectLst/>
                        </a:rPr>
                        <a:t> at </a:t>
                      </a:r>
                      <a:r>
                        <a:rPr lang="sv-SE" sz="500" u="none" strike="noStrike" dirty="0" err="1">
                          <a:effectLst/>
                        </a:rPr>
                        <a:t>Home</a:t>
                      </a:r>
                      <a:r>
                        <a:rPr lang="sv-SE" sz="500" u="none" strike="noStrike" dirty="0">
                          <a:effectLst/>
                        </a:rPr>
                        <a:t> </a:t>
                      </a:r>
                      <a:r>
                        <a:rPr lang="sv-SE" sz="500" u="none" strike="noStrike" dirty="0" err="1">
                          <a:effectLst/>
                        </a:rPr>
                        <a:t>Closed</a:t>
                      </a:r>
                      <a:r>
                        <a:rPr lang="sv-SE" sz="500" u="none" strike="noStrike" dirty="0">
                          <a:effectLst/>
                        </a:rPr>
                        <a:t> </a:t>
                      </a:r>
                      <a:r>
                        <a:rPr lang="sv-SE" sz="500" u="none" strike="noStrike" dirty="0" err="1">
                          <a:effectLst/>
                        </a:rPr>
                        <a:t>Angle</a:t>
                      </a:r>
                      <a:r>
                        <a:rPr lang="sv-SE" sz="500" u="none" strike="noStrike" dirty="0">
                          <a:effectLst/>
                        </a:rPr>
                        <a:t> </a:t>
                      </a:r>
                      <a:r>
                        <a:rPr lang="sv-SE" sz="500" u="none" strike="noStrike" dirty="0" err="1">
                          <a:effectLst/>
                        </a:rPr>
                        <a:t>Setpoint</a:t>
                      </a:r>
                      <a:endParaRPr lang="sv-SE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84" marR="4384" marT="4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565669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1E9904B4-13F1-4F43-805B-AA2BD3A18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173338"/>
              </p:ext>
            </p:extLst>
          </p:nvPr>
        </p:nvGraphicFramePr>
        <p:xfrm>
          <a:off x="10427277" y="1481953"/>
          <a:ext cx="1501371" cy="45259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1371">
                  <a:extLst>
                    <a:ext uri="{9D8B030D-6E8A-4147-A177-3AD203B41FA5}">
                      <a16:colId xmlns:a16="http://schemas.microsoft.com/office/drawing/2014/main" val="4102736056"/>
                    </a:ext>
                  </a:extLst>
                </a:gridCol>
              </a:tblGrid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Home Enable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60115634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Actual Phase Error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89932979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Speed Look-up Table – Speed 1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0759288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 Speed Look-up Table – Motor Kp 1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24458176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Speed Look-up Table – Motor Ki 1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25923576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Speed Look-up Table – Motor Kphase 1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43837648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Speed Look-up Table – Speed 2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93478216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 Speed Look-up Table – Motor Kp 2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99390212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Speed Look-up Table – Motor Ki 2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69832389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Speed Look-up Table – Motor Kphase 2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05905318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Speed Look-up Table – Speed 3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17458848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 Speed Look-up Table – Motor Kp 3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74179132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Speed Look-up Table – Motor Ki 3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08185803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Speed Look-up Table – Motor Kphase 3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27840152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Speed Look-up Table – Speed 4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66734688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 Speed Look-up Table – Motor Kp 4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28177925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Speed Look-up Table – Motor Ki 4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43632224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Speed Look-up Table – Motor Kphase 4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36269274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Speed Look-up Table – Speed 5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75481470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 Speed Look-up Table – Motor Kp 5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97048893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Speed Look-up Table – Motor Ki 5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80984390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Speed Look-up Table – Motor Kphase 5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89712261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Alarm - Motor Power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45562823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System Asset ID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36642897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System Customer ID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19227332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System Payload ID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02415723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System Facility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94664915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System Installation Location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80170293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Last Loaded PVF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98343244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Normalized Controller Temperature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77350298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Controller Temperature FSV Min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69778759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Controller Temperature FSV Max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67639733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Normalized Peak Position V13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12004980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Normalized Peak Position W13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48864795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Normalized Peak Position V24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48172652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Normalized Peak Position W24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6179264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Normalized Peak Position Z12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3388752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Peak Position FSV V13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995098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Peak Position FSV W13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96009802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Peak Position FSV V24 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14305878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>
                          <a:effectLst/>
                        </a:rPr>
                        <a:t>Peak Position FSV W24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36473421"/>
                  </a:ext>
                </a:extLst>
              </a:tr>
              <a:tr h="107761">
                <a:tc>
                  <a:txBody>
                    <a:bodyPr/>
                    <a:lstStyle/>
                    <a:p>
                      <a:pPr algn="l" fontAlgn="b"/>
                      <a:r>
                        <a:rPr lang="sv-SE" sz="600" u="none" strike="noStrike" dirty="0">
                          <a:effectLst/>
                        </a:rPr>
                        <a:t>Peak Position FSV Z12</a:t>
                      </a:r>
                      <a:endParaRPr lang="sv-SE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8" marR="5388" marT="53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369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3512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BA852F6-7D66-6147-B3AA-F20C65956BA2}"/>
              </a:ext>
            </a:extLst>
          </p:cNvPr>
          <p:cNvSpPr/>
          <p:nvPr/>
        </p:nvSpPr>
        <p:spPr>
          <a:xfrm>
            <a:off x="723721" y="2204864"/>
            <a:ext cx="3140031" cy="223224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Integration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Standard variable list</a:t>
            </a:r>
          </a:p>
          <a:p>
            <a:endParaRPr lang="en-GB"/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19A6C6FE-0979-F346-9E91-3F9B19C285B3}"/>
              </a:ext>
            </a:extLst>
          </p:cNvPr>
          <p:cNvSpPr txBox="1">
            <a:spLocks/>
          </p:cNvSpPr>
          <p:nvPr/>
        </p:nvSpPr>
        <p:spPr>
          <a:xfrm>
            <a:off x="767408" y="1781000"/>
            <a:ext cx="4789492" cy="4768306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ym typeface="Wingdings" pitchFamily="2" charset="2"/>
              </a:rPr>
              <a:t>For example: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ym typeface="Wingdings" pitchFamily="2" charset="2"/>
              </a:rPr>
              <a:t>Standard variable list:</a:t>
            </a:r>
          </a:p>
          <a:p>
            <a:r>
              <a:rPr lang="en-GB" sz="2400" dirty="0">
                <a:sym typeface="Wingdings" pitchFamily="2" charset="2"/>
              </a:rPr>
              <a:t>47 variables</a:t>
            </a:r>
          </a:p>
          <a:p>
            <a:r>
              <a:rPr lang="en-GB" sz="2400" dirty="0">
                <a:sym typeface="Wingdings" pitchFamily="2" charset="2"/>
              </a:rPr>
              <a:t>3 different data types</a:t>
            </a:r>
          </a:p>
          <a:p>
            <a:r>
              <a:rPr lang="en-GB" sz="2400" dirty="0">
                <a:sym typeface="Wingdings" pitchFamily="2" charset="2"/>
              </a:rPr>
              <a:t>10 states</a:t>
            </a:r>
          </a:p>
          <a:p>
            <a:r>
              <a:rPr lang="en-GB" sz="2400" dirty="0">
                <a:sym typeface="Wingdings" pitchFamily="2" charset="2"/>
              </a:rPr>
              <a:t>11 alarms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C083E1F-D0D4-834F-89D5-96A296448A39}"/>
              </a:ext>
            </a:extLst>
          </p:cNvPr>
          <p:cNvGrpSpPr/>
          <p:nvPr/>
        </p:nvGrpSpPr>
        <p:grpSpPr>
          <a:xfrm>
            <a:off x="6131778" y="1484784"/>
            <a:ext cx="5065711" cy="5215148"/>
            <a:chOff x="3700781" y="1407416"/>
            <a:chExt cx="5065711" cy="5215148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B5223DA4-8DBF-4D4D-BA53-A48EEFAAB54B}"/>
                </a:ext>
              </a:extLst>
            </p:cNvPr>
            <p:cNvSpPr/>
            <p:nvPr/>
          </p:nvSpPr>
          <p:spPr>
            <a:xfrm>
              <a:off x="3700782" y="3002714"/>
              <a:ext cx="3647254" cy="79208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/>
                <a:t>Engineering </a:t>
              </a:r>
            </a:p>
            <a:p>
              <a:r>
                <a:rPr lang="en-GB" sz="1200"/>
                <a:t>HMI </a:t>
              </a:r>
            </a:p>
            <a:p>
              <a:r>
                <a:rPr lang="en-GB" sz="1000"/>
                <a:t>(CS-Studio)</a:t>
              </a:r>
              <a:endParaRPr lang="en-GB" sz="1200"/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1544735E-76A3-B148-9767-B1E7465C0236}"/>
                </a:ext>
              </a:extLst>
            </p:cNvPr>
            <p:cNvSpPr/>
            <p:nvPr/>
          </p:nvSpPr>
          <p:spPr>
            <a:xfrm>
              <a:off x="7373188" y="3386828"/>
              <a:ext cx="1368151" cy="40988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Synchronization signal (7-406Hz)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BE663386-8B72-9949-BC07-64A93C205505}"/>
                </a:ext>
              </a:extLst>
            </p:cNvPr>
            <p:cNvSpPr/>
            <p:nvPr/>
          </p:nvSpPr>
          <p:spPr>
            <a:xfrm>
              <a:off x="3700781" y="2570666"/>
              <a:ext cx="3672408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EPICS</a:t>
              </a: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E9D64274-EF62-0640-B049-F6C98E617DD4}"/>
                </a:ext>
              </a:extLst>
            </p:cNvPr>
            <p:cNvSpPr/>
            <p:nvPr/>
          </p:nvSpPr>
          <p:spPr>
            <a:xfrm>
              <a:off x="3713233" y="4206196"/>
              <a:ext cx="5053259" cy="57606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CHIC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2007C1E7-3BE3-8C43-B13E-AB2F3D67C28E}"/>
                </a:ext>
              </a:extLst>
            </p:cNvPr>
            <p:cNvSpPr/>
            <p:nvPr/>
          </p:nvSpPr>
          <p:spPr>
            <a:xfrm>
              <a:off x="3713231" y="4782260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Control Interface</a:t>
              </a: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32FF280-2C8A-674E-B937-9BFDD6E43EE4}"/>
                </a:ext>
              </a:extLst>
            </p:cNvPr>
            <p:cNvSpPr/>
            <p:nvPr/>
          </p:nvSpPr>
          <p:spPr>
            <a:xfrm>
              <a:off x="3713231" y="5113290"/>
              <a:ext cx="2520281" cy="275643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Chopper MPS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054291BD-FB01-6F41-9D13-1750F3BFC847}"/>
                </a:ext>
              </a:extLst>
            </p:cNvPr>
            <p:cNvSpPr/>
            <p:nvPr/>
          </p:nvSpPr>
          <p:spPr>
            <a:xfrm>
              <a:off x="6233514" y="4777561"/>
              <a:ext cx="2532978" cy="32547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Diagnostics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C1D0F3F2-C70F-904D-A24F-C9D5E7E002A0}"/>
                </a:ext>
              </a:extLst>
            </p:cNvPr>
            <p:cNvSpPr/>
            <p:nvPr/>
          </p:nvSpPr>
          <p:spPr>
            <a:xfrm>
              <a:off x="6233512" y="5120865"/>
              <a:ext cx="2532980" cy="26550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Monitoring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AB23013D-15CF-2349-8014-9816AE72547C}"/>
                </a:ext>
              </a:extLst>
            </p:cNvPr>
            <p:cNvSpPr/>
            <p:nvPr/>
          </p:nvSpPr>
          <p:spPr>
            <a:xfrm>
              <a:off x="3713231" y="5756558"/>
              <a:ext cx="5040558" cy="288032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Chopper Axis </a:t>
              </a:r>
              <a:r>
                <a:rPr lang="en-GB" sz="1200" baseline="-25000"/>
                <a:t>(1..N)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7E781796-9822-574E-B2FA-CACD4AFDAFCF}"/>
                </a:ext>
              </a:extLst>
            </p:cNvPr>
            <p:cNvSpPr/>
            <p:nvPr/>
          </p:nvSpPr>
          <p:spPr>
            <a:xfrm>
              <a:off x="3713230" y="6044590"/>
              <a:ext cx="2520279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Motor &amp; Bearing Control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051FD49C-5481-A94B-9E0A-EEF9BDE05A2B}"/>
                </a:ext>
              </a:extLst>
            </p:cNvPr>
            <p:cNvSpPr/>
            <p:nvPr/>
          </p:nvSpPr>
          <p:spPr>
            <a:xfrm>
              <a:off x="3713230" y="6334532"/>
              <a:ext cx="2520278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Sensors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DACE4488-FF47-1E47-B112-3AB1059117BF}"/>
                </a:ext>
              </a:extLst>
            </p:cNvPr>
            <p:cNvSpPr/>
            <p:nvPr/>
          </p:nvSpPr>
          <p:spPr>
            <a:xfrm>
              <a:off x="6233509" y="6044590"/>
              <a:ext cx="25202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Ref input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B2AECCE4-3841-8C42-9081-3F00749325E9}"/>
                </a:ext>
              </a:extLst>
            </p:cNvPr>
            <p:cNvSpPr/>
            <p:nvPr/>
          </p:nvSpPr>
          <p:spPr>
            <a:xfrm>
              <a:off x="7373185" y="3002714"/>
              <a:ext cx="1368155" cy="37750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Time stamping </a:t>
              </a:r>
            </a:p>
            <a:p>
              <a:pPr algn="ctr"/>
              <a:r>
                <a:rPr lang="en-GB" sz="900"/>
                <a:t>(TDC pulse)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EAB4341F-E0C9-6345-BEBB-F3F41F24B5A0}"/>
                </a:ext>
              </a:extLst>
            </p:cNvPr>
            <p:cNvSpPr/>
            <p:nvPr/>
          </p:nvSpPr>
          <p:spPr>
            <a:xfrm>
              <a:off x="3713231" y="1407416"/>
              <a:ext cx="5053261" cy="4320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DMSC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0DA500D6-D25A-4042-BD76-E1F95799FF0B}"/>
                </a:ext>
              </a:extLst>
            </p:cNvPr>
            <p:cNvSpPr/>
            <p:nvPr/>
          </p:nvSpPr>
          <p:spPr>
            <a:xfrm>
              <a:off x="3713231" y="1859750"/>
              <a:ext cx="2520283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User interface</a:t>
              </a:r>
              <a:endParaRPr lang="en-GB"/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DE212320-AFA2-7646-A9EB-05B98D9BD9E4}"/>
                </a:ext>
              </a:extLst>
            </p:cNvPr>
            <p:cNvSpPr/>
            <p:nvPr/>
          </p:nvSpPr>
          <p:spPr>
            <a:xfrm>
              <a:off x="6233514" y="1859750"/>
              <a:ext cx="2532978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Data analysis</a:t>
              </a:r>
              <a:endParaRPr lang="en-GB"/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4C735C58-14E3-EF44-B95E-CBD392261DB5}"/>
                </a:ext>
              </a:extLst>
            </p:cNvPr>
            <p:cNvSpPr/>
            <p:nvPr/>
          </p:nvSpPr>
          <p:spPr>
            <a:xfrm>
              <a:off x="7373189" y="2570666"/>
              <a:ext cx="1368152" cy="432048"/>
            </a:xfrm>
            <a:prstGeom prst="roundRect">
              <a:avLst/>
            </a:prstGeom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Timing System</a:t>
              </a:r>
            </a:p>
          </p:txBody>
        </p:sp>
        <p:cxnSp>
          <p:nvCxnSpPr>
            <p:cNvPr id="98" name="Elbow Connector 97">
              <a:extLst>
                <a:ext uri="{FF2B5EF4-FFF2-40B4-BE49-F238E27FC236}">
                  <a16:creationId xmlns:a16="http://schemas.microsoft.com/office/drawing/2014/main" id="{ED225F77-2969-864A-A564-AD3B3BA837E4}"/>
                </a:ext>
              </a:extLst>
            </p:cNvPr>
            <p:cNvCxnSpPr/>
            <p:nvPr/>
          </p:nvCxnSpPr>
          <p:spPr>
            <a:xfrm>
              <a:off x="8741339" y="3575172"/>
              <a:ext cx="12450" cy="2613434"/>
            </a:xfrm>
            <a:prstGeom prst="bentConnector3">
              <a:avLst>
                <a:gd name="adj1" fmla="val 1936145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8C79CD18-906F-1248-B94C-0E7D8DB8A269}"/>
                </a:ext>
              </a:extLst>
            </p:cNvPr>
            <p:cNvSpPr/>
            <p:nvPr/>
          </p:nvSpPr>
          <p:spPr>
            <a:xfrm>
              <a:off x="6233509" y="6327922"/>
              <a:ext cx="25329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TDC output</a:t>
              </a:r>
            </a:p>
          </p:txBody>
        </p:sp>
        <p:cxnSp>
          <p:nvCxnSpPr>
            <p:cNvPr id="100" name="Elbow Connector 99">
              <a:extLst>
                <a:ext uri="{FF2B5EF4-FFF2-40B4-BE49-F238E27FC236}">
                  <a16:creationId xmlns:a16="http://schemas.microsoft.com/office/drawing/2014/main" id="{721A53E1-AEC5-334A-B9EE-9E686A0844CE}"/>
                </a:ext>
              </a:extLst>
            </p:cNvPr>
            <p:cNvCxnSpPr/>
            <p:nvPr/>
          </p:nvCxnSpPr>
          <p:spPr>
            <a:xfrm flipH="1" flipV="1">
              <a:off x="8741340" y="3164195"/>
              <a:ext cx="25149" cy="3307743"/>
            </a:xfrm>
            <a:prstGeom prst="bentConnector3">
              <a:avLst>
                <a:gd name="adj1" fmla="val -1716967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Up-Down Arrow 100">
              <a:extLst>
                <a:ext uri="{FF2B5EF4-FFF2-40B4-BE49-F238E27FC236}">
                  <a16:creationId xmlns:a16="http://schemas.microsoft.com/office/drawing/2014/main" id="{0EFCD4E7-A5E6-3243-A608-7F6F6D9406BC}"/>
                </a:ext>
              </a:extLst>
            </p:cNvPr>
            <p:cNvSpPr/>
            <p:nvPr/>
          </p:nvSpPr>
          <p:spPr>
            <a:xfrm>
              <a:off x="6112383" y="5384234"/>
              <a:ext cx="225694" cy="365714"/>
            </a:xfrm>
            <a:prstGeom prst="up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Up-Down Arrow 101">
              <a:extLst>
                <a:ext uri="{FF2B5EF4-FFF2-40B4-BE49-F238E27FC236}">
                  <a16:creationId xmlns:a16="http://schemas.microsoft.com/office/drawing/2014/main" id="{B12416C0-DFCA-2C44-8CA5-EFEEAD510D42}"/>
                </a:ext>
              </a:extLst>
            </p:cNvPr>
            <p:cNvSpPr/>
            <p:nvPr/>
          </p:nvSpPr>
          <p:spPr>
            <a:xfrm>
              <a:off x="6119426" y="3819738"/>
              <a:ext cx="225694" cy="365714"/>
            </a:xfrm>
            <a:prstGeom prst="up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Up-Down Arrow 102">
              <a:extLst>
                <a:ext uri="{FF2B5EF4-FFF2-40B4-BE49-F238E27FC236}">
                  <a16:creationId xmlns:a16="http://schemas.microsoft.com/office/drawing/2014/main" id="{8DDBDDAC-8255-7349-A019-468D1CE7EE7D}"/>
                </a:ext>
              </a:extLst>
            </p:cNvPr>
            <p:cNvSpPr/>
            <p:nvPr/>
          </p:nvSpPr>
          <p:spPr>
            <a:xfrm>
              <a:off x="6119426" y="2168461"/>
              <a:ext cx="225694" cy="365714"/>
            </a:xfrm>
            <a:prstGeom prst="up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A79AB003-915A-9C48-8859-9C227F792353}"/>
                </a:ext>
              </a:extLst>
            </p:cNvPr>
            <p:cNvSpPr/>
            <p:nvPr/>
          </p:nvSpPr>
          <p:spPr>
            <a:xfrm>
              <a:off x="4826041" y="3382420"/>
              <a:ext cx="2462151" cy="35523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CHIC IOC</a:t>
              </a:r>
            </a:p>
          </p:txBody>
        </p:sp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C6422E8D-9859-E643-9DD6-545999EBACE5}"/>
                </a:ext>
              </a:extLst>
            </p:cNvPr>
            <p:cNvSpPr/>
            <p:nvPr/>
          </p:nvSpPr>
          <p:spPr>
            <a:xfrm>
              <a:off x="6067310" y="3045447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Timing IOC</a:t>
              </a:r>
            </a:p>
          </p:txBody>
        </p: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30463F0F-2883-5247-9EBF-3288E4FF9828}"/>
                </a:ext>
              </a:extLst>
            </p:cNvPr>
            <p:cNvSpPr/>
            <p:nvPr/>
          </p:nvSpPr>
          <p:spPr>
            <a:xfrm>
              <a:off x="4826041" y="3046380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Data archive</a:t>
              </a:r>
            </a:p>
          </p:txBody>
        </p:sp>
      </p:grp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E810E73B-DA62-C344-9DF8-0AAED5BE020B}"/>
              </a:ext>
            </a:extLst>
          </p:cNvPr>
          <p:cNvSpPr/>
          <p:nvPr/>
        </p:nvSpPr>
        <p:spPr>
          <a:xfrm>
            <a:off x="5405754" y="4062819"/>
            <a:ext cx="1292263" cy="37194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SKF</a:t>
            </a:r>
          </a:p>
        </p:txBody>
      </p:sp>
    </p:spTree>
    <p:extLst>
      <p:ext uri="{BB962C8B-B14F-4D97-AF65-F5344CB8AC3E}">
        <p14:creationId xmlns:p14="http://schemas.microsoft.com/office/powerpoint/2010/main" val="3718486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BA852F6-7D66-6147-B3AA-F20C65956BA2}"/>
              </a:ext>
            </a:extLst>
          </p:cNvPr>
          <p:cNvSpPr/>
          <p:nvPr/>
        </p:nvSpPr>
        <p:spPr>
          <a:xfrm>
            <a:off x="723721" y="2204864"/>
            <a:ext cx="3140031" cy="223224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Integration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Standard variable list</a:t>
            </a:r>
          </a:p>
          <a:p>
            <a:endParaRPr lang="en-GB"/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19A6C6FE-0979-F346-9E91-3F9B19C285B3}"/>
              </a:ext>
            </a:extLst>
          </p:cNvPr>
          <p:cNvSpPr txBox="1">
            <a:spLocks/>
          </p:cNvSpPr>
          <p:nvPr/>
        </p:nvSpPr>
        <p:spPr>
          <a:xfrm>
            <a:off x="767408" y="1781000"/>
            <a:ext cx="4789492" cy="4768306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ym typeface="Wingdings" pitchFamily="2" charset="2"/>
              </a:rPr>
              <a:t>For example: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ym typeface="Wingdings" pitchFamily="2" charset="2"/>
              </a:rPr>
              <a:t>Standard variable list:</a:t>
            </a:r>
          </a:p>
          <a:p>
            <a:r>
              <a:rPr lang="en-GB" sz="2400" dirty="0">
                <a:sym typeface="Wingdings" pitchFamily="2" charset="2"/>
              </a:rPr>
              <a:t>47 variables</a:t>
            </a:r>
          </a:p>
          <a:p>
            <a:r>
              <a:rPr lang="en-GB" sz="2400" dirty="0">
                <a:sym typeface="Wingdings" pitchFamily="2" charset="2"/>
              </a:rPr>
              <a:t>3 different data types</a:t>
            </a:r>
          </a:p>
          <a:p>
            <a:r>
              <a:rPr lang="en-GB" sz="2400" dirty="0">
                <a:sym typeface="Wingdings" pitchFamily="2" charset="2"/>
              </a:rPr>
              <a:t>10 states</a:t>
            </a:r>
          </a:p>
          <a:p>
            <a:r>
              <a:rPr lang="en-GB" sz="2400" dirty="0">
                <a:sym typeface="Wingdings" pitchFamily="2" charset="2"/>
              </a:rPr>
              <a:t>11 alarms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4B4F4B2-7E46-AE43-BDD3-B2F6DCB85C8E}"/>
              </a:ext>
            </a:extLst>
          </p:cNvPr>
          <p:cNvGraphicFramePr>
            <a:graphicFrameLocks noGrp="1"/>
          </p:cNvGraphicFramePr>
          <p:nvPr/>
        </p:nvGraphicFramePr>
        <p:xfrm>
          <a:off x="5879976" y="1484783"/>
          <a:ext cx="4320479" cy="5333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0089">
                  <a:extLst>
                    <a:ext uri="{9D8B030D-6E8A-4147-A177-3AD203B41FA5}">
                      <a16:colId xmlns:a16="http://schemas.microsoft.com/office/drawing/2014/main" val="1562038284"/>
                    </a:ext>
                  </a:extLst>
                </a:gridCol>
                <a:gridCol w="2403267">
                  <a:extLst>
                    <a:ext uri="{9D8B030D-6E8A-4147-A177-3AD203B41FA5}">
                      <a16:colId xmlns:a16="http://schemas.microsoft.com/office/drawing/2014/main" val="2986865570"/>
                    </a:ext>
                  </a:extLst>
                </a:gridCol>
                <a:gridCol w="1107123">
                  <a:extLst>
                    <a:ext uri="{9D8B030D-6E8A-4147-A177-3AD203B41FA5}">
                      <a16:colId xmlns:a16="http://schemas.microsoft.com/office/drawing/2014/main" val="3956333842"/>
                    </a:ext>
                  </a:extLst>
                </a:gridCol>
              </a:tblGrid>
              <a:tr h="102359">
                <a:tc rowSpan="11"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Alarm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Hardware Alarm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HW_Alrm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15385435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Software Alarm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SW_Alrm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71325218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Voltage Alarm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V_Alrm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87158035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Position Alarm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Pos_Alrm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28301898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Temperature Alarm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Tmp_Alrm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87451745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Interlock Alarm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ILck_Alrm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33256764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Current Alarm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I_Alrm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87784772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Energy Alarm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P_Alrm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06446414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Communications Alarm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Comm_Alrm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91825269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Reference signal Alarm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Ref_Alrm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69459150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Level of Alarms by enumeration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Lvl_Alrm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63467791"/>
                  </a:ext>
                </a:extLst>
              </a:tr>
              <a:tr h="110064"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 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 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 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42455772"/>
                  </a:ext>
                </a:extLst>
              </a:tr>
              <a:tr h="102359">
                <a:tc rowSpan="24"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Status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Chopper State by enumeration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Chop_Stat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36247387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Levitation status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Lev_Stat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4392382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Parking status 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Park_Stat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12515732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Phase status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Phs_Stat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82147612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Vacuum status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Vac_Stat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29906852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Rotation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RotSP_Stat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24817360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Rot Speed setpoint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SpdSP_Stat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34925593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Rotational speed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Spd_Stat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71630045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Motor temperature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MtrTmp_Stat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20954656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Drive temperature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DrvTmp_Stat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68711538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Rotor Position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Pos_Stat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45065507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Time 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TimOn_Stat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84312974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Time levitated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TimLevi_Stat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05344628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Time rotating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TimRot_Stat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81151364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Park Position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ParkPosSP_Stat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70103271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Park Setpoint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ParkSP_Stat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43064855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Peak Position V13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PosV13_Stat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69963072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Peak Position W13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PosW13_Stat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88702943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Peak Position V24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PosV24_Stat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61765085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Peak Position W24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PosW24_Stat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2178855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Peak Position Z12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PosZ12_Stat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01378737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Maximun speed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MaxSpd_Stat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56111905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Minimun speed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MinSpd_Stat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59347582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Control Mode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CtrlMd_Stat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34089652"/>
                  </a:ext>
                </a:extLst>
              </a:tr>
              <a:tr h="110064"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 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 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 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88046961"/>
                  </a:ext>
                </a:extLst>
              </a:tr>
              <a:tr h="110064">
                <a:tc rowSpan="7"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Command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7"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Commands by enumeration. To be set back to idle after confirmation that command was sent and received.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Cmd idle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79133850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Cmd Start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64207522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Cmd Stop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10494923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Cmd Estop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58210433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Cmd ClrAlrm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690125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Cmd Park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54606359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Cmd Cali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62016815"/>
                  </a:ext>
                </a:extLst>
              </a:tr>
              <a:tr h="110064"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 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 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 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5442104"/>
                  </a:ext>
                </a:extLst>
              </a:tr>
              <a:tr h="102359">
                <a:tc rowSpan="5"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Setpoint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Rotation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Rot_SP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87589383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Park Position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ParkPos_SP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82239857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Park setpoint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Park_SP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41575657"/>
                  </a:ext>
                </a:extLst>
              </a:tr>
              <a:tr h="1100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Rot speed setpoint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Spd_SP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982791"/>
                  </a:ext>
                </a:extLst>
              </a:tr>
              <a:tr h="1023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>
                          <a:effectLst/>
                        </a:rPr>
                        <a:t>Control Mode</a:t>
                      </a:r>
                      <a:endParaRPr lang="sv-S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v-SE" sz="500" u="none" strike="noStrike" dirty="0" err="1">
                          <a:effectLst/>
                        </a:rPr>
                        <a:t>CtrlMd_SP</a:t>
                      </a:r>
                      <a:endParaRPr lang="sv-SE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70" marR="4670" marT="467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755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614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BA852F6-7D66-6147-B3AA-F20C65956BA2}"/>
              </a:ext>
            </a:extLst>
          </p:cNvPr>
          <p:cNvSpPr/>
          <p:nvPr/>
        </p:nvSpPr>
        <p:spPr>
          <a:xfrm>
            <a:off x="723721" y="2204864"/>
            <a:ext cx="3140031" cy="223224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Integration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Standard variable list</a:t>
            </a:r>
          </a:p>
          <a:p>
            <a:endParaRPr lang="en-GB"/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19A6C6FE-0979-F346-9E91-3F9B19C285B3}"/>
              </a:ext>
            </a:extLst>
          </p:cNvPr>
          <p:cNvSpPr txBox="1">
            <a:spLocks/>
          </p:cNvSpPr>
          <p:nvPr/>
        </p:nvSpPr>
        <p:spPr>
          <a:xfrm>
            <a:off x="767408" y="1781000"/>
            <a:ext cx="4789492" cy="4768306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ym typeface="Wingdings" pitchFamily="2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ym typeface="Wingdings" pitchFamily="2" charset="2"/>
              </a:rPr>
              <a:t>Standard variable list:</a:t>
            </a:r>
          </a:p>
          <a:p>
            <a:r>
              <a:rPr lang="en-GB" sz="2400" dirty="0">
                <a:sym typeface="Wingdings" pitchFamily="2" charset="2"/>
              </a:rPr>
              <a:t>47 variables</a:t>
            </a:r>
          </a:p>
          <a:p>
            <a:r>
              <a:rPr lang="en-GB" sz="2400" dirty="0">
                <a:sym typeface="Wingdings" pitchFamily="2" charset="2"/>
              </a:rPr>
              <a:t>3 different data types</a:t>
            </a:r>
          </a:p>
          <a:p>
            <a:r>
              <a:rPr lang="en-GB" sz="2400" dirty="0">
                <a:sym typeface="Wingdings" pitchFamily="2" charset="2"/>
              </a:rPr>
              <a:t>10 states</a:t>
            </a:r>
          </a:p>
          <a:p>
            <a:r>
              <a:rPr lang="en-GB" sz="2400" dirty="0">
                <a:sym typeface="Wingdings" pitchFamily="2" charset="2"/>
              </a:rPr>
              <a:t>11 alarms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2C6E498-6503-3941-A21F-CACDDCA55C9D}"/>
              </a:ext>
            </a:extLst>
          </p:cNvPr>
          <p:cNvSpPr/>
          <p:nvPr/>
        </p:nvSpPr>
        <p:spPr>
          <a:xfrm>
            <a:off x="7139155" y="2201928"/>
            <a:ext cx="3138409" cy="208823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  <a:alpha val="58000"/>
                </a:schemeClr>
              </a:gs>
              <a:gs pos="80000">
                <a:schemeClr val="accent3">
                  <a:shade val="93000"/>
                  <a:satMod val="130000"/>
                  <a:alpha val="58000"/>
                </a:schemeClr>
              </a:gs>
              <a:gs pos="100000">
                <a:schemeClr val="accent3">
                  <a:shade val="94000"/>
                  <a:satMod val="135000"/>
                  <a:alpha val="58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39DC4F9-83D5-254A-8762-38F3D250F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3172" y="1706056"/>
            <a:ext cx="4789492" cy="47683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GB" sz="2400" dirty="0">
                <a:sym typeface="Wingdings" pitchFamily="2" charset="2"/>
              </a:rPr>
              <a:t>SKF Chopper Axis:</a:t>
            </a:r>
          </a:p>
          <a:p>
            <a:r>
              <a:rPr lang="en-GB" sz="2400" dirty="0">
                <a:sym typeface="Wingdings" pitchFamily="2" charset="2"/>
              </a:rPr>
              <a:t>242 variables</a:t>
            </a:r>
          </a:p>
          <a:p>
            <a:r>
              <a:rPr lang="en-GB" sz="2400" dirty="0">
                <a:sym typeface="Wingdings" pitchFamily="2" charset="2"/>
              </a:rPr>
              <a:t>7 different data types</a:t>
            </a:r>
          </a:p>
          <a:p>
            <a:r>
              <a:rPr lang="en-GB" sz="2400" dirty="0">
                <a:sym typeface="Wingdings" pitchFamily="2" charset="2"/>
              </a:rPr>
              <a:t>16 states</a:t>
            </a:r>
          </a:p>
          <a:p>
            <a:r>
              <a:rPr lang="en-GB" sz="2400" dirty="0">
                <a:sym typeface="Wingdings" pitchFamily="2" charset="2"/>
              </a:rPr>
              <a:t>88 alarms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94150C-FD18-C74E-820F-99804D5AC100}"/>
              </a:ext>
            </a:extLst>
          </p:cNvPr>
          <p:cNvCxnSpPr>
            <a:stCxn id="8" idx="1"/>
          </p:cNvCxnSpPr>
          <p:nvPr/>
        </p:nvCxnSpPr>
        <p:spPr>
          <a:xfrm flipH="1">
            <a:off x="3935760" y="3246044"/>
            <a:ext cx="320339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6C0DCD0-4A55-6A43-B5A4-7BB247C9ACF0}"/>
              </a:ext>
            </a:extLst>
          </p:cNvPr>
          <p:cNvSpPr txBox="1">
            <a:spLocks/>
          </p:cNvSpPr>
          <p:nvPr/>
        </p:nvSpPr>
        <p:spPr>
          <a:xfrm>
            <a:off x="3979693" y="3257457"/>
            <a:ext cx="3182023" cy="1425373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ym typeface="Wingdings" pitchFamily="2" charset="2"/>
              </a:rPr>
              <a:t>Merge different axis variables into the standard list.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</p:txBody>
      </p:sp>
      <p:sp>
        <p:nvSpPr>
          <p:cNvPr id="13" name="Action Button: Document 12">
            <a:hlinkClick r:id="rId3" action="ppaction://hlinkfile" highlightClick="1"/>
            <a:extLst>
              <a:ext uri="{FF2B5EF4-FFF2-40B4-BE49-F238E27FC236}">
                <a16:creationId xmlns:a16="http://schemas.microsoft.com/office/drawing/2014/main" id="{FC622A24-42D5-B74E-BF40-18AA79893B6B}"/>
              </a:ext>
            </a:extLst>
          </p:cNvPr>
          <p:cNvSpPr/>
          <p:nvPr/>
        </p:nvSpPr>
        <p:spPr>
          <a:xfrm>
            <a:off x="5223978" y="5882074"/>
            <a:ext cx="626958" cy="678644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B764762-A19D-4B42-8669-246C40AAE8DC}"/>
              </a:ext>
            </a:extLst>
          </p:cNvPr>
          <p:cNvSpPr txBox="1">
            <a:spLocks/>
          </p:cNvSpPr>
          <p:nvPr/>
        </p:nvSpPr>
        <p:spPr>
          <a:xfrm>
            <a:off x="3563960" y="5966371"/>
            <a:ext cx="1588010" cy="483583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ym typeface="Wingdings" pitchFamily="2" charset="2"/>
              </a:rPr>
              <a:t>Source file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</p:txBody>
      </p:sp>
      <p:sp>
        <p:nvSpPr>
          <p:cNvPr id="15" name="Action Button: Custom 14">
            <a:hlinkClick r:id="rId4" highlightClick="1"/>
            <a:extLst>
              <a:ext uri="{FF2B5EF4-FFF2-40B4-BE49-F238E27FC236}">
                <a16:creationId xmlns:a16="http://schemas.microsoft.com/office/drawing/2014/main" id="{CADECAE1-A370-CA46-9E7F-58651706CB4F}"/>
              </a:ext>
            </a:extLst>
          </p:cNvPr>
          <p:cNvSpPr/>
          <p:nvPr/>
        </p:nvSpPr>
        <p:spPr>
          <a:xfrm>
            <a:off x="10137463" y="5846723"/>
            <a:ext cx="541201" cy="72287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D207EF-ED5F-F74C-9B2C-AAD6ED18E5A9}"/>
              </a:ext>
            </a:extLst>
          </p:cNvPr>
          <p:cNvSpPr txBox="1">
            <a:spLocks/>
          </p:cNvSpPr>
          <p:nvPr/>
        </p:nvSpPr>
        <p:spPr>
          <a:xfrm>
            <a:off x="8184232" y="5898668"/>
            <a:ext cx="2051266" cy="670933"/>
          </a:xfrm>
          <a:prstGeom prst="rect">
            <a:avLst/>
          </a:prstGeom>
        </p:spPr>
        <p:txBody>
          <a:bodyPr vert="horz" lIns="90000" tIns="45720" rIns="91440" bIns="45720" rtlCol="0">
            <a:normAutofit fontScale="92500" lnSpcReduction="20000"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ym typeface="Wingdings" pitchFamily="2" charset="2"/>
              </a:rPr>
              <a:t>Implementation demo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99067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873634-F9B5-D348-A7E3-31250DE3C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486400" cy="3073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ym typeface="Wingdings" pitchFamily="2" charset="2"/>
              </a:rPr>
              <a:t>With a standard variable list, the integration of different chopper axis towards EPICS is simplified. </a:t>
            </a:r>
          </a:p>
          <a:p>
            <a:endParaRPr lang="en-GB" sz="2400" dirty="0">
              <a:sym typeface="Wingdings" pitchFamily="2" charset="2"/>
            </a:endParaRP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95EB6C9-1A99-6149-9B1D-C5DC3ED192D0}"/>
              </a:ext>
            </a:extLst>
          </p:cNvPr>
          <p:cNvGrpSpPr/>
          <p:nvPr/>
        </p:nvGrpSpPr>
        <p:grpSpPr>
          <a:xfrm>
            <a:off x="6131778" y="1484784"/>
            <a:ext cx="5065711" cy="5215148"/>
            <a:chOff x="3700781" y="1407416"/>
            <a:chExt cx="5065711" cy="5215148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B4DA92B9-502B-1D47-B4A0-DC67ECA5CE11}"/>
                </a:ext>
              </a:extLst>
            </p:cNvPr>
            <p:cNvSpPr/>
            <p:nvPr/>
          </p:nvSpPr>
          <p:spPr>
            <a:xfrm>
              <a:off x="3700782" y="3002714"/>
              <a:ext cx="3647254" cy="79208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/>
                <a:t>Engineering </a:t>
              </a:r>
            </a:p>
            <a:p>
              <a:r>
                <a:rPr lang="en-GB" sz="1200"/>
                <a:t>HMI </a:t>
              </a:r>
            </a:p>
            <a:p>
              <a:r>
                <a:rPr lang="en-GB" sz="1000"/>
                <a:t>(CS-Studio)</a:t>
              </a:r>
              <a:endParaRPr lang="en-GB" sz="1200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BD413CEC-4875-554B-8296-37CC14759B56}"/>
                </a:ext>
              </a:extLst>
            </p:cNvPr>
            <p:cNvSpPr/>
            <p:nvPr/>
          </p:nvSpPr>
          <p:spPr>
            <a:xfrm>
              <a:off x="7373188" y="3386828"/>
              <a:ext cx="1368151" cy="40988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Synchronization signal (7-406Hz)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046FE606-4BE5-EB4D-ADBE-08D187B1D86B}"/>
                </a:ext>
              </a:extLst>
            </p:cNvPr>
            <p:cNvSpPr/>
            <p:nvPr/>
          </p:nvSpPr>
          <p:spPr>
            <a:xfrm>
              <a:off x="3700781" y="2570666"/>
              <a:ext cx="3672408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EPICS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D21F169C-C8A5-4D44-A6E2-25FAADECC3F2}"/>
                </a:ext>
              </a:extLst>
            </p:cNvPr>
            <p:cNvSpPr/>
            <p:nvPr/>
          </p:nvSpPr>
          <p:spPr>
            <a:xfrm>
              <a:off x="3713233" y="4206196"/>
              <a:ext cx="5053259" cy="57606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CHIC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A6AFF3E7-C56E-9D4A-8A90-742844E57A4B}"/>
                </a:ext>
              </a:extLst>
            </p:cNvPr>
            <p:cNvSpPr/>
            <p:nvPr/>
          </p:nvSpPr>
          <p:spPr>
            <a:xfrm>
              <a:off x="3713231" y="4782260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Control Interface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CA663C54-5684-AE46-9415-D82A5C2BE88D}"/>
                </a:ext>
              </a:extLst>
            </p:cNvPr>
            <p:cNvSpPr/>
            <p:nvPr/>
          </p:nvSpPr>
          <p:spPr>
            <a:xfrm>
              <a:off x="3713231" y="5113290"/>
              <a:ext cx="2520281" cy="275643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Chopper MPS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0E8EDDB9-D2A8-1343-891B-7C6F40182597}"/>
                </a:ext>
              </a:extLst>
            </p:cNvPr>
            <p:cNvSpPr/>
            <p:nvPr/>
          </p:nvSpPr>
          <p:spPr>
            <a:xfrm>
              <a:off x="6233514" y="4777561"/>
              <a:ext cx="2532978" cy="32547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Diagnostics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9DCD3441-8819-EA4D-BF8B-649FCCDE76DC}"/>
                </a:ext>
              </a:extLst>
            </p:cNvPr>
            <p:cNvSpPr/>
            <p:nvPr/>
          </p:nvSpPr>
          <p:spPr>
            <a:xfrm>
              <a:off x="6233512" y="5120865"/>
              <a:ext cx="2532980" cy="26550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Monitoring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8B8F28A6-CF67-F94B-8C9C-C64E7348C4BC}"/>
                </a:ext>
              </a:extLst>
            </p:cNvPr>
            <p:cNvSpPr/>
            <p:nvPr/>
          </p:nvSpPr>
          <p:spPr>
            <a:xfrm>
              <a:off x="3713231" y="5756558"/>
              <a:ext cx="5040558" cy="288032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Chopper Axis </a:t>
              </a:r>
              <a:r>
                <a:rPr lang="en-GB" sz="1200" baseline="-25000"/>
                <a:t>(1..N)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1B37F864-B94E-114D-8237-4A258901BE2E}"/>
                </a:ext>
              </a:extLst>
            </p:cNvPr>
            <p:cNvSpPr/>
            <p:nvPr/>
          </p:nvSpPr>
          <p:spPr>
            <a:xfrm>
              <a:off x="3713230" y="6044590"/>
              <a:ext cx="2520279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Motor &amp; Bearing Control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5BAC773C-05BD-7D48-B691-E9C93E29255F}"/>
                </a:ext>
              </a:extLst>
            </p:cNvPr>
            <p:cNvSpPr/>
            <p:nvPr/>
          </p:nvSpPr>
          <p:spPr>
            <a:xfrm>
              <a:off x="3713230" y="6334532"/>
              <a:ext cx="2520278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Sensors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A09AC0FD-EA39-A442-A704-41D1E8B7A54E}"/>
                </a:ext>
              </a:extLst>
            </p:cNvPr>
            <p:cNvSpPr/>
            <p:nvPr/>
          </p:nvSpPr>
          <p:spPr>
            <a:xfrm>
              <a:off x="6233509" y="6044590"/>
              <a:ext cx="25202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Ref input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2450DF69-DED4-B844-9FC1-59D8BC63E10C}"/>
                </a:ext>
              </a:extLst>
            </p:cNvPr>
            <p:cNvSpPr/>
            <p:nvPr/>
          </p:nvSpPr>
          <p:spPr>
            <a:xfrm>
              <a:off x="7373185" y="3002714"/>
              <a:ext cx="1368155" cy="37750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Time stamping </a:t>
              </a:r>
            </a:p>
            <a:p>
              <a:pPr algn="ctr"/>
              <a:r>
                <a:rPr lang="en-GB" sz="900"/>
                <a:t>(TDC pulse)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4940990B-52BA-384B-AAE4-C8E41AFFD783}"/>
                </a:ext>
              </a:extLst>
            </p:cNvPr>
            <p:cNvSpPr/>
            <p:nvPr/>
          </p:nvSpPr>
          <p:spPr>
            <a:xfrm>
              <a:off x="3713231" y="1407416"/>
              <a:ext cx="5053261" cy="4320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DMSC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F987DA11-AFA2-8641-B39B-70A3A18C758C}"/>
                </a:ext>
              </a:extLst>
            </p:cNvPr>
            <p:cNvSpPr/>
            <p:nvPr/>
          </p:nvSpPr>
          <p:spPr>
            <a:xfrm>
              <a:off x="3713231" y="1859750"/>
              <a:ext cx="2520283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User interface</a:t>
              </a:r>
              <a:endParaRPr lang="en-GB"/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EDFA94B5-2A49-ED43-9A16-94DDBE27E861}"/>
                </a:ext>
              </a:extLst>
            </p:cNvPr>
            <p:cNvSpPr/>
            <p:nvPr/>
          </p:nvSpPr>
          <p:spPr>
            <a:xfrm>
              <a:off x="6233514" y="1859750"/>
              <a:ext cx="2532978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Data analysis</a:t>
              </a:r>
              <a:endParaRPr lang="en-GB"/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A7085E81-25D2-D344-A783-44A8361D64D8}"/>
                </a:ext>
              </a:extLst>
            </p:cNvPr>
            <p:cNvSpPr/>
            <p:nvPr/>
          </p:nvSpPr>
          <p:spPr>
            <a:xfrm>
              <a:off x="7373189" y="2570666"/>
              <a:ext cx="1368152" cy="432048"/>
            </a:xfrm>
            <a:prstGeom prst="roundRect">
              <a:avLst/>
            </a:prstGeom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Timing System</a:t>
              </a:r>
            </a:p>
          </p:txBody>
        </p: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AAF3F692-A766-0F42-96DD-62748D78B817}"/>
                </a:ext>
              </a:extLst>
            </p:cNvPr>
            <p:cNvCxnSpPr/>
            <p:nvPr/>
          </p:nvCxnSpPr>
          <p:spPr>
            <a:xfrm>
              <a:off x="8741339" y="3575172"/>
              <a:ext cx="12450" cy="2613434"/>
            </a:xfrm>
            <a:prstGeom prst="bentConnector3">
              <a:avLst>
                <a:gd name="adj1" fmla="val 1936145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9C323914-9668-E644-A7F2-AC1CA44C1242}"/>
                </a:ext>
              </a:extLst>
            </p:cNvPr>
            <p:cNvSpPr/>
            <p:nvPr/>
          </p:nvSpPr>
          <p:spPr>
            <a:xfrm>
              <a:off x="6233509" y="6327922"/>
              <a:ext cx="25329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TDC output</a:t>
              </a:r>
            </a:p>
          </p:txBody>
        </p:sp>
        <p:cxnSp>
          <p:nvCxnSpPr>
            <p:cNvPr id="69" name="Elbow Connector 68">
              <a:extLst>
                <a:ext uri="{FF2B5EF4-FFF2-40B4-BE49-F238E27FC236}">
                  <a16:creationId xmlns:a16="http://schemas.microsoft.com/office/drawing/2014/main" id="{216A5570-D23A-2942-84DD-AB6D1630B8E4}"/>
                </a:ext>
              </a:extLst>
            </p:cNvPr>
            <p:cNvCxnSpPr/>
            <p:nvPr/>
          </p:nvCxnSpPr>
          <p:spPr>
            <a:xfrm flipH="1" flipV="1">
              <a:off x="8741340" y="3164195"/>
              <a:ext cx="25149" cy="3307743"/>
            </a:xfrm>
            <a:prstGeom prst="bentConnector3">
              <a:avLst>
                <a:gd name="adj1" fmla="val -1716967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Up-Down Arrow 69">
              <a:extLst>
                <a:ext uri="{FF2B5EF4-FFF2-40B4-BE49-F238E27FC236}">
                  <a16:creationId xmlns:a16="http://schemas.microsoft.com/office/drawing/2014/main" id="{C0226055-694D-2347-8667-92CD85A36A2B}"/>
                </a:ext>
              </a:extLst>
            </p:cNvPr>
            <p:cNvSpPr/>
            <p:nvPr/>
          </p:nvSpPr>
          <p:spPr>
            <a:xfrm>
              <a:off x="6112383" y="5384234"/>
              <a:ext cx="225694" cy="365714"/>
            </a:xfrm>
            <a:prstGeom prst="up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Up-Down Arrow 70">
              <a:extLst>
                <a:ext uri="{FF2B5EF4-FFF2-40B4-BE49-F238E27FC236}">
                  <a16:creationId xmlns:a16="http://schemas.microsoft.com/office/drawing/2014/main" id="{92406C16-93A4-584D-B9B2-C81F8CC39834}"/>
                </a:ext>
              </a:extLst>
            </p:cNvPr>
            <p:cNvSpPr/>
            <p:nvPr/>
          </p:nvSpPr>
          <p:spPr>
            <a:xfrm>
              <a:off x="6119426" y="3819738"/>
              <a:ext cx="225694" cy="365714"/>
            </a:xfrm>
            <a:prstGeom prst="up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Up-Down Arrow 71">
              <a:extLst>
                <a:ext uri="{FF2B5EF4-FFF2-40B4-BE49-F238E27FC236}">
                  <a16:creationId xmlns:a16="http://schemas.microsoft.com/office/drawing/2014/main" id="{DE518C7B-CE98-344D-908C-7AF7A6A0C479}"/>
                </a:ext>
              </a:extLst>
            </p:cNvPr>
            <p:cNvSpPr/>
            <p:nvPr/>
          </p:nvSpPr>
          <p:spPr>
            <a:xfrm>
              <a:off x="6119426" y="2168461"/>
              <a:ext cx="225694" cy="365714"/>
            </a:xfrm>
            <a:prstGeom prst="up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39F04637-F007-E84C-9AD2-54A2D37E1E69}"/>
                </a:ext>
              </a:extLst>
            </p:cNvPr>
            <p:cNvSpPr/>
            <p:nvPr/>
          </p:nvSpPr>
          <p:spPr>
            <a:xfrm>
              <a:off x="4826041" y="3382420"/>
              <a:ext cx="2462151" cy="35523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CHIC IOC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EB13480A-BB1A-CE4C-A47E-72E1CB1CFDAF}"/>
                </a:ext>
              </a:extLst>
            </p:cNvPr>
            <p:cNvSpPr/>
            <p:nvPr/>
          </p:nvSpPr>
          <p:spPr>
            <a:xfrm>
              <a:off x="6067310" y="3045447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Timing IOC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047BE9D4-9FA7-7042-952F-B539C50072AB}"/>
                </a:ext>
              </a:extLst>
            </p:cNvPr>
            <p:cNvSpPr/>
            <p:nvPr/>
          </p:nvSpPr>
          <p:spPr>
            <a:xfrm>
              <a:off x="4826041" y="3046380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Data archive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Integration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Standard variable list</a:t>
            </a:r>
          </a:p>
          <a:p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CF0F5E-043B-E14F-81EC-8F46010C04F2}"/>
              </a:ext>
            </a:extLst>
          </p:cNvPr>
          <p:cNvSpPr/>
          <p:nvPr/>
        </p:nvSpPr>
        <p:spPr>
          <a:xfrm>
            <a:off x="6096000" y="1439557"/>
            <a:ext cx="5760640" cy="28171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A49CFA7-D96F-DB43-8AAB-56193E6AC056}"/>
              </a:ext>
            </a:extLst>
          </p:cNvPr>
          <p:cNvSpPr/>
          <p:nvPr/>
        </p:nvSpPr>
        <p:spPr>
          <a:xfrm>
            <a:off x="5405754" y="5613595"/>
            <a:ext cx="1292263" cy="31256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  <a:alpha val="58000"/>
                </a:schemeClr>
              </a:gs>
              <a:gs pos="80000">
                <a:schemeClr val="accent3">
                  <a:shade val="93000"/>
                  <a:satMod val="130000"/>
                  <a:alpha val="58000"/>
                </a:schemeClr>
              </a:gs>
              <a:gs pos="100000">
                <a:schemeClr val="accent3">
                  <a:shade val="94000"/>
                  <a:satMod val="135000"/>
                  <a:alpha val="58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SKF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768EB8C-B986-2A41-B94B-989930BCC42F}"/>
              </a:ext>
            </a:extLst>
          </p:cNvPr>
          <p:cNvSpPr/>
          <p:nvPr/>
        </p:nvSpPr>
        <p:spPr>
          <a:xfrm>
            <a:off x="5405754" y="4062819"/>
            <a:ext cx="1292263" cy="37194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SKF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EB1C21-5E7B-0646-8AFF-DE088930D477}"/>
              </a:ext>
            </a:extLst>
          </p:cNvPr>
          <p:cNvSpPr txBox="1"/>
          <p:nvPr/>
        </p:nvSpPr>
        <p:spPr>
          <a:xfrm>
            <a:off x="4855591" y="4683432"/>
            <a:ext cx="731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94CA"/>
                </a:solidFill>
              </a:rPr>
              <a:t>✓</a:t>
            </a:r>
          </a:p>
          <a:p>
            <a:endParaRPr lang="sv-SE" sz="4000" dirty="0">
              <a:solidFill>
                <a:srgbClr val="0094CA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DA2EB1-57C0-524B-889C-579532F6CE58}"/>
              </a:ext>
            </a:extLst>
          </p:cNvPr>
          <p:cNvSpPr/>
          <p:nvPr/>
        </p:nvSpPr>
        <p:spPr>
          <a:xfrm>
            <a:off x="11197486" y="4256678"/>
            <a:ext cx="588670" cy="239841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581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873634-F9B5-D348-A7E3-31250DE3C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486400" cy="4912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ym typeface="Wingdings" pitchFamily="2" charset="2"/>
              </a:rPr>
              <a:t>Next step is to integrate towards EPICS. </a:t>
            </a:r>
          </a:p>
          <a:p>
            <a:pPr marL="0" indent="0">
              <a:buNone/>
            </a:pPr>
            <a:r>
              <a:rPr lang="en-GB" sz="2400" dirty="0">
                <a:sym typeface="Wingdings" pitchFamily="2" charset="2"/>
              </a:rPr>
              <a:t>The selected method uses a framework that ICS has already in place and using to integrate Accelerator components. </a:t>
            </a:r>
          </a:p>
          <a:p>
            <a:pPr marL="0" indent="0">
              <a:buNone/>
            </a:pPr>
            <a:endParaRPr lang="en-GB" sz="2400" dirty="0">
              <a:sym typeface="Wingdings" pitchFamily="2" charset="2"/>
            </a:endParaRPr>
          </a:p>
          <a:p>
            <a:r>
              <a:rPr lang="en-GB" sz="2400" dirty="0">
                <a:sym typeface="Wingdings" pitchFamily="2" charset="2"/>
              </a:rPr>
              <a:t>Modbus and TCP/IP as comm. protocols</a:t>
            </a:r>
          </a:p>
          <a:p>
            <a:r>
              <a:rPr lang="en-GB" sz="2400" dirty="0">
                <a:sym typeface="Wingdings" pitchFamily="2" charset="2"/>
              </a:rPr>
              <a:t>Auto generation of PLC and EPICS code</a:t>
            </a:r>
          </a:p>
          <a:p>
            <a:r>
              <a:rPr lang="en-GB" sz="2400" dirty="0">
                <a:sym typeface="Wingdings" pitchFamily="2" charset="2"/>
              </a:rPr>
              <a:t>Auto link variables between PLC-EPICS</a:t>
            </a:r>
          </a:p>
          <a:p>
            <a:r>
              <a:rPr lang="en-GB" sz="2400" dirty="0">
                <a:sym typeface="Wingdings" pitchFamily="2" charset="2"/>
              </a:rPr>
              <a:t>Auto connect after start-up or disconnection.</a:t>
            </a:r>
          </a:p>
          <a:p>
            <a:endParaRPr lang="en-GB" sz="2400" dirty="0">
              <a:sym typeface="Wingdings" pitchFamily="2" charset="2"/>
            </a:endParaRP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95EB6C9-1A99-6149-9B1D-C5DC3ED192D0}"/>
              </a:ext>
            </a:extLst>
          </p:cNvPr>
          <p:cNvGrpSpPr/>
          <p:nvPr/>
        </p:nvGrpSpPr>
        <p:grpSpPr>
          <a:xfrm>
            <a:off x="6131778" y="1484784"/>
            <a:ext cx="5065711" cy="5215148"/>
            <a:chOff x="3700781" y="1407416"/>
            <a:chExt cx="5065711" cy="5215148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B4DA92B9-502B-1D47-B4A0-DC67ECA5CE11}"/>
                </a:ext>
              </a:extLst>
            </p:cNvPr>
            <p:cNvSpPr/>
            <p:nvPr/>
          </p:nvSpPr>
          <p:spPr>
            <a:xfrm>
              <a:off x="3700782" y="3002714"/>
              <a:ext cx="3647254" cy="79208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/>
                <a:t>Engineering </a:t>
              </a:r>
            </a:p>
            <a:p>
              <a:r>
                <a:rPr lang="en-GB" sz="1200"/>
                <a:t>HMI </a:t>
              </a:r>
            </a:p>
            <a:p>
              <a:r>
                <a:rPr lang="en-GB" sz="1000"/>
                <a:t>(CS-Studio)</a:t>
              </a:r>
              <a:endParaRPr lang="en-GB" sz="1200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BD413CEC-4875-554B-8296-37CC14759B56}"/>
                </a:ext>
              </a:extLst>
            </p:cNvPr>
            <p:cNvSpPr/>
            <p:nvPr/>
          </p:nvSpPr>
          <p:spPr>
            <a:xfrm>
              <a:off x="7373188" y="3386828"/>
              <a:ext cx="1368151" cy="40988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Synchronization signal (7-406Hz)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046FE606-4BE5-EB4D-ADBE-08D187B1D86B}"/>
                </a:ext>
              </a:extLst>
            </p:cNvPr>
            <p:cNvSpPr/>
            <p:nvPr/>
          </p:nvSpPr>
          <p:spPr>
            <a:xfrm>
              <a:off x="3700781" y="2570666"/>
              <a:ext cx="3672408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EPICS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D21F169C-C8A5-4D44-A6E2-25FAADECC3F2}"/>
                </a:ext>
              </a:extLst>
            </p:cNvPr>
            <p:cNvSpPr/>
            <p:nvPr/>
          </p:nvSpPr>
          <p:spPr>
            <a:xfrm>
              <a:off x="3713233" y="4206196"/>
              <a:ext cx="5053259" cy="57606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CHIC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A6AFF3E7-C56E-9D4A-8A90-742844E57A4B}"/>
                </a:ext>
              </a:extLst>
            </p:cNvPr>
            <p:cNvSpPr/>
            <p:nvPr/>
          </p:nvSpPr>
          <p:spPr>
            <a:xfrm>
              <a:off x="3713231" y="4782260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Control Interface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CA663C54-5684-AE46-9415-D82A5C2BE88D}"/>
                </a:ext>
              </a:extLst>
            </p:cNvPr>
            <p:cNvSpPr/>
            <p:nvPr/>
          </p:nvSpPr>
          <p:spPr>
            <a:xfrm>
              <a:off x="3713231" y="5113290"/>
              <a:ext cx="2520281" cy="275643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Chopper MPS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0E8EDDB9-D2A8-1343-891B-7C6F40182597}"/>
                </a:ext>
              </a:extLst>
            </p:cNvPr>
            <p:cNvSpPr/>
            <p:nvPr/>
          </p:nvSpPr>
          <p:spPr>
            <a:xfrm>
              <a:off x="6233514" y="4777561"/>
              <a:ext cx="2532978" cy="32547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Diagnostics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9DCD3441-8819-EA4D-BF8B-649FCCDE76DC}"/>
                </a:ext>
              </a:extLst>
            </p:cNvPr>
            <p:cNvSpPr/>
            <p:nvPr/>
          </p:nvSpPr>
          <p:spPr>
            <a:xfrm>
              <a:off x="6233512" y="5120865"/>
              <a:ext cx="2532980" cy="26550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Monitoring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8B8F28A6-CF67-F94B-8C9C-C64E7348C4BC}"/>
                </a:ext>
              </a:extLst>
            </p:cNvPr>
            <p:cNvSpPr/>
            <p:nvPr/>
          </p:nvSpPr>
          <p:spPr>
            <a:xfrm>
              <a:off x="3713231" y="5756558"/>
              <a:ext cx="5040558" cy="288032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Chopper Axis </a:t>
              </a:r>
              <a:r>
                <a:rPr lang="en-GB" sz="1200" baseline="-25000"/>
                <a:t>(1..N)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1B37F864-B94E-114D-8237-4A258901BE2E}"/>
                </a:ext>
              </a:extLst>
            </p:cNvPr>
            <p:cNvSpPr/>
            <p:nvPr/>
          </p:nvSpPr>
          <p:spPr>
            <a:xfrm>
              <a:off x="3713230" y="6044590"/>
              <a:ext cx="2520279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Motor &amp; Bearing Control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5BAC773C-05BD-7D48-B691-E9C93E29255F}"/>
                </a:ext>
              </a:extLst>
            </p:cNvPr>
            <p:cNvSpPr/>
            <p:nvPr/>
          </p:nvSpPr>
          <p:spPr>
            <a:xfrm>
              <a:off x="3713230" y="6334532"/>
              <a:ext cx="2520278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Sensors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A09AC0FD-EA39-A442-A704-41D1E8B7A54E}"/>
                </a:ext>
              </a:extLst>
            </p:cNvPr>
            <p:cNvSpPr/>
            <p:nvPr/>
          </p:nvSpPr>
          <p:spPr>
            <a:xfrm>
              <a:off x="6233509" y="6044590"/>
              <a:ext cx="25202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Ref input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2450DF69-DED4-B844-9FC1-59D8BC63E10C}"/>
                </a:ext>
              </a:extLst>
            </p:cNvPr>
            <p:cNvSpPr/>
            <p:nvPr/>
          </p:nvSpPr>
          <p:spPr>
            <a:xfrm>
              <a:off x="7373185" y="3002714"/>
              <a:ext cx="1368155" cy="37750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Time stamping </a:t>
              </a:r>
            </a:p>
            <a:p>
              <a:pPr algn="ctr"/>
              <a:r>
                <a:rPr lang="en-GB" sz="900"/>
                <a:t>(TDC pulse)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4940990B-52BA-384B-AAE4-C8E41AFFD783}"/>
                </a:ext>
              </a:extLst>
            </p:cNvPr>
            <p:cNvSpPr/>
            <p:nvPr/>
          </p:nvSpPr>
          <p:spPr>
            <a:xfrm>
              <a:off x="3713231" y="1407416"/>
              <a:ext cx="5053261" cy="4320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DMSC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F987DA11-AFA2-8641-B39B-70A3A18C758C}"/>
                </a:ext>
              </a:extLst>
            </p:cNvPr>
            <p:cNvSpPr/>
            <p:nvPr/>
          </p:nvSpPr>
          <p:spPr>
            <a:xfrm>
              <a:off x="3713231" y="1859750"/>
              <a:ext cx="2520283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User interface</a:t>
              </a:r>
              <a:endParaRPr lang="en-GB"/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EDFA94B5-2A49-ED43-9A16-94DDBE27E861}"/>
                </a:ext>
              </a:extLst>
            </p:cNvPr>
            <p:cNvSpPr/>
            <p:nvPr/>
          </p:nvSpPr>
          <p:spPr>
            <a:xfrm>
              <a:off x="6233514" y="1859750"/>
              <a:ext cx="2532978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Data analysis</a:t>
              </a:r>
              <a:endParaRPr lang="en-GB"/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A7085E81-25D2-D344-A783-44A8361D64D8}"/>
                </a:ext>
              </a:extLst>
            </p:cNvPr>
            <p:cNvSpPr/>
            <p:nvPr/>
          </p:nvSpPr>
          <p:spPr>
            <a:xfrm>
              <a:off x="7373189" y="2570666"/>
              <a:ext cx="1368152" cy="432048"/>
            </a:xfrm>
            <a:prstGeom prst="roundRect">
              <a:avLst/>
            </a:prstGeom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Timing System</a:t>
              </a:r>
            </a:p>
          </p:txBody>
        </p: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AAF3F692-A766-0F42-96DD-62748D78B817}"/>
                </a:ext>
              </a:extLst>
            </p:cNvPr>
            <p:cNvCxnSpPr/>
            <p:nvPr/>
          </p:nvCxnSpPr>
          <p:spPr>
            <a:xfrm>
              <a:off x="8741339" y="3575172"/>
              <a:ext cx="12450" cy="2613434"/>
            </a:xfrm>
            <a:prstGeom prst="bentConnector3">
              <a:avLst>
                <a:gd name="adj1" fmla="val 1936145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9C323914-9668-E644-A7F2-AC1CA44C1242}"/>
                </a:ext>
              </a:extLst>
            </p:cNvPr>
            <p:cNvSpPr/>
            <p:nvPr/>
          </p:nvSpPr>
          <p:spPr>
            <a:xfrm>
              <a:off x="6233509" y="6327922"/>
              <a:ext cx="25329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TDC output</a:t>
              </a:r>
            </a:p>
          </p:txBody>
        </p:sp>
        <p:cxnSp>
          <p:nvCxnSpPr>
            <p:cNvPr id="69" name="Elbow Connector 68">
              <a:extLst>
                <a:ext uri="{FF2B5EF4-FFF2-40B4-BE49-F238E27FC236}">
                  <a16:creationId xmlns:a16="http://schemas.microsoft.com/office/drawing/2014/main" id="{216A5570-D23A-2942-84DD-AB6D1630B8E4}"/>
                </a:ext>
              </a:extLst>
            </p:cNvPr>
            <p:cNvCxnSpPr/>
            <p:nvPr/>
          </p:nvCxnSpPr>
          <p:spPr>
            <a:xfrm flipH="1" flipV="1">
              <a:off x="8741340" y="3164195"/>
              <a:ext cx="25149" cy="3307743"/>
            </a:xfrm>
            <a:prstGeom prst="bentConnector3">
              <a:avLst>
                <a:gd name="adj1" fmla="val -1716967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Up-Down Arrow 69">
              <a:extLst>
                <a:ext uri="{FF2B5EF4-FFF2-40B4-BE49-F238E27FC236}">
                  <a16:creationId xmlns:a16="http://schemas.microsoft.com/office/drawing/2014/main" id="{C0226055-694D-2347-8667-92CD85A36A2B}"/>
                </a:ext>
              </a:extLst>
            </p:cNvPr>
            <p:cNvSpPr/>
            <p:nvPr/>
          </p:nvSpPr>
          <p:spPr>
            <a:xfrm>
              <a:off x="6112383" y="5384234"/>
              <a:ext cx="225694" cy="365714"/>
            </a:xfrm>
            <a:prstGeom prst="up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Up-Down Arrow 70">
              <a:extLst>
                <a:ext uri="{FF2B5EF4-FFF2-40B4-BE49-F238E27FC236}">
                  <a16:creationId xmlns:a16="http://schemas.microsoft.com/office/drawing/2014/main" id="{92406C16-93A4-584D-B9B2-C81F8CC39834}"/>
                </a:ext>
              </a:extLst>
            </p:cNvPr>
            <p:cNvSpPr/>
            <p:nvPr/>
          </p:nvSpPr>
          <p:spPr>
            <a:xfrm>
              <a:off x="6119426" y="3819738"/>
              <a:ext cx="225694" cy="365714"/>
            </a:xfrm>
            <a:prstGeom prst="up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Up-Down Arrow 71">
              <a:extLst>
                <a:ext uri="{FF2B5EF4-FFF2-40B4-BE49-F238E27FC236}">
                  <a16:creationId xmlns:a16="http://schemas.microsoft.com/office/drawing/2014/main" id="{DE518C7B-CE98-344D-908C-7AF7A6A0C479}"/>
                </a:ext>
              </a:extLst>
            </p:cNvPr>
            <p:cNvSpPr/>
            <p:nvPr/>
          </p:nvSpPr>
          <p:spPr>
            <a:xfrm>
              <a:off x="6119426" y="2168461"/>
              <a:ext cx="225694" cy="365714"/>
            </a:xfrm>
            <a:prstGeom prst="up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39F04637-F007-E84C-9AD2-54A2D37E1E69}"/>
                </a:ext>
              </a:extLst>
            </p:cNvPr>
            <p:cNvSpPr/>
            <p:nvPr/>
          </p:nvSpPr>
          <p:spPr>
            <a:xfrm>
              <a:off x="4826041" y="3382420"/>
              <a:ext cx="2462151" cy="35523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CHIC IOC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EB13480A-BB1A-CE4C-A47E-72E1CB1CFDAF}"/>
                </a:ext>
              </a:extLst>
            </p:cNvPr>
            <p:cNvSpPr/>
            <p:nvPr/>
          </p:nvSpPr>
          <p:spPr>
            <a:xfrm>
              <a:off x="6067310" y="3045447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Timing IOC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047BE9D4-9FA7-7042-952F-B539C50072AB}"/>
                </a:ext>
              </a:extLst>
            </p:cNvPr>
            <p:cNvSpPr/>
            <p:nvPr/>
          </p:nvSpPr>
          <p:spPr>
            <a:xfrm>
              <a:off x="4826041" y="3046380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Data archive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Integration Process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en-GB" dirty="0"/>
              <a:t>EPICS integration</a:t>
            </a:r>
          </a:p>
          <a:p>
            <a:endParaRPr lang="en-GB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CF0F5E-043B-E14F-81EC-8F46010C04F2}"/>
              </a:ext>
            </a:extLst>
          </p:cNvPr>
          <p:cNvSpPr/>
          <p:nvPr/>
        </p:nvSpPr>
        <p:spPr>
          <a:xfrm>
            <a:off x="6096000" y="1439558"/>
            <a:ext cx="5760640" cy="11786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4BA9CC-10B0-C94C-ACD8-64F5FBE4F54A}"/>
              </a:ext>
            </a:extLst>
          </p:cNvPr>
          <p:cNvSpPr/>
          <p:nvPr/>
        </p:nvSpPr>
        <p:spPr>
          <a:xfrm>
            <a:off x="6126832" y="5461602"/>
            <a:ext cx="5760640" cy="137271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BC9AFAF-1DB5-B84E-95F4-89038F6FE9D7}"/>
              </a:ext>
            </a:extLst>
          </p:cNvPr>
          <p:cNvSpPr/>
          <p:nvPr/>
        </p:nvSpPr>
        <p:spPr>
          <a:xfrm>
            <a:off x="11197486" y="2996951"/>
            <a:ext cx="588670" cy="246465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6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90DA7-BF45-3F4B-B7D0-2DDDEC812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Goals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B8FDA-7833-7848-906F-90187F6B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732DB-289C-954D-8414-1F23244BE3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6F644-7B53-5343-857A-1829C1DBFB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Standardise:</a:t>
            </a:r>
          </a:p>
          <a:p>
            <a:r>
              <a:rPr lang="en-GB" dirty="0"/>
              <a:t>Hardware</a:t>
            </a:r>
          </a:p>
          <a:p>
            <a:r>
              <a:rPr lang="en-GB" dirty="0"/>
              <a:t>Timing</a:t>
            </a:r>
          </a:p>
          <a:p>
            <a:r>
              <a:rPr lang="en-GB" dirty="0"/>
              <a:t>Controls and monitoring</a:t>
            </a:r>
          </a:p>
          <a:p>
            <a:r>
              <a:rPr lang="en-GB" dirty="0"/>
              <a:t>Integration process</a:t>
            </a:r>
          </a:p>
          <a:p>
            <a:r>
              <a:rPr lang="en-GB" dirty="0"/>
              <a:t>Software maintenance</a:t>
            </a:r>
          </a:p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3B53E0-B31B-244B-AC75-ED9AFD70189E}"/>
              </a:ext>
            </a:extLst>
          </p:cNvPr>
          <p:cNvGrpSpPr/>
          <p:nvPr/>
        </p:nvGrpSpPr>
        <p:grpSpPr>
          <a:xfrm>
            <a:off x="4916753" y="1340768"/>
            <a:ext cx="5947852" cy="5512370"/>
            <a:chOff x="3392753" y="1340768"/>
            <a:chExt cx="5947852" cy="55123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ED39B9-C723-AF45-AB98-2F2F2B486E1B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7" t="7018" r="3955" b="10005"/>
            <a:stretch/>
          </p:blipFill>
          <p:spPr>
            <a:xfrm>
              <a:off x="3419872" y="1417638"/>
              <a:ext cx="5724128" cy="543550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A1F22D5-805D-0848-91B4-50DBD26384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0160" y="371703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4509790-F94F-A147-BC54-6976088BA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4128" y="404108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B0A2094-5C3B-FB4F-AA5A-82893AF61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36208" y="335699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4AA4C75-594C-DC49-8DF2-FFCD175BC6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4128" y="429309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45983E3-809E-7D42-A59D-B9577E85BC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0144" y="440112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728BFA-6EDE-5442-A560-42921AF738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2120" y="429309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02E213E-CFC5-4141-ABE8-907DFF05D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6128" y="440112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77D8B05-92C9-6148-9B8C-83CA44A012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0112" y="447312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60EB2C8-94DF-4943-899E-9CDD8CC590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32512" y="443711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A534493-A9FA-2640-8D53-0F2C3B1E8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2120" y="450912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3AB17E6-DD41-424B-8C5C-77D56AB0D2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2152" y="447312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674B704-1138-2B41-8E36-3AF9831ECF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0144" y="450912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39B06FB-D61D-4547-89E4-4547BC1F1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48176" y="4365104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C5EF661-C0A6-8845-8919-769CAD26D3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0576" y="429309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3009E9-CF02-1D4F-8E0B-C60D574D6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2312" y="386104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B0096BC-EAE2-8D48-ACBE-BAA6A92073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0344" y="371703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932A68-DAC3-A341-8969-01A0957E97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76256" y="382505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C79E369-B09E-1B4C-B6ED-A7833932A4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04248" y="371703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2DC3CDE-91E6-7D44-BAA8-1CD70078E0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00192" y="404108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5C6500E-DD0D-AB4D-A3EB-24438179E1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0264" y="332100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4491A7A-11E0-7E4B-B39C-CD772BF243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24440" y="332100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A5D9810-F312-FF49-8CC3-5E9F913885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0112" y="468915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670408-2A04-9448-AB55-CEC09B9B6B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4128" y="483316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0ECE921-C4DF-8C43-98C5-8F3A585C9D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2120" y="486916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73B9502-2A41-D941-A976-68328481C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08104" y="479715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FE6BEA3-FA85-F040-B688-4DDEE80129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48064" y="498556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A897B68-AF1E-1E4D-A1C4-BEDF360BBC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2072" y="504919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4CC453B-45DE-CF45-ABB3-251B193ADB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0064" y="515719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0E69E0A-8683-3641-B115-569B276B0F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2040" y="486916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58F974F-4C30-D54B-888A-C1E4E493A2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2464" y="479715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881D444-2CFE-8A4E-9F19-6F67E357A6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6088" y="476116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F7A301D-5571-7B45-895F-BB9EB23EA7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1960" y="519320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10D70E3-C2B4-C94B-9674-685A201A28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4048" y="407707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013518F-6510-184D-A54D-44CF40826D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48064" y="4257104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0038312-77D7-0543-823A-7F3B62657B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0072" y="432911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60C5E4F-EFC0-BD49-8855-0516121B67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04160" y="490517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D326B71-7D6F-024F-A43D-9F1AEF5227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4048" y="429309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CFCEC9E-242A-9244-BA17-398B11C123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92664" y="2924944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43C49E-B3F5-7B48-82A4-A271AD7DF3DE}"/>
                </a:ext>
              </a:extLst>
            </p:cNvPr>
            <p:cNvSpPr txBox="1"/>
            <p:nvPr/>
          </p:nvSpPr>
          <p:spPr>
            <a:xfrm>
              <a:off x="6635771" y="1484784"/>
              <a:ext cx="5285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NMX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D6EC8C2-FD5B-A94C-8AB6-BE52D7377A35}"/>
                </a:ext>
              </a:extLst>
            </p:cNvPr>
            <p:cNvSpPr txBox="1"/>
            <p:nvPr/>
          </p:nvSpPr>
          <p:spPr>
            <a:xfrm>
              <a:off x="7355851" y="1340768"/>
              <a:ext cx="5285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BEER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D777C85-8D70-2A41-9490-E53F5A48F072}"/>
                </a:ext>
              </a:extLst>
            </p:cNvPr>
            <p:cNvSpPr txBox="1"/>
            <p:nvPr/>
          </p:nvSpPr>
          <p:spPr>
            <a:xfrm>
              <a:off x="7859907" y="1484784"/>
              <a:ext cx="74454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C-SPEC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0EBB262-BE6D-7343-8728-D2C1EDF10FD2}"/>
                </a:ext>
              </a:extLst>
            </p:cNvPr>
            <p:cNvSpPr txBox="1"/>
            <p:nvPr/>
          </p:nvSpPr>
          <p:spPr>
            <a:xfrm>
              <a:off x="8028384" y="1700808"/>
              <a:ext cx="74454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BIFROST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00EB0FF-D48E-984E-86B7-A4469F074343}"/>
                </a:ext>
              </a:extLst>
            </p:cNvPr>
            <p:cNvSpPr txBox="1"/>
            <p:nvPr/>
          </p:nvSpPr>
          <p:spPr>
            <a:xfrm>
              <a:off x="8228331" y="1936249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MIRACLES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0939404-190B-AC45-A259-581442BCEA40}"/>
                </a:ext>
              </a:extLst>
            </p:cNvPr>
            <p:cNvSpPr txBox="1"/>
            <p:nvPr/>
          </p:nvSpPr>
          <p:spPr>
            <a:xfrm>
              <a:off x="8380731" y="2215897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MAGIC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0875B2B-F9E8-9844-B133-059A852927F0}"/>
                </a:ext>
              </a:extLst>
            </p:cNvPr>
            <p:cNvSpPr txBox="1"/>
            <p:nvPr/>
          </p:nvSpPr>
          <p:spPr>
            <a:xfrm>
              <a:off x="8460432" y="2852936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HEIMDAL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5C6CB1B-E309-6E48-AA14-D87D13316EB7}"/>
                </a:ext>
              </a:extLst>
            </p:cNvPr>
            <p:cNvSpPr txBox="1"/>
            <p:nvPr/>
          </p:nvSpPr>
          <p:spPr>
            <a:xfrm>
              <a:off x="6228184" y="4808185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LOKI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207D4CA-48B4-F845-9FE9-072C5C04C6E1}"/>
                </a:ext>
              </a:extLst>
            </p:cNvPr>
            <p:cNvSpPr txBox="1"/>
            <p:nvPr/>
          </p:nvSpPr>
          <p:spPr>
            <a:xfrm>
              <a:off x="5616104" y="5276249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FREIA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74C3FBD-F1BE-8242-B4BC-28CD66DAAE8F}"/>
                </a:ext>
              </a:extLst>
            </p:cNvPr>
            <p:cNvSpPr txBox="1"/>
            <p:nvPr/>
          </p:nvSpPr>
          <p:spPr>
            <a:xfrm>
              <a:off x="4589680" y="6161692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ESTIA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3214509-336E-8D49-8B00-119D9811EA21}"/>
                </a:ext>
              </a:extLst>
            </p:cNvPr>
            <p:cNvSpPr txBox="1"/>
            <p:nvPr/>
          </p:nvSpPr>
          <p:spPr>
            <a:xfrm>
              <a:off x="3923928" y="6021288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SKADI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A952FFC-CB88-F943-9729-6F3AF850439B}"/>
                </a:ext>
              </a:extLst>
            </p:cNvPr>
            <p:cNvSpPr txBox="1"/>
            <p:nvPr/>
          </p:nvSpPr>
          <p:spPr>
            <a:xfrm>
              <a:off x="3709507" y="4857922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VESPA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27F692A-172D-D541-A1A6-A1707C8FDE12}"/>
                </a:ext>
              </a:extLst>
            </p:cNvPr>
            <p:cNvSpPr txBox="1"/>
            <p:nvPr/>
          </p:nvSpPr>
          <p:spPr>
            <a:xfrm>
              <a:off x="3563888" y="3645024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DREAM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93B02BD-B1AA-5049-A9B1-C2CD47C9D357}"/>
                </a:ext>
              </a:extLst>
            </p:cNvPr>
            <p:cNvSpPr txBox="1"/>
            <p:nvPr/>
          </p:nvSpPr>
          <p:spPr>
            <a:xfrm>
              <a:off x="4589680" y="3114104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ODIN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4438B5-394C-9345-BEBC-B4064C404751}"/>
                </a:ext>
              </a:extLst>
            </p:cNvPr>
            <p:cNvSpPr txBox="1"/>
            <p:nvPr/>
          </p:nvSpPr>
          <p:spPr>
            <a:xfrm>
              <a:off x="3392753" y="6531937"/>
              <a:ext cx="6335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solidFill>
                    <a:schemeClr val="bg1"/>
                  </a:solidFill>
                </a:rPr>
                <a:t>(1:800)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C07430-7FBC-B146-8EEA-096F012B0530}"/>
              </a:ext>
            </a:extLst>
          </p:cNvPr>
          <p:cNvSpPr txBox="1"/>
          <p:nvPr/>
        </p:nvSpPr>
        <p:spPr>
          <a:xfrm>
            <a:off x="10112372" y="2503930"/>
            <a:ext cx="88017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T-REX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9F296C7-B043-B145-8574-56982221D5BC}"/>
              </a:ext>
            </a:extLst>
          </p:cNvPr>
          <p:cNvSpPr txBox="1"/>
          <p:nvPr/>
        </p:nvSpPr>
        <p:spPr>
          <a:xfrm>
            <a:off x="119336" y="2160102"/>
            <a:ext cx="731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94CA"/>
                </a:solidFill>
              </a:rPr>
              <a:t>✓</a:t>
            </a:r>
          </a:p>
          <a:p>
            <a:endParaRPr lang="sv-SE" sz="4000" dirty="0">
              <a:solidFill>
                <a:srgbClr val="0094CA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605EE96-8629-C041-85EA-C090A74A2143}"/>
              </a:ext>
            </a:extLst>
          </p:cNvPr>
          <p:cNvSpPr txBox="1"/>
          <p:nvPr/>
        </p:nvSpPr>
        <p:spPr>
          <a:xfrm>
            <a:off x="146455" y="2655668"/>
            <a:ext cx="731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94CA"/>
                </a:solidFill>
              </a:rPr>
              <a:t>✓</a:t>
            </a:r>
          </a:p>
          <a:p>
            <a:endParaRPr lang="sv-SE" sz="4000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06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Integration Process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EPICS integration</a:t>
            </a:r>
          </a:p>
          <a:p>
            <a:endParaRPr lang="en-GB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CF0F5E-043B-E14F-81EC-8F46010C04F2}"/>
              </a:ext>
            </a:extLst>
          </p:cNvPr>
          <p:cNvSpPr/>
          <p:nvPr/>
        </p:nvSpPr>
        <p:spPr>
          <a:xfrm>
            <a:off x="6096000" y="1439558"/>
            <a:ext cx="5760640" cy="11786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4BA9CC-10B0-C94C-ACD8-64F5FBE4F54A}"/>
              </a:ext>
            </a:extLst>
          </p:cNvPr>
          <p:cNvSpPr/>
          <p:nvPr/>
        </p:nvSpPr>
        <p:spPr>
          <a:xfrm>
            <a:off x="6126832" y="5550806"/>
            <a:ext cx="5760640" cy="128350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30</a:t>
            </a:fld>
            <a:endParaRPr lang="en-GB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B8CA7C-EED3-334E-A283-A48C1B918218}"/>
              </a:ext>
            </a:extLst>
          </p:cNvPr>
          <p:cNvGrpSpPr/>
          <p:nvPr/>
        </p:nvGrpSpPr>
        <p:grpSpPr>
          <a:xfrm>
            <a:off x="3431703" y="1670198"/>
            <a:ext cx="5328593" cy="4783138"/>
            <a:chOff x="2051719" y="1484784"/>
            <a:chExt cx="5328593" cy="4783138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A1FE281C-C635-4547-AE72-2F04B8850DAB}"/>
                </a:ext>
              </a:extLst>
            </p:cNvPr>
            <p:cNvSpPr/>
            <p:nvPr/>
          </p:nvSpPr>
          <p:spPr>
            <a:xfrm>
              <a:off x="2051719" y="1937576"/>
              <a:ext cx="5220581" cy="1049744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65000"/>
                  </a:schemeClr>
                </a:gs>
                <a:gs pos="80000">
                  <a:schemeClr val="accent6">
                    <a:shade val="93000"/>
                    <a:satMod val="130000"/>
                    <a:alpha val="65000"/>
                  </a:schemeClr>
                </a:gs>
                <a:gs pos="100000">
                  <a:schemeClr val="accent6">
                    <a:shade val="94000"/>
                    <a:satMod val="135000"/>
                    <a:alpha val="6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CHIC IOC</a:t>
              </a:r>
            </a:p>
            <a:p>
              <a:pPr algn="ctr"/>
              <a:r>
                <a:rPr lang="en-US" dirty="0"/>
                <a:t>standard variable list</a:t>
              </a:r>
            </a:p>
            <a:p>
              <a:pPr algn="ctr"/>
              <a:endParaRPr lang="en-US" dirty="0"/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DCCF6490-0891-B246-BDCA-37F7B6671FA7}"/>
                </a:ext>
              </a:extLst>
            </p:cNvPr>
            <p:cNvSpPr/>
            <p:nvPr/>
          </p:nvSpPr>
          <p:spPr>
            <a:xfrm>
              <a:off x="2051719" y="1484784"/>
              <a:ext cx="5220581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EPICS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E05B2EF8-D7DC-2A43-95B0-90F8E53484FE}"/>
                </a:ext>
              </a:extLst>
            </p:cNvPr>
            <p:cNvSpPr/>
            <p:nvPr/>
          </p:nvSpPr>
          <p:spPr>
            <a:xfrm>
              <a:off x="2051720" y="5373217"/>
              <a:ext cx="5328592" cy="57606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CHIC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54B12441-26E7-5647-AB48-74C147D257DD}"/>
                </a:ext>
              </a:extLst>
            </p:cNvPr>
            <p:cNvSpPr/>
            <p:nvPr/>
          </p:nvSpPr>
          <p:spPr>
            <a:xfrm>
              <a:off x="2123728" y="3850858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TCP/IP Server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889EF2EE-7FF7-6F43-AE6C-CE632DD45438}"/>
                </a:ext>
              </a:extLst>
            </p:cNvPr>
            <p:cNvSpPr/>
            <p:nvPr/>
          </p:nvSpPr>
          <p:spPr>
            <a:xfrm>
              <a:off x="2339752" y="4159868"/>
              <a:ext cx="2088234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1.Close all connections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28FAEA93-F427-5F4D-8FF2-87A1D3C74B0A}"/>
                </a:ext>
              </a:extLst>
            </p:cNvPr>
            <p:cNvSpPr/>
            <p:nvPr/>
          </p:nvSpPr>
          <p:spPr>
            <a:xfrm>
              <a:off x="2339752" y="4447900"/>
              <a:ext cx="2088234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2.Initialize “Listener”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E5CC4E42-EC1E-2742-9BEF-E255C3968696}"/>
                </a:ext>
              </a:extLst>
            </p:cNvPr>
            <p:cNvSpPr/>
            <p:nvPr/>
          </p:nvSpPr>
          <p:spPr>
            <a:xfrm>
              <a:off x="2339752" y="4735932"/>
              <a:ext cx="2088234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3.Accept connection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3099F96A-1B99-5642-A671-9007E68336B2}"/>
                </a:ext>
              </a:extLst>
            </p:cNvPr>
            <p:cNvSpPr/>
            <p:nvPr/>
          </p:nvSpPr>
          <p:spPr>
            <a:xfrm>
              <a:off x="2339752" y="5054574"/>
              <a:ext cx="2088234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4.Push data to EPICS</a:t>
              </a:r>
            </a:p>
          </p:txBody>
        </p:sp>
        <p:sp>
          <p:nvSpPr>
            <p:cNvPr id="78" name="Curved Up Arrow 77">
              <a:extLst>
                <a:ext uri="{FF2B5EF4-FFF2-40B4-BE49-F238E27FC236}">
                  <a16:creationId xmlns:a16="http://schemas.microsoft.com/office/drawing/2014/main" id="{8A7B9528-534E-154B-B410-15850F28CF12}"/>
                </a:ext>
              </a:extLst>
            </p:cNvPr>
            <p:cNvSpPr/>
            <p:nvPr/>
          </p:nvSpPr>
          <p:spPr>
            <a:xfrm rot="16200000">
              <a:off x="4159979" y="4629741"/>
              <a:ext cx="1014827" cy="288032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79" name="Down Arrow 78">
              <a:extLst>
                <a:ext uri="{FF2B5EF4-FFF2-40B4-BE49-F238E27FC236}">
                  <a16:creationId xmlns:a16="http://schemas.microsoft.com/office/drawing/2014/main" id="{6FD39529-D72C-7442-B600-D97FC6D7C203}"/>
                </a:ext>
              </a:extLst>
            </p:cNvPr>
            <p:cNvSpPr/>
            <p:nvPr/>
          </p:nvSpPr>
          <p:spPr>
            <a:xfrm>
              <a:off x="2123728" y="4293096"/>
              <a:ext cx="45719" cy="6894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0" name="Up Arrow 79">
              <a:extLst>
                <a:ext uri="{FF2B5EF4-FFF2-40B4-BE49-F238E27FC236}">
                  <a16:creationId xmlns:a16="http://schemas.microsoft.com/office/drawing/2014/main" id="{41315EDF-2EF4-D944-A2E9-93062531D209}"/>
                </a:ext>
              </a:extLst>
            </p:cNvPr>
            <p:cNvSpPr/>
            <p:nvPr/>
          </p:nvSpPr>
          <p:spPr>
            <a:xfrm>
              <a:off x="3194562" y="3088662"/>
              <a:ext cx="378613" cy="70594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9599A438-F1EB-BD40-9E44-170F9FF053E8}"/>
                </a:ext>
              </a:extLst>
            </p:cNvPr>
            <p:cNvSpPr/>
            <p:nvPr/>
          </p:nvSpPr>
          <p:spPr>
            <a:xfrm>
              <a:off x="2813526" y="2624303"/>
              <a:ext cx="1175514" cy="305038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TCP/IP Client</a:t>
              </a: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16755799-9C71-7247-9224-B2D9258E358C}"/>
                </a:ext>
              </a:extLst>
            </p:cNvPr>
            <p:cNvSpPr/>
            <p:nvPr/>
          </p:nvSpPr>
          <p:spPr>
            <a:xfrm>
              <a:off x="5292080" y="2636912"/>
              <a:ext cx="1224136" cy="305038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Modbus Client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4DE202B7-3DDA-9F4C-A262-F2E865EA438F}"/>
                </a:ext>
              </a:extLst>
            </p:cNvPr>
            <p:cNvSpPr/>
            <p:nvPr/>
          </p:nvSpPr>
          <p:spPr>
            <a:xfrm>
              <a:off x="4752019" y="3836657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Modbus Server</a:t>
              </a: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AC1552F4-0278-954C-A761-C69F2A2FDB33}"/>
                </a:ext>
              </a:extLst>
            </p:cNvPr>
            <p:cNvSpPr/>
            <p:nvPr/>
          </p:nvSpPr>
          <p:spPr>
            <a:xfrm>
              <a:off x="4932040" y="4149080"/>
              <a:ext cx="2088234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Creates memory locations accessible via Modbus</a:t>
              </a:r>
            </a:p>
          </p:txBody>
        </p:sp>
        <p:sp>
          <p:nvSpPr>
            <p:cNvPr id="85" name="Up Arrow 84">
              <a:extLst>
                <a:ext uri="{FF2B5EF4-FFF2-40B4-BE49-F238E27FC236}">
                  <a16:creationId xmlns:a16="http://schemas.microsoft.com/office/drawing/2014/main" id="{C96A20F6-5978-0146-B47F-999CD91F4BD8}"/>
                </a:ext>
              </a:extLst>
            </p:cNvPr>
            <p:cNvSpPr/>
            <p:nvPr/>
          </p:nvSpPr>
          <p:spPr>
            <a:xfrm rot="10800000">
              <a:off x="5796136" y="3083099"/>
              <a:ext cx="378613" cy="70594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D4602233-48F6-B045-ADA0-3A50A5A76DF3}"/>
                </a:ext>
              </a:extLst>
            </p:cNvPr>
            <p:cNvSpPr/>
            <p:nvPr/>
          </p:nvSpPr>
          <p:spPr>
            <a:xfrm>
              <a:off x="2267742" y="5949280"/>
              <a:ext cx="5004558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standard variable list</a:t>
              </a:r>
            </a:p>
          </p:txBody>
        </p:sp>
      </p:grp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6D24D621-E83A-3041-815D-4EAA0F57AE49}"/>
              </a:ext>
            </a:extLst>
          </p:cNvPr>
          <p:cNvCxnSpPr>
            <a:cxnSpLocks/>
            <a:stCxn id="40" idx="3"/>
            <a:endCxn id="86" idx="3"/>
          </p:cNvCxnSpPr>
          <p:nvPr/>
        </p:nvCxnSpPr>
        <p:spPr>
          <a:xfrm>
            <a:off x="8652284" y="2647862"/>
            <a:ext cx="12700" cy="3646153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FDA07AD-9BF4-0C49-BEB5-938C6384BD7D}"/>
              </a:ext>
            </a:extLst>
          </p:cNvPr>
          <p:cNvSpPr txBox="1"/>
          <p:nvPr/>
        </p:nvSpPr>
        <p:spPr>
          <a:xfrm>
            <a:off x="8904311" y="4099240"/>
            <a:ext cx="2386064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Variables are auto-linked.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A93DE8-1749-ED43-A744-DAFDAB84A0AA}"/>
              </a:ext>
            </a:extLst>
          </p:cNvPr>
          <p:cNvSpPr/>
          <p:nvPr/>
        </p:nvSpPr>
        <p:spPr>
          <a:xfrm>
            <a:off x="508012" y="4563543"/>
            <a:ext cx="2785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ym typeface="Wingdings" pitchFamily="2" charset="2"/>
              </a:rPr>
              <a:t>Auto connect after start-up </a:t>
            </a:r>
          </a:p>
          <a:p>
            <a:r>
              <a:rPr lang="en-GB" dirty="0">
                <a:sym typeface="Wingdings" pitchFamily="2" charset="2"/>
              </a:rPr>
              <a:t>or disconnection.</a:t>
            </a:r>
          </a:p>
        </p:txBody>
      </p:sp>
    </p:spTree>
    <p:extLst>
      <p:ext uri="{BB962C8B-B14F-4D97-AF65-F5344CB8AC3E}">
        <p14:creationId xmlns:p14="http://schemas.microsoft.com/office/powerpoint/2010/main" val="1170881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Integration Process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EPICS integration</a:t>
            </a:r>
          </a:p>
          <a:p>
            <a:endParaRPr lang="en-GB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CF0F5E-043B-E14F-81EC-8F46010C04F2}"/>
              </a:ext>
            </a:extLst>
          </p:cNvPr>
          <p:cNvSpPr/>
          <p:nvPr/>
        </p:nvSpPr>
        <p:spPr>
          <a:xfrm>
            <a:off x="6096000" y="1439558"/>
            <a:ext cx="5760640" cy="11786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4BA9CC-10B0-C94C-ACD8-64F5FBE4F54A}"/>
              </a:ext>
            </a:extLst>
          </p:cNvPr>
          <p:cNvSpPr/>
          <p:nvPr/>
        </p:nvSpPr>
        <p:spPr>
          <a:xfrm>
            <a:off x="6126832" y="5550806"/>
            <a:ext cx="5760640" cy="128350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31</a:t>
            </a:fld>
            <a:endParaRPr lang="en-GB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B8CA7C-EED3-334E-A283-A48C1B918218}"/>
              </a:ext>
            </a:extLst>
          </p:cNvPr>
          <p:cNvGrpSpPr/>
          <p:nvPr/>
        </p:nvGrpSpPr>
        <p:grpSpPr>
          <a:xfrm>
            <a:off x="3431703" y="1670198"/>
            <a:ext cx="5328593" cy="4783138"/>
            <a:chOff x="2051719" y="1484784"/>
            <a:chExt cx="5328593" cy="4783138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A1FE281C-C635-4547-AE72-2F04B8850DAB}"/>
                </a:ext>
              </a:extLst>
            </p:cNvPr>
            <p:cNvSpPr/>
            <p:nvPr/>
          </p:nvSpPr>
          <p:spPr>
            <a:xfrm>
              <a:off x="2051719" y="1937576"/>
              <a:ext cx="5220581" cy="1049744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65000"/>
                  </a:schemeClr>
                </a:gs>
                <a:gs pos="80000">
                  <a:schemeClr val="accent6">
                    <a:shade val="93000"/>
                    <a:satMod val="130000"/>
                    <a:alpha val="65000"/>
                  </a:schemeClr>
                </a:gs>
                <a:gs pos="100000">
                  <a:schemeClr val="accent6">
                    <a:shade val="94000"/>
                    <a:satMod val="135000"/>
                    <a:alpha val="6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CHIC IOC</a:t>
              </a:r>
            </a:p>
            <a:p>
              <a:pPr algn="ctr"/>
              <a:r>
                <a:rPr lang="en-US" dirty="0"/>
                <a:t>standard variable list</a:t>
              </a:r>
            </a:p>
            <a:p>
              <a:pPr algn="ctr"/>
              <a:endParaRPr lang="en-US" dirty="0"/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DCCF6490-0891-B246-BDCA-37F7B6671FA7}"/>
                </a:ext>
              </a:extLst>
            </p:cNvPr>
            <p:cNvSpPr/>
            <p:nvPr/>
          </p:nvSpPr>
          <p:spPr>
            <a:xfrm>
              <a:off x="2051719" y="1484784"/>
              <a:ext cx="5220581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EPICS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E05B2EF8-D7DC-2A43-95B0-90F8E53484FE}"/>
                </a:ext>
              </a:extLst>
            </p:cNvPr>
            <p:cNvSpPr/>
            <p:nvPr/>
          </p:nvSpPr>
          <p:spPr>
            <a:xfrm>
              <a:off x="2051720" y="5373217"/>
              <a:ext cx="5328592" cy="57606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CHIC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54B12441-26E7-5647-AB48-74C147D257DD}"/>
                </a:ext>
              </a:extLst>
            </p:cNvPr>
            <p:cNvSpPr/>
            <p:nvPr/>
          </p:nvSpPr>
          <p:spPr>
            <a:xfrm>
              <a:off x="2123728" y="3850858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TCP/IP Server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889EF2EE-7FF7-6F43-AE6C-CE632DD45438}"/>
                </a:ext>
              </a:extLst>
            </p:cNvPr>
            <p:cNvSpPr/>
            <p:nvPr/>
          </p:nvSpPr>
          <p:spPr>
            <a:xfrm>
              <a:off x="2339752" y="4159868"/>
              <a:ext cx="2088234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1.Close all connections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28FAEA93-F427-5F4D-8FF2-87A1D3C74B0A}"/>
                </a:ext>
              </a:extLst>
            </p:cNvPr>
            <p:cNvSpPr/>
            <p:nvPr/>
          </p:nvSpPr>
          <p:spPr>
            <a:xfrm>
              <a:off x="2339752" y="4447900"/>
              <a:ext cx="2088234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2.Initialize “Listener”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E5CC4E42-EC1E-2742-9BEF-E255C3968696}"/>
                </a:ext>
              </a:extLst>
            </p:cNvPr>
            <p:cNvSpPr/>
            <p:nvPr/>
          </p:nvSpPr>
          <p:spPr>
            <a:xfrm>
              <a:off x="2339752" y="4735932"/>
              <a:ext cx="2088234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3.Accept connection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3099F96A-1B99-5642-A671-9007E68336B2}"/>
                </a:ext>
              </a:extLst>
            </p:cNvPr>
            <p:cNvSpPr/>
            <p:nvPr/>
          </p:nvSpPr>
          <p:spPr>
            <a:xfrm>
              <a:off x="2339752" y="5054574"/>
              <a:ext cx="2088234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4.Push data to EPICS</a:t>
              </a:r>
            </a:p>
          </p:txBody>
        </p:sp>
        <p:sp>
          <p:nvSpPr>
            <p:cNvPr id="78" name="Curved Up Arrow 77">
              <a:extLst>
                <a:ext uri="{FF2B5EF4-FFF2-40B4-BE49-F238E27FC236}">
                  <a16:creationId xmlns:a16="http://schemas.microsoft.com/office/drawing/2014/main" id="{8A7B9528-534E-154B-B410-15850F28CF12}"/>
                </a:ext>
              </a:extLst>
            </p:cNvPr>
            <p:cNvSpPr/>
            <p:nvPr/>
          </p:nvSpPr>
          <p:spPr>
            <a:xfrm rot="16200000">
              <a:off x="4159979" y="4629741"/>
              <a:ext cx="1014827" cy="288032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79" name="Down Arrow 78">
              <a:extLst>
                <a:ext uri="{FF2B5EF4-FFF2-40B4-BE49-F238E27FC236}">
                  <a16:creationId xmlns:a16="http://schemas.microsoft.com/office/drawing/2014/main" id="{6FD39529-D72C-7442-B600-D97FC6D7C203}"/>
                </a:ext>
              </a:extLst>
            </p:cNvPr>
            <p:cNvSpPr/>
            <p:nvPr/>
          </p:nvSpPr>
          <p:spPr>
            <a:xfrm>
              <a:off x="2123728" y="4293096"/>
              <a:ext cx="45719" cy="6894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0" name="Up Arrow 79">
              <a:extLst>
                <a:ext uri="{FF2B5EF4-FFF2-40B4-BE49-F238E27FC236}">
                  <a16:creationId xmlns:a16="http://schemas.microsoft.com/office/drawing/2014/main" id="{41315EDF-2EF4-D944-A2E9-93062531D209}"/>
                </a:ext>
              </a:extLst>
            </p:cNvPr>
            <p:cNvSpPr/>
            <p:nvPr/>
          </p:nvSpPr>
          <p:spPr>
            <a:xfrm>
              <a:off x="3194562" y="3088662"/>
              <a:ext cx="378613" cy="70594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9599A438-F1EB-BD40-9E44-170F9FF053E8}"/>
                </a:ext>
              </a:extLst>
            </p:cNvPr>
            <p:cNvSpPr/>
            <p:nvPr/>
          </p:nvSpPr>
          <p:spPr>
            <a:xfrm>
              <a:off x="2813526" y="2624303"/>
              <a:ext cx="1175514" cy="305038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TCP/IP Client</a:t>
              </a: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16755799-9C71-7247-9224-B2D9258E358C}"/>
                </a:ext>
              </a:extLst>
            </p:cNvPr>
            <p:cNvSpPr/>
            <p:nvPr/>
          </p:nvSpPr>
          <p:spPr>
            <a:xfrm>
              <a:off x="5292080" y="2636912"/>
              <a:ext cx="1224136" cy="305038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Modbus Client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4DE202B7-3DDA-9F4C-A262-F2E865EA438F}"/>
                </a:ext>
              </a:extLst>
            </p:cNvPr>
            <p:cNvSpPr/>
            <p:nvPr/>
          </p:nvSpPr>
          <p:spPr>
            <a:xfrm>
              <a:off x="4752019" y="3836657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Modbus Server</a:t>
              </a: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AC1552F4-0278-954C-A761-C69F2A2FDB33}"/>
                </a:ext>
              </a:extLst>
            </p:cNvPr>
            <p:cNvSpPr/>
            <p:nvPr/>
          </p:nvSpPr>
          <p:spPr>
            <a:xfrm>
              <a:off x="4932040" y="4149080"/>
              <a:ext cx="2088234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Creates memory locations accessible via Modbus</a:t>
              </a:r>
            </a:p>
          </p:txBody>
        </p:sp>
        <p:sp>
          <p:nvSpPr>
            <p:cNvPr id="85" name="Up Arrow 84">
              <a:extLst>
                <a:ext uri="{FF2B5EF4-FFF2-40B4-BE49-F238E27FC236}">
                  <a16:creationId xmlns:a16="http://schemas.microsoft.com/office/drawing/2014/main" id="{C96A20F6-5978-0146-B47F-999CD91F4BD8}"/>
                </a:ext>
              </a:extLst>
            </p:cNvPr>
            <p:cNvSpPr/>
            <p:nvPr/>
          </p:nvSpPr>
          <p:spPr>
            <a:xfrm rot="10800000">
              <a:off x="5796136" y="3083099"/>
              <a:ext cx="378613" cy="70594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D4602233-48F6-B045-ADA0-3A50A5A76DF3}"/>
                </a:ext>
              </a:extLst>
            </p:cNvPr>
            <p:cNvSpPr/>
            <p:nvPr/>
          </p:nvSpPr>
          <p:spPr>
            <a:xfrm>
              <a:off x="2267742" y="5949280"/>
              <a:ext cx="5004558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standard variable list</a:t>
              </a:r>
            </a:p>
          </p:txBody>
        </p:sp>
      </p:grp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6D24D621-E83A-3041-815D-4EAA0F57AE49}"/>
              </a:ext>
            </a:extLst>
          </p:cNvPr>
          <p:cNvCxnSpPr>
            <a:cxnSpLocks/>
            <a:stCxn id="40" idx="3"/>
            <a:endCxn id="86" idx="3"/>
          </p:cNvCxnSpPr>
          <p:nvPr/>
        </p:nvCxnSpPr>
        <p:spPr>
          <a:xfrm>
            <a:off x="8652284" y="2647862"/>
            <a:ext cx="12700" cy="3646153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FDA07AD-9BF4-0C49-BEB5-938C6384BD7D}"/>
              </a:ext>
            </a:extLst>
          </p:cNvPr>
          <p:cNvSpPr txBox="1"/>
          <p:nvPr/>
        </p:nvSpPr>
        <p:spPr>
          <a:xfrm>
            <a:off x="8904311" y="4099240"/>
            <a:ext cx="2386064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Variables are auto-linked.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ED5773-F72B-BE45-9557-34357F90BCAF}"/>
              </a:ext>
            </a:extLst>
          </p:cNvPr>
          <p:cNvSpPr/>
          <p:nvPr/>
        </p:nvSpPr>
        <p:spPr>
          <a:xfrm>
            <a:off x="3161672" y="2125712"/>
            <a:ext cx="8420727" cy="3468684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7EA7A6-8F43-5A4D-9899-35A4A99E3FC6}"/>
              </a:ext>
            </a:extLst>
          </p:cNvPr>
          <p:cNvSpPr txBox="1"/>
          <p:nvPr/>
        </p:nvSpPr>
        <p:spPr>
          <a:xfrm>
            <a:off x="139947" y="3472872"/>
            <a:ext cx="3044903" cy="176711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Some code for every integration</a:t>
            </a:r>
          </a:p>
        </p:txBody>
      </p:sp>
    </p:spTree>
    <p:extLst>
      <p:ext uri="{BB962C8B-B14F-4D97-AF65-F5344CB8AC3E}">
        <p14:creationId xmlns:p14="http://schemas.microsoft.com/office/powerpoint/2010/main" val="1264623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Integration Process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EPICS integration</a:t>
            </a:r>
          </a:p>
          <a:p>
            <a:endParaRPr lang="en-GB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CF0F5E-043B-E14F-81EC-8F46010C04F2}"/>
              </a:ext>
            </a:extLst>
          </p:cNvPr>
          <p:cNvSpPr/>
          <p:nvPr/>
        </p:nvSpPr>
        <p:spPr>
          <a:xfrm>
            <a:off x="6096000" y="1439558"/>
            <a:ext cx="5760640" cy="11786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4BA9CC-10B0-C94C-ACD8-64F5FBE4F54A}"/>
              </a:ext>
            </a:extLst>
          </p:cNvPr>
          <p:cNvSpPr/>
          <p:nvPr/>
        </p:nvSpPr>
        <p:spPr>
          <a:xfrm>
            <a:off x="6126832" y="5550806"/>
            <a:ext cx="5760640" cy="128350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A5756-0ACD-D942-A676-25796F55936B}"/>
              </a:ext>
            </a:extLst>
          </p:cNvPr>
          <p:cNvSpPr txBox="1"/>
          <p:nvPr/>
        </p:nvSpPr>
        <p:spPr>
          <a:xfrm>
            <a:off x="6299200" y="3314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FB4C112-D731-BD42-9C35-FB1F87C07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11247040" cy="4024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How is it done:</a:t>
            </a:r>
          </a:p>
          <a:p>
            <a:r>
              <a:rPr lang="en-US" sz="2400" dirty="0"/>
              <a:t>Configuration file with process variables for control and monitoring. </a:t>
            </a:r>
          </a:p>
          <a:p>
            <a:r>
              <a:rPr lang="en-US" sz="2400" dirty="0"/>
              <a:t>The script creates two equivalent sets of code. PLC and EPICS code. </a:t>
            </a:r>
          </a:p>
          <a:p>
            <a:r>
              <a:rPr lang="en-US" sz="2400" dirty="0"/>
              <a:t>Generated codes are with all variables linked.</a:t>
            </a:r>
          </a:p>
          <a:p>
            <a:r>
              <a:rPr lang="en-US" sz="2400" dirty="0"/>
              <a:t>Facilitates software maintenance/upgrade</a:t>
            </a:r>
          </a:p>
          <a:p>
            <a:endParaRPr lang="en-GB" sz="2400" dirty="0">
              <a:sym typeface="Wingdings" pitchFamily="2" charset="2"/>
            </a:endParaRP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40013CF-0DDA-404E-AC71-EEDCA1B58192}"/>
              </a:ext>
            </a:extLst>
          </p:cNvPr>
          <p:cNvSpPr/>
          <p:nvPr/>
        </p:nvSpPr>
        <p:spPr>
          <a:xfrm>
            <a:off x="4799856" y="4719239"/>
            <a:ext cx="2016224" cy="573230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Python script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D4BA57E-90DA-0444-9627-0B88B7B2B434}"/>
              </a:ext>
            </a:extLst>
          </p:cNvPr>
          <p:cNvSpPr/>
          <p:nvPr/>
        </p:nvSpPr>
        <p:spPr>
          <a:xfrm>
            <a:off x="2022303" y="4719239"/>
            <a:ext cx="2016224" cy="57323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Configuration file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54DBE56-E52C-C64A-B8BB-06723A4A9475}"/>
              </a:ext>
            </a:extLst>
          </p:cNvPr>
          <p:cNvSpPr/>
          <p:nvPr/>
        </p:nvSpPr>
        <p:spPr>
          <a:xfrm>
            <a:off x="2020386" y="5271861"/>
            <a:ext cx="2016224" cy="365771"/>
          </a:xfrm>
          <a:prstGeom prst="roundRect">
            <a:avLst/>
          </a:prstGeom>
          <a:solidFill>
            <a:srgbClr val="4F6228">
              <a:alpha val="60000"/>
            </a:srgbClr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PVs to integrate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97A0D60-482C-3349-A79E-A38EB6B98367}"/>
              </a:ext>
            </a:extLst>
          </p:cNvPr>
          <p:cNvSpPr/>
          <p:nvPr/>
        </p:nvSpPr>
        <p:spPr>
          <a:xfrm>
            <a:off x="2020386" y="5631901"/>
            <a:ext cx="2016224" cy="365771"/>
          </a:xfrm>
          <a:prstGeom prst="roundRect">
            <a:avLst/>
          </a:prstGeom>
          <a:solidFill>
            <a:srgbClr val="4F6228">
              <a:alpha val="60000"/>
            </a:srgbClr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IP addresses</a:t>
            </a:r>
          </a:p>
        </p:txBody>
      </p:sp>
      <p:sp>
        <p:nvSpPr>
          <p:cNvPr id="38" name="Up Arrow 37">
            <a:extLst>
              <a:ext uri="{FF2B5EF4-FFF2-40B4-BE49-F238E27FC236}">
                <a16:creationId xmlns:a16="http://schemas.microsoft.com/office/drawing/2014/main" id="{3E7B8B2F-BC20-B94E-A953-192090E4F532}"/>
              </a:ext>
            </a:extLst>
          </p:cNvPr>
          <p:cNvSpPr/>
          <p:nvPr/>
        </p:nvSpPr>
        <p:spPr>
          <a:xfrm rot="5400000">
            <a:off x="4244507" y="4652884"/>
            <a:ext cx="378613" cy="7059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F07DC80-2E81-0640-B5DC-712549B959F8}"/>
              </a:ext>
            </a:extLst>
          </p:cNvPr>
          <p:cNvSpPr/>
          <p:nvPr/>
        </p:nvSpPr>
        <p:spPr>
          <a:xfrm>
            <a:off x="4828674" y="5287708"/>
            <a:ext cx="2016224" cy="344193"/>
          </a:xfrm>
          <a:prstGeom prst="roundRect">
            <a:avLst/>
          </a:prstGeom>
          <a:solidFill>
            <a:srgbClr val="10253F">
              <a:alpha val="60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IOC Factory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47A1903-3049-3E44-BEB6-04E299E89DB7}"/>
              </a:ext>
            </a:extLst>
          </p:cNvPr>
          <p:cNvSpPr/>
          <p:nvPr/>
        </p:nvSpPr>
        <p:spPr>
          <a:xfrm>
            <a:off x="4828674" y="5663595"/>
            <a:ext cx="2016224" cy="344193"/>
          </a:xfrm>
          <a:prstGeom prst="roundRect">
            <a:avLst/>
          </a:prstGeom>
          <a:solidFill>
            <a:srgbClr val="10253F">
              <a:alpha val="60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PLC Factory</a:t>
            </a:r>
          </a:p>
        </p:txBody>
      </p:sp>
      <p:sp>
        <p:nvSpPr>
          <p:cNvPr id="49" name="Up Arrow 48">
            <a:extLst>
              <a:ext uri="{FF2B5EF4-FFF2-40B4-BE49-F238E27FC236}">
                <a16:creationId xmlns:a16="http://schemas.microsoft.com/office/drawing/2014/main" id="{9BC050CB-F8A3-0842-9DFF-F65D67BD87D0}"/>
              </a:ext>
            </a:extLst>
          </p:cNvPr>
          <p:cNvSpPr/>
          <p:nvPr/>
        </p:nvSpPr>
        <p:spPr>
          <a:xfrm rot="3532518">
            <a:off x="7852917" y="3555316"/>
            <a:ext cx="254443" cy="231281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Up Arrow 49">
            <a:extLst>
              <a:ext uri="{FF2B5EF4-FFF2-40B4-BE49-F238E27FC236}">
                <a16:creationId xmlns:a16="http://schemas.microsoft.com/office/drawing/2014/main" id="{13433B53-332B-A54F-8484-8B260FC40A7C}"/>
              </a:ext>
            </a:extLst>
          </p:cNvPr>
          <p:cNvSpPr/>
          <p:nvPr/>
        </p:nvSpPr>
        <p:spPr>
          <a:xfrm rot="5400000">
            <a:off x="7932104" y="4764830"/>
            <a:ext cx="276221" cy="21894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Freeform 6">
            <a:extLst>
              <a:ext uri="{FF2B5EF4-FFF2-40B4-BE49-F238E27FC236}">
                <a16:creationId xmlns:a16="http://schemas.microsoft.com/office/drawing/2014/main" id="{9FE5655A-8FA6-1548-B1E2-1B1143093599}"/>
              </a:ext>
            </a:extLst>
          </p:cNvPr>
          <p:cNvSpPr>
            <a:spLocks/>
          </p:cNvSpPr>
          <p:nvPr/>
        </p:nvSpPr>
        <p:spPr bwMode="auto">
          <a:xfrm rot="16200000">
            <a:off x="9655873" y="4795555"/>
            <a:ext cx="1431326" cy="1098000"/>
          </a:xfrm>
          <a:custGeom>
            <a:avLst/>
            <a:gdLst>
              <a:gd name="T0" fmla="*/ 861 w 2587"/>
              <a:gd name="T1" fmla="*/ 195 h 2151"/>
              <a:gd name="T2" fmla="*/ 885 w 2587"/>
              <a:gd name="T3" fmla="*/ 143 h 2151"/>
              <a:gd name="T4" fmla="*/ 931 w 2587"/>
              <a:gd name="T5" fmla="*/ 97 h 2151"/>
              <a:gd name="T6" fmla="*/ 965 w 2587"/>
              <a:gd name="T7" fmla="*/ 76 h 2151"/>
              <a:gd name="T8" fmla="*/ 988 w 2587"/>
              <a:gd name="T9" fmla="*/ 47 h 2151"/>
              <a:gd name="T10" fmla="*/ 985 w 2587"/>
              <a:gd name="T11" fmla="*/ 21 h 2151"/>
              <a:gd name="T12" fmla="*/ 955 w 2587"/>
              <a:gd name="T13" fmla="*/ 3 h 2151"/>
              <a:gd name="T14" fmla="*/ 0 w 2587"/>
              <a:gd name="T15" fmla="*/ 2151 h 2151"/>
              <a:gd name="T16" fmla="*/ 2156 w 2587"/>
              <a:gd name="T17" fmla="*/ 1220 h 2151"/>
              <a:gd name="T18" fmla="*/ 2163 w 2587"/>
              <a:gd name="T19" fmla="*/ 1186 h 2151"/>
              <a:gd name="T20" fmla="*/ 2182 w 2587"/>
              <a:gd name="T21" fmla="*/ 1163 h 2151"/>
              <a:gd name="T22" fmla="*/ 2211 w 2587"/>
              <a:gd name="T23" fmla="*/ 1166 h 2151"/>
              <a:gd name="T24" fmla="*/ 2239 w 2587"/>
              <a:gd name="T25" fmla="*/ 1196 h 2151"/>
              <a:gd name="T26" fmla="*/ 2263 w 2587"/>
              <a:gd name="T27" fmla="*/ 1235 h 2151"/>
              <a:gd name="T28" fmla="*/ 2309 w 2587"/>
              <a:gd name="T29" fmla="*/ 1274 h 2151"/>
              <a:gd name="T30" fmla="*/ 2368 w 2587"/>
              <a:gd name="T31" fmla="*/ 1293 h 2151"/>
              <a:gd name="T32" fmla="*/ 2426 w 2587"/>
              <a:gd name="T33" fmla="*/ 1288 h 2151"/>
              <a:gd name="T34" fmla="*/ 2498 w 2587"/>
              <a:gd name="T35" fmla="*/ 1251 h 2151"/>
              <a:gd name="T36" fmla="*/ 2553 w 2587"/>
              <a:gd name="T37" fmla="*/ 1184 h 2151"/>
              <a:gd name="T38" fmla="*/ 2582 w 2587"/>
              <a:gd name="T39" fmla="*/ 1095 h 2151"/>
              <a:gd name="T40" fmla="*/ 2586 w 2587"/>
              <a:gd name="T41" fmla="*/ 1018 h 2151"/>
              <a:gd name="T42" fmla="*/ 2563 w 2587"/>
              <a:gd name="T43" fmla="*/ 926 h 2151"/>
              <a:gd name="T44" fmla="*/ 2514 w 2587"/>
              <a:gd name="T45" fmla="*/ 852 h 2151"/>
              <a:gd name="T46" fmla="*/ 2446 w 2587"/>
              <a:gd name="T47" fmla="*/ 805 h 2151"/>
              <a:gd name="T48" fmla="*/ 2385 w 2587"/>
              <a:gd name="T49" fmla="*/ 794 h 2151"/>
              <a:gd name="T50" fmla="*/ 2322 w 2587"/>
              <a:gd name="T51" fmla="*/ 808 h 2151"/>
              <a:gd name="T52" fmla="*/ 2278 w 2587"/>
              <a:gd name="T53" fmla="*/ 838 h 2151"/>
              <a:gd name="T54" fmla="*/ 2245 w 2587"/>
              <a:gd name="T55" fmla="*/ 882 h 2151"/>
              <a:gd name="T56" fmla="*/ 2218 w 2587"/>
              <a:gd name="T57" fmla="*/ 917 h 2151"/>
              <a:gd name="T58" fmla="*/ 2189 w 2587"/>
              <a:gd name="T59" fmla="*/ 927 h 2151"/>
              <a:gd name="T60" fmla="*/ 2166 w 2587"/>
              <a:gd name="T61" fmla="*/ 911 h 2151"/>
              <a:gd name="T62" fmla="*/ 2156 w 2587"/>
              <a:gd name="T63" fmla="*/ 869 h 2151"/>
              <a:gd name="T64" fmla="*/ 1282 w 2587"/>
              <a:gd name="T65" fmla="*/ 0 h 2151"/>
              <a:gd name="T66" fmla="*/ 1248 w 2587"/>
              <a:gd name="T67" fmla="*/ 6 h 2151"/>
              <a:gd name="T68" fmla="*/ 1227 w 2587"/>
              <a:gd name="T69" fmla="*/ 27 h 2151"/>
              <a:gd name="T70" fmla="*/ 1229 w 2587"/>
              <a:gd name="T71" fmla="*/ 55 h 2151"/>
              <a:gd name="T72" fmla="*/ 1258 w 2587"/>
              <a:gd name="T73" fmla="*/ 83 h 2151"/>
              <a:gd name="T74" fmla="*/ 1297 w 2587"/>
              <a:gd name="T75" fmla="*/ 107 h 2151"/>
              <a:gd name="T76" fmla="*/ 1336 w 2587"/>
              <a:gd name="T77" fmla="*/ 154 h 2151"/>
              <a:gd name="T78" fmla="*/ 1356 w 2587"/>
              <a:gd name="T79" fmla="*/ 213 h 2151"/>
              <a:gd name="T80" fmla="*/ 1352 w 2587"/>
              <a:gd name="T81" fmla="*/ 270 h 2151"/>
              <a:gd name="T82" fmla="*/ 1313 w 2587"/>
              <a:gd name="T83" fmla="*/ 341 h 2151"/>
              <a:gd name="T84" fmla="*/ 1247 w 2587"/>
              <a:gd name="T85" fmla="*/ 397 h 2151"/>
              <a:gd name="T86" fmla="*/ 1157 w 2587"/>
              <a:gd name="T87" fmla="*/ 426 h 2151"/>
              <a:gd name="T88" fmla="*/ 1082 w 2587"/>
              <a:gd name="T89" fmla="*/ 429 h 2151"/>
              <a:gd name="T90" fmla="*/ 988 w 2587"/>
              <a:gd name="T91" fmla="*/ 406 h 2151"/>
              <a:gd name="T92" fmla="*/ 915 w 2587"/>
              <a:gd name="T93" fmla="*/ 358 h 2151"/>
              <a:gd name="T94" fmla="*/ 869 w 2587"/>
              <a:gd name="T95" fmla="*/ 289 h 2151"/>
              <a:gd name="T96" fmla="*/ 858 w 2587"/>
              <a:gd name="T97" fmla="*/ 231 h 2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87" h="2151">
                <a:moveTo>
                  <a:pt x="858" y="231"/>
                </a:moveTo>
                <a:lnTo>
                  <a:pt x="858" y="231"/>
                </a:lnTo>
                <a:lnTo>
                  <a:pt x="858" y="213"/>
                </a:lnTo>
                <a:lnTo>
                  <a:pt x="861" y="195"/>
                </a:lnTo>
                <a:lnTo>
                  <a:pt x="866" y="180"/>
                </a:lnTo>
                <a:lnTo>
                  <a:pt x="871" y="166"/>
                </a:lnTo>
                <a:lnTo>
                  <a:pt x="877" y="154"/>
                </a:lnTo>
                <a:lnTo>
                  <a:pt x="885" y="143"/>
                </a:lnTo>
                <a:lnTo>
                  <a:pt x="893" y="131"/>
                </a:lnTo>
                <a:lnTo>
                  <a:pt x="902" y="123"/>
                </a:lnTo>
                <a:lnTo>
                  <a:pt x="918" y="107"/>
                </a:lnTo>
                <a:lnTo>
                  <a:pt x="931" y="97"/>
                </a:lnTo>
                <a:lnTo>
                  <a:pt x="946" y="89"/>
                </a:lnTo>
                <a:lnTo>
                  <a:pt x="946" y="89"/>
                </a:lnTo>
                <a:lnTo>
                  <a:pt x="955" y="83"/>
                </a:lnTo>
                <a:lnTo>
                  <a:pt x="965" y="76"/>
                </a:lnTo>
                <a:lnTo>
                  <a:pt x="973" y="70"/>
                </a:lnTo>
                <a:lnTo>
                  <a:pt x="980" y="62"/>
                </a:lnTo>
                <a:lnTo>
                  <a:pt x="985" y="55"/>
                </a:lnTo>
                <a:lnTo>
                  <a:pt x="988" y="47"/>
                </a:lnTo>
                <a:lnTo>
                  <a:pt x="989" y="40"/>
                </a:lnTo>
                <a:lnTo>
                  <a:pt x="989" y="34"/>
                </a:lnTo>
                <a:lnTo>
                  <a:pt x="988" y="27"/>
                </a:lnTo>
                <a:lnTo>
                  <a:pt x="985" y="21"/>
                </a:lnTo>
                <a:lnTo>
                  <a:pt x="980" y="14"/>
                </a:lnTo>
                <a:lnTo>
                  <a:pt x="973" y="9"/>
                </a:lnTo>
                <a:lnTo>
                  <a:pt x="965" y="6"/>
                </a:lnTo>
                <a:lnTo>
                  <a:pt x="955" y="3"/>
                </a:lnTo>
                <a:lnTo>
                  <a:pt x="944" y="1"/>
                </a:lnTo>
                <a:lnTo>
                  <a:pt x="933" y="0"/>
                </a:lnTo>
                <a:lnTo>
                  <a:pt x="0" y="0"/>
                </a:lnTo>
                <a:lnTo>
                  <a:pt x="0" y="2151"/>
                </a:lnTo>
                <a:lnTo>
                  <a:pt x="2154" y="2151"/>
                </a:lnTo>
                <a:lnTo>
                  <a:pt x="2154" y="1656"/>
                </a:lnTo>
                <a:lnTo>
                  <a:pt x="2156" y="1656"/>
                </a:lnTo>
                <a:lnTo>
                  <a:pt x="2156" y="1220"/>
                </a:lnTo>
                <a:lnTo>
                  <a:pt x="2156" y="1220"/>
                </a:lnTo>
                <a:lnTo>
                  <a:pt x="2158" y="1207"/>
                </a:lnTo>
                <a:lnTo>
                  <a:pt x="2159" y="1196"/>
                </a:lnTo>
                <a:lnTo>
                  <a:pt x="2163" y="1186"/>
                </a:lnTo>
                <a:lnTo>
                  <a:pt x="2166" y="1178"/>
                </a:lnTo>
                <a:lnTo>
                  <a:pt x="2171" y="1171"/>
                </a:lnTo>
                <a:lnTo>
                  <a:pt x="2177" y="1166"/>
                </a:lnTo>
                <a:lnTo>
                  <a:pt x="2182" y="1163"/>
                </a:lnTo>
                <a:lnTo>
                  <a:pt x="2189" y="1161"/>
                </a:lnTo>
                <a:lnTo>
                  <a:pt x="2197" y="1161"/>
                </a:lnTo>
                <a:lnTo>
                  <a:pt x="2203" y="1163"/>
                </a:lnTo>
                <a:lnTo>
                  <a:pt x="2211" y="1166"/>
                </a:lnTo>
                <a:lnTo>
                  <a:pt x="2218" y="1171"/>
                </a:lnTo>
                <a:lnTo>
                  <a:pt x="2226" y="1178"/>
                </a:lnTo>
                <a:lnTo>
                  <a:pt x="2232" y="1186"/>
                </a:lnTo>
                <a:lnTo>
                  <a:pt x="2239" y="1196"/>
                </a:lnTo>
                <a:lnTo>
                  <a:pt x="2245" y="1207"/>
                </a:lnTo>
                <a:lnTo>
                  <a:pt x="2245" y="1207"/>
                </a:lnTo>
                <a:lnTo>
                  <a:pt x="2254" y="1220"/>
                </a:lnTo>
                <a:lnTo>
                  <a:pt x="2263" y="1235"/>
                </a:lnTo>
                <a:lnTo>
                  <a:pt x="2278" y="1251"/>
                </a:lnTo>
                <a:lnTo>
                  <a:pt x="2288" y="1259"/>
                </a:lnTo>
                <a:lnTo>
                  <a:pt x="2298" y="1266"/>
                </a:lnTo>
                <a:lnTo>
                  <a:pt x="2309" y="1274"/>
                </a:lnTo>
                <a:lnTo>
                  <a:pt x="2322" y="1280"/>
                </a:lnTo>
                <a:lnTo>
                  <a:pt x="2337" y="1285"/>
                </a:lnTo>
                <a:lnTo>
                  <a:pt x="2351" y="1290"/>
                </a:lnTo>
                <a:lnTo>
                  <a:pt x="2368" y="1293"/>
                </a:lnTo>
                <a:lnTo>
                  <a:pt x="2385" y="1293"/>
                </a:lnTo>
                <a:lnTo>
                  <a:pt x="2385" y="1293"/>
                </a:lnTo>
                <a:lnTo>
                  <a:pt x="2407" y="1293"/>
                </a:lnTo>
                <a:lnTo>
                  <a:pt x="2426" y="1288"/>
                </a:lnTo>
                <a:lnTo>
                  <a:pt x="2446" y="1283"/>
                </a:lnTo>
                <a:lnTo>
                  <a:pt x="2463" y="1274"/>
                </a:lnTo>
                <a:lnTo>
                  <a:pt x="2481" y="1264"/>
                </a:lnTo>
                <a:lnTo>
                  <a:pt x="2498" y="1251"/>
                </a:lnTo>
                <a:lnTo>
                  <a:pt x="2514" y="1236"/>
                </a:lnTo>
                <a:lnTo>
                  <a:pt x="2527" y="1220"/>
                </a:lnTo>
                <a:lnTo>
                  <a:pt x="2540" y="1204"/>
                </a:lnTo>
                <a:lnTo>
                  <a:pt x="2553" y="1184"/>
                </a:lnTo>
                <a:lnTo>
                  <a:pt x="2563" y="1163"/>
                </a:lnTo>
                <a:lnTo>
                  <a:pt x="2571" y="1142"/>
                </a:lnTo>
                <a:lnTo>
                  <a:pt x="2577" y="1119"/>
                </a:lnTo>
                <a:lnTo>
                  <a:pt x="2582" y="1095"/>
                </a:lnTo>
                <a:lnTo>
                  <a:pt x="2586" y="1070"/>
                </a:lnTo>
                <a:lnTo>
                  <a:pt x="2587" y="1044"/>
                </a:lnTo>
                <a:lnTo>
                  <a:pt x="2587" y="1044"/>
                </a:lnTo>
                <a:lnTo>
                  <a:pt x="2586" y="1018"/>
                </a:lnTo>
                <a:lnTo>
                  <a:pt x="2582" y="994"/>
                </a:lnTo>
                <a:lnTo>
                  <a:pt x="2577" y="969"/>
                </a:lnTo>
                <a:lnTo>
                  <a:pt x="2571" y="947"/>
                </a:lnTo>
                <a:lnTo>
                  <a:pt x="2563" y="926"/>
                </a:lnTo>
                <a:lnTo>
                  <a:pt x="2553" y="904"/>
                </a:lnTo>
                <a:lnTo>
                  <a:pt x="2540" y="885"/>
                </a:lnTo>
                <a:lnTo>
                  <a:pt x="2527" y="867"/>
                </a:lnTo>
                <a:lnTo>
                  <a:pt x="2514" y="852"/>
                </a:lnTo>
                <a:lnTo>
                  <a:pt x="2498" y="838"/>
                </a:lnTo>
                <a:lnTo>
                  <a:pt x="2481" y="825"/>
                </a:lnTo>
                <a:lnTo>
                  <a:pt x="2463" y="815"/>
                </a:lnTo>
                <a:lnTo>
                  <a:pt x="2446" y="805"/>
                </a:lnTo>
                <a:lnTo>
                  <a:pt x="2426" y="800"/>
                </a:lnTo>
                <a:lnTo>
                  <a:pt x="2407" y="795"/>
                </a:lnTo>
                <a:lnTo>
                  <a:pt x="2385" y="794"/>
                </a:lnTo>
                <a:lnTo>
                  <a:pt x="2385" y="794"/>
                </a:lnTo>
                <a:lnTo>
                  <a:pt x="2368" y="795"/>
                </a:lnTo>
                <a:lnTo>
                  <a:pt x="2351" y="799"/>
                </a:lnTo>
                <a:lnTo>
                  <a:pt x="2337" y="802"/>
                </a:lnTo>
                <a:lnTo>
                  <a:pt x="2322" y="808"/>
                </a:lnTo>
                <a:lnTo>
                  <a:pt x="2309" y="815"/>
                </a:lnTo>
                <a:lnTo>
                  <a:pt x="2298" y="821"/>
                </a:lnTo>
                <a:lnTo>
                  <a:pt x="2288" y="830"/>
                </a:lnTo>
                <a:lnTo>
                  <a:pt x="2278" y="838"/>
                </a:lnTo>
                <a:lnTo>
                  <a:pt x="2263" y="854"/>
                </a:lnTo>
                <a:lnTo>
                  <a:pt x="2254" y="869"/>
                </a:lnTo>
                <a:lnTo>
                  <a:pt x="2245" y="882"/>
                </a:lnTo>
                <a:lnTo>
                  <a:pt x="2245" y="882"/>
                </a:lnTo>
                <a:lnTo>
                  <a:pt x="2239" y="893"/>
                </a:lnTo>
                <a:lnTo>
                  <a:pt x="2232" y="903"/>
                </a:lnTo>
                <a:lnTo>
                  <a:pt x="2226" y="911"/>
                </a:lnTo>
                <a:lnTo>
                  <a:pt x="2218" y="917"/>
                </a:lnTo>
                <a:lnTo>
                  <a:pt x="2211" y="922"/>
                </a:lnTo>
                <a:lnTo>
                  <a:pt x="2203" y="926"/>
                </a:lnTo>
                <a:lnTo>
                  <a:pt x="2197" y="927"/>
                </a:lnTo>
                <a:lnTo>
                  <a:pt x="2189" y="927"/>
                </a:lnTo>
                <a:lnTo>
                  <a:pt x="2182" y="926"/>
                </a:lnTo>
                <a:lnTo>
                  <a:pt x="2177" y="922"/>
                </a:lnTo>
                <a:lnTo>
                  <a:pt x="2171" y="917"/>
                </a:lnTo>
                <a:lnTo>
                  <a:pt x="2166" y="911"/>
                </a:lnTo>
                <a:lnTo>
                  <a:pt x="2163" y="903"/>
                </a:lnTo>
                <a:lnTo>
                  <a:pt x="2159" y="893"/>
                </a:lnTo>
                <a:lnTo>
                  <a:pt x="2158" y="882"/>
                </a:lnTo>
                <a:lnTo>
                  <a:pt x="2156" y="869"/>
                </a:lnTo>
                <a:lnTo>
                  <a:pt x="2156" y="595"/>
                </a:lnTo>
                <a:lnTo>
                  <a:pt x="2154" y="595"/>
                </a:lnTo>
                <a:lnTo>
                  <a:pt x="2154" y="0"/>
                </a:lnTo>
                <a:lnTo>
                  <a:pt x="1282" y="0"/>
                </a:lnTo>
                <a:lnTo>
                  <a:pt x="1282" y="0"/>
                </a:lnTo>
                <a:lnTo>
                  <a:pt x="1269" y="1"/>
                </a:lnTo>
                <a:lnTo>
                  <a:pt x="1258" y="3"/>
                </a:lnTo>
                <a:lnTo>
                  <a:pt x="1248" y="6"/>
                </a:lnTo>
                <a:lnTo>
                  <a:pt x="1242" y="9"/>
                </a:lnTo>
                <a:lnTo>
                  <a:pt x="1235" y="14"/>
                </a:lnTo>
                <a:lnTo>
                  <a:pt x="1230" y="21"/>
                </a:lnTo>
                <a:lnTo>
                  <a:pt x="1227" y="27"/>
                </a:lnTo>
                <a:lnTo>
                  <a:pt x="1225" y="34"/>
                </a:lnTo>
                <a:lnTo>
                  <a:pt x="1225" y="40"/>
                </a:lnTo>
                <a:lnTo>
                  <a:pt x="1225" y="47"/>
                </a:lnTo>
                <a:lnTo>
                  <a:pt x="1229" y="55"/>
                </a:lnTo>
                <a:lnTo>
                  <a:pt x="1234" y="62"/>
                </a:lnTo>
                <a:lnTo>
                  <a:pt x="1240" y="70"/>
                </a:lnTo>
                <a:lnTo>
                  <a:pt x="1248" y="76"/>
                </a:lnTo>
                <a:lnTo>
                  <a:pt x="1258" y="83"/>
                </a:lnTo>
                <a:lnTo>
                  <a:pt x="1269" y="89"/>
                </a:lnTo>
                <a:lnTo>
                  <a:pt x="1269" y="89"/>
                </a:lnTo>
                <a:lnTo>
                  <a:pt x="1282" y="97"/>
                </a:lnTo>
                <a:lnTo>
                  <a:pt x="1297" y="107"/>
                </a:lnTo>
                <a:lnTo>
                  <a:pt x="1313" y="123"/>
                </a:lnTo>
                <a:lnTo>
                  <a:pt x="1321" y="131"/>
                </a:lnTo>
                <a:lnTo>
                  <a:pt x="1329" y="143"/>
                </a:lnTo>
                <a:lnTo>
                  <a:pt x="1336" y="154"/>
                </a:lnTo>
                <a:lnTo>
                  <a:pt x="1343" y="166"/>
                </a:lnTo>
                <a:lnTo>
                  <a:pt x="1349" y="180"/>
                </a:lnTo>
                <a:lnTo>
                  <a:pt x="1352" y="195"/>
                </a:lnTo>
                <a:lnTo>
                  <a:pt x="1356" y="213"/>
                </a:lnTo>
                <a:lnTo>
                  <a:pt x="1357" y="231"/>
                </a:lnTo>
                <a:lnTo>
                  <a:pt x="1357" y="231"/>
                </a:lnTo>
                <a:lnTo>
                  <a:pt x="1356" y="250"/>
                </a:lnTo>
                <a:lnTo>
                  <a:pt x="1352" y="270"/>
                </a:lnTo>
                <a:lnTo>
                  <a:pt x="1346" y="289"/>
                </a:lnTo>
                <a:lnTo>
                  <a:pt x="1338" y="307"/>
                </a:lnTo>
                <a:lnTo>
                  <a:pt x="1326" y="325"/>
                </a:lnTo>
                <a:lnTo>
                  <a:pt x="1313" y="341"/>
                </a:lnTo>
                <a:lnTo>
                  <a:pt x="1300" y="358"/>
                </a:lnTo>
                <a:lnTo>
                  <a:pt x="1284" y="372"/>
                </a:lnTo>
                <a:lnTo>
                  <a:pt x="1266" y="385"/>
                </a:lnTo>
                <a:lnTo>
                  <a:pt x="1247" y="397"/>
                </a:lnTo>
                <a:lnTo>
                  <a:pt x="1225" y="406"/>
                </a:lnTo>
                <a:lnTo>
                  <a:pt x="1204" y="415"/>
                </a:lnTo>
                <a:lnTo>
                  <a:pt x="1181" y="421"/>
                </a:lnTo>
                <a:lnTo>
                  <a:pt x="1157" y="426"/>
                </a:lnTo>
                <a:lnTo>
                  <a:pt x="1133" y="429"/>
                </a:lnTo>
                <a:lnTo>
                  <a:pt x="1107" y="431"/>
                </a:lnTo>
                <a:lnTo>
                  <a:pt x="1107" y="431"/>
                </a:lnTo>
                <a:lnTo>
                  <a:pt x="1082" y="429"/>
                </a:lnTo>
                <a:lnTo>
                  <a:pt x="1056" y="426"/>
                </a:lnTo>
                <a:lnTo>
                  <a:pt x="1033" y="421"/>
                </a:lnTo>
                <a:lnTo>
                  <a:pt x="1011" y="415"/>
                </a:lnTo>
                <a:lnTo>
                  <a:pt x="988" y="406"/>
                </a:lnTo>
                <a:lnTo>
                  <a:pt x="967" y="397"/>
                </a:lnTo>
                <a:lnTo>
                  <a:pt x="949" y="385"/>
                </a:lnTo>
                <a:lnTo>
                  <a:pt x="931" y="372"/>
                </a:lnTo>
                <a:lnTo>
                  <a:pt x="915" y="358"/>
                </a:lnTo>
                <a:lnTo>
                  <a:pt x="900" y="341"/>
                </a:lnTo>
                <a:lnTo>
                  <a:pt x="887" y="325"/>
                </a:lnTo>
                <a:lnTo>
                  <a:pt x="877" y="307"/>
                </a:lnTo>
                <a:lnTo>
                  <a:pt x="869" y="289"/>
                </a:lnTo>
                <a:lnTo>
                  <a:pt x="863" y="270"/>
                </a:lnTo>
                <a:lnTo>
                  <a:pt x="859" y="250"/>
                </a:lnTo>
                <a:lnTo>
                  <a:pt x="858" y="231"/>
                </a:lnTo>
                <a:lnTo>
                  <a:pt x="858" y="231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rIns="468000" anchor="ctr" anchorCtr="1"/>
          <a:lstStyle/>
          <a:p>
            <a:pPr eaLnBrk="1" hangingPunct="1">
              <a:defRPr/>
            </a:pPr>
            <a:endParaRPr lang="en-GB" sz="1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2" name="Freeform 8">
            <a:extLst>
              <a:ext uri="{FF2B5EF4-FFF2-40B4-BE49-F238E27FC236}">
                <a16:creationId xmlns:a16="http://schemas.microsoft.com/office/drawing/2014/main" id="{F10613FB-B1D7-6F42-8CA7-B546770B68D8}"/>
              </a:ext>
            </a:extLst>
          </p:cNvPr>
          <p:cNvSpPr>
            <a:spLocks/>
          </p:cNvSpPr>
          <p:nvPr/>
        </p:nvSpPr>
        <p:spPr bwMode="auto">
          <a:xfrm rot="16200000">
            <a:off x="9640610" y="3243874"/>
            <a:ext cx="1154595" cy="1314676"/>
          </a:xfrm>
          <a:custGeom>
            <a:avLst/>
            <a:gdLst>
              <a:gd name="T0" fmla="*/ 195 w 2151"/>
              <a:gd name="T1" fmla="*/ 1725 h 2586"/>
              <a:gd name="T2" fmla="*/ 141 w 2151"/>
              <a:gd name="T3" fmla="*/ 1702 h 2586"/>
              <a:gd name="T4" fmla="*/ 96 w 2151"/>
              <a:gd name="T5" fmla="*/ 1655 h 2586"/>
              <a:gd name="T6" fmla="*/ 76 w 2151"/>
              <a:gd name="T7" fmla="*/ 1621 h 2586"/>
              <a:gd name="T8" fmla="*/ 47 w 2151"/>
              <a:gd name="T9" fmla="*/ 1598 h 2586"/>
              <a:gd name="T10" fmla="*/ 19 w 2151"/>
              <a:gd name="T11" fmla="*/ 1603 h 2586"/>
              <a:gd name="T12" fmla="*/ 2 w 2151"/>
              <a:gd name="T13" fmla="*/ 1631 h 2586"/>
              <a:gd name="T14" fmla="*/ 2151 w 2151"/>
              <a:gd name="T15" fmla="*/ 2586 h 2586"/>
              <a:gd name="T16" fmla="*/ 1218 w 2151"/>
              <a:gd name="T17" fmla="*/ 430 h 2586"/>
              <a:gd name="T18" fmla="*/ 1184 w 2151"/>
              <a:gd name="T19" fmla="*/ 425 h 2586"/>
              <a:gd name="T20" fmla="*/ 1163 w 2151"/>
              <a:gd name="T21" fmla="*/ 404 h 2586"/>
              <a:gd name="T22" fmla="*/ 1165 w 2151"/>
              <a:gd name="T23" fmla="*/ 376 h 2586"/>
              <a:gd name="T24" fmla="*/ 1194 w 2151"/>
              <a:gd name="T25" fmla="*/ 347 h 2586"/>
              <a:gd name="T26" fmla="*/ 1233 w 2151"/>
              <a:gd name="T27" fmla="*/ 322 h 2586"/>
              <a:gd name="T28" fmla="*/ 1272 w 2151"/>
              <a:gd name="T29" fmla="*/ 277 h 2586"/>
              <a:gd name="T30" fmla="*/ 1292 w 2151"/>
              <a:gd name="T31" fmla="*/ 218 h 2586"/>
              <a:gd name="T32" fmla="*/ 1288 w 2151"/>
              <a:gd name="T33" fmla="*/ 160 h 2586"/>
              <a:gd name="T34" fmla="*/ 1251 w 2151"/>
              <a:gd name="T35" fmla="*/ 88 h 2586"/>
              <a:gd name="T36" fmla="*/ 1183 w 2151"/>
              <a:gd name="T37" fmla="*/ 34 h 2586"/>
              <a:gd name="T38" fmla="*/ 1093 w 2151"/>
              <a:gd name="T39" fmla="*/ 4 h 2586"/>
              <a:gd name="T40" fmla="*/ 1018 w 2151"/>
              <a:gd name="T41" fmla="*/ 2 h 2586"/>
              <a:gd name="T42" fmla="*/ 924 w 2151"/>
              <a:gd name="T43" fmla="*/ 25 h 2586"/>
              <a:gd name="T44" fmla="*/ 851 w 2151"/>
              <a:gd name="T45" fmla="*/ 73 h 2586"/>
              <a:gd name="T46" fmla="*/ 805 w 2151"/>
              <a:gd name="T47" fmla="*/ 142 h 2586"/>
              <a:gd name="T48" fmla="*/ 794 w 2151"/>
              <a:gd name="T49" fmla="*/ 200 h 2586"/>
              <a:gd name="T50" fmla="*/ 807 w 2151"/>
              <a:gd name="T51" fmla="*/ 264 h 2586"/>
              <a:gd name="T52" fmla="*/ 838 w 2151"/>
              <a:gd name="T53" fmla="*/ 308 h 2586"/>
              <a:gd name="T54" fmla="*/ 882 w 2151"/>
              <a:gd name="T55" fmla="*/ 342 h 2586"/>
              <a:gd name="T56" fmla="*/ 916 w 2151"/>
              <a:gd name="T57" fmla="*/ 368 h 2586"/>
              <a:gd name="T58" fmla="*/ 926 w 2151"/>
              <a:gd name="T59" fmla="*/ 397 h 2586"/>
              <a:gd name="T60" fmla="*/ 909 w 2151"/>
              <a:gd name="T61" fmla="*/ 420 h 2586"/>
              <a:gd name="T62" fmla="*/ 869 w 2151"/>
              <a:gd name="T63" fmla="*/ 430 h 2586"/>
              <a:gd name="T64" fmla="*/ 0 w 2151"/>
              <a:gd name="T65" fmla="*/ 1305 h 2586"/>
              <a:gd name="T66" fmla="*/ 5 w 2151"/>
              <a:gd name="T67" fmla="*/ 1338 h 2586"/>
              <a:gd name="T68" fmla="*/ 26 w 2151"/>
              <a:gd name="T69" fmla="*/ 1361 h 2586"/>
              <a:gd name="T70" fmla="*/ 54 w 2151"/>
              <a:gd name="T71" fmla="*/ 1357 h 2586"/>
              <a:gd name="T72" fmla="*/ 83 w 2151"/>
              <a:gd name="T73" fmla="*/ 1328 h 2586"/>
              <a:gd name="T74" fmla="*/ 107 w 2151"/>
              <a:gd name="T75" fmla="*/ 1291 h 2586"/>
              <a:gd name="T76" fmla="*/ 153 w 2151"/>
              <a:gd name="T77" fmla="*/ 1250 h 2586"/>
              <a:gd name="T78" fmla="*/ 211 w 2151"/>
              <a:gd name="T79" fmla="*/ 1230 h 2586"/>
              <a:gd name="T80" fmla="*/ 270 w 2151"/>
              <a:gd name="T81" fmla="*/ 1235 h 2586"/>
              <a:gd name="T82" fmla="*/ 342 w 2151"/>
              <a:gd name="T83" fmla="*/ 1273 h 2586"/>
              <a:gd name="T84" fmla="*/ 395 w 2151"/>
              <a:gd name="T85" fmla="*/ 1339 h 2586"/>
              <a:gd name="T86" fmla="*/ 426 w 2151"/>
              <a:gd name="T87" fmla="*/ 1429 h 2586"/>
              <a:gd name="T88" fmla="*/ 428 w 2151"/>
              <a:gd name="T89" fmla="*/ 1505 h 2586"/>
              <a:gd name="T90" fmla="*/ 405 w 2151"/>
              <a:gd name="T91" fmla="*/ 1598 h 2586"/>
              <a:gd name="T92" fmla="*/ 356 w 2151"/>
              <a:gd name="T93" fmla="*/ 1673 h 2586"/>
              <a:gd name="T94" fmla="*/ 288 w 2151"/>
              <a:gd name="T95" fmla="*/ 1718 h 2586"/>
              <a:gd name="T96" fmla="*/ 229 w 2151"/>
              <a:gd name="T97" fmla="*/ 1730 h 2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51" h="2586">
                <a:moveTo>
                  <a:pt x="229" y="1730"/>
                </a:moveTo>
                <a:lnTo>
                  <a:pt x="229" y="1730"/>
                </a:lnTo>
                <a:lnTo>
                  <a:pt x="211" y="1728"/>
                </a:lnTo>
                <a:lnTo>
                  <a:pt x="195" y="1725"/>
                </a:lnTo>
                <a:lnTo>
                  <a:pt x="179" y="1722"/>
                </a:lnTo>
                <a:lnTo>
                  <a:pt x="166" y="1715"/>
                </a:lnTo>
                <a:lnTo>
                  <a:pt x="153" y="1709"/>
                </a:lnTo>
                <a:lnTo>
                  <a:pt x="141" y="1702"/>
                </a:lnTo>
                <a:lnTo>
                  <a:pt x="132" y="1694"/>
                </a:lnTo>
                <a:lnTo>
                  <a:pt x="122" y="1686"/>
                </a:lnTo>
                <a:lnTo>
                  <a:pt x="107" y="1670"/>
                </a:lnTo>
                <a:lnTo>
                  <a:pt x="96" y="1655"/>
                </a:lnTo>
                <a:lnTo>
                  <a:pt x="88" y="1642"/>
                </a:lnTo>
                <a:lnTo>
                  <a:pt x="88" y="1642"/>
                </a:lnTo>
                <a:lnTo>
                  <a:pt x="83" y="1631"/>
                </a:lnTo>
                <a:lnTo>
                  <a:pt x="76" y="1621"/>
                </a:lnTo>
                <a:lnTo>
                  <a:pt x="68" y="1613"/>
                </a:lnTo>
                <a:lnTo>
                  <a:pt x="62" y="1606"/>
                </a:lnTo>
                <a:lnTo>
                  <a:pt x="54" y="1601"/>
                </a:lnTo>
                <a:lnTo>
                  <a:pt x="47" y="1598"/>
                </a:lnTo>
                <a:lnTo>
                  <a:pt x="39" y="1598"/>
                </a:lnTo>
                <a:lnTo>
                  <a:pt x="32" y="1598"/>
                </a:lnTo>
                <a:lnTo>
                  <a:pt x="26" y="1600"/>
                </a:lnTo>
                <a:lnTo>
                  <a:pt x="19" y="1603"/>
                </a:lnTo>
                <a:lnTo>
                  <a:pt x="15" y="1608"/>
                </a:lnTo>
                <a:lnTo>
                  <a:pt x="10" y="1614"/>
                </a:lnTo>
                <a:lnTo>
                  <a:pt x="5" y="1621"/>
                </a:lnTo>
                <a:lnTo>
                  <a:pt x="2" y="1631"/>
                </a:lnTo>
                <a:lnTo>
                  <a:pt x="0" y="1642"/>
                </a:lnTo>
                <a:lnTo>
                  <a:pt x="0" y="1655"/>
                </a:lnTo>
                <a:lnTo>
                  <a:pt x="0" y="2586"/>
                </a:lnTo>
                <a:lnTo>
                  <a:pt x="2151" y="2586"/>
                </a:lnTo>
                <a:lnTo>
                  <a:pt x="2151" y="431"/>
                </a:lnTo>
                <a:lnTo>
                  <a:pt x="1656" y="431"/>
                </a:lnTo>
                <a:lnTo>
                  <a:pt x="1656" y="430"/>
                </a:lnTo>
                <a:lnTo>
                  <a:pt x="1218" y="430"/>
                </a:lnTo>
                <a:lnTo>
                  <a:pt x="1218" y="430"/>
                </a:lnTo>
                <a:lnTo>
                  <a:pt x="1205" y="430"/>
                </a:lnTo>
                <a:lnTo>
                  <a:pt x="1194" y="428"/>
                </a:lnTo>
                <a:lnTo>
                  <a:pt x="1184" y="425"/>
                </a:lnTo>
                <a:lnTo>
                  <a:pt x="1178" y="420"/>
                </a:lnTo>
                <a:lnTo>
                  <a:pt x="1171" y="415"/>
                </a:lnTo>
                <a:lnTo>
                  <a:pt x="1166" y="410"/>
                </a:lnTo>
                <a:lnTo>
                  <a:pt x="1163" y="404"/>
                </a:lnTo>
                <a:lnTo>
                  <a:pt x="1162" y="397"/>
                </a:lnTo>
                <a:lnTo>
                  <a:pt x="1162" y="391"/>
                </a:lnTo>
                <a:lnTo>
                  <a:pt x="1162" y="383"/>
                </a:lnTo>
                <a:lnTo>
                  <a:pt x="1165" y="376"/>
                </a:lnTo>
                <a:lnTo>
                  <a:pt x="1170" y="368"/>
                </a:lnTo>
                <a:lnTo>
                  <a:pt x="1176" y="361"/>
                </a:lnTo>
                <a:lnTo>
                  <a:pt x="1184" y="353"/>
                </a:lnTo>
                <a:lnTo>
                  <a:pt x="1194" y="347"/>
                </a:lnTo>
                <a:lnTo>
                  <a:pt x="1205" y="342"/>
                </a:lnTo>
                <a:lnTo>
                  <a:pt x="1205" y="342"/>
                </a:lnTo>
                <a:lnTo>
                  <a:pt x="1218" y="334"/>
                </a:lnTo>
                <a:lnTo>
                  <a:pt x="1233" y="322"/>
                </a:lnTo>
                <a:lnTo>
                  <a:pt x="1249" y="308"/>
                </a:lnTo>
                <a:lnTo>
                  <a:pt x="1258" y="298"/>
                </a:lnTo>
                <a:lnTo>
                  <a:pt x="1266" y="288"/>
                </a:lnTo>
                <a:lnTo>
                  <a:pt x="1272" y="277"/>
                </a:lnTo>
                <a:lnTo>
                  <a:pt x="1279" y="264"/>
                </a:lnTo>
                <a:lnTo>
                  <a:pt x="1285" y="251"/>
                </a:lnTo>
                <a:lnTo>
                  <a:pt x="1288" y="235"/>
                </a:lnTo>
                <a:lnTo>
                  <a:pt x="1292" y="218"/>
                </a:lnTo>
                <a:lnTo>
                  <a:pt x="1293" y="200"/>
                </a:lnTo>
                <a:lnTo>
                  <a:pt x="1293" y="200"/>
                </a:lnTo>
                <a:lnTo>
                  <a:pt x="1292" y="181"/>
                </a:lnTo>
                <a:lnTo>
                  <a:pt x="1288" y="160"/>
                </a:lnTo>
                <a:lnTo>
                  <a:pt x="1282" y="142"/>
                </a:lnTo>
                <a:lnTo>
                  <a:pt x="1274" y="122"/>
                </a:lnTo>
                <a:lnTo>
                  <a:pt x="1262" y="104"/>
                </a:lnTo>
                <a:lnTo>
                  <a:pt x="1251" y="88"/>
                </a:lnTo>
                <a:lnTo>
                  <a:pt x="1236" y="73"/>
                </a:lnTo>
                <a:lnTo>
                  <a:pt x="1220" y="59"/>
                </a:lnTo>
                <a:lnTo>
                  <a:pt x="1202" y="46"/>
                </a:lnTo>
                <a:lnTo>
                  <a:pt x="1183" y="34"/>
                </a:lnTo>
                <a:lnTo>
                  <a:pt x="1162" y="25"/>
                </a:lnTo>
                <a:lnTo>
                  <a:pt x="1140" y="17"/>
                </a:lnTo>
                <a:lnTo>
                  <a:pt x="1118" y="8"/>
                </a:lnTo>
                <a:lnTo>
                  <a:pt x="1093" y="4"/>
                </a:lnTo>
                <a:lnTo>
                  <a:pt x="1069" y="2"/>
                </a:lnTo>
                <a:lnTo>
                  <a:pt x="1043" y="0"/>
                </a:lnTo>
                <a:lnTo>
                  <a:pt x="1043" y="0"/>
                </a:lnTo>
                <a:lnTo>
                  <a:pt x="1018" y="2"/>
                </a:lnTo>
                <a:lnTo>
                  <a:pt x="992" y="4"/>
                </a:lnTo>
                <a:lnTo>
                  <a:pt x="970" y="8"/>
                </a:lnTo>
                <a:lnTo>
                  <a:pt x="947" y="17"/>
                </a:lnTo>
                <a:lnTo>
                  <a:pt x="924" y="25"/>
                </a:lnTo>
                <a:lnTo>
                  <a:pt x="903" y="34"/>
                </a:lnTo>
                <a:lnTo>
                  <a:pt x="885" y="46"/>
                </a:lnTo>
                <a:lnTo>
                  <a:pt x="867" y="59"/>
                </a:lnTo>
                <a:lnTo>
                  <a:pt x="851" y="73"/>
                </a:lnTo>
                <a:lnTo>
                  <a:pt x="836" y="88"/>
                </a:lnTo>
                <a:lnTo>
                  <a:pt x="823" y="104"/>
                </a:lnTo>
                <a:lnTo>
                  <a:pt x="813" y="122"/>
                </a:lnTo>
                <a:lnTo>
                  <a:pt x="805" y="142"/>
                </a:lnTo>
                <a:lnTo>
                  <a:pt x="799" y="160"/>
                </a:lnTo>
                <a:lnTo>
                  <a:pt x="795" y="181"/>
                </a:lnTo>
                <a:lnTo>
                  <a:pt x="794" y="200"/>
                </a:lnTo>
                <a:lnTo>
                  <a:pt x="794" y="200"/>
                </a:lnTo>
                <a:lnTo>
                  <a:pt x="794" y="218"/>
                </a:lnTo>
                <a:lnTo>
                  <a:pt x="797" y="235"/>
                </a:lnTo>
                <a:lnTo>
                  <a:pt x="802" y="251"/>
                </a:lnTo>
                <a:lnTo>
                  <a:pt x="807" y="264"/>
                </a:lnTo>
                <a:lnTo>
                  <a:pt x="813" y="277"/>
                </a:lnTo>
                <a:lnTo>
                  <a:pt x="822" y="288"/>
                </a:lnTo>
                <a:lnTo>
                  <a:pt x="830" y="298"/>
                </a:lnTo>
                <a:lnTo>
                  <a:pt x="838" y="308"/>
                </a:lnTo>
                <a:lnTo>
                  <a:pt x="854" y="322"/>
                </a:lnTo>
                <a:lnTo>
                  <a:pt x="867" y="334"/>
                </a:lnTo>
                <a:lnTo>
                  <a:pt x="882" y="342"/>
                </a:lnTo>
                <a:lnTo>
                  <a:pt x="882" y="342"/>
                </a:lnTo>
                <a:lnTo>
                  <a:pt x="891" y="347"/>
                </a:lnTo>
                <a:lnTo>
                  <a:pt x="901" y="353"/>
                </a:lnTo>
                <a:lnTo>
                  <a:pt x="909" y="361"/>
                </a:lnTo>
                <a:lnTo>
                  <a:pt x="916" y="368"/>
                </a:lnTo>
                <a:lnTo>
                  <a:pt x="921" y="376"/>
                </a:lnTo>
                <a:lnTo>
                  <a:pt x="924" y="383"/>
                </a:lnTo>
                <a:lnTo>
                  <a:pt x="926" y="391"/>
                </a:lnTo>
                <a:lnTo>
                  <a:pt x="926" y="397"/>
                </a:lnTo>
                <a:lnTo>
                  <a:pt x="924" y="404"/>
                </a:lnTo>
                <a:lnTo>
                  <a:pt x="921" y="410"/>
                </a:lnTo>
                <a:lnTo>
                  <a:pt x="916" y="415"/>
                </a:lnTo>
                <a:lnTo>
                  <a:pt x="909" y="420"/>
                </a:lnTo>
                <a:lnTo>
                  <a:pt x="901" y="425"/>
                </a:lnTo>
                <a:lnTo>
                  <a:pt x="891" y="428"/>
                </a:lnTo>
                <a:lnTo>
                  <a:pt x="880" y="430"/>
                </a:lnTo>
                <a:lnTo>
                  <a:pt x="869" y="430"/>
                </a:lnTo>
                <a:lnTo>
                  <a:pt x="595" y="430"/>
                </a:lnTo>
                <a:lnTo>
                  <a:pt x="595" y="431"/>
                </a:lnTo>
                <a:lnTo>
                  <a:pt x="0" y="431"/>
                </a:lnTo>
                <a:lnTo>
                  <a:pt x="0" y="1305"/>
                </a:lnTo>
                <a:lnTo>
                  <a:pt x="0" y="1305"/>
                </a:lnTo>
                <a:lnTo>
                  <a:pt x="0" y="1317"/>
                </a:lnTo>
                <a:lnTo>
                  <a:pt x="2" y="1328"/>
                </a:lnTo>
                <a:lnTo>
                  <a:pt x="5" y="1338"/>
                </a:lnTo>
                <a:lnTo>
                  <a:pt x="10" y="1346"/>
                </a:lnTo>
                <a:lnTo>
                  <a:pt x="15" y="1352"/>
                </a:lnTo>
                <a:lnTo>
                  <a:pt x="19" y="1357"/>
                </a:lnTo>
                <a:lnTo>
                  <a:pt x="26" y="1361"/>
                </a:lnTo>
                <a:lnTo>
                  <a:pt x="32" y="1362"/>
                </a:lnTo>
                <a:lnTo>
                  <a:pt x="39" y="1362"/>
                </a:lnTo>
                <a:lnTo>
                  <a:pt x="47" y="1361"/>
                </a:lnTo>
                <a:lnTo>
                  <a:pt x="54" y="1357"/>
                </a:lnTo>
                <a:lnTo>
                  <a:pt x="62" y="1352"/>
                </a:lnTo>
                <a:lnTo>
                  <a:pt x="68" y="1346"/>
                </a:lnTo>
                <a:lnTo>
                  <a:pt x="76" y="1338"/>
                </a:lnTo>
                <a:lnTo>
                  <a:pt x="83" y="1328"/>
                </a:lnTo>
                <a:lnTo>
                  <a:pt x="88" y="1318"/>
                </a:lnTo>
                <a:lnTo>
                  <a:pt x="88" y="1318"/>
                </a:lnTo>
                <a:lnTo>
                  <a:pt x="96" y="1304"/>
                </a:lnTo>
                <a:lnTo>
                  <a:pt x="107" y="1291"/>
                </a:lnTo>
                <a:lnTo>
                  <a:pt x="122" y="1274"/>
                </a:lnTo>
                <a:lnTo>
                  <a:pt x="132" y="1266"/>
                </a:lnTo>
                <a:lnTo>
                  <a:pt x="141" y="1258"/>
                </a:lnTo>
                <a:lnTo>
                  <a:pt x="153" y="1250"/>
                </a:lnTo>
                <a:lnTo>
                  <a:pt x="166" y="1243"/>
                </a:lnTo>
                <a:lnTo>
                  <a:pt x="179" y="1238"/>
                </a:lnTo>
                <a:lnTo>
                  <a:pt x="195" y="1234"/>
                </a:lnTo>
                <a:lnTo>
                  <a:pt x="211" y="1230"/>
                </a:lnTo>
                <a:lnTo>
                  <a:pt x="229" y="1230"/>
                </a:lnTo>
                <a:lnTo>
                  <a:pt x="229" y="1230"/>
                </a:lnTo>
                <a:lnTo>
                  <a:pt x="249" y="1232"/>
                </a:lnTo>
                <a:lnTo>
                  <a:pt x="270" y="1235"/>
                </a:lnTo>
                <a:lnTo>
                  <a:pt x="288" y="1242"/>
                </a:lnTo>
                <a:lnTo>
                  <a:pt x="307" y="1250"/>
                </a:lnTo>
                <a:lnTo>
                  <a:pt x="325" y="1260"/>
                </a:lnTo>
                <a:lnTo>
                  <a:pt x="342" y="1273"/>
                </a:lnTo>
                <a:lnTo>
                  <a:pt x="356" y="1287"/>
                </a:lnTo>
                <a:lnTo>
                  <a:pt x="371" y="1304"/>
                </a:lnTo>
                <a:lnTo>
                  <a:pt x="384" y="1321"/>
                </a:lnTo>
                <a:lnTo>
                  <a:pt x="395" y="1339"/>
                </a:lnTo>
                <a:lnTo>
                  <a:pt x="405" y="1361"/>
                </a:lnTo>
                <a:lnTo>
                  <a:pt x="413" y="1383"/>
                </a:lnTo>
                <a:lnTo>
                  <a:pt x="421" y="1406"/>
                </a:lnTo>
                <a:lnTo>
                  <a:pt x="426" y="1429"/>
                </a:lnTo>
                <a:lnTo>
                  <a:pt x="428" y="1455"/>
                </a:lnTo>
                <a:lnTo>
                  <a:pt x="429" y="1479"/>
                </a:lnTo>
                <a:lnTo>
                  <a:pt x="429" y="1479"/>
                </a:lnTo>
                <a:lnTo>
                  <a:pt x="428" y="1505"/>
                </a:lnTo>
                <a:lnTo>
                  <a:pt x="426" y="1530"/>
                </a:lnTo>
                <a:lnTo>
                  <a:pt x="421" y="1554"/>
                </a:lnTo>
                <a:lnTo>
                  <a:pt x="413" y="1577"/>
                </a:lnTo>
                <a:lnTo>
                  <a:pt x="405" y="1598"/>
                </a:lnTo>
                <a:lnTo>
                  <a:pt x="395" y="1619"/>
                </a:lnTo>
                <a:lnTo>
                  <a:pt x="384" y="1639"/>
                </a:lnTo>
                <a:lnTo>
                  <a:pt x="371" y="1657"/>
                </a:lnTo>
                <a:lnTo>
                  <a:pt x="356" y="1673"/>
                </a:lnTo>
                <a:lnTo>
                  <a:pt x="342" y="1686"/>
                </a:lnTo>
                <a:lnTo>
                  <a:pt x="325" y="1699"/>
                </a:lnTo>
                <a:lnTo>
                  <a:pt x="307" y="1710"/>
                </a:lnTo>
                <a:lnTo>
                  <a:pt x="288" y="1718"/>
                </a:lnTo>
                <a:lnTo>
                  <a:pt x="270" y="1725"/>
                </a:lnTo>
                <a:lnTo>
                  <a:pt x="249" y="1728"/>
                </a:lnTo>
                <a:lnTo>
                  <a:pt x="229" y="1730"/>
                </a:lnTo>
                <a:lnTo>
                  <a:pt x="229" y="173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28575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tIns="468000" anchor="ctr" anchorCtr="1"/>
          <a:lstStyle/>
          <a:p>
            <a:pPr eaLnBrk="1" hangingPunct="1">
              <a:defRPr/>
            </a:pPr>
            <a:endParaRPr lang="en-GB" sz="1400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64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Integration Process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EPICS integration</a:t>
            </a:r>
          </a:p>
          <a:p>
            <a:endParaRPr lang="en-GB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CF0F5E-043B-E14F-81EC-8F46010C04F2}"/>
              </a:ext>
            </a:extLst>
          </p:cNvPr>
          <p:cNvSpPr/>
          <p:nvPr/>
        </p:nvSpPr>
        <p:spPr>
          <a:xfrm>
            <a:off x="6096000" y="1439558"/>
            <a:ext cx="5760640" cy="11786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4BA9CC-10B0-C94C-ACD8-64F5FBE4F54A}"/>
              </a:ext>
            </a:extLst>
          </p:cNvPr>
          <p:cNvSpPr/>
          <p:nvPr/>
        </p:nvSpPr>
        <p:spPr>
          <a:xfrm>
            <a:off x="6126832" y="5550806"/>
            <a:ext cx="5760640" cy="128350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A5756-0ACD-D942-A676-25796F55936B}"/>
              </a:ext>
            </a:extLst>
          </p:cNvPr>
          <p:cNvSpPr txBox="1"/>
          <p:nvPr/>
        </p:nvSpPr>
        <p:spPr>
          <a:xfrm>
            <a:off x="6299200" y="3314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75D8BE6-737D-CF4D-92CF-92851D311F32}"/>
              </a:ext>
            </a:extLst>
          </p:cNvPr>
          <p:cNvSpPr/>
          <p:nvPr/>
        </p:nvSpPr>
        <p:spPr>
          <a:xfrm>
            <a:off x="3431703" y="2122990"/>
            <a:ext cx="5220581" cy="104974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65000"/>
                </a:schemeClr>
              </a:gs>
              <a:gs pos="80000">
                <a:schemeClr val="accent6">
                  <a:shade val="93000"/>
                  <a:satMod val="130000"/>
                  <a:alpha val="65000"/>
                </a:schemeClr>
              </a:gs>
              <a:gs pos="100000">
                <a:schemeClr val="accent6">
                  <a:shade val="94000"/>
                  <a:satMod val="135000"/>
                  <a:alpha val="6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CHIC IOC</a:t>
            </a:r>
          </a:p>
          <a:p>
            <a:pPr algn="ctr"/>
            <a:r>
              <a:rPr lang="en-US" dirty="0"/>
              <a:t>standard variable list</a:t>
            </a:r>
          </a:p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EA309F6-DA89-214D-9D65-D6F3625FA1D7}"/>
              </a:ext>
            </a:extLst>
          </p:cNvPr>
          <p:cNvSpPr/>
          <p:nvPr/>
        </p:nvSpPr>
        <p:spPr>
          <a:xfrm>
            <a:off x="3431703" y="1670198"/>
            <a:ext cx="5220581" cy="43204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EPICS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122DCCA-5214-6D45-8F2F-B6A7AA35B508}"/>
              </a:ext>
            </a:extLst>
          </p:cNvPr>
          <p:cNvSpPr/>
          <p:nvPr/>
        </p:nvSpPr>
        <p:spPr>
          <a:xfrm>
            <a:off x="3431704" y="5558631"/>
            <a:ext cx="5328592" cy="57606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CHIC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E0202E8-4573-D648-90E4-C85506D6E785}"/>
              </a:ext>
            </a:extLst>
          </p:cNvPr>
          <p:cNvSpPr/>
          <p:nvPr/>
        </p:nvSpPr>
        <p:spPr>
          <a:xfrm>
            <a:off x="3503712" y="4036272"/>
            <a:ext cx="2520282" cy="31864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TCP/IP Server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FE6877B-0C5E-5B4C-88CB-796EAE3AB347}"/>
              </a:ext>
            </a:extLst>
          </p:cNvPr>
          <p:cNvSpPr/>
          <p:nvPr/>
        </p:nvSpPr>
        <p:spPr>
          <a:xfrm>
            <a:off x="3719736" y="4345282"/>
            <a:ext cx="2088234" cy="31864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1.Close all connections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FA6E8DB-ACFB-A54D-8195-A0094EC3C1E0}"/>
              </a:ext>
            </a:extLst>
          </p:cNvPr>
          <p:cNvSpPr/>
          <p:nvPr/>
        </p:nvSpPr>
        <p:spPr>
          <a:xfrm>
            <a:off x="3719736" y="4633314"/>
            <a:ext cx="2088234" cy="31864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2.Initialize “Listener”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F03F70F-3C5F-F343-A414-B61732EAE357}"/>
              </a:ext>
            </a:extLst>
          </p:cNvPr>
          <p:cNvSpPr/>
          <p:nvPr/>
        </p:nvSpPr>
        <p:spPr>
          <a:xfrm>
            <a:off x="3719736" y="4921346"/>
            <a:ext cx="2088234" cy="31864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3.Accept connection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E98C817-8A8A-5742-A149-6477D1376750}"/>
              </a:ext>
            </a:extLst>
          </p:cNvPr>
          <p:cNvSpPr/>
          <p:nvPr/>
        </p:nvSpPr>
        <p:spPr>
          <a:xfrm>
            <a:off x="3719736" y="5239988"/>
            <a:ext cx="2088234" cy="31864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4.Push data to EPICS</a:t>
            </a:r>
          </a:p>
        </p:txBody>
      </p:sp>
      <p:sp>
        <p:nvSpPr>
          <p:cNvPr id="40" name="Curved Up Arrow 39">
            <a:extLst>
              <a:ext uri="{FF2B5EF4-FFF2-40B4-BE49-F238E27FC236}">
                <a16:creationId xmlns:a16="http://schemas.microsoft.com/office/drawing/2014/main" id="{1A20E80C-DABD-7447-8CDA-B27FC75C0D47}"/>
              </a:ext>
            </a:extLst>
          </p:cNvPr>
          <p:cNvSpPr/>
          <p:nvPr/>
        </p:nvSpPr>
        <p:spPr>
          <a:xfrm rot="16200000">
            <a:off x="5539963" y="4815155"/>
            <a:ext cx="1014827" cy="2880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170D4FA9-58C6-DA40-9D90-100C009CBCDE}"/>
              </a:ext>
            </a:extLst>
          </p:cNvPr>
          <p:cNvSpPr/>
          <p:nvPr/>
        </p:nvSpPr>
        <p:spPr>
          <a:xfrm>
            <a:off x="3503712" y="4478510"/>
            <a:ext cx="45719" cy="6894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Up Arrow 43">
            <a:extLst>
              <a:ext uri="{FF2B5EF4-FFF2-40B4-BE49-F238E27FC236}">
                <a16:creationId xmlns:a16="http://schemas.microsoft.com/office/drawing/2014/main" id="{17ACF4AA-A29A-424D-B359-0F908DE435D6}"/>
              </a:ext>
            </a:extLst>
          </p:cNvPr>
          <p:cNvSpPr/>
          <p:nvPr/>
        </p:nvSpPr>
        <p:spPr>
          <a:xfrm>
            <a:off x="4574546" y="3274076"/>
            <a:ext cx="378613" cy="7059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0B16A49-36DD-7A46-9EB2-492751917455}"/>
              </a:ext>
            </a:extLst>
          </p:cNvPr>
          <p:cNvSpPr/>
          <p:nvPr/>
        </p:nvSpPr>
        <p:spPr>
          <a:xfrm>
            <a:off x="4193510" y="2809717"/>
            <a:ext cx="1175514" cy="30503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TCP/IP Client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0428140F-598D-BE4A-A0F2-9038046308D2}"/>
              </a:ext>
            </a:extLst>
          </p:cNvPr>
          <p:cNvSpPr/>
          <p:nvPr/>
        </p:nvSpPr>
        <p:spPr>
          <a:xfrm>
            <a:off x="6672064" y="2822326"/>
            <a:ext cx="1224136" cy="30503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Modbus Client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0D6DB1D3-CBEC-4145-9B0E-5903FE47A84F}"/>
              </a:ext>
            </a:extLst>
          </p:cNvPr>
          <p:cNvSpPr/>
          <p:nvPr/>
        </p:nvSpPr>
        <p:spPr>
          <a:xfrm>
            <a:off x="6132003" y="4022071"/>
            <a:ext cx="2520282" cy="31864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Modbus Server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7D4F9503-049C-7845-AD63-4A7D8192A62A}"/>
              </a:ext>
            </a:extLst>
          </p:cNvPr>
          <p:cNvSpPr/>
          <p:nvPr/>
        </p:nvSpPr>
        <p:spPr>
          <a:xfrm>
            <a:off x="6312024" y="4334494"/>
            <a:ext cx="2088234" cy="31864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Creates memory locations accessible via Modbus</a:t>
            </a:r>
          </a:p>
        </p:txBody>
      </p:sp>
      <p:sp>
        <p:nvSpPr>
          <p:cNvPr id="52" name="Up Arrow 51">
            <a:extLst>
              <a:ext uri="{FF2B5EF4-FFF2-40B4-BE49-F238E27FC236}">
                <a16:creationId xmlns:a16="http://schemas.microsoft.com/office/drawing/2014/main" id="{C94FE7F7-9394-0949-AAC5-0BB25745DD5A}"/>
              </a:ext>
            </a:extLst>
          </p:cNvPr>
          <p:cNvSpPr/>
          <p:nvPr/>
        </p:nvSpPr>
        <p:spPr>
          <a:xfrm rot="10800000">
            <a:off x="7176120" y="3268513"/>
            <a:ext cx="378613" cy="7059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92FB22DE-4DCC-124F-B2F7-CDDBF296DA5D}"/>
              </a:ext>
            </a:extLst>
          </p:cNvPr>
          <p:cNvSpPr/>
          <p:nvPr/>
        </p:nvSpPr>
        <p:spPr>
          <a:xfrm>
            <a:off x="3647726" y="6134694"/>
            <a:ext cx="5004558" cy="31864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standard variable list</a:t>
            </a:r>
          </a:p>
        </p:txBody>
      </p:sp>
      <p:sp>
        <p:nvSpPr>
          <p:cNvPr id="56" name="Freeform 6">
            <a:extLst>
              <a:ext uri="{FF2B5EF4-FFF2-40B4-BE49-F238E27FC236}">
                <a16:creationId xmlns:a16="http://schemas.microsoft.com/office/drawing/2014/main" id="{BF9D7A8B-AADE-C948-90CE-B34682E11EA4}"/>
              </a:ext>
            </a:extLst>
          </p:cNvPr>
          <p:cNvSpPr>
            <a:spLocks/>
          </p:cNvSpPr>
          <p:nvPr/>
        </p:nvSpPr>
        <p:spPr bwMode="auto">
          <a:xfrm rot="16200000">
            <a:off x="9655873" y="4795555"/>
            <a:ext cx="1431326" cy="1098000"/>
          </a:xfrm>
          <a:custGeom>
            <a:avLst/>
            <a:gdLst>
              <a:gd name="T0" fmla="*/ 861 w 2587"/>
              <a:gd name="T1" fmla="*/ 195 h 2151"/>
              <a:gd name="T2" fmla="*/ 885 w 2587"/>
              <a:gd name="T3" fmla="*/ 143 h 2151"/>
              <a:gd name="T4" fmla="*/ 931 w 2587"/>
              <a:gd name="T5" fmla="*/ 97 h 2151"/>
              <a:gd name="T6" fmla="*/ 965 w 2587"/>
              <a:gd name="T7" fmla="*/ 76 h 2151"/>
              <a:gd name="T8" fmla="*/ 988 w 2587"/>
              <a:gd name="T9" fmla="*/ 47 h 2151"/>
              <a:gd name="T10" fmla="*/ 985 w 2587"/>
              <a:gd name="T11" fmla="*/ 21 h 2151"/>
              <a:gd name="T12" fmla="*/ 955 w 2587"/>
              <a:gd name="T13" fmla="*/ 3 h 2151"/>
              <a:gd name="T14" fmla="*/ 0 w 2587"/>
              <a:gd name="T15" fmla="*/ 2151 h 2151"/>
              <a:gd name="T16" fmla="*/ 2156 w 2587"/>
              <a:gd name="T17" fmla="*/ 1220 h 2151"/>
              <a:gd name="T18" fmla="*/ 2163 w 2587"/>
              <a:gd name="T19" fmla="*/ 1186 h 2151"/>
              <a:gd name="T20" fmla="*/ 2182 w 2587"/>
              <a:gd name="T21" fmla="*/ 1163 h 2151"/>
              <a:gd name="T22" fmla="*/ 2211 w 2587"/>
              <a:gd name="T23" fmla="*/ 1166 h 2151"/>
              <a:gd name="T24" fmla="*/ 2239 w 2587"/>
              <a:gd name="T25" fmla="*/ 1196 h 2151"/>
              <a:gd name="T26" fmla="*/ 2263 w 2587"/>
              <a:gd name="T27" fmla="*/ 1235 h 2151"/>
              <a:gd name="T28" fmla="*/ 2309 w 2587"/>
              <a:gd name="T29" fmla="*/ 1274 h 2151"/>
              <a:gd name="T30" fmla="*/ 2368 w 2587"/>
              <a:gd name="T31" fmla="*/ 1293 h 2151"/>
              <a:gd name="T32" fmla="*/ 2426 w 2587"/>
              <a:gd name="T33" fmla="*/ 1288 h 2151"/>
              <a:gd name="T34" fmla="*/ 2498 w 2587"/>
              <a:gd name="T35" fmla="*/ 1251 h 2151"/>
              <a:gd name="T36" fmla="*/ 2553 w 2587"/>
              <a:gd name="T37" fmla="*/ 1184 h 2151"/>
              <a:gd name="T38" fmla="*/ 2582 w 2587"/>
              <a:gd name="T39" fmla="*/ 1095 h 2151"/>
              <a:gd name="T40" fmla="*/ 2586 w 2587"/>
              <a:gd name="T41" fmla="*/ 1018 h 2151"/>
              <a:gd name="T42" fmla="*/ 2563 w 2587"/>
              <a:gd name="T43" fmla="*/ 926 h 2151"/>
              <a:gd name="T44" fmla="*/ 2514 w 2587"/>
              <a:gd name="T45" fmla="*/ 852 h 2151"/>
              <a:gd name="T46" fmla="*/ 2446 w 2587"/>
              <a:gd name="T47" fmla="*/ 805 h 2151"/>
              <a:gd name="T48" fmla="*/ 2385 w 2587"/>
              <a:gd name="T49" fmla="*/ 794 h 2151"/>
              <a:gd name="T50" fmla="*/ 2322 w 2587"/>
              <a:gd name="T51" fmla="*/ 808 h 2151"/>
              <a:gd name="T52" fmla="*/ 2278 w 2587"/>
              <a:gd name="T53" fmla="*/ 838 h 2151"/>
              <a:gd name="T54" fmla="*/ 2245 w 2587"/>
              <a:gd name="T55" fmla="*/ 882 h 2151"/>
              <a:gd name="T56" fmla="*/ 2218 w 2587"/>
              <a:gd name="T57" fmla="*/ 917 h 2151"/>
              <a:gd name="T58" fmla="*/ 2189 w 2587"/>
              <a:gd name="T59" fmla="*/ 927 h 2151"/>
              <a:gd name="T60" fmla="*/ 2166 w 2587"/>
              <a:gd name="T61" fmla="*/ 911 h 2151"/>
              <a:gd name="T62" fmla="*/ 2156 w 2587"/>
              <a:gd name="T63" fmla="*/ 869 h 2151"/>
              <a:gd name="T64" fmla="*/ 1282 w 2587"/>
              <a:gd name="T65" fmla="*/ 0 h 2151"/>
              <a:gd name="T66" fmla="*/ 1248 w 2587"/>
              <a:gd name="T67" fmla="*/ 6 h 2151"/>
              <a:gd name="T68" fmla="*/ 1227 w 2587"/>
              <a:gd name="T69" fmla="*/ 27 h 2151"/>
              <a:gd name="T70" fmla="*/ 1229 w 2587"/>
              <a:gd name="T71" fmla="*/ 55 h 2151"/>
              <a:gd name="T72" fmla="*/ 1258 w 2587"/>
              <a:gd name="T73" fmla="*/ 83 h 2151"/>
              <a:gd name="T74" fmla="*/ 1297 w 2587"/>
              <a:gd name="T75" fmla="*/ 107 h 2151"/>
              <a:gd name="T76" fmla="*/ 1336 w 2587"/>
              <a:gd name="T77" fmla="*/ 154 h 2151"/>
              <a:gd name="T78" fmla="*/ 1356 w 2587"/>
              <a:gd name="T79" fmla="*/ 213 h 2151"/>
              <a:gd name="T80" fmla="*/ 1352 w 2587"/>
              <a:gd name="T81" fmla="*/ 270 h 2151"/>
              <a:gd name="T82" fmla="*/ 1313 w 2587"/>
              <a:gd name="T83" fmla="*/ 341 h 2151"/>
              <a:gd name="T84" fmla="*/ 1247 w 2587"/>
              <a:gd name="T85" fmla="*/ 397 h 2151"/>
              <a:gd name="T86" fmla="*/ 1157 w 2587"/>
              <a:gd name="T87" fmla="*/ 426 h 2151"/>
              <a:gd name="T88" fmla="*/ 1082 w 2587"/>
              <a:gd name="T89" fmla="*/ 429 h 2151"/>
              <a:gd name="T90" fmla="*/ 988 w 2587"/>
              <a:gd name="T91" fmla="*/ 406 h 2151"/>
              <a:gd name="T92" fmla="*/ 915 w 2587"/>
              <a:gd name="T93" fmla="*/ 358 h 2151"/>
              <a:gd name="T94" fmla="*/ 869 w 2587"/>
              <a:gd name="T95" fmla="*/ 289 h 2151"/>
              <a:gd name="T96" fmla="*/ 858 w 2587"/>
              <a:gd name="T97" fmla="*/ 231 h 2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87" h="2151">
                <a:moveTo>
                  <a:pt x="858" y="231"/>
                </a:moveTo>
                <a:lnTo>
                  <a:pt x="858" y="231"/>
                </a:lnTo>
                <a:lnTo>
                  <a:pt x="858" y="213"/>
                </a:lnTo>
                <a:lnTo>
                  <a:pt x="861" y="195"/>
                </a:lnTo>
                <a:lnTo>
                  <a:pt x="866" y="180"/>
                </a:lnTo>
                <a:lnTo>
                  <a:pt x="871" y="166"/>
                </a:lnTo>
                <a:lnTo>
                  <a:pt x="877" y="154"/>
                </a:lnTo>
                <a:lnTo>
                  <a:pt x="885" y="143"/>
                </a:lnTo>
                <a:lnTo>
                  <a:pt x="893" y="131"/>
                </a:lnTo>
                <a:lnTo>
                  <a:pt x="902" y="123"/>
                </a:lnTo>
                <a:lnTo>
                  <a:pt x="918" y="107"/>
                </a:lnTo>
                <a:lnTo>
                  <a:pt x="931" y="97"/>
                </a:lnTo>
                <a:lnTo>
                  <a:pt x="946" y="89"/>
                </a:lnTo>
                <a:lnTo>
                  <a:pt x="946" y="89"/>
                </a:lnTo>
                <a:lnTo>
                  <a:pt x="955" y="83"/>
                </a:lnTo>
                <a:lnTo>
                  <a:pt x="965" y="76"/>
                </a:lnTo>
                <a:lnTo>
                  <a:pt x="973" y="70"/>
                </a:lnTo>
                <a:lnTo>
                  <a:pt x="980" y="62"/>
                </a:lnTo>
                <a:lnTo>
                  <a:pt x="985" y="55"/>
                </a:lnTo>
                <a:lnTo>
                  <a:pt x="988" y="47"/>
                </a:lnTo>
                <a:lnTo>
                  <a:pt x="989" y="40"/>
                </a:lnTo>
                <a:lnTo>
                  <a:pt x="989" y="34"/>
                </a:lnTo>
                <a:lnTo>
                  <a:pt x="988" y="27"/>
                </a:lnTo>
                <a:lnTo>
                  <a:pt x="985" y="21"/>
                </a:lnTo>
                <a:lnTo>
                  <a:pt x="980" y="14"/>
                </a:lnTo>
                <a:lnTo>
                  <a:pt x="973" y="9"/>
                </a:lnTo>
                <a:lnTo>
                  <a:pt x="965" y="6"/>
                </a:lnTo>
                <a:lnTo>
                  <a:pt x="955" y="3"/>
                </a:lnTo>
                <a:lnTo>
                  <a:pt x="944" y="1"/>
                </a:lnTo>
                <a:lnTo>
                  <a:pt x="933" y="0"/>
                </a:lnTo>
                <a:lnTo>
                  <a:pt x="0" y="0"/>
                </a:lnTo>
                <a:lnTo>
                  <a:pt x="0" y="2151"/>
                </a:lnTo>
                <a:lnTo>
                  <a:pt x="2154" y="2151"/>
                </a:lnTo>
                <a:lnTo>
                  <a:pt x="2154" y="1656"/>
                </a:lnTo>
                <a:lnTo>
                  <a:pt x="2156" y="1656"/>
                </a:lnTo>
                <a:lnTo>
                  <a:pt x="2156" y="1220"/>
                </a:lnTo>
                <a:lnTo>
                  <a:pt x="2156" y="1220"/>
                </a:lnTo>
                <a:lnTo>
                  <a:pt x="2158" y="1207"/>
                </a:lnTo>
                <a:lnTo>
                  <a:pt x="2159" y="1196"/>
                </a:lnTo>
                <a:lnTo>
                  <a:pt x="2163" y="1186"/>
                </a:lnTo>
                <a:lnTo>
                  <a:pt x="2166" y="1178"/>
                </a:lnTo>
                <a:lnTo>
                  <a:pt x="2171" y="1171"/>
                </a:lnTo>
                <a:lnTo>
                  <a:pt x="2177" y="1166"/>
                </a:lnTo>
                <a:lnTo>
                  <a:pt x="2182" y="1163"/>
                </a:lnTo>
                <a:lnTo>
                  <a:pt x="2189" y="1161"/>
                </a:lnTo>
                <a:lnTo>
                  <a:pt x="2197" y="1161"/>
                </a:lnTo>
                <a:lnTo>
                  <a:pt x="2203" y="1163"/>
                </a:lnTo>
                <a:lnTo>
                  <a:pt x="2211" y="1166"/>
                </a:lnTo>
                <a:lnTo>
                  <a:pt x="2218" y="1171"/>
                </a:lnTo>
                <a:lnTo>
                  <a:pt x="2226" y="1178"/>
                </a:lnTo>
                <a:lnTo>
                  <a:pt x="2232" y="1186"/>
                </a:lnTo>
                <a:lnTo>
                  <a:pt x="2239" y="1196"/>
                </a:lnTo>
                <a:lnTo>
                  <a:pt x="2245" y="1207"/>
                </a:lnTo>
                <a:lnTo>
                  <a:pt x="2245" y="1207"/>
                </a:lnTo>
                <a:lnTo>
                  <a:pt x="2254" y="1220"/>
                </a:lnTo>
                <a:lnTo>
                  <a:pt x="2263" y="1235"/>
                </a:lnTo>
                <a:lnTo>
                  <a:pt x="2278" y="1251"/>
                </a:lnTo>
                <a:lnTo>
                  <a:pt x="2288" y="1259"/>
                </a:lnTo>
                <a:lnTo>
                  <a:pt x="2298" y="1266"/>
                </a:lnTo>
                <a:lnTo>
                  <a:pt x="2309" y="1274"/>
                </a:lnTo>
                <a:lnTo>
                  <a:pt x="2322" y="1280"/>
                </a:lnTo>
                <a:lnTo>
                  <a:pt x="2337" y="1285"/>
                </a:lnTo>
                <a:lnTo>
                  <a:pt x="2351" y="1290"/>
                </a:lnTo>
                <a:lnTo>
                  <a:pt x="2368" y="1293"/>
                </a:lnTo>
                <a:lnTo>
                  <a:pt x="2385" y="1293"/>
                </a:lnTo>
                <a:lnTo>
                  <a:pt x="2385" y="1293"/>
                </a:lnTo>
                <a:lnTo>
                  <a:pt x="2407" y="1293"/>
                </a:lnTo>
                <a:lnTo>
                  <a:pt x="2426" y="1288"/>
                </a:lnTo>
                <a:lnTo>
                  <a:pt x="2446" y="1283"/>
                </a:lnTo>
                <a:lnTo>
                  <a:pt x="2463" y="1274"/>
                </a:lnTo>
                <a:lnTo>
                  <a:pt x="2481" y="1264"/>
                </a:lnTo>
                <a:lnTo>
                  <a:pt x="2498" y="1251"/>
                </a:lnTo>
                <a:lnTo>
                  <a:pt x="2514" y="1236"/>
                </a:lnTo>
                <a:lnTo>
                  <a:pt x="2527" y="1220"/>
                </a:lnTo>
                <a:lnTo>
                  <a:pt x="2540" y="1204"/>
                </a:lnTo>
                <a:lnTo>
                  <a:pt x="2553" y="1184"/>
                </a:lnTo>
                <a:lnTo>
                  <a:pt x="2563" y="1163"/>
                </a:lnTo>
                <a:lnTo>
                  <a:pt x="2571" y="1142"/>
                </a:lnTo>
                <a:lnTo>
                  <a:pt x="2577" y="1119"/>
                </a:lnTo>
                <a:lnTo>
                  <a:pt x="2582" y="1095"/>
                </a:lnTo>
                <a:lnTo>
                  <a:pt x="2586" y="1070"/>
                </a:lnTo>
                <a:lnTo>
                  <a:pt x="2587" y="1044"/>
                </a:lnTo>
                <a:lnTo>
                  <a:pt x="2587" y="1044"/>
                </a:lnTo>
                <a:lnTo>
                  <a:pt x="2586" y="1018"/>
                </a:lnTo>
                <a:lnTo>
                  <a:pt x="2582" y="994"/>
                </a:lnTo>
                <a:lnTo>
                  <a:pt x="2577" y="969"/>
                </a:lnTo>
                <a:lnTo>
                  <a:pt x="2571" y="947"/>
                </a:lnTo>
                <a:lnTo>
                  <a:pt x="2563" y="926"/>
                </a:lnTo>
                <a:lnTo>
                  <a:pt x="2553" y="904"/>
                </a:lnTo>
                <a:lnTo>
                  <a:pt x="2540" y="885"/>
                </a:lnTo>
                <a:lnTo>
                  <a:pt x="2527" y="867"/>
                </a:lnTo>
                <a:lnTo>
                  <a:pt x="2514" y="852"/>
                </a:lnTo>
                <a:lnTo>
                  <a:pt x="2498" y="838"/>
                </a:lnTo>
                <a:lnTo>
                  <a:pt x="2481" y="825"/>
                </a:lnTo>
                <a:lnTo>
                  <a:pt x="2463" y="815"/>
                </a:lnTo>
                <a:lnTo>
                  <a:pt x="2446" y="805"/>
                </a:lnTo>
                <a:lnTo>
                  <a:pt x="2426" y="800"/>
                </a:lnTo>
                <a:lnTo>
                  <a:pt x="2407" y="795"/>
                </a:lnTo>
                <a:lnTo>
                  <a:pt x="2385" y="794"/>
                </a:lnTo>
                <a:lnTo>
                  <a:pt x="2385" y="794"/>
                </a:lnTo>
                <a:lnTo>
                  <a:pt x="2368" y="795"/>
                </a:lnTo>
                <a:lnTo>
                  <a:pt x="2351" y="799"/>
                </a:lnTo>
                <a:lnTo>
                  <a:pt x="2337" y="802"/>
                </a:lnTo>
                <a:lnTo>
                  <a:pt x="2322" y="808"/>
                </a:lnTo>
                <a:lnTo>
                  <a:pt x="2309" y="815"/>
                </a:lnTo>
                <a:lnTo>
                  <a:pt x="2298" y="821"/>
                </a:lnTo>
                <a:lnTo>
                  <a:pt x="2288" y="830"/>
                </a:lnTo>
                <a:lnTo>
                  <a:pt x="2278" y="838"/>
                </a:lnTo>
                <a:lnTo>
                  <a:pt x="2263" y="854"/>
                </a:lnTo>
                <a:lnTo>
                  <a:pt x="2254" y="869"/>
                </a:lnTo>
                <a:lnTo>
                  <a:pt x="2245" y="882"/>
                </a:lnTo>
                <a:lnTo>
                  <a:pt x="2245" y="882"/>
                </a:lnTo>
                <a:lnTo>
                  <a:pt x="2239" y="893"/>
                </a:lnTo>
                <a:lnTo>
                  <a:pt x="2232" y="903"/>
                </a:lnTo>
                <a:lnTo>
                  <a:pt x="2226" y="911"/>
                </a:lnTo>
                <a:lnTo>
                  <a:pt x="2218" y="917"/>
                </a:lnTo>
                <a:lnTo>
                  <a:pt x="2211" y="922"/>
                </a:lnTo>
                <a:lnTo>
                  <a:pt x="2203" y="926"/>
                </a:lnTo>
                <a:lnTo>
                  <a:pt x="2197" y="927"/>
                </a:lnTo>
                <a:lnTo>
                  <a:pt x="2189" y="927"/>
                </a:lnTo>
                <a:lnTo>
                  <a:pt x="2182" y="926"/>
                </a:lnTo>
                <a:lnTo>
                  <a:pt x="2177" y="922"/>
                </a:lnTo>
                <a:lnTo>
                  <a:pt x="2171" y="917"/>
                </a:lnTo>
                <a:lnTo>
                  <a:pt x="2166" y="911"/>
                </a:lnTo>
                <a:lnTo>
                  <a:pt x="2163" y="903"/>
                </a:lnTo>
                <a:lnTo>
                  <a:pt x="2159" y="893"/>
                </a:lnTo>
                <a:lnTo>
                  <a:pt x="2158" y="882"/>
                </a:lnTo>
                <a:lnTo>
                  <a:pt x="2156" y="869"/>
                </a:lnTo>
                <a:lnTo>
                  <a:pt x="2156" y="595"/>
                </a:lnTo>
                <a:lnTo>
                  <a:pt x="2154" y="595"/>
                </a:lnTo>
                <a:lnTo>
                  <a:pt x="2154" y="0"/>
                </a:lnTo>
                <a:lnTo>
                  <a:pt x="1282" y="0"/>
                </a:lnTo>
                <a:lnTo>
                  <a:pt x="1282" y="0"/>
                </a:lnTo>
                <a:lnTo>
                  <a:pt x="1269" y="1"/>
                </a:lnTo>
                <a:lnTo>
                  <a:pt x="1258" y="3"/>
                </a:lnTo>
                <a:lnTo>
                  <a:pt x="1248" y="6"/>
                </a:lnTo>
                <a:lnTo>
                  <a:pt x="1242" y="9"/>
                </a:lnTo>
                <a:lnTo>
                  <a:pt x="1235" y="14"/>
                </a:lnTo>
                <a:lnTo>
                  <a:pt x="1230" y="21"/>
                </a:lnTo>
                <a:lnTo>
                  <a:pt x="1227" y="27"/>
                </a:lnTo>
                <a:lnTo>
                  <a:pt x="1225" y="34"/>
                </a:lnTo>
                <a:lnTo>
                  <a:pt x="1225" y="40"/>
                </a:lnTo>
                <a:lnTo>
                  <a:pt x="1225" y="47"/>
                </a:lnTo>
                <a:lnTo>
                  <a:pt x="1229" y="55"/>
                </a:lnTo>
                <a:lnTo>
                  <a:pt x="1234" y="62"/>
                </a:lnTo>
                <a:lnTo>
                  <a:pt x="1240" y="70"/>
                </a:lnTo>
                <a:lnTo>
                  <a:pt x="1248" y="76"/>
                </a:lnTo>
                <a:lnTo>
                  <a:pt x="1258" y="83"/>
                </a:lnTo>
                <a:lnTo>
                  <a:pt x="1269" y="89"/>
                </a:lnTo>
                <a:lnTo>
                  <a:pt x="1269" y="89"/>
                </a:lnTo>
                <a:lnTo>
                  <a:pt x="1282" y="97"/>
                </a:lnTo>
                <a:lnTo>
                  <a:pt x="1297" y="107"/>
                </a:lnTo>
                <a:lnTo>
                  <a:pt x="1313" y="123"/>
                </a:lnTo>
                <a:lnTo>
                  <a:pt x="1321" y="131"/>
                </a:lnTo>
                <a:lnTo>
                  <a:pt x="1329" y="143"/>
                </a:lnTo>
                <a:lnTo>
                  <a:pt x="1336" y="154"/>
                </a:lnTo>
                <a:lnTo>
                  <a:pt x="1343" y="166"/>
                </a:lnTo>
                <a:lnTo>
                  <a:pt x="1349" y="180"/>
                </a:lnTo>
                <a:lnTo>
                  <a:pt x="1352" y="195"/>
                </a:lnTo>
                <a:lnTo>
                  <a:pt x="1356" y="213"/>
                </a:lnTo>
                <a:lnTo>
                  <a:pt x="1357" y="231"/>
                </a:lnTo>
                <a:lnTo>
                  <a:pt x="1357" y="231"/>
                </a:lnTo>
                <a:lnTo>
                  <a:pt x="1356" y="250"/>
                </a:lnTo>
                <a:lnTo>
                  <a:pt x="1352" y="270"/>
                </a:lnTo>
                <a:lnTo>
                  <a:pt x="1346" y="289"/>
                </a:lnTo>
                <a:lnTo>
                  <a:pt x="1338" y="307"/>
                </a:lnTo>
                <a:lnTo>
                  <a:pt x="1326" y="325"/>
                </a:lnTo>
                <a:lnTo>
                  <a:pt x="1313" y="341"/>
                </a:lnTo>
                <a:lnTo>
                  <a:pt x="1300" y="358"/>
                </a:lnTo>
                <a:lnTo>
                  <a:pt x="1284" y="372"/>
                </a:lnTo>
                <a:lnTo>
                  <a:pt x="1266" y="385"/>
                </a:lnTo>
                <a:lnTo>
                  <a:pt x="1247" y="397"/>
                </a:lnTo>
                <a:lnTo>
                  <a:pt x="1225" y="406"/>
                </a:lnTo>
                <a:lnTo>
                  <a:pt x="1204" y="415"/>
                </a:lnTo>
                <a:lnTo>
                  <a:pt x="1181" y="421"/>
                </a:lnTo>
                <a:lnTo>
                  <a:pt x="1157" y="426"/>
                </a:lnTo>
                <a:lnTo>
                  <a:pt x="1133" y="429"/>
                </a:lnTo>
                <a:lnTo>
                  <a:pt x="1107" y="431"/>
                </a:lnTo>
                <a:lnTo>
                  <a:pt x="1107" y="431"/>
                </a:lnTo>
                <a:lnTo>
                  <a:pt x="1082" y="429"/>
                </a:lnTo>
                <a:lnTo>
                  <a:pt x="1056" y="426"/>
                </a:lnTo>
                <a:lnTo>
                  <a:pt x="1033" y="421"/>
                </a:lnTo>
                <a:lnTo>
                  <a:pt x="1011" y="415"/>
                </a:lnTo>
                <a:lnTo>
                  <a:pt x="988" y="406"/>
                </a:lnTo>
                <a:lnTo>
                  <a:pt x="967" y="397"/>
                </a:lnTo>
                <a:lnTo>
                  <a:pt x="949" y="385"/>
                </a:lnTo>
                <a:lnTo>
                  <a:pt x="931" y="372"/>
                </a:lnTo>
                <a:lnTo>
                  <a:pt x="915" y="358"/>
                </a:lnTo>
                <a:lnTo>
                  <a:pt x="900" y="341"/>
                </a:lnTo>
                <a:lnTo>
                  <a:pt x="887" y="325"/>
                </a:lnTo>
                <a:lnTo>
                  <a:pt x="877" y="307"/>
                </a:lnTo>
                <a:lnTo>
                  <a:pt x="869" y="289"/>
                </a:lnTo>
                <a:lnTo>
                  <a:pt x="863" y="270"/>
                </a:lnTo>
                <a:lnTo>
                  <a:pt x="859" y="250"/>
                </a:lnTo>
                <a:lnTo>
                  <a:pt x="858" y="231"/>
                </a:lnTo>
                <a:lnTo>
                  <a:pt x="858" y="231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rIns="468000" anchor="ctr" anchorCtr="1"/>
          <a:lstStyle/>
          <a:p>
            <a:pPr eaLnBrk="1" hangingPunct="1">
              <a:defRPr/>
            </a:pPr>
            <a:endParaRPr lang="en-GB" sz="1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7" name="Freeform 8">
            <a:extLst>
              <a:ext uri="{FF2B5EF4-FFF2-40B4-BE49-F238E27FC236}">
                <a16:creationId xmlns:a16="http://schemas.microsoft.com/office/drawing/2014/main" id="{4B4D8121-738E-EF4C-BFD2-5498BDE49490}"/>
              </a:ext>
            </a:extLst>
          </p:cNvPr>
          <p:cNvSpPr>
            <a:spLocks/>
          </p:cNvSpPr>
          <p:nvPr/>
        </p:nvSpPr>
        <p:spPr bwMode="auto">
          <a:xfrm rot="16200000">
            <a:off x="9640610" y="3243874"/>
            <a:ext cx="1154595" cy="1314676"/>
          </a:xfrm>
          <a:custGeom>
            <a:avLst/>
            <a:gdLst>
              <a:gd name="T0" fmla="*/ 195 w 2151"/>
              <a:gd name="T1" fmla="*/ 1725 h 2586"/>
              <a:gd name="T2" fmla="*/ 141 w 2151"/>
              <a:gd name="T3" fmla="*/ 1702 h 2586"/>
              <a:gd name="T4" fmla="*/ 96 w 2151"/>
              <a:gd name="T5" fmla="*/ 1655 h 2586"/>
              <a:gd name="T6" fmla="*/ 76 w 2151"/>
              <a:gd name="T7" fmla="*/ 1621 h 2586"/>
              <a:gd name="T8" fmla="*/ 47 w 2151"/>
              <a:gd name="T9" fmla="*/ 1598 h 2586"/>
              <a:gd name="T10" fmla="*/ 19 w 2151"/>
              <a:gd name="T11" fmla="*/ 1603 h 2586"/>
              <a:gd name="T12" fmla="*/ 2 w 2151"/>
              <a:gd name="T13" fmla="*/ 1631 h 2586"/>
              <a:gd name="T14" fmla="*/ 2151 w 2151"/>
              <a:gd name="T15" fmla="*/ 2586 h 2586"/>
              <a:gd name="T16" fmla="*/ 1218 w 2151"/>
              <a:gd name="T17" fmla="*/ 430 h 2586"/>
              <a:gd name="T18" fmla="*/ 1184 w 2151"/>
              <a:gd name="T19" fmla="*/ 425 h 2586"/>
              <a:gd name="T20" fmla="*/ 1163 w 2151"/>
              <a:gd name="T21" fmla="*/ 404 h 2586"/>
              <a:gd name="T22" fmla="*/ 1165 w 2151"/>
              <a:gd name="T23" fmla="*/ 376 h 2586"/>
              <a:gd name="T24" fmla="*/ 1194 w 2151"/>
              <a:gd name="T25" fmla="*/ 347 h 2586"/>
              <a:gd name="T26" fmla="*/ 1233 w 2151"/>
              <a:gd name="T27" fmla="*/ 322 h 2586"/>
              <a:gd name="T28" fmla="*/ 1272 w 2151"/>
              <a:gd name="T29" fmla="*/ 277 h 2586"/>
              <a:gd name="T30" fmla="*/ 1292 w 2151"/>
              <a:gd name="T31" fmla="*/ 218 h 2586"/>
              <a:gd name="T32" fmla="*/ 1288 w 2151"/>
              <a:gd name="T33" fmla="*/ 160 h 2586"/>
              <a:gd name="T34" fmla="*/ 1251 w 2151"/>
              <a:gd name="T35" fmla="*/ 88 h 2586"/>
              <a:gd name="T36" fmla="*/ 1183 w 2151"/>
              <a:gd name="T37" fmla="*/ 34 h 2586"/>
              <a:gd name="T38" fmla="*/ 1093 w 2151"/>
              <a:gd name="T39" fmla="*/ 4 h 2586"/>
              <a:gd name="T40" fmla="*/ 1018 w 2151"/>
              <a:gd name="T41" fmla="*/ 2 h 2586"/>
              <a:gd name="T42" fmla="*/ 924 w 2151"/>
              <a:gd name="T43" fmla="*/ 25 h 2586"/>
              <a:gd name="T44" fmla="*/ 851 w 2151"/>
              <a:gd name="T45" fmla="*/ 73 h 2586"/>
              <a:gd name="T46" fmla="*/ 805 w 2151"/>
              <a:gd name="T47" fmla="*/ 142 h 2586"/>
              <a:gd name="T48" fmla="*/ 794 w 2151"/>
              <a:gd name="T49" fmla="*/ 200 h 2586"/>
              <a:gd name="T50" fmla="*/ 807 w 2151"/>
              <a:gd name="T51" fmla="*/ 264 h 2586"/>
              <a:gd name="T52" fmla="*/ 838 w 2151"/>
              <a:gd name="T53" fmla="*/ 308 h 2586"/>
              <a:gd name="T54" fmla="*/ 882 w 2151"/>
              <a:gd name="T55" fmla="*/ 342 h 2586"/>
              <a:gd name="T56" fmla="*/ 916 w 2151"/>
              <a:gd name="T57" fmla="*/ 368 h 2586"/>
              <a:gd name="T58" fmla="*/ 926 w 2151"/>
              <a:gd name="T59" fmla="*/ 397 h 2586"/>
              <a:gd name="T60" fmla="*/ 909 w 2151"/>
              <a:gd name="T61" fmla="*/ 420 h 2586"/>
              <a:gd name="T62" fmla="*/ 869 w 2151"/>
              <a:gd name="T63" fmla="*/ 430 h 2586"/>
              <a:gd name="T64" fmla="*/ 0 w 2151"/>
              <a:gd name="T65" fmla="*/ 1305 h 2586"/>
              <a:gd name="T66" fmla="*/ 5 w 2151"/>
              <a:gd name="T67" fmla="*/ 1338 h 2586"/>
              <a:gd name="T68" fmla="*/ 26 w 2151"/>
              <a:gd name="T69" fmla="*/ 1361 h 2586"/>
              <a:gd name="T70" fmla="*/ 54 w 2151"/>
              <a:gd name="T71" fmla="*/ 1357 h 2586"/>
              <a:gd name="T72" fmla="*/ 83 w 2151"/>
              <a:gd name="T73" fmla="*/ 1328 h 2586"/>
              <a:gd name="T74" fmla="*/ 107 w 2151"/>
              <a:gd name="T75" fmla="*/ 1291 h 2586"/>
              <a:gd name="T76" fmla="*/ 153 w 2151"/>
              <a:gd name="T77" fmla="*/ 1250 h 2586"/>
              <a:gd name="T78" fmla="*/ 211 w 2151"/>
              <a:gd name="T79" fmla="*/ 1230 h 2586"/>
              <a:gd name="T80" fmla="*/ 270 w 2151"/>
              <a:gd name="T81" fmla="*/ 1235 h 2586"/>
              <a:gd name="T82" fmla="*/ 342 w 2151"/>
              <a:gd name="T83" fmla="*/ 1273 h 2586"/>
              <a:gd name="T84" fmla="*/ 395 w 2151"/>
              <a:gd name="T85" fmla="*/ 1339 h 2586"/>
              <a:gd name="T86" fmla="*/ 426 w 2151"/>
              <a:gd name="T87" fmla="*/ 1429 h 2586"/>
              <a:gd name="T88" fmla="*/ 428 w 2151"/>
              <a:gd name="T89" fmla="*/ 1505 h 2586"/>
              <a:gd name="T90" fmla="*/ 405 w 2151"/>
              <a:gd name="T91" fmla="*/ 1598 h 2586"/>
              <a:gd name="T92" fmla="*/ 356 w 2151"/>
              <a:gd name="T93" fmla="*/ 1673 h 2586"/>
              <a:gd name="T94" fmla="*/ 288 w 2151"/>
              <a:gd name="T95" fmla="*/ 1718 h 2586"/>
              <a:gd name="T96" fmla="*/ 229 w 2151"/>
              <a:gd name="T97" fmla="*/ 1730 h 2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51" h="2586">
                <a:moveTo>
                  <a:pt x="229" y="1730"/>
                </a:moveTo>
                <a:lnTo>
                  <a:pt x="229" y="1730"/>
                </a:lnTo>
                <a:lnTo>
                  <a:pt x="211" y="1728"/>
                </a:lnTo>
                <a:lnTo>
                  <a:pt x="195" y="1725"/>
                </a:lnTo>
                <a:lnTo>
                  <a:pt x="179" y="1722"/>
                </a:lnTo>
                <a:lnTo>
                  <a:pt x="166" y="1715"/>
                </a:lnTo>
                <a:lnTo>
                  <a:pt x="153" y="1709"/>
                </a:lnTo>
                <a:lnTo>
                  <a:pt x="141" y="1702"/>
                </a:lnTo>
                <a:lnTo>
                  <a:pt x="132" y="1694"/>
                </a:lnTo>
                <a:lnTo>
                  <a:pt x="122" y="1686"/>
                </a:lnTo>
                <a:lnTo>
                  <a:pt x="107" y="1670"/>
                </a:lnTo>
                <a:lnTo>
                  <a:pt x="96" y="1655"/>
                </a:lnTo>
                <a:lnTo>
                  <a:pt x="88" y="1642"/>
                </a:lnTo>
                <a:lnTo>
                  <a:pt x="88" y="1642"/>
                </a:lnTo>
                <a:lnTo>
                  <a:pt x="83" y="1631"/>
                </a:lnTo>
                <a:lnTo>
                  <a:pt x="76" y="1621"/>
                </a:lnTo>
                <a:lnTo>
                  <a:pt x="68" y="1613"/>
                </a:lnTo>
                <a:lnTo>
                  <a:pt x="62" y="1606"/>
                </a:lnTo>
                <a:lnTo>
                  <a:pt x="54" y="1601"/>
                </a:lnTo>
                <a:lnTo>
                  <a:pt x="47" y="1598"/>
                </a:lnTo>
                <a:lnTo>
                  <a:pt x="39" y="1598"/>
                </a:lnTo>
                <a:lnTo>
                  <a:pt x="32" y="1598"/>
                </a:lnTo>
                <a:lnTo>
                  <a:pt x="26" y="1600"/>
                </a:lnTo>
                <a:lnTo>
                  <a:pt x="19" y="1603"/>
                </a:lnTo>
                <a:lnTo>
                  <a:pt x="15" y="1608"/>
                </a:lnTo>
                <a:lnTo>
                  <a:pt x="10" y="1614"/>
                </a:lnTo>
                <a:lnTo>
                  <a:pt x="5" y="1621"/>
                </a:lnTo>
                <a:lnTo>
                  <a:pt x="2" y="1631"/>
                </a:lnTo>
                <a:lnTo>
                  <a:pt x="0" y="1642"/>
                </a:lnTo>
                <a:lnTo>
                  <a:pt x="0" y="1655"/>
                </a:lnTo>
                <a:lnTo>
                  <a:pt x="0" y="2586"/>
                </a:lnTo>
                <a:lnTo>
                  <a:pt x="2151" y="2586"/>
                </a:lnTo>
                <a:lnTo>
                  <a:pt x="2151" y="431"/>
                </a:lnTo>
                <a:lnTo>
                  <a:pt x="1656" y="431"/>
                </a:lnTo>
                <a:lnTo>
                  <a:pt x="1656" y="430"/>
                </a:lnTo>
                <a:lnTo>
                  <a:pt x="1218" y="430"/>
                </a:lnTo>
                <a:lnTo>
                  <a:pt x="1218" y="430"/>
                </a:lnTo>
                <a:lnTo>
                  <a:pt x="1205" y="430"/>
                </a:lnTo>
                <a:lnTo>
                  <a:pt x="1194" y="428"/>
                </a:lnTo>
                <a:lnTo>
                  <a:pt x="1184" y="425"/>
                </a:lnTo>
                <a:lnTo>
                  <a:pt x="1178" y="420"/>
                </a:lnTo>
                <a:lnTo>
                  <a:pt x="1171" y="415"/>
                </a:lnTo>
                <a:lnTo>
                  <a:pt x="1166" y="410"/>
                </a:lnTo>
                <a:lnTo>
                  <a:pt x="1163" y="404"/>
                </a:lnTo>
                <a:lnTo>
                  <a:pt x="1162" y="397"/>
                </a:lnTo>
                <a:lnTo>
                  <a:pt x="1162" y="391"/>
                </a:lnTo>
                <a:lnTo>
                  <a:pt x="1162" y="383"/>
                </a:lnTo>
                <a:lnTo>
                  <a:pt x="1165" y="376"/>
                </a:lnTo>
                <a:lnTo>
                  <a:pt x="1170" y="368"/>
                </a:lnTo>
                <a:lnTo>
                  <a:pt x="1176" y="361"/>
                </a:lnTo>
                <a:lnTo>
                  <a:pt x="1184" y="353"/>
                </a:lnTo>
                <a:lnTo>
                  <a:pt x="1194" y="347"/>
                </a:lnTo>
                <a:lnTo>
                  <a:pt x="1205" y="342"/>
                </a:lnTo>
                <a:lnTo>
                  <a:pt x="1205" y="342"/>
                </a:lnTo>
                <a:lnTo>
                  <a:pt x="1218" y="334"/>
                </a:lnTo>
                <a:lnTo>
                  <a:pt x="1233" y="322"/>
                </a:lnTo>
                <a:lnTo>
                  <a:pt x="1249" y="308"/>
                </a:lnTo>
                <a:lnTo>
                  <a:pt x="1258" y="298"/>
                </a:lnTo>
                <a:lnTo>
                  <a:pt x="1266" y="288"/>
                </a:lnTo>
                <a:lnTo>
                  <a:pt x="1272" y="277"/>
                </a:lnTo>
                <a:lnTo>
                  <a:pt x="1279" y="264"/>
                </a:lnTo>
                <a:lnTo>
                  <a:pt x="1285" y="251"/>
                </a:lnTo>
                <a:lnTo>
                  <a:pt x="1288" y="235"/>
                </a:lnTo>
                <a:lnTo>
                  <a:pt x="1292" y="218"/>
                </a:lnTo>
                <a:lnTo>
                  <a:pt x="1293" y="200"/>
                </a:lnTo>
                <a:lnTo>
                  <a:pt x="1293" y="200"/>
                </a:lnTo>
                <a:lnTo>
                  <a:pt x="1292" y="181"/>
                </a:lnTo>
                <a:lnTo>
                  <a:pt x="1288" y="160"/>
                </a:lnTo>
                <a:lnTo>
                  <a:pt x="1282" y="142"/>
                </a:lnTo>
                <a:lnTo>
                  <a:pt x="1274" y="122"/>
                </a:lnTo>
                <a:lnTo>
                  <a:pt x="1262" y="104"/>
                </a:lnTo>
                <a:lnTo>
                  <a:pt x="1251" y="88"/>
                </a:lnTo>
                <a:lnTo>
                  <a:pt x="1236" y="73"/>
                </a:lnTo>
                <a:lnTo>
                  <a:pt x="1220" y="59"/>
                </a:lnTo>
                <a:lnTo>
                  <a:pt x="1202" y="46"/>
                </a:lnTo>
                <a:lnTo>
                  <a:pt x="1183" y="34"/>
                </a:lnTo>
                <a:lnTo>
                  <a:pt x="1162" y="25"/>
                </a:lnTo>
                <a:lnTo>
                  <a:pt x="1140" y="17"/>
                </a:lnTo>
                <a:lnTo>
                  <a:pt x="1118" y="8"/>
                </a:lnTo>
                <a:lnTo>
                  <a:pt x="1093" y="4"/>
                </a:lnTo>
                <a:lnTo>
                  <a:pt x="1069" y="2"/>
                </a:lnTo>
                <a:lnTo>
                  <a:pt x="1043" y="0"/>
                </a:lnTo>
                <a:lnTo>
                  <a:pt x="1043" y="0"/>
                </a:lnTo>
                <a:lnTo>
                  <a:pt x="1018" y="2"/>
                </a:lnTo>
                <a:lnTo>
                  <a:pt x="992" y="4"/>
                </a:lnTo>
                <a:lnTo>
                  <a:pt x="970" y="8"/>
                </a:lnTo>
                <a:lnTo>
                  <a:pt x="947" y="17"/>
                </a:lnTo>
                <a:lnTo>
                  <a:pt x="924" y="25"/>
                </a:lnTo>
                <a:lnTo>
                  <a:pt x="903" y="34"/>
                </a:lnTo>
                <a:lnTo>
                  <a:pt x="885" y="46"/>
                </a:lnTo>
                <a:lnTo>
                  <a:pt x="867" y="59"/>
                </a:lnTo>
                <a:lnTo>
                  <a:pt x="851" y="73"/>
                </a:lnTo>
                <a:lnTo>
                  <a:pt x="836" y="88"/>
                </a:lnTo>
                <a:lnTo>
                  <a:pt x="823" y="104"/>
                </a:lnTo>
                <a:lnTo>
                  <a:pt x="813" y="122"/>
                </a:lnTo>
                <a:lnTo>
                  <a:pt x="805" y="142"/>
                </a:lnTo>
                <a:lnTo>
                  <a:pt x="799" y="160"/>
                </a:lnTo>
                <a:lnTo>
                  <a:pt x="795" y="181"/>
                </a:lnTo>
                <a:lnTo>
                  <a:pt x="794" y="200"/>
                </a:lnTo>
                <a:lnTo>
                  <a:pt x="794" y="200"/>
                </a:lnTo>
                <a:lnTo>
                  <a:pt x="794" y="218"/>
                </a:lnTo>
                <a:lnTo>
                  <a:pt x="797" y="235"/>
                </a:lnTo>
                <a:lnTo>
                  <a:pt x="802" y="251"/>
                </a:lnTo>
                <a:lnTo>
                  <a:pt x="807" y="264"/>
                </a:lnTo>
                <a:lnTo>
                  <a:pt x="813" y="277"/>
                </a:lnTo>
                <a:lnTo>
                  <a:pt x="822" y="288"/>
                </a:lnTo>
                <a:lnTo>
                  <a:pt x="830" y="298"/>
                </a:lnTo>
                <a:lnTo>
                  <a:pt x="838" y="308"/>
                </a:lnTo>
                <a:lnTo>
                  <a:pt x="854" y="322"/>
                </a:lnTo>
                <a:lnTo>
                  <a:pt x="867" y="334"/>
                </a:lnTo>
                <a:lnTo>
                  <a:pt x="882" y="342"/>
                </a:lnTo>
                <a:lnTo>
                  <a:pt x="882" y="342"/>
                </a:lnTo>
                <a:lnTo>
                  <a:pt x="891" y="347"/>
                </a:lnTo>
                <a:lnTo>
                  <a:pt x="901" y="353"/>
                </a:lnTo>
                <a:lnTo>
                  <a:pt x="909" y="361"/>
                </a:lnTo>
                <a:lnTo>
                  <a:pt x="916" y="368"/>
                </a:lnTo>
                <a:lnTo>
                  <a:pt x="921" y="376"/>
                </a:lnTo>
                <a:lnTo>
                  <a:pt x="924" y="383"/>
                </a:lnTo>
                <a:lnTo>
                  <a:pt x="926" y="391"/>
                </a:lnTo>
                <a:lnTo>
                  <a:pt x="926" y="397"/>
                </a:lnTo>
                <a:lnTo>
                  <a:pt x="924" y="404"/>
                </a:lnTo>
                <a:lnTo>
                  <a:pt x="921" y="410"/>
                </a:lnTo>
                <a:lnTo>
                  <a:pt x="916" y="415"/>
                </a:lnTo>
                <a:lnTo>
                  <a:pt x="909" y="420"/>
                </a:lnTo>
                <a:lnTo>
                  <a:pt x="901" y="425"/>
                </a:lnTo>
                <a:lnTo>
                  <a:pt x="891" y="428"/>
                </a:lnTo>
                <a:lnTo>
                  <a:pt x="880" y="430"/>
                </a:lnTo>
                <a:lnTo>
                  <a:pt x="869" y="430"/>
                </a:lnTo>
                <a:lnTo>
                  <a:pt x="595" y="430"/>
                </a:lnTo>
                <a:lnTo>
                  <a:pt x="595" y="431"/>
                </a:lnTo>
                <a:lnTo>
                  <a:pt x="0" y="431"/>
                </a:lnTo>
                <a:lnTo>
                  <a:pt x="0" y="1305"/>
                </a:lnTo>
                <a:lnTo>
                  <a:pt x="0" y="1305"/>
                </a:lnTo>
                <a:lnTo>
                  <a:pt x="0" y="1317"/>
                </a:lnTo>
                <a:lnTo>
                  <a:pt x="2" y="1328"/>
                </a:lnTo>
                <a:lnTo>
                  <a:pt x="5" y="1338"/>
                </a:lnTo>
                <a:lnTo>
                  <a:pt x="10" y="1346"/>
                </a:lnTo>
                <a:lnTo>
                  <a:pt x="15" y="1352"/>
                </a:lnTo>
                <a:lnTo>
                  <a:pt x="19" y="1357"/>
                </a:lnTo>
                <a:lnTo>
                  <a:pt x="26" y="1361"/>
                </a:lnTo>
                <a:lnTo>
                  <a:pt x="32" y="1362"/>
                </a:lnTo>
                <a:lnTo>
                  <a:pt x="39" y="1362"/>
                </a:lnTo>
                <a:lnTo>
                  <a:pt x="47" y="1361"/>
                </a:lnTo>
                <a:lnTo>
                  <a:pt x="54" y="1357"/>
                </a:lnTo>
                <a:lnTo>
                  <a:pt x="62" y="1352"/>
                </a:lnTo>
                <a:lnTo>
                  <a:pt x="68" y="1346"/>
                </a:lnTo>
                <a:lnTo>
                  <a:pt x="76" y="1338"/>
                </a:lnTo>
                <a:lnTo>
                  <a:pt x="83" y="1328"/>
                </a:lnTo>
                <a:lnTo>
                  <a:pt x="88" y="1318"/>
                </a:lnTo>
                <a:lnTo>
                  <a:pt x="88" y="1318"/>
                </a:lnTo>
                <a:lnTo>
                  <a:pt x="96" y="1304"/>
                </a:lnTo>
                <a:lnTo>
                  <a:pt x="107" y="1291"/>
                </a:lnTo>
                <a:lnTo>
                  <a:pt x="122" y="1274"/>
                </a:lnTo>
                <a:lnTo>
                  <a:pt x="132" y="1266"/>
                </a:lnTo>
                <a:lnTo>
                  <a:pt x="141" y="1258"/>
                </a:lnTo>
                <a:lnTo>
                  <a:pt x="153" y="1250"/>
                </a:lnTo>
                <a:lnTo>
                  <a:pt x="166" y="1243"/>
                </a:lnTo>
                <a:lnTo>
                  <a:pt x="179" y="1238"/>
                </a:lnTo>
                <a:lnTo>
                  <a:pt x="195" y="1234"/>
                </a:lnTo>
                <a:lnTo>
                  <a:pt x="211" y="1230"/>
                </a:lnTo>
                <a:lnTo>
                  <a:pt x="229" y="1230"/>
                </a:lnTo>
                <a:lnTo>
                  <a:pt x="229" y="1230"/>
                </a:lnTo>
                <a:lnTo>
                  <a:pt x="249" y="1232"/>
                </a:lnTo>
                <a:lnTo>
                  <a:pt x="270" y="1235"/>
                </a:lnTo>
                <a:lnTo>
                  <a:pt x="288" y="1242"/>
                </a:lnTo>
                <a:lnTo>
                  <a:pt x="307" y="1250"/>
                </a:lnTo>
                <a:lnTo>
                  <a:pt x="325" y="1260"/>
                </a:lnTo>
                <a:lnTo>
                  <a:pt x="342" y="1273"/>
                </a:lnTo>
                <a:lnTo>
                  <a:pt x="356" y="1287"/>
                </a:lnTo>
                <a:lnTo>
                  <a:pt x="371" y="1304"/>
                </a:lnTo>
                <a:lnTo>
                  <a:pt x="384" y="1321"/>
                </a:lnTo>
                <a:lnTo>
                  <a:pt x="395" y="1339"/>
                </a:lnTo>
                <a:lnTo>
                  <a:pt x="405" y="1361"/>
                </a:lnTo>
                <a:lnTo>
                  <a:pt x="413" y="1383"/>
                </a:lnTo>
                <a:lnTo>
                  <a:pt x="421" y="1406"/>
                </a:lnTo>
                <a:lnTo>
                  <a:pt x="426" y="1429"/>
                </a:lnTo>
                <a:lnTo>
                  <a:pt x="428" y="1455"/>
                </a:lnTo>
                <a:lnTo>
                  <a:pt x="429" y="1479"/>
                </a:lnTo>
                <a:lnTo>
                  <a:pt x="429" y="1479"/>
                </a:lnTo>
                <a:lnTo>
                  <a:pt x="428" y="1505"/>
                </a:lnTo>
                <a:lnTo>
                  <a:pt x="426" y="1530"/>
                </a:lnTo>
                <a:lnTo>
                  <a:pt x="421" y="1554"/>
                </a:lnTo>
                <a:lnTo>
                  <a:pt x="413" y="1577"/>
                </a:lnTo>
                <a:lnTo>
                  <a:pt x="405" y="1598"/>
                </a:lnTo>
                <a:lnTo>
                  <a:pt x="395" y="1619"/>
                </a:lnTo>
                <a:lnTo>
                  <a:pt x="384" y="1639"/>
                </a:lnTo>
                <a:lnTo>
                  <a:pt x="371" y="1657"/>
                </a:lnTo>
                <a:lnTo>
                  <a:pt x="356" y="1673"/>
                </a:lnTo>
                <a:lnTo>
                  <a:pt x="342" y="1686"/>
                </a:lnTo>
                <a:lnTo>
                  <a:pt x="325" y="1699"/>
                </a:lnTo>
                <a:lnTo>
                  <a:pt x="307" y="1710"/>
                </a:lnTo>
                <a:lnTo>
                  <a:pt x="288" y="1718"/>
                </a:lnTo>
                <a:lnTo>
                  <a:pt x="270" y="1725"/>
                </a:lnTo>
                <a:lnTo>
                  <a:pt x="249" y="1728"/>
                </a:lnTo>
                <a:lnTo>
                  <a:pt x="229" y="1730"/>
                </a:lnTo>
                <a:lnTo>
                  <a:pt x="229" y="173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28575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tIns="468000" anchor="ctr" anchorCtr="1"/>
          <a:lstStyle/>
          <a:p>
            <a:pPr eaLnBrk="1" hangingPunct="1">
              <a:defRPr/>
            </a:pPr>
            <a:endParaRPr lang="en-GB" sz="1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8" name="Action Button: Custom 7">
            <a:hlinkClick r:id="rId3" highlightClick="1"/>
            <a:extLst>
              <a:ext uri="{FF2B5EF4-FFF2-40B4-BE49-F238E27FC236}">
                <a16:creationId xmlns:a16="http://schemas.microsoft.com/office/drawing/2014/main" id="{C929830F-6552-9C41-9A39-D57ED2382839}"/>
              </a:ext>
            </a:extLst>
          </p:cNvPr>
          <p:cNvSpPr/>
          <p:nvPr/>
        </p:nvSpPr>
        <p:spPr>
          <a:xfrm>
            <a:off x="102134" y="6449507"/>
            <a:ext cx="1584176" cy="33284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Link to demo</a:t>
            </a:r>
          </a:p>
        </p:txBody>
      </p:sp>
    </p:spTree>
    <p:extLst>
      <p:ext uri="{BB962C8B-B14F-4D97-AF65-F5344CB8AC3E}">
        <p14:creationId xmlns:p14="http://schemas.microsoft.com/office/powerpoint/2010/main" val="347868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8.33333E-7 1.11022E-16 L 0.07188 -0.257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12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04167E-6 3.33333E-6 L 0.0681 -0.3150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mph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A920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A920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8C25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2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7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7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" presetClass="emph" presetSubtype="2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7A920"/>
                                      </p:to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5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9" grpId="0" animBg="1"/>
      <p:bldP spid="44" grpId="0" animBg="1"/>
      <p:bldP spid="52" grpId="0" animBg="1"/>
      <p:bldP spid="56" grpId="0" animBg="1"/>
      <p:bldP spid="5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90DA7-BF45-3F4B-B7D0-2DDDEC812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Goals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B8FDA-7833-7848-906F-90187F6B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732DB-289C-954D-8414-1F23244BE3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6F644-7B53-5343-857A-1829C1DBFB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Standardise:</a:t>
            </a:r>
          </a:p>
          <a:p>
            <a:r>
              <a:rPr lang="en-GB" dirty="0"/>
              <a:t>Hardware</a:t>
            </a:r>
          </a:p>
          <a:p>
            <a:r>
              <a:rPr lang="en-GB" dirty="0"/>
              <a:t>Timing</a:t>
            </a:r>
          </a:p>
          <a:p>
            <a:r>
              <a:rPr lang="en-GB" dirty="0"/>
              <a:t>Controls and monitoring</a:t>
            </a:r>
          </a:p>
          <a:p>
            <a:r>
              <a:rPr lang="en-GB" dirty="0"/>
              <a:t>Integration process</a:t>
            </a:r>
          </a:p>
          <a:p>
            <a:r>
              <a:rPr lang="en-GB" dirty="0"/>
              <a:t>Software maintenance</a:t>
            </a:r>
          </a:p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3B53E0-B31B-244B-AC75-ED9AFD70189E}"/>
              </a:ext>
            </a:extLst>
          </p:cNvPr>
          <p:cNvGrpSpPr/>
          <p:nvPr/>
        </p:nvGrpSpPr>
        <p:grpSpPr>
          <a:xfrm>
            <a:off x="4916753" y="1340768"/>
            <a:ext cx="5947852" cy="5512370"/>
            <a:chOff x="3392753" y="1340768"/>
            <a:chExt cx="5947852" cy="55123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ED39B9-C723-AF45-AB98-2F2F2B486E1B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7" t="7018" r="3955" b="10005"/>
            <a:stretch/>
          </p:blipFill>
          <p:spPr>
            <a:xfrm>
              <a:off x="3419872" y="1417638"/>
              <a:ext cx="5724128" cy="543550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A1F22D5-805D-0848-91B4-50DBD26384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0160" y="371703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4509790-F94F-A147-BC54-6976088BA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4128" y="404108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B0A2094-5C3B-FB4F-AA5A-82893AF61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36208" y="335699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4AA4C75-594C-DC49-8DF2-FFCD175BC6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4128" y="429309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45983E3-809E-7D42-A59D-B9577E85BC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0144" y="440112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728BFA-6EDE-5442-A560-42921AF738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2120" y="429309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02E213E-CFC5-4141-ABE8-907DFF05D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6128" y="440112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77D8B05-92C9-6148-9B8C-83CA44A012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0112" y="447312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60EB2C8-94DF-4943-899E-9CDD8CC590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32512" y="443711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A534493-A9FA-2640-8D53-0F2C3B1E8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2120" y="450912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3AB17E6-DD41-424B-8C5C-77D56AB0D2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2152" y="447312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674B704-1138-2B41-8E36-3AF9831ECF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0144" y="450912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39B06FB-D61D-4547-89E4-4547BC1F1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48176" y="4365104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C5EF661-C0A6-8845-8919-769CAD26D3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0576" y="429309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3009E9-CF02-1D4F-8E0B-C60D574D6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2312" y="386104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B0096BC-EAE2-8D48-ACBE-BAA6A92073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0344" y="371703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932A68-DAC3-A341-8969-01A0957E97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76256" y="382505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C79E369-B09E-1B4C-B6ED-A7833932A4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04248" y="371703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2DC3CDE-91E6-7D44-BAA8-1CD70078E0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00192" y="404108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5C6500E-DD0D-AB4D-A3EB-24438179E1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0264" y="332100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4491A7A-11E0-7E4B-B39C-CD772BF243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24440" y="332100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A5D9810-F312-FF49-8CC3-5E9F913885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0112" y="468915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670408-2A04-9448-AB55-CEC09B9B6B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4128" y="483316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0ECE921-C4DF-8C43-98C5-8F3A585C9D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2120" y="486916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73B9502-2A41-D941-A976-68328481C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08104" y="479715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FE6BEA3-FA85-F040-B688-4DDEE80129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48064" y="498556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A897B68-AF1E-1E4D-A1C4-BEDF360BBC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2072" y="504919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4CC453B-45DE-CF45-ABB3-251B193ADB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0064" y="515719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0E69E0A-8683-3641-B115-569B276B0F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2040" y="486916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58F974F-4C30-D54B-888A-C1E4E493A2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2464" y="479715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881D444-2CFE-8A4E-9F19-6F67E357A6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6088" y="4761160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F7A301D-5571-7B45-895F-BB9EB23EA7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1960" y="5193208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10D70E3-C2B4-C94B-9674-685A201A28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4048" y="407707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013518F-6510-184D-A54D-44CF40826D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48064" y="4257104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0038312-77D7-0543-823A-7F3B62657B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0072" y="4329112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60C5E4F-EFC0-BD49-8855-0516121B67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04160" y="490517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D326B71-7D6F-024F-A43D-9F1AEF5227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4048" y="4293096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CFCEC9E-242A-9244-BA17-398B11C123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92664" y="2924944"/>
              <a:ext cx="108000" cy="10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43C49E-B3F5-7B48-82A4-A271AD7DF3DE}"/>
                </a:ext>
              </a:extLst>
            </p:cNvPr>
            <p:cNvSpPr txBox="1"/>
            <p:nvPr/>
          </p:nvSpPr>
          <p:spPr>
            <a:xfrm>
              <a:off x="6635771" y="1484784"/>
              <a:ext cx="5285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NMX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D6EC8C2-FD5B-A94C-8AB6-BE52D7377A35}"/>
                </a:ext>
              </a:extLst>
            </p:cNvPr>
            <p:cNvSpPr txBox="1"/>
            <p:nvPr/>
          </p:nvSpPr>
          <p:spPr>
            <a:xfrm>
              <a:off x="7355851" y="1340768"/>
              <a:ext cx="5285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BEER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D777C85-8D70-2A41-9490-E53F5A48F072}"/>
                </a:ext>
              </a:extLst>
            </p:cNvPr>
            <p:cNvSpPr txBox="1"/>
            <p:nvPr/>
          </p:nvSpPr>
          <p:spPr>
            <a:xfrm>
              <a:off x="7859907" y="1484784"/>
              <a:ext cx="74454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C-SPEC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0EBB262-BE6D-7343-8728-D2C1EDF10FD2}"/>
                </a:ext>
              </a:extLst>
            </p:cNvPr>
            <p:cNvSpPr txBox="1"/>
            <p:nvPr/>
          </p:nvSpPr>
          <p:spPr>
            <a:xfrm>
              <a:off x="8028384" y="1700808"/>
              <a:ext cx="74454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BIFROST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00EB0FF-D48E-984E-86B7-A4469F074343}"/>
                </a:ext>
              </a:extLst>
            </p:cNvPr>
            <p:cNvSpPr txBox="1"/>
            <p:nvPr/>
          </p:nvSpPr>
          <p:spPr>
            <a:xfrm>
              <a:off x="8228331" y="1936249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MIRACLES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0939404-190B-AC45-A259-581442BCEA40}"/>
                </a:ext>
              </a:extLst>
            </p:cNvPr>
            <p:cNvSpPr txBox="1"/>
            <p:nvPr/>
          </p:nvSpPr>
          <p:spPr>
            <a:xfrm>
              <a:off x="8380731" y="2215897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MAGIC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0875B2B-F9E8-9844-B133-059A852927F0}"/>
                </a:ext>
              </a:extLst>
            </p:cNvPr>
            <p:cNvSpPr txBox="1"/>
            <p:nvPr/>
          </p:nvSpPr>
          <p:spPr>
            <a:xfrm>
              <a:off x="8460432" y="2852936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HEIMDAL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5C6CB1B-E309-6E48-AA14-D87D13316EB7}"/>
                </a:ext>
              </a:extLst>
            </p:cNvPr>
            <p:cNvSpPr txBox="1"/>
            <p:nvPr/>
          </p:nvSpPr>
          <p:spPr>
            <a:xfrm>
              <a:off x="6228184" y="4808185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LOKI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207D4CA-48B4-F845-9FE9-072C5C04C6E1}"/>
                </a:ext>
              </a:extLst>
            </p:cNvPr>
            <p:cNvSpPr txBox="1"/>
            <p:nvPr/>
          </p:nvSpPr>
          <p:spPr>
            <a:xfrm>
              <a:off x="5616104" y="5276249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FREIA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74C3FBD-F1BE-8242-B4BC-28CD66DAAE8F}"/>
                </a:ext>
              </a:extLst>
            </p:cNvPr>
            <p:cNvSpPr txBox="1"/>
            <p:nvPr/>
          </p:nvSpPr>
          <p:spPr>
            <a:xfrm>
              <a:off x="4589680" y="6161692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ESTIA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3214509-336E-8D49-8B00-119D9811EA21}"/>
                </a:ext>
              </a:extLst>
            </p:cNvPr>
            <p:cNvSpPr txBox="1"/>
            <p:nvPr/>
          </p:nvSpPr>
          <p:spPr>
            <a:xfrm>
              <a:off x="3923928" y="6021288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SKADI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A952FFC-CB88-F943-9729-6F3AF850439B}"/>
                </a:ext>
              </a:extLst>
            </p:cNvPr>
            <p:cNvSpPr txBox="1"/>
            <p:nvPr/>
          </p:nvSpPr>
          <p:spPr>
            <a:xfrm>
              <a:off x="3709507" y="4857922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VESPA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27F692A-172D-D541-A1A6-A1707C8FDE12}"/>
                </a:ext>
              </a:extLst>
            </p:cNvPr>
            <p:cNvSpPr txBox="1"/>
            <p:nvPr/>
          </p:nvSpPr>
          <p:spPr>
            <a:xfrm>
              <a:off x="3563888" y="3645024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DREAM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93B02BD-B1AA-5049-A9B1-C2CD47C9D357}"/>
                </a:ext>
              </a:extLst>
            </p:cNvPr>
            <p:cNvSpPr txBox="1"/>
            <p:nvPr/>
          </p:nvSpPr>
          <p:spPr>
            <a:xfrm>
              <a:off x="4589680" y="3114104"/>
              <a:ext cx="8801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ODIN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4438B5-394C-9345-BEBC-B4064C404751}"/>
                </a:ext>
              </a:extLst>
            </p:cNvPr>
            <p:cNvSpPr txBox="1"/>
            <p:nvPr/>
          </p:nvSpPr>
          <p:spPr>
            <a:xfrm>
              <a:off x="3392753" y="6531937"/>
              <a:ext cx="6335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solidFill>
                    <a:schemeClr val="bg1"/>
                  </a:solidFill>
                </a:rPr>
                <a:t>(1:800)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C07430-7FBC-B146-8EEA-096F012B0530}"/>
              </a:ext>
            </a:extLst>
          </p:cNvPr>
          <p:cNvSpPr txBox="1"/>
          <p:nvPr/>
        </p:nvSpPr>
        <p:spPr>
          <a:xfrm>
            <a:off x="10112372" y="2503930"/>
            <a:ext cx="88017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T-REX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5D96EB3-B124-2C4B-A6CD-C39DA44D7B7C}"/>
              </a:ext>
            </a:extLst>
          </p:cNvPr>
          <p:cNvSpPr txBox="1"/>
          <p:nvPr/>
        </p:nvSpPr>
        <p:spPr>
          <a:xfrm>
            <a:off x="119336" y="3212976"/>
            <a:ext cx="731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94CA"/>
                </a:solidFill>
              </a:rPr>
              <a:t>✓</a:t>
            </a:r>
          </a:p>
          <a:p>
            <a:endParaRPr lang="sv-SE" sz="4000" dirty="0">
              <a:solidFill>
                <a:srgbClr val="0094CA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6621492-BFD0-F046-A05B-668846E58316}"/>
              </a:ext>
            </a:extLst>
          </p:cNvPr>
          <p:cNvSpPr txBox="1"/>
          <p:nvPr/>
        </p:nvSpPr>
        <p:spPr>
          <a:xfrm>
            <a:off x="119336" y="3658058"/>
            <a:ext cx="731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94CA"/>
                </a:solidFill>
              </a:rPr>
              <a:t>✓</a:t>
            </a:r>
          </a:p>
          <a:p>
            <a:endParaRPr lang="sv-SE" sz="4000" dirty="0">
              <a:solidFill>
                <a:srgbClr val="0094CA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EE067D6-AB10-294E-9BCD-0EEDB1D022FE}"/>
              </a:ext>
            </a:extLst>
          </p:cNvPr>
          <p:cNvSpPr txBox="1"/>
          <p:nvPr/>
        </p:nvSpPr>
        <p:spPr>
          <a:xfrm>
            <a:off x="119336" y="4157668"/>
            <a:ext cx="731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94CA"/>
                </a:solidFill>
              </a:rPr>
              <a:t>✓</a:t>
            </a:r>
          </a:p>
          <a:p>
            <a:endParaRPr lang="sv-SE" sz="4000" dirty="0">
              <a:solidFill>
                <a:srgbClr val="0094CA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7AA3AF-5E55-944C-9D3C-40AED9696932}"/>
              </a:ext>
            </a:extLst>
          </p:cNvPr>
          <p:cNvSpPr txBox="1"/>
          <p:nvPr/>
        </p:nvSpPr>
        <p:spPr>
          <a:xfrm>
            <a:off x="155340" y="2591609"/>
            <a:ext cx="731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94CA"/>
                </a:solidFill>
              </a:rPr>
              <a:t>✓</a:t>
            </a:r>
          </a:p>
          <a:p>
            <a:endParaRPr lang="sv-SE" sz="4000" dirty="0">
              <a:solidFill>
                <a:srgbClr val="0094CA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2C63B33-593B-9645-976C-73DB49B19410}"/>
              </a:ext>
            </a:extLst>
          </p:cNvPr>
          <p:cNvSpPr txBox="1"/>
          <p:nvPr/>
        </p:nvSpPr>
        <p:spPr>
          <a:xfrm>
            <a:off x="222561" y="2007449"/>
            <a:ext cx="700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94CA"/>
                </a:solidFill>
              </a:rPr>
              <a:t>✓</a:t>
            </a:r>
          </a:p>
          <a:p>
            <a:endParaRPr lang="sv-SE" sz="4000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8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90DA7-BF45-3F4B-B7D0-2DDDEC812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 items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B8FDA-7833-7848-906F-90187F6B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732DB-289C-954D-8414-1F23244BE3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Graphical User interfaces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6F644-7B53-5343-857A-1829C1DBFB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600" dirty="0"/>
          </a:p>
          <a:p>
            <a:endParaRPr lang="en-GB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C5262F4-3D18-3E44-8CC7-9C05ADE9CA51}"/>
              </a:ext>
            </a:extLst>
          </p:cNvPr>
          <p:cNvGrpSpPr/>
          <p:nvPr/>
        </p:nvGrpSpPr>
        <p:grpSpPr>
          <a:xfrm>
            <a:off x="6131778" y="1484784"/>
            <a:ext cx="5065711" cy="5215148"/>
            <a:chOff x="3700781" y="1407416"/>
            <a:chExt cx="5065711" cy="5215148"/>
          </a:xfrm>
        </p:grpSpPr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0C2101DC-C2BD-F144-8C98-1DDB65C96C84}"/>
                </a:ext>
              </a:extLst>
            </p:cNvPr>
            <p:cNvSpPr/>
            <p:nvPr/>
          </p:nvSpPr>
          <p:spPr>
            <a:xfrm>
              <a:off x="3700782" y="3002714"/>
              <a:ext cx="3647254" cy="79208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/>
                <a:t>Engineering </a:t>
              </a:r>
            </a:p>
            <a:p>
              <a:r>
                <a:rPr lang="en-GB" sz="1200"/>
                <a:t>HMI </a:t>
              </a:r>
            </a:p>
            <a:p>
              <a:r>
                <a:rPr lang="en-GB" sz="1000"/>
                <a:t>(CS-Studio)</a:t>
              </a:r>
              <a:endParaRPr lang="en-GB" sz="1200"/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0555CD2F-E80A-6241-AAE9-0FB632C560BA}"/>
                </a:ext>
              </a:extLst>
            </p:cNvPr>
            <p:cNvSpPr/>
            <p:nvPr/>
          </p:nvSpPr>
          <p:spPr>
            <a:xfrm>
              <a:off x="7373188" y="3386828"/>
              <a:ext cx="1368151" cy="40988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Synchronization signal (7-406Hz)</a:t>
              </a: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EB7FD20E-607E-E546-8AE3-03A2825F6AA9}"/>
                </a:ext>
              </a:extLst>
            </p:cNvPr>
            <p:cNvSpPr/>
            <p:nvPr/>
          </p:nvSpPr>
          <p:spPr>
            <a:xfrm>
              <a:off x="3700781" y="2570666"/>
              <a:ext cx="3672408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EPICS</a:t>
              </a: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7E24F7C1-CEC8-424A-B7A9-84E8F88B6A5E}"/>
                </a:ext>
              </a:extLst>
            </p:cNvPr>
            <p:cNvSpPr/>
            <p:nvPr/>
          </p:nvSpPr>
          <p:spPr>
            <a:xfrm>
              <a:off x="3713233" y="4206196"/>
              <a:ext cx="5053259" cy="57606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CHIC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43666BBD-068C-B64A-AF47-7D23B069A4F5}"/>
                </a:ext>
              </a:extLst>
            </p:cNvPr>
            <p:cNvSpPr/>
            <p:nvPr/>
          </p:nvSpPr>
          <p:spPr>
            <a:xfrm>
              <a:off x="3713231" y="4782260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Control Interface</a:t>
              </a: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23B739B-F94B-A641-9B63-7D44B22665E9}"/>
                </a:ext>
              </a:extLst>
            </p:cNvPr>
            <p:cNvSpPr/>
            <p:nvPr/>
          </p:nvSpPr>
          <p:spPr>
            <a:xfrm>
              <a:off x="3713231" y="5113290"/>
              <a:ext cx="2520281" cy="275643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Chopper MPS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331C7E53-921E-A242-93FF-66A0D50BCB49}"/>
                </a:ext>
              </a:extLst>
            </p:cNvPr>
            <p:cNvSpPr/>
            <p:nvPr/>
          </p:nvSpPr>
          <p:spPr>
            <a:xfrm>
              <a:off x="6233514" y="4777561"/>
              <a:ext cx="2532978" cy="32547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Diagnostics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73893F88-8D91-5E41-9802-F268E0F0D3A4}"/>
                </a:ext>
              </a:extLst>
            </p:cNvPr>
            <p:cNvSpPr/>
            <p:nvPr/>
          </p:nvSpPr>
          <p:spPr>
            <a:xfrm>
              <a:off x="6233512" y="5120865"/>
              <a:ext cx="2532980" cy="26550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Monitoring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EA052F71-5072-8B4D-99FC-92D3E0393E02}"/>
                </a:ext>
              </a:extLst>
            </p:cNvPr>
            <p:cNvSpPr/>
            <p:nvPr/>
          </p:nvSpPr>
          <p:spPr>
            <a:xfrm>
              <a:off x="3713231" y="5756558"/>
              <a:ext cx="5040558" cy="288032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Chopper Axis </a:t>
              </a:r>
              <a:r>
                <a:rPr lang="en-GB" sz="1200" baseline="-25000"/>
                <a:t>(1..N)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55809AFA-3C3A-854F-B8FA-847E225CD62E}"/>
                </a:ext>
              </a:extLst>
            </p:cNvPr>
            <p:cNvSpPr/>
            <p:nvPr/>
          </p:nvSpPr>
          <p:spPr>
            <a:xfrm>
              <a:off x="3713230" y="6044590"/>
              <a:ext cx="2520279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Motor &amp; Bearing Control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C9ADA968-3E0D-CE41-A8B7-93729A2302C3}"/>
                </a:ext>
              </a:extLst>
            </p:cNvPr>
            <p:cNvSpPr/>
            <p:nvPr/>
          </p:nvSpPr>
          <p:spPr>
            <a:xfrm>
              <a:off x="3713230" y="6334532"/>
              <a:ext cx="2520278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Sensors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1D3D4F06-2F0A-7641-BDBD-C67712B26944}"/>
                </a:ext>
              </a:extLst>
            </p:cNvPr>
            <p:cNvSpPr/>
            <p:nvPr/>
          </p:nvSpPr>
          <p:spPr>
            <a:xfrm>
              <a:off x="6233509" y="6044590"/>
              <a:ext cx="25202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Ref input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C85980EC-EC4F-0F4A-9A45-8AB3971487DB}"/>
                </a:ext>
              </a:extLst>
            </p:cNvPr>
            <p:cNvSpPr/>
            <p:nvPr/>
          </p:nvSpPr>
          <p:spPr>
            <a:xfrm>
              <a:off x="7373185" y="3002714"/>
              <a:ext cx="1368155" cy="37750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Time stamping </a:t>
              </a:r>
            </a:p>
            <a:p>
              <a:pPr algn="ctr"/>
              <a:r>
                <a:rPr lang="en-GB" sz="900"/>
                <a:t>(TDC pulse)</a:t>
              </a: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A3AA6646-E9AE-A244-AAFB-A3DF23752490}"/>
                </a:ext>
              </a:extLst>
            </p:cNvPr>
            <p:cNvSpPr/>
            <p:nvPr/>
          </p:nvSpPr>
          <p:spPr>
            <a:xfrm>
              <a:off x="3713231" y="1407416"/>
              <a:ext cx="5053261" cy="4320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DMSC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8A597E56-5CED-774F-A894-A54007D72E55}"/>
                </a:ext>
              </a:extLst>
            </p:cNvPr>
            <p:cNvSpPr/>
            <p:nvPr/>
          </p:nvSpPr>
          <p:spPr>
            <a:xfrm>
              <a:off x="3713231" y="1859750"/>
              <a:ext cx="2520283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User interface</a:t>
              </a:r>
              <a:endParaRPr lang="en-GB"/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49E261BB-7CF5-224A-BEF7-F5B89B09838C}"/>
                </a:ext>
              </a:extLst>
            </p:cNvPr>
            <p:cNvSpPr/>
            <p:nvPr/>
          </p:nvSpPr>
          <p:spPr>
            <a:xfrm>
              <a:off x="6233514" y="1859750"/>
              <a:ext cx="2532978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Data analysis</a:t>
              </a:r>
              <a:endParaRPr lang="en-GB"/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43F28A9E-E93A-AE48-8E78-8A2577BF89BD}"/>
                </a:ext>
              </a:extLst>
            </p:cNvPr>
            <p:cNvSpPr/>
            <p:nvPr/>
          </p:nvSpPr>
          <p:spPr>
            <a:xfrm>
              <a:off x="7373189" y="2570666"/>
              <a:ext cx="1368152" cy="432048"/>
            </a:xfrm>
            <a:prstGeom prst="roundRect">
              <a:avLst/>
            </a:prstGeom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Timing System</a:t>
              </a:r>
            </a:p>
          </p:txBody>
        </p:sp>
        <p:cxnSp>
          <p:nvCxnSpPr>
            <p:cNvPr id="84" name="Elbow Connector 83">
              <a:extLst>
                <a:ext uri="{FF2B5EF4-FFF2-40B4-BE49-F238E27FC236}">
                  <a16:creationId xmlns:a16="http://schemas.microsoft.com/office/drawing/2014/main" id="{AAF37FDC-2200-2340-83A9-45532C239615}"/>
                </a:ext>
              </a:extLst>
            </p:cNvPr>
            <p:cNvCxnSpPr/>
            <p:nvPr/>
          </p:nvCxnSpPr>
          <p:spPr>
            <a:xfrm>
              <a:off x="8741339" y="3575172"/>
              <a:ext cx="12450" cy="2613434"/>
            </a:xfrm>
            <a:prstGeom prst="bentConnector3">
              <a:avLst>
                <a:gd name="adj1" fmla="val 1936145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BF17FCCF-E16F-E04C-9471-A6820C9F2F34}"/>
                </a:ext>
              </a:extLst>
            </p:cNvPr>
            <p:cNvSpPr/>
            <p:nvPr/>
          </p:nvSpPr>
          <p:spPr>
            <a:xfrm>
              <a:off x="6233509" y="6327922"/>
              <a:ext cx="25329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TDC output</a:t>
              </a:r>
            </a:p>
          </p:txBody>
        </p:sp>
        <p:cxnSp>
          <p:nvCxnSpPr>
            <p:cNvPr id="86" name="Elbow Connector 85">
              <a:extLst>
                <a:ext uri="{FF2B5EF4-FFF2-40B4-BE49-F238E27FC236}">
                  <a16:creationId xmlns:a16="http://schemas.microsoft.com/office/drawing/2014/main" id="{3A919CAA-B28B-9643-A089-5F137D39054C}"/>
                </a:ext>
              </a:extLst>
            </p:cNvPr>
            <p:cNvCxnSpPr/>
            <p:nvPr/>
          </p:nvCxnSpPr>
          <p:spPr>
            <a:xfrm flipH="1" flipV="1">
              <a:off x="8741340" y="3164195"/>
              <a:ext cx="25149" cy="3307743"/>
            </a:xfrm>
            <a:prstGeom prst="bentConnector3">
              <a:avLst>
                <a:gd name="adj1" fmla="val -1716967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Up-Down Arrow 86">
              <a:extLst>
                <a:ext uri="{FF2B5EF4-FFF2-40B4-BE49-F238E27FC236}">
                  <a16:creationId xmlns:a16="http://schemas.microsoft.com/office/drawing/2014/main" id="{94C39241-B4DA-F14F-A6EF-7B4B9F12DC7A}"/>
                </a:ext>
              </a:extLst>
            </p:cNvPr>
            <p:cNvSpPr/>
            <p:nvPr/>
          </p:nvSpPr>
          <p:spPr>
            <a:xfrm>
              <a:off x="6112383" y="5384234"/>
              <a:ext cx="225694" cy="365714"/>
            </a:xfrm>
            <a:prstGeom prst="up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Up-Down Arrow 87">
              <a:extLst>
                <a:ext uri="{FF2B5EF4-FFF2-40B4-BE49-F238E27FC236}">
                  <a16:creationId xmlns:a16="http://schemas.microsoft.com/office/drawing/2014/main" id="{DA50BF63-A42A-9141-90CA-52FEAAA0672F}"/>
                </a:ext>
              </a:extLst>
            </p:cNvPr>
            <p:cNvSpPr/>
            <p:nvPr/>
          </p:nvSpPr>
          <p:spPr>
            <a:xfrm>
              <a:off x="6119426" y="3819738"/>
              <a:ext cx="225694" cy="365714"/>
            </a:xfrm>
            <a:prstGeom prst="up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Up-Down Arrow 88">
              <a:extLst>
                <a:ext uri="{FF2B5EF4-FFF2-40B4-BE49-F238E27FC236}">
                  <a16:creationId xmlns:a16="http://schemas.microsoft.com/office/drawing/2014/main" id="{17CF03ED-8C3B-B34D-9F8E-8329336AA706}"/>
                </a:ext>
              </a:extLst>
            </p:cNvPr>
            <p:cNvSpPr/>
            <p:nvPr/>
          </p:nvSpPr>
          <p:spPr>
            <a:xfrm>
              <a:off x="6119426" y="2168461"/>
              <a:ext cx="225694" cy="365714"/>
            </a:xfrm>
            <a:prstGeom prst="up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D13A7E55-3C26-DF42-9875-3C55975BA587}"/>
                </a:ext>
              </a:extLst>
            </p:cNvPr>
            <p:cNvSpPr/>
            <p:nvPr/>
          </p:nvSpPr>
          <p:spPr>
            <a:xfrm>
              <a:off x="4826041" y="3382420"/>
              <a:ext cx="2462151" cy="35523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CHIC IOC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41751291-B802-8144-B1EC-A0E1B372F992}"/>
                </a:ext>
              </a:extLst>
            </p:cNvPr>
            <p:cNvSpPr/>
            <p:nvPr/>
          </p:nvSpPr>
          <p:spPr>
            <a:xfrm>
              <a:off x="6067310" y="3045447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Timing IOC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CC9C6771-7F6E-0F41-B927-19C8F82959BF}"/>
                </a:ext>
              </a:extLst>
            </p:cNvPr>
            <p:cNvSpPr/>
            <p:nvPr/>
          </p:nvSpPr>
          <p:spPr>
            <a:xfrm>
              <a:off x="4826041" y="3046380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Data archive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68BBB2DF-D0F4-0347-9ADE-2F91DCB7C2C7}"/>
              </a:ext>
            </a:extLst>
          </p:cNvPr>
          <p:cNvSpPr txBox="1"/>
          <p:nvPr/>
        </p:nvSpPr>
        <p:spPr>
          <a:xfrm>
            <a:off x="3454400" y="36449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F486A27-7450-0D4C-8D19-F0F316FBC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871" y="1393972"/>
            <a:ext cx="2782612" cy="155376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BEF3C53-E5A8-5246-9E17-7DB139E69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616" y="3969812"/>
            <a:ext cx="2936867" cy="156193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057354BC-E46D-1A4D-84E8-EC6879BDF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8" y="3275907"/>
            <a:ext cx="1130084" cy="44317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D5C6DDE-C1D3-ED44-9F94-55EABA7C1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54" y="4961485"/>
            <a:ext cx="1813992" cy="1731837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A4D443C-4A2F-654F-A2F0-F6F5434AC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440" y="5831690"/>
            <a:ext cx="804208" cy="804208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D2595F92-B965-DB4C-B2EA-BC46E9F5B053}"/>
              </a:ext>
            </a:extLst>
          </p:cNvPr>
          <p:cNvSpPr txBox="1"/>
          <p:nvPr/>
        </p:nvSpPr>
        <p:spPr>
          <a:xfrm>
            <a:off x="3759200" y="62865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147D890-52E5-854B-B5E2-A1C8362FEABE}"/>
              </a:ext>
            </a:extLst>
          </p:cNvPr>
          <p:cNvCxnSpPr>
            <a:endCxn id="6" idx="0"/>
          </p:cNvCxnSpPr>
          <p:nvPr/>
        </p:nvCxnSpPr>
        <p:spPr>
          <a:xfrm>
            <a:off x="5576483" y="1781000"/>
            <a:ext cx="5195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AD18A1E0-9E24-1246-BD69-4D4400BB7B01}"/>
              </a:ext>
            </a:extLst>
          </p:cNvPr>
          <p:cNvCxnSpPr/>
          <p:nvPr/>
        </p:nvCxnSpPr>
        <p:spPr>
          <a:xfrm>
            <a:off x="2050346" y="3464196"/>
            <a:ext cx="39736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9326B1A-A868-1E4C-ACBA-C832191DF01E}"/>
              </a:ext>
            </a:extLst>
          </p:cNvPr>
          <p:cNvCxnSpPr/>
          <p:nvPr/>
        </p:nvCxnSpPr>
        <p:spPr>
          <a:xfrm>
            <a:off x="5576483" y="4509120"/>
            <a:ext cx="5195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2F2853C-BDEC-9745-9DA2-35BB4A926C00}"/>
              </a:ext>
            </a:extLst>
          </p:cNvPr>
          <p:cNvCxnSpPr/>
          <p:nvPr/>
        </p:nvCxnSpPr>
        <p:spPr>
          <a:xfrm>
            <a:off x="2927648" y="5949280"/>
            <a:ext cx="30963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E74A5038-893F-8346-A659-5F147E6CFDAA}"/>
              </a:ext>
            </a:extLst>
          </p:cNvPr>
          <p:cNvSpPr txBox="1"/>
          <p:nvPr/>
        </p:nvSpPr>
        <p:spPr>
          <a:xfrm>
            <a:off x="1382892" y="1522722"/>
            <a:ext cx="872260" cy="32860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2000" dirty="0"/>
              <a:t>Users</a:t>
            </a:r>
            <a:endParaRPr lang="en-GB" sz="400" dirty="0"/>
          </a:p>
          <a:p>
            <a:pPr algn="l"/>
            <a:endParaRPr lang="en-GB" sz="4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50AF4CF-0771-9341-B9A7-4419960F8A08}"/>
              </a:ext>
            </a:extLst>
          </p:cNvPr>
          <p:cNvSpPr txBox="1"/>
          <p:nvPr/>
        </p:nvSpPr>
        <p:spPr>
          <a:xfrm>
            <a:off x="2005278" y="3095379"/>
            <a:ext cx="1570441" cy="32860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2000" dirty="0"/>
              <a:t>Engineering</a:t>
            </a:r>
          </a:p>
          <a:p>
            <a:pPr algn="l"/>
            <a:endParaRPr lang="en-GB" sz="20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47855B1-52F5-8E48-B722-8B1FA094EFEA}"/>
              </a:ext>
            </a:extLst>
          </p:cNvPr>
          <p:cNvSpPr txBox="1"/>
          <p:nvPr/>
        </p:nvSpPr>
        <p:spPr>
          <a:xfrm>
            <a:off x="3547008" y="3654330"/>
            <a:ext cx="1570441" cy="32860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2000" dirty="0"/>
              <a:t>Engineering</a:t>
            </a:r>
          </a:p>
          <a:p>
            <a:pPr algn="l"/>
            <a:endParaRPr lang="en-GB" sz="2000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842B525-D364-2646-9554-12749FC20611}"/>
              </a:ext>
            </a:extLst>
          </p:cNvPr>
          <p:cNvSpPr txBox="1"/>
          <p:nvPr/>
        </p:nvSpPr>
        <p:spPr>
          <a:xfrm>
            <a:off x="3443650" y="5969610"/>
            <a:ext cx="2315663" cy="72371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Suppliers and </a:t>
            </a:r>
          </a:p>
          <a:p>
            <a:pPr algn="l"/>
            <a:r>
              <a:rPr lang="en-GB" sz="2000" dirty="0"/>
              <a:t>commissioning</a:t>
            </a:r>
          </a:p>
          <a:p>
            <a:pPr algn="l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08645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90DA7-BF45-3F4B-B7D0-2DDDEC812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 items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B8FDA-7833-7848-906F-90187F6B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732DB-289C-954D-8414-1F23244BE3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Graphical User interfaces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6F644-7B53-5343-857A-1829C1DBFB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600" dirty="0"/>
          </a:p>
          <a:p>
            <a:endParaRPr lang="en-GB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C5262F4-3D18-3E44-8CC7-9C05ADE9CA51}"/>
              </a:ext>
            </a:extLst>
          </p:cNvPr>
          <p:cNvGrpSpPr/>
          <p:nvPr/>
        </p:nvGrpSpPr>
        <p:grpSpPr>
          <a:xfrm>
            <a:off x="6131778" y="1484784"/>
            <a:ext cx="5065711" cy="5215148"/>
            <a:chOff x="3700781" y="1407416"/>
            <a:chExt cx="5065711" cy="5215148"/>
          </a:xfrm>
        </p:grpSpPr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0C2101DC-C2BD-F144-8C98-1DDB65C96C84}"/>
                </a:ext>
              </a:extLst>
            </p:cNvPr>
            <p:cNvSpPr/>
            <p:nvPr/>
          </p:nvSpPr>
          <p:spPr>
            <a:xfrm>
              <a:off x="3700782" y="3002714"/>
              <a:ext cx="3647254" cy="79208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/>
                <a:t>Engineering </a:t>
              </a:r>
            </a:p>
            <a:p>
              <a:r>
                <a:rPr lang="en-GB" sz="1200"/>
                <a:t>HMI </a:t>
              </a:r>
            </a:p>
            <a:p>
              <a:r>
                <a:rPr lang="en-GB" sz="1000"/>
                <a:t>(CS-Studio)</a:t>
              </a:r>
              <a:endParaRPr lang="en-GB" sz="1200"/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0555CD2F-E80A-6241-AAE9-0FB632C560BA}"/>
                </a:ext>
              </a:extLst>
            </p:cNvPr>
            <p:cNvSpPr/>
            <p:nvPr/>
          </p:nvSpPr>
          <p:spPr>
            <a:xfrm>
              <a:off x="7373188" y="3386828"/>
              <a:ext cx="1368151" cy="40988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Synchronization signal (7-406Hz)</a:t>
              </a: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EB7FD20E-607E-E546-8AE3-03A2825F6AA9}"/>
                </a:ext>
              </a:extLst>
            </p:cNvPr>
            <p:cNvSpPr/>
            <p:nvPr/>
          </p:nvSpPr>
          <p:spPr>
            <a:xfrm>
              <a:off x="3700781" y="2570666"/>
              <a:ext cx="3672408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EPICS</a:t>
              </a: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7E24F7C1-CEC8-424A-B7A9-84E8F88B6A5E}"/>
                </a:ext>
              </a:extLst>
            </p:cNvPr>
            <p:cNvSpPr/>
            <p:nvPr/>
          </p:nvSpPr>
          <p:spPr>
            <a:xfrm>
              <a:off x="3713233" y="4206196"/>
              <a:ext cx="5053259" cy="57606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CHIC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43666BBD-068C-B64A-AF47-7D23B069A4F5}"/>
                </a:ext>
              </a:extLst>
            </p:cNvPr>
            <p:cNvSpPr/>
            <p:nvPr/>
          </p:nvSpPr>
          <p:spPr>
            <a:xfrm>
              <a:off x="3713231" y="4782260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Control Interface</a:t>
              </a: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23B739B-F94B-A641-9B63-7D44B22665E9}"/>
                </a:ext>
              </a:extLst>
            </p:cNvPr>
            <p:cNvSpPr/>
            <p:nvPr/>
          </p:nvSpPr>
          <p:spPr>
            <a:xfrm>
              <a:off x="3713231" y="5113290"/>
              <a:ext cx="2520281" cy="275643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Chopper MPS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331C7E53-921E-A242-93FF-66A0D50BCB49}"/>
                </a:ext>
              </a:extLst>
            </p:cNvPr>
            <p:cNvSpPr/>
            <p:nvPr/>
          </p:nvSpPr>
          <p:spPr>
            <a:xfrm>
              <a:off x="6233514" y="4777561"/>
              <a:ext cx="2532978" cy="32547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Diagnostics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73893F88-8D91-5E41-9802-F268E0F0D3A4}"/>
                </a:ext>
              </a:extLst>
            </p:cNvPr>
            <p:cNvSpPr/>
            <p:nvPr/>
          </p:nvSpPr>
          <p:spPr>
            <a:xfrm>
              <a:off x="6233512" y="5120865"/>
              <a:ext cx="2532980" cy="26550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Monitoring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EA052F71-5072-8B4D-99FC-92D3E0393E02}"/>
                </a:ext>
              </a:extLst>
            </p:cNvPr>
            <p:cNvSpPr/>
            <p:nvPr/>
          </p:nvSpPr>
          <p:spPr>
            <a:xfrm>
              <a:off x="3713231" y="5756558"/>
              <a:ext cx="5040558" cy="288032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Chopper Axis </a:t>
              </a:r>
              <a:r>
                <a:rPr lang="en-GB" sz="1200" baseline="-25000"/>
                <a:t>(1..N)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55809AFA-3C3A-854F-B8FA-847E225CD62E}"/>
                </a:ext>
              </a:extLst>
            </p:cNvPr>
            <p:cNvSpPr/>
            <p:nvPr/>
          </p:nvSpPr>
          <p:spPr>
            <a:xfrm>
              <a:off x="3713230" y="6044590"/>
              <a:ext cx="2520279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Motor &amp; Bearing Control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C9ADA968-3E0D-CE41-A8B7-93729A2302C3}"/>
                </a:ext>
              </a:extLst>
            </p:cNvPr>
            <p:cNvSpPr/>
            <p:nvPr/>
          </p:nvSpPr>
          <p:spPr>
            <a:xfrm>
              <a:off x="3713230" y="6334532"/>
              <a:ext cx="2520278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Sensors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1D3D4F06-2F0A-7641-BDBD-C67712B26944}"/>
                </a:ext>
              </a:extLst>
            </p:cNvPr>
            <p:cNvSpPr/>
            <p:nvPr/>
          </p:nvSpPr>
          <p:spPr>
            <a:xfrm>
              <a:off x="6233509" y="6044590"/>
              <a:ext cx="25202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Ref input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C85980EC-EC4F-0F4A-9A45-8AB3971487DB}"/>
                </a:ext>
              </a:extLst>
            </p:cNvPr>
            <p:cNvSpPr/>
            <p:nvPr/>
          </p:nvSpPr>
          <p:spPr>
            <a:xfrm>
              <a:off x="7373185" y="3002714"/>
              <a:ext cx="1368155" cy="37750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/>
                <a:t>Time stamping </a:t>
              </a:r>
            </a:p>
            <a:p>
              <a:pPr algn="ctr"/>
              <a:r>
                <a:rPr lang="en-GB" sz="900"/>
                <a:t>(TDC pulse)</a:t>
              </a: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A3AA6646-E9AE-A244-AAFB-A3DF23752490}"/>
                </a:ext>
              </a:extLst>
            </p:cNvPr>
            <p:cNvSpPr/>
            <p:nvPr/>
          </p:nvSpPr>
          <p:spPr>
            <a:xfrm>
              <a:off x="3713231" y="1407416"/>
              <a:ext cx="5053261" cy="4320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DMSC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8A597E56-5CED-774F-A894-A54007D72E55}"/>
                </a:ext>
              </a:extLst>
            </p:cNvPr>
            <p:cNvSpPr/>
            <p:nvPr/>
          </p:nvSpPr>
          <p:spPr>
            <a:xfrm>
              <a:off x="3713231" y="1859750"/>
              <a:ext cx="2520283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User interface</a:t>
              </a:r>
              <a:endParaRPr lang="en-GB"/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49E261BB-7CF5-224A-BEF7-F5B89B09838C}"/>
                </a:ext>
              </a:extLst>
            </p:cNvPr>
            <p:cNvSpPr/>
            <p:nvPr/>
          </p:nvSpPr>
          <p:spPr>
            <a:xfrm>
              <a:off x="6233514" y="1859750"/>
              <a:ext cx="2532978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Data analysis</a:t>
              </a:r>
              <a:endParaRPr lang="en-GB"/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43F28A9E-E93A-AE48-8E78-8A2577BF89BD}"/>
                </a:ext>
              </a:extLst>
            </p:cNvPr>
            <p:cNvSpPr/>
            <p:nvPr/>
          </p:nvSpPr>
          <p:spPr>
            <a:xfrm>
              <a:off x="7373189" y="2570666"/>
              <a:ext cx="1368152" cy="432048"/>
            </a:xfrm>
            <a:prstGeom prst="roundRect">
              <a:avLst/>
            </a:prstGeom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Timing System</a:t>
              </a:r>
            </a:p>
          </p:txBody>
        </p:sp>
        <p:cxnSp>
          <p:nvCxnSpPr>
            <p:cNvPr id="84" name="Elbow Connector 83">
              <a:extLst>
                <a:ext uri="{FF2B5EF4-FFF2-40B4-BE49-F238E27FC236}">
                  <a16:creationId xmlns:a16="http://schemas.microsoft.com/office/drawing/2014/main" id="{AAF37FDC-2200-2340-83A9-45532C239615}"/>
                </a:ext>
              </a:extLst>
            </p:cNvPr>
            <p:cNvCxnSpPr/>
            <p:nvPr/>
          </p:nvCxnSpPr>
          <p:spPr>
            <a:xfrm>
              <a:off x="8741339" y="3575172"/>
              <a:ext cx="12450" cy="2613434"/>
            </a:xfrm>
            <a:prstGeom prst="bentConnector3">
              <a:avLst>
                <a:gd name="adj1" fmla="val 1936145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BF17FCCF-E16F-E04C-9471-A6820C9F2F34}"/>
                </a:ext>
              </a:extLst>
            </p:cNvPr>
            <p:cNvSpPr/>
            <p:nvPr/>
          </p:nvSpPr>
          <p:spPr>
            <a:xfrm>
              <a:off x="6233509" y="6327922"/>
              <a:ext cx="25329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/>
                <a:t>TDC output</a:t>
              </a:r>
            </a:p>
          </p:txBody>
        </p:sp>
        <p:cxnSp>
          <p:nvCxnSpPr>
            <p:cNvPr id="86" name="Elbow Connector 85">
              <a:extLst>
                <a:ext uri="{FF2B5EF4-FFF2-40B4-BE49-F238E27FC236}">
                  <a16:creationId xmlns:a16="http://schemas.microsoft.com/office/drawing/2014/main" id="{3A919CAA-B28B-9643-A089-5F137D39054C}"/>
                </a:ext>
              </a:extLst>
            </p:cNvPr>
            <p:cNvCxnSpPr/>
            <p:nvPr/>
          </p:nvCxnSpPr>
          <p:spPr>
            <a:xfrm flipH="1" flipV="1">
              <a:off x="8741340" y="3164195"/>
              <a:ext cx="25149" cy="3307743"/>
            </a:xfrm>
            <a:prstGeom prst="bentConnector3">
              <a:avLst>
                <a:gd name="adj1" fmla="val -1716967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Up-Down Arrow 86">
              <a:extLst>
                <a:ext uri="{FF2B5EF4-FFF2-40B4-BE49-F238E27FC236}">
                  <a16:creationId xmlns:a16="http://schemas.microsoft.com/office/drawing/2014/main" id="{94C39241-B4DA-F14F-A6EF-7B4B9F12DC7A}"/>
                </a:ext>
              </a:extLst>
            </p:cNvPr>
            <p:cNvSpPr/>
            <p:nvPr/>
          </p:nvSpPr>
          <p:spPr>
            <a:xfrm>
              <a:off x="6112383" y="5384234"/>
              <a:ext cx="225694" cy="365714"/>
            </a:xfrm>
            <a:prstGeom prst="up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Up-Down Arrow 87">
              <a:extLst>
                <a:ext uri="{FF2B5EF4-FFF2-40B4-BE49-F238E27FC236}">
                  <a16:creationId xmlns:a16="http://schemas.microsoft.com/office/drawing/2014/main" id="{DA50BF63-A42A-9141-90CA-52FEAAA0672F}"/>
                </a:ext>
              </a:extLst>
            </p:cNvPr>
            <p:cNvSpPr/>
            <p:nvPr/>
          </p:nvSpPr>
          <p:spPr>
            <a:xfrm>
              <a:off x="6119426" y="3819738"/>
              <a:ext cx="225694" cy="365714"/>
            </a:xfrm>
            <a:prstGeom prst="up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Up-Down Arrow 88">
              <a:extLst>
                <a:ext uri="{FF2B5EF4-FFF2-40B4-BE49-F238E27FC236}">
                  <a16:creationId xmlns:a16="http://schemas.microsoft.com/office/drawing/2014/main" id="{17CF03ED-8C3B-B34D-9F8E-8329336AA706}"/>
                </a:ext>
              </a:extLst>
            </p:cNvPr>
            <p:cNvSpPr/>
            <p:nvPr/>
          </p:nvSpPr>
          <p:spPr>
            <a:xfrm>
              <a:off x="6119426" y="2168461"/>
              <a:ext cx="225694" cy="365714"/>
            </a:xfrm>
            <a:prstGeom prst="up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D13A7E55-3C26-DF42-9875-3C55975BA587}"/>
                </a:ext>
              </a:extLst>
            </p:cNvPr>
            <p:cNvSpPr/>
            <p:nvPr/>
          </p:nvSpPr>
          <p:spPr>
            <a:xfrm>
              <a:off x="4826041" y="3382420"/>
              <a:ext cx="2462151" cy="35523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CHIC IOC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41751291-B802-8144-B1EC-A0E1B372F992}"/>
                </a:ext>
              </a:extLst>
            </p:cNvPr>
            <p:cNvSpPr/>
            <p:nvPr/>
          </p:nvSpPr>
          <p:spPr>
            <a:xfrm>
              <a:off x="6067310" y="3045447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Timing IOC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CC9C6771-7F6E-0F41-B927-19C8F82959BF}"/>
                </a:ext>
              </a:extLst>
            </p:cNvPr>
            <p:cNvSpPr/>
            <p:nvPr/>
          </p:nvSpPr>
          <p:spPr>
            <a:xfrm>
              <a:off x="4826041" y="3046380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Data archive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68BBB2DF-D0F4-0347-9ADE-2F91DCB7C2C7}"/>
              </a:ext>
            </a:extLst>
          </p:cNvPr>
          <p:cNvSpPr txBox="1"/>
          <p:nvPr/>
        </p:nvSpPr>
        <p:spPr>
          <a:xfrm>
            <a:off x="3454400" y="36449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2595F92-B965-DB4C-B2EA-BC46E9F5B053}"/>
              </a:ext>
            </a:extLst>
          </p:cNvPr>
          <p:cNvSpPr txBox="1"/>
          <p:nvPr/>
        </p:nvSpPr>
        <p:spPr>
          <a:xfrm>
            <a:off x="3759200" y="62865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139BD60D-A8EC-D24F-97AB-DC5C2B51FED0}"/>
              </a:ext>
            </a:extLst>
          </p:cNvPr>
          <p:cNvSpPr txBox="1">
            <a:spLocks/>
          </p:cNvSpPr>
          <p:nvPr/>
        </p:nvSpPr>
        <p:spPr>
          <a:xfrm>
            <a:off x="609600" y="1781000"/>
            <a:ext cx="5349443" cy="4912322"/>
          </a:xfrm>
          <a:prstGeom prst="rect">
            <a:avLst/>
          </a:prstGeom>
        </p:spPr>
        <p:txBody>
          <a:bodyPr vert="horz" lIns="90000" tIns="45720" rIns="91440" bIns="45720" rtlCol="0">
            <a:normAutofit lnSpcReduction="10000"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Control modes:</a:t>
            </a:r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EPICS: control is only from EPICS variables. How will </a:t>
            </a:r>
            <a:r>
              <a:rPr lang="en-US" sz="2400" dirty="0" err="1">
                <a:sym typeface="Wingdings" pitchFamily="2" charset="2"/>
              </a:rPr>
              <a:t>Nicos</a:t>
            </a:r>
            <a:r>
              <a:rPr lang="en-US" sz="2400" dirty="0">
                <a:sym typeface="Wingdings" pitchFamily="2" charset="2"/>
              </a:rPr>
              <a:t> be handled?</a:t>
            </a:r>
          </a:p>
          <a:p>
            <a:r>
              <a:rPr lang="en-US" sz="2400" dirty="0">
                <a:sym typeface="Wingdings" pitchFamily="2" charset="2"/>
              </a:rPr>
              <a:t>CHIC: control is only from CHIC GUI.</a:t>
            </a:r>
          </a:p>
          <a:p>
            <a:r>
              <a:rPr lang="en-US" sz="2400" dirty="0">
                <a:sym typeface="Wingdings" pitchFamily="2" charset="2"/>
              </a:rPr>
              <a:t>Local: control is only from suppliers GUI or motor drive front panel. 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Each system must synch their commands/setpoints to the actuals and ignore new ones, when the control mode is assigned to a different system. </a:t>
            </a:r>
          </a:p>
          <a:p>
            <a:pPr marL="0" indent="0">
              <a:buNone/>
            </a:pPr>
            <a:endParaRPr lang="en-US" sz="24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In which level(s), should the control mode be allowed to change?</a:t>
            </a:r>
          </a:p>
          <a:p>
            <a:pPr marL="0" indent="0">
              <a:buNone/>
            </a:pPr>
            <a:endParaRPr lang="en-GB" sz="2400" dirty="0">
              <a:sym typeface="Wingdings" pitchFamily="2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43389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90DA7-BF45-3F4B-B7D0-2DDDEC812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 items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B8FDA-7833-7848-906F-90187F6B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732DB-289C-954D-8414-1F23244BE3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Emergency routines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6F644-7B53-5343-857A-1829C1DBFB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" y="1781000"/>
            <a:ext cx="9950896" cy="4960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2 different routines suggested:</a:t>
            </a:r>
          </a:p>
          <a:p>
            <a:r>
              <a:rPr lang="en-GB" dirty="0"/>
              <a:t>Human generated emergency: </a:t>
            </a:r>
          </a:p>
          <a:p>
            <a:pPr lvl="1"/>
            <a:r>
              <a:rPr lang="en-GB" dirty="0"/>
              <a:t>Stop as fast as possible. </a:t>
            </a:r>
          </a:p>
          <a:p>
            <a:pPr lvl="2"/>
            <a:r>
              <a:rPr lang="en-GB" dirty="0"/>
              <a:t>After stop: Park open or in close position? Or not park at all?</a:t>
            </a:r>
          </a:p>
          <a:p>
            <a:r>
              <a:rPr lang="en-GB" dirty="0"/>
              <a:t>Machine generated emergency:</a:t>
            </a:r>
          </a:p>
          <a:p>
            <a:pPr lvl="1"/>
            <a:r>
              <a:rPr lang="en-GB" dirty="0"/>
              <a:t>Coast rotation by disconnecting electric power of motor.</a:t>
            </a:r>
          </a:p>
          <a:p>
            <a:pPr lvl="2"/>
            <a:r>
              <a:rPr lang="en-GB" dirty="0"/>
              <a:t>What about magnetic bearings?</a:t>
            </a:r>
          </a:p>
          <a:p>
            <a:pPr marL="0" indent="0">
              <a:buNone/>
            </a:pPr>
            <a:r>
              <a:rPr lang="en-GB" dirty="0"/>
              <a:t>After then emergency situation is not present anymore:</a:t>
            </a:r>
          </a:p>
          <a:p>
            <a:r>
              <a:rPr lang="en-GB" dirty="0"/>
              <a:t>Allow/Resume rotation immediately. </a:t>
            </a:r>
          </a:p>
          <a:p>
            <a:pPr marL="0" indent="0">
              <a:buNone/>
            </a:pPr>
            <a:r>
              <a:rPr lang="en-GB" dirty="0"/>
              <a:t>OR</a:t>
            </a:r>
          </a:p>
          <a:p>
            <a:r>
              <a:rPr lang="en-GB" dirty="0"/>
              <a:t>Wait for acknowledgement that an emergency occurred from users.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9084C-A225-8145-B05A-39AA8D4FC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464" y="1781000"/>
            <a:ext cx="1422400" cy="1422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579EAD-2CA6-384E-9290-7617CE41B9A3}"/>
              </a:ext>
            </a:extLst>
          </p:cNvPr>
          <p:cNvSpPr txBox="1"/>
          <p:nvPr/>
        </p:nvSpPr>
        <p:spPr>
          <a:xfrm>
            <a:off x="4139381" y="27432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E20DBD-DC1A-CB49-9DD2-D4332827ADAB}"/>
              </a:ext>
            </a:extLst>
          </p:cNvPr>
          <p:cNvSpPr txBox="1"/>
          <p:nvPr/>
        </p:nvSpPr>
        <p:spPr>
          <a:xfrm>
            <a:off x="1415845" y="28218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8887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90DA7-BF45-3F4B-B7D0-2DDDEC812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 items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B8FDA-7833-7848-906F-90187F6B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732DB-289C-954D-8414-1F23244BE3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6F644-7B53-5343-857A-1829C1DBFB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/>
              <a:t>Open subject?</a:t>
            </a:r>
          </a:p>
          <a:p>
            <a:pPr marL="0" indent="0">
              <a:buNone/>
            </a:pPr>
            <a:endParaRPr lang="en-GB" sz="2600" dirty="0"/>
          </a:p>
          <a:p>
            <a:endParaRPr lang="en-GB" dirty="0"/>
          </a:p>
        </p:txBody>
      </p:sp>
      <p:pic>
        <p:nvPicPr>
          <p:cNvPr id="8" name="SKFCHIC">
            <a:hlinkClick r:id="" action="ppaction://media"/>
            <a:extLst>
              <a:ext uri="{FF2B5EF4-FFF2-40B4-BE49-F238E27FC236}">
                <a16:creationId xmlns:a16="http://schemas.microsoft.com/office/drawing/2014/main" id="{32A456D5-6311-BC45-BEFF-88B4C491FA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591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7153" y="1469492"/>
            <a:ext cx="8975103" cy="5127860"/>
          </a:xfrm>
          <a:prstGeom prst="rect">
            <a:avLst/>
          </a:prstGeom>
        </p:spPr>
      </p:pic>
      <p:sp>
        <p:nvSpPr>
          <p:cNvPr id="9" name="Action Button: Movie 8">
            <a:hlinkClick r:id="rId5" action="ppaction://hlinkfile" highlightClick="1"/>
            <a:extLst>
              <a:ext uri="{FF2B5EF4-FFF2-40B4-BE49-F238E27FC236}">
                <a16:creationId xmlns:a16="http://schemas.microsoft.com/office/drawing/2014/main" id="{0CEE822B-E563-A346-A7BC-3F95CA679E22}"/>
              </a:ext>
            </a:extLst>
          </p:cNvPr>
          <p:cNvSpPr/>
          <p:nvPr/>
        </p:nvSpPr>
        <p:spPr>
          <a:xfrm>
            <a:off x="1199456" y="5418905"/>
            <a:ext cx="1042416" cy="104241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5CF30-0F1A-B44A-99B9-AF7584E419C2}"/>
              </a:ext>
            </a:extLst>
          </p:cNvPr>
          <p:cNvSpPr txBox="1"/>
          <p:nvPr/>
        </p:nvSpPr>
        <p:spPr>
          <a:xfrm>
            <a:off x="361754" y="578578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CHIC GUI</a:t>
            </a:r>
          </a:p>
        </p:txBody>
      </p:sp>
    </p:spTree>
    <p:extLst>
      <p:ext uri="{BB962C8B-B14F-4D97-AF65-F5344CB8AC3E}">
        <p14:creationId xmlns:p14="http://schemas.microsoft.com/office/powerpoint/2010/main" val="370684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90DA7-BF45-3F4B-B7D0-2DDDEC812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Aknowledgments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B8FDA-7833-7848-906F-90187F6B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732DB-289C-954D-8414-1F23244BE3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6F644-7B53-5343-857A-1829C1DBFB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" y="1781000"/>
            <a:ext cx="10972800" cy="2800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dirty="0"/>
              <a:t>Markus Olsson</a:t>
            </a:r>
          </a:p>
          <a:p>
            <a:r>
              <a:rPr lang="sv-SE" sz="2400" dirty="0" err="1"/>
              <a:t>Nikolaos</a:t>
            </a:r>
            <a:r>
              <a:rPr lang="sv-SE" sz="2400" dirty="0"/>
              <a:t> </a:t>
            </a:r>
            <a:r>
              <a:rPr lang="sv-SE" sz="2400" dirty="0" err="1"/>
              <a:t>Tsapatsaris</a:t>
            </a:r>
            <a:endParaRPr lang="sv-SE" sz="2400" dirty="0"/>
          </a:p>
          <a:p>
            <a:r>
              <a:rPr lang="sv-SE" sz="2400" dirty="0"/>
              <a:t>Nicklas Holmberg</a:t>
            </a:r>
          </a:p>
          <a:p>
            <a:r>
              <a:rPr lang="sv-SE" sz="2400" dirty="0"/>
              <a:t>John </a:t>
            </a:r>
            <a:r>
              <a:rPr lang="sv-SE" sz="2400" dirty="0" err="1"/>
              <a:t>Sparger</a:t>
            </a:r>
            <a:endParaRPr lang="sv-SE" sz="2400" dirty="0"/>
          </a:p>
          <a:p>
            <a:r>
              <a:rPr lang="sv-SE" sz="2400" dirty="0"/>
              <a:t>Kristian </a:t>
            </a:r>
            <a:r>
              <a:rPr lang="sv-SE" sz="2400" dirty="0" err="1"/>
              <a:t>Löki</a:t>
            </a:r>
            <a:endParaRPr lang="sv-SE" sz="2400" dirty="0"/>
          </a:p>
          <a:p>
            <a:r>
              <a:rPr lang="sv-SE" sz="2400" dirty="0"/>
              <a:t>Miklos </a:t>
            </a:r>
            <a:r>
              <a:rPr lang="sv-SE" sz="2400" dirty="0" err="1"/>
              <a:t>Bóros</a:t>
            </a:r>
            <a:endParaRPr lang="sv-SE" sz="2400" dirty="0"/>
          </a:p>
          <a:p>
            <a:r>
              <a:rPr lang="sv-SE" sz="2400" dirty="0"/>
              <a:t>David </a:t>
            </a:r>
            <a:r>
              <a:rPr lang="sv-SE" sz="2400" dirty="0" err="1"/>
              <a:t>Brodrick</a:t>
            </a:r>
            <a:endParaRPr lang="sv-SE" sz="2400" dirty="0"/>
          </a:p>
          <a:p>
            <a:r>
              <a:rPr lang="sv-SE" sz="2400" dirty="0"/>
              <a:t>Javier García</a:t>
            </a:r>
          </a:p>
          <a:p>
            <a:r>
              <a:rPr lang="sv-SE" sz="2400" dirty="0"/>
              <a:t>Thomas </a:t>
            </a:r>
            <a:r>
              <a:rPr lang="sv-SE" sz="2400" dirty="0" err="1"/>
              <a:t>Gahl</a:t>
            </a:r>
            <a:endParaRPr lang="sv-SE" sz="2400" dirty="0"/>
          </a:p>
          <a:p>
            <a:r>
              <a:rPr lang="sv-SE" sz="2400" dirty="0"/>
              <a:t>Airbus Space and </a:t>
            </a:r>
            <a:r>
              <a:rPr lang="sv-SE" sz="2400" dirty="0" err="1"/>
              <a:t>Defense</a:t>
            </a:r>
            <a:endParaRPr lang="sv-SE" sz="2400" dirty="0"/>
          </a:p>
          <a:p>
            <a:endParaRPr lang="sv-SE" sz="2400" dirty="0"/>
          </a:p>
          <a:p>
            <a:endParaRPr lang="en-GB" sz="2600" dirty="0"/>
          </a:p>
          <a:p>
            <a:pPr marL="0" indent="0">
              <a:buNone/>
            </a:pPr>
            <a:endParaRPr lang="en-GB" sz="2600" dirty="0"/>
          </a:p>
          <a:p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2B6557-8944-374E-A0E3-4C93E6BF06CC}"/>
              </a:ext>
            </a:extLst>
          </p:cNvPr>
          <p:cNvSpPr txBox="1">
            <a:spLocks/>
          </p:cNvSpPr>
          <p:nvPr/>
        </p:nvSpPr>
        <p:spPr>
          <a:xfrm>
            <a:off x="1847528" y="4586896"/>
            <a:ext cx="8229600" cy="570297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hope</a:t>
            </a:r>
            <a:r>
              <a:rPr lang="sv-SE" dirty="0"/>
              <a:t> to </a:t>
            </a:r>
            <a:r>
              <a:rPr lang="sv-SE" dirty="0" err="1"/>
              <a:t>say</a:t>
            </a:r>
            <a:r>
              <a:rPr lang="sv-SE" dirty="0"/>
              <a:t> in the </a:t>
            </a:r>
            <a:r>
              <a:rPr lang="sv-SE" dirty="0" err="1"/>
              <a:t>future</a:t>
            </a:r>
            <a:r>
              <a:rPr lang="sv-SE" dirty="0"/>
              <a:t>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76BCD51-55BC-D74D-A1EC-0A2FD89AC9A9}"/>
              </a:ext>
            </a:extLst>
          </p:cNvPr>
          <p:cNvSpPr txBox="1">
            <a:spLocks/>
          </p:cNvSpPr>
          <p:nvPr/>
        </p:nvSpPr>
        <p:spPr>
          <a:xfrm>
            <a:off x="1847528" y="6136704"/>
            <a:ext cx="8229600" cy="110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ESS </a:t>
            </a:r>
            <a:r>
              <a:rPr lang="sv-SE" dirty="0" err="1"/>
              <a:t>does</a:t>
            </a:r>
            <a:r>
              <a:rPr lang="sv-SE" dirty="0"/>
              <a:t> not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drifting</a:t>
            </a:r>
            <a:r>
              <a:rPr lang="sv-SE" dirty="0"/>
              <a:t> choppers.</a:t>
            </a:r>
          </a:p>
          <a:p>
            <a:endParaRPr lang="sv-SE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9BDB22-1CC7-814D-AF76-BD2898CDCB71}"/>
              </a:ext>
            </a:extLst>
          </p:cNvPr>
          <p:cNvSpPr txBox="1">
            <a:spLocks/>
          </p:cNvSpPr>
          <p:nvPr/>
        </p:nvSpPr>
        <p:spPr>
          <a:xfrm>
            <a:off x="1847528" y="5162872"/>
            <a:ext cx="8229600" cy="110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err="1"/>
              <a:t>Any</a:t>
            </a:r>
            <a:r>
              <a:rPr lang="sv-SE" dirty="0"/>
              <a:t> neutron chopper system in the </a:t>
            </a:r>
            <a:r>
              <a:rPr lang="sv-SE" dirty="0" err="1"/>
              <a:t>world</a:t>
            </a:r>
            <a:r>
              <a:rPr lang="sv-SE" dirty="0"/>
              <a:t> is </a:t>
            </a:r>
            <a:r>
              <a:rPr lang="sv-SE" dirty="0" err="1"/>
              <a:t>compatible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ESS </a:t>
            </a:r>
            <a:r>
              <a:rPr lang="sv-SE" dirty="0" err="1"/>
              <a:t>control</a:t>
            </a:r>
            <a:r>
              <a:rPr lang="sv-SE" dirty="0"/>
              <a:t> system.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898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AF392C40-7B0B-E04F-86B1-938B52D1F2F4}"/>
              </a:ext>
            </a:extLst>
          </p:cNvPr>
          <p:cNvGrpSpPr/>
          <p:nvPr/>
        </p:nvGrpSpPr>
        <p:grpSpPr>
          <a:xfrm>
            <a:off x="6131778" y="1484784"/>
            <a:ext cx="5065711" cy="5215148"/>
            <a:chOff x="3700781" y="1407416"/>
            <a:chExt cx="5065711" cy="5215148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4628C3E-CB40-AA49-90E8-9EB8BD94C548}"/>
                </a:ext>
              </a:extLst>
            </p:cNvPr>
            <p:cNvSpPr/>
            <p:nvPr/>
          </p:nvSpPr>
          <p:spPr>
            <a:xfrm>
              <a:off x="3700782" y="3002714"/>
              <a:ext cx="3647254" cy="79208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/>
                <a:t>Engineering </a:t>
              </a:r>
            </a:p>
            <a:p>
              <a:r>
                <a:rPr lang="en-US" sz="1200" dirty="0"/>
                <a:t>HMI </a:t>
              </a:r>
            </a:p>
            <a:p>
              <a:r>
                <a:rPr lang="en-US" sz="1000" dirty="0"/>
                <a:t>(CS-Studio)</a:t>
              </a:r>
              <a:endParaRPr lang="en-US" sz="1200" dirty="0"/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C8863932-784E-554E-932F-B47636DAABB2}"/>
                </a:ext>
              </a:extLst>
            </p:cNvPr>
            <p:cNvSpPr/>
            <p:nvPr/>
          </p:nvSpPr>
          <p:spPr>
            <a:xfrm>
              <a:off x="7373188" y="3386828"/>
              <a:ext cx="1368151" cy="40988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Synchronization signal (7-406Hz)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E92FF16-A10C-B747-9469-FF23D76F16C7}"/>
                </a:ext>
              </a:extLst>
            </p:cNvPr>
            <p:cNvSpPr/>
            <p:nvPr/>
          </p:nvSpPr>
          <p:spPr>
            <a:xfrm>
              <a:off x="3700781" y="2570666"/>
              <a:ext cx="3672408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EPICS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335D6552-BDA8-694D-ABFC-8665D6C9A670}"/>
                </a:ext>
              </a:extLst>
            </p:cNvPr>
            <p:cNvSpPr/>
            <p:nvPr/>
          </p:nvSpPr>
          <p:spPr>
            <a:xfrm>
              <a:off x="3713233" y="4206196"/>
              <a:ext cx="5053259" cy="57606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CHIC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230666B0-2082-8842-87B6-88EE9A8335AE}"/>
                </a:ext>
              </a:extLst>
            </p:cNvPr>
            <p:cNvSpPr/>
            <p:nvPr/>
          </p:nvSpPr>
          <p:spPr>
            <a:xfrm>
              <a:off x="3713231" y="4782260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Control Interface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D72AD0B7-C1F6-504F-AB24-696F54D8E9B1}"/>
                </a:ext>
              </a:extLst>
            </p:cNvPr>
            <p:cNvSpPr/>
            <p:nvPr/>
          </p:nvSpPr>
          <p:spPr>
            <a:xfrm>
              <a:off x="3713231" y="5113290"/>
              <a:ext cx="2520281" cy="275643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Chopper MPS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003CB735-4592-6C40-AB27-F5A0345B2EDA}"/>
                </a:ext>
              </a:extLst>
            </p:cNvPr>
            <p:cNvSpPr/>
            <p:nvPr/>
          </p:nvSpPr>
          <p:spPr>
            <a:xfrm>
              <a:off x="6233514" y="4777561"/>
              <a:ext cx="2532978" cy="32547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Diagnostics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D5928421-7F84-0148-9E74-64127D6129CB}"/>
                </a:ext>
              </a:extLst>
            </p:cNvPr>
            <p:cNvSpPr/>
            <p:nvPr/>
          </p:nvSpPr>
          <p:spPr>
            <a:xfrm>
              <a:off x="6233512" y="5120865"/>
              <a:ext cx="2532980" cy="26550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Monitoring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C16B0632-EDF6-5E41-B044-841567DBA81D}"/>
                </a:ext>
              </a:extLst>
            </p:cNvPr>
            <p:cNvSpPr/>
            <p:nvPr/>
          </p:nvSpPr>
          <p:spPr>
            <a:xfrm>
              <a:off x="3713231" y="5756558"/>
              <a:ext cx="5040558" cy="288032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Chopper Axis </a:t>
              </a:r>
              <a:r>
                <a:rPr lang="en-US" sz="1200" baseline="-25000" dirty="0"/>
                <a:t>(1..N)</a:t>
              </a: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15A4A09C-25FF-DE41-B947-E98F47D314F0}"/>
                </a:ext>
              </a:extLst>
            </p:cNvPr>
            <p:cNvSpPr/>
            <p:nvPr/>
          </p:nvSpPr>
          <p:spPr>
            <a:xfrm>
              <a:off x="3713230" y="6044590"/>
              <a:ext cx="2520279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Motor &amp; Bearing Control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05CD8635-D06B-8748-B3A0-1224E33A97A8}"/>
                </a:ext>
              </a:extLst>
            </p:cNvPr>
            <p:cNvSpPr/>
            <p:nvPr/>
          </p:nvSpPr>
          <p:spPr>
            <a:xfrm>
              <a:off x="3713230" y="6334532"/>
              <a:ext cx="2520278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Sensors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0125A88B-0E93-0E4A-9A28-8E515BC94B47}"/>
                </a:ext>
              </a:extLst>
            </p:cNvPr>
            <p:cNvSpPr/>
            <p:nvPr/>
          </p:nvSpPr>
          <p:spPr>
            <a:xfrm>
              <a:off x="6233509" y="6044590"/>
              <a:ext cx="25202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Ref input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5F925AF3-E744-6844-B123-63B4382F4554}"/>
                </a:ext>
              </a:extLst>
            </p:cNvPr>
            <p:cNvSpPr/>
            <p:nvPr/>
          </p:nvSpPr>
          <p:spPr>
            <a:xfrm>
              <a:off x="7373185" y="3002714"/>
              <a:ext cx="1368155" cy="37750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Time stamping </a:t>
              </a:r>
            </a:p>
            <a:p>
              <a:pPr algn="ctr"/>
              <a:r>
                <a:rPr lang="en-US" sz="900" dirty="0"/>
                <a:t>(TDC pulse)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2FF0D3C0-3BC8-7E4E-8C2D-83BBBEF76EF0}"/>
                </a:ext>
              </a:extLst>
            </p:cNvPr>
            <p:cNvSpPr/>
            <p:nvPr/>
          </p:nvSpPr>
          <p:spPr>
            <a:xfrm>
              <a:off x="3713231" y="1407416"/>
              <a:ext cx="5053261" cy="4320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DMSC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A0C95585-F3BA-C546-B927-3411982A7455}"/>
                </a:ext>
              </a:extLst>
            </p:cNvPr>
            <p:cNvSpPr/>
            <p:nvPr/>
          </p:nvSpPr>
          <p:spPr>
            <a:xfrm>
              <a:off x="3713231" y="1859750"/>
              <a:ext cx="2520283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User interface</a:t>
              </a:r>
              <a:endParaRPr lang="en-US" dirty="0"/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3408FADD-7B33-0349-A6B1-C2122ED1C09C}"/>
                </a:ext>
              </a:extLst>
            </p:cNvPr>
            <p:cNvSpPr/>
            <p:nvPr/>
          </p:nvSpPr>
          <p:spPr>
            <a:xfrm>
              <a:off x="6233514" y="1859750"/>
              <a:ext cx="2532978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Data analysis</a:t>
              </a:r>
              <a:endParaRPr lang="en-US" dirty="0"/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4AB397BF-DE47-B14F-A0FD-8A61D789FB50}"/>
                </a:ext>
              </a:extLst>
            </p:cNvPr>
            <p:cNvSpPr/>
            <p:nvPr/>
          </p:nvSpPr>
          <p:spPr>
            <a:xfrm>
              <a:off x="7373189" y="2570666"/>
              <a:ext cx="1368152" cy="432048"/>
            </a:xfrm>
            <a:prstGeom prst="roundRect">
              <a:avLst/>
            </a:prstGeom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Timing System</a:t>
              </a:r>
            </a:p>
          </p:txBody>
        </p:sp>
        <p:cxnSp>
          <p:nvCxnSpPr>
            <p:cNvPr id="59" name="Elbow Connector 58">
              <a:extLst>
                <a:ext uri="{FF2B5EF4-FFF2-40B4-BE49-F238E27FC236}">
                  <a16:creationId xmlns:a16="http://schemas.microsoft.com/office/drawing/2014/main" id="{BB5D8AAB-71D3-E34C-A664-7B195469D91E}"/>
                </a:ext>
              </a:extLst>
            </p:cNvPr>
            <p:cNvCxnSpPr/>
            <p:nvPr/>
          </p:nvCxnSpPr>
          <p:spPr>
            <a:xfrm>
              <a:off x="8741339" y="3575172"/>
              <a:ext cx="12450" cy="2613434"/>
            </a:xfrm>
            <a:prstGeom prst="bentConnector3">
              <a:avLst>
                <a:gd name="adj1" fmla="val 1936145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4BD87662-2D70-3B46-B719-88CB49594FF6}"/>
                </a:ext>
              </a:extLst>
            </p:cNvPr>
            <p:cNvSpPr/>
            <p:nvPr/>
          </p:nvSpPr>
          <p:spPr>
            <a:xfrm>
              <a:off x="6233509" y="6327922"/>
              <a:ext cx="25329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TDC output</a:t>
              </a:r>
            </a:p>
          </p:txBody>
        </p:sp>
        <p:cxnSp>
          <p:nvCxnSpPr>
            <p:cNvPr id="61" name="Elbow Connector 60">
              <a:extLst>
                <a:ext uri="{FF2B5EF4-FFF2-40B4-BE49-F238E27FC236}">
                  <a16:creationId xmlns:a16="http://schemas.microsoft.com/office/drawing/2014/main" id="{04033153-7B81-4A41-9CB1-42E91FEACA54}"/>
                </a:ext>
              </a:extLst>
            </p:cNvPr>
            <p:cNvCxnSpPr/>
            <p:nvPr/>
          </p:nvCxnSpPr>
          <p:spPr>
            <a:xfrm flipH="1" flipV="1">
              <a:off x="8741340" y="3164195"/>
              <a:ext cx="25149" cy="3307743"/>
            </a:xfrm>
            <a:prstGeom prst="bentConnector3">
              <a:avLst>
                <a:gd name="adj1" fmla="val -1716967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Up-Down Arrow 61">
              <a:extLst>
                <a:ext uri="{FF2B5EF4-FFF2-40B4-BE49-F238E27FC236}">
                  <a16:creationId xmlns:a16="http://schemas.microsoft.com/office/drawing/2014/main" id="{1FC4DF08-B048-7C46-8587-F0FAABCBE94E}"/>
                </a:ext>
              </a:extLst>
            </p:cNvPr>
            <p:cNvSpPr/>
            <p:nvPr/>
          </p:nvSpPr>
          <p:spPr>
            <a:xfrm>
              <a:off x="6112383" y="5384234"/>
              <a:ext cx="225694" cy="365714"/>
            </a:xfrm>
            <a:prstGeom prst="up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3" name="Up-Down Arrow 62">
              <a:extLst>
                <a:ext uri="{FF2B5EF4-FFF2-40B4-BE49-F238E27FC236}">
                  <a16:creationId xmlns:a16="http://schemas.microsoft.com/office/drawing/2014/main" id="{66681A00-201F-FD4E-A9EF-AA3426FD4AD7}"/>
                </a:ext>
              </a:extLst>
            </p:cNvPr>
            <p:cNvSpPr/>
            <p:nvPr/>
          </p:nvSpPr>
          <p:spPr>
            <a:xfrm>
              <a:off x="6119426" y="3819738"/>
              <a:ext cx="225694" cy="365714"/>
            </a:xfrm>
            <a:prstGeom prst="up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4" name="Up-Down Arrow 63">
              <a:extLst>
                <a:ext uri="{FF2B5EF4-FFF2-40B4-BE49-F238E27FC236}">
                  <a16:creationId xmlns:a16="http://schemas.microsoft.com/office/drawing/2014/main" id="{976C0452-4302-FF4A-8831-2267E44332F4}"/>
                </a:ext>
              </a:extLst>
            </p:cNvPr>
            <p:cNvSpPr/>
            <p:nvPr/>
          </p:nvSpPr>
          <p:spPr>
            <a:xfrm>
              <a:off x="6119426" y="2168461"/>
              <a:ext cx="225694" cy="365714"/>
            </a:xfrm>
            <a:prstGeom prst="up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07EE5BE4-B1A6-3346-B12D-25593C90318D}"/>
                </a:ext>
              </a:extLst>
            </p:cNvPr>
            <p:cNvSpPr/>
            <p:nvPr/>
          </p:nvSpPr>
          <p:spPr>
            <a:xfrm>
              <a:off x="4826041" y="3382420"/>
              <a:ext cx="2462151" cy="35523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CHIC IOC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40267CA0-D464-F843-B6FE-B638320627F2}"/>
                </a:ext>
              </a:extLst>
            </p:cNvPr>
            <p:cNvSpPr/>
            <p:nvPr/>
          </p:nvSpPr>
          <p:spPr>
            <a:xfrm>
              <a:off x="6067310" y="3045447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Timing IOC</a:t>
              </a: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C109CAB6-D79B-6442-8081-F76A2D573F53}"/>
                </a:ext>
              </a:extLst>
            </p:cNvPr>
            <p:cNvSpPr/>
            <p:nvPr/>
          </p:nvSpPr>
          <p:spPr>
            <a:xfrm>
              <a:off x="4826041" y="3046380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Data archive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For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scale</a:t>
            </a:r>
            <a:r>
              <a:rPr lang="sv-SE" dirty="0"/>
              <a:t> integration</a:t>
            </a:r>
          </a:p>
          <a:p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873634-F9B5-D348-A7E3-31250DE3C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486400" cy="4345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/>
              <a:t>CHIC- </a:t>
            </a:r>
            <a:r>
              <a:rPr lang="sv-SE" sz="2400" b="1" dirty="0"/>
              <a:t>Ch</a:t>
            </a:r>
            <a:r>
              <a:rPr lang="sv-SE" sz="2400" dirty="0"/>
              <a:t>opper </a:t>
            </a:r>
            <a:r>
              <a:rPr lang="sv-SE" sz="2400" b="1" dirty="0"/>
              <a:t>I</a:t>
            </a:r>
            <a:r>
              <a:rPr lang="sv-SE" sz="2400" dirty="0"/>
              <a:t>ntegration </a:t>
            </a:r>
            <a:r>
              <a:rPr lang="sv-SE" sz="2400" b="1" dirty="0"/>
              <a:t>C</a:t>
            </a:r>
            <a:r>
              <a:rPr lang="sv-SE" sz="2400" dirty="0"/>
              <a:t>ontroller</a:t>
            </a:r>
          </a:p>
          <a:p>
            <a:r>
              <a:rPr lang="sv-SE" sz="2400" dirty="0" err="1"/>
              <a:t>Allows</a:t>
            </a:r>
            <a:r>
              <a:rPr lang="sv-SE" sz="2400" dirty="0"/>
              <a:t> the implementation </a:t>
            </a:r>
            <a:r>
              <a:rPr lang="sv-SE" sz="2400" dirty="0" err="1"/>
              <a:t>of</a:t>
            </a:r>
            <a:r>
              <a:rPr lang="sv-SE" sz="2400" dirty="0"/>
              <a:t> all the </a:t>
            </a:r>
            <a:r>
              <a:rPr lang="sv-SE" sz="2400" dirty="0" err="1"/>
              <a:t>standarisation</a:t>
            </a:r>
            <a:r>
              <a:rPr lang="sv-SE" sz="2400" dirty="0"/>
              <a:t> </a:t>
            </a:r>
            <a:r>
              <a:rPr lang="sv-SE" sz="2400" dirty="0" err="1"/>
              <a:t>needed</a:t>
            </a:r>
            <a:r>
              <a:rPr lang="sv-SE" sz="2400" dirty="0"/>
              <a:t> by </a:t>
            </a:r>
            <a:r>
              <a:rPr lang="sv-SE" sz="2400" dirty="0" err="1"/>
              <a:t>acting</a:t>
            </a:r>
            <a:r>
              <a:rPr lang="sv-SE" sz="2400" dirty="0"/>
              <a:t> as a "</a:t>
            </a:r>
            <a:r>
              <a:rPr lang="sv-SE" sz="2400" dirty="0" err="1"/>
              <a:t>transducer</a:t>
            </a:r>
            <a:r>
              <a:rPr lang="sv-SE" sz="2400" dirty="0"/>
              <a:t>" </a:t>
            </a:r>
            <a:r>
              <a:rPr lang="sv-SE" sz="2400" dirty="0" err="1"/>
              <a:t>between</a:t>
            </a:r>
            <a:r>
              <a:rPr lang="sv-SE" sz="2400" dirty="0"/>
              <a:t> EPICS and the chopper drives.</a:t>
            </a:r>
          </a:p>
          <a:p>
            <a:r>
              <a:rPr lang="sv-SE" sz="2400" dirty="0"/>
              <a:t>It is a </a:t>
            </a:r>
            <a:r>
              <a:rPr lang="sv-SE" sz="2400" dirty="0" err="1"/>
              <a:t>monitoring</a:t>
            </a:r>
            <a:r>
              <a:rPr lang="sv-SE" sz="2400" dirty="0"/>
              <a:t> system (</a:t>
            </a:r>
            <a:r>
              <a:rPr lang="sv-SE" sz="2400" dirty="0" err="1"/>
              <a:t>predictive</a:t>
            </a:r>
            <a:r>
              <a:rPr lang="sv-SE" sz="2400" dirty="0"/>
              <a:t> </a:t>
            </a:r>
            <a:r>
              <a:rPr lang="sv-SE" sz="2400" dirty="0" err="1"/>
              <a:t>maintenance</a:t>
            </a:r>
            <a:r>
              <a:rPr lang="sv-SE" sz="2400" dirty="0"/>
              <a:t>) for </a:t>
            </a:r>
            <a:r>
              <a:rPr lang="sv-SE" sz="2400" dirty="0" err="1"/>
              <a:t>external</a:t>
            </a:r>
            <a:r>
              <a:rPr lang="sv-SE" sz="2400" dirty="0"/>
              <a:t> </a:t>
            </a:r>
            <a:r>
              <a:rPr lang="sv-SE" sz="2400" dirty="0" err="1"/>
              <a:t>measurements</a:t>
            </a:r>
            <a:r>
              <a:rPr lang="sv-SE" sz="2400" dirty="0"/>
              <a:t> </a:t>
            </a:r>
            <a:r>
              <a:rPr lang="sv-SE" sz="2400" dirty="0" err="1"/>
              <a:t>such</a:t>
            </a:r>
            <a:r>
              <a:rPr lang="sv-SE" sz="2400" dirty="0"/>
              <a:t> as vibration, </a:t>
            </a:r>
            <a:r>
              <a:rPr lang="sv-SE" sz="2400" dirty="0" err="1"/>
              <a:t>cooling</a:t>
            </a:r>
            <a:r>
              <a:rPr lang="sv-SE" sz="2400" dirty="0"/>
              <a:t>, vacuum and disk temp.</a:t>
            </a:r>
          </a:p>
          <a:p>
            <a:pPr marL="0" indent="0">
              <a:buNone/>
            </a:pPr>
            <a:endParaRPr lang="sv-SE" sz="2400" dirty="0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9103E150-5B27-8844-B3C8-A111514359EF}"/>
              </a:ext>
            </a:extLst>
          </p:cNvPr>
          <p:cNvSpPr/>
          <p:nvPr/>
        </p:nvSpPr>
        <p:spPr>
          <a:xfrm>
            <a:off x="5405754" y="4062819"/>
            <a:ext cx="1292263" cy="37194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SKF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C55754D5-7913-5848-85F0-9F2E2D03BEBB}"/>
              </a:ext>
            </a:extLst>
          </p:cNvPr>
          <p:cNvSpPr/>
          <p:nvPr/>
        </p:nvSpPr>
        <p:spPr>
          <a:xfrm>
            <a:off x="5405754" y="4500160"/>
            <a:ext cx="1292263" cy="37194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Kollmorgen</a:t>
            </a:r>
            <a:endParaRPr lang="en-US" sz="1200" dirty="0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A53326EE-CCF1-8348-9954-BF6E78117DA0}"/>
              </a:ext>
            </a:extLst>
          </p:cNvPr>
          <p:cNvSpPr/>
          <p:nvPr/>
        </p:nvSpPr>
        <p:spPr>
          <a:xfrm>
            <a:off x="10472801" y="4069034"/>
            <a:ext cx="1292263" cy="37194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Jülich</a:t>
            </a:r>
            <a:endParaRPr lang="en-US" sz="1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3A98E868-5841-EA47-8684-8866E50EEDFF}"/>
              </a:ext>
            </a:extLst>
          </p:cNvPr>
          <p:cNvSpPr/>
          <p:nvPr/>
        </p:nvSpPr>
        <p:spPr>
          <a:xfrm>
            <a:off x="10472801" y="4506375"/>
            <a:ext cx="1292263" cy="37194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Other DCU</a:t>
            </a:r>
          </a:p>
        </p:txBody>
      </p:sp>
    </p:spTree>
    <p:extLst>
      <p:ext uri="{BB962C8B-B14F-4D97-AF65-F5344CB8AC3E}">
        <p14:creationId xmlns:p14="http://schemas.microsoft.com/office/powerpoint/2010/main" val="25673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EE9D5AD1-544C-CA40-8880-8E1D9C4088AD}"/>
              </a:ext>
            </a:extLst>
          </p:cNvPr>
          <p:cNvGrpSpPr/>
          <p:nvPr/>
        </p:nvGrpSpPr>
        <p:grpSpPr>
          <a:xfrm>
            <a:off x="6131778" y="1484784"/>
            <a:ext cx="5065711" cy="5215148"/>
            <a:chOff x="3700781" y="1407416"/>
            <a:chExt cx="5065711" cy="5215148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413A9A57-5309-3344-A6BB-418D13454D49}"/>
                </a:ext>
              </a:extLst>
            </p:cNvPr>
            <p:cNvSpPr/>
            <p:nvPr/>
          </p:nvSpPr>
          <p:spPr>
            <a:xfrm>
              <a:off x="3700782" y="3002714"/>
              <a:ext cx="3647254" cy="79208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/>
                <a:t>Engineering </a:t>
              </a:r>
            </a:p>
            <a:p>
              <a:r>
                <a:rPr lang="en-US" sz="1200" dirty="0"/>
                <a:t>HMI </a:t>
              </a:r>
            </a:p>
            <a:p>
              <a:r>
                <a:rPr lang="en-US" sz="1000" dirty="0"/>
                <a:t>(CS-Studio)</a:t>
              </a:r>
              <a:endParaRPr lang="en-US" sz="1200" dirty="0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4945A3B5-3F5D-0E48-BF6D-B96212E9CF77}"/>
                </a:ext>
              </a:extLst>
            </p:cNvPr>
            <p:cNvSpPr/>
            <p:nvPr/>
          </p:nvSpPr>
          <p:spPr>
            <a:xfrm>
              <a:off x="7373188" y="3386828"/>
              <a:ext cx="1368151" cy="40988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Synchronization signal (7-406Hz)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02352029-0566-BE49-B973-CA6ECE6C645B}"/>
                </a:ext>
              </a:extLst>
            </p:cNvPr>
            <p:cNvSpPr/>
            <p:nvPr/>
          </p:nvSpPr>
          <p:spPr>
            <a:xfrm>
              <a:off x="3700781" y="2570666"/>
              <a:ext cx="3672408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EPICS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D23C341F-379D-B24A-A75F-1D1DF718CAE5}"/>
                </a:ext>
              </a:extLst>
            </p:cNvPr>
            <p:cNvSpPr/>
            <p:nvPr/>
          </p:nvSpPr>
          <p:spPr>
            <a:xfrm>
              <a:off x="3713233" y="4206196"/>
              <a:ext cx="5053259" cy="57606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CHIC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E0EAB63A-156F-834F-BE48-E1C48A35A4B7}"/>
                </a:ext>
              </a:extLst>
            </p:cNvPr>
            <p:cNvSpPr/>
            <p:nvPr/>
          </p:nvSpPr>
          <p:spPr>
            <a:xfrm>
              <a:off x="3713231" y="4782260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Control Interface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E4A20EE1-F47A-7049-8709-F6BC5975FFC0}"/>
                </a:ext>
              </a:extLst>
            </p:cNvPr>
            <p:cNvSpPr/>
            <p:nvPr/>
          </p:nvSpPr>
          <p:spPr>
            <a:xfrm>
              <a:off x="3713231" y="5113290"/>
              <a:ext cx="2520281" cy="275643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Chopper MPS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79007EAC-141B-2844-B4DC-D08FC1C7B1D6}"/>
                </a:ext>
              </a:extLst>
            </p:cNvPr>
            <p:cNvSpPr/>
            <p:nvPr/>
          </p:nvSpPr>
          <p:spPr>
            <a:xfrm>
              <a:off x="6233514" y="4777561"/>
              <a:ext cx="2532978" cy="32547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Diagnostics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92C74575-84E4-4E42-9D88-270C7F545628}"/>
                </a:ext>
              </a:extLst>
            </p:cNvPr>
            <p:cNvSpPr/>
            <p:nvPr/>
          </p:nvSpPr>
          <p:spPr>
            <a:xfrm>
              <a:off x="6233512" y="5120865"/>
              <a:ext cx="2532980" cy="26550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Monitoring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5223A387-3346-254E-95D5-98912733A1BB}"/>
                </a:ext>
              </a:extLst>
            </p:cNvPr>
            <p:cNvSpPr/>
            <p:nvPr/>
          </p:nvSpPr>
          <p:spPr>
            <a:xfrm>
              <a:off x="3713231" y="5756558"/>
              <a:ext cx="5040558" cy="288032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Chopper Axis </a:t>
              </a:r>
              <a:r>
                <a:rPr lang="en-US" sz="1200" baseline="-25000" dirty="0"/>
                <a:t>(1..N)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BBF85002-ADF0-5641-AB37-1D7C56FE0851}"/>
                </a:ext>
              </a:extLst>
            </p:cNvPr>
            <p:cNvSpPr/>
            <p:nvPr/>
          </p:nvSpPr>
          <p:spPr>
            <a:xfrm>
              <a:off x="3713230" y="6044590"/>
              <a:ext cx="2520279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Motor &amp; Bearing Control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4898AE65-8A95-6946-A445-D16EFF200EA3}"/>
                </a:ext>
              </a:extLst>
            </p:cNvPr>
            <p:cNvSpPr/>
            <p:nvPr/>
          </p:nvSpPr>
          <p:spPr>
            <a:xfrm>
              <a:off x="3713230" y="6334532"/>
              <a:ext cx="2520278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Sensors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7B41926B-0683-1141-B1CB-EBFB586BD6C8}"/>
                </a:ext>
              </a:extLst>
            </p:cNvPr>
            <p:cNvSpPr/>
            <p:nvPr/>
          </p:nvSpPr>
          <p:spPr>
            <a:xfrm>
              <a:off x="6233509" y="6044590"/>
              <a:ext cx="25202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Ref input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D28F3B26-BE61-BC48-B6E5-B9AAC73460E5}"/>
                </a:ext>
              </a:extLst>
            </p:cNvPr>
            <p:cNvSpPr/>
            <p:nvPr/>
          </p:nvSpPr>
          <p:spPr>
            <a:xfrm>
              <a:off x="7373185" y="3002714"/>
              <a:ext cx="1368155" cy="37750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Time stamping </a:t>
              </a:r>
            </a:p>
            <a:p>
              <a:pPr algn="ctr"/>
              <a:r>
                <a:rPr lang="en-US" sz="900" dirty="0"/>
                <a:t>(TDC pulse)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67F4D58-D5A7-8544-B404-9031978B9FB8}"/>
                </a:ext>
              </a:extLst>
            </p:cNvPr>
            <p:cNvSpPr/>
            <p:nvPr/>
          </p:nvSpPr>
          <p:spPr>
            <a:xfrm>
              <a:off x="3713231" y="1407416"/>
              <a:ext cx="5053261" cy="4320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DMSC</a:t>
              </a: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B53706DB-4F58-134B-ADEB-6F4E8DC26A9E}"/>
                </a:ext>
              </a:extLst>
            </p:cNvPr>
            <p:cNvSpPr/>
            <p:nvPr/>
          </p:nvSpPr>
          <p:spPr>
            <a:xfrm>
              <a:off x="3713231" y="1859750"/>
              <a:ext cx="2520283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User interface</a:t>
              </a:r>
              <a:endParaRPr lang="en-US" dirty="0"/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623BDA07-59AF-FB43-A011-C9177D4C104D}"/>
                </a:ext>
              </a:extLst>
            </p:cNvPr>
            <p:cNvSpPr/>
            <p:nvPr/>
          </p:nvSpPr>
          <p:spPr>
            <a:xfrm>
              <a:off x="6233514" y="1859750"/>
              <a:ext cx="2532978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Data analysis</a:t>
              </a:r>
              <a:endParaRPr lang="en-US" dirty="0"/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E286F430-CA6E-8E4F-B5D6-AED2AB2E014A}"/>
                </a:ext>
              </a:extLst>
            </p:cNvPr>
            <p:cNvSpPr/>
            <p:nvPr/>
          </p:nvSpPr>
          <p:spPr>
            <a:xfrm>
              <a:off x="7373189" y="2570666"/>
              <a:ext cx="1368152" cy="432048"/>
            </a:xfrm>
            <a:prstGeom prst="roundRect">
              <a:avLst/>
            </a:prstGeom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Timing System</a:t>
              </a:r>
            </a:p>
          </p:txBody>
        </p:sp>
        <p:cxnSp>
          <p:nvCxnSpPr>
            <p:cNvPr id="70" name="Elbow Connector 69">
              <a:extLst>
                <a:ext uri="{FF2B5EF4-FFF2-40B4-BE49-F238E27FC236}">
                  <a16:creationId xmlns:a16="http://schemas.microsoft.com/office/drawing/2014/main" id="{F0E992F5-F871-A444-8367-D6E57A68BC0B}"/>
                </a:ext>
              </a:extLst>
            </p:cNvPr>
            <p:cNvCxnSpPr/>
            <p:nvPr/>
          </p:nvCxnSpPr>
          <p:spPr>
            <a:xfrm>
              <a:off x="8741339" y="3575172"/>
              <a:ext cx="12450" cy="2613434"/>
            </a:xfrm>
            <a:prstGeom prst="bentConnector3">
              <a:avLst>
                <a:gd name="adj1" fmla="val 1936145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F7192FE6-D55F-6A46-A31B-88835EDBE0FF}"/>
                </a:ext>
              </a:extLst>
            </p:cNvPr>
            <p:cNvSpPr/>
            <p:nvPr/>
          </p:nvSpPr>
          <p:spPr>
            <a:xfrm>
              <a:off x="6233509" y="6327922"/>
              <a:ext cx="25329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TDC output</a:t>
              </a:r>
            </a:p>
          </p:txBody>
        </p:sp>
        <p:cxnSp>
          <p:nvCxnSpPr>
            <p:cNvPr id="72" name="Elbow Connector 71">
              <a:extLst>
                <a:ext uri="{FF2B5EF4-FFF2-40B4-BE49-F238E27FC236}">
                  <a16:creationId xmlns:a16="http://schemas.microsoft.com/office/drawing/2014/main" id="{C540A7CE-7E8C-0340-B5DC-F56801514651}"/>
                </a:ext>
              </a:extLst>
            </p:cNvPr>
            <p:cNvCxnSpPr/>
            <p:nvPr/>
          </p:nvCxnSpPr>
          <p:spPr>
            <a:xfrm flipH="1" flipV="1">
              <a:off x="8741340" y="3164195"/>
              <a:ext cx="25149" cy="3307743"/>
            </a:xfrm>
            <a:prstGeom prst="bentConnector3">
              <a:avLst>
                <a:gd name="adj1" fmla="val -1716967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Up-Down Arrow 72">
              <a:extLst>
                <a:ext uri="{FF2B5EF4-FFF2-40B4-BE49-F238E27FC236}">
                  <a16:creationId xmlns:a16="http://schemas.microsoft.com/office/drawing/2014/main" id="{6FFBBC95-5C3B-974D-B293-982CA5A01AFE}"/>
                </a:ext>
              </a:extLst>
            </p:cNvPr>
            <p:cNvSpPr/>
            <p:nvPr/>
          </p:nvSpPr>
          <p:spPr>
            <a:xfrm>
              <a:off x="6112383" y="5384234"/>
              <a:ext cx="225694" cy="365714"/>
            </a:xfrm>
            <a:prstGeom prst="up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4" name="Up-Down Arrow 73">
              <a:extLst>
                <a:ext uri="{FF2B5EF4-FFF2-40B4-BE49-F238E27FC236}">
                  <a16:creationId xmlns:a16="http://schemas.microsoft.com/office/drawing/2014/main" id="{834B2D53-2533-0C41-82E2-244EB172F106}"/>
                </a:ext>
              </a:extLst>
            </p:cNvPr>
            <p:cNvSpPr/>
            <p:nvPr/>
          </p:nvSpPr>
          <p:spPr>
            <a:xfrm>
              <a:off x="6119426" y="3819738"/>
              <a:ext cx="225694" cy="365714"/>
            </a:xfrm>
            <a:prstGeom prst="up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5" name="Up-Down Arrow 74">
              <a:extLst>
                <a:ext uri="{FF2B5EF4-FFF2-40B4-BE49-F238E27FC236}">
                  <a16:creationId xmlns:a16="http://schemas.microsoft.com/office/drawing/2014/main" id="{A5169C2E-FCB0-AD41-8417-62C9937A65E1}"/>
                </a:ext>
              </a:extLst>
            </p:cNvPr>
            <p:cNvSpPr/>
            <p:nvPr/>
          </p:nvSpPr>
          <p:spPr>
            <a:xfrm>
              <a:off x="6119426" y="2168461"/>
              <a:ext cx="225694" cy="365714"/>
            </a:xfrm>
            <a:prstGeom prst="up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97170402-8050-FB4C-92D3-A26F65A9554B}"/>
                </a:ext>
              </a:extLst>
            </p:cNvPr>
            <p:cNvSpPr/>
            <p:nvPr/>
          </p:nvSpPr>
          <p:spPr>
            <a:xfrm>
              <a:off x="4826041" y="3382420"/>
              <a:ext cx="2462151" cy="35523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CHIC IOC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4371FAF8-DD2E-494D-AD77-21968D714D7E}"/>
                </a:ext>
              </a:extLst>
            </p:cNvPr>
            <p:cNvSpPr/>
            <p:nvPr/>
          </p:nvSpPr>
          <p:spPr>
            <a:xfrm>
              <a:off x="6067310" y="3045447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Timing IOC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EEA41D3A-9F7D-4746-82F0-DD73C09610BC}"/>
                </a:ext>
              </a:extLst>
            </p:cNvPr>
            <p:cNvSpPr/>
            <p:nvPr/>
          </p:nvSpPr>
          <p:spPr>
            <a:xfrm>
              <a:off x="4826041" y="3046380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Data archive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For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scale</a:t>
            </a:r>
            <a:r>
              <a:rPr lang="sv-SE" dirty="0"/>
              <a:t> integration</a:t>
            </a:r>
          </a:p>
          <a:p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873634-F9B5-D348-A7E3-31250DE3C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486400" cy="4345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/>
              <a:t>In terms </a:t>
            </a:r>
            <a:r>
              <a:rPr lang="sv-SE" sz="2400" dirty="0" err="1"/>
              <a:t>of</a:t>
            </a:r>
            <a:r>
              <a:rPr lang="sv-SE" sz="2400" dirty="0"/>
              <a:t> hardware:</a:t>
            </a:r>
          </a:p>
          <a:p>
            <a:r>
              <a:rPr lang="sv-SE" sz="2400" dirty="0"/>
              <a:t>”DMSC” (</a:t>
            </a:r>
            <a:r>
              <a:rPr lang="sv-SE" sz="2400" b="1" dirty="0"/>
              <a:t>D</a:t>
            </a:r>
            <a:r>
              <a:rPr lang="sv-SE" sz="2400" dirty="0"/>
              <a:t>ata </a:t>
            </a:r>
            <a:r>
              <a:rPr lang="sv-SE" sz="2400" b="1" dirty="0" err="1"/>
              <a:t>M</a:t>
            </a:r>
            <a:r>
              <a:rPr lang="sv-SE" sz="2400" dirty="0" err="1"/>
              <a:t>anagment</a:t>
            </a:r>
            <a:r>
              <a:rPr lang="sv-SE" sz="2400" dirty="0"/>
              <a:t> and </a:t>
            </a:r>
            <a:r>
              <a:rPr lang="sv-SE" sz="2400" b="1" dirty="0"/>
              <a:t>S</a:t>
            </a:r>
            <a:r>
              <a:rPr lang="sv-SE" sz="2400" dirty="0"/>
              <a:t>oftware </a:t>
            </a:r>
            <a:r>
              <a:rPr lang="sv-SE" sz="2400" b="1" dirty="0"/>
              <a:t>C</a:t>
            </a:r>
            <a:r>
              <a:rPr lang="sv-SE" sz="2400" dirty="0"/>
              <a:t>entre) </a:t>
            </a:r>
            <a:r>
              <a:rPr lang="sv-SE" sz="2400" dirty="0" err="1"/>
              <a:t>refers</a:t>
            </a:r>
            <a:r>
              <a:rPr lang="sv-SE" sz="2400" dirty="0"/>
              <a:t> to Data </a:t>
            </a:r>
            <a:r>
              <a:rPr lang="sv-SE" sz="2400" dirty="0" err="1"/>
              <a:t>analysis</a:t>
            </a:r>
            <a:r>
              <a:rPr lang="sv-SE" sz="2400" dirty="0"/>
              <a:t> system and science </a:t>
            </a:r>
            <a:r>
              <a:rPr lang="sv-SE" sz="2400" dirty="0" err="1"/>
              <a:t>users</a:t>
            </a:r>
            <a:r>
              <a:rPr lang="sv-SE" sz="2400" dirty="0"/>
              <a:t> interface.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3969B7-0179-0243-9315-C972C45F2E85}"/>
              </a:ext>
            </a:extLst>
          </p:cNvPr>
          <p:cNvSpPr/>
          <p:nvPr/>
        </p:nvSpPr>
        <p:spPr>
          <a:xfrm>
            <a:off x="6096000" y="2256507"/>
            <a:ext cx="5557924" cy="456195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25E6A-9D10-194E-85A9-E117E16F8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721" y="4581128"/>
            <a:ext cx="2576460" cy="22768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1887109-7491-8343-99FD-A0FA73360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68" y="4038927"/>
            <a:ext cx="2912435" cy="18406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734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EE9D5AD1-544C-CA40-8880-8E1D9C4088AD}"/>
              </a:ext>
            </a:extLst>
          </p:cNvPr>
          <p:cNvGrpSpPr/>
          <p:nvPr/>
        </p:nvGrpSpPr>
        <p:grpSpPr>
          <a:xfrm>
            <a:off x="6131778" y="1484784"/>
            <a:ext cx="5065711" cy="5215148"/>
            <a:chOff x="3700781" y="1407416"/>
            <a:chExt cx="5065711" cy="5215148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413A9A57-5309-3344-A6BB-418D13454D49}"/>
                </a:ext>
              </a:extLst>
            </p:cNvPr>
            <p:cNvSpPr/>
            <p:nvPr/>
          </p:nvSpPr>
          <p:spPr>
            <a:xfrm>
              <a:off x="3700782" y="3002714"/>
              <a:ext cx="3647254" cy="79208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/>
                <a:t>Engineering </a:t>
              </a:r>
            </a:p>
            <a:p>
              <a:r>
                <a:rPr lang="en-US" sz="1200" dirty="0"/>
                <a:t>HMI </a:t>
              </a:r>
            </a:p>
            <a:p>
              <a:r>
                <a:rPr lang="en-US" sz="1000" dirty="0"/>
                <a:t>(CS-Studio)</a:t>
              </a:r>
              <a:endParaRPr lang="en-US" sz="1200" dirty="0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4945A3B5-3F5D-0E48-BF6D-B96212E9CF77}"/>
                </a:ext>
              </a:extLst>
            </p:cNvPr>
            <p:cNvSpPr/>
            <p:nvPr/>
          </p:nvSpPr>
          <p:spPr>
            <a:xfrm>
              <a:off x="7373188" y="3386828"/>
              <a:ext cx="1368151" cy="40988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Synchronization signal (7-406Hz)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02352029-0566-BE49-B973-CA6ECE6C645B}"/>
                </a:ext>
              </a:extLst>
            </p:cNvPr>
            <p:cNvSpPr/>
            <p:nvPr/>
          </p:nvSpPr>
          <p:spPr>
            <a:xfrm>
              <a:off x="3700781" y="2570666"/>
              <a:ext cx="3672408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EPICS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D23C341F-379D-B24A-A75F-1D1DF718CAE5}"/>
                </a:ext>
              </a:extLst>
            </p:cNvPr>
            <p:cNvSpPr/>
            <p:nvPr/>
          </p:nvSpPr>
          <p:spPr>
            <a:xfrm>
              <a:off x="3713233" y="4206196"/>
              <a:ext cx="5053259" cy="57606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CHIC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E0EAB63A-156F-834F-BE48-E1C48A35A4B7}"/>
                </a:ext>
              </a:extLst>
            </p:cNvPr>
            <p:cNvSpPr/>
            <p:nvPr/>
          </p:nvSpPr>
          <p:spPr>
            <a:xfrm>
              <a:off x="3713231" y="4782260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Control Interface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E4A20EE1-F47A-7049-8709-F6BC5975FFC0}"/>
                </a:ext>
              </a:extLst>
            </p:cNvPr>
            <p:cNvSpPr/>
            <p:nvPr/>
          </p:nvSpPr>
          <p:spPr>
            <a:xfrm>
              <a:off x="3713231" y="5113290"/>
              <a:ext cx="2520281" cy="275643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Chopper MPS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79007EAC-141B-2844-B4DC-D08FC1C7B1D6}"/>
                </a:ext>
              </a:extLst>
            </p:cNvPr>
            <p:cNvSpPr/>
            <p:nvPr/>
          </p:nvSpPr>
          <p:spPr>
            <a:xfrm>
              <a:off x="6233514" y="4777561"/>
              <a:ext cx="2532978" cy="32547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Diagnostics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92C74575-84E4-4E42-9D88-270C7F545628}"/>
                </a:ext>
              </a:extLst>
            </p:cNvPr>
            <p:cNvSpPr/>
            <p:nvPr/>
          </p:nvSpPr>
          <p:spPr>
            <a:xfrm>
              <a:off x="6233512" y="5120865"/>
              <a:ext cx="2532980" cy="26550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Monitoring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5223A387-3346-254E-95D5-98912733A1BB}"/>
                </a:ext>
              </a:extLst>
            </p:cNvPr>
            <p:cNvSpPr/>
            <p:nvPr/>
          </p:nvSpPr>
          <p:spPr>
            <a:xfrm>
              <a:off x="3713231" y="5756558"/>
              <a:ext cx="5040558" cy="288032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Chopper Axis </a:t>
              </a:r>
              <a:r>
                <a:rPr lang="en-US" sz="1200" baseline="-25000" dirty="0"/>
                <a:t>(1..N)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BBF85002-ADF0-5641-AB37-1D7C56FE0851}"/>
                </a:ext>
              </a:extLst>
            </p:cNvPr>
            <p:cNvSpPr/>
            <p:nvPr/>
          </p:nvSpPr>
          <p:spPr>
            <a:xfrm>
              <a:off x="3713230" y="6044590"/>
              <a:ext cx="2520279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Motor &amp; Bearing Control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4898AE65-8A95-6946-A445-D16EFF200EA3}"/>
                </a:ext>
              </a:extLst>
            </p:cNvPr>
            <p:cNvSpPr/>
            <p:nvPr/>
          </p:nvSpPr>
          <p:spPr>
            <a:xfrm>
              <a:off x="3713230" y="6334532"/>
              <a:ext cx="2520278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Sensors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7B41926B-0683-1141-B1CB-EBFB586BD6C8}"/>
                </a:ext>
              </a:extLst>
            </p:cNvPr>
            <p:cNvSpPr/>
            <p:nvPr/>
          </p:nvSpPr>
          <p:spPr>
            <a:xfrm>
              <a:off x="6233509" y="6044590"/>
              <a:ext cx="25202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Ref input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D28F3B26-BE61-BC48-B6E5-B9AAC73460E5}"/>
                </a:ext>
              </a:extLst>
            </p:cNvPr>
            <p:cNvSpPr/>
            <p:nvPr/>
          </p:nvSpPr>
          <p:spPr>
            <a:xfrm>
              <a:off x="7373185" y="3002714"/>
              <a:ext cx="1368155" cy="37750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Time stamping </a:t>
              </a:r>
            </a:p>
            <a:p>
              <a:pPr algn="ctr"/>
              <a:r>
                <a:rPr lang="en-US" sz="900" dirty="0"/>
                <a:t>(TDC pulse)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67F4D58-D5A7-8544-B404-9031978B9FB8}"/>
                </a:ext>
              </a:extLst>
            </p:cNvPr>
            <p:cNvSpPr/>
            <p:nvPr/>
          </p:nvSpPr>
          <p:spPr>
            <a:xfrm>
              <a:off x="3713231" y="1407416"/>
              <a:ext cx="5053261" cy="4320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DMSC</a:t>
              </a: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B53706DB-4F58-134B-ADEB-6F4E8DC26A9E}"/>
                </a:ext>
              </a:extLst>
            </p:cNvPr>
            <p:cNvSpPr/>
            <p:nvPr/>
          </p:nvSpPr>
          <p:spPr>
            <a:xfrm>
              <a:off x="3713231" y="1859750"/>
              <a:ext cx="2520283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User interface</a:t>
              </a:r>
              <a:endParaRPr lang="en-US" dirty="0"/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623BDA07-59AF-FB43-A011-C9177D4C104D}"/>
                </a:ext>
              </a:extLst>
            </p:cNvPr>
            <p:cNvSpPr/>
            <p:nvPr/>
          </p:nvSpPr>
          <p:spPr>
            <a:xfrm>
              <a:off x="6233514" y="1859750"/>
              <a:ext cx="2532978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Data analysis</a:t>
              </a:r>
              <a:endParaRPr lang="en-US" dirty="0"/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E286F430-CA6E-8E4F-B5D6-AED2AB2E014A}"/>
                </a:ext>
              </a:extLst>
            </p:cNvPr>
            <p:cNvSpPr/>
            <p:nvPr/>
          </p:nvSpPr>
          <p:spPr>
            <a:xfrm>
              <a:off x="7373189" y="2570666"/>
              <a:ext cx="1368152" cy="432048"/>
            </a:xfrm>
            <a:prstGeom prst="roundRect">
              <a:avLst/>
            </a:prstGeom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Timing System</a:t>
              </a:r>
            </a:p>
          </p:txBody>
        </p:sp>
        <p:cxnSp>
          <p:nvCxnSpPr>
            <p:cNvPr id="70" name="Elbow Connector 69">
              <a:extLst>
                <a:ext uri="{FF2B5EF4-FFF2-40B4-BE49-F238E27FC236}">
                  <a16:creationId xmlns:a16="http://schemas.microsoft.com/office/drawing/2014/main" id="{F0E992F5-F871-A444-8367-D6E57A68BC0B}"/>
                </a:ext>
              </a:extLst>
            </p:cNvPr>
            <p:cNvCxnSpPr/>
            <p:nvPr/>
          </p:nvCxnSpPr>
          <p:spPr>
            <a:xfrm>
              <a:off x="8741339" y="3575172"/>
              <a:ext cx="12450" cy="2613434"/>
            </a:xfrm>
            <a:prstGeom prst="bentConnector3">
              <a:avLst>
                <a:gd name="adj1" fmla="val 1936145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F7192FE6-D55F-6A46-A31B-88835EDBE0FF}"/>
                </a:ext>
              </a:extLst>
            </p:cNvPr>
            <p:cNvSpPr/>
            <p:nvPr/>
          </p:nvSpPr>
          <p:spPr>
            <a:xfrm>
              <a:off x="6233509" y="6327922"/>
              <a:ext cx="25329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TDC output</a:t>
              </a:r>
            </a:p>
          </p:txBody>
        </p:sp>
        <p:cxnSp>
          <p:nvCxnSpPr>
            <p:cNvPr id="72" name="Elbow Connector 71">
              <a:extLst>
                <a:ext uri="{FF2B5EF4-FFF2-40B4-BE49-F238E27FC236}">
                  <a16:creationId xmlns:a16="http://schemas.microsoft.com/office/drawing/2014/main" id="{C540A7CE-7E8C-0340-B5DC-F56801514651}"/>
                </a:ext>
              </a:extLst>
            </p:cNvPr>
            <p:cNvCxnSpPr/>
            <p:nvPr/>
          </p:nvCxnSpPr>
          <p:spPr>
            <a:xfrm flipH="1" flipV="1">
              <a:off x="8741340" y="3164195"/>
              <a:ext cx="25149" cy="3307743"/>
            </a:xfrm>
            <a:prstGeom prst="bentConnector3">
              <a:avLst>
                <a:gd name="adj1" fmla="val -1716967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Up-Down Arrow 72">
              <a:extLst>
                <a:ext uri="{FF2B5EF4-FFF2-40B4-BE49-F238E27FC236}">
                  <a16:creationId xmlns:a16="http://schemas.microsoft.com/office/drawing/2014/main" id="{6FFBBC95-5C3B-974D-B293-982CA5A01AFE}"/>
                </a:ext>
              </a:extLst>
            </p:cNvPr>
            <p:cNvSpPr/>
            <p:nvPr/>
          </p:nvSpPr>
          <p:spPr>
            <a:xfrm>
              <a:off x="6112383" y="5384234"/>
              <a:ext cx="225694" cy="365714"/>
            </a:xfrm>
            <a:prstGeom prst="up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4" name="Up-Down Arrow 73">
              <a:extLst>
                <a:ext uri="{FF2B5EF4-FFF2-40B4-BE49-F238E27FC236}">
                  <a16:creationId xmlns:a16="http://schemas.microsoft.com/office/drawing/2014/main" id="{834B2D53-2533-0C41-82E2-244EB172F106}"/>
                </a:ext>
              </a:extLst>
            </p:cNvPr>
            <p:cNvSpPr/>
            <p:nvPr/>
          </p:nvSpPr>
          <p:spPr>
            <a:xfrm>
              <a:off x="6119426" y="3819738"/>
              <a:ext cx="225694" cy="365714"/>
            </a:xfrm>
            <a:prstGeom prst="up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5" name="Up-Down Arrow 74">
              <a:extLst>
                <a:ext uri="{FF2B5EF4-FFF2-40B4-BE49-F238E27FC236}">
                  <a16:creationId xmlns:a16="http://schemas.microsoft.com/office/drawing/2014/main" id="{A5169C2E-FCB0-AD41-8417-62C9937A65E1}"/>
                </a:ext>
              </a:extLst>
            </p:cNvPr>
            <p:cNvSpPr/>
            <p:nvPr/>
          </p:nvSpPr>
          <p:spPr>
            <a:xfrm>
              <a:off x="6119426" y="2168461"/>
              <a:ext cx="225694" cy="365714"/>
            </a:xfrm>
            <a:prstGeom prst="up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97170402-8050-FB4C-92D3-A26F65A9554B}"/>
                </a:ext>
              </a:extLst>
            </p:cNvPr>
            <p:cNvSpPr/>
            <p:nvPr/>
          </p:nvSpPr>
          <p:spPr>
            <a:xfrm>
              <a:off x="4826041" y="3382420"/>
              <a:ext cx="2462151" cy="35523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CHIC IOC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4371FAF8-DD2E-494D-AD77-21968D714D7E}"/>
                </a:ext>
              </a:extLst>
            </p:cNvPr>
            <p:cNvSpPr/>
            <p:nvPr/>
          </p:nvSpPr>
          <p:spPr>
            <a:xfrm>
              <a:off x="6067310" y="3045447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Timing IOC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EEA41D3A-9F7D-4746-82F0-DD73C09610BC}"/>
                </a:ext>
              </a:extLst>
            </p:cNvPr>
            <p:cNvSpPr/>
            <p:nvPr/>
          </p:nvSpPr>
          <p:spPr>
            <a:xfrm>
              <a:off x="4826041" y="3046380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Data archive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For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scale</a:t>
            </a:r>
            <a:r>
              <a:rPr lang="sv-SE" dirty="0"/>
              <a:t> integration</a:t>
            </a:r>
          </a:p>
          <a:p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873634-F9B5-D348-A7E3-31250DE3C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486400" cy="4345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/>
              <a:t>In terms </a:t>
            </a:r>
            <a:r>
              <a:rPr lang="sv-SE" sz="2400" dirty="0" err="1"/>
              <a:t>of</a:t>
            </a:r>
            <a:r>
              <a:rPr lang="sv-SE" sz="2400" dirty="0"/>
              <a:t> hardware:</a:t>
            </a:r>
          </a:p>
          <a:p>
            <a:r>
              <a:rPr lang="sv-SE" sz="2400" dirty="0"/>
              <a:t>”EPICS” (</a:t>
            </a:r>
            <a:r>
              <a:rPr lang="sv-SE" sz="2400" b="1" dirty="0"/>
              <a:t>E</a:t>
            </a:r>
            <a:r>
              <a:rPr lang="sv-SE" sz="2400" dirty="0"/>
              <a:t>xperimental </a:t>
            </a:r>
            <a:r>
              <a:rPr lang="sv-SE" sz="2400" b="1" dirty="0" err="1"/>
              <a:t>P</a:t>
            </a:r>
            <a:r>
              <a:rPr lang="sv-SE" sz="2400" dirty="0" err="1"/>
              <a:t>hysics</a:t>
            </a:r>
            <a:r>
              <a:rPr lang="sv-SE" sz="2400" dirty="0"/>
              <a:t> and </a:t>
            </a:r>
            <a:r>
              <a:rPr lang="sv-SE" sz="2400" b="1" dirty="0"/>
              <a:t>I</a:t>
            </a:r>
            <a:r>
              <a:rPr lang="sv-SE" sz="2400" dirty="0"/>
              <a:t>ndustrial </a:t>
            </a:r>
            <a:r>
              <a:rPr lang="sv-SE" sz="2400" b="1" dirty="0"/>
              <a:t>C</a:t>
            </a:r>
            <a:r>
              <a:rPr lang="sv-SE" sz="2400" dirty="0"/>
              <a:t>ontrol </a:t>
            </a:r>
            <a:r>
              <a:rPr lang="sv-SE" sz="2400" b="1" dirty="0"/>
              <a:t>S</a:t>
            </a:r>
            <a:r>
              <a:rPr lang="sv-SE" sz="2400" dirty="0"/>
              <a:t>ystem) </a:t>
            </a:r>
            <a:r>
              <a:rPr lang="sv-SE" sz="2400" dirty="0" err="1"/>
              <a:t>refers</a:t>
            </a:r>
            <a:r>
              <a:rPr lang="sv-SE" sz="2400" dirty="0"/>
              <a:t> to the </a:t>
            </a:r>
            <a:r>
              <a:rPr lang="sv-SE" sz="2400" dirty="0" err="1"/>
              <a:t>industrial</a:t>
            </a:r>
            <a:r>
              <a:rPr lang="sv-SE" sz="2400" dirty="0"/>
              <a:t> PC and the timing </a:t>
            </a:r>
            <a:r>
              <a:rPr lang="sv-SE" sz="2400" dirty="0" err="1"/>
              <a:t>card</a:t>
            </a:r>
            <a:r>
              <a:rPr lang="sv-SE" sz="2400" dirty="0"/>
              <a:t>. 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AEB771B-37CA-F846-910D-BC5522C6E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38" y="3788385"/>
            <a:ext cx="4192944" cy="12234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D5B7CD7-311D-9D41-9531-85C5282C5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92" y="5018949"/>
            <a:ext cx="2751235" cy="1750287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6A0E0E9E-05ED-8E45-AB2E-F1757D4DCFEA}"/>
              </a:ext>
            </a:extLst>
          </p:cNvPr>
          <p:cNvSpPr/>
          <p:nvPr/>
        </p:nvSpPr>
        <p:spPr>
          <a:xfrm>
            <a:off x="5760716" y="1439558"/>
            <a:ext cx="5832648" cy="1143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3969B7-0179-0243-9315-C972C45F2E85}"/>
              </a:ext>
            </a:extLst>
          </p:cNvPr>
          <p:cNvSpPr/>
          <p:nvPr/>
        </p:nvSpPr>
        <p:spPr>
          <a:xfrm>
            <a:off x="5821276" y="3913373"/>
            <a:ext cx="5832648" cy="29050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CFE9E00-3D18-F249-A948-8060BC77E263}"/>
              </a:ext>
            </a:extLst>
          </p:cNvPr>
          <p:cNvSpPr/>
          <p:nvPr/>
        </p:nvSpPr>
        <p:spPr>
          <a:xfrm>
            <a:off x="11172336" y="2212386"/>
            <a:ext cx="588670" cy="16984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8752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3236B57E-CF3F-DB43-98CF-97101257B851}"/>
              </a:ext>
            </a:extLst>
          </p:cNvPr>
          <p:cNvGrpSpPr/>
          <p:nvPr/>
        </p:nvGrpSpPr>
        <p:grpSpPr>
          <a:xfrm>
            <a:off x="6131778" y="1484784"/>
            <a:ext cx="5065711" cy="5215148"/>
            <a:chOff x="3700781" y="1407416"/>
            <a:chExt cx="5065711" cy="5215148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77437B95-89FF-9348-AC51-E1342CFAB6F8}"/>
                </a:ext>
              </a:extLst>
            </p:cNvPr>
            <p:cNvSpPr/>
            <p:nvPr/>
          </p:nvSpPr>
          <p:spPr>
            <a:xfrm>
              <a:off x="3700782" y="3002714"/>
              <a:ext cx="3647254" cy="79208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/>
                <a:t>Engineering </a:t>
              </a:r>
            </a:p>
            <a:p>
              <a:r>
                <a:rPr lang="en-US" sz="1200" dirty="0"/>
                <a:t>HMI </a:t>
              </a:r>
            </a:p>
            <a:p>
              <a:r>
                <a:rPr lang="en-US" sz="1000" dirty="0"/>
                <a:t>(CS-Studio)</a:t>
              </a:r>
              <a:endParaRPr lang="en-US" sz="1200" dirty="0"/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0D8EC602-6661-B94E-A8A4-791C48F609F6}"/>
                </a:ext>
              </a:extLst>
            </p:cNvPr>
            <p:cNvSpPr/>
            <p:nvPr/>
          </p:nvSpPr>
          <p:spPr>
            <a:xfrm>
              <a:off x="7373188" y="3386828"/>
              <a:ext cx="1368151" cy="40988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Synchronization signal (7-406Hz)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AD97ABFD-3B3F-9D4D-AE71-21FD01FCDA49}"/>
                </a:ext>
              </a:extLst>
            </p:cNvPr>
            <p:cNvSpPr/>
            <p:nvPr/>
          </p:nvSpPr>
          <p:spPr>
            <a:xfrm>
              <a:off x="3700781" y="2570666"/>
              <a:ext cx="3672408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EPICS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DEC405F9-C345-CF4F-8B46-22F6F7CC7380}"/>
                </a:ext>
              </a:extLst>
            </p:cNvPr>
            <p:cNvSpPr/>
            <p:nvPr/>
          </p:nvSpPr>
          <p:spPr>
            <a:xfrm>
              <a:off x="3713233" y="4206196"/>
              <a:ext cx="5053259" cy="57606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CHIC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55409930-B1F5-394D-B1BD-B4551A6E3ED5}"/>
                </a:ext>
              </a:extLst>
            </p:cNvPr>
            <p:cNvSpPr/>
            <p:nvPr/>
          </p:nvSpPr>
          <p:spPr>
            <a:xfrm>
              <a:off x="3713231" y="4782260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Control Interface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1E42DB18-FA57-004C-9D7F-20432BB36C4E}"/>
                </a:ext>
              </a:extLst>
            </p:cNvPr>
            <p:cNvSpPr/>
            <p:nvPr/>
          </p:nvSpPr>
          <p:spPr>
            <a:xfrm>
              <a:off x="3713231" y="5113290"/>
              <a:ext cx="2520281" cy="275643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Chopper MPS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783EE24D-DCDA-4E49-AE5E-18B042347DBC}"/>
                </a:ext>
              </a:extLst>
            </p:cNvPr>
            <p:cNvSpPr/>
            <p:nvPr/>
          </p:nvSpPr>
          <p:spPr>
            <a:xfrm>
              <a:off x="6233514" y="4777561"/>
              <a:ext cx="2532978" cy="32547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Diagnostics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324546C8-C826-FC47-A191-2384575FA0D5}"/>
                </a:ext>
              </a:extLst>
            </p:cNvPr>
            <p:cNvSpPr/>
            <p:nvPr/>
          </p:nvSpPr>
          <p:spPr>
            <a:xfrm>
              <a:off x="6233512" y="5120865"/>
              <a:ext cx="2532980" cy="26550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Monitoring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9BF1E0A8-70CA-074B-B957-BB56BBAB4236}"/>
                </a:ext>
              </a:extLst>
            </p:cNvPr>
            <p:cNvSpPr/>
            <p:nvPr/>
          </p:nvSpPr>
          <p:spPr>
            <a:xfrm>
              <a:off x="3713231" y="5756558"/>
              <a:ext cx="5040558" cy="288032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Chopper Axis </a:t>
              </a:r>
              <a:r>
                <a:rPr lang="en-US" sz="1200" baseline="-25000" dirty="0"/>
                <a:t>(1..N)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842A2F2D-FB82-5A46-ABAB-AD7B8D005922}"/>
                </a:ext>
              </a:extLst>
            </p:cNvPr>
            <p:cNvSpPr/>
            <p:nvPr/>
          </p:nvSpPr>
          <p:spPr>
            <a:xfrm>
              <a:off x="3713230" y="6044590"/>
              <a:ext cx="2520279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Motor &amp; Bearing Control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041BA373-7091-794D-AEE7-A5D0506BAEF1}"/>
                </a:ext>
              </a:extLst>
            </p:cNvPr>
            <p:cNvSpPr/>
            <p:nvPr/>
          </p:nvSpPr>
          <p:spPr>
            <a:xfrm>
              <a:off x="3713230" y="6334532"/>
              <a:ext cx="2520278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Sensors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7987D66D-62BC-9940-AA15-CFEF8CDC94BD}"/>
                </a:ext>
              </a:extLst>
            </p:cNvPr>
            <p:cNvSpPr/>
            <p:nvPr/>
          </p:nvSpPr>
          <p:spPr>
            <a:xfrm>
              <a:off x="6233509" y="6044590"/>
              <a:ext cx="25202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Ref input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3B26875B-FFD1-F94B-89A9-0CD6B45301C3}"/>
                </a:ext>
              </a:extLst>
            </p:cNvPr>
            <p:cNvSpPr/>
            <p:nvPr/>
          </p:nvSpPr>
          <p:spPr>
            <a:xfrm>
              <a:off x="7373185" y="3002714"/>
              <a:ext cx="1368155" cy="37750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Time stamping </a:t>
              </a:r>
            </a:p>
            <a:p>
              <a:pPr algn="ctr"/>
              <a:r>
                <a:rPr lang="en-US" sz="900" dirty="0"/>
                <a:t>(TDC pulse)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2D4D1E25-A3D3-7149-A0F9-F18CC594405D}"/>
                </a:ext>
              </a:extLst>
            </p:cNvPr>
            <p:cNvSpPr/>
            <p:nvPr/>
          </p:nvSpPr>
          <p:spPr>
            <a:xfrm>
              <a:off x="3713231" y="1407416"/>
              <a:ext cx="5053261" cy="4320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DMSC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970AC573-8CCD-444C-8DD1-302212336D8A}"/>
                </a:ext>
              </a:extLst>
            </p:cNvPr>
            <p:cNvSpPr/>
            <p:nvPr/>
          </p:nvSpPr>
          <p:spPr>
            <a:xfrm>
              <a:off x="3713231" y="1859750"/>
              <a:ext cx="2520283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User interface</a:t>
              </a:r>
              <a:endParaRPr lang="en-US" dirty="0"/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CA2CA96A-FA25-4D48-8024-3CC4009D51BD}"/>
                </a:ext>
              </a:extLst>
            </p:cNvPr>
            <p:cNvSpPr/>
            <p:nvPr/>
          </p:nvSpPr>
          <p:spPr>
            <a:xfrm>
              <a:off x="6233514" y="1859750"/>
              <a:ext cx="2532978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Data analysis</a:t>
              </a:r>
              <a:endParaRPr lang="en-US" dirty="0"/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12D15F81-D7B1-D04A-AF6E-A759F68FB50B}"/>
                </a:ext>
              </a:extLst>
            </p:cNvPr>
            <p:cNvSpPr/>
            <p:nvPr/>
          </p:nvSpPr>
          <p:spPr>
            <a:xfrm>
              <a:off x="7373189" y="2570666"/>
              <a:ext cx="1368152" cy="432048"/>
            </a:xfrm>
            <a:prstGeom prst="roundRect">
              <a:avLst/>
            </a:prstGeom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Timing System</a:t>
              </a:r>
            </a:p>
          </p:txBody>
        </p:sp>
        <p:cxnSp>
          <p:nvCxnSpPr>
            <p:cNvPr id="68" name="Elbow Connector 67">
              <a:extLst>
                <a:ext uri="{FF2B5EF4-FFF2-40B4-BE49-F238E27FC236}">
                  <a16:creationId xmlns:a16="http://schemas.microsoft.com/office/drawing/2014/main" id="{C580E4B4-D74F-9648-AF28-DA2400D1AE1C}"/>
                </a:ext>
              </a:extLst>
            </p:cNvPr>
            <p:cNvCxnSpPr/>
            <p:nvPr/>
          </p:nvCxnSpPr>
          <p:spPr>
            <a:xfrm>
              <a:off x="8741339" y="3575172"/>
              <a:ext cx="12450" cy="2613434"/>
            </a:xfrm>
            <a:prstGeom prst="bentConnector3">
              <a:avLst>
                <a:gd name="adj1" fmla="val 1936145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F9860794-E3CF-B94B-9687-91E9A75362D3}"/>
                </a:ext>
              </a:extLst>
            </p:cNvPr>
            <p:cNvSpPr/>
            <p:nvPr/>
          </p:nvSpPr>
          <p:spPr>
            <a:xfrm>
              <a:off x="6233509" y="6327922"/>
              <a:ext cx="25329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TDC output</a:t>
              </a:r>
            </a:p>
          </p:txBody>
        </p:sp>
        <p:cxnSp>
          <p:nvCxnSpPr>
            <p:cNvPr id="70" name="Elbow Connector 69">
              <a:extLst>
                <a:ext uri="{FF2B5EF4-FFF2-40B4-BE49-F238E27FC236}">
                  <a16:creationId xmlns:a16="http://schemas.microsoft.com/office/drawing/2014/main" id="{BBDF09E5-2EC4-FC4F-A99B-A62C4E0B6B13}"/>
                </a:ext>
              </a:extLst>
            </p:cNvPr>
            <p:cNvCxnSpPr/>
            <p:nvPr/>
          </p:nvCxnSpPr>
          <p:spPr>
            <a:xfrm flipH="1" flipV="1">
              <a:off x="8741340" y="3164195"/>
              <a:ext cx="25149" cy="3307743"/>
            </a:xfrm>
            <a:prstGeom prst="bentConnector3">
              <a:avLst>
                <a:gd name="adj1" fmla="val -1716967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Up-Down Arrow 70">
              <a:extLst>
                <a:ext uri="{FF2B5EF4-FFF2-40B4-BE49-F238E27FC236}">
                  <a16:creationId xmlns:a16="http://schemas.microsoft.com/office/drawing/2014/main" id="{313C3515-DFA8-9B48-BBF4-55A03C3B7724}"/>
                </a:ext>
              </a:extLst>
            </p:cNvPr>
            <p:cNvSpPr/>
            <p:nvPr/>
          </p:nvSpPr>
          <p:spPr>
            <a:xfrm>
              <a:off x="6112383" y="5384234"/>
              <a:ext cx="225694" cy="365714"/>
            </a:xfrm>
            <a:prstGeom prst="up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2" name="Up-Down Arrow 71">
              <a:extLst>
                <a:ext uri="{FF2B5EF4-FFF2-40B4-BE49-F238E27FC236}">
                  <a16:creationId xmlns:a16="http://schemas.microsoft.com/office/drawing/2014/main" id="{711722BF-75A4-0C4F-85B1-9673F488E7B1}"/>
                </a:ext>
              </a:extLst>
            </p:cNvPr>
            <p:cNvSpPr/>
            <p:nvPr/>
          </p:nvSpPr>
          <p:spPr>
            <a:xfrm>
              <a:off x="6119426" y="3819738"/>
              <a:ext cx="225694" cy="365714"/>
            </a:xfrm>
            <a:prstGeom prst="up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3" name="Up-Down Arrow 72">
              <a:extLst>
                <a:ext uri="{FF2B5EF4-FFF2-40B4-BE49-F238E27FC236}">
                  <a16:creationId xmlns:a16="http://schemas.microsoft.com/office/drawing/2014/main" id="{36297AD2-95D3-764E-9D5E-503A0B47EB1E}"/>
                </a:ext>
              </a:extLst>
            </p:cNvPr>
            <p:cNvSpPr/>
            <p:nvPr/>
          </p:nvSpPr>
          <p:spPr>
            <a:xfrm>
              <a:off x="6119426" y="2168461"/>
              <a:ext cx="225694" cy="365714"/>
            </a:xfrm>
            <a:prstGeom prst="up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5221712D-2EA5-014B-B6E1-46AEA2C275F0}"/>
                </a:ext>
              </a:extLst>
            </p:cNvPr>
            <p:cNvSpPr/>
            <p:nvPr/>
          </p:nvSpPr>
          <p:spPr>
            <a:xfrm>
              <a:off x="4826041" y="3382420"/>
              <a:ext cx="2462151" cy="35523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CHIC IOC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9D458E6E-D3A1-A347-BF2A-BE2564224A72}"/>
                </a:ext>
              </a:extLst>
            </p:cNvPr>
            <p:cNvSpPr/>
            <p:nvPr/>
          </p:nvSpPr>
          <p:spPr>
            <a:xfrm>
              <a:off x="6067310" y="3045447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Timing IOC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2E274C7C-EF3F-BE4D-8747-C6B85B746F3C}"/>
                </a:ext>
              </a:extLst>
            </p:cNvPr>
            <p:cNvSpPr/>
            <p:nvPr/>
          </p:nvSpPr>
          <p:spPr>
            <a:xfrm>
              <a:off x="4826041" y="3046380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Data archive</a:t>
              </a: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544F85C6-DDBE-5D48-A5A4-2999FA47C117}"/>
              </a:ext>
            </a:extLst>
          </p:cNvPr>
          <p:cNvSpPr/>
          <p:nvPr/>
        </p:nvSpPr>
        <p:spPr>
          <a:xfrm>
            <a:off x="11222669" y="4262820"/>
            <a:ext cx="588670" cy="125846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For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scale</a:t>
            </a:r>
            <a:r>
              <a:rPr lang="sv-SE" dirty="0"/>
              <a:t> integration</a:t>
            </a:r>
          </a:p>
          <a:p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873634-F9B5-D348-A7E3-31250DE3C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486400" cy="4345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/>
              <a:t>In terms </a:t>
            </a:r>
            <a:r>
              <a:rPr lang="sv-SE" sz="2400" dirty="0" err="1"/>
              <a:t>of</a:t>
            </a:r>
            <a:r>
              <a:rPr lang="sv-SE" sz="2400" dirty="0"/>
              <a:t> hardware:</a:t>
            </a:r>
          </a:p>
          <a:p>
            <a:r>
              <a:rPr lang="sv-SE" sz="2400" dirty="0"/>
              <a:t>”CHIC” (</a:t>
            </a:r>
            <a:r>
              <a:rPr lang="sv-SE" sz="2400" b="1" dirty="0"/>
              <a:t>Ch</a:t>
            </a:r>
            <a:r>
              <a:rPr lang="sv-SE" sz="2400" dirty="0"/>
              <a:t>opper </a:t>
            </a:r>
            <a:r>
              <a:rPr lang="sv-SE" sz="2400" b="1" dirty="0"/>
              <a:t>I</a:t>
            </a:r>
            <a:r>
              <a:rPr lang="sv-SE" sz="2400" dirty="0"/>
              <a:t>ntegration </a:t>
            </a:r>
            <a:r>
              <a:rPr lang="sv-SE" sz="2400" b="1" dirty="0"/>
              <a:t>C</a:t>
            </a:r>
            <a:r>
              <a:rPr lang="sv-SE" sz="2400" dirty="0"/>
              <a:t>ontroller)</a:t>
            </a:r>
          </a:p>
          <a:p>
            <a:r>
              <a:rPr lang="sv-SE" sz="2400" dirty="0"/>
              <a:t> </a:t>
            </a:r>
            <a:r>
              <a:rPr lang="sv-SE" sz="2400" dirty="0" err="1"/>
              <a:t>refers</a:t>
            </a:r>
            <a:r>
              <a:rPr lang="sv-SE" sz="2400" dirty="0"/>
              <a:t> to the </a:t>
            </a:r>
            <a:r>
              <a:rPr lang="sv-SE" sz="2400" dirty="0" err="1"/>
              <a:t>subrack</a:t>
            </a:r>
            <a:r>
              <a:rPr lang="sv-SE" sz="2400" dirty="0"/>
              <a:t> </a:t>
            </a:r>
            <a:r>
              <a:rPr lang="sv-SE" sz="2400" dirty="0" err="1"/>
              <a:t>developed</a:t>
            </a:r>
            <a:r>
              <a:rPr lang="sv-SE" sz="2400" dirty="0"/>
              <a:t> by Airbus.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CF0F5E-043B-E14F-81EC-8F46010C04F2}"/>
              </a:ext>
            </a:extLst>
          </p:cNvPr>
          <p:cNvSpPr/>
          <p:nvPr/>
        </p:nvSpPr>
        <p:spPr>
          <a:xfrm>
            <a:off x="6096000" y="1439558"/>
            <a:ext cx="5663056" cy="28535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509672C-4766-D045-85B6-12C941964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023" y="3453619"/>
            <a:ext cx="3724753" cy="328774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31604E1-A777-A24B-AD2E-477BC087B64F}"/>
              </a:ext>
            </a:extLst>
          </p:cNvPr>
          <p:cNvSpPr txBox="1"/>
          <p:nvPr/>
        </p:nvSpPr>
        <p:spPr>
          <a:xfrm>
            <a:off x="1140159" y="6349831"/>
            <a:ext cx="1896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Image and design by Airbus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6F1E965-D85C-9345-AC04-8682FC690875}"/>
              </a:ext>
            </a:extLst>
          </p:cNvPr>
          <p:cNvSpPr/>
          <p:nvPr/>
        </p:nvSpPr>
        <p:spPr>
          <a:xfrm>
            <a:off x="5926408" y="5521288"/>
            <a:ext cx="5832648" cy="12827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1F6D01FB-15A3-E74B-9768-260B99389712}"/>
              </a:ext>
            </a:extLst>
          </p:cNvPr>
          <p:cNvSpPr/>
          <p:nvPr/>
        </p:nvSpPr>
        <p:spPr>
          <a:xfrm>
            <a:off x="5405754" y="4062819"/>
            <a:ext cx="1292263" cy="37194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SKF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F7A3FE58-8CE2-0740-A605-A859548BDAD3}"/>
              </a:ext>
            </a:extLst>
          </p:cNvPr>
          <p:cNvSpPr/>
          <p:nvPr/>
        </p:nvSpPr>
        <p:spPr>
          <a:xfrm>
            <a:off x="5405754" y="4500160"/>
            <a:ext cx="1292263" cy="37194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Kollmorgen</a:t>
            </a:r>
            <a:endParaRPr lang="en-US" sz="1200" dirty="0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2F9536E5-1558-C049-BEE6-3A193F72159B}"/>
              </a:ext>
            </a:extLst>
          </p:cNvPr>
          <p:cNvSpPr/>
          <p:nvPr/>
        </p:nvSpPr>
        <p:spPr>
          <a:xfrm>
            <a:off x="10472801" y="4069034"/>
            <a:ext cx="1292263" cy="37194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Jülich</a:t>
            </a:r>
            <a:endParaRPr lang="en-US" sz="1200" dirty="0"/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46860DF4-4E03-EC42-ABBE-16105F4502F5}"/>
              </a:ext>
            </a:extLst>
          </p:cNvPr>
          <p:cNvSpPr/>
          <p:nvPr/>
        </p:nvSpPr>
        <p:spPr>
          <a:xfrm>
            <a:off x="10472801" y="4506375"/>
            <a:ext cx="1292263" cy="37194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50000"/>
                </a:schemeClr>
              </a:gs>
              <a:gs pos="80000">
                <a:schemeClr val="accent5">
                  <a:shade val="93000"/>
                  <a:satMod val="130000"/>
                  <a:alpha val="50000"/>
                </a:schemeClr>
              </a:gs>
              <a:gs pos="100000">
                <a:schemeClr val="accent5">
                  <a:shade val="94000"/>
                  <a:satMod val="135000"/>
                  <a:alpha val="5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Other DCU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74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B95EB6C9-1A99-6149-9B1D-C5DC3ED192D0}"/>
              </a:ext>
            </a:extLst>
          </p:cNvPr>
          <p:cNvGrpSpPr/>
          <p:nvPr/>
        </p:nvGrpSpPr>
        <p:grpSpPr>
          <a:xfrm>
            <a:off x="6131778" y="1484784"/>
            <a:ext cx="5065711" cy="5215148"/>
            <a:chOff x="3700781" y="1407416"/>
            <a:chExt cx="5065711" cy="5215148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B4DA92B9-502B-1D47-B4A0-DC67ECA5CE11}"/>
                </a:ext>
              </a:extLst>
            </p:cNvPr>
            <p:cNvSpPr/>
            <p:nvPr/>
          </p:nvSpPr>
          <p:spPr>
            <a:xfrm>
              <a:off x="3700782" y="3002714"/>
              <a:ext cx="3647254" cy="79208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/>
                <a:t>Engineering </a:t>
              </a:r>
            </a:p>
            <a:p>
              <a:r>
                <a:rPr lang="en-US" sz="1200" dirty="0"/>
                <a:t>HMI </a:t>
              </a:r>
            </a:p>
            <a:p>
              <a:r>
                <a:rPr lang="en-US" sz="1000" dirty="0"/>
                <a:t>(CS-Studio)</a:t>
              </a:r>
              <a:endParaRPr lang="en-US" sz="1200" dirty="0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BD413CEC-4875-554B-8296-37CC14759B56}"/>
                </a:ext>
              </a:extLst>
            </p:cNvPr>
            <p:cNvSpPr/>
            <p:nvPr/>
          </p:nvSpPr>
          <p:spPr>
            <a:xfrm>
              <a:off x="7373188" y="3386828"/>
              <a:ext cx="1368151" cy="40988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Synchronization signal (7-406Hz)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046FE606-4BE5-EB4D-ADBE-08D187B1D86B}"/>
                </a:ext>
              </a:extLst>
            </p:cNvPr>
            <p:cNvSpPr/>
            <p:nvPr/>
          </p:nvSpPr>
          <p:spPr>
            <a:xfrm>
              <a:off x="3700781" y="2570666"/>
              <a:ext cx="3672408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EPICS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D21F169C-C8A5-4D44-A6E2-25FAADECC3F2}"/>
                </a:ext>
              </a:extLst>
            </p:cNvPr>
            <p:cNvSpPr/>
            <p:nvPr/>
          </p:nvSpPr>
          <p:spPr>
            <a:xfrm>
              <a:off x="3713233" y="4206196"/>
              <a:ext cx="5053259" cy="57606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CHIC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A6AFF3E7-C56E-9D4A-8A90-742844E57A4B}"/>
                </a:ext>
              </a:extLst>
            </p:cNvPr>
            <p:cNvSpPr/>
            <p:nvPr/>
          </p:nvSpPr>
          <p:spPr>
            <a:xfrm>
              <a:off x="3713231" y="4782260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Control Interface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CA663C54-5684-AE46-9415-D82A5C2BE88D}"/>
                </a:ext>
              </a:extLst>
            </p:cNvPr>
            <p:cNvSpPr/>
            <p:nvPr/>
          </p:nvSpPr>
          <p:spPr>
            <a:xfrm>
              <a:off x="3713231" y="5113290"/>
              <a:ext cx="2520281" cy="275643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Chopper MPS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0E8EDDB9-D2A8-1343-891B-7C6F40182597}"/>
                </a:ext>
              </a:extLst>
            </p:cNvPr>
            <p:cNvSpPr/>
            <p:nvPr/>
          </p:nvSpPr>
          <p:spPr>
            <a:xfrm>
              <a:off x="6233514" y="4777561"/>
              <a:ext cx="2532978" cy="32547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Diagnostics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9DCD3441-8819-EA4D-BF8B-649FCCDE76DC}"/>
                </a:ext>
              </a:extLst>
            </p:cNvPr>
            <p:cNvSpPr/>
            <p:nvPr/>
          </p:nvSpPr>
          <p:spPr>
            <a:xfrm>
              <a:off x="6233512" y="5120865"/>
              <a:ext cx="2532980" cy="26550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Monitoring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8B8F28A6-CF67-F94B-8C9C-C64E7348C4BC}"/>
                </a:ext>
              </a:extLst>
            </p:cNvPr>
            <p:cNvSpPr/>
            <p:nvPr/>
          </p:nvSpPr>
          <p:spPr>
            <a:xfrm>
              <a:off x="3713231" y="5756558"/>
              <a:ext cx="5040558" cy="288032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Chopper Axis </a:t>
              </a:r>
              <a:r>
                <a:rPr lang="en-US" sz="1200" baseline="-25000" dirty="0"/>
                <a:t>(1..N)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1B37F864-B94E-114D-8237-4A258901BE2E}"/>
                </a:ext>
              </a:extLst>
            </p:cNvPr>
            <p:cNvSpPr/>
            <p:nvPr/>
          </p:nvSpPr>
          <p:spPr>
            <a:xfrm>
              <a:off x="3713230" y="6044590"/>
              <a:ext cx="2520279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Motor &amp; Bearing Control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5BAC773C-05BD-7D48-B691-E9C93E29255F}"/>
                </a:ext>
              </a:extLst>
            </p:cNvPr>
            <p:cNvSpPr/>
            <p:nvPr/>
          </p:nvSpPr>
          <p:spPr>
            <a:xfrm>
              <a:off x="3713230" y="6334532"/>
              <a:ext cx="2520278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Sensors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A09AC0FD-EA39-A442-A704-41D1E8B7A54E}"/>
                </a:ext>
              </a:extLst>
            </p:cNvPr>
            <p:cNvSpPr/>
            <p:nvPr/>
          </p:nvSpPr>
          <p:spPr>
            <a:xfrm>
              <a:off x="6233509" y="6044590"/>
              <a:ext cx="25202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Ref input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2450DF69-DED4-B844-9FC1-59D8BC63E10C}"/>
                </a:ext>
              </a:extLst>
            </p:cNvPr>
            <p:cNvSpPr/>
            <p:nvPr/>
          </p:nvSpPr>
          <p:spPr>
            <a:xfrm>
              <a:off x="7373185" y="3002714"/>
              <a:ext cx="1368155" cy="37750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Time stamping </a:t>
              </a:r>
            </a:p>
            <a:p>
              <a:pPr algn="ctr"/>
              <a:r>
                <a:rPr lang="en-US" sz="900" dirty="0"/>
                <a:t>(TDC pulse)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4940990B-52BA-384B-AAE4-C8E41AFFD783}"/>
                </a:ext>
              </a:extLst>
            </p:cNvPr>
            <p:cNvSpPr/>
            <p:nvPr/>
          </p:nvSpPr>
          <p:spPr>
            <a:xfrm>
              <a:off x="3713231" y="1407416"/>
              <a:ext cx="5053261" cy="4320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DMSC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F987DA11-AFA2-8641-B39B-70A3A18C758C}"/>
                </a:ext>
              </a:extLst>
            </p:cNvPr>
            <p:cNvSpPr/>
            <p:nvPr/>
          </p:nvSpPr>
          <p:spPr>
            <a:xfrm>
              <a:off x="3713231" y="1859750"/>
              <a:ext cx="2520283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User interface</a:t>
              </a:r>
              <a:endParaRPr lang="en-US" dirty="0"/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EDFA94B5-2A49-ED43-9A16-94DDBE27E861}"/>
                </a:ext>
              </a:extLst>
            </p:cNvPr>
            <p:cNvSpPr/>
            <p:nvPr/>
          </p:nvSpPr>
          <p:spPr>
            <a:xfrm>
              <a:off x="6233514" y="1859750"/>
              <a:ext cx="2532978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Data analysis</a:t>
              </a:r>
              <a:endParaRPr lang="en-US" dirty="0"/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A7085E81-25D2-D344-A783-44A8361D64D8}"/>
                </a:ext>
              </a:extLst>
            </p:cNvPr>
            <p:cNvSpPr/>
            <p:nvPr/>
          </p:nvSpPr>
          <p:spPr>
            <a:xfrm>
              <a:off x="7373189" y="2570666"/>
              <a:ext cx="1368152" cy="432048"/>
            </a:xfrm>
            <a:prstGeom prst="roundRect">
              <a:avLst/>
            </a:prstGeom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Timing System</a:t>
              </a:r>
            </a:p>
          </p:txBody>
        </p: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AAF3F692-A766-0F42-96DD-62748D78B817}"/>
                </a:ext>
              </a:extLst>
            </p:cNvPr>
            <p:cNvCxnSpPr/>
            <p:nvPr/>
          </p:nvCxnSpPr>
          <p:spPr>
            <a:xfrm>
              <a:off x="8741339" y="3575172"/>
              <a:ext cx="12450" cy="2613434"/>
            </a:xfrm>
            <a:prstGeom prst="bentConnector3">
              <a:avLst>
                <a:gd name="adj1" fmla="val 1936145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9C323914-9668-E644-A7F2-AC1CA44C1242}"/>
                </a:ext>
              </a:extLst>
            </p:cNvPr>
            <p:cNvSpPr/>
            <p:nvPr/>
          </p:nvSpPr>
          <p:spPr>
            <a:xfrm>
              <a:off x="6233509" y="6327922"/>
              <a:ext cx="25329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TDC output</a:t>
              </a:r>
            </a:p>
          </p:txBody>
        </p:sp>
        <p:cxnSp>
          <p:nvCxnSpPr>
            <p:cNvPr id="69" name="Elbow Connector 68">
              <a:extLst>
                <a:ext uri="{FF2B5EF4-FFF2-40B4-BE49-F238E27FC236}">
                  <a16:creationId xmlns:a16="http://schemas.microsoft.com/office/drawing/2014/main" id="{216A5570-D23A-2942-84DD-AB6D1630B8E4}"/>
                </a:ext>
              </a:extLst>
            </p:cNvPr>
            <p:cNvCxnSpPr/>
            <p:nvPr/>
          </p:nvCxnSpPr>
          <p:spPr>
            <a:xfrm flipH="1" flipV="1">
              <a:off x="8741340" y="3164195"/>
              <a:ext cx="25149" cy="3307743"/>
            </a:xfrm>
            <a:prstGeom prst="bentConnector3">
              <a:avLst>
                <a:gd name="adj1" fmla="val -1716967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Up-Down Arrow 69">
              <a:extLst>
                <a:ext uri="{FF2B5EF4-FFF2-40B4-BE49-F238E27FC236}">
                  <a16:creationId xmlns:a16="http://schemas.microsoft.com/office/drawing/2014/main" id="{C0226055-694D-2347-8667-92CD85A36A2B}"/>
                </a:ext>
              </a:extLst>
            </p:cNvPr>
            <p:cNvSpPr/>
            <p:nvPr/>
          </p:nvSpPr>
          <p:spPr>
            <a:xfrm>
              <a:off x="6112383" y="5384234"/>
              <a:ext cx="225694" cy="365714"/>
            </a:xfrm>
            <a:prstGeom prst="up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1" name="Up-Down Arrow 70">
              <a:extLst>
                <a:ext uri="{FF2B5EF4-FFF2-40B4-BE49-F238E27FC236}">
                  <a16:creationId xmlns:a16="http://schemas.microsoft.com/office/drawing/2014/main" id="{92406C16-93A4-584D-B9B2-C81F8CC39834}"/>
                </a:ext>
              </a:extLst>
            </p:cNvPr>
            <p:cNvSpPr/>
            <p:nvPr/>
          </p:nvSpPr>
          <p:spPr>
            <a:xfrm>
              <a:off x="6119426" y="3819738"/>
              <a:ext cx="225694" cy="365714"/>
            </a:xfrm>
            <a:prstGeom prst="up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2" name="Up-Down Arrow 71">
              <a:extLst>
                <a:ext uri="{FF2B5EF4-FFF2-40B4-BE49-F238E27FC236}">
                  <a16:creationId xmlns:a16="http://schemas.microsoft.com/office/drawing/2014/main" id="{DE518C7B-CE98-344D-908C-7AF7A6A0C479}"/>
                </a:ext>
              </a:extLst>
            </p:cNvPr>
            <p:cNvSpPr/>
            <p:nvPr/>
          </p:nvSpPr>
          <p:spPr>
            <a:xfrm>
              <a:off x="6119426" y="2168461"/>
              <a:ext cx="225694" cy="365714"/>
            </a:xfrm>
            <a:prstGeom prst="up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39F04637-F007-E84C-9AD2-54A2D37E1E69}"/>
                </a:ext>
              </a:extLst>
            </p:cNvPr>
            <p:cNvSpPr/>
            <p:nvPr/>
          </p:nvSpPr>
          <p:spPr>
            <a:xfrm>
              <a:off x="4826041" y="3382420"/>
              <a:ext cx="2462151" cy="35523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CHIC IOC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EB13480A-BB1A-CE4C-A47E-72E1CB1CFDAF}"/>
                </a:ext>
              </a:extLst>
            </p:cNvPr>
            <p:cNvSpPr/>
            <p:nvPr/>
          </p:nvSpPr>
          <p:spPr>
            <a:xfrm>
              <a:off x="6067310" y="3045447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Timing IOC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047BE9D4-9FA7-7042-952F-B539C50072AB}"/>
                </a:ext>
              </a:extLst>
            </p:cNvPr>
            <p:cNvSpPr/>
            <p:nvPr/>
          </p:nvSpPr>
          <p:spPr>
            <a:xfrm>
              <a:off x="4826041" y="3046380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Data archive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For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scale</a:t>
            </a:r>
            <a:r>
              <a:rPr lang="sv-SE" dirty="0"/>
              <a:t> integration</a:t>
            </a:r>
          </a:p>
          <a:p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873634-F9B5-D348-A7E3-31250DE3C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486400" cy="4345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/>
              <a:t>In terms </a:t>
            </a:r>
            <a:r>
              <a:rPr lang="sv-SE" sz="2400" dirty="0" err="1"/>
              <a:t>of</a:t>
            </a:r>
            <a:r>
              <a:rPr lang="sv-SE" sz="2400" dirty="0"/>
              <a:t> hardware:</a:t>
            </a:r>
          </a:p>
          <a:p>
            <a:r>
              <a:rPr lang="sv-SE" sz="2400" dirty="0"/>
              <a:t>”Chopper Axis” </a:t>
            </a:r>
            <a:r>
              <a:rPr lang="sv-SE" sz="2400" dirty="0" err="1"/>
              <a:t>refers</a:t>
            </a:r>
            <a:r>
              <a:rPr lang="sv-SE" sz="2400" dirty="0"/>
              <a:t> to the </a:t>
            </a:r>
            <a:r>
              <a:rPr lang="sv-SE" sz="2400" dirty="0" err="1"/>
              <a:t>spindle</a:t>
            </a:r>
            <a:r>
              <a:rPr lang="sv-SE" sz="2400" dirty="0"/>
              <a:t>, the controller and sensors.  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CF0F5E-043B-E14F-81EC-8F46010C04F2}"/>
              </a:ext>
            </a:extLst>
          </p:cNvPr>
          <p:cNvSpPr/>
          <p:nvPr/>
        </p:nvSpPr>
        <p:spPr>
          <a:xfrm>
            <a:off x="5951984" y="1439558"/>
            <a:ext cx="5832648" cy="439436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870BA16-5D80-0441-AC40-D0E6C315A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459" y="3186787"/>
            <a:ext cx="3998967" cy="164185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2BE7205-26EB-D245-90C9-D88AC76DE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443282" y="3795182"/>
            <a:ext cx="1568879" cy="4029407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5ECD413-65D2-8849-AA77-C1B9F71629A3}"/>
              </a:ext>
            </a:extLst>
          </p:cNvPr>
          <p:cNvSpPr/>
          <p:nvPr/>
        </p:nvSpPr>
        <p:spPr>
          <a:xfrm>
            <a:off x="11184911" y="5833926"/>
            <a:ext cx="588670" cy="82375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6573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B95EB6C9-1A99-6149-9B1D-C5DC3ED192D0}"/>
              </a:ext>
            </a:extLst>
          </p:cNvPr>
          <p:cNvGrpSpPr/>
          <p:nvPr/>
        </p:nvGrpSpPr>
        <p:grpSpPr>
          <a:xfrm>
            <a:off x="6131778" y="1484784"/>
            <a:ext cx="5065711" cy="5215148"/>
            <a:chOff x="3700781" y="1407416"/>
            <a:chExt cx="5065711" cy="5215148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B4DA92B9-502B-1D47-B4A0-DC67ECA5CE11}"/>
                </a:ext>
              </a:extLst>
            </p:cNvPr>
            <p:cNvSpPr/>
            <p:nvPr/>
          </p:nvSpPr>
          <p:spPr>
            <a:xfrm>
              <a:off x="3700782" y="3002714"/>
              <a:ext cx="3647254" cy="79208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/>
                <a:t>Engineering </a:t>
              </a:r>
            </a:p>
            <a:p>
              <a:r>
                <a:rPr lang="en-US" sz="1200" dirty="0"/>
                <a:t>HMI </a:t>
              </a:r>
            </a:p>
            <a:p>
              <a:r>
                <a:rPr lang="en-US" sz="1000" dirty="0"/>
                <a:t>(CS-Studio)</a:t>
              </a:r>
              <a:endParaRPr lang="en-US" sz="1200" dirty="0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BD413CEC-4875-554B-8296-37CC14759B56}"/>
                </a:ext>
              </a:extLst>
            </p:cNvPr>
            <p:cNvSpPr/>
            <p:nvPr/>
          </p:nvSpPr>
          <p:spPr>
            <a:xfrm>
              <a:off x="7373188" y="3386828"/>
              <a:ext cx="1368151" cy="40988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Synchronization signal (7-406Hz)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046FE606-4BE5-EB4D-ADBE-08D187B1D86B}"/>
                </a:ext>
              </a:extLst>
            </p:cNvPr>
            <p:cNvSpPr/>
            <p:nvPr/>
          </p:nvSpPr>
          <p:spPr>
            <a:xfrm>
              <a:off x="3700781" y="2570666"/>
              <a:ext cx="3672408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EPICS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D21F169C-C8A5-4D44-A6E2-25FAADECC3F2}"/>
                </a:ext>
              </a:extLst>
            </p:cNvPr>
            <p:cNvSpPr/>
            <p:nvPr/>
          </p:nvSpPr>
          <p:spPr>
            <a:xfrm>
              <a:off x="3713233" y="4206196"/>
              <a:ext cx="5053259" cy="57606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CHIC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A6AFF3E7-C56E-9D4A-8A90-742844E57A4B}"/>
                </a:ext>
              </a:extLst>
            </p:cNvPr>
            <p:cNvSpPr/>
            <p:nvPr/>
          </p:nvSpPr>
          <p:spPr>
            <a:xfrm>
              <a:off x="3713231" y="4782260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Control Interface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CA663C54-5684-AE46-9415-D82A5C2BE88D}"/>
                </a:ext>
              </a:extLst>
            </p:cNvPr>
            <p:cNvSpPr/>
            <p:nvPr/>
          </p:nvSpPr>
          <p:spPr>
            <a:xfrm>
              <a:off x="3713231" y="5113290"/>
              <a:ext cx="2520281" cy="275643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Chopper MPS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0E8EDDB9-D2A8-1343-891B-7C6F40182597}"/>
                </a:ext>
              </a:extLst>
            </p:cNvPr>
            <p:cNvSpPr/>
            <p:nvPr/>
          </p:nvSpPr>
          <p:spPr>
            <a:xfrm>
              <a:off x="6233514" y="4777561"/>
              <a:ext cx="2532978" cy="32547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Diagnostics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9DCD3441-8819-EA4D-BF8B-649FCCDE76DC}"/>
                </a:ext>
              </a:extLst>
            </p:cNvPr>
            <p:cNvSpPr/>
            <p:nvPr/>
          </p:nvSpPr>
          <p:spPr>
            <a:xfrm>
              <a:off x="6233512" y="5120865"/>
              <a:ext cx="2532980" cy="26550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Monitoring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8B8F28A6-CF67-F94B-8C9C-C64E7348C4BC}"/>
                </a:ext>
              </a:extLst>
            </p:cNvPr>
            <p:cNvSpPr/>
            <p:nvPr/>
          </p:nvSpPr>
          <p:spPr>
            <a:xfrm>
              <a:off x="3713231" y="5756558"/>
              <a:ext cx="5040558" cy="288032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Chopper Axis </a:t>
              </a:r>
              <a:r>
                <a:rPr lang="en-US" sz="1200" baseline="-25000" dirty="0"/>
                <a:t>(1..N)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1B37F864-B94E-114D-8237-4A258901BE2E}"/>
                </a:ext>
              </a:extLst>
            </p:cNvPr>
            <p:cNvSpPr/>
            <p:nvPr/>
          </p:nvSpPr>
          <p:spPr>
            <a:xfrm>
              <a:off x="3713230" y="6044590"/>
              <a:ext cx="2520279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Motor &amp; Bearing Control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5BAC773C-05BD-7D48-B691-E9C93E29255F}"/>
                </a:ext>
              </a:extLst>
            </p:cNvPr>
            <p:cNvSpPr/>
            <p:nvPr/>
          </p:nvSpPr>
          <p:spPr>
            <a:xfrm>
              <a:off x="3713230" y="6334532"/>
              <a:ext cx="2520278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Sensors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A09AC0FD-EA39-A442-A704-41D1E8B7A54E}"/>
                </a:ext>
              </a:extLst>
            </p:cNvPr>
            <p:cNvSpPr/>
            <p:nvPr/>
          </p:nvSpPr>
          <p:spPr>
            <a:xfrm>
              <a:off x="6233509" y="6044590"/>
              <a:ext cx="25202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Ref input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2450DF69-DED4-B844-9FC1-59D8BC63E10C}"/>
                </a:ext>
              </a:extLst>
            </p:cNvPr>
            <p:cNvSpPr/>
            <p:nvPr/>
          </p:nvSpPr>
          <p:spPr>
            <a:xfrm>
              <a:off x="7373185" y="3002714"/>
              <a:ext cx="1368155" cy="37750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Time stamping </a:t>
              </a:r>
            </a:p>
            <a:p>
              <a:pPr algn="ctr"/>
              <a:r>
                <a:rPr lang="en-US" sz="900" dirty="0"/>
                <a:t>(TDC pulse)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4940990B-52BA-384B-AAE4-C8E41AFFD783}"/>
                </a:ext>
              </a:extLst>
            </p:cNvPr>
            <p:cNvSpPr/>
            <p:nvPr/>
          </p:nvSpPr>
          <p:spPr>
            <a:xfrm>
              <a:off x="3713231" y="1407416"/>
              <a:ext cx="5053261" cy="4320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DMSC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F987DA11-AFA2-8641-B39B-70A3A18C758C}"/>
                </a:ext>
              </a:extLst>
            </p:cNvPr>
            <p:cNvSpPr/>
            <p:nvPr/>
          </p:nvSpPr>
          <p:spPr>
            <a:xfrm>
              <a:off x="3713231" y="1859750"/>
              <a:ext cx="2520283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User interface</a:t>
              </a:r>
              <a:endParaRPr lang="en-US" dirty="0"/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EDFA94B5-2A49-ED43-9A16-94DDBE27E861}"/>
                </a:ext>
              </a:extLst>
            </p:cNvPr>
            <p:cNvSpPr/>
            <p:nvPr/>
          </p:nvSpPr>
          <p:spPr>
            <a:xfrm>
              <a:off x="6233514" y="1859750"/>
              <a:ext cx="2532978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Data analysis</a:t>
              </a:r>
              <a:endParaRPr lang="en-US" dirty="0"/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A7085E81-25D2-D344-A783-44A8361D64D8}"/>
                </a:ext>
              </a:extLst>
            </p:cNvPr>
            <p:cNvSpPr/>
            <p:nvPr/>
          </p:nvSpPr>
          <p:spPr>
            <a:xfrm>
              <a:off x="7373189" y="2570666"/>
              <a:ext cx="1368152" cy="432048"/>
            </a:xfrm>
            <a:prstGeom prst="roundRect">
              <a:avLst/>
            </a:prstGeom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Timing System</a:t>
              </a:r>
            </a:p>
          </p:txBody>
        </p: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AAF3F692-A766-0F42-96DD-62748D78B817}"/>
                </a:ext>
              </a:extLst>
            </p:cNvPr>
            <p:cNvCxnSpPr/>
            <p:nvPr/>
          </p:nvCxnSpPr>
          <p:spPr>
            <a:xfrm>
              <a:off x="8741339" y="3575172"/>
              <a:ext cx="12450" cy="2613434"/>
            </a:xfrm>
            <a:prstGeom prst="bentConnector3">
              <a:avLst>
                <a:gd name="adj1" fmla="val 1936145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9C323914-9668-E644-A7F2-AC1CA44C1242}"/>
                </a:ext>
              </a:extLst>
            </p:cNvPr>
            <p:cNvSpPr/>
            <p:nvPr/>
          </p:nvSpPr>
          <p:spPr>
            <a:xfrm>
              <a:off x="6233509" y="6327922"/>
              <a:ext cx="25329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TDC output</a:t>
              </a:r>
            </a:p>
          </p:txBody>
        </p:sp>
        <p:cxnSp>
          <p:nvCxnSpPr>
            <p:cNvPr id="69" name="Elbow Connector 68">
              <a:extLst>
                <a:ext uri="{FF2B5EF4-FFF2-40B4-BE49-F238E27FC236}">
                  <a16:creationId xmlns:a16="http://schemas.microsoft.com/office/drawing/2014/main" id="{216A5570-D23A-2942-84DD-AB6D1630B8E4}"/>
                </a:ext>
              </a:extLst>
            </p:cNvPr>
            <p:cNvCxnSpPr/>
            <p:nvPr/>
          </p:nvCxnSpPr>
          <p:spPr>
            <a:xfrm flipH="1" flipV="1">
              <a:off x="8741340" y="3164195"/>
              <a:ext cx="25149" cy="3307743"/>
            </a:xfrm>
            <a:prstGeom prst="bentConnector3">
              <a:avLst>
                <a:gd name="adj1" fmla="val -1716967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Up-Down Arrow 69">
              <a:extLst>
                <a:ext uri="{FF2B5EF4-FFF2-40B4-BE49-F238E27FC236}">
                  <a16:creationId xmlns:a16="http://schemas.microsoft.com/office/drawing/2014/main" id="{C0226055-694D-2347-8667-92CD85A36A2B}"/>
                </a:ext>
              </a:extLst>
            </p:cNvPr>
            <p:cNvSpPr/>
            <p:nvPr/>
          </p:nvSpPr>
          <p:spPr>
            <a:xfrm>
              <a:off x="6112383" y="5384234"/>
              <a:ext cx="225694" cy="365714"/>
            </a:xfrm>
            <a:prstGeom prst="up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1" name="Up-Down Arrow 70">
              <a:extLst>
                <a:ext uri="{FF2B5EF4-FFF2-40B4-BE49-F238E27FC236}">
                  <a16:creationId xmlns:a16="http://schemas.microsoft.com/office/drawing/2014/main" id="{92406C16-93A4-584D-B9B2-C81F8CC39834}"/>
                </a:ext>
              </a:extLst>
            </p:cNvPr>
            <p:cNvSpPr/>
            <p:nvPr/>
          </p:nvSpPr>
          <p:spPr>
            <a:xfrm>
              <a:off x="6119426" y="3819738"/>
              <a:ext cx="225694" cy="365714"/>
            </a:xfrm>
            <a:prstGeom prst="up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2" name="Up-Down Arrow 71">
              <a:extLst>
                <a:ext uri="{FF2B5EF4-FFF2-40B4-BE49-F238E27FC236}">
                  <a16:creationId xmlns:a16="http://schemas.microsoft.com/office/drawing/2014/main" id="{DE518C7B-CE98-344D-908C-7AF7A6A0C479}"/>
                </a:ext>
              </a:extLst>
            </p:cNvPr>
            <p:cNvSpPr/>
            <p:nvPr/>
          </p:nvSpPr>
          <p:spPr>
            <a:xfrm>
              <a:off x="6119426" y="2168461"/>
              <a:ext cx="225694" cy="365714"/>
            </a:xfrm>
            <a:prstGeom prst="up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39F04637-F007-E84C-9AD2-54A2D37E1E69}"/>
                </a:ext>
              </a:extLst>
            </p:cNvPr>
            <p:cNvSpPr/>
            <p:nvPr/>
          </p:nvSpPr>
          <p:spPr>
            <a:xfrm>
              <a:off x="4826041" y="3382420"/>
              <a:ext cx="2462151" cy="35523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CHIC IOC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EB13480A-BB1A-CE4C-A47E-72E1CB1CFDAF}"/>
                </a:ext>
              </a:extLst>
            </p:cNvPr>
            <p:cNvSpPr/>
            <p:nvPr/>
          </p:nvSpPr>
          <p:spPr>
            <a:xfrm>
              <a:off x="6067310" y="3045447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Timing IOC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047BE9D4-9FA7-7042-952F-B539C50072AB}"/>
                </a:ext>
              </a:extLst>
            </p:cNvPr>
            <p:cNvSpPr/>
            <p:nvPr/>
          </p:nvSpPr>
          <p:spPr>
            <a:xfrm>
              <a:off x="4826041" y="3046380"/>
              <a:ext cx="1224000" cy="30618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Data archive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CAF384-0F69-F548-B235-2A86FF91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Controls </a:t>
            </a:r>
            <a:r>
              <a:rPr lang="sv-SE" dirty="0" err="1"/>
              <a:t>architecture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CB15-1571-414A-9622-A2B8BD1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4C6A9-8EDC-AB49-B586-90F912C31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For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scale</a:t>
            </a:r>
            <a:r>
              <a:rPr lang="sv-SE" dirty="0"/>
              <a:t> integration</a:t>
            </a:r>
          </a:p>
          <a:p>
            <a:endParaRPr lang="sv-S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873634-F9B5-D348-A7E3-31250DE3C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486400" cy="4345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 err="1"/>
              <a:t>Interaction</a:t>
            </a:r>
            <a:r>
              <a:rPr lang="sv-SE" sz="2400" dirty="0"/>
              <a:t> </a:t>
            </a:r>
            <a:r>
              <a:rPr lang="sv-SE" sz="2400" dirty="0" err="1"/>
              <a:t>between</a:t>
            </a:r>
            <a:r>
              <a:rPr lang="sv-SE" sz="2400" dirty="0"/>
              <a:t> the CHIC and the different chopper </a:t>
            </a:r>
            <a:r>
              <a:rPr lang="sv-SE" sz="2400" dirty="0" err="1"/>
              <a:t>axis</a:t>
            </a:r>
            <a:r>
              <a:rPr lang="sv-SE" sz="2400" dirty="0"/>
              <a:t>.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CF0F5E-043B-E14F-81EC-8F46010C04F2}"/>
              </a:ext>
            </a:extLst>
          </p:cNvPr>
          <p:cNvSpPr/>
          <p:nvPr/>
        </p:nvSpPr>
        <p:spPr>
          <a:xfrm>
            <a:off x="6023992" y="1439558"/>
            <a:ext cx="5688632" cy="280954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ABFB9D9-DEE9-DB46-BC06-4F4F5CEFCAB5}"/>
              </a:ext>
            </a:extLst>
          </p:cNvPr>
          <p:cNvSpPr/>
          <p:nvPr/>
        </p:nvSpPr>
        <p:spPr>
          <a:xfrm>
            <a:off x="11197611" y="4249103"/>
            <a:ext cx="588670" cy="238960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0679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3195</TotalTime>
  <Words>3942</Words>
  <Application>Microsoft Macintosh PowerPoint</Application>
  <PresentationFormat>Widescreen</PresentationFormat>
  <Paragraphs>1301</Paragraphs>
  <Slides>39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Wingdings</vt:lpstr>
      <vt:lpstr>Office-tema</vt:lpstr>
      <vt:lpstr>2_Anpassad formgivning</vt:lpstr>
      <vt:lpstr>Chopper control software </vt:lpstr>
      <vt:lpstr>Overview</vt:lpstr>
      <vt:lpstr>Goals</vt:lpstr>
      <vt:lpstr>Controls architecture</vt:lpstr>
      <vt:lpstr>Controls architecture</vt:lpstr>
      <vt:lpstr>Controls architecture</vt:lpstr>
      <vt:lpstr>Controls architecture</vt:lpstr>
      <vt:lpstr>Controls architecture</vt:lpstr>
      <vt:lpstr>Controls architecture</vt:lpstr>
      <vt:lpstr>Controls architecture</vt:lpstr>
      <vt:lpstr>Controls architecture</vt:lpstr>
      <vt:lpstr>Controls architecture</vt:lpstr>
      <vt:lpstr>Controls architecture</vt:lpstr>
      <vt:lpstr>Controls architecture</vt:lpstr>
      <vt:lpstr>Controls architecture</vt:lpstr>
      <vt:lpstr>Controls architecture</vt:lpstr>
      <vt:lpstr>Controls architecture</vt:lpstr>
      <vt:lpstr>Controls architecture</vt:lpstr>
      <vt:lpstr>Controls architecture</vt:lpstr>
      <vt:lpstr>Controls architecture</vt:lpstr>
      <vt:lpstr>Goals</vt:lpstr>
      <vt:lpstr>Integration Process</vt:lpstr>
      <vt:lpstr>Integration Process</vt:lpstr>
      <vt:lpstr>Integration Process</vt:lpstr>
      <vt:lpstr>Integration Process</vt:lpstr>
      <vt:lpstr>Integration Process</vt:lpstr>
      <vt:lpstr>Integration Process</vt:lpstr>
      <vt:lpstr>Integration Process</vt:lpstr>
      <vt:lpstr>Integration Process</vt:lpstr>
      <vt:lpstr>Integration Process</vt:lpstr>
      <vt:lpstr>Integration Process</vt:lpstr>
      <vt:lpstr>Integration Process</vt:lpstr>
      <vt:lpstr>Integration Process</vt:lpstr>
      <vt:lpstr>Goals</vt:lpstr>
      <vt:lpstr>Discussion items</vt:lpstr>
      <vt:lpstr>Discussion items</vt:lpstr>
      <vt:lpstr>Discussion items</vt:lpstr>
      <vt:lpstr>Discussion items</vt:lpstr>
      <vt:lpstr>Aknowledgments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Chopper control software </dc:title>
  <dc:creator>Andres Quintanilla</dc:creator>
  <cp:lastModifiedBy>Nick Tsap</cp:lastModifiedBy>
  <cp:revision>60</cp:revision>
  <dcterms:created xsi:type="dcterms:W3CDTF">2019-02-11T09:06:05Z</dcterms:created>
  <dcterms:modified xsi:type="dcterms:W3CDTF">2019-02-13T19:42:43Z</dcterms:modified>
</cp:coreProperties>
</file>