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2" r:id="rId1"/>
  </p:sldMasterIdLst>
  <p:notesMasterIdLst>
    <p:notesMasterId r:id="rId20"/>
  </p:notesMasterIdLst>
  <p:handoutMasterIdLst>
    <p:handoutMasterId r:id="rId21"/>
  </p:handoutMasterIdLst>
  <p:sldIdLst>
    <p:sldId id="284" r:id="rId2"/>
    <p:sldId id="268" r:id="rId3"/>
    <p:sldId id="269" r:id="rId4"/>
    <p:sldId id="270" r:id="rId5"/>
    <p:sldId id="271" r:id="rId6"/>
    <p:sldId id="272" r:id="rId7"/>
    <p:sldId id="273" r:id="rId8"/>
    <p:sldId id="274" r:id="rId9"/>
    <p:sldId id="275" r:id="rId10"/>
    <p:sldId id="290" r:id="rId11"/>
    <p:sldId id="291" r:id="rId12"/>
    <p:sldId id="278" r:id="rId13"/>
    <p:sldId id="279" r:id="rId14"/>
    <p:sldId id="286" r:id="rId15"/>
    <p:sldId id="289" r:id="rId16"/>
    <p:sldId id="282" r:id="rId17"/>
    <p:sldId id="287" r:id="rId18"/>
    <p:sldId id="285" r:id="rId19"/>
  </p:sldIdLst>
  <p:sldSz cx="9144000" cy="702151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BB30"/>
    <a:srgbClr val="D71920"/>
    <a:srgbClr val="C0C0C0"/>
    <a:srgbClr val="808080"/>
    <a:srgbClr val="7D7D7D"/>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0" autoAdjust="0"/>
    <p:restoredTop sz="62979" autoAdjust="0"/>
  </p:normalViewPr>
  <p:slideViewPr>
    <p:cSldViewPr snapToObjects="1" showGuides="1">
      <p:cViewPr varScale="1">
        <p:scale>
          <a:sx n="69" d="100"/>
          <a:sy n="69" d="100"/>
        </p:scale>
        <p:origin x="3008" y="200"/>
      </p:cViewPr>
      <p:guideLst/>
    </p:cSldViewPr>
  </p:slideViewPr>
  <p:outlineViewPr>
    <p:cViewPr>
      <p:scale>
        <a:sx n="33" d="100"/>
        <a:sy n="33" d="100"/>
      </p:scale>
      <p:origin x="0" y="5064"/>
    </p:cViewPr>
  </p:outlineViewPr>
  <p:notesTextViewPr>
    <p:cViewPr>
      <p:scale>
        <a:sx n="105" d="100"/>
        <a:sy n="105" d="100"/>
      </p:scale>
      <p:origin x="0" y="0"/>
    </p:cViewPr>
  </p:notesTextViewPr>
  <p:sorterViewPr>
    <p:cViewPr>
      <p:scale>
        <a:sx n="66" d="100"/>
        <a:sy n="66" d="100"/>
      </p:scale>
      <p:origin x="0" y="0"/>
    </p:cViewPr>
  </p:sorterViewPr>
  <p:notesViewPr>
    <p:cSldViewPr snapToObjects="1" showGuides="1">
      <p:cViewPr varScale="1">
        <p:scale>
          <a:sx n="59" d="100"/>
          <a:sy n="59" d="100"/>
        </p:scale>
        <p:origin x="-1618" y="-67"/>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63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63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63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B32E467-E29D-4257-9544-1263702BCF35}" type="slidenum">
              <a:rPr lang="en-US" altLang="en-US"/>
              <a:pPr/>
              <a:t>‹#›</a:t>
            </a:fld>
            <a:endParaRPr lang="en-US" altLang="en-US"/>
          </a:p>
        </p:txBody>
      </p:sp>
    </p:spTree>
    <p:extLst>
      <p:ext uri="{BB962C8B-B14F-4D97-AF65-F5344CB8AC3E}">
        <p14:creationId xmlns:p14="http://schemas.microsoft.com/office/powerpoint/2010/main" val="2723336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143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96975" y="685800"/>
            <a:ext cx="446405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D8435DC-7572-4802-9B4B-94BC1EA97797}" type="slidenum">
              <a:rPr lang="en-US" altLang="en-US"/>
              <a:pPr/>
              <a:t>‹#›</a:t>
            </a:fld>
            <a:endParaRPr lang="en-US" altLang="en-US"/>
          </a:p>
        </p:txBody>
      </p:sp>
    </p:spTree>
    <p:extLst>
      <p:ext uri="{BB962C8B-B14F-4D97-AF65-F5344CB8AC3E}">
        <p14:creationId xmlns:p14="http://schemas.microsoft.com/office/powerpoint/2010/main" val="12999724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l-SI" altLang="en-US" dirty="0">
              <a:latin typeface="Arial" panose="020B0604020202020204" pitchFamily="34" charset="0"/>
            </a:endParaRPr>
          </a:p>
        </p:txBody>
      </p:sp>
    </p:spTree>
    <p:extLst>
      <p:ext uri="{BB962C8B-B14F-4D97-AF65-F5344CB8AC3E}">
        <p14:creationId xmlns:p14="http://schemas.microsoft.com/office/powerpoint/2010/main" val="2333442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eaLnBrk="1" hangingPunct="1"/>
            <a:r>
              <a:rPr lang="en-US" altLang="en-US" sz="1200" dirty="0">
                <a:latin typeface="Arial" panose="020B0604020202020204" pitchFamily="34" charset="0"/>
              </a:rPr>
              <a:t>The second diagram shows the behavior of alarms that are not configured to latch. You will notice that it is very similar to the latched alarm behavior except that </a:t>
            </a:r>
          </a:p>
          <a:p>
            <a:pPr eaLnBrk="1" hangingPunct="1"/>
            <a:endParaRPr lang="en-US" altLang="en-US" sz="1200" dirty="0">
              <a:latin typeface="Arial" panose="020B0604020202020204" pitchFamily="34" charset="0"/>
            </a:endParaRPr>
          </a:p>
          <a:p>
            <a:pPr eaLnBrk="1" hangingPunct="1"/>
            <a:r>
              <a:rPr lang="en-US" altLang="en-US" sz="1200" dirty="0">
                <a:latin typeface="Arial" panose="020B0604020202020204" pitchFamily="34" charset="0"/>
              </a:rPr>
              <a:t>non-latching alarms do not require acknowledgement. They may be acknowledged to remove them from the list of 'active' alarms, but they clear automatically once the trigger PV relaxes to "OK" without requiring a manual alarm acknowledgement.</a:t>
            </a:r>
            <a:r>
              <a:rPr lang="sl-SI" altLang="en-US" sz="1200" dirty="0">
                <a:latin typeface="Arial" panose="020B0604020202020204" pitchFamily="34" charset="0"/>
              </a:rPr>
              <a:t> </a:t>
            </a:r>
            <a:r>
              <a:rPr lang="sl-SI" altLang="en-US" sz="1200" dirty="0" err="1">
                <a:latin typeface="Arial" panose="020B0604020202020204" pitchFamily="34" charset="0"/>
              </a:rPr>
              <a:t>The</a:t>
            </a:r>
            <a:r>
              <a:rPr lang="sl-SI" altLang="en-US" sz="1200" dirty="0">
                <a:latin typeface="Arial" panose="020B0604020202020204" pitchFamily="34" charset="0"/>
              </a:rPr>
              <a:t> </a:t>
            </a:r>
            <a:r>
              <a:rPr lang="sl-SI" altLang="en-US" sz="1200" dirty="0" err="1">
                <a:latin typeface="Arial" panose="020B0604020202020204" pitchFamily="34" charset="0"/>
              </a:rPr>
              <a:t>difference</a:t>
            </a:r>
            <a:r>
              <a:rPr lang="sl-SI" altLang="en-US" sz="1200" dirty="0">
                <a:latin typeface="Arial" panose="020B0604020202020204" pitchFamily="34" charset="0"/>
              </a:rPr>
              <a:t> is </a:t>
            </a:r>
            <a:r>
              <a:rPr lang="sl-SI" altLang="en-US" sz="1200" dirty="0" err="1">
                <a:latin typeface="Arial" panose="020B0604020202020204" pitchFamily="34" charset="0"/>
              </a:rPr>
              <a:t>actually</a:t>
            </a:r>
            <a:r>
              <a:rPr lang="sl-SI" altLang="en-US" sz="1200" dirty="0">
                <a:latin typeface="Arial" panose="020B0604020202020204" pitchFamily="34" charset="0"/>
              </a:rPr>
              <a:t> </a:t>
            </a:r>
            <a:r>
              <a:rPr lang="sl-SI" altLang="en-US" sz="1200" dirty="0" err="1">
                <a:latin typeface="Arial" panose="020B0604020202020204" pitchFamily="34" charset="0"/>
              </a:rPr>
              <a:t>only</a:t>
            </a:r>
            <a:r>
              <a:rPr lang="sl-SI" altLang="en-US" sz="1200" dirty="0">
                <a:latin typeface="Arial" panose="020B0604020202020204" pitchFamily="34" charset="0"/>
              </a:rPr>
              <a:t> one </a:t>
            </a:r>
            <a:r>
              <a:rPr lang="sl-SI" altLang="en-US" sz="1200" dirty="0" err="1">
                <a:latin typeface="Arial" panose="020B0604020202020204" pitchFamily="34" charset="0"/>
              </a:rPr>
              <a:t>extra</a:t>
            </a:r>
            <a:r>
              <a:rPr lang="sl-SI" altLang="en-US" sz="1200" dirty="0">
                <a:latin typeface="Arial" panose="020B0604020202020204" pitchFamily="34" charset="0"/>
              </a:rPr>
              <a:t> </a:t>
            </a:r>
            <a:r>
              <a:rPr lang="sl-SI" altLang="en-US" sz="1200" dirty="0" err="1">
                <a:latin typeface="Arial" panose="020B0604020202020204" pitchFamily="34" charset="0"/>
              </a:rPr>
              <a:t>automatic</a:t>
            </a:r>
            <a:r>
              <a:rPr lang="sl-SI" altLang="en-US" sz="1200" dirty="0">
                <a:latin typeface="Arial" panose="020B0604020202020204" pitchFamily="34" charset="0"/>
              </a:rPr>
              <a:t> </a:t>
            </a:r>
            <a:r>
              <a:rPr lang="sl-SI" altLang="en-US" sz="1200" dirty="0" err="1">
                <a:latin typeface="Arial" panose="020B0604020202020204" pitchFamily="34" charset="0"/>
              </a:rPr>
              <a:t>state</a:t>
            </a:r>
            <a:r>
              <a:rPr lang="sl-SI" altLang="en-US" sz="1200" dirty="0">
                <a:latin typeface="Arial" panose="020B0604020202020204" pitchFamily="34" charset="0"/>
              </a:rPr>
              <a:t> </a:t>
            </a:r>
            <a:r>
              <a:rPr lang="sl-SI" altLang="en-US" sz="1200" dirty="0" err="1">
                <a:latin typeface="Arial" panose="020B0604020202020204" pitchFamily="34" charset="0"/>
              </a:rPr>
              <a:t>transition</a:t>
            </a:r>
            <a:r>
              <a:rPr lang="sl-SI" altLang="en-US" sz="1200" dirty="0">
                <a:latin typeface="Arial" panose="020B0604020202020204" pitchFamily="34" charset="0"/>
              </a:rPr>
              <a:t>, </a:t>
            </a:r>
            <a:r>
              <a:rPr lang="sl-SI" altLang="en-US" sz="1200" dirty="0" err="1">
                <a:latin typeface="Arial" panose="020B0604020202020204" pitchFamily="34" charset="0"/>
              </a:rPr>
              <a:t>noted</a:t>
            </a:r>
            <a:r>
              <a:rPr lang="sl-SI" altLang="en-US" sz="1200" dirty="0">
                <a:latin typeface="Arial" panose="020B0604020202020204" pitchFamily="34" charset="0"/>
              </a:rPr>
              <a:t> in </a:t>
            </a:r>
            <a:r>
              <a:rPr lang="sl-SI" altLang="en-US" sz="1200" dirty="0" err="1">
                <a:latin typeface="Arial" panose="020B0604020202020204" pitchFamily="34" charset="0"/>
              </a:rPr>
              <a:t>the</a:t>
            </a:r>
            <a:r>
              <a:rPr lang="sl-SI" altLang="en-US" sz="1200" dirty="0">
                <a:latin typeface="Arial" panose="020B0604020202020204" pitchFamily="34" charset="0"/>
              </a:rPr>
              <a:t> diagram.</a:t>
            </a:r>
            <a:endParaRPr lang="en-US" altLang="en-US" sz="1200" dirty="0">
              <a:latin typeface="Arial" panose="020B0604020202020204" pitchFamily="34" charset="0"/>
            </a:endParaRPr>
          </a:p>
          <a:p>
            <a:pPr eaLnBrk="1" hangingPunct="1"/>
            <a:endParaRPr lang="en-US" altLang="en-US" sz="1200" dirty="0">
              <a:latin typeface="Arial" panose="020B0604020202020204" pitchFamily="34" charset="0"/>
            </a:endParaRPr>
          </a:p>
          <a:p>
            <a:pPr eaLnBrk="1" hangingPunct="1"/>
            <a:r>
              <a:rPr lang="en-US" altLang="en-US" sz="1200" dirty="0">
                <a:latin typeface="Arial" panose="020B0604020202020204" pitchFamily="34" charset="0"/>
              </a:rPr>
              <a:t>Typical use cases for non-latching alarms:</a:t>
            </a:r>
          </a:p>
          <a:p>
            <a:pPr eaLnBrk="1" hangingPunct="1"/>
            <a:endParaRPr lang="en-US" altLang="en-US" sz="1200" dirty="0">
              <a:latin typeface="Arial" panose="020B0604020202020204" pitchFamily="34" charset="0"/>
            </a:endParaRPr>
          </a:p>
          <a:p>
            <a:pPr eaLnBrk="1" hangingPunct="1"/>
            <a:r>
              <a:rPr lang="sl-SI" altLang="en-US" sz="1200" dirty="0">
                <a:latin typeface="Arial" panose="020B0604020202020204" pitchFamily="34" charset="0"/>
              </a:rPr>
              <a:t>	</a:t>
            </a:r>
            <a:r>
              <a:rPr lang="en-US" altLang="en-US" sz="1200" dirty="0">
                <a:latin typeface="Arial" panose="020B0604020202020204" pitchFamily="34" charset="0"/>
              </a:rPr>
              <a:t>*Something else in the control system already latches the alarm trigger PV. For example, the alarm trigger PV could be an "</a:t>
            </a:r>
            <a:r>
              <a:rPr lang="en-US" altLang="en-US" sz="1200" dirty="0" err="1">
                <a:latin typeface="Arial" panose="020B0604020202020204" pitchFamily="34" charset="0"/>
              </a:rPr>
              <a:t>overtemperature</a:t>
            </a:r>
            <a:r>
              <a:rPr lang="en-US" altLang="en-US" sz="1200" dirty="0">
                <a:latin typeface="Arial" panose="020B0604020202020204" pitchFamily="34" charset="0"/>
              </a:rPr>
              <a:t>" indicator of a </a:t>
            </a:r>
            <a:r>
              <a:rPr lang="sl-SI" altLang="en-US" sz="1200" dirty="0">
                <a:latin typeface="Arial" panose="020B0604020202020204" pitchFamily="34" charset="0"/>
              </a:rPr>
              <a:t>	</a:t>
            </a:r>
            <a:r>
              <a:rPr lang="en-US" altLang="en-US" sz="1200" dirty="0">
                <a:latin typeface="Arial" panose="020B0604020202020204" pitchFamily="34" charset="0"/>
              </a:rPr>
              <a:t>power supply where the power supply already latches this indicator until it is reset at the power supply.</a:t>
            </a:r>
          </a:p>
          <a:p>
            <a:pPr eaLnBrk="1" hangingPunct="1"/>
            <a:r>
              <a:rPr lang="sl-SI" altLang="en-US" sz="1200" dirty="0">
                <a:latin typeface="Arial" panose="020B0604020202020204" pitchFamily="34" charset="0"/>
              </a:rPr>
              <a:t>	</a:t>
            </a:r>
          </a:p>
          <a:p>
            <a:pPr eaLnBrk="1" hangingPunct="1"/>
            <a:r>
              <a:rPr lang="sl-SI" altLang="en-US" sz="1200" dirty="0">
                <a:latin typeface="Arial" panose="020B0604020202020204" pitchFamily="34" charset="0"/>
              </a:rPr>
              <a:t>	</a:t>
            </a:r>
            <a:r>
              <a:rPr lang="en-US" altLang="en-US" sz="1200" dirty="0">
                <a:latin typeface="Arial" panose="020B0604020202020204" pitchFamily="34" charset="0"/>
              </a:rPr>
              <a:t>*A trigger PV is known to cause frequent brief alarms, and it would be too much work for operators to acknowledge each occurrence. In this case</a:t>
            </a:r>
            <a:r>
              <a:rPr lang="sl-SI" altLang="en-US" sz="1200" dirty="0">
                <a:latin typeface="Arial" panose="020B0604020202020204" pitchFamily="34" charset="0"/>
              </a:rPr>
              <a:t>, 	</a:t>
            </a:r>
            <a:r>
              <a:rPr lang="en-US" altLang="en-US" sz="1200" dirty="0">
                <a:latin typeface="Arial" panose="020B0604020202020204" pitchFamily="34" charset="0"/>
              </a:rPr>
              <a:t>configuring the alarm not to latch is a workaround, but in an ideal world you would fix the root cause: Remove noise from the alarm trigger PV, or configure </a:t>
            </a:r>
            <a:r>
              <a:rPr lang="sl-SI" altLang="en-US" sz="1200" dirty="0">
                <a:latin typeface="Arial" panose="020B0604020202020204" pitchFamily="34" charset="0"/>
              </a:rPr>
              <a:t>	</a:t>
            </a:r>
            <a:r>
              <a:rPr lang="en-US" altLang="en-US" sz="1200" dirty="0">
                <a:latin typeface="Arial" panose="020B0604020202020204" pitchFamily="34" charset="0"/>
              </a:rPr>
              <a:t>the alarm system with a delay.</a:t>
            </a:r>
          </a:p>
        </p:txBody>
      </p:sp>
      <p:sp>
        <p:nvSpPr>
          <p:cNvPr id="4" name="Označba mesta številke diapozitiva 3"/>
          <p:cNvSpPr>
            <a:spLocks noGrp="1"/>
          </p:cNvSpPr>
          <p:nvPr>
            <p:ph type="sldNum" sz="quarter" idx="10"/>
          </p:nvPr>
        </p:nvSpPr>
        <p:spPr/>
        <p:txBody>
          <a:bodyPr/>
          <a:lstStyle/>
          <a:p>
            <a:fld id="{FD8435DC-7572-4802-9B4B-94BC1EA97797}" type="slidenum">
              <a:rPr lang="en-US" altLang="en-US" smtClean="0"/>
              <a:pPr/>
              <a:t>11</a:t>
            </a:fld>
            <a:endParaRPr lang="en-US" altLang="en-US"/>
          </a:p>
        </p:txBody>
      </p:sp>
    </p:spTree>
    <p:extLst>
      <p:ext uri="{BB962C8B-B14F-4D97-AF65-F5344CB8AC3E}">
        <p14:creationId xmlns:p14="http://schemas.microsoft.com/office/powerpoint/2010/main" val="2211689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12227999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Technically, the alarm system consists of several elements:</a:t>
            </a:r>
          </a:p>
          <a:p>
            <a:pPr eaLnBrk="1" hangingPunct="1">
              <a:lnSpc>
                <a:spcPct val="80000"/>
              </a:lnSpc>
            </a:pPr>
            <a:endParaRPr lang="en-US"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IOC:</a:t>
            </a: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Control System IOCs provide the Alarm Trigger PVs which indicate alarm conditions. </a:t>
            </a:r>
            <a:endParaRPr lang="sl-SI" altLang="en-US" sz="800" dirty="0">
              <a:latin typeface="Arial" panose="020B0604020202020204" pitchFamily="34" charset="0"/>
            </a:endParaRPr>
          </a:p>
          <a:p>
            <a:pPr eaLnBrk="1" hangingPunct="1">
              <a:lnSpc>
                <a:spcPct val="80000"/>
              </a:lnSpc>
            </a:pPr>
            <a:endParaRPr lang="en-US"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Alarm Server</a:t>
            </a: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The Alarm Server receives alarms from IOCs via Channel Access and sends alarm messages to a JMS Server. It also receives the acknowledgements from Alarm System GUIs. Most of the alarm logic is performed by the alarm server.</a:t>
            </a:r>
            <a:r>
              <a:rPr lang="sl-SI" altLang="en-US" sz="800" dirty="0">
                <a:latin typeface="Arial" panose="020B0604020202020204" pitchFamily="34" charset="0"/>
              </a:rPr>
              <a:t> </a:t>
            </a:r>
          </a:p>
          <a:p>
            <a:pPr eaLnBrk="1" hangingPunct="1">
              <a:lnSpc>
                <a:spcPct val="80000"/>
              </a:lnSpc>
            </a:pPr>
            <a:r>
              <a:rPr lang="sl-SI" altLang="en-US" sz="800" dirty="0">
                <a:latin typeface="Arial" panose="020B0604020202020204" pitchFamily="34" charset="0"/>
              </a:rPr>
              <a:t>It includes a Relational Database. It</a:t>
            </a:r>
            <a:r>
              <a:rPr lang="en-US" altLang="en-US" sz="800" dirty="0">
                <a:latin typeface="Arial" panose="020B0604020202020204" pitchFamily="34" charset="0"/>
              </a:rPr>
              <a:t> stores the alarm configuration as well as the current state of all alarms. </a:t>
            </a:r>
          </a:p>
          <a:p>
            <a:pPr eaLnBrk="1" hangingPunct="1">
              <a:lnSpc>
                <a:spcPct val="80000"/>
              </a:lnSpc>
            </a:pPr>
            <a:r>
              <a:rPr lang="en-US" altLang="en-US" sz="800" dirty="0">
                <a:latin typeface="Arial" panose="020B0604020202020204" pitchFamily="34" charset="0"/>
              </a:rPr>
              <a:t>The configuration includes information for the Alarm Server (what PVs to monitor, whether to latch or annunciate alarms) as well as the Alarm Client GUI (user guidance on an alarm, related display links). The Alarm Server also updates the current alarm state of each PV in the RDB.</a:t>
            </a:r>
          </a:p>
          <a:p>
            <a:pPr eaLnBrk="1" hangingPunct="1">
              <a:lnSpc>
                <a:spcPct val="80000"/>
              </a:lnSpc>
            </a:pPr>
            <a:endParaRPr lang="en-US"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While the RDB is good for storing this type of information, it is technically unsuited for triggering GUI updates in response to alarm changes. The GUI would have to poll the RDB at a high rate to learn about alarm state changes. Instead, a more suitable Java Message System (JMS) is used to communicate alarm system changes.</a:t>
            </a:r>
            <a:endParaRPr lang="sl-SI" altLang="en-US" sz="800" dirty="0">
              <a:latin typeface="Arial" panose="020B0604020202020204" pitchFamily="34" charset="0"/>
            </a:endParaRPr>
          </a:p>
          <a:p>
            <a:pPr eaLnBrk="1" hangingPunct="1">
              <a:lnSpc>
                <a:spcPct val="80000"/>
              </a:lnSpc>
            </a:pPr>
            <a:endParaRPr lang="sl-SI" altLang="en-US" sz="800" dirty="0">
              <a:latin typeface="Arial" panose="020B0604020202020204" pitchFamily="34" charset="0"/>
            </a:endParaRP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JMS Server:</a:t>
            </a: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The JMS Server is the message bus that allows the Alarm Server, GUI, JMS2Speech to communicate.</a:t>
            </a:r>
          </a:p>
          <a:p>
            <a:pPr eaLnBrk="1" hangingPunct="1">
              <a:lnSpc>
                <a:spcPct val="80000"/>
              </a:lnSpc>
            </a:pPr>
            <a:endParaRPr lang="sl-SI" altLang="en-US" sz="800" dirty="0">
              <a:latin typeface="Arial" panose="020B0604020202020204" pitchFamily="34" charset="0"/>
            </a:endParaRP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Alarm System GUI:</a:t>
            </a: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The Alarm System GUI, basically a table and tree view of current alarms in CSS, allows users to view current alarms, acknowledge them, invoke operator displays related to the alarm, browse the alarm history, or change the alarm configuration.</a:t>
            </a:r>
          </a:p>
          <a:p>
            <a:pPr eaLnBrk="1" hangingPunct="1">
              <a:lnSpc>
                <a:spcPct val="80000"/>
              </a:lnSpc>
            </a:pPr>
            <a:endParaRPr lang="sl-SI" altLang="en-US" sz="800" dirty="0">
              <a:latin typeface="Arial" panose="020B0604020202020204" pitchFamily="34" charset="0"/>
            </a:endParaRP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Annunciator</a:t>
            </a:r>
            <a:r>
              <a:rPr lang="sl-SI" altLang="en-US" sz="800" dirty="0">
                <a:latin typeface="Arial" panose="020B0604020202020204" pitchFamily="34" charset="0"/>
              </a:rPr>
              <a:t> - </a:t>
            </a:r>
            <a:r>
              <a:rPr lang="en-US" altLang="en-US" sz="800" dirty="0">
                <a:latin typeface="Arial" panose="020B0604020202020204" pitchFamily="34" charset="0"/>
              </a:rPr>
              <a:t>JMS2Speech:</a:t>
            </a:r>
          </a:p>
          <a:p>
            <a:pPr eaLnBrk="1" hangingPunct="1">
              <a:lnSpc>
                <a:spcPct val="80000"/>
              </a:lnSpc>
            </a:pPr>
            <a:r>
              <a:rPr lang="en-US" altLang="en-US" sz="800" dirty="0">
                <a:latin typeface="Arial" panose="020B0604020202020204" pitchFamily="34" charset="0"/>
              </a:rPr>
              <a:t> </a:t>
            </a: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The Annunciator included in the CSS alarm GUI or an alternate stand-alone JMS2Speech tool is used to annunciate new alarms. Whenever a PV's severity changed to a higher severity, the PV's description will be annunciated once.</a:t>
            </a:r>
          </a:p>
          <a:p>
            <a:pPr eaLnBrk="1" hangingPunct="1">
              <a:lnSpc>
                <a:spcPct val="80000"/>
              </a:lnSpc>
            </a:pPr>
            <a:endParaRPr lang="sl-SI" altLang="en-US" sz="800" dirty="0">
              <a:latin typeface="Arial" panose="020B0604020202020204" pitchFamily="34" charset="0"/>
            </a:endParaRP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JMS2RDB:</a:t>
            </a:r>
          </a:p>
          <a:p>
            <a:pPr eaLnBrk="1" hangingPunct="1">
              <a:lnSpc>
                <a:spcPct val="80000"/>
              </a:lnSpc>
            </a:pPr>
            <a:endParaRPr lang="sl-SI" altLang="en-US" sz="800" dirty="0">
              <a:latin typeface="Arial" panose="020B0604020202020204" pitchFamily="34" charset="0"/>
            </a:endParaRPr>
          </a:p>
          <a:p>
            <a:pPr eaLnBrk="1" hangingPunct="1">
              <a:lnSpc>
                <a:spcPct val="80000"/>
              </a:lnSpc>
            </a:pPr>
            <a:r>
              <a:rPr lang="en-US" altLang="en-US" sz="800" dirty="0">
                <a:latin typeface="Arial" panose="020B0604020202020204" pitchFamily="34" charset="0"/>
              </a:rPr>
              <a:t>This tool can write all JMS traffic to a Relational Database (RDB), allowing analysis of the most frequent alarms, reconstruction of the time line of a specific alarm, and more.</a:t>
            </a:r>
          </a:p>
          <a:p>
            <a:pPr eaLnBrk="1" hangingPunct="1">
              <a:lnSpc>
                <a:spcPct val="80000"/>
              </a:lnSpc>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2189664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9970816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31361278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en-US" sz="800" dirty="0">
              <a:latin typeface="Arial" panose="020B0604020202020204" pitchFamily="34" charset="0"/>
            </a:endParaRPr>
          </a:p>
        </p:txBody>
      </p:sp>
    </p:spTree>
    <p:extLst>
      <p:ext uri="{BB962C8B-B14F-4D97-AF65-F5344CB8AC3E}">
        <p14:creationId xmlns:p14="http://schemas.microsoft.com/office/powerpoint/2010/main" val="713689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dirty="0">
              <a:latin typeface="Arial" panose="020B0604020202020204" pitchFamily="34" charset="0"/>
            </a:endParaRPr>
          </a:p>
        </p:txBody>
      </p:sp>
    </p:spTree>
    <p:extLst>
      <p:ext uri="{BB962C8B-B14F-4D97-AF65-F5344CB8AC3E}">
        <p14:creationId xmlns:p14="http://schemas.microsoft.com/office/powerpoint/2010/main" val="949659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noProof="0" dirty="0">
              <a:latin typeface="Arial" panose="020B0604020202020204" pitchFamily="34" charset="0"/>
            </a:endParaRPr>
          </a:p>
        </p:txBody>
      </p:sp>
    </p:spTree>
    <p:extLst>
      <p:ext uri="{BB962C8B-B14F-4D97-AF65-F5344CB8AC3E}">
        <p14:creationId xmlns:p14="http://schemas.microsoft.com/office/powerpoint/2010/main" val="144388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noProof="0" dirty="0">
              <a:latin typeface="Arial" panose="020B0604020202020204" pitchFamily="34" charset="0"/>
            </a:endParaRPr>
          </a:p>
        </p:txBody>
      </p:sp>
    </p:spTree>
    <p:extLst>
      <p:ext uri="{BB962C8B-B14F-4D97-AF65-F5344CB8AC3E}">
        <p14:creationId xmlns:p14="http://schemas.microsoft.com/office/powerpoint/2010/main" val="279239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389690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dirty="0">
              <a:latin typeface="Arial" panose="020B0604020202020204" pitchFamily="34" charset="0"/>
            </a:endParaRPr>
          </a:p>
        </p:txBody>
      </p:sp>
    </p:spTree>
    <p:extLst>
      <p:ext uri="{BB962C8B-B14F-4D97-AF65-F5344CB8AC3E}">
        <p14:creationId xmlns:p14="http://schemas.microsoft.com/office/powerpoint/2010/main" val="713550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111932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sz="900" dirty="0">
              <a:latin typeface="Arial" panose="020B0604020202020204" pitchFamily="34" charset="0"/>
            </a:endParaRPr>
          </a:p>
        </p:txBody>
      </p:sp>
    </p:spTree>
    <p:extLst>
      <p:ext uri="{BB962C8B-B14F-4D97-AF65-F5344CB8AC3E}">
        <p14:creationId xmlns:p14="http://schemas.microsoft.com/office/powerpoint/2010/main" val="869377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pPr eaLnBrk="1" hangingPunct="1">
              <a:lnSpc>
                <a:spcPct val="80000"/>
              </a:lnSpc>
            </a:pPr>
            <a:endParaRPr lang="sl-SI"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Alarm are typically configured to "latch" and behave as shown in the first state diagram. Assume that the alarm is initially OK. As soon as an alarm trigger PV sends for example a MINOR alarm severity, the alarm system will latch the time and value of that occurrence and display the alarm in the user interface. If the alarm was configured for annunciation, the alarm description will be annunciated.</a:t>
            </a:r>
            <a:r>
              <a:rPr lang="sl-SI" altLang="en-US" sz="1200" dirty="0">
                <a:latin typeface="Arial" panose="020B0604020202020204" pitchFamily="34" charset="0"/>
              </a:rPr>
              <a:t> </a:t>
            </a:r>
            <a:endParaRPr lang="en-US" altLang="en-US" sz="1200" dirty="0">
              <a:latin typeface="Arial" panose="020B0604020202020204" pitchFamily="34" charset="0"/>
            </a:endParaRP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Ideally, an operator investigates the alarm, fixes the underlying reason, acknowledges the alarm, the PV returns to OK and the alarm clears. In reality, other things can happen. </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The PV might only cause a brief nuisance trip, then quickly return to OK on its own. Or the PV might goes in and out of alarm. Either case really indicates a problem in the alarm trigger PV. </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Still, the alarm system latches the alarm at the original occurrence and annunciates only once to reduce 'chatter’. </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If the alarm re-occurs while the original alarm is still not acknowledged, it is not annunciated again because we assume that operators are still investigating the initial alarm, or just too busy to look at any alarms right now. In either case, another annunciation would only cause noise. The alarm system can also be configured with delays to only alarm if the trigger PV persists for a certain time, which can be used as a workaround for less than perfect alarm trigger PVs.</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When a MINOR alarm is followed by a MAJOR alarm, or generally a higher level alarm, that causes another annunciation because it is considered a different, more important situation. On the other hand, if an INVALID alarm relaxes to MAJOR or generally a lower severity, the display will update to reflect the 'current' severity but the alarm severity remains latched to the highest alarm level.</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Acknowledging an alarm means to acknowledge the current alarm severity.</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Acknowledge Example 1:</a:t>
            </a:r>
            <a:endParaRPr lang="sl-SI" altLang="en-US" sz="1200" dirty="0">
              <a:latin typeface="Arial" panose="020B0604020202020204" pitchFamily="34" charset="0"/>
            </a:endParaRPr>
          </a:p>
          <a:p>
            <a:pPr eaLnBrk="1" hangingPunct="1">
              <a:lnSpc>
                <a:spcPct val="80000"/>
              </a:lnSpc>
            </a:pPr>
            <a:r>
              <a:rPr lang="sl-SI" altLang="en-US" sz="1200" dirty="0">
                <a:latin typeface="Arial" panose="020B0604020202020204" pitchFamily="34" charset="0"/>
              </a:rPr>
              <a:t>	</a:t>
            </a:r>
            <a:r>
              <a:rPr lang="en-US" altLang="en-US" sz="1200" dirty="0">
                <a:latin typeface="Arial" panose="020B0604020202020204" pitchFamily="34" charset="0"/>
              </a:rPr>
              <a:t>A trigger PV goes MAJOR, alarm system goes into MAJOR alarm. When acknowledged, the alarm is MAJOR-acknowledged. Should the PV relax to MINOR, the </a:t>
            </a:r>
            <a:r>
              <a:rPr lang="sl-SI" altLang="en-US" sz="1200" dirty="0">
                <a:latin typeface="Arial" panose="020B0604020202020204" pitchFamily="34" charset="0"/>
              </a:rPr>
              <a:t>	</a:t>
            </a:r>
            <a:r>
              <a:rPr lang="en-US" altLang="en-US" sz="1200" dirty="0">
                <a:latin typeface="Arial" panose="020B0604020202020204" pitchFamily="34" charset="0"/>
              </a:rPr>
              <a:t>current state of the alarm will be MINOR, but the overall alarm state stays at MAJOR-acknowledged. If the PV actually cycles between MINOR and MAJOR, </a:t>
            </a:r>
            <a:r>
              <a:rPr lang="sl-SI" altLang="en-US" sz="1200" dirty="0">
                <a:latin typeface="Arial" panose="020B0604020202020204" pitchFamily="34" charset="0"/>
              </a:rPr>
              <a:t>	</a:t>
            </a:r>
            <a:r>
              <a:rPr lang="en-US" altLang="en-US" sz="1200" dirty="0">
                <a:latin typeface="Arial" panose="020B0604020202020204" pitchFamily="34" charset="0"/>
              </a:rPr>
              <a:t>there will be no new </a:t>
            </a:r>
            <a:r>
              <a:rPr lang="en-US" altLang="en-US" sz="1200" dirty="0" err="1">
                <a:latin typeface="Arial" panose="020B0604020202020204" pitchFamily="34" charset="0"/>
              </a:rPr>
              <a:t>annuncuations</a:t>
            </a:r>
            <a:r>
              <a:rPr lang="en-US" altLang="en-US" sz="1200" dirty="0">
                <a:latin typeface="Arial" panose="020B0604020202020204" pitchFamily="34" charset="0"/>
              </a:rPr>
              <a:t> because the operator already acknowledged the MAJOR alarm. Finally, once the PV clears to OK, all will be OK.</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Acknowledge Example 2:</a:t>
            </a:r>
            <a:endParaRPr lang="sl-SI" altLang="en-US" sz="1200" dirty="0">
              <a:latin typeface="Arial" panose="020B0604020202020204" pitchFamily="34" charset="0"/>
            </a:endParaRPr>
          </a:p>
          <a:p>
            <a:pPr eaLnBrk="1" hangingPunct="1">
              <a:lnSpc>
                <a:spcPct val="80000"/>
              </a:lnSpc>
            </a:pPr>
            <a:r>
              <a:rPr lang="sl-SI" altLang="en-US" sz="1200" dirty="0">
                <a:latin typeface="Arial" panose="020B0604020202020204" pitchFamily="34" charset="0"/>
              </a:rPr>
              <a:t>	</a:t>
            </a:r>
            <a:r>
              <a:rPr lang="en-US" altLang="en-US" sz="1200" dirty="0">
                <a:latin typeface="Arial" panose="020B0604020202020204" pitchFamily="34" charset="0"/>
              </a:rPr>
              <a:t>A trigger PV goes MAJOR, alarm system goes into MAJOR alarm. Operator looks at the problem, improves the situation but can't fully fix it, yet, so the PV </a:t>
            </a:r>
            <a:r>
              <a:rPr lang="sl-SI" altLang="en-US" sz="1200" dirty="0">
                <a:latin typeface="Arial" panose="020B0604020202020204" pitchFamily="34" charset="0"/>
              </a:rPr>
              <a:t>	</a:t>
            </a:r>
            <a:r>
              <a:rPr lang="en-US" altLang="en-US" sz="1200" dirty="0">
                <a:latin typeface="Arial" panose="020B0604020202020204" pitchFamily="34" charset="0"/>
              </a:rPr>
              <a:t>stays in MINOR alarm. The alarm system will show that there was a MAJOR alarm, and right now the PV is still in MINOR alarm. When acknowledged, the </a:t>
            </a:r>
            <a:r>
              <a:rPr lang="sl-SI" altLang="en-US" sz="1200" dirty="0">
                <a:latin typeface="Arial" panose="020B0604020202020204" pitchFamily="34" charset="0"/>
              </a:rPr>
              <a:t>	</a:t>
            </a:r>
            <a:r>
              <a:rPr lang="en-US" altLang="en-US" sz="1200" dirty="0">
                <a:latin typeface="Arial" panose="020B0604020202020204" pitchFamily="34" charset="0"/>
              </a:rPr>
              <a:t>alarm system state changes to MINOR-acknowledged. If the PV clears to OK, all will be OK. On the other hand, should the PV go back into MAJOR alarm, this </a:t>
            </a:r>
            <a:r>
              <a:rPr lang="sl-SI" altLang="en-US" sz="1200" dirty="0">
                <a:latin typeface="Arial" panose="020B0604020202020204" pitchFamily="34" charset="0"/>
              </a:rPr>
              <a:t>	</a:t>
            </a:r>
            <a:r>
              <a:rPr lang="en-US" altLang="en-US" sz="1200" dirty="0">
                <a:latin typeface="Arial" panose="020B0604020202020204" pitchFamily="34" charset="0"/>
              </a:rPr>
              <a:t>would cause a new annunciation because we only acknowledged when the PV was at a MINOR severity level.</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Acknowledged alarms are less visible in the alarm system user interface so that new, not-yet-acknowledged alarms are more obvious. Operators can manually un-acknowledged alarms, which might be useful to make them more visible again when trying to decide how to handle several alarms.</a:t>
            </a:r>
          </a:p>
          <a:p>
            <a:pPr eaLnBrk="1" hangingPunct="1">
              <a:lnSpc>
                <a:spcPct val="80000"/>
              </a:lnSpc>
            </a:pPr>
            <a:endParaRPr lang="en-US" altLang="en-US" sz="1200" dirty="0">
              <a:latin typeface="Arial" panose="020B0604020202020204" pitchFamily="34" charset="0"/>
            </a:endParaRPr>
          </a:p>
          <a:p>
            <a:pPr eaLnBrk="1" hangingPunct="1">
              <a:lnSpc>
                <a:spcPct val="80000"/>
              </a:lnSpc>
            </a:pPr>
            <a:r>
              <a:rPr lang="en-US" altLang="en-US" sz="1200" dirty="0">
                <a:latin typeface="Arial" panose="020B0604020202020204" pitchFamily="34" charset="0"/>
              </a:rPr>
              <a:t>In summary, acknowledging an alarm means to acknowledge the current severity of the PV, and an alarm will fully 'clear', i.e. disappear from the alarm table when the alarm trigger PV returns to OK and the alarm is acknowledged. </a:t>
            </a:r>
            <a:r>
              <a:rPr lang="sl-SI" altLang="en-US" sz="1200" dirty="0" err="1">
                <a:latin typeface="Arial" panose="020B0604020202020204" pitchFamily="34" charset="0"/>
              </a:rPr>
              <a:t>However</a:t>
            </a:r>
            <a:r>
              <a:rPr lang="sl-SI" altLang="en-US" sz="1200" dirty="0">
                <a:latin typeface="Arial" panose="020B0604020202020204" pitchFamily="34" charset="0"/>
              </a:rPr>
              <a:t> </a:t>
            </a:r>
            <a:r>
              <a:rPr lang="sl-SI" altLang="en-US" sz="1200" dirty="0" err="1">
                <a:latin typeface="Arial" panose="020B0604020202020204" pitchFamily="34" charset="0"/>
              </a:rPr>
              <a:t>the</a:t>
            </a:r>
            <a:r>
              <a:rPr lang="sl-SI" altLang="en-US" sz="1200" dirty="0">
                <a:latin typeface="Arial" panose="020B0604020202020204" pitchFamily="34" charset="0"/>
              </a:rPr>
              <a:t> </a:t>
            </a:r>
            <a:r>
              <a:rPr lang="sl-SI" altLang="en-US" sz="1200" dirty="0" err="1">
                <a:latin typeface="Arial" panose="020B0604020202020204" pitchFamily="34" charset="0"/>
              </a:rPr>
              <a:t>whole</a:t>
            </a:r>
            <a:r>
              <a:rPr lang="sl-SI" altLang="en-US" sz="1200" dirty="0">
                <a:latin typeface="Arial" panose="020B0604020202020204" pitchFamily="34" charset="0"/>
              </a:rPr>
              <a:t> </a:t>
            </a:r>
            <a:r>
              <a:rPr lang="sl-SI" altLang="en-US" sz="1200" dirty="0" err="1">
                <a:latin typeface="Arial" panose="020B0604020202020204" pitchFamily="34" charset="0"/>
              </a:rPr>
              <a:t>process</a:t>
            </a:r>
            <a:r>
              <a:rPr lang="sl-SI" altLang="en-US" sz="1200" dirty="0">
                <a:latin typeface="Arial" panose="020B0604020202020204" pitchFamily="34" charset="0"/>
              </a:rPr>
              <a:t> is </a:t>
            </a:r>
            <a:r>
              <a:rPr lang="sl-SI" altLang="en-US" sz="1200" dirty="0" err="1">
                <a:latin typeface="Arial" panose="020B0604020202020204" pitchFamily="34" charset="0"/>
              </a:rPr>
              <a:t>always</a:t>
            </a:r>
            <a:r>
              <a:rPr lang="sl-SI" altLang="en-US" sz="1200" dirty="0">
                <a:latin typeface="Arial" panose="020B0604020202020204" pitchFamily="34" charset="0"/>
              </a:rPr>
              <a:t> </a:t>
            </a:r>
            <a:r>
              <a:rPr lang="sl-SI" altLang="en-US" sz="1200" dirty="0" err="1">
                <a:latin typeface="Arial" panose="020B0604020202020204" pitchFamily="34" charset="0"/>
              </a:rPr>
              <a:t>logged</a:t>
            </a:r>
            <a:r>
              <a:rPr lang="sl-SI" altLang="en-US" sz="1200" dirty="0">
                <a:latin typeface="Arial" panose="020B0604020202020204" pitchFamily="34" charset="0"/>
              </a:rPr>
              <a:t>.</a:t>
            </a:r>
            <a:endParaRPr lang="en-US" altLang="en-US" sz="1200" dirty="0">
              <a:latin typeface="Arial" panose="020B0604020202020204" pitchFamily="34" charset="0"/>
            </a:endParaRPr>
          </a:p>
          <a:p>
            <a:endParaRPr lang="en-US" dirty="0"/>
          </a:p>
        </p:txBody>
      </p:sp>
      <p:sp>
        <p:nvSpPr>
          <p:cNvPr id="4" name="Označba mesta številke diapozitiva 3"/>
          <p:cNvSpPr>
            <a:spLocks noGrp="1"/>
          </p:cNvSpPr>
          <p:nvPr>
            <p:ph type="sldNum" sz="quarter" idx="10"/>
          </p:nvPr>
        </p:nvSpPr>
        <p:spPr/>
        <p:txBody>
          <a:bodyPr/>
          <a:lstStyle/>
          <a:p>
            <a:fld id="{FD8435DC-7572-4802-9B4B-94BC1EA97797}" type="slidenum">
              <a:rPr lang="en-US" altLang="en-US" smtClean="0"/>
              <a:pPr/>
              <a:t>10</a:t>
            </a:fld>
            <a:endParaRPr lang="en-US" altLang="en-US"/>
          </a:p>
        </p:txBody>
      </p:sp>
    </p:spTree>
    <p:extLst>
      <p:ext uri="{BB962C8B-B14F-4D97-AF65-F5344CB8AC3E}">
        <p14:creationId xmlns:p14="http://schemas.microsoft.com/office/powerpoint/2010/main" val="29790864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1221"/>
            <a:ext cx="7772400" cy="1505074"/>
          </a:xfrm>
        </p:spPr>
        <p:txBody>
          <a:bodyPr/>
          <a:lstStyle/>
          <a:p>
            <a:r>
              <a:rPr lang="sl-SI"/>
              <a:t>Uredite slog naslova matrice</a:t>
            </a:r>
            <a:endParaRPr lang="sv-SE"/>
          </a:p>
        </p:txBody>
      </p:sp>
      <p:sp>
        <p:nvSpPr>
          <p:cNvPr id="3" name="Subtitle 2"/>
          <p:cNvSpPr>
            <a:spLocks noGrp="1"/>
          </p:cNvSpPr>
          <p:nvPr>
            <p:ph type="subTitle" idx="1"/>
          </p:nvPr>
        </p:nvSpPr>
        <p:spPr>
          <a:xfrm>
            <a:off x="1371600" y="3978857"/>
            <a:ext cx="6400800" cy="179438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sv-SE"/>
          </a:p>
        </p:txBody>
      </p:sp>
      <p:sp>
        <p:nvSpPr>
          <p:cNvPr id="4" name="Date Placeholder 3"/>
          <p:cNvSpPr>
            <a:spLocks noGrp="1"/>
          </p:cNvSpPr>
          <p:nvPr>
            <p:ph type="dt" sz="half" idx="10"/>
          </p:nvPr>
        </p:nvSpPr>
        <p:spPr/>
        <p:txBody>
          <a:bodyPr/>
          <a:lstStyle/>
          <a:p>
            <a:fld id="{5ED7AC81-318B-4D49-A602-9E30227C87EC}" type="datetime1">
              <a:rPr lang="sv-SE" smtClean="0"/>
              <a:t>2019-02-19</a:t>
            </a:fld>
            <a:endParaRPr lang="sv-SE"/>
          </a:p>
        </p:txBody>
      </p:sp>
      <p:sp>
        <p:nvSpPr>
          <p:cNvPr id="5" name="Footer Placeholder 4"/>
          <p:cNvSpPr>
            <a:spLocks noGrp="1"/>
          </p:cNvSpPr>
          <p:nvPr>
            <p:ph type="ftr" sz="quarter" idx="11"/>
          </p:nvPr>
        </p:nvSpPr>
        <p:spPr/>
        <p:txBody>
          <a:bodyPr/>
          <a:lstStyle/>
          <a:p>
            <a:pPr>
              <a:defRPr/>
            </a:pPr>
            <a:r>
              <a:rPr lang="sl-SI"/>
              <a:t>Cosylab 2011</a:t>
            </a:r>
          </a:p>
        </p:txBody>
      </p:sp>
      <p:sp>
        <p:nvSpPr>
          <p:cNvPr id="6" name="Slide Number Placeholder 5"/>
          <p:cNvSpPr>
            <a:spLocks noGrp="1"/>
          </p:cNvSpPr>
          <p:nvPr>
            <p:ph type="sldNum" sz="quarter" idx="12"/>
          </p:nvPr>
        </p:nvSpPr>
        <p:spPr/>
        <p:txBody>
          <a:bodyPr/>
          <a:lstStyle/>
          <a:p>
            <a:fld id="{2B9D8230-AB9C-4287-903D-3223F0E156CE}" type="slidenum">
              <a:rPr lang="en-US" altLang="en-US" smtClean="0"/>
              <a:pPr/>
              <a:t>‹#›</a:t>
            </a:fld>
            <a:endParaRPr lang="en-US" altLang="en-US"/>
          </a:p>
        </p:txBody>
      </p:sp>
      <p:pic>
        <p:nvPicPr>
          <p:cNvPr id="7" name="Bildobjekt 7" descr="ESS-vit-logg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08304" y="266863"/>
            <a:ext cx="1656184" cy="907185"/>
          </a:xfrm>
          <a:prstGeom prst="rect">
            <a:avLst/>
          </a:prstGeom>
        </p:spPr>
      </p:pic>
    </p:spTree>
    <p:extLst>
      <p:ext uri="{BB962C8B-B14F-4D97-AF65-F5344CB8AC3E}">
        <p14:creationId xmlns:p14="http://schemas.microsoft.com/office/powerpoint/2010/main" val="127383091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7" name="Rektangel 6"/>
          <p:cNvSpPr/>
          <p:nvPr/>
        </p:nvSpPr>
        <p:spPr>
          <a:xfrm>
            <a:off x="0" y="0"/>
            <a:ext cx="9144000" cy="1468553"/>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l-SI"/>
              <a:t>Uredite slog naslova matrice</a:t>
            </a:r>
            <a:endParaRPr lang="sv-SE"/>
          </a:p>
        </p:txBody>
      </p:sp>
      <p:sp>
        <p:nvSpPr>
          <p:cNvPr id="3" name="Content Placeholder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v-SE"/>
          </a:p>
        </p:txBody>
      </p:sp>
      <p:sp>
        <p:nvSpPr>
          <p:cNvPr id="4" name="Date Placeholder 3"/>
          <p:cNvSpPr>
            <a:spLocks noGrp="1"/>
          </p:cNvSpPr>
          <p:nvPr>
            <p:ph type="dt" sz="half" idx="10"/>
          </p:nvPr>
        </p:nvSpPr>
        <p:spPr/>
        <p:txBody>
          <a:bodyPr/>
          <a:lstStyle/>
          <a:p>
            <a:fld id="{6EB99CB0-346B-43FA-9EE6-F90C3F3BC0BA}" type="datetime1">
              <a:rPr lang="sv-SE" smtClean="0"/>
              <a:t>2019-02-19</a:t>
            </a:fld>
            <a:endParaRPr lang="sv-SE"/>
          </a:p>
        </p:txBody>
      </p:sp>
      <p:sp>
        <p:nvSpPr>
          <p:cNvPr id="5" name="Footer Placeholder 4"/>
          <p:cNvSpPr>
            <a:spLocks noGrp="1"/>
          </p:cNvSpPr>
          <p:nvPr>
            <p:ph type="ftr" sz="quarter" idx="11"/>
          </p:nvPr>
        </p:nvSpPr>
        <p:spPr/>
        <p:txBody>
          <a:bodyPr/>
          <a:lstStyle/>
          <a:p>
            <a:pPr>
              <a:defRPr/>
            </a:pPr>
            <a:r>
              <a:rPr lang="sl-SI"/>
              <a:t>Cosylab 2011</a:t>
            </a:r>
          </a:p>
        </p:txBody>
      </p:sp>
      <p:sp>
        <p:nvSpPr>
          <p:cNvPr id="6" name="Slide Number Placeholder 5"/>
          <p:cNvSpPr>
            <a:spLocks noGrp="1"/>
          </p:cNvSpPr>
          <p:nvPr>
            <p:ph type="sldNum" sz="quarter" idx="12"/>
          </p:nvPr>
        </p:nvSpPr>
        <p:spPr/>
        <p:txBody>
          <a:bodyPr/>
          <a:lstStyle/>
          <a:p>
            <a:fld id="{2B9D8230-AB9C-4287-903D-3223F0E156CE}" type="slidenum">
              <a:rPr lang="en-US" altLang="en-US" smtClean="0"/>
              <a:pPr/>
              <a:t>‹#›</a:t>
            </a:fld>
            <a:endParaRPr lang="en-US" altLang="en-US"/>
          </a:p>
        </p:txBody>
      </p:sp>
      <p:pic>
        <p:nvPicPr>
          <p:cNvPr id="8" name="Bildobjekt 5" descr="ESS-vit-logg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4008" y="327148"/>
            <a:ext cx="1370480" cy="750688"/>
          </a:xfrm>
          <a:prstGeom prst="rect">
            <a:avLst/>
          </a:prstGeom>
        </p:spPr>
      </p:pic>
    </p:spTree>
    <p:extLst>
      <p:ext uri="{BB962C8B-B14F-4D97-AF65-F5344CB8AC3E}">
        <p14:creationId xmlns:p14="http://schemas.microsoft.com/office/powerpoint/2010/main" val="31154096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Rektangel 6"/>
          <p:cNvSpPr/>
          <p:nvPr/>
        </p:nvSpPr>
        <p:spPr>
          <a:xfrm>
            <a:off x="0" y="0"/>
            <a:ext cx="9144000" cy="1468553"/>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
        <p:nvSpPr>
          <p:cNvPr id="2" name="Title 1"/>
          <p:cNvSpPr>
            <a:spLocks noGrp="1"/>
          </p:cNvSpPr>
          <p:nvPr>
            <p:ph type="title"/>
          </p:nvPr>
        </p:nvSpPr>
        <p:spPr/>
        <p:txBody>
          <a:bodyPr/>
          <a:lstStyle/>
          <a:p>
            <a:r>
              <a:rPr lang="sl-SI"/>
              <a:t>Uredite slog naslova matrice</a:t>
            </a:r>
            <a:endParaRPr lang="sv-SE"/>
          </a:p>
        </p:txBody>
      </p:sp>
      <p:sp>
        <p:nvSpPr>
          <p:cNvPr id="3" name="Content Placeholder 2"/>
          <p:cNvSpPr>
            <a:spLocks noGrp="1"/>
          </p:cNvSpPr>
          <p:nvPr>
            <p:ph sz="half" idx="1"/>
          </p:nvPr>
        </p:nvSpPr>
        <p:spPr>
          <a:xfrm>
            <a:off x="457200" y="1638354"/>
            <a:ext cx="4038600"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p:txBody>
      </p:sp>
      <p:sp>
        <p:nvSpPr>
          <p:cNvPr id="4" name="Content Placeholder 3"/>
          <p:cNvSpPr>
            <a:spLocks noGrp="1"/>
          </p:cNvSpPr>
          <p:nvPr>
            <p:ph sz="half" idx="2"/>
          </p:nvPr>
        </p:nvSpPr>
        <p:spPr>
          <a:xfrm>
            <a:off x="4648200" y="1638354"/>
            <a:ext cx="4038600"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p:txBody>
      </p:sp>
      <p:sp>
        <p:nvSpPr>
          <p:cNvPr id="5" name="Date Placeholder 4"/>
          <p:cNvSpPr>
            <a:spLocks noGrp="1"/>
          </p:cNvSpPr>
          <p:nvPr>
            <p:ph type="dt" sz="half" idx="10"/>
          </p:nvPr>
        </p:nvSpPr>
        <p:spPr/>
        <p:txBody>
          <a:bodyPr/>
          <a:lstStyle/>
          <a:p>
            <a:fld id="{42E66B7F-8271-49DA-A25A-F4BB9F476347}" type="datetime1">
              <a:rPr lang="sv-SE" smtClean="0"/>
              <a:t>2019-02-19</a:t>
            </a:fld>
            <a:endParaRPr lang="sv-SE"/>
          </a:p>
        </p:txBody>
      </p:sp>
      <p:sp>
        <p:nvSpPr>
          <p:cNvPr id="6" name="Footer Placeholder 5"/>
          <p:cNvSpPr>
            <a:spLocks noGrp="1"/>
          </p:cNvSpPr>
          <p:nvPr>
            <p:ph type="ftr" sz="quarter" idx="11"/>
          </p:nvPr>
        </p:nvSpPr>
        <p:spPr/>
        <p:txBody>
          <a:bodyPr/>
          <a:lstStyle/>
          <a:p>
            <a:pPr>
              <a:defRPr/>
            </a:pPr>
            <a:r>
              <a:rPr lang="sl-SI"/>
              <a:t>Cosylab 2011</a:t>
            </a:r>
          </a:p>
        </p:txBody>
      </p:sp>
      <p:sp>
        <p:nvSpPr>
          <p:cNvPr id="7" name="Slide Number Placeholder 6"/>
          <p:cNvSpPr>
            <a:spLocks noGrp="1"/>
          </p:cNvSpPr>
          <p:nvPr>
            <p:ph type="sldNum" sz="quarter" idx="12"/>
          </p:nvPr>
        </p:nvSpPr>
        <p:spPr/>
        <p:txBody>
          <a:bodyPr/>
          <a:lstStyle/>
          <a:p>
            <a:fld id="{2B9D8230-AB9C-4287-903D-3223F0E156CE}" type="slidenum">
              <a:rPr lang="en-US" altLang="en-US" smtClean="0"/>
              <a:pPr/>
              <a:t>‹#›</a:t>
            </a:fld>
            <a:endParaRPr lang="en-US" altLang="en-US"/>
          </a:p>
        </p:txBody>
      </p:sp>
      <p:pic>
        <p:nvPicPr>
          <p:cNvPr id="9" name="Bildobjekt 7" descr="ESS-vit-logga.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04662" y="266863"/>
            <a:ext cx="1359826" cy="744853"/>
          </a:xfrm>
          <a:prstGeom prst="rect">
            <a:avLst/>
          </a:prstGeom>
        </p:spPr>
      </p:pic>
    </p:spTree>
    <p:extLst>
      <p:ext uri="{BB962C8B-B14F-4D97-AF65-F5344CB8AC3E}">
        <p14:creationId xmlns:p14="http://schemas.microsoft.com/office/powerpoint/2010/main" val="404249347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a:t>Uredite slog naslova matrice</a:t>
            </a:r>
            <a:endParaRPr lang="sv-SE"/>
          </a:p>
        </p:txBody>
      </p:sp>
      <p:sp>
        <p:nvSpPr>
          <p:cNvPr id="3" name="Text Placeholder 2"/>
          <p:cNvSpPr>
            <a:spLocks noGrp="1"/>
          </p:cNvSpPr>
          <p:nvPr>
            <p:ph type="body" idx="1"/>
          </p:nvPr>
        </p:nvSpPr>
        <p:spPr>
          <a:xfrm>
            <a:off x="457200" y="1571714"/>
            <a:ext cx="4040188"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Content Placeholder 3"/>
          <p:cNvSpPr>
            <a:spLocks noGrp="1"/>
          </p:cNvSpPr>
          <p:nvPr>
            <p:ph sz="half" idx="2"/>
          </p:nvPr>
        </p:nvSpPr>
        <p:spPr>
          <a:xfrm>
            <a:off x="457200" y="2226730"/>
            <a:ext cx="4040188"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v-SE"/>
          </a:p>
        </p:txBody>
      </p:sp>
      <p:sp>
        <p:nvSpPr>
          <p:cNvPr id="5" name="Text Placeholder 4"/>
          <p:cNvSpPr>
            <a:spLocks noGrp="1"/>
          </p:cNvSpPr>
          <p:nvPr>
            <p:ph type="body" sz="quarter" idx="3"/>
          </p:nvPr>
        </p:nvSpPr>
        <p:spPr>
          <a:xfrm>
            <a:off x="4645026" y="1571714"/>
            <a:ext cx="4041775" cy="655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Content Placeholder 5"/>
          <p:cNvSpPr>
            <a:spLocks noGrp="1"/>
          </p:cNvSpPr>
          <p:nvPr>
            <p:ph sz="quarter" idx="4"/>
          </p:nvPr>
        </p:nvSpPr>
        <p:spPr>
          <a:xfrm>
            <a:off x="4645026" y="2226730"/>
            <a:ext cx="4041775"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v-SE"/>
          </a:p>
        </p:txBody>
      </p:sp>
      <p:sp>
        <p:nvSpPr>
          <p:cNvPr id="7" name="Date Placeholder 6"/>
          <p:cNvSpPr>
            <a:spLocks noGrp="1"/>
          </p:cNvSpPr>
          <p:nvPr>
            <p:ph type="dt" sz="half" idx="10"/>
          </p:nvPr>
        </p:nvSpPr>
        <p:spPr/>
        <p:txBody>
          <a:bodyPr/>
          <a:lstStyle/>
          <a:p>
            <a:fld id="{3C7D23FA-05C4-4CC1-B281-2F815585BC1C}" type="datetime1">
              <a:rPr lang="sv-SE" smtClean="0"/>
              <a:t>2019-02-19</a:t>
            </a:fld>
            <a:endParaRPr lang="sv-SE"/>
          </a:p>
        </p:txBody>
      </p:sp>
      <p:sp>
        <p:nvSpPr>
          <p:cNvPr id="8" name="Footer Placeholder 7"/>
          <p:cNvSpPr>
            <a:spLocks noGrp="1"/>
          </p:cNvSpPr>
          <p:nvPr>
            <p:ph type="ftr" sz="quarter" idx="11"/>
          </p:nvPr>
        </p:nvSpPr>
        <p:spPr/>
        <p:txBody>
          <a:bodyPr/>
          <a:lstStyle/>
          <a:p>
            <a:pPr>
              <a:defRPr/>
            </a:pPr>
            <a:r>
              <a:rPr lang="sl-SI"/>
              <a:t>Cosylab 2011</a:t>
            </a:r>
          </a:p>
        </p:txBody>
      </p:sp>
      <p:sp>
        <p:nvSpPr>
          <p:cNvPr id="9" name="Slide Number Placeholder 8"/>
          <p:cNvSpPr>
            <a:spLocks noGrp="1"/>
          </p:cNvSpPr>
          <p:nvPr>
            <p:ph type="sldNum" sz="quarter" idx="12"/>
          </p:nvPr>
        </p:nvSpPr>
        <p:spPr/>
        <p:txBody>
          <a:bodyPr/>
          <a:lstStyle/>
          <a:p>
            <a:fld id="{2B9D8230-AB9C-4287-903D-3223F0E156CE}" type="slidenum">
              <a:rPr lang="en-US" altLang="en-US" smtClean="0"/>
              <a:pPr/>
              <a:t>‹#›</a:t>
            </a:fld>
            <a:endParaRPr lang="en-US" altLang="en-US"/>
          </a:p>
        </p:txBody>
      </p:sp>
      <p:sp>
        <p:nvSpPr>
          <p:cNvPr id="10" name="Rektangel 6"/>
          <p:cNvSpPr/>
          <p:nvPr/>
        </p:nvSpPr>
        <p:spPr>
          <a:xfrm>
            <a:off x="0" y="0"/>
            <a:ext cx="9144000" cy="1468553"/>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spTree>
    <p:extLst>
      <p:ext uri="{BB962C8B-B14F-4D97-AF65-F5344CB8AC3E}">
        <p14:creationId xmlns:p14="http://schemas.microsoft.com/office/powerpoint/2010/main" val="4188831574"/>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81186"/>
            <a:ext cx="7139136" cy="1170252"/>
          </a:xfrm>
          <a:prstGeom prst="rect">
            <a:avLst/>
          </a:prstGeom>
        </p:spPr>
        <p:txBody>
          <a:bodyPr vert="horz" lIns="91440" tIns="45720" rIns="91440" bIns="45720" rtlCol="0" anchor="ctr">
            <a:normAutofit/>
          </a:bodyPr>
          <a:lstStyle/>
          <a:p>
            <a:r>
              <a:rPr lang="sl-SI"/>
              <a:t>Uredite slog naslova matrice</a:t>
            </a:r>
            <a:endParaRPr lang="sv-SE" dirty="0"/>
          </a:p>
        </p:txBody>
      </p:sp>
      <p:sp>
        <p:nvSpPr>
          <p:cNvPr id="3" name="Text Placeholder 2"/>
          <p:cNvSpPr>
            <a:spLocks noGrp="1"/>
          </p:cNvSpPr>
          <p:nvPr>
            <p:ph type="body" idx="1"/>
          </p:nvPr>
        </p:nvSpPr>
        <p:spPr>
          <a:xfrm>
            <a:off x="457200" y="1638354"/>
            <a:ext cx="8229600" cy="463387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Date Placeholder 3"/>
          <p:cNvSpPr>
            <a:spLocks noGrp="1"/>
          </p:cNvSpPr>
          <p:nvPr>
            <p:ph type="dt" sz="half" idx="2"/>
          </p:nvPr>
        </p:nvSpPr>
        <p:spPr>
          <a:xfrm>
            <a:off x="457200" y="6507903"/>
            <a:ext cx="2133600" cy="373831"/>
          </a:xfrm>
          <a:prstGeom prst="rect">
            <a:avLst/>
          </a:prstGeom>
        </p:spPr>
        <p:txBody>
          <a:bodyPr vert="horz" lIns="91440" tIns="45720" rIns="91440" bIns="45720" rtlCol="0" anchor="ctr"/>
          <a:lstStyle>
            <a:lvl1pPr algn="l">
              <a:defRPr sz="1200">
                <a:solidFill>
                  <a:schemeClr val="tx1">
                    <a:tint val="75000"/>
                  </a:schemeClr>
                </a:solidFill>
              </a:defRPr>
            </a:lvl1pPr>
          </a:lstStyle>
          <a:p>
            <a:fld id="{7103233B-D569-4A6E-878F-CDE152514C47}" type="datetime1">
              <a:rPr lang="sv-SE" smtClean="0"/>
              <a:t>2019-02-19</a:t>
            </a:fld>
            <a:endParaRPr lang="sv-SE"/>
          </a:p>
        </p:txBody>
      </p:sp>
      <p:sp>
        <p:nvSpPr>
          <p:cNvPr id="5" name="Footer Placeholder 4"/>
          <p:cNvSpPr>
            <a:spLocks noGrp="1"/>
          </p:cNvSpPr>
          <p:nvPr>
            <p:ph type="ftr" sz="quarter" idx="3"/>
          </p:nvPr>
        </p:nvSpPr>
        <p:spPr>
          <a:xfrm>
            <a:off x="3124200" y="6507903"/>
            <a:ext cx="2895600" cy="373831"/>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sl-SI"/>
              <a:t>Cosylab 2011</a:t>
            </a:r>
          </a:p>
        </p:txBody>
      </p:sp>
      <p:sp>
        <p:nvSpPr>
          <p:cNvPr id="6" name="Slide Number Placeholder 5"/>
          <p:cNvSpPr>
            <a:spLocks noGrp="1"/>
          </p:cNvSpPr>
          <p:nvPr>
            <p:ph type="sldNum" sz="quarter" idx="4"/>
          </p:nvPr>
        </p:nvSpPr>
        <p:spPr>
          <a:xfrm>
            <a:off x="6553200" y="6507903"/>
            <a:ext cx="2133600" cy="373831"/>
          </a:xfrm>
          <a:prstGeom prst="rect">
            <a:avLst/>
          </a:prstGeom>
        </p:spPr>
        <p:txBody>
          <a:bodyPr vert="horz" lIns="91440" tIns="45720" rIns="91440" bIns="45720" rtlCol="0" anchor="ctr"/>
          <a:lstStyle>
            <a:lvl1pPr algn="r">
              <a:defRPr sz="1200">
                <a:solidFill>
                  <a:schemeClr val="tx1">
                    <a:tint val="75000"/>
                  </a:schemeClr>
                </a:solidFill>
              </a:defRPr>
            </a:lvl1pPr>
          </a:lstStyle>
          <a:p>
            <a:fld id="{2B9D8230-AB9C-4287-903D-3223F0E156CE}" type="slidenum">
              <a:rPr lang="en-US" altLang="en-US" smtClean="0"/>
              <a:pPr/>
              <a:t>‹#›</a:t>
            </a:fld>
            <a:endParaRPr lang="en-US" altLang="en-US"/>
          </a:p>
        </p:txBody>
      </p:sp>
    </p:spTree>
    <p:extLst>
      <p:ext uri="{BB962C8B-B14F-4D97-AF65-F5344CB8AC3E}">
        <p14:creationId xmlns:p14="http://schemas.microsoft.com/office/powerpoint/2010/main" val="2442418027"/>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algn="ctr"/>
            <a:r>
              <a:rPr lang="en-US" sz="4800" dirty="0"/>
              <a:t>BEAST Alarm Tool</a:t>
            </a:r>
            <a:endParaRPr lang="en-US" altLang="en-US" dirty="0">
              <a:solidFill>
                <a:schemeClr val="accent5">
                  <a:lumMod val="50000"/>
                </a:schemeClr>
              </a:solidFill>
            </a:endParaRPr>
          </a:p>
        </p:txBody>
      </p:sp>
      <p:sp>
        <p:nvSpPr>
          <p:cNvPr id="3075" name="Rectangle 5"/>
          <p:cNvSpPr>
            <a:spLocks noGrp="1" noChangeArrowheads="1"/>
          </p:cNvSpPr>
          <p:nvPr>
            <p:ph type="subTitle" idx="1"/>
          </p:nvPr>
        </p:nvSpPr>
        <p:spPr/>
        <p:txBody>
          <a:bodyPr>
            <a:normAutofit lnSpcReduction="10000"/>
          </a:bodyPr>
          <a:lstStyle/>
          <a:p>
            <a:r>
              <a:rPr lang="en-US" sz="2000" dirty="0">
                <a:solidFill>
                  <a:schemeClr val="bg1"/>
                </a:solidFill>
              </a:rPr>
              <a:t>Banafsheh Hajinasab</a:t>
            </a:r>
          </a:p>
          <a:p>
            <a:endParaRPr lang="en-US" sz="2000" dirty="0">
              <a:solidFill>
                <a:schemeClr val="bg1"/>
              </a:solidFill>
            </a:endParaRPr>
          </a:p>
          <a:p>
            <a:endParaRPr lang="en-US" sz="2000" dirty="0">
              <a:solidFill>
                <a:schemeClr val="bg1"/>
              </a:solidFill>
            </a:endParaRPr>
          </a:p>
          <a:p>
            <a:endParaRPr lang="en-US" sz="2000" dirty="0">
              <a:solidFill>
                <a:schemeClr val="bg1"/>
              </a:solidFill>
            </a:endParaRPr>
          </a:p>
          <a:p>
            <a:r>
              <a:rPr lang="en-US" sz="2000" i="1" dirty="0">
                <a:solidFill>
                  <a:schemeClr val="bg1">
                    <a:lumMod val="85000"/>
                  </a:schemeClr>
                </a:solidFill>
              </a:rPr>
              <a:t>Based on presentation by K. </a:t>
            </a:r>
            <a:r>
              <a:rPr lang="en-US" sz="2000" i="1" dirty="0" err="1">
                <a:solidFill>
                  <a:schemeClr val="bg1">
                    <a:lumMod val="85000"/>
                  </a:schemeClr>
                </a:solidFill>
              </a:rPr>
              <a:t>Strnisa</a:t>
            </a:r>
            <a:r>
              <a:rPr lang="en-US" sz="2000" i="1" dirty="0">
                <a:solidFill>
                  <a:schemeClr val="bg1">
                    <a:lumMod val="85000"/>
                  </a:schemeClr>
                </a:solidFill>
              </a:rPr>
              <a:t>, </a:t>
            </a:r>
            <a:r>
              <a:rPr lang="en-US" sz="2000" i="1" dirty="0" err="1">
                <a:solidFill>
                  <a:schemeClr val="bg1">
                    <a:lumMod val="85000"/>
                  </a:schemeClr>
                </a:solidFill>
              </a:rPr>
              <a:t>Cosylab</a:t>
            </a:r>
            <a:endParaRPr lang="en-US" sz="2000" i="1" dirty="0">
              <a:solidFill>
                <a:schemeClr val="bg1">
                  <a:lumMod val="85000"/>
                </a:schemeClr>
              </a:solidFill>
            </a:endParaRPr>
          </a:p>
        </p:txBody>
      </p:sp>
      <p:sp>
        <p:nvSpPr>
          <p:cNvPr id="4" name="Rectangle 3"/>
          <p:cNvSpPr/>
          <p:nvPr/>
        </p:nvSpPr>
        <p:spPr>
          <a:xfrm>
            <a:off x="2286000" y="5773244"/>
            <a:ext cx="4572000" cy="670953"/>
          </a:xfrm>
          <a:prstGeom prst="rect">
            <a:avLst/>
          </a:prstGeom>
        </p:spPr>
        <p:txBody>
          <a:bodyPr>
            <a:spAutoFit/>
          </a:bodyPr>
          <a:lstStyle/>
          <a:p>
            <a:pPr algn="ctr">
              <a:lnSpc>
                <a:spcPct val="120000"/>
              </a:lnSpc>
            </a:pPr>
            <a:r>
              <a:rPr lang="en-GB" dirty="0">
                <a:solidFill>
                  <a:srgbClr val="FFFFFF"/>
                </a:solidFill>
              </a:rPr>
              <a:t>www.europeanspallationsource.se</a:t>
            </a:r>
          </a:p>
          <a:p>
            <a:pPr algn="ctr"/>
            <a:r>
              <a:rPr lang="en-GB" sz="1600" dirty="0">
                <a:solidFill>
                  <a:srgbClr val="FFFFFF"/>
                </a:solidFill>
              </a:rPr>
              <a:t>February 14,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t>Latched Alarms</a:t>
            </a:r>
          </a:p>
        </p:txBody>
      </p:sp>
      <p:sp>
        <p:nvSpPr>
          <p:cNvPr id="3" name="Označba mesta vsebine 2"/>
          <p:cNvSpPr>
            <a:spLocks noGrp="1"/>
          </p:cNvSpPr>
          <p:nvPr>
            <p:ph idx="1"/>
          </p:nvPr>
        </p:nvSpPr>
        <p:spPr/>
        <p:txBody>
          <a:bodyPr/>
          <a:lstStyle/>
          <a:p>
            <a:endParaRPr lang="en-US"/>
          </a:p>
        </p:txBody>
      </p:sp>
      <p:sp>
        <p:nvSpPr>
          <p:cNvPr id="4" name="Označba mesta številke diapozitiva 3"/>
          <p:cNvSpPr>
            <a:spLocks noGrp="1"/>
          </p:cNvSpPr>
          <p:nvPr>
            <p:ph type="sldNum" sz="quarter" idx="12"/>
          </p:nvPr>
        </p:nvSpPr>
        <p:spPr/>
        <p:txBody>
          <a:bodyPr/>
          <a:lstStyle/>
          <a:p>
            <a:fld id="{2B9D8230-AB9C-4287-903D-3223F0E156CE}" type="slidenum">
              <a:rPr lang="en-US" altLang="en-US" smtClean="0"/>
              <a:pPr/>
              <a:t>10</a:t>
            </a:fld>
            <a:endParaRPr lang="en-US" altLang="en-US"/>
          </a:p>
        </p:txBody>
      </p:sp>
      <p:pic>
        <p:nvPicPr>
          <p:cNvPr id="5" name="Picture 4" descr="LatchedAlarms"/>
          <p:cNvPicPr>
            <a:picLocks noChangeAspect="1" noChangeArrowheads="1"/>
          </p:cNvPicPr>
          <p:nvPr/>
        </p:nvPicPr>
        <p:blipFill rotWithShape="1">
          <a:blip r:embed="rId3">
            <a:extLst>
              <a:ext uri="{28A0092B-C50C-407E-A947-70E740481C1C}">
                <a14:useLocalDpi xmlns:a14="http://schemas.microsoft.com/office/drawing/2010/main" val="0"/>
              </a:ext>
            </a:extLst>
          </a:blip>
          <a:srcRect t="19258"/>
          <a:stretch/>
        </p:blipFill>
        <p:spPr bwMode="auto">
          <a:xfrm>
            <a:off x="827183" y="1651510"/>
            <a:ext cx="7489634" cy="50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5019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t>Non-Latched Alarms</a:t>
            </a:r>
          </a:p>
        </p:txBody>
      </p:sp>
      <p:sp>
        <p:nvSpPr>
          <p:cNvPr id="3" name="Označba mesta vsebine 2"/>
          <p:cNvSpPr>
            <a:spLocks noGrp="1"/>
          </p:cNvSpPr>
          <p:nvPr>
            <p:ph idx="1"/>
          </p:nvPr>
        </p:nvSpPr>
        <p:spPr/>
        <p:txBody>
          <a:bodyPr/>
          <a:lstStyle/>
          <a:p>
            <a:endParaRPr lang="en-US"/>
          </a:p>
        </p:txBody>
      </p:sp>
      <p:sp>
        <p:nvSpPr>
          <p:cNvPr id="4" name="Označba mesta številke diapozitiva 3"/>
          <p:cNvSpPr>
            <a:spLocks noGrp="1"/>
          </p:cNvSpPr>
          <p:nvPr>
            <p:ph type="sldNum" sz="quarter" idx="12"/>
          </p:nvPr>
        </p:nvSpPr>
        <p:spPr/>
        <p:txBody>
          <a:bodyPr/>
          <a:lstStyle/>
          <a:p>
            <a:fld id="{2B9D8230-AB9C-4287-903D-3223F0E156CE}" type="slidenum">
              <a:rPr lang="en-US" altLang="en-US" smtClean="0"/>
              <a:pPr/>
              <a:t>11</a:t>
            </a:fld>
            <a:endParaRPr lang="en-US" altLang="en-US"/>
          </a:p>
        </p:txBody>
      </p:sp>
      <p:pic>
        <p:nvPicPr>
          <p:cNvPr id="5" name="Picture 5" descr="NonLatchedAlarms"/>
          <p:cNvPicPr>
            <a:picLocks noChangeAspect="1" noChangeArrowheads="1"/>
          </p:cNvPicPr>
          <p:nvPr/>
        </p:nvPicPr>
        <p:blipFill rotWithShape="1">
          <a:blip r:embed="rId3">
            <a:extLst>
              <a:ext uri="{28A0092B-C50C-407E-A947-70E740481C1C}">
                <a14:useLocalDpi xmlns:a14="http://schemas.microsoft.com/office/drawing/2010/main" val="0"/>
              </a:ext>
            </a:extLst>
          </a:blip>
          <a:srcRect t="18326"/>
          <a:stretch/>
        </p:blipFill>
        <p:spPr bwMode="auto">
          <a:xfrm>
            <a:off x="841064" y="1619917"/>
            <a:ext cx="7528504" cy="50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201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l-SI" altLang="en-US"/>
              <a:t>Maintenance Mode</a:t>
            </a:r>
            <a:endParaRPr lang="en-US" altLang="en-US"/>
          </a:p>
        </p:txBody>
      </p:sp>
      <p:sp>
        <p:nvSpPr>
          <p:cNvPr id="14339" name="Rectangle 3"/>
          <p:cNvSpPr>
            <a:spLocks noGrp="1" noChangeArrowheads="1"/>
          </p:cNvSpPr>
          <p:nvPr>
            <p:ph idx="1"/>
          </p:nvPr>
        </p:nvSpPr>
        <p:spPr/>
        <p:txBody>
          <a:bodyPr anchor="ctr">
            <a:normAutofit fontScale="92500" lnSpcReduction="10000"/>
          </a:bodyPr>
          <a:lstStyle/>
          <a:p>
            <a:pPr eaLnBrk="1" hangingPunct="1"/>
            <a:r>
              <a:rPr lang="en-US" altLang="en-US" dirty="0"/>
              <a:t>Sometimes parts of the machine have to be turned off</a:t>
            </a:r>
          </a:p>
          <a:p>
            <a:pPr lvl="1" eaLnBrk="1" hangingPunct="1"/>
            <a:endParaRPr lang="en-US" altLang="en-US" dirty="0"/>
          </a:p>
          <a:p>
            <a:pPr eaLnBrk="1" hangingPunct="1"/>
            <a:r>
              <a:rPr lang="en-US" altLang="en-US" dirty="0"/>
              <a:t>This will produce A LOT of alarms – mostly INVALID</a:t>
            </a:r>
          </a:p>
          <a:p>
            <a:pPr lvl="1" eaLnBrk="1" hangingPunct="1"/>
            <a:r>
              <a:rPr lang="en-US" altLang="en-US" dirty="0"/>
              <a:t>Implement automatic disabling in the database</a:t>
            </a:r>
          </a:p>
          <a:p>
            <a:pPr lvl="1" eaLnBrk="1" hangingPunct="1"/>
            <a:r>
              <a:rPr lang="en-US" altLang="en-US" dirty="0"/>
              <a:t>turn off every alarm manually</a:t>
            </a:r>
          </a:p>
          <a:p>
            <a:pPr lvl="1" eaLnBrk="1" hangingPunct="1"/>
            <a:r>
              <a:rPr lang="en-US" altLang="en-US" dirty="0">
                <a:solidFill>
                  <a:schemeClr val="tx2">
                    <a:lumMod val="60000"/>
                    <a:lumOff val="40000"/>
                  </a:schemeClr>
                </a:solidFill>
              </a:rPr>
              <a:t>Time consuming</a:t>
            </a:r>
          </a:p>
          <a:p>
            <a:pPr lvl="1" eaLnBrk="1" hangingPunct="1"/>
            <a:endParaRPr lang="en-US" altLang="en-US" dirty="0"/>
          </a:p>
          <a:p>
            <a:pPr eaLnBrk="1" hangingPunct="1"/>
            <a:r>
              <a:rPr lang="en-US" altLang="en-US" dirty="0"/>
              <a:t>The alarm system has a special maintenance mode</a:t>
            </a:r>
          </a:p>
          <a:p>
            <a:pPr lvl="1" eaLnBrk="1" hangingPunct="1"/>
            <a:r>
              <a:rPr lang="en-US" altLang="en-US" dirty="0"/>
              <a:t>INVALID alarms are not annunciated</a:t>
            </a:r>
          </a:p>
          <a:p>
            <a:pPr lvl="1" eaLnBrk="1" hangingPunct="1"/>
            <a:r>
              <a:rPr lang="en-US" altLang="en-US" dirty="0"/>
              <a:t>INVALID alarms are automatically acknowledged</a:t>
            </a:r>
          </a:p>
          <a:p>
            <a:pPr lvl="1" eaLnBrk="1" hangingPunct="1"/>
            <a:r>
              <a:rPr lang="en-US" altLang="en-US" dirty="0"/>
              <a:t>If PV leaves the INVALID state it is considered a new alarm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sl-SI" altLang="en-US"/>
              <a:t>Architecture</a:t>
            </a:r>
            <a:endParaRPr lang="en-US" altLang="en-US"/>
          </a:p>
        </p:txBody>
      </p:sp>
      <p:pic>
        <p:nvPicPr>
          <p:cNvPr id="15363" name="Picture 4" descr="AlarmArchitect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768" y="1602544"/>
            <a:ext cx="7068464" cy="533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sl-SI" altLang="en-US"/>
              <a:t>The Alarm Perspective</a:t>
            </a:r>
            <a:endParaRPr lang="en-US" altLang="en-US"/>
          </a:p>
        </p:txBody>
      </p:sp>
      <p:sp>
        <p:nvSpPr>
          <p:cNvPr id="16387" name="Rectangle 3"/>
          <p:cNvSpPr>
            <a:spLocks noGrp="1" noChangeArrowheads="1"/>
          </p:cNvSpPr>
          <p:nvPr>
            <p:ph idx="1"/>
          </p:nvPr>
        </p:nvSpPr>
        <p:spPr/>
        <p:txBody>
          <a:bodyPr anchor="ctr"/>
          <a:lstStyle/>
          <a:p>
            <a:pPr eaLnBrk="1" hangingPunct="1"/>
            <a:r>
              <a:rPr lang="en-US" altLang="en-US" dirty="0"/>
              <a:t>A set of views related to alarm management</a:t>
            </a:r>
          </a:p>
          <a:p>
            <a:pPr lvl="1" eaLnBrk="1" hangingPunct="1"/>
            <a:r>
              <a:rPr lang="en-US" altLang="en-US" dirty="0"/>
              <a:t>Alarm tree</a:t>
            </a:r>
          </a:p>
          <a:p>
            <a:pPr lvl="1" eaLnBrk="1" hangingPunct="1"/>
            <a:r>
              <a:rPr lang="en-US" altLang="en-US" dirty="0"/>
              <a:t>Alarm table</a:t>
            </a:r>
          </a:p>
          <a:p>
            <a:pPr lvl="1" eaLnBrk="1" hangingPunct="1"/>
            <a:r>
              <a:rPr lang="en-US" altLang="en-US" dirty="0"/>
              <a:t>Message history</a:t>
            </a:r>
          </a:p>
          <a:p>
            <a:pPr lvl="1" eaLnBrk="1" hangingPunct="1"/>
            <a:r>
              <a:rPr lang="en-US" altLang="en-US" dirty="0"/>
              <a:t>Alarm related preferences</a:t>
            </a:r>
          </a:p>
          <a:p>
            <a:pPr marL="457200" lvl="1" indent="0" eaLnBrk="1" hangingPunct="1">
              <a:buNone/>
            </a:pPr>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ltLang="en-US" dirty="0"/>
              <a:t>Alarm </a:t>
            </a:r>
            <a:r>
              <a:rPr lang="sl-SI" altLang="en-US" dirty="0" err="1"/>
              <a:t>Tree</a:t>
            </a:r>
            <a:endParaRPr lang="en-US" dirty="0"/>
          </a:p>
        </p:txBody>
      </p:sp>
      <p:sp>
        <p:nvSpPr>
          <p:cNvPr id="3" name="Označba mesta vsebine 2"/>
          <p:cNvSpPr>
            <a:spLocks noGrp="1"/>
          </p:cNvSpPr>
          <p:nvPr>
            <p:ph idx="1"/>
          </p:nvPr>
        </p:nvSpPr>
        <p:spPr>
          <a:xfrm>
            <a:off x="457200" y="5130936"/>
            <a:ext cx="8229600" cy="1141292"/>
          </a:xfrm>
        </p:spPr>
        <p:txBody>
          <a:bodyPr/>
          <a:lstStyle/>
          <a:p>
            <a:r>
              <a:rPr lang="en-US" dirty="0"/>
              <a:t>Hierarchical view</a:t>
            </a:r>
          </a:p>
          <a:p>
            <a:r>
              <a:rPr lang="en-US" dirty="0"/>
              <a:t>Sync with RDB configuration on the Alarm Server</a:t>
            </a:r>
          </a:p>
          <a:p>
            <a:endParaRPr lang="en-US" dirty="0"/>
          </a:p>
        </p:txBody>
      </p:sp>
      <p:sp>
        <p:nvSpPr>
          <p:cNvPr id="4" name="Označba mesta številke diapozitiva 3"/>
          <p:cNvSpPr>
            <a:spLocks noGrp="1"/>
          </p:cNvSpPr>
          <p:nvPr>
            <p:ph type="sldNum" sz="quarter" idx="12"/>
          </p:nvPr>
        </p:nvSpPr>
        <p:spPr/>
        <p:txBody>
          <a:bodyPr/>
          <a:lstStyle/>
          <a:p>
            <a:fld id="{2B9D8230-AB9C-4287-903D-3223F0E156CE}" type="slidenum">
              <a:rPr lang="en-US" altLang="en-US" smtClean="0"/>
              <a:pPr/>
              <a:t>15</a:t>
            </a:fld>
            <a:endParaRPr lang="en-US" altLang="en-US"/>
          </a:p>
        </p:txBody>
      </p:sp>
      <p:pic>
        <p:nvPicPr>
          <p:cNvPr id="5" name="Picture 5" descr="Alarm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7994" y="1833637"/>
            <a:ext cx="5688012" cy="318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053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sl-SI" altLang="en-US"/>
              <a:t>Alarm Table</a:t>
            </a:r>
            <a:endParaRPr lang="en-US" altLang="en-US"/>
          </a:p>
        </p:txBody>
      </p:sp>
      <p:pic>
        <p:nvPicPr>
          <p:cNvPr id="18435" name="Picture 4" descr="Alarm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9263" y="1526032"/>
            <a:ext cx="5705475" cy="543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sl-SI" altLang="en-US"/>
              <a:t>Message history</a:t>
            </a:r>
            <a:endParaRPr lang="en-US" altLang="en-US"/>
          </a:p>
        </p:txBody>
      </p:sp>
      <p:pic>
        <p:nvPicPr>
          <p:cNvPr id="19459" name="Picture 3" descr="alarm_history.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0621" y="1765486"/>
            <a:ext cx="7942758" cy="4949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sl-SI" altLang="en-US"/>
              <a:t>Conclusion</a:t>
            </a:r>
            <a:endParaRPr lang="en-US" altLang="en-US"/>
          </a:p>
        </p:txBody>
      </p:sp>
      <p:sp>
        <p:nvSpPr>
          <p:cNvPr id="20483" name="Rectangle 3"/>
          <p:cNvSpPr>
            <a:spLocks noGrp="1" noChangeArrowheads="1"/>
          </p:cNvSpPr>
          <p:nvPr>
            <p:ph idx="1"/>
          </p:nvPr>
        </p:nvSpPr>
        <p:spPr/>
        <p:txBody>
          <a:bodyPr anchor="ctr">
            <a:normAutofit lnSpcReduction="10000"/>
          </a:bodyPr>
          <a:lstStyle/>
          <a:p>
            <a:pPr eaLnBrk="1" hangingPunct="1"/>
            <a:r>
              <a:rPr lang="en-US" altLang="en-US" dirty="0"/>
              <a:t>Alarms are meant for situations that require the operator</a:t>
            </a:r>
          </a:p>
          <a:p>
            <a:pPr eaLnBrk="1" hangingPunct="1"/>
            <a:endParaRPr lang="en-US" altLang="en-US" dirty="0"/>
          </a:p>
          <a:p>
            <a:pPr eaLnBrk="1" hangingPunct="1"/>
            <a:r>
              <a:rPr lang="en-US" altLang="en-US" dirty="0"/>
              <a:t>Conditions and severities configured in EPICS database</a:t>
            </a:r>
          </a:p>
          <a:p>
            <a:pPr eaLnBrk="1" hangingPunct="1"/>
            <a:endParaRPr lang="en-US" altLang="en-US" dirty="0"/>
          </a:p>
          <a:p>
            <a:pPr eaLnBrk="1" hangingPunct="1"/>
            <a:r>
              <a:rPr lang="en-US" altLang="en-US" dirty="0"/>
              <a:t>Two basic types of alarms – Latching and Non-Latching</a:t>
            </a:r>
          </a:p>
          <a:p>
            <a:pPr eaLnBrk="1" hangingPunct="1"/>
            <a:endParaRPr lang="en-US" altLang="en-US" dirty="0"/>
          </a:p>
          <a:p>
            <a:pPr eaLnBrk="1" hangingPunct="1"/>
            <a:r>
              <a:rPr lang="en-US" altLang="en-US" dirty="0"/>
              <a:t>BEAST tool is more than just a GUI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sl-SI" altLang="en-US"/>
              <a:t>Outline</a:t>
            </a:r>
            <a:endParaRPr lang="en-US" altLang="en-US"/>
          </a:p>
        </p:txBody>
      </p:sp>
      <p:sp>
        <p:nvSpPr>
          <p:cNvPr id="4099" name="Rectangle 3"/>
          <p:cNvSpPr>
            <a:spLocks noGrp="1" noChangeArrowheads="1"/>
          </p:cNvSpPr>
          <p:nvPr>
            <p:ph idx="1"/>
          </p:nvPr>
        </p:nvSpPr>
        <p:spPr/>
        <p:txBody>
          <a:bodyPr anchor="ctr"/>
          <a:lstStyle/>
          <a:p>
            <a:pPr eaLnBrk="1" hangingPunct="1"/>
            <a:r>
              <a:rPr lang="sl-SI" altLang="en-US" dirty="0" err="1"/>
              <a:t>Purpose</a:t>
            </a:r>
            <a:r>
              <a:rPr lang="sl-SI" altLang="en-US" dirty="0"/>
              <a:t> </a:t>
            </a:r>
            <a:r>
              <a:rPr lang="sl-SI" altLang="en-US" dirty="0" err="1"/>
              <a:t>of</a:t>
            </a:r>
            <a:r>
              <a:rPr lang="sl-SI" altLang="en-US" dirty="0"/>
              <a:t> </a:t>
            </a:r>
            <a:r>
              <a:rPr lang="sl-SI" altLang="en-US" dirty="0" err="1"/>
              <a:t>alarms</a:t>
            </a:r>
            <a:endParaRPr lang="sl-SI" altLang="en-US" dirty="0"/>
          </a:p>
          <a:p>
            <a:pPr lvl="1" eaLnBrk="1" hangingPunct="1"/>
            <a:endParaRPr lang="sl-SI" altLang="en-US" dirty="0"/>
          </a:p>
          <a:p>
            <a:pPr eaLnBrk="1" hangingPunct="1"/>
            <a:r>
              <a:rPr lang="sl-SI" altLang="en-US" dirty="0"/>
              <a:t>General alarm </a:t>
            </a:r>
            <a:r>
              <a:rPr lang="sl-SI" altLang="en-US" dirty="0" err="1"/>
              <a:t>principles</a:t>
            </a:r>
            <a:endParaRPr lang="sl-SI" altLang="en-US" dirty="0"/>
          </a:p>
          <a:p>
            <a:pPr lvl="1" eaLnBrk="1" hangingPunct="1"/>
            <a:endParaRPr lang="sl-SI" altLang="en-US" dirty="0"/>
          </a:p>
          <a:p>
            <a:pPr eaLnBrk="1" hangingPunct="1"/>
            <a:r>
              <a:rPr lang="sl-SI" altLang="en-US" dirty="0"/>
              <a:t>BEAST </a:t>
            </a:r>
            <a:r>
              <a:rPr lang="sl-SI" altLang="en-US" dirty="0" err="1"/>
              <a:t>architecture</a:t>
            </a:r>
            <a:endParaRPr lang="sl-SI" altLang="en-US" dirty="0"/>
          </a:p>
          <a:p>
            <a:pPr lvl="1" eaLnBrk="1" hangingPunct="1"/>
            <a:endParaRPr lang="sl-SI" altLang="en-US" dirty="0"/>
          </a:p>
          <a:p>
            <a:pPr eaLnBrk="1" hangingPunct="1"/>
            <a:r>
              <a:rPr lang="sl-SI" altLang="en-US" dirty="0"/>
              <a:t>BEAST </a:t>
            </a:r>
            <a:r>
              <a:rPr lang="sl-SI" altLang="en-US" dirty="0" err="1"/>
              <a:t>graphical</a:t>
            </a:r>
            <a:r>
              <a:rPr lang="sl-SI" altLang="en-US" dirty="0"/>
              <a:t> </a:t>
            </a:r>
            <a:r>
              <a:rPr lang="sl-SI" altLang="en-US" dirty="0" err="1"/>
              <a:t>interface</a:t>
            </a:r>
            <a:endParaRPr lang="sl-SI" altLang="en-US" dirty="0"/>
          </a:p>
          <a:p>
            <a:pPr eaLnBrk="1" hangingPunct="1"/>
            <a:endParaRPr lang="sl-SI" altLang="en-US" dirty="0"/>
          </a:p>
          <a:p>
            <a:pPr eaLnBrk="1" hangingPunct="1"/>
            <a:r>
              <a:rPr lang="sl-SI" altLang="en-US" dirty="0"/>
              <a:t>Alarm </a:t>
            </a:r>
            <a:r>
              <a:rPr lang="sl-SI" altLang="en-US" dirty="0" err="1"/>
              <a:t>system</a:t>
            </a:r>
            <a:r>
              <a:rPr lang="sl-SI" altLang="en-US" dirty="0"/>
              <a:t> </a:t>
            </a:r>
            <a:r>
              <a:rPr lang="sl-SI" altLang="en-US" dirty="0" err="1"/>
              <a:t>configuration</a:t>
            </a:r>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sl-SI" altLang="en-US"/>
              <a:t>Purpose of Alarms</a:t>
            </a:r>
            <a:endParaRPr lang="en-US" altLang="en-US"/>
          </a:p>
        </p:txBody>
      </p:sp>
      <p:sp>
        <p:nvSpPr>
          <p:cNvPr id="5123" name="Rectangle 3"/>
          <p:cNvSpPr>
            <a:spLocks noGrp="1" noChangeArrowheads="1"/>
          </p:cNvSpPr>
          <p:nvPr>
            <p:ph idx="1"/>
          </p:nvPr>
        </p:nvSpPr>
        <p:spPr>
          <a:xfrm>
            <a:off x="457201" y="3114712"/>
            <a:ext cx="8183252" cy="3313076"/>
          </a:xfrm>
        </p:spPr>
        <p:txBody>
          <a:bodyPr>
            <a:normAutofit lnSpcReduction="10000"/>
          </a:bodyPr>
          <a:lstStyle/>
          <a:p>
            <a:pPr marL="0" indent="0" algn="ctr">
              <a:buNone/>
            </a:pPr>
            <a:r>
              <a:rPr lang="en-US" altLang="en-US" b="1" dirty="0">
                <a:solidFill>
                  <a:schemeClr val="tx1">
                    <a:lumMod val="75000"/>
                    <a:lumOff val="25000"/>
                  </a:schemeClr>
                </a:solidFill>
              </a:rPr>
              <a:t>Meant for problems that require thinking</a:t>
            </a:r>
          </a:p>
          <a:p>
            <a:pPr eaLnBrk="1" hangingPunct="1"/>
            <a:endParaRPr lang="en-US" altLang="en-US" dirty="0">
              <a:solidFill>
                <a:schemeClr val="tx2">
                  <a:lumMod val="60000"/>
                  <a:lumOff val="40000"/>
                </a:schemeClr>
              </a:solidFill>
            </a:endParaRPr>
          </a:p>
          <a:p>
            <a:pPr eaLnBrk="1" hangingPunct="1"/>
            <a:r>
              <a:rPr lang="en-US" altLang="en-US" dirty="0">
                <a:solidFill>
                  <a:schemeClr val="tx2">
                    <a:lumMod val="60000"/>
                    <a:lumOff val="40000"/>
                  </a:schemeClr>
                </a:solidFill>
              </a:rPr>
              <a:t>Notify </a:t>
            </a:r>
            <a:r>
              <a:rPr lang="en-US" altLang="en-US" dirty="0"/>
              <a:t>the operator about a problem</a:t>
            </a:r>
          </a:p>
          <a:p>
            <a:pPr lvl="1" eaLnBrk="1" hangingPunct="1"/>
            <a:endParaRPr lang="en-US" altLang="en-US" dirty="0"/>
          </a:p>
          <a:p>
            <a:pPr eaLnBrk="1" hangingPunct="1"/>
            <a:r>
              <a:rPr lang="en-US" altLang="en-US" dirty="0">
                <a:solidFill>
                  <a:schemeClr val="tx2">
                    <a:lumMod val="60000"/>
                    <a:lumOff val="40000"/>
                  </a:schemeClr>
                </a:solidFill>
              </a:rPr>
              <a:t>Help </a:t>
            </a:r>
            <a:r>
              <a:rPr lang="en-US" altLang="en-US" dirty="0"/>
              <a:t>the operator</a:t>
            </a:r>
          </a:p>
          <a:p>
            <a:pPr lvl="1" eaLnBrk="1" hangingPunct="1"/>
            <a:endParaRPr lang="en-US" altLang="en-US" dirty="0"/>
          </a:p>
          <a:p>
            <a:pPr eaLnBrk="1" hangingPunct="1"/>
            <a:r>
              <a:rPr lang="en-US" altLang="en-US" dirty="0"/>
              <a:t>Must </a:t>
            </a:r>
            <a:r>
              <a:rPr lang="en-US" altLang="en-US" dirty="0">
                <a:solidFill>
                  <a:schemeClr val="tx2">
                    <a:lumMod val="60000"/>
                    <a:lumOff val="40000"/>
                  </a:schemeClr>
                </a:solidFill>
              </a:rPr>
              <a:t>not confuse</a:t>
            </a:r>
          </a:p>
        </p:txBody>
      </p:sp>
      <p:sp>
        <p:nvSpPr>
          <p:cNvPr id="5126" name="Rectangle 6"/>
          <p:cNvSpPr>
            <a:spLocks noChangeArrowheads="1"/>
          </p:cNvSpPr>
          <p:nvPr/>
        </p:nvSpPr>
        <p:spPr bwMode="auto">
          <a:xfrm>
            <a:off x="809625" y="1908969"/>
            <a:ext cx="7542213" cy="900112"/>
          </a:xfrm>
          <a:prstGeom prst="rect">
            <a:avLst/>
          </a:prstGeom>
          <a:solidFill>
            <a:schemeClr val="accent6">
              <a:lumMod val="20000"/>
              <a:lumOff val="80000"/>
            </a:schemeClr>
          </a:solidFill>
          <a:ln w="25400">
            <a:solidFill>
              <a:srgbClr val="CC00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sl-SI" altLang="en-US" sz="2400" b="1" dirty="0">
                <a:solidFill>
                  <a:srgbClr val="CC0000"/>
                </a:solidFill>
              </a:rPr>
              <a:t>ALARMS  ARE  NOT  AN  INTERLOCK  SYSTEM</a:t>
            </a:r>
            <a:endParaRPr lang="en-US" altLang="en-US" sz="2400" b="1" dirty="0">
              <a:solidFill>
                <a:srgbClr val="CC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sl-SI" altLang="en-US"/>
              <a:t>Purpose of the Alarm Tool - BEAST</a:t>
            </a:r>
            <a:endParaRPr lang="en-US" altLang="en-US"/>
          </a:p>
        </p:txBody>
      </p:sp>
      <p:sp>
        <p:nvSpPr>
          <p:cNvPr id="6147" name="Rectangle 3"/>
          <p:cNvSpPr>
            <a:spLocks noGrp="1" noChangeArrowheads="1"/>
          </p:cNvSpPr>
          <p:nvPr>
            <p:ph idx="1"/>
          </p:nvPr>
        </p:nvSpPr>
        <p:spPr/>
        <p:txBody>
          <a:bodyPr anchor="ctr">
            <a:normAutofit fontScale="92500" lnSpcReduction="10000"/>
          </a:bodyPr>
          <a:lstStyle/>
          <a:p>
            <a:pPr eaLnBrk="1" hangingPunct="1"/>
            <a:r>
              <a:rPr lang="en-US" altLang="en-US" dirty="0"/>
              <a:t>Help the operators </a:t>
            </a:r>
            <a:r>
              <a:rPr lang="en-US" altLang="en-US" dirty="0">
                <a:solidFill>
                  <a:schemeClr val="tx2">
                    <a:lumMod val="60000"/>
                    <a:lumOff val="40000"/>
                  </a:schemeClr>
                </a:solidFill>
              </a:rPr>
              <a:t>handle alarms correctly</a:t>
            </a:r>
          </a:p>
          <a:p>
            <a:pPr lvl="1" eaLnBrk="1" hangingPunct="1"/>
            <a:endParaRPr lang="en-US" altLang="en-US" dirty="0"/>
          </a:p>
          <a:p>
            <a:pPr eaLnBrk="1" hangingPunct="1"/>
            <a:r>
              <a:rPr lang="en-US" altLang="en-US" dirty="0"/>
              <a:t>Display</a:t>
            </a:r>
          </a:p>
          <a:p>
            <a:pPr lvl="1" eaLnBrk="1" hangingPunct="1"/>
            <a:r>
              <a:rPr lang="en-US" altLang="en-US" dirty="0">
                <a:solidFill>
                  <a:schemeClr val="tx2">
                    <a:lumMod val="60000"/>
                    <a:lumOff val="40000"/>
                  </a:schemeClr>
                </a:solidFill>
              </a:rPr>
              <a:t>Reason </a:t>
            </a:r>
            <a:r>
              <a:rPr lang="en-US" altLang="en-US" dirty="0"/>
              <a:t>for alarm</a:t>
            </a:r>
          </a:p>
          <a:p>
            <a:pPr lvl="1" eaLnBrk="1" hangingPunct="1"/>
            <a:r>
              <a:rPr lang="en-US" altLang="en-US" dirty="0"/>
              <a:t>Offer </a:t>
            </a:r>
            <a:r>
              <a:rPr lang="en-US" altLang="en-US" dirty="0">
                <a:solidFill>
                  <a:schemeClr val="tx2">
                    <a:lumMod val="60000"/>
                    <a:lumOff val="40000"/>
                  </a:schemeClr>
                </a:solidFill>
              </a:rPr>
              <a:t>guidance</a:t>
            </a:r>
          </a:p>
          <a:p>
            <a:pPr lvl="1" eaLnBrk="1" hangingPunct="1"/>
            <a:r>
              <a:rPr lang="en-US" altLang="en-US" dirty="0"/>
              <a:t>Alarm </a:t>
            </a:r>
            <a:r>
              <a:rPr lang="en-US" altLang="en-US" dirty="0">
                <a:solidFill>
                  <a:schemeClr val="tx2">
                    <a:lumMod val="60000"/>
                    <a:lumOff val="40000"/>
                  </a:schemeClr>
                </a:solidFill>
              </a:rPr>
              <a:t>details</a:t>
            </a:r>
          </a:p>
          <a:p>
            <a:pPr lvl="1" eaLnBrk="1" hangingPunct="1"/>
            <a:r>
              <a:rPr lang="en-US" altLang="en-US" dirty="0"/>
              <a:t>Graphical view of </a:t>
            </a:r>
            <a:r>
              <a:rPr lang="en-US" altLang="en-US" dirty="0">
                <a:solidFill>
                  <a:schemeClr val="tx2">
                    <a:lumMod val="60000"/>
                    <a:lumOff val="40000"/>
                  </a:schemeClr>
                </a:solidFill>
              </a:rPr>
              <a:t>hierarchical alarm structure</a:t>
            </a:r>
          </a:p>
          <a:p>
            <a:pPr lvl="1" eaLnBrk="1" hangingPunct="1"/>
            <a:endParaRPr lang="en-US" altLang="en-US" dirty="0"/>
          </a:p>
          <a:p>
            <a:pPr eaLnBrk="1" hangingPunct="1"/>
            <a:r>
              <a:rPr lang="en-US" altLang="en-US" dirty="0"/>
              <a:t>Connect to with tools related to the solution</a:t>
            </a:r>
          </a:p>
          <a:p>
            <a:pPr lvl="1" eaLnBrk="1" hangingPunct="1"/>
            <a:endParaRPr lang="en-US" altLang="en-US" dirty="0"/>
          </a:p>
          <a:p>
            <a:pPr eaLnBrk="1" hangingPunct="1"/>
            <a:r>
              <a:rPr lang="en-US" altLang="en-US" dirty="0"/>
              <a:t>Log alarms and operator actions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sl-SI" altLang="en-US"/>
              <a:t>Cause For Alarm</a:t>
            </a:r>
            <a:endParaRPr lang="en-US" altLang="en-US"/>
          </a:p>
        </p:txBody>
      </p:sp>
      <p:sp>
        <p:nvSpPr>
          <p:cNvPr id="7171" name="Rectangle 3"/>
          <p:cNvSpPr>
            <a:spLocks noGrp="1" noChangeArrowheads="1"/>
          </p:cNvSpPr>
          <p:nvPr>
            <p:ph idx="1"/>
          </p:nvPr>
        </p:nvSpPr>
        <p:spPr/>
        <p:txBody>
          <a:bodyPr anchor="ctr"/>
          <a:lstStyle/>
          <a:p>
            <a:pPr eaLnBrk="1" hangingPunct="1"/>
            <a:r>
              <a:rPr lang="en-US" altLang="en-US" dirty="0"/>
              <a:t>Deviation from tolerance band for PV</a:t>
            </a:r>
          </a:p>
          <a:p>
            <a:pPr lvl="1" eaLnBrk="1" hangingPunct="1"/>
            <a:endParaRPr lang="en-US" altLang="en-US" dirty="0"/>
          </a:p>
          <a:p>
            <a:pPr eaLnBrk="1" hangingPunct="1"/>
            <a:r>
              <a:rPr lang="en-US" altLang="en-US" dirty="0"/>
              <a:t>Hardware or software error</a:t>
            </a:r>
          </a:p>
          <a:p>
            <a:pPr lvl="1" eaLnBrk="1" hangingPunct="1"/>
            <a:endParaRPr lang="en-US" altLang="en-US" dirty="0"/>
          </a:p>
          <a:p>
            <a:pPr eaLnBrk="1" hangingPunct="1"/>
            <a:r>
              <a:rPr lang="en-US" altLang="en-US" dirty="0">
                <a:solidFill>
                  <a:schemeClr val="tx2">
                    <a:lumMod val="60000"/>
                    <a:lumOff val="40000"/>
                  </a:schemeClr>
                </a:solidFill>
              </a:rPr>
              <a:t>LOSS OF COMMUNICATION</a:t>
            </a:r>
          </a:p>
          <a:p>
            <a:pPr lvl="1" eaLnBrk="1" hangingPunct="1"/>
            <a:endParaRPr lang="en-US" altLang="en-US" dirty="0"/>
          </a:p>
          <a:p>
            <a:pPr marL="0" indent="0" eaLnBrk="1" hangingPunct="1">
              <a:buNone/>
            </a:pPr>
            <a:r>
              <a:rPr lang="en-US" altLang="en-US" dirty="0">
                <a:solidFill>
                  <a:schemeClr val="tx2">
                    <a:lumMod val="60000"/>
                    <a:lumOff val="40000"/>
                  </a:schemeClr>
                </a:solidFill>
              </a:rPr>
              <a:t>Triggered by PVs</a:t>
            </a:r>
            <a:r>
              <a:rPr lang="en-US" altLang="en-US" dirty="0"/>
              <a:t> in the database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sl-SI" altLang="en-US"/>
              <a:t>Severity And Status</a:t>
            </a:r>
            <a:endParaRPr lang="en-US" altLang="en-US"/>
          </a:p>
        </p:txBody>
      </p:sp>
      <p:sp>
        <p:nvSpPr>
          <p:cNvPr id="8195" name="Rectangle 3"/>
          <p:cNvSpPr>
            <a:spLocks noGrp="1" noChangeArrowheads="1"/>
          </p:cNvSpPr>
          <p:nvPr>
            <p:ph idx="1"/>
          </p:nvPr>
        </p:nvSpPr>
        <p:spPr/>
        <p:txBody>
          <a:bodyPr anchor="ctr"/>
          <a:lstStyle/>
          <a:p>
            <a:pPr eaLnBrk="1" hangingPunct="1"/>
            <a:r>
              <a:rPr lang="en-US" altLang="en-US" dirty="0"/>
              <a:t>There are two parts to an alarm:</a:t>
            </a:r>
          </a:p>
          <a:p>
            <a:pPr lvl="1" eaLnBrk="1" hangingPunct="1"/>
            <a:r>
              <a:rPr lang="en-US" altLang="en-US" dirty="0"/>
              <a:t>alarm status</a:t>
            </a:r>
          </a:p>
          <a:p>
            <a:pPr lvl="1" eaLnBrk="1" hangingPunct="1"/>
            <a:r>
              <a:rPr lang="en-US" altLang="en-US" dirty="0"/>
              <a:t>severity of that alarm status</a:t>
            </a:r>
          </a:p>
          <a:p>
            <a:pPr lvl="1" eaLnBrk="1" hangingPunct="1"/>
            <a:endParaRPr lang="en-US" altLang="en-US" dirty="0"/>
          </a:p>
          <a:p>
            <a:pPr eaLnBrk="1" hangingPunct="1"/>
            <a:r>
              <a:rPr lang="en-US" altLang="en-US" dirty="0"/>
              <a:t>Status and severity are </a:t>
            </a:r>
            <a:r>
              <a:rPr lang="en-US" altLang="en-US" dirty="0">
                <a:solidFill>
                  <a:schemeClr val="tx2">
                    <a:lumMod val="60000"/>
                    <a:lumOff val="40000"/>
                  </a:schemeClr>
                </a:solidFill>
              </a:rPr>
              <a:t>determined in the database</a:t>
            </a:r>
          </a:p>
          <a:p>
            <a:pPr lvl="1" eaLnBrk="1" hangingPunct="1"/>
            <a:endParaRPr lang="en-US" altLang="en-US" dirty="0"/>
          </a:p>
          <a:p>
            <a:pPr eaLnBrk="1" hangingPunct="1"/>
            <a:r>
              <a:rPr lang="en-US" altLang="en-US" dirty="0"/>
              <a:t>Alarm status and severity are set and checked whenever a record is processed.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sl-SI" altLang="en-US"/>
              <a:t>Alarm Severity</a:t>
            </a:r>
            <a:endParaRPr lang="en-US" altLang="en-US"/>
          </a:p>
        </p:txBody>
      </p:sp>
      <p:sp>
        <p:nvSpPr>
          <p:cNvPr id="9219" name="Rectangle 3"/>
          <p:cNvSpPr>
            <a:spLocks noGrp="1" noChangeArrowheads="1"/>
          </p:cNvSpPr>
          <p:nvPr>
            <p:ph idx="1"/>
          </p:nvPr>
        </p:nvSpPr>
        <p:spPr/>
        <p:txBody>
          <a:bodyPr anchor="ctr"/>
          <a:lstStyle/>
          <a:p>
            <a:pPr eaLnBrk="1" hangingPunct="1"/>
            <a:r>
              <a:rPr lang="en-US" altLang="en-US" b="1" dirty="0">
                <a:latin typeface="Courier New" panose="02070309020205020404" pitchFamily="49" charset="0"/>
                <a:cs typeface="Courier New" panose="02070309020205020404" pitchFamily="49" charset="0"/>
              </a:rPr>
              <a:t>SEVR</a:t>
            </a:r>
            <a:r>
              <a:rPr lang="en-US" altLang="en-US" dirty="0"/>
              <a:t> field of a record – the severity of alarm condition</a:t>
            </a:r>
          </a:p>
          <a:p>
            <a:pPr lvl="1"/>
            <a:endParaRPr lang="en-US" altLang="en-US" dirty="0"/>
          </a:p>
          <a:p>
            <a:pPr eaLnBrk="1" hangingPunct="1"/>
            <a:r>
              <a:rPr lang="en-US" altLang="en-US" dirty="0"/>
              <a:t>The alarm severity can take one of four values</a:t>
            </a:r>
          </a:p>
          <a:p>
            <a:pPr lvl="1"/>
            <a:endParaRPr lang="en-US" altLang="en-US" dirty="0"/>
          </a:p>
          <a:p>
            <a:pPr lvl="1" eaLnBrk="1" hangingPunct="1"/>
            <a:r>
              <a:rPr lang="en-US" altLang="en-US" b="1" i="1" dirty="0"/>
              <a:t>OK</a:t>
            </a:r>
            <a:r>
              <a:rPr lang="en-US" altLang="en-US" i="1" dirty="0"/>
              <a:t>:		The record is not in alarm.</a:t>
            </a:r>
          </a:p>
          <a:p>
            <a:pPr lvl="1" eaLnBrk="1" hangingPunct="1"/>
            <a:r>
              <a:rPr lang="en-US" altLang="en-US" b="1" i="1" dirty="0"/>
              <a:t>MINOR</a:t>
            </a:r>
            <a:r>
              <a:rPr lang="en-US" altLang="en-US" i="1" dirty="0"/>
              <a:t>:		Lowest alarm severity.</a:t>
            </a:r>
          </a:p>
          <a:p>
            <a:pPr lvl="1" eaLnBrk="1" hangingPunct="1"/>
            <a:r>
              <a:rPr lang="en-US" altLang="en-US" b="1" i="1" dirty="0"/>
              <a:t>MAJOR</a:t>
            </a:r>
            <a:r>
              <a:rPr lang="en-US" altLang="en-US" i="1" dirty="0"/>
              <a:t>:		Highest severity condition.</a:t>
            </a:r>
          </a:p>
          <a:p>
            <a:pPr lvl="1" eaLnBrk="1" hangingPunct="1"/>
            <a:r>
              <a:rPr lang="en-US" altLang="en-US" b="1" i="1" dirty="0"/>
              <a:t>INVALID</a:t>
            </a:r>
            <a:r>
              <a:rPr lang="en-US" altLang="en-US" i="1" dirty="0"/>
              <a:t>:	Invalid data or no communication. This is 			the highest severity condition.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sl-SI" altLang="en-US"/>
              <a:t>Alarm Status</a:t>
            </a:r>
            <a:endParaRPr lang="en-US" altLang="en-US" dirty="0"/>
          </a:p>
        </p:txBody>
      </p:sp>
      <p:sp>
        <p:nvSpPr>
          <p:cNvPr id="10243" name="Rectangle 3"/>
          <p:cNvSpPr>
            <a:spLocks noGrp="1" noChangeArrowheads="1"/>
          </p:cNvSpPr>
          <p:nvPr>
            <p:ph idx="1"/>
          </p:nvPr>
        </p:nvSpPr>
        <p:spPr/>
        <p:txBody>
          <a:bodyPr>
            <a:normAutofit lnSpcReduction="10000"/>
          </a:bodyPr>
          <a:lstStyle/>
          <a:p>
            <a:r>
              <a:rPr lang="en-US" altLang="en-US" b="1" dirty="0">
                <a:latin typeface="Courier New" panose="02070309020205020404" pitchFamily="49" charset="0"/>
                <a:cs typeface="Courier New" panose="02070309020205020404" pitchFamily="49" charset="0"/>
              </a:rPr>
              <a:t>STAT</a:t>
            </a:r>
            <a:r>
              <a:rPr lang="en-US" altLang="en-US" dirty="0"/>
              <a:t> field holds alarm state of the record, </a:t>
            </a:r>
            <a:r>
              <a:rPr lang="en-US" altLang="en-US" dirty="0">
                <a:solidFill>
                  <a:schemeClr val="accent1"/>
                </a:solidFill>
              </a:rPr>
              <a:t>what caused the record to go into alarm</a:t>
            </a:r>
          </a:p>
          <a:p>
            <a:r>
              <a:rPr lang="en-US" altLang="en-US" b="1" dirty="0">
                <a:latin typeface="Courier New" panose="02070309020205020404" pitchFamily="49" charset="0"/>
                <a:cs typeface="Courier New" panose="02070309020205020404" pitchFamily="49" charset="0"/>
              </a:rPr>
              <a:t>STAT</a:t>
            </a:r>
            <a:r>
              <a:rPr lang="en-US" altLang="en-US" dirty="0"/>
              <a:t> field can have one of more than 20 values</a:t>
            </a:r>
          </a:p>
          <a:p>
            <a:pPr lvl="1"/>
            <a:r>
              <a:rPr lang="en-US" altLang="en-US" dirty="0"/>
              <a:t>HIHI</a:t>
            </a:r>
          </a:p>
          <a:p>
            <a:pPr lvl="1"/>
            <a:r>
              <a:rPr lang="en-US" altLang="en-US" dirty="0"/>
              <a:t>HIGH</a:t>
            </a:r>
          </a:p>
          <a:p>
            <a:pPr lvl="1"/>
            <a:r>
              <a:rPr lang="en-US" altLang="en-US" dirty="0"/>
              <a:t>LOW</a:t>
            </a:r>
          </a:p>
          <a:p>
            <a:pPr lvl="1"/>
            <a:r>
              <a:rPr lang="en-US" altLang="en-US" dirty="0"/>
              <a:t>LOLO</a:t>
            </a:r>
          </a:p>
          <a:p>
            <a:pPr lvl="1"/>
            <a:r>
              <a:rPr lang="en-US" altLang="en-US" dirty="0"/>
              <a:t>READ</a:t>
            </a:r>
          </a:p>
          <a:p>
            <a:pPr lvl="1"/>
            <a:r>
              <a:rPr lang="en-US" altLang="en-US" dirty="0"/>
              <a:t>WRITE</a:t>
            </a:r>
          </a:p>
          <a:p>
            <a:pPr lvl="1"/>
            <a:r>
              <a:rPr lang="en-US" altLang="en-US" dirty="0"/>
              <a:t>LINK</a:t>
            </a:r>
          </a:p>
          <a:p>
            <a:pPr lvl="1"/>
            <a:r>
              <a:rPr lang="en-US" altLang="en-US"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l-SI" altLang="en-US" dirty="0"/>
              <a:t>Alarm </a:t>
            </a:r>
            <a:r>
              <a:rPr lang="sl-SI" altLang="en-US" dirty="0" err="1"/>
              <a:t>States</a:t>
            </a:r>
            <a:r>
              <a:rPr lang="sl-SI" altLang="en-US" dirty="0">
                <a:solidFill>
                  <a:schemeClr val="tx2">
                    <a:lumMod val="20000"/>
                    <a:lumOff val="80000"/>
                  </a:schemeClr>
                </a:solidFill>
              </a:rPr>
              <a:t> (not status)</a:t>
            </a:r>
            <a:endParaRPr lang="en-US" altLang="en-US" dirty="0">
              <a:solidFill>
                <a:schemeClr val="tx2">
                  <a:lumMod val="20000"/>
                  <a:lumOff val="80000"/>
                </a:schemeClr>
              </a:solidFill>
            </a:endParaRPr>
          </a:p>
        </p:txBody>
      </p:sp>
      <p:sp>
        <p:nvSpPr>
          <p:cNvPr id="11267" name="Rectangle 3"/>
          <p:cNvSpPr>
            <a:spLocks noGrp="1" noChangeArrowheads="1"/>
          </p:cNvSpPr>
          <p:nvPr>
            <p:ph idx="1"/>
          </p:nvPr>
        </p:nvSpPr>
        <p:spPr/>
        <p:txBody>
          <a:bodyPr anchor="ctr"/>
          <a:lstStyle/>
          <a:p>
            <a:pPr eaLnBrk="1" hangingPunct="1"/>
            <a:r>
              <a:rPr lang="en-US" altLang="en-US" dirty="0"/>
              <a:t>Three alarm states</a:t>
            </a:r>
          </a:p>
          <a:p>
            <a:pPr lvl="1" eaLnBrk="1" hangingPunct="1"/>
            <a:r>
              <a:rPr lang="en-US" altLang="en-US" b="1" i="1" dirty="0"/>
              <a:t>OK</a:t>
            </a:r>
          </a:p>
          <a:p>
            <a:pPr lvl="1" eaLnBrk="1" hangingPunct="1"/>
            <a:r>
              <a:rPr lang="en-US" altLang="en-US" b="1" i="1" dirty="0"/>
              <a:t>ALARM</a:t>
            </a:r>
          </a:p>
          <a:p>
            <a:pPr lvl="1" eaLnBrk="1" hangingPunct="1"/>
            <a:r>
              <a:rPr lang="en-US" altLang="en-US" b="1" i="1" dirty="0"/>
              <a:t>ACKNWLEDGED</a:t>
            </a:r>
          </a:p>
          <a:p>
            <a:pPr lvl="1" eaLnBrk="1" hangingPunct="1"/>
            <a:endParaRPr lang="en-US" altLang="en-US" dirty="0"/>
          </a:p>
          <a:p>
            <a:pPr eaLnBrk="1" hangingPunct="1"/>
            <a:r>
              <a:rPr lang="en-US" altLang="en-US" dirty="0"/>
              <a:t>Different ways of handling transitions</a:t>
            </a:r>
          </a:p>
          <a:p>
            <a:pPr lvl="1" eaLnBrk="1" hangingPunct="1"/>
            <a:r>
              <a:rPr lang="en-US" altLang="en-US" dirty="0"/>
              <a:t>Latching</a:t>
            </a:r>
          </a:p>
          <a:p>
            <a:pPr lvl="1" eaLnBrk="1" hangingPunct="1"/>
            <a:r>
              <a:rPr lang="en-US" altLang="en-US" dirty="0"/>
              <a:t>Non-Latching</a:t>
            </a:r>
          </a:p>
        </p:txBody>
      </p:sp>
    </p:spTree>
  </p:cSld>
  <p:clrMapOvr>
    <a:masterClrMapping/>
  </p:clrMapOvr>
</p:sld>
</file>

<file path=ppt/theme/theme1.xml><?xml version="1.0" encoding="utf-8"?>
<a:theme xmlns:a="http://schemas.openxmlformats.org/drawingml/2006/main" name="ESS_presentation_theme_new">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S_presentation_theme_new" id="{11139ACB-16C7-419F-AD78-36341E5D24AC}" vid="{8B33E30E-64B7-471A-A6E3-6F2D0BC45DB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15700</TotalTime>
  <Words>1200</Words>
  <Application>Microsoft Macintosh PowerPoint</Application>
  <PresentationFormat>Custom</PresentationFormat>
  <Paragraphs>187</Paragraphs>
  <Slides>18</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Courier New</vt:lpstr>
      <vt:lpstr>ESS_presentation_theme_new</vt:lpstr>
      <vt:lpstr>BEAST Alarm Tool</vt:lpstr>
      <vt:lpstr>Outline</vt:lpstr>
      <vt:lpstr>Purpose of Alarms</vt:lpstr>
      <vt:lpstr>Purpose of the Alarm Tool - BEAST</vt:lpstr>
      <vt:lpstr>Cause For Alarm</vt:lpstr>
      <vt:lpstr>Severity And Status</vt:lpstr>
      <vt:lpstr>Alarm Severity</vt:lpstr>
      <vt:lpstr>Alarm Status</vt:lpstr>
      <vt:lpstr>Alarm States (not status)</vt:lpstr>
      <vt:lpstr>Latched Alarms</vt:lpstr>
      <vt:lpstr>Non-Latched Alarms</vt:lpstr>
      <vt:lpstr>Maintenance Mode</vt:lpstr>
      <vt:lpstr>Architecture</vt:lpstr>
      <vt:lpstr>The Alarm Perspective</vt:lpstr>
      <vt:lpstr>Alarm Tree</vt:lpstr>
      <vt:lpstr>Alarm Table</vt:lpstr>
      <vt:lpstr>Message history</vt:lpstr>
      <vt:lpstr>Conclusion</vt:lpstr>
    </vt:vector>
  </TitlesOfParts>
  <Company>COSYLAB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BEAST Alarm Tool</dc:title>
  <dc:creator>jurekrasna</dc:creator>
  <cp:lastModifiedBy>Microsoft Office User</cp:lastModifiedBy>
  <cp:revision>625</cp:revision>
  <dcterms:created xsi:type="dcterms:W3CDTF">2006-10-19T08:19:17Z</dcterms:created>
  <dcterms:modified xsi:type="dcterms:W3CDTF">2019-02-19T11:45:44Z</dcterms:modified>
</cp:coreProperties>
</file>