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17"/>
  </p:notesMasterIdLst>
  <p:handoutMasterIdLst>
    <p:handoutMasterId r:id="rId18"/>
  </p:handoutMasterIdLst>
  <p:sldIdLst>
    <p:sldId id="349" r:id="rId3"/>
    <p:sldId id="350" r:id="rId4"/>
    <p:sldId id="366" r:id="rId5"/>
    <p:sldId id="364" r:id="rId6"/>
    <p:sldId id="351" r:id="rId7"/>
    <p:sldId id="352" r:id="rId8"/>
    <p:sldId id="356" r:id="rId9"/>
    <p:sldId id="362" r:id="rId10"/>
    <p:sldId id="365" r:id="rId11"/>
    <p:sldId id="355" r:id="rId12"/>
    <p:sldId id="358" r:id="rId13"/>
    <p:sldId id="359" r:id="rId14"/>
    <p:sldId id="367" r:id="rId15"/>
    <p:sldId id="357" r:id="rId16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BFBFBF"/>
    <a:srgbClr val="1E9FDB"/>
    <a:srgbClr val="76D6FF"/>
    <a:srgbClr val="0094CA"/>
    <a:srgbClr val="13A1DD"/>
    <a:srgbClr val="FFFFFF"/>
    <a:srgbClr val="13A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16" autoAdjust="0"/>
    <p:restoredTop sz="93243" autoAdjust="0"/>
  </p:normalViewPr>
  <p:slideViewPr>
    <p:cSldViewPr>
      <p:cViewPr>
        <p:scale>
          <a:sx n="75" d="100"/>
          <a:sy n="75" d="100"/>
        </p:scale>
        <p:origin x="690" y="-6"/>
      </p:cViewPr>
      <p:guideLst>
        <p:guide pos="3840"/>
        <p:guide orient="horz"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98E7E-0CC1-44E0-BF88-2139635E0725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D9F05-6B4E-45F5-9EBC-67BB8D654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78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2019-02-14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3A0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name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D7AC81-318B-4D49-A602-9E30227C87EC}" type="datetime1">
              <a:rPr lang="en-GB" smtClean="0"/>
              <a:pPr/>
              <a:t>14/02/2019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407" y="260651"/>
            <a:ext cx="2208245" cy="8860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77A986-290F-D34E-872B-A89DF3BE59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9219135" y="260651"/>
            <a:ext cx="2972865" cy="131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4" y="1535116"/>
            <a:ext cx="5386917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4" y="2174878"/>
            <a:ext cx="5386917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4" y="1535116"/>
            <a:ext cx="5389033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4" y="2174878"/>
            <a:ext cx="5389033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4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16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42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11" y="273052"/>
            <a:ext cx="4011084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43" y="273401"/>
            <a:ext cx="6815668" cy="5853113"/>
          </a:xfrm>
        </p:spPr>
        <p:txBody>
          <a:bodyPr/>
          <a:lstStyle>
            <a:lvl1pPr>
              <a:defRPr sz="2216"/>
            </a:lvl1pPr>
            <a:lvl2pPr>
              <a:defRPr sz="1939"/>
            </a:lvl2pPr>
            <a:lvl3pPr>
              <a:defRPr sz="1661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11" y="1435104"/>
            <a:ext cx="4011084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30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216"/>
            </a:lvl1pPr>
            <a:lvl2pPr marL="315314" indent="0">
              <a:buNone/>
              <a:defRPr sz="1939"/>
            </a:lvl2pPr>
            <a:lvl3pPr marL="630630" indent="0">
              <a:buNone/>
              <a:defRPr sz="1661"/>
            </a:lvl3pPr>
            <a:lvl4pPr marL="945947" indent="0">
              <a:buNone/>
              <a:defRPr sz="1385"/>
            </a:lvl4pPr>
            <a:lvl5pPr marL="1261265" indent="0">
              <a:buNone/>
              <a:defRPr sz="1385"/>
            </a:lvl5pPr>
            <a:lvl6pPr marL="1576588" indent="0">
              <a:buNone/>
              <a:defRPr sz="1385"/>
            </a:lvl6pPr>
            <a:lvl7pPr marL="1891904" indent="0">
              <a:buNone/>
              <a:defRPr sz="1385"/>
            </a:lvl7pPr>
            <a:lvl8pPr marL="2207225" indent="0">
              <a:buNone/>
              <a:defRPr sz="1385"/>
            </a:lvl8pPr>
            <a:lvl9pPr marL="2522543" indent="0">
              <a:buNone/>
              <a:defRPr sz="1385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2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4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5036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5036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0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1349" y="301"/>
            <a:ext cx="7683499" cy="1441451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cxnSp>
        <p:nvCxnSpPr>
          <p:cNvPr id="3" name="Rak 7"/>
          <p:cNvCxnSpPr/>
          <p:nvPr userDrawn="1"/>
        </p:nvCxnSpPr>
        <p:spPr>
          <a:xfrm>
            <a:off x="-434760" y="1452400"/>
            <a:ext cx="12928527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3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D684BB-AC49-4844-95DA-6540E04D6D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1000"/>
            <a:ext cx="10972800" cy="4345166"/>
          </a:xfrm>
        </p:spPr>
        <p:txBody>
          <a:bodyPr lIns="90000"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011E48-F5AC-104B-BB7F-6322AAB1F2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E636088-FAD8-024C-A1D7-D74763A458C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448251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448251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7D9470-03DC-FB43-B831-D8BEB339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51282D3D-8FD4-E041-9B14-07B58C6C3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2852DFA2-0FC7-BC44-83D5-11A0ECDA59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 dirty="0"/>
              <a:t>Avoid text less than 16 points.</a:t>
            </a:r>
          </a:p>
          <a:p>
            <a:pPr lvl="0"/>
            <a:r>
              <a:rPr lang="en-US" noProof="0" dirty="0"/>
              <a:t>Always use Calibri font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/>
          <a:p>
            <a:fld id="{3C7D23FA-05C4-4CC1-B281-2F815585BC1C}" type="datetime1">
              <a:rPr lang="en-GB" noProof="0" smtClean="0"/>
              <a:t>14/02/2019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/>
          <a:p>
            <a:r>
              <a:rPr lang="en-GB" dirty="0"/>
              <a:t>© European Spallation Source ERIC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5" b="16409"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4988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1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76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1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0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22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88360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3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7" y="4407120"/>
            <a:ext cx="10363200" cy="136207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7" y="2906723"/>
            <a:ext cx="10363200" cy="150018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5314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2pPr>
            <a:lvl3pPr marL="63063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594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126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7658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190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0722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22543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5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1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518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/>
              <a:t>Klicka här för att ändra format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14/02/2019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9" r:id="rId5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090" tIns="45549" rIns="91090" bIns="45549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090" tIns="45549" rIns="91090" bIns="45549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4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2019-02-14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748"/>
            <a:ext cx="3860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0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ctr" defTabSz="315314" rtl="0" eaLnBrk="1" latinLnBrk="0" hangingPunct="1">
        <a:spcBef>
          <a:spcPct val="0"/>
        </a:spcBef>
        <a:buNone/>
        <a:defRPr sz="30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484" indent="-236484" algn="l" defTabSz="315314" rtl="0" eaLnBrk="1" latinLnBrk="0" hangingPunct="1">
        <a:spcBef>
          <a:spcPct val="20000"/>
        </a:spcBef>
        <a:buFont typeface="Arial"/>
        <a:buChar char="•"/>
        <a:defRPr sz="2216" kern="1200">
          <a:solidFill>
            <a:schemeClr val="tx1"/>
          </a:solidFill>
          <a:latin typeface="+mn-lt"/>
          <a:ea typeface="+mn-ea"/>
          <a:cs typeface="+mn-cs"/>
        </a:defRPr>
      </a:lvl1pPr>
      <a:lvl2pPr marL="512390" indent="-197066" algn="l" defTabSz="315314" rtl="0" eaLnBrk="1" latinLnBrk="0" hangingPunct="1">
        <a:spcBef>
          <a:spcPct val="20000"/>
        </a:spcBef>
        <a:buFont typeface="Arial"/>
        <a:buChar char="–"/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788276" indent="-157655" algn="l" defTabSz="315314" rtl="0" eaLnBrk="1" latinLnBrk="0" hangingPunct="1">
        <a:spcBef>
          <a:spcPct val="20000"/>
        </a:spcBef>
        <a:buFont typeface="Arial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103609" indent="-157655" algn="l" defTabSz="315314" rtl="0" eaLnBrk="1" latinLnBrk="0" hangingPunct="1">
        <a:spcBef>
          <a:spcPct val="20000"/>
        </a:spcBef>
        <a:buFont typeface="Arial"/>
        <a:buChar char="–"/>
        <a:defRPr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18929" indent="-157655" algn="l" defTabSz="315314" rtl="0" eaLnBrk="1" latinLnBrk="0" hangingPunct="1">
        <a:spcBef>
          <a:spcPct val="20000"/>
        </a:spcBef>
        <a:buFont typeface="Arial"/>
        <a:buChar char="»"/>
        <a:defRPr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34244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49560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64882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80197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531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063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5947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126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76588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190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0722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22543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-studio.sourceforge.net/docbook/ch11.html" TargetMode="External"/><Relationship Id="rId2" Type="http://schemas.openxmlformats.org/officeDocument/2006/relationships/hyperlink" Target="https://epics.anl.gov/docs/GSWE/starttools/channelarchiver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lacmshankar.github.io/epicsarchiver_docs" TargetMode="External"/><Relationship Id="rId4" Type="http://schemas.openxmlformats.org/officeDocument/2006/relationships/hyperlink" Target="https://github.com/newville/epicsarchive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CE98-D5A2-0648-AD18-116338EAD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defTabSz="315314"/>
            <a:r>
              <a:rPr lang="en-GB" sz="4000" b="1" dirty="0">
                <a:solidFill>
                  <a:srgbClr val="FFFFFF"/>
                </a:solidFill>
              </a:rPr>
              <a:t>European Spallation Source </a:t>
            </a:r>
            <a:r>
              <a:rPr lang="en-GB" b="1" dirty="0">
                <a:solidFill>
                  <a:srgbClr val="FFFFFF"/>
                </a:solidFill>
              </a:rPr>
              <a:t/>
            </a:r>
            <a:br>
              <a:rPr lang="en-GB" b="1" dirty="0">
                <a:solidFill>
                  <a:srgbClr val="FFFFFF"/>
                </a:solidFill>
              </a:rPr>
            </a:br>
            <a:r>
              <a:rPr lang="en-GB" b="1" dirty="0" smtClean="0">
                <a:solidFill>
                  <a:srgbClr val="FFFFFF"/>
                </a:solidFill>
              </a:rPr>
              <a:t>Archiving Service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7BB3A-0D99-9D43-ADAF-EC7E12B7F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315314"/>
            <a:endParaRPr lang="en-GB" sz="2400" b="1" dirty="0" smtClean="0">
              <a:solidFill>
                <a:prstClr val="white"/>
              </a:solidFill>
            </a:endParaRPr>
          </a:p>
          <a:p>
            <a:pPr defTabSz="315314"/>
            <a:endParaRPr lang="en-GB" sz="2400" b="1" dirty="0">
              <a:solidFill>
                <a:prstClr val="white"/>
              </a:solidFill>
            </a:endParaRPr>
          </a:p>
          <a:p>
            <a:pPr defTabSz="315314"/>
            <a:r>
              <a:rPr lang="sv-SE" sz="1800" dirty="0" smtClean="0">
                <a:solidFill>
                  <a:srgbClr val="FFFFFF"/>
                </a:solidFill>
              </a:rPr>
              <a:t>Ricardo Fernandes</a:t>
            </a:r>
            <a:endParaRPr lang="sv-SE" sz="1800" dirty="0">
              <a:solidFill>
                <a:srgbClr val="FFFFFF"/>
              </a:solidFill>
            </a:endParaRPr>
          </a:p>
          <a:p>
            <a:pPr defTabSz="315314"/>
            <a:r>
              <a:rPr lang="en-GB" sz="1400" dirty="0" smtClean="0">
                <a:solidFill>
                  <a:srgbClr val="FFFFFF"/>
                </a:solidFill>
              </a:rPr>
              <a:t>European </a:t>
            </a:r>
            <a:r>
              <a:rPr lang="en-GB" sz="1400" dirty="0">
                <a:solidFill>
                  <a:srgbClr val="FFFFFF"/>
                </a:solidFill>
              </a:rPr>
              <a:t>Spallation Source ERIC</a:t>
            </a:r>
          </a:p>
          <a:p>
            <a:pPr defTabSz="315314"/>
            <a:r>
              <a:rPr lang="en-GB" sz="1400" dirty="0" smtClean="0">
                <a:solidFill>
                  <a:srgbClr val="FFFFFF"/>
                </a:solidFill>
              </a:rPr>
              <a:t>2019/02/14</a:t>
            </a:r>
            <a:endParaRPr lang="en-GB" sz="1200" dirty="0">
              <a:solidFill>
                <a:srgbClr val="FFFFFF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3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797780"/>
            <a:ext cx="9734872" cy="590550"/>
          </a:xfrm>
        </p:spPr>
        <p:txBody>
          <a:bodyPr/>
          <a:lstStyle/>
          <a:p>
            <a:r>
              <a:rPr lang="en-GB" dirty="0" smtClean="0"/>
              <a:t>Ways to retrieve data (graphically through Archiver Appliance web interface)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1556792"/>
            <a:ext cx="10297144" cy="505884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blurRad="50800" dist="508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8282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Ways to </a:t>
            </a:r>
            <a:r>
              <a:rPr lang="en-GB" dirty="0" smtClean="0"/>
              <a:t>retrieve data (graphically through CS-Studio Data Browser)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1556792"/>
            <a:ext cx="10297144" cy="504056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932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609600" y="1780999"/>
            <a:ext cx="10972800" cy="3037683"/>
          </a:xfrm>
        </p:spPr>
        <p:txBody>
          <a:bodyPr/>
          <a:lstStyle/>
          <a:p>
            <a:r>
              <a:rPr lang="en-GB" dirty="0" smtClean="0"/>
              <a:t>Using popular programming languages such as C</a:t>
            </a:r>
            <a:r>
              <a:rPr lang="en-GB" dirty="0"/>
              <a:t>, C++, </a:t>
            </a:r>
            <a:r>
              <a:rPr lang="en-GB" dirty="0" smtClean="0"/>
              <a:t>Python, Java and R</a:t>
            </a:r>
          </a:p>
          <a:p>
            <a:endParaRPr lang="en-GB" dirty="0"/>
          </a:p>
          <a:p>
            <a:r>
              <a:rPr lang="en-GB" dirty="0" smtClean="0"/>
              <a:t>Jupiter Notebook</a:t>
            </a:r>
          </a:p>
          <a:p>
            <a:endParaRPr lang="en-GB" dirty="0" smtClean="0"/>
          </a:p>
          <a:p>
            <a:r>
              <a:rPr lang="en-GB" dirty="0" smtClean="0"/>
              <a:t>MATLAB</a:t>
            </a:r>
          </a:p>
          <a:p>
            <a:endParaRPr lang="en-GB" dirty="0"/>
          </a:p>
          <a:p>
            <a:r>
              <a:rPr lang="en-GB" dirty="0" smtClean="0"/>
              <a:t>EXCEL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Ways to </a:t>
            </a:r>
            <a:r>
              <a:rPr lang="en-GB" dirty="0" smtClean="0"/>
              <a:t>retrieve data (programmatically)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604" y="5322363"/>
            <a:ext cx="478321" cy="874926"/>
          </a:xfrm>
          <a:prstGeom prst="rect">
            <a:avLst/>
          </a:prstGeom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704" y="5445224"/>
            <a:ext cx="600504" cy="629205"/>
          </a:xfrm>
          <a:prstGeom prst="rect">
            <a:avLst/>
          </a:prstGeom>
          <a:effectLst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772" y="5477921"/>
            <a:ext cx="501536" cy="563811"/>
          </a:xfrm>
          <a:prstGeom prst="rect">
            <a:avLst/>
          </a:prstGeom>
          <a:effectLst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43" y="5454960"/>
            <a:ext cx="609733" cy="609733"/>
          </a:xfrm>
          <a:prstGeom prst="rect">
            <a:avLst/>
          </a:prstGeom>
          <a:effectLst/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321" y="5500750"/>
            <a:ext cx="668584" cy="518152"/>
          </a:xfrm>
          <a:prstGeom prst="rect">
            <a:avLst/>
          </a:prstGeom>
          <a:effectLst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301" y="5431518"/>
            <a:ext cx="566049" cy="656617"/>
          </a:xfrm>
          <a:prstGeom prst="rect">
            <a:avLst/>
          </a:prstGeom>
          <a:effectLst/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0746" y="5386637"/>
            <a:ext cx="1158599" cy="74637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741" y="5481786"/>
            <a:ext cx="587408" cy="55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7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4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4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4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8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4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81000"/>
            <a:ext cx="11175032" cy="4345166"/>
          </a:xfrm>
        </p:spPr>
        <p:txBody>
          <a:bodyPr/>
          <a:lstStyle/>
          <a:p>
            <a:r>
              <a:rPr lang="en-GB" dirty="0" smtClean="0"/>
              <a:t>Define archiving template EXCEL files per device type (to ease configuration of AA to archive PVs)</a:t>
            </a:r>
          </a:p>
          <a:p>
            <a:endParaRPr lang="en-GB" dirty="0"/>
          </a:p>
          <a:p>
            <a:r>
              <a:rPr lang="en-US" dirty="0"/>
              <a:t>Understand how the Archiver Appliance </a:t>
            </a:r>
            <a:r>
              <a:rPr lang="en-US" dirty="0" smtClean="0"/>
              <a:t>scales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Clarify storages policies (i.e. STS, MTS and LTS) at ESS</a:t>
            </a:r>
            <a:endParaRPr lang="en-GB" dirty="0"/>
          </a:p>
          <a:p>
            <a:endParaRPr lang="en-GB" dirty="0" smtClean="0"/>
          </a:p>
          <a:p>
            <a:r>
              <a:rPr lang="en-US" dirty="0" smtClean="0"/>
              <a:t>Implement proper infrastructure to support the Archiving Service (based on clear storage policies)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13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Next steps (future)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19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4600" b="1" dirty="0" smtClean="0"/>
          </a:p>
          <a:p>
            <a:pPr marL="0" indent="0" algn="ctr">
              <a:buNone/>
            </a:pPr>
            <a:endParaRPr lang="en-GB" sz="4600" b="1" dirty="0"/>
          </a:p>
          <a:p>
            <a:pPr marL="0" indent="0" algn="ctr">
              <a:buNone/>
            </a:pPr>
            <a:r>
              <a:rPr lang="en-GB" sz="4000" b="1" dirty="0" smtClean="0"/>
              <a:t>QUESTIONS?</a:t>
            </a:r>
            <a:endParaRPr lang="en-GB" sz="4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79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Archiver Appliance</a:t>
            </a:r>
            <a:endParaRPr lang="en-GB" dirty="0"/>
          </a:p>
          <a:p>
            <a:endParaRPr lang="en-GB" dirty="0" smtClean="0"/>
          </a:p>
          <a:p>
            <a:r>
              <a:rPr lang="en-US" dirty="0" smtClean="0"/>
              <a:t>How </a:t>
            </a:r>
            <a:r>
              <a:rPr lang="en-US" dirty="0"/>
              <a:t>to archive </a:t>
            </a:r>
            <a:r>
              <a:rPr lang="en-US" dirty="0" smtClean="0"/>
              <a:t>PVs (and who does what)</a:t>
            </a:r>
          </a:p>
          <a:p>
            <a:endParaRPr lang="en-US" dirty="0" smtClean="0"/>
          </a:p>
          <a:p>
            <a:r>
              <a:rPr lang="en-US" dirty="0" smtClean="0"/>
              <a:t>Ways to retrieve archived data</a:t>
            </a:r>
          </a:p>
          <a:p>
            <a:endParaRPr lang="en-US" dirty="0" smtClean="0"/>
          </a:p>
          <a:p>
            <a:r>
              <a:rPr lang="en-US" dirty="0" smtClean="0"/>
              <a:t>Next steps (future)</a:t>
            </a:r>
            <a:endParaRPr lang="en-GB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3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Thousands of devices (e.g. PLCs, detectors) performing specific functions and deployed all over the place at ESS (i.e. machine and end-station instruments)</a:t>
            </a:r>
          </a:p>
          <a:p>
            <a:endParaRPr lang="en-GB" dirty="0"/>
          </a:p>
          <a:p>
            <a:r>
              <a:rPr lang="en-GB" dirty="0"/>
              <a:t>Around </a:t>
            </a:r>
            <a:r>
              <a:rPr lang="en-GB" dirty="0" smtClean="0"/>
              <a:t>1 000 EPICS input/output </a:t>
            </a:r>
            <a:r>
              <a:rPr lang="en-GB" dirty="0"/>
              <a:t>controllers (IOCs</a:t>
            </a:r>
            <a:r>
              <a:rPr lang="en-GB" dirty="0" smtClean="0"/>
              <a:t>) to control devices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Around 1.5 millions of process variables (PVs) generated by </a:t>
            </a:r>
            <a:r>
              <a:rPr lang="en-US" dirty="0" smtClean="0"/>
              <a:t>IOCs</a:t>
            </a:r>
          </a:p>
          <a:p>
            <a:endParaRPr lang="en-US" dirty="0" smtClean="0"/>
          </a:p>
          <a:p>
            <a:r>
              <a:rPr lang="en-US" b="1" dirty="0" smtClean="0"/>
              <a:t>Many aspects of controls (e.g. calibration, diagnostics) rely on historical values of PVs</a:t>
            </a:r>
            <a:endParaRPr lang="en-GB" b="1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99456" y="5482699"/>
            <a:ext cx="9433048" cy="536926"/>
          </a:xfrm>
          <a:prstGeom prst="rect">
            <a:avLst/>
          </a:prstGeom>
          <a:scene3d>
            <a:camera prst="isometricOffAxis1Right">
              <a:rot lat="480000" lon="20039998" rev="0"/>
            </a:camera>
            <a:lightRig rig="threePt" dir="t"/>
          </a:scene3d>
        </p:spPr>
        <p:txBody>
          <a:bodyPr vert="horz" wrap="square" lIns="91440" tIns="45720" rIns="91440" bIns="45720" rtlCol="0" anchor="t">
            <a:normAutofit/>
          </a:bodyPr>
          <a:lstStyle/>
          <a:p>
            <a:pPr algn="ctr"/>
            <a:r>
              <a:rPr lang="en-GB" sz="2600" b="1" dirty="0" smtClean="0">
                <a:solidFill>
                  <a:srgbClr val="FF0000"/>
                </a:solidFill>
              </a:rPr>
              <a:t>We need a service to store (i.e. archive) historical values of PVs!</a:t>
            </a:r>
            <a:endParaRPr lang="en-GB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33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Channel Archiver </a:t>
            </a:r>
            <a:r>
              <a:rPr lang="en-US" dirty="0" smtClean="0"/>
              <a:t>by LANL (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epics.anl.gov/docs/GSWE/starttools/channelarchiver.htm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BEAUTY by ORNL </a:t>
            </a:r>
            <a:r>
              <a:rPr lang="en-US" dirty="0"/>
              <a:t>(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cs-studio.sourceforge.net/docbook/ch11.html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EPICS Data Archiver by the University of Chicago </a:t>
            </a:r>
            <a:r>
              <a:rPr lang="en-US" dirty="0"/>
              <a:t>(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github.com/newville/epicsarchiver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/>
              <a:t>Archiver Appliance by </a:t>
            </a:r>
            <a:r>
              <a:rPr lang="en-US" dirty="0" smtClean="0"/>
              <a:t>SLAC, BNL and MSU </a:t>
            </a:r>
            <a:r>
              <a:rPr lang="en-US" dirty="0"/>
              <a:t>(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slacmshankar.github.io/epicsarchiver_docs</a:t>
            </a:r>
            <a:r>
              <a:rPr lang="en-US" dirty="0" smtClean="0"/>
              <a:t>)</a:t>
            </a:r>
            <a:endParaRPr lang="en-GB" dirty="0"/>
          </a:p>
          <a:p>
            <a:endParaRPr lang="en-US" dirty="0" smtClean="0"/>
          </a:p>
          <a:p>
            <a:r>
              <a:rPr lang="en-US" b="1" dirty="0" smtClean="0"/>
              <a:t>…</a:t>
            </a:r>
            <a:endParaRPr lang="en-GB" b="1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Available technologies (or the zoo :)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-168696" y="5589240"/>
            <a:ext cx="12529392" cy="536926"/>
          </a:xfrm>
          <a:prstGeom prst="rect">
            <a:avLst/>
          </a:prstGeom>
          <a:scene3d>
            <a:camera prst="isometricOffAxis1Right">
              <a:rot lat="480000" lon="20039998" rev="0"/>
            </a:camera>
            <a:lightRig rig="threePt" dir="t"/>
          </a:scene3d>
        </p:spPr>
        <p:txBody>
          <a:bodyPr vert="horz" wrap="square" lIns="91440" tIns="45720" rIns="91440" bIns="45720" rtlCol="0" anchor="t">
            <a:noAutofit/>
          </a:bodyPr>
          <a:lstStyle/>
          <a:p>
            <a:pPr algn="ctr"/>
            <a:r>
              <a:rPr lang="en-GB" sz="2500" b="1" dirty="0" smtClean="0">
                <a:solidFill>
                  <a:srgbClr val="FF0000"/>
                </a:solidFill>
              </a:rPr>
              <a:t>Archiver Appliance </a:t>
            </a:r>
            <a:r>
              <a:rPr lang="en-GB" sz="2500" b="1" dirty="0">
                <a:solidFill>
                  <a:srgbClr val="FF0000"/>
                </a:solidFill>
              </a:rPr>
              <a:t>a</a:t>
            </a:r>
            <a:r>
              <a:rPr lang="en-GB" sz="2500" b="1" dirty="0" smtClean="0">
                <a:solidFill>
                  <a:srgbClr val="FF0000"/>
                </a:solidFill>
              </a:rPr>
              <a:t>s the chosen technology to implement a proper archiving service at ESS!</a:t>
            </a:r>
            <a:endParaRPr lang="en-GB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54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Open-source and actively used/maintained by several major organizations</a:t>
            </a:r>
          </a:p>
          <a:p>
            <a:endParaRPr lang="en-GB" dirty="0" smtClean="0"/>
          </a:p>
          <a:p>
            <a:r>
              <a:rPr lang="en-GB" dirty="0" smtClean="0"/>
              <a:t>Able to archive around 25% of PVs at ESS (i.e. </a:t>
            </a:r>
            <a:r>
              <a:rPr lang="en-US" dirty="0" smtClean="0"/>
              <a:t>~ </a:t>
            </a:r>
            <a:r>
              <a:rPr lang="en-GB" dirty="0" smtClean="0"/>
              <a:t>375 000 PVs) at different rates/sizes</a:t>
            </a:r>
          </a:p>
          <a:p>
            <a:endParaRPr lang="en-GB" dirty="0" smtClean="0"/>
          </a:p>
          <a:p>
            <a:r>
              <a:rPr lang="en-GB" dirty="0" smtClean="0"/>
              <a:t>Able to </a:t>
            </a:r>
            <a:r>
              <a:rPr lang="en-GB" dirty="0"/>
              <a:t>scale </a:t>
            </a:r>
            <a:r>
              <a:rPr lang="en-GB" dirty="0" smtClean="0"/>
              <a:t>storage </a:t>
            </a:r>
            <a:r>
              <a:rPr lang="en-GB" dirty="0" smtClean="0"/>
              <a:t>capacity according to the needs</a:t>
            </a:r>
          </a:p>
          <a:p>
            <a:endParaRPr lang="en-GB" dirty="0" smtClean="0"/>
          </a:p>
          <a:p>
            <a:r>
              <a:rPr lang="en-GB" dirty="0"/>
              <a:t>Able to </a:t>
            </a:r>
            <a:r>
              <a:rPr lang="en-GB" dirty="0" smtClean="0"/>
              <a:t>retrieve stored data in a performant way using a multitude of programming languages/software packages</a:t>
            </a:r>
          </a:p>
          <a:p>
            <a:endParaRPr lang="en-GB" dirty="0" smtClean="0"/>
          </a:p>
          <a:p>
            <a:r>
              <a:rPr lang="en-GB" dirty="0" smtClean="0"/>
              <a:t>Able to implement different storage policies based on the “age” of data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(Some) reasons for choosing Archiver Appliance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6600056" y="5537402"/>
            <a:ext cx="5184577" cy="12204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b="1" u="sng" dirty="0" smtClean="0"/>
              <a:t>Control layer</a:t>
            </a:r>
            <a:endParaRPr lang="en-US" b="1" u="sng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Java application (runs on a Tomcat server)</a:t>
            </a:r>
          </a:p>
          <a:p>
            <a:endParaRPr lang="en-GB" dirty="0" smtClean="0"/>
          </a:p>
          <a:p>
            <a:r>
              <a:rPr lang="en-GB" dirty="0" smtClean="0"/>
              <a:t>Has a web-based graphical interface</a:t>
            </a:r>
          </a:p>
          <a:p>
            <a:endParaRPr lang="en-GB" dirty="0" smtClean="0"/>
          </a:p>
          <a:p>
            <a:r>
              <a:rPr lang="en-GB" dirty="0" smtClean="0"/>
              <a:t>Uses Google Protocol Buffers for persistency</a:t>
            </a:r>
          </a:p>
          <a:p>
            <a:endParaRPr lang="en-GB" dirty="0" smtClean="0"/>
          </a:p>
          <a:p>
            <a:r>
              <a:rPr lang="en-GB" dirty="0" smtClean="0"/>
              <a:t>Exposes stored </a:t>
            </a:r>
            <a:r>
              <a:rPr lang="en-GB" dirty="0" smtClean="0"/>
              <a:t>data through web services</a:t>
            </a:r>
          </a:p>
          <a:p>
            <a:endParaRPr lang="en-GB" dirty="0" smtClean="0"/>
          </a:p>
          <a:p>
            <a:r>
              <a:rPr lang="en-GB" dirty="0" smtClean="0"/>
              <a:t>Returns </a:t>
            </a:r>
            <a:r>
              <a:rPr lang="en-GB" dirty="0" smtClean="0"/>
              <a:t>stored data </a:t>
            </a:r>
            <a:r>
              <a:rPr lang="en-GB" dirty="0" smtClean="0"/>
              <a:t>in multiple formats (e.g. </a:t>
            </a:r>
            <a:r>
              <a:rPr lang="en-GB" dirty="0" smtClean="0"/>
              <a:t>CSV)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797780"/>
            <a:ext cx="9734872" cy="590550"/>
          </a:xfrm>
        </p:spPr>
        <p:txBody>
          <a:bodyPr/>
          <a:lstStyle/>
          <a:p>
            <a:r>
              <a:rPr lang="en-GB" dirty="0"/>
              <a:t>What is the Archiver Appliance (</a:t>
            </a:r>
            <a:r>
              <a:rPr lang="en-GB" dirty="0" smtClean="0"/>
              <a:t>technically) </a:t>
            </a:r>
            <a:r>
              <a:rPr lang="en-GB" dirty="0"/>
              <a:t>and how it </a:t>
            </a:r>
            <a:r>
              <a:rPr lang="en-GB" dirty="0" smtClean="0"/>
              <a:t>works (in a high-level)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600057" y="3408707"/>
            <a:ext cx="5184577" cy="14999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b="1" u="sng" dirty="0" smtClean="0"/>
              <a:t>Archiving</a:t>
            </a:r>
          </a:p>
          <a:p>
            <a:pPr algn="ctr"/>
            <a:r>
              <a:rPr lang="en-US" b="1" u="sng" dirty="0" smtClean="0"/>
              <a:t>Service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0256218" y="5760618"/>
            <a:ext cx="585882" cy="4645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l"/>
            <a:r>
              <a:rPr lang="en-US" sz="3000" b="1" dirty="0" smtClean="0"/>
              <a:t>…</a:t>
            </a:r>
          </a:p>
        </p:txBody>
      </p:sp>
      <p:sp>
        <p:nvSpPr>
          <p:cNvPr id="9" name="Flowchart: Magnetic Disk 8"/>
          <p:cNvSpPr/>
          <p:nvPr/>
        </p:nvSpPr>
        <p:spPr>
          <a:xfrm>
            <a:off x="7440450" y="3882048"/>
            <a:ext cx="1031816" cy="815307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Archiver Appliance #1</a:t>
            </a:r>
            <a:endParaRPr lang="en-US" sz="12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9581735" y="5049985"/>
            <a:ext cx="1348965" cy="325050"/>
          </a:xfrm>
          <a:prstGeom prst="wedgeRoundRectCallout">
            <a:avLst>
              <a:gd name="adj1" fmla="val -75910"/>
              <a:gd name="adj2" fmla="val 22255"/>
              <a:gd name="adj3" fmla="val 16667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Channel Access protocol</a:t>
            </a:r>
          </a:p>
          <a:p>
            <a:pPr algn="ctr"/>
            <a:r>
              <a:rPr lang="en-US" sz="900" dirty="0" smtClean="0"/>
              <a:t>(i.e. TCP/IP connection)</a:t>
            </a:r>
            <a:endParaRPr lang="en-US" sz="900" dirty="0"/>
          </a:p>
        </p:txBody>
      </p:sp>
      <p:cxnSp>
        <p:nvCxnSpPr>
          <p:cNvPr id="11" name="Straight Arrow Connector 10"/>
          <p:cNvCxnSpPr>
            <a:stCxn id="50" idx="0"/>
            <a:endCxn id="7" idx="2"/>
          </p:cNvCxnSpPr>
          <p:nvPr/>
        </p:nvCxnSpPr>
        <p:spPr>
          <a:xfrm flipV="1">
            <a:off x="9192345" y="4908701"/>
            <a:ext cx="1" cy="628701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406293" y="5909252"/>
            <a:ext cx="792088" cy="45394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IOC #1</a:t>
            </a:r>
            <a:endParaRPr lang="en-US" sz="1100" dirty="0"/>
          </a:p>
        </p:txBody>
      </p:sp>
      <p:sp>
        <p:nvSpPr>
          <p:cNvPr id="13" name="Rectangle 12"/>
          <p:cNvSpPr/>
          <p:nvPr/>
        </p:nvSpPr>
        <p:spPr>
          <a:xfrm>
            <a:off x="8423027" y="5911301"/>
            <a:ext cx="792088" cy="453943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IOC #2</a:t>
            </a:r>
            <a:endParaRPr lang="en-US" sz="1100" dirty="0"/>
          </a:p>
        </p:txBody>
      </p:sp>
      <p:sp>
        <p:nvSpPr>
          <p:cNvPr id="14" name="Rectangle 13"/>
          <p:cNvSpPr/>
          <p:nvPr/>
        </p:nvSpPr>
        <p:spPr>
          <a:xfrm>
            <a:off x="9474570" y="5917323"/>
            <a:ext cx="792088" cy="451893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IOC #3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10705511" y="5911301"/>
            <a:ext cx="792088" cy="451893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IOC #X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9893074" y="3935086"/>
            <a:ext cx="585882" cy="4645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l"/>
            <a:r>
              <a:rPr lang="en-US" sz="3000" b="1" dirty="0" smtClean="0"/>
              <a:t>…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464153" y="3529563"/>
            <a:ext cx="4039994" cy="208422"/>
          </a:xfrm>
          <a:prstGeom prst="roundRect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Workload balancer/dispatcher</a:t>
            </a:r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6600056" y="1556792"/>
            <a:ext cx="5184577" cy="1220456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b="1" u="sng" dirty="0" smtClean="0"/>
              <a:t>Consumer layer</a:t>
            </a:r>
            <a:endParaRPr lang="en-US" b="1" u="sng" dirty="0"/>
          </a:p>
        </p:txBody>
      </p:sp>
      <p:sp>
        <p:nvSpPr>
          <p:cNvPr id="53" name="TextBox 52"/>
          <p:cNvSpPr txBox="1"/>
          <p:nvPr/>
        </p:nvSpPr>
        <p:spPr>
          <a:xfrm>
            <a:off x="10256218" y="1780008"/>
            <a:ext cx="585882" cy="4645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l"/>
            <a:r>
              <a:rPr lang="en-US" sz="3000" b="1" dirty="0" smtClean="0"/>
              <a:t>…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406293" y="1928642"/>
            <a:ext cx="792088" cy="45394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Client #1</a:t>
            </a:r>
            <a:endParaRPr lang="en-US" sz="1100" dirty="0"/>
          </a:p>
        </p:txBody>
      </p:sp>
      <p:sp>
        <p:nvSpPr>
          <p:cNvPr id="56" name="Rectangle 55"/>
          <p:cNvSpPr/>
          <p:nvPr/>
        </p:nvSpPr>
        <p:spPr>
          <a:xfrm>
            <a:off x="8423027" y="1930691"/>
            <a:ext cx="792088" cy="45394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Client #2</a:t>
            </a:r>
            <a:endParaRPr lang="en-US" sz="1100" dirty="0"/>
          </a:p>
        </p:txBody>
      </p:sp>
      <p:sp>
        <p:nvSpPr>
          <p:cNvPr id="57" name="Rectangle 56"/>
          <p:cNvSpPr/>
          <p:nvPr/>
        </p:nvSpPr>
        <p:spPr>
          <a:xfrm>
            <a:off x="9474570" y="1936713"/>
            <a:ext cx="792088" cy="45189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Client #3</a:t>
            </a:r>
            <a:endParaRPr lang="en-US" sz="1100" dirty="0"/>
          </a:p>
        </p:txBody>
      </p:sp>
      <p:sp>
        <p:nvSpPr>
          <p:cNvPr id="58" name="Rectangle 57"/>
          <p:cNvSpPr/>
          <p:nvPr/>
        </p:nvSpPr>
        <p:spPr>
          <a:xfrm>
            <a:off x="10705511" y="1930691"/>
            <a:ext cx="792088" cy="45189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Client #X</a:t>
            </a:r>
            <a:endParaRPr lang="en-US" sz="1100" dirty="0"/>
          </a:p>
        </p:txBody>
      </p:sp>
      <p:sp>
        <p:nvSpPr>
          <p:cNvPr id="65" name="Flowchart: Magnetic Disk 64"/>
          <p:cNvSpPr/>
          <p:nvPr/>
        </p:nvSpPr>
        <p:spPr>
          <a:xfrm>
            <a:off x="8787311" y="3879269"/>
            <a:ext cx="1031816" cy="815307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Archiver Appliance #2</a:t>
            </a:r>
            <a:endParaRPr lang="en-US" sz="1200" dirty="0"/>
          </a:p>
        </p:txBody>
      </p:sp>
      <p:sp>
        <p:nvSpPr>
          <p:cNvPr id="66" name="Flowchart: Magnetic Disk 65"/>
          <p:cNvSpPr/>
          <p:nvPr/>
        </p:nvSpPr>
        <p:spPr>
          <a:xfrm>
            <a:off x="10465783" y="3882048"/>
            <a:ext cx="1031816" cy="815307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Archiver Appliance #X</a:t>
            </a:r>
            <a:endParaRPr lang="en-US" sz="1200" dirty="0"/>
          </a:p>
        </p:txBody>
      </p:sp>
      <p:cxnSp>
        <p:nvCxnSpPr>
          <p:cNvPr id="67" name="Straight Arrow Connector 66"/>
          <p:cNvCxnSpPr>
            <a:stCxn id="7" idx="0"/>
            <a:endCxn id="52" idx="2"/>
          </p:cNvCxnSpPr>
          <p:nvPr/>
        </p:nvCxnSpPr>
        <p:spPr>
          <a:xfrm flipH="1" flipV="1">
            <a:off x="9192345" y="2777248"/>
            <a:ext cx="1" cy="631459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ular Callout 69"/>
          <p:cNvSpPr/>
          <p:nvPr/>
        </p:nvSpPr>
        <p:spPr>
          <a:xfrm>
            <a:off x="9581734" y="2906779"/>
            <a:ext cx="1348965" cy="325050"/>
          </a:xfrm>
          <a:prstGeom prst="wedgeRoundRectCallout">
            <a:avLst>
              <a:gd name="adj1" fmla="val -75910"/>
              <a:gd name="adj2" fmla="val 22255"/>
              <a:gd name="adj3" fmla="val 16667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Web services</a:t>
            </a:r>
            <a:endParaRPr lang="en-US" sz="900" dirty="0"/>
          </a:p>
          <a:p>
            <a:pPr algn="ctr"/>
            <a:r>
              <a:rPr lang="en-US" sz="900" dirty="0"/>
              <a:t>(i.e. </a:t>
            </a:r>
            <a:r>
              <a:rPr lang="en-US" sz="900" dirty="0" smtClean="0"/>
              <a:t>HTTP protocol)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7527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7" grpId="0" animBg="1"/>
      <p:bldP spid="8" grpId="0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/>
      <p:bldP spid="44" grpId="0" animBg="1"/>
      <p:bldP spid="52" grpId="0" animBg="1"/>
      <p:bldP spid="53" grpId="0"/>
      <p:bldP spid="55" grpId="0" animBg="1"/>
      <p:bldP spid="56" grpId="0" animBg="1"/>
      <p:bldP spid="57" grpId="0" animBg="1"/>
      <p:bldP spid="58" grpId="0" animBg="1"/>
      <p:bldP spid="65" grpId="0" animBg="1"/>
      <p:bldP spid="66" grpId="0" animBg="1"/>
      <p:bldP spid="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term storage (STS): </a:t>
            </a:r>
            <a:r>
              <a:rPr lang="en-US" dirty="0"/>
              <a:t>10 days </a:t>
            </a:r>
            <a:r>
              <a:rPr lang="en-US" dirty="0" smtClean="0"/>
              <a:t>(~ 8.4 </a:t>
            </a:r>
            <a:r>
              <a:rPr lang="en-US" dirty="0"/>
              <a:t>GB/day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Medium </a:t>
            </a:r>
            <a:r>
              <a:rPr lang="en-US" dirty="0" smtClean="0"/>
              <a:t>term storage (MTS): </a:t>
            </a:r>
            <a:r>
              <a:rPr lang="en-US" dirty="0"/>
              <a:t>100 days (20% of short term </a:t>
            </a:r>
            <a:r>
              <a:rPr lang="en-US" dirty="0" smtClean="0"/>
              <a:t>storage </a:t>
            </a:r>
            <a:r>
              <a:rPr lang="en-US" dirty="0" smtClean="0"/>
              <a:t>= 1.68 </a:t>
            </a:r>
            <a:r>
              <a:rPr lang="en-US" dirty="0"/>
              <a:t>GB/day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Long </a:t>
            </a:r>
            <a:r>
              <a:rPr lang="en-US" dirty="0" smtClean="0"/>
              <a:t>term storage (LTS): “forever” </a:t>
            </a:r>
            <a:r>
              <a:rPr lang="en-US" dirty="0"/>
              <a:t>(</a:t>
            </a:r>
            <a:r>
              <a:rPr lang="en-US" dirty="0" smtClean="0"/>
              <a:t>20% </a:t>
            </a:r>
            <a:r>
              <a:rPr lang="en-US" dirty="0"/>
              <a:t>of medium term </a:t>
            </a:r>
            <a:r>
              <a:rPr lang="en-US" dirty="0" smtClean="0"/>
              <a:t>storage = 0.34 </a:t>
            </a:r>
            <a:r>
              <a:rPr lang="en-US" dirty="0"/>
              <a:t>GB/day)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(Possible) storage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69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A8DE-5F9C-774D-A251-7A091E2C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Four Archiver Appliances currently deployed (two for production and two for testing purposes)</a:t>
            </a:r>
          </a:p>
          <a:p>
            <a:endParaRPr lang="en-GB" dirty="0" smtClean="0"/>
          </a:p>
          <a:p>
            <a:r>
              <a:rPr lang="en-GB" dirty="0" smtClean="0"/>
              <a:t>Around 16 500 PVs being archived in production: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Cryogenics: 15 500 PVs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Cooling &amp; </a:t>
            </a:r>
            <a:r>
              <a:rPr lang="en-GB" dirty="0" smtClean="0"/>
              <a:t>Water system: </a:t>
            </a:r>
            <a:r>
              <a:rPr lang="en-GB" dirty="0"/>
              <a:t>411 </a:t>
            </a:r>
            <a:r>
              <a:rPr lang="en-GB" dirty="0" smtClean="0"/>
              <a:t>PVs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ODH Detection: 365 PVs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Vacuum</a:t>
            </a:r>
            <a:r>
              <a:rPr lang="en-GB" dirty="0"/>
              <a:t>: 169 PVs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Current landscape (or where it is being used)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03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Archiving Service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9121C-D607-7542-93FF-48514E772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How to archive PVs (</a:t>
            </a:r>
            <a:r>
              <a:rPr lang="en-US" dirty="0"/>
              <a:t>and who does what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007768" y="1839464"/>
            <a:ext cx="7416824" cy="46138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u="sng" dirty="0" smtClean="0"/>
              <a:t>Integrated Control System (ICS) Division</a:t>
            </a:r>
            <a:endParaRPr lang="en-US" sz="2000" b="1" u="sng" dirty="0"/>
          </a:p>
        </p:txBody>
      </p:sp>
      <p:sp>
        <p:nvSpPr>
          <p:cNvPr id="10" name="Rectangle 9"/>
          <p:cNvSpPr/>
          <p:nvPr/>
        </p:nvSpPr>
        <p:spPr>
          <a:xfrm>
            <a:off x="9310140" y="2638624"/>
            <a:ext cx="1371600" cy="105156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Infrastructure Group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659671" y="2643498"/>
            <a:ext cx="1371600" cy="105156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Integration</a:t>
            </a:r>
          </a:p>
          <a:p>
            <a:pPr algn="ctr"/>
            <a:r>
              <a:rPr lang="en-US" sz="1600" dirty="0" smtClean="0"/>
              <a:t>Group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722523" y="2821504"/>
            <a:ext cx="1296144" cy="6858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Chopper</a:t>
            </a:r>
          </a:p>
          <a:p>
            <a:pPr algn="ctr"/>
            <a:r>
              <a:rPr lang="en-US" sz="1600" dirty="0" smtClean="0"/>
              <a:t>Group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722523" y="4001451"/>
            <a:ext cx="1296144" cy="6858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Vacuum</a:t>
            </a:r>
          </a:p>
          <a:p>
            <a:pPr algn="ctr"/>
            <a:r>
              <a:rPr lang="en-US" sz="1600" dirty="0" smtClean="0"/>
              <a:t>Group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721829" y="5673812"/>
            <a:ext cx="1296144" cy="6858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Diagnostics</a:t>
            </a:r>
          </a:p>
          <a:p>
            <a:pPr algn="ctr"/>
            <a:r>
              <a:rPr lang="en-US" sz="1600" dirty="0" smtClean="0"/>
              <a:t>Group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219466" y="5046972"/>
            <a:ext cx="585882" cy="464535"/>
          </a:xfrm>
          <a:prstGeom prst="rect">
            <a:avLst/>
          </a:prstGeom>
        </p:spPr>
        <p:txBody>
          <a:bodyPr vert="vert" wrap="square" lIns="91440" tIns="45720" rIns="91440" bIns="45720" rtlCol="0" anchor="t">
            <a:noAutofit/>
          </a:bodyPr>
          <a:lstStyle/>
          <a:p>
            <a:pPr algn="l"/>
            <a:r>
              <a:rPr lang="en-US" sz="3000" b="1" dirty="0" smtClean="0"/>
              <a:t>…</a:t>
            </a:r>
          </a:p>
        </p:txBody>
      </p:sp>
      <p:cxnSp>
        <p:nvCxnSpPr>
          <p:cNvPr id="22" name="Straight Arrow Connector 21"/>
          <p:cNvCxnSpPr>
            <a:stCxn id="13" idx="3"/>
            <a:endCxn id="12" idx="1"/>
          </p:cNvCxnSpPr>
          <p:nvPr/>
        </p:nvCxnSpPr>
        <p:spPr>
          <a:xfrm>
            <a:off x="2018667" y="3164404"/>
            <a:ext cx="2641004" cy="487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3"/>
            <a:endCxn id="12" idx="1"/>
          </p:cNvCxnSpPr>
          <p:nvPr/>
        </p:nvCxnSpPr>
        <p:spPr>
          <a:xfrm flipV="1">
            <a:off x="2018667" y="3169278"/>
            <a:ext cx="2641004" cy="1175073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9" idx="3"/>
            <a:endCxn id="12" idx="1"/>
          </p:cNvCxnSpPr>
          <p:nvPr/>
        </p:nvCxnSpPr>
        <p:spPr>
          <a:xfrm flipV="1">
            <a:off x="2017973" y="3169278"/>
            <a:ext cx="2641698" cy="284743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8" idx="3"/>
            <a:endCxn id="10" idx="1"/>
          </p:cNvCxnSpPr>
          <p:nvPr/>
        </p:nvCxnSpPr>
        <p:spPr>
          <a:xfrm flipV="1">
            <a:off x="8373270" y="3164404"/>
            <a:ext cx="936870" cy="4875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001670" y="2643499"/>
            <a:ext cx="1371600" cy="105156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Software</a:t>
            </a:r>
          </a:p>
          <a:p>
            <a:pPr algn="ctr"/>
            <a:r>
              <a:rPr lang="en-US" sz="1600" dirty="0" smtClean="0"/>
              <a:t>Group</a:t>
            </a:r>
            <a:endParaRPr lang="en-US" sz="1600" dirty="0"/>
          </a:p>
        </p:txBody>
      </p:sp>
      <p:cxnSp>
        <p:nvCxnSpPr>
          <p:cNvPr id="62" name="Straight Arrow Connector 61"/>
          <p:cNvCxnSpPr>
            <a:stCxn id="12" idx="3"/>
            <a:endCxn id="58" idx="1"/>
          </p:cNvCxnSpPr>
          <p:nvPr/>
        </p:nvCxnSpPr>
        <p:spPr>
          <a:xfrm>
            <a:off x="6031271" y="3169278"/>
            <a:ext cx="970399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lowchart: Magnetic Disk 79"/>
          <p:cNvSpPr/>
          <p:nvPr/>
        </p:nvSpPr>
        <p:spPr>
          <a:xfrm>
            <a:off x="7089599" y="5046972"/>
            <a:ext cx="1195741" cy="1145587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Archiver Appliance</a:t>
            </a:r>
            <a:endParaRPr lang="en-US" sz="1600" dirty="0"/>
          </a:p>
        </p:txBody>
      </p:sp>
      <p:sp>
        <p:nvSpPr>
          <p:cNvPr id="81" name="Vertical Scroll 80"/>
          <p:cNvSpPr/>
          <p:nvPr/>
        </p:nvSpPr>
        <p:spPr>
          <a:xfrm>
            <a:off x="2567608" y="2892296"/>
            <a:ext cx="694944" cy="502920"/>
          </a:xfrm>
          <a:prstGeom prst="verticalScroll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PVs list</a:t>
            </a:r>
            <a:endParaRPr lang="en-US" sz="1000" dirty="0"/>
          </a:p>
        </p:txBody>
      </p:sp>
      <p:cxnSp>
        <p:nvCxnSpPr>
          <p:cNvPr id="82" name="Straight Arrow Connector 81"/>
          <p:cNvCxnSpPr>
            <a:stCxn id="10" idx="2"/>
            <a:endCxn id="80" idx="4"/>
          </p:cNvCxnSpPr>
          <p:nvPr/>
        </p:nvCxnSpPr>
        <p:spPr>
          <a:xfrm flipH="1">
            <a:off x="8285340" y="3690184"/>
            <a:ext cx="1710600" cy="1929582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58" idx="2"/>
            <a:endCxn id="80" idx="1"/>
          </p:cNvCxnSpPr>
          <p:nvPr/>
        </p:nvCxnSpPr>
        <p:spPr>
          <a:xfrm>
            <a:off x="7687470" y="3695059"/>
            <a:ext cx="0" cy="1351913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12" idx="2"/>
            <a:endCxn id="29" idx="1"/>
          </p:cNvCxnSpPr>
          <p:nvPr/>
        </p:nvCxnSpPr>
        <p:spPr>
          <a:xfrm>
            <a:off x="5345471" y="3695058"/>
            <a:ext cx="0" cy="160605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ounded Rectangular Callout 101"/>
          <p:cNvSpPr/>
          <p:nvPr/>
        </p:nvSpPr>
        <p:spPr>
          <a:xfrm>
            <a:off x="9393149" y="4747987"/>
            <a:ext cx="1200660" cy="337197"/>
          </a:xfrm>
          <a:prstGeom prst="wedgeRoundRectCallout">
            <a:avLst>
              <a:gd name="adj1" fmla="val -70318"/>
              <a:gd name="adj2" fmla="val -58449"/>
              <a:gd name="adj3" fmla="val 16667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Manages AA</a:t>
            </a:r>
          </a:p>
          <a:p>
            <a:pPr algn="ctr"/>
            <a:r>
              <a:rPr lang="en-US" sz="900" dirty="0" smtClean="0"/>
              <a:t>network and servers</a:t>
            </a:r>
            <a:endParaRPr lang="en-US" sz="900" dirty="0"/>
          </a:p>
        </p:txBody>
      </p:sp>
      <p:sp>
        <p:nvSpPr>
          <p:cNvPr id="103" name="Rounded Rectangular Callout 102"/>
          <p:cNvSpPr/>
          <p:nvPr/>
        </p:nvSpPr>
        <p:spPr>
          <a:xfrm>
            <a:off x="7900788" y="4033926"/>
            <a:ext cx="849399" cy="337089"/>
          </a:xfrm>
          <a:prstGeom prst="wedgeRoundRectCallout">
            <a:avLst>
              <a:gd name="adj1" fmla="val -70396"/>
              <a:gd name="adj2" fmla="val 31489"/>
              <a:gd name="adj3" fmla="val 16667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Maintains AA code-base</a:t>
            </a:r>
            <a:endParaRPr lang="en-US" sz="900" dirty="0"/>
          </a:p>
        </p:txBody>
      </p:sp>
      <p:sp>
        <p:nvSpPr>
          <p:cNvPr id="156" name="Rounded Rectangular Callout 155"/>
          <p:cNvSpPr/>
          <p:nvPr/>
        </p:nvSpPr>
        <p:spPr>
          <a:xfrm>
            <a:off x="5596772" y="4033925"/>
            <a:ext cx="919698" cy="337089"/>
          </a:xfrm>
          <a:prstGeom prst="wedgeRoundRectCallout">
            <a:avLst>
              <a:gd name="adj1" fmla="val -72130"/>
              <a:gd name="adj2" fmla="val 30482"/>
              <a:gd name="adj3" fmla="val 16667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Pushes PVs list</a:t>
            </a:r>
            <a:endParaRPr lang="en-US" sz="900" dirty="0"/>
          </a:p>
        </p:txBody>
      </p:sp>
      <p:sp>
        <p:nvSpPr>
          <p:cNvPr id="27" name="Vertical Scroll 26"/>
          <p:cNvSpPr/>
          <p:nvPr/>
        </p:nvSpPr>
        <p:spPr>
          <a:xfrm>
            <a:off x="2567608" y="3720782"/>
            <a:ext cx="694944" cy="502920"/>
          </a:xfrm>
          <a:prstGeom prst="verticalScroll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PVs list</a:t>
            </a:r>
            <a:endParaRPr lang="en-US" sz="1000" dirty="0"/>
          </a:p>
        </p:txBody>
      </p:sp>
      <p:sp>
        <p:nvSpPr>
          <p:cNvPr id="28" name="Vertical Scroll 27"/>
          <p:cNvSpPr/>
          <p:nvPr/>
        </p:nvSpPr>
        <p:spPr>
          <a:xfrm>
            <a:off x="2567608" y="4872471"/>
            <a:ext cx="694944" cy="502920"/>
          </a:xfrm>
          <a:prstGeom prst="verticalScroll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PVs list</a:t>
            </a:r>
            <a:endParaRPr lang="en-US" sz="1000" dirty="0"/>
          </a:p>
        </p:txBody>
      </p:sp>
      <p:sp>
        <p:nvSpPr>
          <p:cNvPr id="29" name="Flowchart: Magnetic Disk 28"/>
          <p:cNvSpPr/>
          <p:nvPr/>
        </p:nvSpPr>
        <p:spPr>
          <a:xfrm>
            <a:off x="5044207" y="5301116"/>
            <a:ext cx="602527" cy="627483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Git</a:t>
            </a:r>
            <a:endParaRPr lang="en-US" sz="1600" dirty="0"/>
          </a:p>
        </p:txBody>
      </p:sp>
      <p:sp>
        <p:nvSpPr>
          <p:cNvPr id="30" name="Rounded Rectangular Callout 29"/>
          <p:cNvSpPr/>
          <p:nvPr/>
        </p:nvSpPr>
        <p:spPr>
          <a:xfrm>
            <a:off x="5830671" y="4998085"/>
            <a:ext cx="1029310" cy="306843"/>
          </a:xfrm>
          <a:prstGeom prst="wedgeRoundRectCallout">
            <a:avLst>
              <a:gd name="adj1" fmla="val -4276"/>
              <a:gd name="adj2" fmla="val 137902"/>
              <a:gd name="adj3" fmla="val 16667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Configures AA to archive PVs list</a:t>
            </a:r>
            <a:endParaRPr lang="en-US" sz="900" dirty="0"/>
          </a:p>
        </p:txBody>
      </p:sp>
      <p:cxnSp>
        <p:nvCxnSpPr>
          <p:cNvPr id="32" name="Straight Arrow Connector 31"/>
          <p:cNvCxnSpPr>
            <a:stCxn id="29" idx="4"/>
            <a:endCxn id="80" idx="2"/>
          </p:cNvCxnSpPr>
          <p:nvPr/>
        </p:nvCxnSpPr>
        <p:spPr>
          <a:xfrm>
            <a:off x="5646734" y="5614858"/>
            <a:ext cx="1442865" cy="490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9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3" grpId="0" animBg="1"/>
      <p:bldP spid="18" grpId="0" animBg="1"/>
      <p:bldP spid="19" grpId="0" animBg="1"/>
      <p:bldP spid="20" grpId="0"/>
      <p:bldP spid="58" grpId="0" animBg="1"/>
      <p:bldP spid="80" grpId="0" animBg="1"/>
      <p:bldP spid="81" grpId="0" animBg="1"/>
      <p:bldP spid="102" grpId="0" animBg="1"/>
      <p:bldP spid="103" grpId="0" animBg="1"/>
      <p:bldP spid="156" grpId="0" animBg="1"/>
      <p:bldP spid="27" grpId="0" animBg="1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19 ESS template" id="{29187F29-8712-D14C-B8E7-170A5282868A}" vid="{E9B9166D-3D04-D74A-9E51-274D5F9AE507}"/>
    </a:ext>
  </a:extLst>
</a:theme>
</file>

<file path=ppt/theme/theme2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9 ESS template" id="{29187F29-8712-D14C-B8E7-170A5282868A}" vid="{A060585B-E451-5042-BC27-29214B958F9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2957</TotalTime>
  <Words>696</Words>
  <Application>Microsoft Office PowerPoint</Application>
  <PresentationFormat>Widescreen</PresentationFormat>
  <Paragraphs>168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Office-tema</vt:lpstr>
      <vt:lpstr>2_Anpassad formgivning</vt:lpstr>
      <vt:lpstr>European Spallation Source  Archiving Service</vt:lpstr>
      <vt:lpstr>Archiving Service</vt:lpstr>
      <vt:lpstr>Archiving Service</vt:lpstr>
      <vt:lpstr>Archiving Service</vt:lpstr>
      <vt:lpstr>Archiving Service</vt:lpstr>
      <vt:lpstr>Archiving Service</vt:lpstr>
      <vt:lpstr>Archiving Service</vt:lpstr>
      <vt:lpstr>Archiving Service</vt:lpstr>
      <vt:lpstr>Archiving Service</vt:lpstr>
      <vt:lpstr>Archiving Service</vt:lpstr>
      <vt:lpstr>Archiving Service</vt:lpstr>
      <vt:lpstr>Archiving Service</vt:lpstr>
      <vt:lpstr>Archiving Service</vt:lpstr>
      <vt:lpstr>Archiving Service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Spallation Source  </dc:title>
  <dc:creator>martin.sjostrand@esss.se</dc:creator>
  <cp:lastModifiedBy>Ricardo Fernandes</cp:lastModifiedBy>
  <cp:revision>624</cp:revision>
  <cp:lastPrinted>2019-02-14T08:10:31Z</cp:lastPrinted>
  <dcterms:created xsi:type="dcterms:W3CDTF">2018-10-29T15:52:13Z</dcterms:created>
  <dcterms:modified xsi:type="dcterms:W3CDTF">2019-02-14T12:52:36Z</dcterms:modified>
</cp:coreProperties>
</file>