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64" r:id="rId2"/>
    <p:sldId id="431" r:id="rId3"/>
    <p:sldId id="456" r:id="rId4"/>
    <p:sldId id="457" r:id="rId5"/>
    <p:sldId id="266" r:id="rId6"/>
    <p:sldId id="265" r:id="rId7"/>
    <p:sldId id="449" r:id="rId8"/>
    <p:sldId id="455" r:id="rId9"/>
    <p:sldId id="427" r:id="rId10"/>
    <p:sldId id="454" r:id="rId11"/>
    <p:sldId id="429" r:id="rId12"/>
    <p:sldId id="436" r:id="rId13"/>
    <p:sldId id="450" r:id="rId14"/>
    <p:sldId id="441" r:id="rId15"/>
    <p:sldId id="442" r:id="rId16"/>
    <p:sldId id="451" r:id="rId17"/>
    <p:sldId id="437" r:id="rId18"/>
    <p:sldId id="438" r:id="rId19"/>
    <p:sldId id="439" r:id="rId20"/>
    <p:sldId id="458" r:id="rId21"/>
    <p:sldId id="459" r:id="rId22"/>
    <p:sldId id="452" r:id="rId23"/>
    <p:sldId id="445" r:id="rId24"/>
    <p:sldId id="440" r:id="rId25"/>
    <p:sldId id="446" r:id="rId26"/>
    <p:sldId id="447" r:id="rId27"/>
    <p:sldId id="448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1" autoAdjust="0"/>
    <p:restoredTop sz="69278" autoAdjust="0"/>
  </p:normalViewPr>
  <p:slideViewPr>
    <p:cSldViewPr>
      <p:cViewPr varScale="1">
        <p:scale>
          <a:sx n="76" d="100"/>
          <a:sy n="76" d="100"/>
        </p:scale>
        <p:origin x="30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2019-02-19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915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099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358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5963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3647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555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197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0069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43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4054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988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31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956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601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037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868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2437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15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62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19/02/2019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19/02/2019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19/02/2019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19/02/2019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19/02/2019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ira.esss.lu.se/secure/RapidBoard.jspa?projectKey=BCG" TargetMode="External"/><Relationship Id="rId2" Type="http://schemas.openxmlformats.org/officeDocument/2006/relationships/hyperlink" Target="https://confluence.esss.lu.se/display/BC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2463B5-0235-1A47-9A1A-ED20DE8CD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NICOS, Kafka and the DMSC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641875B-E115-664A-96F3-2EEB54255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Matt Clarke</a:t>
            </a:r>
          </a:p>
          <a:p>
            <a:r>
              <a:rPr lang="en-US" dirty="0">
                <a:solidFill>
                  <a:schemeClr val="bg1"/>
                </a:solidFill>
              </a:rPr>
              <a:t>ESS DMSC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3319B-EEE8-C94E-B816-A6D651D5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880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DMSC</a:t>
            </a:r>
          </a:p>
          <a:p>
            <a:r>
              <a:rPr lang="en-US" dirty="0"/>
              <a:t>Beamline Controls Team</a:t>
            </a:r>
          </a:p>
          <a:p>
            <a:r>
              <a:rPr lang="en-US" sz="3600" b="1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357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DD5F-617C-5545-800F-F75CBEE9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Kafka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02872-9B45-3242-9598-D5D13CFBE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“</a:t>
            </a:r>
            <a:r>
              <a:rPr lang="en-GB" sz="2400" i="1" dirty="0"/>
              <a:t>used for building real-time data pipelines and streaming apps. </a:t>
            </a:r>
          </a:p>
          <a:p>
            <a:pPr marL="0" indent="0" algn="ctr">
              <a:buNone/>
            </a:pPr>
            <a:r>
              <a:rPr lang="en-GB" sz="2400" i="1" dirty="0"/>
              <a:t>It is horizontally scalable, fault-tolerant and wicked fast”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6BD8-E410-1644-B2B6-E86C8636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2" descr="https://kafka.apache.org/21/images/kafka-apis.png">
            <a:extLst>
              <a:ext uri="{FF2B5EF4-FFF2-40B4-BE49-F238E27FC236}">
                <a16:creationId xmlns:a16="http://schemas.microsoft.com/office/drawing/2014/main" id="{9DB4ECBE-0B30-CB45-8560-DC6198B3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57" y="2852936"/>
            <a:ext cx="3995886" cy="33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1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DD5F-617C-5545-800F-F75CBEE9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Kafka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02872-9B45-3242-9598-D5D13CFBE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880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Topics</a:t>
            </a:r>
          </a:p>
          <a:p>
            <a:pPr lvl="1"/>
            <a:r>
              <a:rPr lang="en-US" dirty="0"/>
              <a:t>Uniquely named</a:t>
            </a:r>
          </a:p>
          <a:p>
            <a:pPr lvl="1"/>
            <a:r>
              <a:rPr lang="en-US" dirty="0"/>
              <a:t>Offset controlled by the consumer</a:t>
            </a:r>
          </a:p>
          <a:p>
            <a:pPr lvl="1"/>
            <a:r>
              <a:rPr lang="en-US" dirty="0"/>
              <a:t>Divided into partitions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6BD8-E410-1644-B2B6-E86C8636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3076" name="Picture 4" descr="https://kafka.apache.org/21/images/log_consumer.png">
            <a:extLst>
              <a:ext uri="{FF2B5EF4-FFF2-40B4-BE49-F238E27FC236}">
                <a16:creationId xmlns:a16="http://schemas.microsoft.com/office/drawing/2014/main" id="{CB3D8D9D-2CC6-4049-979B-8D9DB608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1271"/>
            <a:ext cx="3016539" cy="18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kafka.apache.org/21/images/log_anatomy.png">
            <a:extLst>
              <a:ext uri="{FF2B5EF4-FFF2-40B4-BE49-F238E27FC236}">
                <a16:creationId xmlns:a16="http://schemas.microsoft.com/office/drawing/2014/main" id="{1B1871CD-A140-134F-A4E3-7D359368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18890"/>
            <a:ext cx="3960440" cy="25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3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DMSC</a:t>
            </a:r>
          </a:p>
          <a:p>
            <a:r>
              <a:rPr lang="en-US" dirty="0"/>
              <a:t>Beamline Controls Team</a:t>
            </a:r>
          </a:p>
          <a:p>
            <a:r>
              <a:rPr lang="en-US" dirty="0"/>
              <a:t>Apache Kafka</a:t>
            </a:r>
          </a:p>
          <a:p>
            <a:r>
              <a:rPr lang="en-US" sz="3600" b="1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074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D190-E12E-244A-8243-E52363C5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922114"/>
          </a:xfrm>
        </p:spPr>
        <p:txBody>
          <a:bodyPr>
            <a:normAutofit/>
          </a:bodyPr>
          <a:lstStyle/>
          <a:p>
            <a:r>
              <a:rPr lang="en-GB" dirty="0"/>
              <a:t>Streaming architecture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41E36-E623-6E46-8401-489AA823F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" y="1783357"/>
            <a:ext cx="7655283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AFC71-DAD8-E04B-A0A8-6E1D8BDF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2AE37-B6F0-514F-A173-79010E94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75" y="5733256"/>
            <a:ext cx="1521274" cy="51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6244B-F387-D642-A44D-E1F6893D3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206" y="5520841"/>
            <a:ext cx="811994" cy="8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D190-E12E-244A-8243-E52363C5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922114"/>
          </a:xfrm>
        </p:spPr>
        <p:txBody>
          <a:bodyPr>
            <a:normAutofit/>
          </a:bodyPr>
          <a:lstStyle/>
          <a:p>
            <a:r>
              <a:rPr lang="en-GB" dirty="0"/>
              <a:t>Streaming architecture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41E36-E623-6E46-8401-489AA823F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" y="1783357"/>
            <a:ext cx="7655283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AFC71-DAD8-E04B-A0A8-6E1D8BDF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2AE37-B6F0-514F-A173-79010E94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75" y="5733256"/>
            <a:ext cx="1521274" cy="5177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F03913-8F78-3044-8267-2C086E5AC64F}"/>
              </a:ext>
            </a:extLst>
          </p:cNvPr>
          <p:cNvSpPr/>
          <p:nvPr/>
        </p:nvSpPr>
        <p:spPr>
          <a:xfrm>
            <a:off x="1043608" y="4293096"/>
            <a:ext cx="2520280" cy="20162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C73AE-5EA9-8B4C-A1D6-686A432DD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206" y="5520841"/>
            <a:ext cx="811994" cy="8119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BDC555-BC4D-7541-99C6-721C78C4A690}"/>
              </a:ext>
            </a:extLst>
          </p:cNvPr>
          <p:cNvSpPr/>
          <p:nvPr/>
        </p:nvSpPr>
        <p:spPr>
          <a:xfrm>
            <a:off x="3851920" y="1677236"/>
            <a:ext cx="1368152" cy="8876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1CF17-5825-6F48-AB1F-304D4CCB5A7A}"/>
              </a:ext>
            </a:extLst>
          </p:cNvPr>
          <p:cNvSpPr/>
          <p:nvPr/>
        </p:nvSpPr>
        <p:spPr>
          <a:xfrm>
            <a:off x="6027518" y="2924943"/>
            <a:ext cx="2288898" cy="8333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51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DMSC</a:t>
            </a:r>
          </a:p>
          <a:p>
            <a:r>
              <a:rPr lang="en-US" dirty="0"/>
              <a:t>Beamline Controls Team</a:t>
            </a:r>
          </a:p>
          <a:p>
            <a:r>
              <a:rPr lang="en-US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sz="3600" b="1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172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B73E-DB8C-D04B-92EC-B6843ED6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D6DE-D214-3048-8A79-976FCBBCA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by FRM II in Munich</a:t>
            </a:r>
          </a:p>
          <a:p>
            <a:r>
              <a:rPr lang="en-US" dirty="0"/>
              <a:t>Written in Python</a:t>
            </a:r>
          </a:p>
          <a:p>
            <a:r>
              <a:rPr lang="en-US" dirty="0"/>
              <a:t>Client server architecture</a:t>
            </a:r>
          </a:p>
          <a:p>
            <a:r>
              <a:rPr lang="en-US" dirty="0"/>
              <a:t>Consists of a number of services:</a:t>
            </a:r>
          </a:p>
          <a:p>
            <a:pPr lvl="1"/>
            <a:r>
              <a:rPr lang="en-US" dirty="0" err="1"/>
              <a:t>Poller</a:t>
            </a:r>
            <a:endParaRPr lang="en-US" dirty="0"/>
          </a:p>
          <a:p>
            <a:pPr lvl="1"/>
            <a:r>
              <a:rPr lang="en-US" dirty="0"/>
              <a:t>Cache</a:t>
            </a:r>
          </a:p>
          <a:p>
            <a:pPr lvl="1"/>
            <a:r>
              <a:rPr lang="en-US" dirty="0"/>
              <a:t>Daemon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6506E-F4F2-DE4D-B527-B73A7440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6981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0B7B-26A3-FC4A-BDF9-47F43D80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NICOS user interface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D420C-A084-D843-9216-8AECE677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936336-E577-6B45-9554-5F25D16C5F7C}"/>
              </a:ext>
            </a:extLst>
          </p:cNvPr>
          <p:cNvGrpSpPr>
            <a:grpSpLocks noChangeAspect="1"/>
          </p:cNvGrpSpPr>
          <p:nvPr/>
        </p:nvGrpSpPr>
        <p:grpSpPr>
          <a:xfrm>
            <a:off x="809836" y="1664013"/>
            <a:ext cx="7524328" cy="4692337"/>
            <a:chOff x="0" y="577800"/>
            <a:chExt cx="9144000" cy="5702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F13E36-E4A2-FB46-8B8C-50031D8F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77800"/>
              <a:ext cx="9144000" cy="5702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F1796B-2C52-A949-BBDE-227680A3D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000" y="2182501"/>
              <a:ext cx="2001338" cy="149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08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B73E-DB8C-D04B-92EC-B6843ED6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D6DE-D214-3048-8A79-976FCBBCA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Changes for the ESS:</a:t>
            </a:r>
          </a:p>
          <a:p>
            <a:pPr lvl="1"/>
            <a:r>
              <a:rPr lang="en-US" dirty="0"/>
              <a:t>EPICS support added </a:t>
            </a:r>
            <a:r>
              <a:rPr lang="en-GB" dirty="0"/>
              <a:t>✓</a:t>
            </a:r>
            <a:endParaRPr lang="en-US" dirty="0"/>
          </a:p>
          <a:p>
            <a:pPr lvl="1"/>
            <a:r>
              <a:rPr lang="en-US" dirty="0"/>
              <a:t>Forwarder and </a:t>
            </a:r>
            <a:r>
              <a:rPr lang="en-US" dirty="0" err="1"/>
              <a:t>Filewriter</a:t>
            </a:r>
            <a:r>
              <a:rPr lang="en-US" dirty="0"/>
              <a:t> Kafka support </a:t>
            </a:r>
            <a:r>
              <a:rPr lang="en-GB" dirty="0"/>
              <a:t>✓</a:t>
            </a:r>
          </a:p>
          <a:p>
            <a:pPr lvl="1"/>
            <a:r>
              <a:rPr lang="en-GB" dirty="0"/>
              <a:t>Kafka-based cache [in progress]</a:t>
            </a:r>
          </a:p>
          <a:p>
            <a:pPr lvl="1"/>
            <a:r>
              <a:rPr lang="en-GB" dirty="0"/>
              <a:t>User experience review [planned]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Equipment integrated</a:t>
            </a:r>
          </a:p>
          <a:p>
            <a:pPr lvl="1"/>
            <a:r>
              <a:rPr lang="en-US" dirty="0"/>
              <a:t>Motion controllers</a:t>
            </a:r>
          </a:p>
          <a:p>
            <a:pPr lvl="1"/>
            <a:r>
              <a:rPr lang="en-US" dirty="0"/>
              <a:t>Temperature controllers</a:t>
            </a:r>
          </a:p>
          <a:p>
            <a:pPr lvl="1"/>
            <a:r>
              <a:rPr lang="en-US" dirty="0"/>
              <a:t>Event receivers</a:t>
            </a:r>
          </a:p>
          <a:p>
            <a:pPr lvl="1"/>
            <a:r>
              <a:rPr lang="en-US" u="sng" dirty="0"/>
              <a:t>Choppers (partial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6506E-F4F2-DE4D-B527-B73A7440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991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Introduction</a:t>
            </a:r>
            <a:endParaRPr lang="en-US" sz="3600" dirty="0"/>
          </a:p>
          <a:p>
            <a:r>
              <a:rPr lang="en-US" dirty="0"/>
              <a:t>DMSC</a:t>
            </a:r>
          </a:p>
          <a:p>
            <a:r>
              <a:rPr lang="en-US" dirty="0"/>
              <a:t>Beamline Controls Group</a:t>
            </a:r>
          </a:p>
          <a:p>
            <a:r>
              <a:rPr lang="en-US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2178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E5F7-672A-0347-AC95-7E4E988C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might the user see?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AC58D-C572-F54E-88D4-5FB3B0A3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48E1B30-A3FB-CD4F-B835-8BE1ABF90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3886"/>
            <a:ext cx="2770266" cy="471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F22C8-EBF6-2346-8D42-B1D33868D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73" y="1598174"/>
            <a:ext cx="2768854" cy="4803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68B6A-0598-AD45-80F8-791508FED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734" y="1585375"/>
            <a:ext cx="2718484" cy="482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45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E5F7-672A-0347-AC95-7E4E988C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might the user see?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AC58D-C572-F54E-88D4-5FB3B0A3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CB879-3923-514D-9C22-F0E0A65D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45" y="2524631"/>
            <a:ext cx="4900910" cy="27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7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DMSC</a:t>
            </a:r>
          </a:p>
          <a:p>
            <a:r>
              <a:rPr lang="en-US" dirty="0"/>
              <a:t>Beamline Controls Team</a:t>
            </a:r>
          </a:p>
          <a:p>
            <a:r>
              <a:rPr lang="en-US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sz="3600" b="1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9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0D19-5D4A-8E48-A9F3-78A7BF76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9015C-F9DD-6B4F-8032-F0054ECF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0E2A95-A114-A949-BC2D-7C8C065DF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40" y="1600200"/>
            <a:ext cx="496752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4435-F8D0-E747-89A3-B46F983E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F692-AC26-B740-8B76-03587E8F9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19018-A52E-C041-8905-D728C51C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00C60DD-4752-0D4F-9E2D-24A1F10C1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89" y="1988840"/>
            <a:ext cx="4510223" cy="39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7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B6C6-E4BC-474F-9901-5E735FAD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 @ SINQ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EB9F-10CE-134B-982E-1381A11E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AMOR are running the full system for a few days each cycle</a:t>
            </a:r>
          </a:p>
          <a:p>
            <a:r>
              <a:rPr lang="en-US" dirty="0"/>
              <a:t>SINQ see NICOS as a possible replacement for SICS</a:t>
            </a:r>
          </a:p>
          <a:p>
            <a:r>
              <a:rPr lang="en-US" dirty="0"/>
              <a:t>Mostly positive</a:t>
            </a:r>
          </a:p>
          <a:p>
            <a:pPr lvl="1"/>
            <a:r>
              <a:rPr lang="en-US" dirty="0"/>
              <a:t>Successfully created </a:t>
            </a:r>
            <a:r>
              <a:rPr lang="en-US" dirty="0" err="1"/>
              <a:t>NeXus</a:t>
            </a:r>
            <a:r>
              <a:rPr lang="en-US" dirty="0"/>
              <a:t> files</a:t>
            </a:r>
          </a:p>
          <a:p>
            <a:pPr lvl="2"/>
            <a:r>
              <a:rPr lang="en-US" dirty="0"/>
              <a:t>Some empty files produced</a:t>
            </a:r>
          </a:p>
          <a:p>
            <a:pPr lvl="2"/>
            <a:r>
              <a:rPr lang="en-US" dirty="0"/>
              <a:t>Misconfigured Kafka</a:t>
            </a:r>
          </a:p>
          <a:p>
            <a:pPr lvl="2"/>
            <a:r>
              <a:rPr lang="en-US" dirty="0"/>
              <a:t>Incompatible </a:t>
            </a:r>
            <a:r>
              <a:rPr lang="en-US" dirty="0" err="1"/>
              <a:t>NeXus</a:t>
            </a:r>
            <a:r>
              <a:rPr lang="en-US" dirty="0"/>
              <a:t> files</a:t>
            </a:r>
          </a:p>
          <a:p>
            <a:pPr lvl="1"/>
            <a:r>
              <a:rPr lang="en-US" dirty="0"/>
              <a:t>Scientist likes NICOS</a:t>
            </a:r>
          </a:p>
          <a:p>
            <a:pPr lvl="2"/>
            <a:r>
              <a:rPr lang="en-US" dirty="0"/>
              <a:t>Some UI dislikes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7260-1CE2-5746-BEBE-B2C4420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2938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4B45-FDD7-DE42-8CF0-E33C301D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early Xmas present from HZB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23BCF-0390-0943-920B-2CA23BEF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9743" y="3939725"/>
            <a:ext cx="2859717" cy="26544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09180-D135-1E48-A48B-A0953BC3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35D904A-EB99-9E4B-BBA7-62806D264694}"/>
              </a:ext>
            </a:extLst>
          </p:cNvPr>
          <p:cNvGrpSpPr/>
          <p:nvPr/>
        </p:nvGrpSpPr>
        <p:grpSpPr>
          <a:xfrm>
            <a:off x="1103739" y="1700808"/>
            <a:ext cx="6936523" cy="3190935"/>
            <a:chOff x="457200" y="3312645"/>
            <a:chExt cx="6936523" cy="319093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58A5EE-48E0-6D43-AAB5-212C21695BF6}"/>
                </a:ext>
              </a:extLst>
            </p:cNvPr>
            <p:cNvGrpSpPr/>
            <p:nvPr/>
          </p:nvGrpSpPr>
          <p:grpSpPr>
            <a:xfrm>
              <a:off x="457200" y="3706955"/>
              <a:ext cx="6936523" cy="1096183"/>
              <a:chOff x="457200" y="3706955"/>
              <a:chExt cx="6936523" cy="1096183"/>
            </a:xfrm>
          </p:grpSpPr>
          <p:pic>
            <p:nvPicPr>
              <p:cNvPr id="6" name="Image" descr="Image">
                <a:extLst>
                  <a:ext uri="{FF2B5EF4-FFF2-40B4-BE49-F238E27FC236}">
                    <a16:creationId xmlns:a16="http://schemas.microsoft.com/office/drawing/2014/main" id="{41AA0E86-3284-DE41-8A9B-FFF02CB0E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57200" y="3960041"/>
                <a:ext cx="647765" cy="647765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F3E5093-A10F-A440-8798-333CA642964D}"/>
                  </a:ext>
                </a:extLst>
              </p:cNvPr>
              <p:cNvGrpSpPr/>
              <p:nvPr/>
            </p:nvGrpSpPr>
            <p:grpSpPr>
              <a:xfrm>
                <a:off x="2239367" y="3964311"/>
                <a:ext cx="1832977" cy="650919"/>
                <a:chOff x="2136578" y="3964311"/>
                <a:chExt cx="1832977" cy="65091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D9ADB3B-24C8-AF41-BD32-A67AE1B34FA0}"/>
                    </a:ext>
                  </a:extLst>
                </p:cNvPr>
                <p:cNvGrpSpPr/>
                <p:nvPr/>
              </p:nvGrpSpPr>
              <p:grpSpPr>
                <a:xfrm>
                  <a:off x="2136578" y="3964311"/>
                  <a:ext cx="367610" cy="650919"/>
                  <a:chOff x="2565203" y="3867079"/>
                  <a:chExt cx="367610" cy="650919"/>
                </a:xfrm>
              </p:grpSpPr>
              <p:sp>
                <p:nvSpPr>
                  <p:cNvPr id="16" name="Oval">
                    <a:extLst>
                      <a:ext uri="{FF2B5EF4-FFF2-40B4-BE49-F238E27FC236}">
                        <a16:creationId xmlns:a16="http://schemas.microsoft.com/office/drawing/2014/main" id="{D7B385FC-E43B-7D41-A1A4-06ADF1F17629}"/>
                      </a:ext>
                    </a:extLst>
                  </p:cNvPr>
                  <p:cNvSpPr/>
                  <p:nvPr/>
                </p:nvSpPr>
                <p:spPr>
                  <a:xfrm>
                    <a:off x="2616917" y="3890510"/>
                    <a:ext cx="269422" cy="575965"/>
                  </a:xfrm>
                  <a:prstGeom prst="ellipse">
                    <a:avLst/>
                  </a:prstGeom>
                  <a:solidFill>
                    <a:srgbClr val="A9A9A9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17" name="Oval">
                    <a:extLst>
                      <a:ext uri="{FF2B5EF4-FFF2-40B4-BE49-F238E27FC236}">
                        <a16:creationId xmlns:a16="http://schemas.microsoft.com/office/drawing/2014/main" id="{89A1E8FB-F4DB-2F42-B344-9280756E9699}"/>
                      </a:ext>
                    </a:extLst>
                  </p:cNvPr>
                  <p:cNvSpPr/>
                  <p:nvPr/>
                </p:nvSpPr>
                <p:spPr>
                  <a:xfrm>
                    <a:off x="2730903" y="3910020"/>
                    <a:ext cx="41453" cy="1380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18" name="Line">
                    <a:extLst>
                      <a:ext uri="{FF2B5EF4-FFF2-40B4-BE49-F238E27FC236}">
                        <a16:creationId xmlns:a16="http://schemas.microsoft.com/office/drawing/2014/main" id="{4EE6AFCF-652A-8140-A245-7F9F004171BC}"/>
                      </a:ext>
                    </a:extLst>
                  </p:cNvPr>
                  <p:cNvSpPr/>
                  <p:nvPr/>
                </p:nvSpPr>
                <p:spPr>
                  <a:xfrm>
                    <a:off x="2565203" y="3867079"/>
                    <a:ext cx="367610" cy="6509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3" h="21371" extrusionOk="0">
                        <a:moveTo>
                          <a:pt x="5733" y="0"/>
                        </a:moveTo>
                        <a:cubicBezTo>
                          <a:pt x="3066" y="1874"/>
                          <a:pt x="1261" y="4094"/>
                          <a:pt x="480" y="6461"/>
                        </a:cubicBezTo>
                        <a:cubicBezTo>
                          <a:pt x="-327" y="8907"/>
                          <a:pt x="-2" y="11409"/>
                          <a:pt x="620" y="13870"/>
                        </a:cubicBezTo>
                        <a:cubicBezTo>
                          <a:pt x="1508" y="17383"/>
                          <a:pt x="4015" y="20994"/>
                          <a:pt x="9896" y="21347"/>
                        </a:cubicBezTo>
                        <a:cubicBezTo>
                          <a:pt x="14112" y="21600"/>
                          <a:pt x="17684" y="19804"/>
                          <a:pt x="19462" y="17543"/>
                        </a:cubicBezTo>
                        <a:cubicBezTo>
                          <a:pt x="20722" y="15940"/>
                          <a:pt x="21021" y="14132"/>
                          <a:pt x="21273" y="12269"/>
                        </a:cubicBezTo>
                      </a:path>
                    </a:pathLst>
                  </a:custGeom>
                  <a:ln w="254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19" name="Oval">
                    <a:extLst>
                      <a:ext uri="{FF2B5EF4-FFF2-40B4-BE49-F238E27FC236}">
                        <a16:creationId xmlns:a16="http://schemas.microsoft.com/office/drawing/2014/main" id="{9F79FB6D-9CDB-084D-A715-8B0AF692755B}"/>
                      </a:ext>
                    </a:extLst>
                  </p:cNvPr>
                  <p:cNvSpPr/>
                  <p:nvPr/>
                </p:nvSpPr>
                <p:spPr>
                  <a:xfrm>
                    <a:off x="2737599" y="4157818"/>
                    <a:ext cx="11752" cy="503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151221B-F63B-EB48-88D7-E62316A2B7F1}"/>
                    </a:ext>
                  </a:extLst>
                </p:cNvPr>
                <p:cNvGrpSpPr/>
                <p:nvPr/>
              </p:nvGrpSpPr>
              <p:grpSpPr>
                <a:xfrm>
                  <a:off x="2625034" y="3964311"/>
                  <a:ext cx="367610" cy="650919"/>
                  <a:chOff x="2565203" y="3867079"/>
                  <a:chExt cx="367610" cy="650919"/>
                </a:xfrm>
              </p:grpSpPr>
              <p:sp>
                <p:nvSpPr>
                  <p:cNvPr id="22" name="Oval">
                    <a:extLst>
                      <a:ext uri="{FF2B5EF4-FFF2-40B4-BE49-F238E27FC236}">
                        <a16:creationId xmlns:a16="http://schemas.microsoft.com/office/drawing/2014/main" id="{8B189D2E-3BD9-9045-AD30-4F35534BC075}"/>
                      </a:ext>
                    </a:extLst>
                  </p:cNvPr>
                  <p:cNvSpPr/>
                  <p:nvPr/>
                </p:nvSpPr>
                <p:spPr>
                  <a:xfrm>
                    <a:off x="2616917" y="3890510"/>
                    <a:ext cx="269422" cy="575965"/>
                  </a:xfrm>
                  <a:prstGeom prst="ellipse">
                    <a:avLst/>
                  </a:prstGeom>
                  <a:solidFill>
                    <a:srgbClr val="A9A9A9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23" name="Oval">
                    <a:extLst>
                      <a:ext uri="{FF2B5EF4-FFF2-40B4-BE49-F238E27FC236}">
                        <a16:creationId xmlns:a16="http://schemas.microsoft.com/office/drawing/2014/main" id="{DCFAF4AB-DD94-1E43-BC73-9BAA992988B1}"/>
                      </a:ext>
                    </a:extLst>
                  </p:cNvPr>
                  <p:cNvSpPr/>
                  <p:nvPr/>
                </p:nvSpPr>
                <p:spPr>
                  <a:xfrm>
                    <a:off x="2730903" y="3910020"/>
                    <a:ext cx="41453" cy="1380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24" name="Line">
                    <a:extLst>
                      <a:ext uri="{FF2B5EF4-FFF2-40B4-BE49-F238E27FC236}">
                        <a16:creationId xmlns:a16="http://schemas.microsoft.com/office/drawing/2014/main" id="{BF4ECC12-7454-8A40-B7E6-40A978374E91}"/>
                      </a:ext>
                    </a:extLst>
                  </p:cNvPr>
                  <p:cNvSpPr/>
                  <p:nvPr/>
                </p:nvSpPr>
                <p:spPr>
                  <a:xfrm>
                    <a:off x="2565203" y="3867079"/>
                    <a:ext cx="367610" cy="6509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3" h="21371" extrusionOk="0">
                        <a:moveTo>
                          <a:pt x="5733" y="0"/>
                        </a:moveTo>
                        <a:cubicBezTo>
                          <a:pt x="3066" y="1874"/>
                          <a:pt x="1261" y="4094"/>
                          <a:pt x="480" y="6461"/>
                        </a:cubicBezTo>
                        <a:cubicBezTo>
                          <a:pt x="-327" y="8907"/>
                          <a:pt x="-2" y="11409"/>
                          <a:pt x="620" y="13870"/>
                        </a:cubicBezTo>
                        <a:cubicBezTo>
                          <a:pt x="1508" y="17383"/>
                          <a:pt x="4015" y="20994"/>
                          <a:pt x="9896" y="21347"/>
                        </a:cubicBezTo>
                        <a:cubicBezTo>
                          <a:pt x="14112" y="21600"/>
                          <a:pt x="17684" y="19804"/>
                          <a:pt x="19462" y="17543"/>
                        </a:cubicBezTo>
                        <a:cubicBezTo>
                          <a:pt x="20722" y="15940"/>
                          <a:pt x="21021" y="14132"/>
                          <a:pt x="21273" y="12269"/>
                        </a:cubicBezTo>
                      </a:path>
                    </a:pathLst>
                  </a:custGeom>
                  <a:ln w="254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25" name="Oval">
                    <a:extLst>
                      <a:ext uri="{FF2B5EF4-FFF2-40B4-BE49-F238E27FC236}">
                        <a16:creationId xmlns:a16="http://schemas.microsoft.com/office/drawing/2014/main" id="{BAA1762B-1078-DE42-B673-EAE1FBEA4AFE}"/>
                      </a:ext>
                    </a:extLst>
                  </p:cNvPr>
                  <p:cNvSpPr/>
                  <p:nvPr/>
                </p:nvSpPr>
                <p:spPr>
                  <a:xfrm>
                    <a:off x="2737599" y="4157818"/>
                    <a:ext cx="11752" cy="503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6032971-F73C-764F-A4F5-B949C584AAE8}"/>
                    </a:ext>
                  </a:extLst>
                </p:cNvPr>
                <p:cNvGrpSpPr/>
                <p:nvPr/>
              </p:nvGrpSpPr>
              <p:grpSpPr>
                <a:xfrm>
                  <a:off x="3113490" y="3964311"/>
                  <a:ext cx="367610" cy="650919"/>
                  <a:chOff x="2565203" y="3867079"/>
                  <a:chExt cx="367610" cy="650919"/>
                </a:xfrm>
              </p:grpSpPr>
              <p:sp>
                <p:nvSpPr>
                  <p:cNvPr id="27" name="Oval">
                    <a:extLst>
                      <a:ext uri="{FF2B5EF4-FFF2-40B4-BE49-F238E27FC236}">
                        <a16:creationId xmlns:a16="http://schemas.microsoft.com/office/drawing/2014/main" id="{22967AA3-843A-5E46-867D-3E74BC2F8AA3}"/>
                      </a:ext>
                    </a:extLst>
                  </p:cNvPr>
                  <p:cNvSpPr/>
                  <p:nvPr/>
                </p:nvSpPr>
                <p:spPr>
                  <a:xfrm>
                    <a:off x="2616917" y="3890510"/>
                    <a:ext cx="269422" cy="575965"/>
                  </a:xfrm>
                  <a:prstGeom prst="ellipse">
                    <a:avLst/>
                  </a:prstGeom>
                  <a:solidFill>
                    <a:srgbClr val="A9A9A9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28" name="Oval">
                    <a:extLst>
                      <a:ext uri="{FF2B5EF4-FFF2-40B4-BE49-F238E27FC236}">
                        <a16:creationId xmlns:a16="http://schemas.microsoft.com/office/drawing/2014/main" id="{0C282C5F-0EBC-B543-8E27-89FD384A8244}"/>
                      </a:ext>
                    </a:extLst>
                  </p:cNvPr>
                  <p:cNvSpPr/>
                  <p:nvPr/>
                </p:nvSpPr>
                <p:spPr>
                  <a:xfrm>
                    <a:off x="2730903" y="3910020"/>
                    <a:ext cx="41453" cy="1380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29" name="Line">
                    <a:extLst>
                      <a:ext uri="{FF2B5EF4-FFF2-40B4-BE49-F238E27FC236}">
                        <a16:creationId xmlns:a16="http://schemas.microsoft.com/office/drawing/2014/main" id="{C60BED61-E0E7-5445-810A-1ABAA9196885}"/>
                      </a:ext>
                    </a:extLst>
                  </p:cNvPr>
                  <p:cNvSpPr/>
                  <p:nvPr/>
                </p:nvSpPr>
                <p:spPr>
                  <a:xfrm>
                    <a:off x="2565203" y="3867079"/>
                    <a:ext cx="367610" cy="6509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3" h="21371" extrusionOk="0">
                        <a:moveTo>
                          <a:pt x="5733" y="0"/>
                        </a:moveTo>
                        <a:cubicBezTo>
                          <a:pt x="3066" y="1874"/>
                          <a:pt x="1261" y="4094"/>
                          <a:pt x="480" y="6461"/>
                        </a:cubicBezTo>
                        <a:cubicBezTo>
                          <a:pt x="-327" y="8907"/>
                          <a:pt x="-2" y="11409"/>
                          <a:pt x="620" y="13870"/>
                        </a:cubicBezTo>
                        <a:cubicBezTo>
                          <a:pt x="1508" y="17383"/>
                          <a:pt x="4015" y="20994"/>
                          <a:pt x="9896" y="21347"/>
                        </a:cubicBezTo>
                        <a:cubicBezTo>
                          <a:pt x="14112" y="21600"/>
                          <a:pt x="17684" y="19804"/>
                          <a:pt x="19462" y="17543"/>
                        </a:cubicBezTo>
                        <a:cubicBezTo>
                          <a:pt x="20722" y="15940"/>
                          <a:pt x="21021" y="14132"/>
                          <a:pt x="21273" y="12269"/>
                        </a:cubicBezTo>
                      </a:path>
                    </a:pathLst>
                  </a:custGeom>
                  <a:ln w="254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30" name="Oval">
                    <a:extLst>
                      <a:ext uri="{FF2B5EF4-FFF2-40B4-BE49-F238E27FC236}">
                        <a16:creationId xmlns:a16="http://schemas.microsoft.com/office/drawing/2014/main" id="{FE5DC11E-6821-AA4E-B124-D0CE9B4A75D6}"/>
                      </a:ext>
                    </a:extLst>
                  </p:cNvPr>
                  <p:cNvSpPr/>
                  <p:nvPr/>
                </p:nvSpPr>
                <p:spPr>
                  <a:xfrm>
                    <a:off x="2737599" y="4157818"/>
                    <a:ext cx="11752" cy="503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EA1010D-E5A3-C949-9FA5-C446F45FC829}"/>
                    </a:ext>
                  </a:extLst>
                </p:cNvPr>
                <p:cNvGrpSpPr/>
                <p:nvPr/>
              </p:nvGrpSpPr>
              <p:grpSpPr>
                <a:xfrm>
                  <a:off x="3601945" y="3964311"/>
                  <a:ext cx="367610" cy="650919"/>
                  <a:chOff x="2565203" y="3867079"/>
                  <a:chExt cx="367610" cy="650919"/>
                </a:xfrm>
              </p:grpSpPr>
              <p:sp>
                <p:nvSpPr>
                  <p:cNvPr id="32" name="Oval">
                    <a:extLst>
                      <a:ext uri="{FF2B5EF4-FFF2-40B4-BE49-F238E27FC236}">
                        <a16:creationId xmlns:a16="http://schemas.microsoft.com/office/drawing/2014/main" id="{AF30BD8A-7EB1-8C4E-9AF1-1E2F68B178C4}"/>
                      </a:ext>
                    </a:extLst>
                  </p:cNvPr>
                  <p:cNvSpPr/>
                  <p:nvPr/>
                </p:nvSpPr>
                <p:spPr>
                  <a:xfrm>
                    <a:off x="2616917" y="3890510"/>
                    <a:ext cx="269422" cy="575965"/>
                  </a:xfrm>
                  <a:prstGeom prst="ellipse">
                    <a:avLst/>
                  </a:prstGeom>
                  <a:solidFill>
                    <a:srgbClr val="A9A9A9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33" name="Oval">
                    <a:extLst>
                      <a:ext uri="{FF2B5EF4-FFF2-40B4-BE49-F238E27FC236}">
                        <a16:creationId xmlns:a16="http://schemas.microsoft.com/office/drawing/2014/main" id="{58AF3346-50C4-8745-8C4D-10D8C97B1FCA}"/>
                      </a:ext>
                    </a:extLst>
                  </p:cNvPr>
                  <p:cNvSpPr/>
                  <p:nvPr/>
                </p:nvSpPr>
                <p:spPr>
                  <a:xfrm>
                    <a:off x="2730903" y="3910020"/>
                    <a:ext cx="41453" cy="1380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34" name="Line">
                    <a:extLst>
                      <a:ext uri="{FF2B5EF4-FFF2-40B4-BE49-F238E27FC236}">
                        <a16:creationId xmlns:a16="http://schemas.microsoft.com/office/drawing/2014/main" id="{D762D811-64F0-8444-A5D2-6B081D32CEAB}"/>
                      </a:ext>
                    </a:extLst>
                  </p:cNvPr>
                  <p:cNvSpPr/>
                  <p:nvPr/>
                </p:nvSpPr>
                <p:spPr>
                  <a:xfrm>
                    <a:off x="2565203" y="3867079"/>
                    <a:ext cx="367610" cy="6509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3" h="21371" extrusionOk="0">
                        <a:moveTo>
                          <a:pt x="5733" y="0"/>
                        </a:moveTo>
                        <a:cubicBezTo>
                          <a:pt x="3066" y="1874"/>
                          <a:pt x="1261" y="4094"/>
                          <a:pt x="480" y="6461"/>
                        </a:cubicBezTo>
                        <a:cubicBezTo>
                          <a:pt x="-327" y="8907"/>
                          <a:pt x="-2" y="11409"/>
                          <a:pt x="620" y="13870"/>
                        </a:cubicBezTo>
                        <a:cubicBezTo>
                          <a:pt x="1508" y="17383"/>
                          <a:pt x="4015" y="20994"/>
                          <a:pt x="9896" y="21347"/>
                        </a:cubicBezTo>
                        <a:cubicBezTo>
                          <a:pt x="14112" y="21600"/>
                          <a:pt x="17684" y="19804"/>
                          <a:pt x="19462" y="17543"/>
                        </a:cubicBezTo>
                        <a:cubicBezTo>
                          <a:pt x="20722" y="15940"/>
                          <a:pt x="21021" y="14132"/>
                          <a:pt x="21273" y="12269"/>
                        </a:cubicBezTo>
                      </a:path>
                    </a:pathLst>
                  </a:custGeom>
                  <a:ln w="254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35" name="Oval">
                    <a:extLst>
                      <a:ext uri="{FF2B5EF4-FFF2-40B4-BE49-F238E27FC236}">
                        <a16:creationId xmlns:a16="http://schemas.microsoft.com/office/drawing/2014/main" id="{665B1021-C0AA-C94B-9295-DEBE656A6196}"/>
                      </a:ext>
                    </a:extLst>
                  </p:cNvPr>
                  <p:cNvSpPr/>
                  <p:nvPr/>
                </p:nvSpPr>
                <p:spPr>
                  <a:xfrm>
                    <a:off x="2737599" y="4157818"/>
                    <a:ext cx="11752" cy="503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miter lim="400000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</p:grpSp>
          </p:grp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6D88ED92-4F3B-ED43-8C11-4B9C41141CA4}"/>
                  </a:ext>
                </a:extLst>
              </p:cNvPr>
              <p:cNvSpPr/>
              <p:nvPr/>
            </p:nvSpPr>
            <p:spPr>
              <a:xfrm flipV="1">
                <a:off x="1222522" y="4273429"/>
                <a:ext cx="899288" cy="2295"/>
              </a:xfrm>
              <a:prstGeom prst="line">
                <a:avLst/>
              </a:prstGeom>
              <a:ln w="762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60"/>
              </a:p>
            </p:txBody>
          </p:sp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76B4A9C5-A82D-AD49-BDF2-6640239246FE}"/>
                  </a:ext>
                </a:extLst>
              </p:cNvPr>
              <p:cNvSpPr/>
              <p:nvPr/>
            </p:nvSpPr>
            <p:spPr>
              <a:xfrm flipV="1">
                <a:off x="4189901" y="4255049"/>
                <a:ext cx="503105" cy="0"/>
              </a:xfrm>
              <a:prstGeom prst="line">
                <a:avLst/>
              </a:prstGeom>
              <a:ln w="762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6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6728F2F-E22F-2749-81C6-BE18159E9520}"/>
                  </a:ext>
                </a:extLst>
              </p:cNvPr>
              <p:cNvGrpSpPr/>
              <p:nvPr/>
            </p:nvGrpSpPr>
            <p:grpSpPr>
              <a:xfrm>
                <a:off x="4810563" y="3914805"/>
                <a:ext cx="694870" cy="420283"/>
                <a:chOff x="4779278" y="3914805"/>
                <a:chExt cx="694870" cy="42028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442D13B-5662-5F44-A7D1-5A8479938766}"/>
                    </a:ext>
                  </a:extLst>
                </p:cNvPr>
                <p:cNvSpPr/>
                <p:nvPr/>
              </p:nvSpPr>
              <p:spPr>
                <a:xfrm>
                  <a:off x="4841272" y="4175009"/>
                  <a:ext cx="576064" cy="16007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E2C597F-54B2-C54E-9A10-BA2AB3E42F9A}"/>
                    </a:ext>
                  </a:extLst>
                </p:cNvPr>
                <p:cNvSpPr txBox="1"/>
                <p:nvPr/>
              </p:nvSpPr>
              <p:spPr>
                <a:xfrm>
                  <a:off x="4779278" y="3914805"/>
                  <a:ext cx="6948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SAMPLE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D9C969E-CDF5-8D44-84E0-B19CB274C2D8}"/>
                  </a:ext>
                </a:extLst>
              </p:cNvPr>
              <p:cNvGrpSpPr/>
              <p:nvPr/>
            </p:nvGrpSpPr>
            <p:grpSpPr>
              <a:xfrm>
                <a:off x="5622990" y="3706955"/>
                <a:ext cx="504096" cy="1096183"/>
                <a:chOff x="5580092" y="3706955"/>
                <a:chExt cx="504096" cy="1096183"/>
              </a:xfrm>
            </p:grpSpPr>
            <p:sp>
              <p:nvSpPr>
                <p:cNvPr id="43" name="Line">
                  <a:extLst>
                    <a:ext uri="{FF2B5EF4-FFF2-40B4-BE49-F238E27FC236}">
                      <a16:creationId xmlns:a16="http://schemas.microsoft.com/office/drawing/2014/main" id="{DE27F484-0CD6-4448-AA19-32DA7F96C899}"/>
                    </a:ext>
                  </a:extLst>
                </p:cNvPr>
                <p:cNvSpPr/>
                <p:nvPr/>
              </p:nvSpPr>
              <p:spPr>
                <a:xfrm flipV="1">
                  <a:off x="5580112" y="3706955"/>
                  <a:ext cx="504076" cy="548091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26789" tIns="26789" rIns="26789" bIns="26789" anchor="ctr"/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/>
                </a:p>
              </p:txBody>
            </p:sp>
            <p:sp>
              <p:nvSpPr>
                <p:cNvPr id="44" name="Line">
                  <a:extLst>
                    <a:ext uri="{FF2B5EF4-FFF2-40B4-BE49-F238E27FC236}">
                      <a16:creationId xmlns:a16="http://schemas.microsoft.com/office/drawing/2014/main" id="{50413FE8-6AAB-5844-9CF3-58D5950E0C35}"/>
                    </a:ext>
                  </a:extLst>
                </p:cNvPr>
                <p:cNvSpPr/>
                <p:nvPr/>
              </p:nvSpPr>
              <p:spPr>
                <a:xfrm>
                  <a:off x="5580112" y="4273427"/>
                  <a:ext cx="504076" cy="529711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26789" tIns="26789" rIns="26789" bIns="26789" anchor="ctr"/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/>
                </a:p>
              </p:txBody>
            </p:sp>
            <p:sp>
              <p:nvSpPr>
                <p:cNvPr id="45" name="Line">
                  <a:extLst>
                    <a:ext uri="{FF2B5EF4-FFF2-40B4-BE49-F238E27FC236}">
                      <a16:creationId xmlns:a16="http://schemas.microsoft.com/office/drawing/2014/main" id="{A67A46B5-A857-B749-9703-90E403CCCEFF}"/>
                    </a:ext>
                  </a:extLst>
                </p:cNvPr>
                <p:cNvSpPr/>
                <p:nvPr/>
              </p:nvSpPr>
              <p:spPr>
                <a:xfrm flipV="1">
                  <a:off x="5580092" y="4255045"/>
                  <a:ext cx="504076" cy="1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26789" tIns="26789" rIns="26789" bIns="26789" anchor="ctr"/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BE91E66-CEAF-1747-9805-F0406D11BF66}"/>
                  </a:ext>
                </a:extLst>
              </p:cNvPr>
              <p:cNvGrpSpPr/>
              <p:nvPr/>
            </p:nvGrpSpPr>
            <p:grpSpPr>
              <a:xfrm>
                <a:off x="6244645" y="3706955"/>
                <a:ext cx="1149078" cy="1096183"/>
                <a:chOff x="6178501" y="3706956"/>
                <a:chExt cx="1149078" cy="1096183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BA477B-6967-C34C-9D18-F4C2069A6201}"/>
                    </a:ext>
                  </a:extLst>
                </p:cNvPr>
                <p:cNvSpPr/>
                <p:nvPr/>
              </p:nvSpPr>
              <p:spPr>
                <a:xfrm>
                  <a:off x="6178501" y="3706956"/>
                  <a:ext cx="195255" cy="109618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730E7C-3724-CA49-AE91-2A628167E90D}"/>
                    </a:ext>
                  </a:extLst>
                </p:cNvPr>
                <p:cNvSpPr txBox="1"/>
                <p:nvPr/>
              </p:nvSpPr>
              <p:spPr>
                <a:xfrm>
                  <a:off x="6442465" y="4024212"/>
                  <a:ext cx="8851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DELAY LINE</a:t>
                  </a:r>
                </a:p>
                <a:p>
                  <a:pPr algn="ctr"/>
                  <a:r>
                    <a:rPr lang="en-US" sz="1200" dirty="0"/>
                    <a:t>DETECTOR</a:t>
                  </a: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023FAC-7DF9-8542-ABEE-95D61A82B051}"/>
                </a:ext>
              </a:extLst>
            </p:cNvPr>
            <p:cNvSpPr/>
            <p:nvPr/>
          </p:nvSpPr>
          <p:spPr>
            <a:xfrm>
              <a:off x="3826829" y="3312645"/>
              <a:ext cx="2001266" cy="2880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ESS Timing System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8AC7197-5D4A-0D40-B990-E55CD7643B16}"/>
                </a:ext>
              </a:extLst>
            </p:cNvPr>
            <p:cNvGrpSpPr/>
            <p:nvPr/>
          </p:nvGrpSpPr>
          <p:grpSpPr>
            <a:xfrm>
              <a:off x="2318555" y="5063342"/>
              <a:ext cx="4550785" cy="1440238"/>
              <a:chOff x="2318555" y="5063342"/>
              <a:chExt cx="4550785" cy="1440238"/>
            </a:xfrm>
          </p:grpSpPr>
          <p:sp>
            <p:nvSpPr>
              <p:cNvPr id="55" name="Multidocument 54">
                <a:extLst>
                  <a:ext uri="{FF2B5EF4-FFF2-40B4-BE49-F238E27FC236}">
                    <a16:creationId xmlns:a16="http://schemas.microsoft.com/office/drawing/2014/main" id="{05989DE3-7B98-2149-A277-CE5C8ABB934C}"/>
                  </a:ext>
                </a:extLst>
              </p:cNvPr>
              <p:cNvSpPr/>
              <p:nvPr/>
            </p:nvSpPr>
            <p:spPr>
              <a:xfrm>
                <a:off x="6277251" y="5898678"/>
                <a:ext cx="360040" cy="604902"/>
              </a:xfrm>
              <a:prstGeom prst="flowChartMultidocumen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E295F9-5C3E-E144-A551-BFFEF76A15E9}"/>
                  </a:ext>
                </a:extLst>
              </p:cNvPr>
              <p:cNvGrpSpPr/>
              <p:nvPr/>
            </p:nvGrpSpPr>
            <p:grpSpPr>
              <a:xfrm>
                <a:off x="2318555" y="5063342"/>
                <a:ext cx="4550785" cy="1281787"/>
                <a:chOff x="2480266" y="5084152"/>
                <a:chExt cx="4550785" cy="128178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2AF1DC7-7BA1-6144-9C42-0F008758C0D7}"/>
                    </a:ext>
                  </a:extLst>
                </p:cNvPr>
                <p:cNvSpPr/>
                <p:nvPr/>
              </p:nvSpPr>
              <p:spPr>
                <a:xfrm>
                  <a:off x="4464142" y="6077939"/>
                  <a:ext cx="1079813" cy="288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>
                      <a:solidFill>
                        <a:schemeClr val="tx1"/>
                      </a:solidFill>
                    </a:rPr>
                    <a:t>Filewriter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Line">
                  <a:extLst>
                    <a:ext uri="{FF2B5EF4-FFF2-40B4-BE49-F238E27FC236}">
                      <a16:creationId xmlns:a16="http://schemas.microsoft.com/office/drawing/2014/main" id="{28367945-4AC6-EF4E-B68B-C2F3785471F3}"/>
                    </a:ext>
                  </a:extLst>
                </p:cNvPr>
                <p:cNvSpPr/>
                <p:nvPr/>
              </p:nvSpPr>
              <p:spPr>
                <a:xfrm>
                  <a:off x="5004049" y="5517232"/>
                  <a:ext cx="0" cy="415643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26789" tIns="26789" rIns="26789" bIns="26789" anchor="ctr"/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/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3BAF0D8-02AA-3847-8B4F-7E37FA6EBC8C}"/>
                    </a:ext>
                  </a:extLst>
                </p:cNvPr>
                <p:cNvGrpSpPr/>
                <p:nvPr/>
              </p:nvGrpSpPr>
              <p:grpSpPr>
                <a:xfrm>
                  <a:off x="2480266" y="5084152"/>
                  <a:ext cx="4550785" cy="288032"/>
                  <a:chOff x="2480266" y="5084152"/>
                  <a:chExt cx="4550785" cy="288032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161DE98E-3AB0-4749-8B56-BF8DEDE1C79E}"/>
                      </a:ext>
                    </a:extLst>
                  </p:cNvPr>
                  <p:cNvSpPr/>
                  <p:nvPr/>
                </p:nvSpPr>
                <p:spPr>
                  <a:xfrm>
                    <a:off x="2480266" y="5084152"/>
                    <a:ext cx="1293166" cy="2880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Forwarder</a:t>
                    </a: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36B314B-1FD8-1C4C-B8E2-FA3FB087F0AF}"/>
                      </a:ext>
                    </a:extLst>
                  </p:cNvPr>
                  <p:cNvSpPr/>
                  <p:nvPr/>
                </p:nvSpPr>
                <p:spPr>
                  <a:xfrm>
                    <a:off x="6204917" y="5084168"/>
                    <a:ext cx="826134" cy="288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EFU</a:t>
                    </a: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26CEE77-8314-054B-AA3F-2E500F822B7E}"/>
                      </a:ext>
                    </a:extLst>
                  </p:cNvPr>
                  <p:cNvSpPr/>
                  <p:nvPr/>
                </p:nvSpPr>
                <p:spPr>
                  <a:xfrm>
                    <a:off x="4449301" y="5084168"/>
                    <a:ext cx="1056165" cy="288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Kafka</a:t>
                    </a:r>
                  </a:p>
                </p:txBody>
              </p:sp>
              <p:sp>
                <p:nvSpPr>
                  <p:cNvPr id="57" name="Line">
                    <a:extLst>
                      <a:ext uri="{FF2B5EF4-FFF2-40B4-BE49-F238E27FC236}">
                        <a16:creationId xmlns:a16="http://schemas.microsoft.com/office/drawing/2014/main" id="{4D9B0E9D-C2A6-854A-8731-A950D435C93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591363" y="5228168"/>
                    <a:ext cx="527655" cy="0"/>
                  </a:xfrm>
                  <a:prstGeom prst="line">
                    <a:avLst/>
                  </a:prstGeom>
                  <a:ln w="508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  <p:sp>
                <p:nvSpPr>
                  <p:cNvPr id="58" name="Line">
                    <a:extLst>
                      <a:ext uri="{FF2B5EF4-FFF2-40B4-BE49-F238E27FC236}">
                        <a16:creationId xmlns:a16="http://schemas.microsoft.com/office/drawing/2014/main" id="{68EA9EA3-4CA6-834C-B9DB-14ED66A5E539}"/>
                      </a:ext>
                    </a:extLst>
                  </p:cNvPr>
                  <p:cNvSpPr/>
                  <p:nvPr/>
                </p:nvSpPr>
                <p:spPr>
                  <a:xfrm flipV="1">
                    <a:off x="3859329" y="5228168"/>
                    <a:ext cx="504075" cy="1"/>
                  </a:xfrm>
                  <a:prstGeom prst="line">
                    <a:avLst/>
                  </a:prstGeom>
                  <a:ln w="50800">
                    <a:solidFill>
                      <a:srgbClr val="000000"/>
                    </a:solidFill>
                    <a:miter lim="400000"/>
                    <a:tailEnd type="triangle"/>
                  </a:ln>
                </p:spPr>
                <p:txBody>
                  <a:bodyPr lIns="26789" tIns="26789" rIns="26789" bIns="26789" anchor="ctr"/>
                  <a:lstStyle/>
                  <a:p>
                    <a:pPr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/>
                  </a:p>
                </p:txBody>
              </p:sp>
            </p:grpSp>
          </p:grp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B4FE7EB3-5A47-9848-984D-743184769BB3}"/>
                  </a:ext>
                </a:extLst>
              </p:cNvPr>
              <p:cNvSpPr/>
              <p:nvPr/>
            </p:nvSpPr>
            <p:spPr>
              <a:xfrm flipV="1">
                <a:off x="5576057" y="6206122"/>
                <a:ext cx="504075" cy="1"/>
              </a:xfrm>
              <a:prstGeom prst="line">
                <a:avLst/>
              </a:prstGeom>
              <a:ln w="508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6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472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B996-7E81-C64B-BC05-98A1E8A5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7A79-A569-6845-A043-E20162BA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Kafka was chosen as the basis of our data streaming architecture</a:t>
            </a:r>
          </a:p>
          <a:p>
            <a:r>
              <a:rPr lang="en-US" dirty="0"/>
              <a:t>NICOS was chosen for our top-level control system</a:t>
            </a:r>
          </a:p>
          <a:p>
            <a:pPr lvl="1"/>
            <a:r>
              <a:rPr lang="en-US" dirty="0"/>
              <a:t>Aimed at the ESS, but ISIS and SINQ are also benefitting</a:t>
            </a:r>
          </a:p>
          <a:p>
            <a:r>
              <a:rPr lang="en-US" dirty="0"/>
              <a:t>Both successfully used on real beamlines</a:t>
            </a:r>
          </a:p>
          <a:p>
            <a:r>
              <a:rPr lang="en-US" dirty="0"/>
              <a:t>Still work to be done!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BAB91-B8CF-0D47-8930-A59E9D47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693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B6DA-9D2B-E245-9065-0226483E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CB023-621E-8E4C-A133-96480C2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A8148E9-CA84-544F-9BB4-F3456EAE3D2A}"/>
              </a:ext>
            </a:extLst>
          </p:cNvPr>
          <p:cNvSpPr/>
          <p:nvPr/>
        </p:nvSpPr>
        <p:spPr>
          <a:xfrm>
            <a:off x="5915905" y="2546251"/>
            <a:ext cx="2088232" cy="1661335"/>
          </a:xfrm>
          <a:custGeom>
            <a:avLst/>
            <a:gdLst>
              <a:gd name="connsiteX0" fmla="*/ 1044116 w 2088232"/>
              <a:gd name="connsiteY0" fmla="*/ 0 h 1661335"/>
              <a:gd name="connsiteX1" fmla="*/ 1224136 w 2088232"/>
              <a:gd name="connsiteY1" fmla="*/ 180020 h 1661335"/>
              <a:gd name="connsiteX2" fmla="*/ 1209989 w 2088232"/>
              <a:gd name="connsiteY2" fmla="*/ 250092 h 1661335"/>
              <a:gd name="connsiteX3" fmla="*/ 1180936 w 2088232"/>
              <a:gd name="connsiteY3" fmla="*/ 293183 h 1661335"/>
              <a:gd name="connsiteX4" fmla="*/ 2088232 w 2088232"/>
              <a:gd name="connsiteY4" fmla="*/ 293183 h 1661335"/>
              <a:gd name="connsiteX5" fmla="*/ 2088232 w 2088232"/>
              <a:gd name="connsiteY5" fmla="*/ 833741 h 1661335"/>
              <a:gd name="connsiteX6" fmla="*/ 2055076 w 2088232"/>
              <a:gd name="connsiteY6" fmla="*/ 811386 h 1661335"/>
              <a:gd name="connsiteX7" fmla="*/ 1985004 w 2088232"/>
              <a:gd name="connsiteY7" fmla="*/ 797239 h 1661335"/>
              <a:gd name="connsiteX8" fmla="*/ 1804984 w 2088232"/>
              <a:gd name="connsiteY8" fmla="*/ 977259 h 1661335"/>
              <a:gd name="connsiteX9" fmla="*/ 1985004 w 2088232"/>
              <a:gd name="connsiteY9" fmla="*/ 1157279 h 1661335"/>
              <a:gd name="connsiteX10" fmla="*/ 2055076 w 2088232"/>
              <a:gd name="connsiteY10" fmla="*/ 1143132 h 1661335"/>
              <a:gd name="connsiteX11" fmla="*/ 2088232 w 2088232"/>
              <a:gd name="connsiteY11" fmla="*/ 1120778 h 1661335"/>
              <a:gd name="connsiteX12" fmla="*/ 2088232 w 2088232"/>
              <a:gd name="connsiteY12" fmla="*/ 1661335 h 1661335"/>
              <a:gd name="connsiteX13" fmla="*/ 0 w 2088232"/>
              <a:gd name="connsiteY13" fmla="*/ 1661335 h 1661335"/>
              <a:gd name="connsiteX14" fmla="*/ 0 w 2088232"/>
              <a:gd name="connsiteY14" fmla="*/ 1086249 h 1661335"/>
              <a:gd name="connsiteX15" fmla="*/ 12341 w 2088232"/>
              <a:gd name="connsiteY15" fmla="*/ 1104552 h 1661335"/>
              <a:gd name="connsiteX16" fmla="*/ 139634 w 2088232"/>
              <a:gd name="connsiteY16" fmla="*/ 1157279 h 1661335"/>
              <a:gd name="connsiteX17" fmla="*/ 319654 w 2088232"/>
              <a:gd name="connsiteY17" fmla="*/ 977259 h 1661335"/>
              <a:gd name="connsiteX18" fmla="*/ 139634 w 2088232"/>
              <a:gd name="connsiteY18" fmla="*/ 797239 h 1661335"/>
              <a:gd name="connsiteX19" fmla="*/ 12341 w 2088232"/>
              <a:gd name="connsiteY19" fmla="*/ 849966 h 1661335"/>
              <a:gd name="connsiteX20" fmla="*/ 0 w 2088232"/>
              <a:gd name="connsiteY20" fmla="*/ 868270 h 1661335"/>
              <a:gd name="connsiteX21" fmla="*/ 0 w 2088232"/>
              <a:gd name="connsiteY21" fmla="*/ 293183 h 1661335"/>
              <a:gd name="connsiteX22" fmla="*/ 907296 w 2088232"/>
              <a:gd name="connsiteY22" fmla="*/ 293183 h 1661335"/>
              <a:gd name="connsiteX23" fmla="*/ 878243 w 2088232"/>
              <a:gd name="connsiteY23" fmla="*/ 250092 h 1661335"/>
              <a:gd name="connsiteX24" fmla="*/ 864096 w 2088232"/>
              <a:gd name="connsiteY24" fmla="*/ 180020 h 1661335"/>
              <a:gd name="connsiteX25" fmla="*/ 1044116 w 2088232"/>
              <a:gd name="connsiteY25" fmla="*/ 0 h 166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88232" h="1661335">
                <a:moveTo>
                  <a:pt x="1044116" y="0"/>
                </a:moveTo>
                <a:cubicBezTo>
                  <a:pt x="1143538" y="0"/>
                  <a:pt x="1224136" y="80598"/>
                  <a:pt x="1224136" y="180020"/>
                </a:cubicBezTo>
                <a:cubicBezTo>
                  <a:pt x="1224136" y="204875"/>
                  <a:pt x="1219099" y="228554"/>
                  <a:pt x="1209989" y="250092"/>
                </a:cubicBezTo>
                <a:lnTo>
                  <a:pt x="1180936" y="293183"/>
                </a:lnTo>
                <a:lnTo>
                  <a:pt x="2088232" y="293183"/>
                </a:lnTo>
                <a:lnTo>
                  <a:pt x="2088232" y="833741"/>
                </a:lnTo>
                <a:lnTo>
                  <a:pt x="2055076" y="811386"/>
                </a:lnTo>
                <a:cubicBezTo>
                  <a:pt x="2033539" y="802277"/>
                  <a:pt x="2009860" y="797239"/>
                  <a:pt x="1985004" y="797239"/>
                </a:cubicBezTo>
                <a:cubicBezTo>
                  <a:pt x="1885582" y="797239"/>
                  <a:pt x="1804984" y="877837"/>
                  <a:pt x="1804984" y="977259"/>
                </a:cubicBezTo>
                <a:cubicBezTo>
                  <a:pt x="1804984" y="1076681"/>
                  <a:pt x="1885582" y="1157279"/>
                  <a:pt x="1985004" y="1157279"/>
                </a:cubicBezTo>
                <a:cubicBezTo>
                  <a:pt x="2009860" y="1157279"/>
                  <a:pt x="2033539" y="1152242"/>
                  <a:pt x="2055076" y="1143132"/>
                </a:cubicBezTo>
                <a:lnTo>
                  <a:pt x="2088232" y="1120778"/>
                </a:lnTo>
                <a:lnTo>
                  <a:pt x="2088232" y="1661335"/>
                </a:lnTo>
                <a:lnTo>
                  <a:pt x="0" y="1661335"/>
                </a:lnTo>
                <a:lnTo>
                  <a:pt x="0" y="1086249"/>
                </a:lnTo>
                <a:lnTo>
                  <a:pt x="12341" y="1104552"/>
                </a:lnTo>
                <a:cubicBezTo>
                  <a:pt x="44918" y="1137130"/>
                  <a:pt x="89923" y="1157279"/>
                  <a:pt x="139634" y="1157279"/>
                </a:cubicBezTo>
                <a:cubicBezTo>
                  <a:pt x="239056" y="1157279"/>
                  <a:pt x="319654" y="1076681"/>
                  <a:pt x="319654" y="977259"/>
                </a:cubicBezTo>
                <a:cubicBezTo>
                  <a:pt x="319654" y="877837"/>
                  <a:pt x="239056" y="797239"/>
                  <a:pt x="139634" y="797239"/>
                </a:cubicBezTo>
                <a:cubicBezTo>
                  <a:pt x="89923" y="797239"/>
                  <a:pt x="44918" y="817389"/>
                  <a:pt x="12341" y="849966"/>
                </a:cubicBezTo>
                <a:lnTo>
                  <a:pt x="0" y="868270"/>
                </a:lnTo>
                <a:lnTo>
                  <a:pt x="0" y="293183"/>
                </a:lnTo>
                <a:lnTo>
                  <a:pt x="907296" y="293183"/>
                </a:lnTo>
                <a:lnTo>
                  <a:pt x="878243" y="250092"/>
                </a:lnTo>
                <a:cubicBezTo>
                  <a:pt x="869134" y="228554"/>
                  <a:pt x="864096" y="204875"/>
                  <a:pt x="864096" y="180020"/>
                </a:cubicBezTo>
                <a:cubicBezTo>
                  <a:pt x="864096" y="80598"/>
                  <a:pt x="944694" y="0"/>
                  <a:pt x="10441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3200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BCG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F999E6-E2CB-E748-8760-239DB28E4477}"/>
              </a:ext>
            </a:extLst>
          </p:cNvPr>
          <p:cNvGrpSpPr/>
          <p:nvPr/>
        </p:nvGrpSpPr>
        <p:grpSpPr>
          <a:xfrm>
            <a:off x="3662208" y="1631031"/>
            <a:ext cx="2088232" cy="1659013"/>
            <a:chOff x="6372200" y="2033094"/>
            <a:chExt cx="2088232" cy="1659013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F923BF4-9873-A946-B3C0-0D433DE29700}"/>
                </a:ext>
              </a:extLst>
            </p:cNvPr>
            <p:cNvSpPr/>
            <p:nvPr/>
          </p:nvSpPr>
          <p:spPr>
            <a:xfrm>
              <a:off x="6372200" y="2033094"/>
              <a:ext cx="2088232" cy="1659013"/>
            </a:xfrm>
            <a:custGeom>
              <a:avLst/>
              <a:gdLst>
                <a:gd name="connsiteX0" fmla="*/ 0 w 2088232"/>
                <a:gd name="connsiteY0" fmla="*/ 0 h 1659013"/>
                <a:gd name="connsiteX1" fmla="*/ 2088232 w 2088232"/>
                <a:gd name="connsiteY1" fmla="*/ 0 h 1659013"/>
                <a:gd name="connsiteX2" fmla="*/ 2088232 w 2088232"/>
                <a:gd name="connsiteY2" fmla="*/ 1368152 h 1659013"/>
                <a:gd name="connsiteX3" fmla="*/ 1177718 w 2088232"/>
                <a:gd name="connsiteY3" fmla="*/ 1368152 h 1659013"/>
                <a:gd name="connsiteX4" fmla="*/ 1205205 w 2088232"/>
                <a:gd name="connsiteY4" fmla="*/ 1408921 h 1659013"/>
                <a:gd name="connsiteX5" fmla="*/ 1219352 w 2088232"/>
                <a:gd name="connsiteY5" fmla="*/ 1478993 h 1659013"/>
                <a:gd name="connsiteX6" fmla="*/ 1039332 w 2088232"/>
                <a:gd name="connsiteY6" fmla="*/ 1659013 h 1659013"/>
                <a:gd name="connsiteX7" fmla="*/ 859312 w 2088232"/>
                <a:gd name="connsiteY7" fmla="*/ 1478993 h 1659013"/>
                <a:gd name="connsiteX8" fmla="*/ 873459 w 2088232"/>
                <a:gd name="connsiteY8" fmla="*/ 1408921 h 1659013"/>
                <a:gd name="connsiteX9" fmla="*/ 900947 w 2088232"/>
                <a:gd name="connsiteY9" fmla="*/ 1368152 h 1659013"/>
                <a:gd name="connsiteX10" fmla="*/ 0 w 2088232"/>
                <a:gd name="connsiteY10" fmla="*/ 1368152 h 1659013"/>
                <a:gd name="connsiteX11" fmla="*/ 0 w 2088232"/>
                <a:gd name="connsiteY11" fmla="*/ 772374 h 1659013"/>
                <a:gd name="connsiteX12" fmla="*/ 26292 w 2088232"/>
                <a:gd name="connsiteY12" fmla="*/ 811369 h 1659013"/>
                <a:gd name="connsiteX13" fmla="*/ 153585 w 2088232"/>
                <a:gd name="connsiteY13" fmla="*/ 864096 h 1659013"/>
                <a:gd name="connsiteX14" fmla="*/ 333605 w 2088232"/>
                <a:gd name="connsiteY14" fmla="*/ 684076 h 1659013"/>
                <a:gd name="connsiteX15" fmla="*/ 153585 w 2088232"/>
                <a:gd name="connsiteY15" fmla="*/ 504056 h 1659013"/>
                <a:gd name="connsiteX16" fmla="*/ 26292 w 2088232"/>
                <a:gd name="connsiteY16" fmla="*/ 556783 h 1659013"/>
                <a:gd name="connsiteX17" fmla="*/ 0 w 2088232"/>
                <a:gd name="connsiteY17" fmla="*/ 595779 h 165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8232" h="1659013">
                  <a:moveTo>
                    <a:pt x="0" y="0"/>
                  </a:moveTo>
                  <a:lnTo>
                    <a:pt x="2088232" y="0"/>
                  </a:lnTo>
                  <a:lnTo>
                    <a:pt x="2088232" y="1368152"/>
                  </a:lnTo>
                  <a:lnTo>
                    <a:pt x="1177718" y="1368152"/>
                  </a:lnTo>
                  <a:lnTo>
                    <a:pt x="1205205" y="1408921"/>
                  </a:lnTo>
                  <a:cubicBezTo>
                    <a:pt x="1214315" y="1430459"/>
                    <a:pt x="1219352" y="1454138"/>
                    <a:pt x="1219352" y="1478993"/>
                  </a:cubicBezTo>
                  <a:cubicBezTo>
                    <a:pt x="1219352" y="1578415"/>
                    <a:pt x="1138754" y="1659013"/>
                    <a:pt x="1039332" y="1659013"/>
                  </a:cubicBezTo>
                  <a:cubicBezTo>
                    <a:pt x="939910" y="1659013"/>
                    <a:pt x="859312" y="1578415"/>
                    <a:pt x="859312" y="1478993"/>
                  </a:cubicBezTo>
                  <a:cubicBezTo>
                    <a:pt x="859312" y="1454138"/>
                    <a:pt x="864350" y="1430459"/>
                    <a:pt x="873459" y="1408921"/>
                  </a:cubicBezTo>
                  <a:lnTo>
                    <a:pt x="900947" y="1368152"/>
                  </a:lnTo>
                  <a:lnTo>
                    <a:pt x="0" y="1368152"/>
                  </a:lnTo>
                  <a:lnTo>
                    <a:pt x="0" y="772374"/>
                  </a:lnTo>
                  <a:lnTo>
                    <a:pt x="26292" y="811369"/>
                  </a:lnTo>
                  <a:cubicBezTo>
                    <a:pt x="58869" y="843947"/>
                    <a:pt x="103874" y="864096"/>
                    <a:pt x="153585" y="864096"/>
                  </a:cubicBezTo>
                  <a:cubicBezTo>
                    <a:pt x="253007" y="864096"/>
                    <a:pt x="333605" y="783498"/>
                    <a:pt x="333605" y="684076"/>
                  </a:cubicBezTo>
                  <a:cubicBezTo>
                    <a:pt x="333605" y="584654"/>
                    <a:pt x="253007" y="504056"/>
                    <a:pt x="153585" y="504056"/>
                  </a:cubicBezTo>
                  <a:cubicBezTo>
                    <a:pt x="103874" y="504056"/>
                    <a:pt x="58869" y="524206"/>
                    <a:pt x="26292" y="556783"/>
                  </a:cubicBezTo>
                  <a:lnTo>
                    <a:pt x="0" y="59577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ecdc.png" descr="ecdc.png">
              <a:extLst>
                <a:ext uri="{FF2B5EF4-FFF2-40B4-BE49-F238E27FC236}">
                  <a16:creationId xmlns:a16="http://schemas.microsoft.com/office/drawing/2014/main" id="{1FE400F3-409C-CE41-87BF-D7DF2341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67990" y="2483942"/>
              <a:ext cx="1096651" cy="46718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53" name="Image" descr="Image">
            <a:extLst>
              <a:ext uri="{FF2B5EF4-FFF2-40B4-BE49-F238E27FC236}">
                <a16:creationId xmlns:a16="http://schemas.microsoft.com/office/drawing/2014/main" id="{38B56516-43C3-C249-BA1F-BE61E68B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0021" y="10802635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" descr="Image">
            <a:extLst>
              <a:ext uri="{FF2B5EF4-FFF2-40B4-BE49-F238E27FC236}">
                <a16:creationId xmlns:a16="http://schemas.microsoft.com/office/drawing/2014/main" id="{4E11808B-F90E-5649-A778-B04F59EB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2421" y="10955035"/>
            <a:ext cx="2540001" cy="254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80C56-B214-7940-BEFA-B912D802A60F}"/>
              </a:ext>
            </a:extLst>
          </p:cNvPr>
          <p:cNvGrpSpPr/>
          <p:nvPr/>
        </p:nvGrpSpPr>
        <p:grpSpPr>
          <a:xfrm>
            <a:off x="719826" y="1921892"/>
            <a:ext cx="2361911" cy="1368152"/>
            <a:chOff x="5868144" y="4462041"/>
            <a:chExt cx="2361911" cy="1368152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207C435-9B78-9243-89DB-C464B522E2E6}"/>
                </a:ext>
              </a:extLst>
            </p:cNvPr>
            <p:cNvSpPr/>
            <p:nvPr/>
          </p:nvSpPr>
          <p:spPr>
            <a:xfrm>
              <a:off x="5868144" y="4462041"/>
              <a:ext cx="2361911" cy="1368152"/>
            </a:xfrm>
            <a:custGeom>
              <a:avLst/>
              <a:gdLst>
                <a:gd name="connsiteX0" fmla="*/ 273679 w 2361911"/>
                <a:gd name="connsiteY0" fmla="*/ 0 h 1368152"/>
                <a:gd name="connsiteX1" fmla="*/ 1178990 w 2361911"/>
                <a:gd name="connsiteY1" fmla="*/ 0 h 1368152"/>
                <a:gd name="connsiteX2" fmla="*/ 1151922 w 2361911"/>
                <a:gd name="connsiteY2" fmla="*/ 40146 h 1368152"/>
                <a:gd name="connsiteX3" fmla="*/ 1137775 w 2361911"/>
                <a:gd name="connsiteY3" fmla="*/ 110218 h 1368152"/>
                <a:gd name="connsiteX4" fmla="*/ 1317795 w 2361911"/>
                <a:gd name="connsiteY4" fmla="*/ 290238 h 1368152"/>
                <a:gd name="connsiteX5" fmla="*/ 1497815 w 2361911"/>
                <a:gd name="connsiteY5" fmla="*/ 110218 h 1368152"/>
                <a:gd name="connsiteX6" fmla="*/ 1483668 w 2361911"/>
                <a:gd name="connsiteY6" fmla="*/ 40146 h 1368152"/>
                <a:gd name="connsiteX7" fmla="*/ 1456601 w 2361911"/>
                <a:gd name="connsiteY7" fmla="*/ 0 h 1368152"/>
                <a:gd name="connsiteX8" fmla="*/ 2361911 w 2361911"/>
                <a:gd name="connsiteY8" fmla="*/ 0 h 1368152"/>
                <a:gd name="connsiteX9" fmla="*/ 2361911 w 2361911"/>
                <a:gd name="connsiteY9" fmla="*/ 1368152 h 1368152"/>
                <a:gd name="connsiteX10" fmla="*/ 273679 w 2361911"/>
                <a:gd name="connsiteY10" fmla="*/ 1368152 h 1368152"/>
                <a:gd name="connsiteX11" fmla="*/ 273679 w 2361911"/>
                <a:gd name="connsiteY11" fmla="*/ 833423 h 1368152"/>
                <a:gd name="connsiteX12" fmla="*/ 250092 w 2361911"/>
                <a:gd name="connsiteY12" fmla="*/ 849326 h 1368152"/>
                <a:gd name="connsiteX13" fmla="*/ 180020 w 2361911"/>
                <a:gd name="connsiteY13" fmla="*/ 863473 h 1368152"/>
                <a:gd name="connsiteX14" fmla="*/ 0 w 2361911"/>
                <a:gd name="connsiteY14" fmla="*/ 683453 h 1368152"/>
                <a:gd name="connsiteX15" fmla="*/ 180020 w 2361911"/>
                <a:gd name="connsiteY15" fmla="*/ 503433 h 1368152"/>
                <a:gd name="connsiteX16" fmla="*/ 250092 w 2361911"/>
                <a:gd name="connsiteY16" fmla="*/ 517580 h 1368152"/>
                <a:gd name="connsiteX17" fmla="*/ 273679 w 2361911"/>
                <a:gd name="connsiteY17" fmla="*/ 533483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61911" h="1368152">
                  <a:moveTo>
                    <a:pt x="273679" y="0"/>
                  </a:moveTo>
                  <a:lnTo>
                    <a:pt x="1178990" y="0"/>
                  </a:lnTo>
                  <a:lnTo>
                    <a:pt x="1151922" y="40146"/>
                  </a:lnTo>
                  <a:cubicBezTo>
                    <a:pt x="1142813" y="61684"/>
                    <a:pt x="1137775" y="85363"/>
                    <a:pt x="1137775" y="110218"/>
                  </a:cubicBezTo>
                  <a:cubicBezTo>
                    <a:pt x="1137775" y="209640"/>
                    <a:pt x="1218373" y="290238"/>
                    <a:pt x="1317795" y="290238"/>
                  </a:cubicBezTo>
                  <a:cubicBezTo>
                    <a:pt x="1417217" y="290238"/>
                    <a:pt x="1497815" y="209640"/>
                    <a:pt x="1497815" y="110218"/>
                  </a:cubicBezTo>
                  <a:cubicBezTo>
                    <a:pt x="1497815" y="85363"/>
                    <a:pt x="1492778" y="61684"/>
                    <a:pt x="1483668" y="40146"/>
                  </a:cubicBezTo>
                  <a:lnTo>
                    <a:pt x="1456601" y="0"/>
                  </a:lnTo>
                  <a:lnTo>
                    <a:pt x="2361911" y="0"/>
                  </a:lnTo>
                  <a:lnTo>
                    <a:pt x="2361911" y="1368152"/>
                  </a:lnTo>
                  <a:lnTo>
                    <a:pt x="273679" y="1368152"/>
                  </a:lnTo>
                  <a:lnTo>
                    <a:pt x="273679" y="833423"/>
                  </a:lnTo>
                  <a:lnTo>
                    <a:pt x="250092" y="849326"/>
                  </a:lnTo>
                  <a:cubicBezTo>
                    <a:pt x="228554" y="858436"/>
                    <a:pt x="204875" y="863473"/>
                    <a:pt x="180020" y="863473"/>
                  </a:cubicBezTo>
                  <a:cubicBezTo>
                    <a:pt x="80598" y="863473"/>
                    <a:pt x="0" y="782875"/>
                    <a:pt x="0" y="683453"/>
                  </a:cubicBezTo>
                  <a:cubicBezTo>
                    <a:pt x="0" y="584031"/>
                    <a:pt x="80598" y="503433"/>
                    <a:pt x="180020" y="503433"/>
                  </a:cubicBezTo>
                  <a:cubicBezTo>
                    <a:pt x="204875" y="503433"/>
                    <a:pt x="228554" y="508471"/>
                    <a:pt x="250092" y="517580"/>
                  </a:cubicBezTo>
                  <a:lnTo>
                    <a:pt x="273679" y="533483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82EB17D-9DA7-F74D-ACA4-26A22E0D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4342" y="4803374"/>
              <a:ext cx="811994" cy="81199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9654E66-F9FE-DA4C-91E7-CCB981B4CA3D}"/>
              </a:ext>
            </a:extLst>
          </p:cNvPr>
          <p:cNvGrpSpPr/>
          <p:nvPr/>
        </p:nvGrpSpPr>
        <p:grpSpPr>
          <a:xfrm>
            <a:off x="6552220" y="4725806"/>
            <a:ext cx="2088232" cy="1368152"/>
            <a:chOff x="755576" y="2033094"/>
            <a:chExt cx="2088232" cy="136815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AEA864-D714-1142-9498-23733E68FBF8}"/>
                </a:ext>
              </a:extLst>
            </p:cNvPr>
            <p:cNvSpPr/>
            <p:nvPr/>
          </p:nvSpPr>
          <p:spPr>
            <a:xfrm>
              <a:off x="755576" y="2033094"/>
              <a:ext cx="2088232" cy="1368152"/>
            </a:xfrm>
            <a:custGeom>
              <a:avLst/>
              <a:gdLst>
                <a:gd name="connsiteX0" fmla="*/ 0 w 2088232"/>
                <a:gd name="connsiteY0" fmla="*/ 0 h 1368152"/>
                <a:gd name="connsiteX1" fmla="*/ 2088232 w 2088232"/>
                <a:gd name="connsiteY1" fmla="*/ 0 h 1368152"/>
                <a:gd name="connsiteX2" fmla="*/ 2088232 w 2088232"/>
                <a:gd name="connsiteY2" fmla="*/ 581586 h 1368152"/>
                <a:gd name="connsiteX3" fmla="*/ 2071509 w 2088232"/>
                <a:gd name="connsiteY3" fmla="*/ 556783 h 1368152"/>
                <a:gd name="connsiteX4" fmla="*/ 1944216 w 2088232"/>
                <a:gd name="connsiteY4" fmla="*/ 504056 h 1368152"/>
                <a:gd name="connsiteX5" fmla="*/ 1764196 w 2088232"/>
                <a:gd name="connsiteY5" fmla="*/ 684076 h 1368152"/>
                <a:gd name="connsiteX6" fmla="*/ 1944216 w 2088232"/>
                <a:gd name="connsiteY6" fmla="*/ 864096 h 1368152"/>
                <a:gd name="connsiteX7" fmla="*/ 2071509 w 2088232"/>
                <a:gd name="connsiteY7" fmla="*/ 811369 h 1368152"/>
                <a:gd name="connsiteX8" fmla="*/ 2088232 w 2088232"/>
                <a:gd name="connsiteY8" fmla="*/ 786566 h 1368152"/>
                <a:gd name="connsiteX9" fmla="*/ 2088232 w 2088232"/>
                <a:gd name="connsiteY9" fmla="*/ 1368152 h 1368152"/>
                <a:gd name="connsiteX10" fmla="*/ 1187244 w 2088232"/>
                <a:gd name="connsiteY10" fmla="*/ 1368152 h 1368152"/>
                <a:gd name="connsiteX11" fmla="*/ 1216297 w 2088232"/>
                <a:gd name="connsiteY11" fmla="*/ 1325061 h 1368152"/>
                <a:gd name="connsiteX12" fmla="*/ 1230444 w 2088232"/>
                <a:gd name="connsiteY12" fmla="*/ 1254989 h 1368152"/>
                <a:gd name="connsiteX13" fmla="*/ 1050424 w 2088232"/>
                <a:gd name="connsiteY13" fmla="*/ 1074969 h 1368152"/>
                <a:gd name="connsiteX14" fmla="*/ 870404 w 2088232"/>
                <a:gd name="connsiteY14" fmla="*/ 1254989 h 1368152"/>
                <a:gd name="connsiteX15" fmla="*/ 884551 w 2088232"/>
                <a:gd name="connsiteY15" fmla="*/ 1325061 h 1368152"/>
                <a:gd name="connsiteX16" fmla="*/ 913604 w 2088232"/>
                <a:gd name="connsiteY16" fmla="*/ 1368152 h 1368152"/>
                <a:gd name="connsiteX17" fmla="*/ 0 w 2088232"/>
                <a:gd name="connsiteY17" fmla="*/ 1368152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8232" h="1368152">
                  <a:moveTo>
                    <a:pt x="0" y="0"/>
                  </a:moveTo>
                  <a:lnTo>
                    <a:pt x="2088232" y="0"/>
                  </a:lnTo>
                  <a:lnTo>
                    <a:pt x="2088232" y="581586"/>
                  </a:lnTo>
                  <a:lnTo>
                    <a:pt x="2071509" y="556783"/>
                  </a:lnTo>
                  <a:cubicBezTo>
                    <a:pt x="2038932" y="524206"/>
                    <a:pt x="1993927" y="504056"/>
                    <a:pt x="1944216" y="504056"/>
                  </a:cubicBezTo>
                  <a:cubicBezTo>
                    <a:pt x="1844794" y="504056"/>
                    <a:pt x="1764196" y="584654"/>
                    <a:pt x="1764196" y="684076"/>
                  </a:cubicBezTo>
                  <a:cubicBezTo>
                    <a:pt x="1764196" y="783498"/>
                    <a:pt x="1844794" y="864096"/>
                    <a:pt x="1944216" y="864096"/>
                  </a:cubicBezTo>
                  <a:cubicBezTo>
                    <a:pt x="1993927" y="864096"/>
                    <a:pt x="2038932" y="843947"/>
                    <a:pt x="2071509" y="811369"/>
                  </a:cubicBezTo>
                  <a:lnTo>
                    <a:pt x="2088232" y="786566"/>
                  </a:lnTo>
                  <a:lnTo>
                    <a:pt x="2088232" y="1368152"/>
                  </a:lnTo>
                  <a:lnTo>
                    <a:pt x="1187244" y="1368152"/>
                  </a:lnTo>
                  <a:lnTo>
                    <a:pt x="1216297" y="1325061"/>
                  </a:lnTo>
                  <a:cubicBezTo>
                    <a:pt x="1225407" y="1303524"/>
                    <a:pt x="1230444" y="1279845"/>
                    <a:pt x="1230444" y="1254989"/>
                  </a:cubicBezTo>
                  <a:cubicBezTo>
                    <a:pt x="1230444" y="1155567"/>
                    <a:pt x="1149846" y="1074969"/>
                    <a:pt x="1050424" y="1074969"/>
                  </a:cubicBezTo>
                  <a:cubicBezTo>
                    <a:pt x="951002" y="1074969"/>
                    <a:pt x="870404" y="1155567"/>
                    <a:pt x="870404" y="1254989"/>
                  </a:cubicBezTo>
                  <a:cubicBezTo>
                    <a:pt x="870404" y="1279845"/>
                    <a:pt x="875441" y="1303524"/>
                    <a:pt x="884551" y="1325061"/>
                  </a:cubicBezTo>
                  <a:lnTo>
                    <a:pt x="913604" y="1368152"/>
                  </a:lnTo>
                  <a:lnTo>
                    <a:pt x="0" y="136815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38" name="Picture 14" descr="Image result for apache kafka icon no background">
              <a:extLst>
                <a:ext uri="{FF2B5EF4-FFF2-40B4-BE49-F238E27FC236}">
                  <a16:creationId xmlns:a16="http://schemas.microsoft.com/office/drawing/2014/main" id="{E65B1C86-CE27-8541-B953-379828CFA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09" y="2226279"/>
              <a:ext cx="1736367" cy="91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72AF183-948F-8949-94D8-8FA75A1585DC}"/>
              </a:ext>
            </a:extLst>
          </p:cNvPr>
          <p:cNvGrpSpPr/>
          <p:nvPr/>
        </p:nvGrpSpPr>
        <p:grpSpPr>
          <a:xfrm>
            <a:off x="3211588" y="5134723"/>
            <a:ext cx="2736304" cy="1368152"/>
            <a:chOff x="3429388" y="1998556"/>
            <a:chExt cx="2736304" cy="1368152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E31B1E5-3B2B-A647-9EC3-B20F67DF0E1C}"/>
                </a:ext>
              </a:extLst>
            </p:cNvPr>
            <p:cNvSpPr/>
            <p:nvPr/>
          </p:nvSpPr>
          <p:spPr>
            <a:xfrm>
              <a:off x="3429388" y="1998556"/>
              <a:ext cx="2736304" cy="1368152"/>
            </a:xfrm>
            <a:custGeom>
              <a:avLst/>
              <a:gdLst>
                <a:gd name="connsiteX0" fmla="*/ 324036 w 2736304"/>
                <a:gd name="connsiteY0" fmla="*/ 0 h 1368152"/>
                <a:gd name="connsiteX1" fmla="*/ 2412268 w 2736304"/>
                <a:gd name="connsiteY1" fmla="*/ 0 h 1368152"/>
                <a:gd name="connsiteX2" fmla="*/ 2412268 w 2736304"/>
                <a:gd name="connsiteY2" fmla="*/ 581586 h 1368152"/>
                <a:gd name="connsiteX3" fmla="*/ 2428991 w 2736304"/>
                <a:gd name="connsiteY3" fmla="*/ 556783 h 1368152"/>
                <a:gd name="connsiteX4" fmla="*/ 2556284 w 2736304"/>
                <a:gd name="connsiteY4" fmla="*/ 504056 h 1368152"/>
                <a:gd name="connsiteX5" fmla="*/ 2736304 w 2736304"/>
                <a:gd name="connsiteY5" fmla="*/ 684076 h 1368152"/>
                <a:gd name="connsiteX6" fmla="*/ 2556284 w 2736304"/>
                <a:gd name="connsiteY6" fmla="*/ 864096 h 1368152"/>
                <a:gd name="connsiteX7" fmla="*/ 2428991 w 2736304"/>
                <a:gd name="connsiteY7" fmla="*/ 811369 h 1368152"/>
                <a:gd name="connsiteX8" fmla="*/ 2412268 w 2736304"/>
                <a:gd name="connsiteY8" fmla="*/ 786566 h 1368152"/>
                <a:gd name="connsiteX9" fmla="*/ 2412268 w 2736304"/>
                <a:gd name="connsiteY9" fmla="*/ 1368152 h 1368152"/>
                <a:gd name="connsiteX10" fmla="*/ 1500188 w 2736304"/>
                <a:gd name="connsiteY10" fmla="*/ 1368152 h 1368152"/>
                <a:gd name="connsiteX11" fmla="*/ 1529241 w 2736304"/>
                <a:gd name="connsiteY11" fmla="*/ 1325061 h 1368152"/>
                <a:gd name="connsiteX12" fmla="*/ 1543388 w 2736304"/>
                <a:gd name="connsiteY12" fmla="*/ 1254989 h 1368152"/>
                <a:gd name="connsiteX13" fmla="*/ 1363368 w 2736304"/>
                <a:gd name="connsiteY13" fmla="*/ 1074969 h 1368152"/>
                <a:gd name="connsiteX14" fmla="*/ 1183348 w 2736304"/>
                <a:gd name="connsiteY14" fmla="*/ 1254989 h 1368152"/>
                <a:gd name="connsiteX15" fmla="*/ 1197495 w 2736304"/>
                <a:gd name="connsiteY15" fmla="*/ 1325061 h 1368152"/>
                <a:gd name="connsiteX16" fmla="*/ 1226548 w 2736304"/>
                <a:gd name="connsiteY16" fmla="*/ 1368152 h 1368152"/>
                <a:gd name="connsiteX17" fmla="*/ 324036 w 2736304"/>
                <a:gd name="connsiteY17" fmla="*/ 1368152 h 1368152"/>
                <a:gd name="connsiteX18" fmla="*/ 324036 w 2736304"/>
                <a:gd name="connsiteY18" fmla="*/ 786566 h 1368152"/>
                <a:gd name="connsiteX19" fmla="*/ 307313 w 2736304"/>
                <a:gd name="connsiteY19" fmla="*/ 811369 h 1368152"/>
                <a:gd name="connsiteX20" fmla="*/ 180020 w 2736304"/>
                <a:gd name="connsiteY20" fmla="*/ 864096 h 1368152"/>
                <a:gd name="connsiteX21" fmla="*/ 0 w 2736304"/>
                <a:gd name="connsiteY21" fmla="*/ 684076 h 1368152"/>
                <a:gd name="connsiteX22" fmla="*/ 180020 w 2736304"/>
                <a:gd name="connsiteY22" fmla="*/ 504056 h 1368152"/>
                <a:gd name="connsiteX23" fmla="*/ 307313 w 2736304"/>
                <a:gd name="connsiteY23" fmla="*/ 556783 h 1368152"/>
                <a:gd name="connsiteX24" fmla="*/ 324036 w 2736304"/>
                <a:gd name="connsiteY24" fmla="*/ 581586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6304" h="1368152">
                  <a:moveTo>
                    <a:pt x="324036" y="0"/>
                  </a:moveTo>
                  <a:lnTo>
                    <a:pt x="2412268" y="0"/>
                  </a:lnTo>
                  <a:lnTo>
                    <a:pt x="2412268" y="581586"/>
                  </a:lnTo>
                  <a:lnTo>
                    <a:pt x="2428991" y="556783"/>
                  </a:lnTo>
                  <a:cubicBezTo>
                    <a:pt x="2461568" y="524206"/>
                    <a:pt x="2506573" y="504056"/>
                    <a:pt x="2556284" y="504056"/>
                  </a:cubicBezTo>
                  <a:cubicBezTo>
                    <a:pt x="2655706" y="504056"/>
                    <a:pt x="2736304" y="584654"/>
                    <a:pt x="2736304" y="684076"/>
                  </a:cubicBezTo>
                  <a:cubicBezTo>
                    <a:pt x="2736304" y="783498"/>
                    <a:pt x="2655706" y="864096"/>
                    <a:pt x="2556284" y="864096"/>
                  </a:cubicBezTo>
                  <a:cubicBezTo>
                    <a:pt x="2506573" y="864096"/>
                    <a:pt x="2461568" y="843947"/>
                    <a:pt x="2428991" y="811369"/>
                  </a:cubicBezTo>
                  <a:lnTo>
                    <a:pt x="2412268" y="786566"/>
                  </a:lnTo>
                  <a:lnTo>
                    <a:pt x="2412268" y="1368152"/>
                  </a:lnTo>
                  <a:lnTo>
                    <a:pt x="1500188" y="1368152"/>
                  </a:lnTo>
                  <a:lnTo>
                    <a:pt x="1529241" y="1325061"/>
                  </a:lnTo>
                  <a:cubicBezTo>
                    <a:pt x="1538351" y="1303524"/>
                    <a:pt x="1543388" y="1279845"/>
                    <a:pt x="1543388" y="1254989"/>
                  </a:cubicBezTo>
                  <a:cubicBezTo>
                    <a:pt x="1543388" y="1155567"/>
                    <a:pt x="1462790" y="1074969"/>
                    <a:pt x="1363368" y="1074969"/>
                  </a:cubicBezTo>
                  <a:cubicBezTo>
                    <a:pt x="1263946" y="1074969"/>
                    <a:pt x="1183348" y="1155567"/>
                    <a:pt x="1183348" y="1254989"/>
                  </a:cubicBezTo>
                  <a:cubicBezTo>
                    <a:pt x="1183348" y="1279845"/>
                    <a:pt x="1188386" y="1303524"/>
                    <a:pt x="1197495" y="1325061"/>
                  </a:cubicBezTo>
                  <a:lnTo>
                    <a:pt x="1226548" y="1368152"/>
                  </a:lnTo>
                  <a:lnTo>
                    <a:pt x="324036" y="1368152"/>
                  </a:lnTo>
                  <a:lnTo>
                    <a:pt x="324036" y="786566"/>
                  </a:lnTo>
                  <a:lnTo>
                    <a:pt x="307313" y="811369"/>
                  </a:lnTo>
                  <a:cubicBezTo>
                    <a:pt x="274736" y="843947"/>
                    <a:pt x="229731" y="864096"/>
                    <a:pt x="180020" y="864096"/>
                  </a:cubicBezTo>
                  <a:cubicBezTo>
                    <a:pt x="80598" y="864096"/>
                    <a:pt x="0" y="783498"/>
                    <a:pt x="0" y="684076"/>
                  </a:cubicBezTo>
                  <a:cubicBezTo>
                    <a:pt x="0" y="584654"/>
                    <a:pt x="80598" y="504056"/>
                    <a:pt x="180020" y="504056"/>
                  </a:cubicBezTo>
                  <a:cubicBezTo>
                    <a:pt x="229731" y="504056"/>
                    <a:pt x="274736" y="524206"/>
                    <a:pt x="307313" y="556783"/>
                  </a:cubicBezTo>
                  <a:lnTo>
                    <a:pt x="324036" y="58158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40" name="Picture 16" descr="https://forge.frm2.tum.de/wiki/_media/nicos-logo.png">
              <a:extLst>
                <a:ext uri="{FF2B5EF4-FFF2-40B4-BE49-F238E27FC236}">
                  <a16:creationId xmlns:a16="http://schemas.microsoft.com/office/drawing/2014/main" id="{387DACAB-4078-184E-AEED-BC548AA3F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540" y="2390532"/>
              <a:ext cx="1270000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A1FB56-4E6F-C34B-8216-926A8181EAF9}"/>
              </a:ext>
            </a:extLst>
          </p:cNvPr>
          <p:cNvGrpSpPr/>
          <p:nvPr/>
        </p:nvGrpSpPr>
        <p:grpSpPr>
          <a:xfrm>
            <a:off x="1246467" y="3563763"/>
            <a:ext cx="2403102" cy="1661335"/>
            <a:chOff x="553176" y="4016702"/>
            <a:chExt cx="2403102" cy="1661335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571BFE8-602D-D147-B86E-2365E05DB5CC}"/>
                </a:ext>
              </a:extLst>
            </p:cNvPr>
            <p:cNvSpPr/>
            <p:nvPr/>
          </p:nvSpPr>
          <p:spPr>
            <a:xfrm>
              <a:off x="553176" y="4016702"/>
              <a:ext cx="2403102" cy="1661335"/>
            </a:xfrm>
            <a:custGeom>
              <a:avLst/>
              <a:gdLst>
                <a:gd name="connsiteX0" fmla="*/ 1050424 w 2403102"/>
                <a:gd name="connsiteY0" fmla="*/ 0 h 1661335"/>
                <a:gd name="connsiteX1" fmla="*/ 1230444 w 2403102"/>
                <a:gd name="connsiteY1" fmla="*/ 180020 h 1661335"/>
                <a:gd name="connsiteX2" fmla="*/ 1216297 w 2403102"/>
                <a:gd name="connsiteY2" fmla="*/ 250092 h 1661335"/>
                <a:gd name="connsiteX3" fmla="*/ 1187244 w 2403102"/>
                <a:gd name="connsiteY3" fmla="*/ 293183 h 1661335"/>
                <a:gd name="connsiteX4" fmla="*/ 2088232 w 2403102"/>
                <a:gd name="connsiteY4" fmla="*/ 293183 h 1661335"/>
                <a:gd name="connsiteX5" fmla="*/ 2088232 w 2403102"/>
                <a:gd name="connsiteY5" fmla="*/ 861174 h 1661335"/>
                <a:gd name="connsiteX6" fmla="*/ 2095789 w 2403102"/>
                <a:gd name="connsiteY6" fmla="*/ 849966 h 1661335"/>
                <a:gd name="connsiteX7" fmla="*/ 2223082 w 2403102"/>
                <a:gd name="connsiteY7" fmla="*/ 797239 h 1661335"/>
                <a:gd name="connsiteX8" fmla="*/ 2403102 w 2403102"/>
                <a:gd name="connsiteY8" fmla="*/ 977259 h 1661335"/>
                <a:gd name="connsiteX9" fmla="*/ 2223082 w 2403102"/>
                <a:gd name="connsiteY9" fmla="*/ 1157279 h 1661335"/>
                <a:gd name="connsiteX10" fmla="*/ 2095789 w 2403102"/>
                <a:gd name="connsiteY10" fmla="*/ 1104553 h 1661335"/>
                <a:gd name="connsiteX11" fmla="*/ 2088232 w 2403102"/>
                <a:gd name="connsiteY11" fmla="*/ 1093344 h 1661335"/>
                <a:gd name="connsiteX12" fmla="*/ 2088232 w 2403102"/>
                <a:gd name="connsiteY12" fmla="*/ 1661335 h 1661335"/>
                <a:gd name="connsiteX13" fmla="*/ 0 w 2403102"/>
                <a:gd name="connsiteY13" fmla="*/ 1661335 h 1661335"/>
                <a:gd name="connsiteX14" fmla="*/ 0 w 2403102"/>
                <a:gd name="connsiteY14" fmla="*/ 293183 h 1661335"/>
                <a:gd name="connsiteX15" fmla="*/ 913604 w 2403102"/>
                <a:gd name="connsiteY15" fmla="*/ 293183 h 1661335"/>
                <a:gd name="connsiteX16" fmla="*/ 884551 w 2403102"/>
                <a:gd name="connsiteY16" fmla="*/ 250092 h 1661335"/>
                <a:gd name="connsiteX17" fmla="*/ 870404 w 2403102"/>
                <a:gd name="connsiteY17" fmla="*/ 180020 h 1661335"/>
                <a:gd name="connsiteX18" fmla="*/ 1050424 w 2403102"/>
                <a:gd name="connsiteY18" fmla="*/ 0 h 166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102" h="1661335">
                  <a:moveTo>
                    <a:pt x="1050424" y="0"/>
                  </a:moveTo>
                  <a:cubicBezTo>
                    <a:pt x="1149846" y="0"/>
                    <a:pt x="1230444" y="80598"/>
                    <a:pt x="1230444" y="180020"/>
                  </a:cubicBezTo>
                  <a:cubicBezTo>
                    <a:pt x="1230444" y="204875"/>
                    <a:pt x="1225407" y="228554"/>
                    <a:pt x="1216297" y="250092"/>
                  </a:cubicBezTo>
                  <a:lnTo>
                    <a:pt x="1187244" y="293183"/>
                  </a:lnTo>
                  <a:lnTo>
                    <a:pt x="2088232" y="293183"/>
                  </a:lnTo>
                  <a:lnTo>
                    <a:pt x="2088232" y="861174"/>
                  </a:lnTo>
                  <a:lnTo>
                    <a:pt x="2095789" y="849966"/>
                  </a:lnTo>
                  <a:cubicBezTo>
                    <a:pt x="2128366" y="817389"/>
                    <a:pt x="2173371" y="797239"/>
                    <a:pt x="2223082" y="797239"/>
                  </a:cubicBezTo>
                  <a:cubicBezTo>
                    <a:pt x="2322504" y="797239"/>
                    <a:pt x="2403102" y="877837"/>
                    <a:pt x="2403102" y="977259"/>
                  </a:cubicBezTo>
                  <a:cubicBezTo>
                    <a:pt x="2403102" y="1076681"/>
                    <a:pt x="2322504" y="1157279"/>
                    <a:pt x="2223082" y="1157279"/>
                  </a:cubicBezTo>
                  <a:cubicBezTo>
                    <a:pt x="2173371" y="1157279"/>
                    <a:pt x="2128366" y="1137130"/>
                    <a:pt x="2095789" y="1104553"/>
                  </a:cubicBezTo>
                  <a:lnTo>
                    <a:pt x="2088232" y="1093344"/>
                  </a:lnTo>
                  <a:lnTo>
                    <a:pt x="2088232" y="1661335"/>
                  </a:lnTo>
                  <a:lnTo>
                    <a:pt x="0" y="1661335"/>
                  </a:lnTo>
                  <a:lnTo>
                    <a:pt x="0" y="293183"/>
                  </a:lnTo>
                  <a:lnTo>
                    <a:pt x="913604" y="293183"/>
                  </a:lnTo>
                  <a:lnTo>
                    <a:pt x="884551" y="250092"/>
                  </a:lnTo>
                  <a:cubicBezTo>
                    <a:pt x="875441" y="228554"/>
                    <a:pt x="870404" y="204875"/>
                    <a:pt x="870404" y="180020"/>
                  </a:cubicBezTo>
                  <a:cubicBezTo>
                    <a:pt x="870404" y="80598"/>
                    <a:pt x="951002" y="0"/>
                    <a:pt x="1050424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0E60B50-C302-544B-BC96-2054B5D2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81128"/>
              <a:ext cx="944382" cy="884945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DFD4759-CC2C-9948-9AB5-FCBD637F2734}"/>
              </a:ext>
            </a:extLst>
          </p:cNvPr>
          <p:cNvSpPr txBox="1"/>
          <p:nvPr/>
        </p:nvSpPr>
        <p:spPr>
          <a:xfrm>
            <a:off x="4436056" y="3727084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51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sz="3600" b="1" dirty="0"/>
              <a:t>DMSC</a:t>
            </a:r>
            <a:endParaRPr lang="en-US" sz="3600" b="1" strike="sngStrike" dirty="0"/>
          </a:p>
          <a:p>
            <a:r>
              <a:rPr lang="en-US" dirty="0"/>
              <a:t>Beamline Controls Group</a:t>
            </a:r>
          </a:p>
          <a:p>
            <a:r>
              <a:rPr lang="en-US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276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CB3D-041B-8D4D-873E-51A9739E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 And Software Centre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36BF2-CFEC-A947-ACEA-0EA28C64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1A14F-2A07-A149-87A1-780B6A5C6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 reduction analysis and modelling</a:t>
            </a:r>
          </a:p>
          <a:p>
            <a:r>
              <a:rPr lang="en-US" dirty="0"/>
              <a:t>Data systems and technologies</a:t>
            </a:r>
          </a:p>
          <a:p>
            <a:r>
              <a:rPr lang="en-US" b="1" dirty="0"/>
              <a:t>Experiment Control and Data Curation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E85095A-C013-A544-8D8E-AA96D2EE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40" y="1556792"/>
            <a:ext cx="4910920" cy="3062237"/>
          </a:xfrm>
          <a:prstGeom prst="rect">
            <a:avLst/>
          </a:prstGeom>
        </p:spPr>
      </p:pic>
      <p:pic>
        <p:nvPicPr>
          <p:cNvPr id="10" name="ecdc.png" descr="ecdc.png">
            <a:extLst>
              <a:ext uri="{FF2B5EF4-FFF2-40B4-BE49-F238E27FC236}">
                <a16:creationId xmlns:a16="http://schemas.microsoft.com/office/drawing/2014/main" id="{A18A1B65-5199-A140-B62F-1904815EF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8184" y="5540482"/>
            <a:ext cx="1096651" cy="46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53AB5-A2B7-AD48-899A-17CB472B3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45437"/>
            <a:ext cx="944382" cy="8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ECD4-20FE-6243-BBC4-D6DC151F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EC5AE-2A5B-D44F-98ED-202475C6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E6AF1-DF21-4045-9A4A-C032FD97302A}"/>
              </a:ext>
            </a:extLst>
          </p:cNvPr>
          <p:cNvGrpSpPr>
            <a:grpSpLocks noChangeAspect="1"/>
          </p:cNvGrpSpPr>
          <p:nvPr/>
        </p:nvGrpSpPr>
        <p:grpSpPr>
          <a:xfrm>
            <a:off x="669148" y="1556792"/>
            <a:ext cx="7805704" cy="4999672"/>
            <a:chOff x="0" y="500564"/>
            <a:chExt cx="9144000" cy="58568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E3AACA-21D2-5E43-86DE-3CC826FA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564"/>
              <a:ext cx="9144000" cy="58568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79AD6D-DCA6-E341-A85A-D7BC466A7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7600" y="2127600"/>
              <a:ext cx="1470055" cy="552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5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9F5C-B2AF-DB4E-8971-52907A6D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A3A5-E450-3544-9489-72BE40E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DMSC</a:t>
            </a:r>
          </a:p>
          <a:p>
            <a:r>
              <a:rPr lang="en-US" sz="3600" b="1" dirty="0"/>
              <a:t>Beamline Controls </a:t>
            </a:r>
            <a:r>
              <a:rPr lang="en-US" sz="3600" b="1" strike="sngStrike" dirty="0"/>
              <a:t>Group</a:t>
            </a:r>
            <a:r>
              <a:rPr lang="en-US" sz="3600" b="1" dirty="0"/>
              <a:t> Team</a:t>
            </a:r>
            <a:endParaRPr lang="en-US" sz="3600" b="1" strike="sngStrike" dirty="0"/>
          </a:p>
          <a:p>
            <a:r>
              <a:rPr lang="en-US" dirty="0"/>
              <a:t>Apache Kafka</a:t>
            </a:r>
          </a:p>
          <a:p>
            <a:r>
              <a:rPr lang="en-US" dirty="0"/>
              <a:t>Streaming architecture</a:t>
            </a:r>
          </a:p>
          <a:p>
            <a:r>
              <a:rPr lang="en-US" dirty="0"/>
              <a:t>NICOS</a:t>
            </a:r>
          </a:p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0B7C-38F8-1844-B473-C497DDE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123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1604-D641-F94F-BAF1-3EB0FABF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F0421-6BCA-7847-8FCD-007CD34B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GB" dirty="0"/>
              <a:t>A team/project across the science directorate to deliver controls scope to instruments in collaboration with the integrated control systems division”</a:t>
            </a: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https://confluence.esss.lu.se/display/BCG</a:t>
            </a:r>
            <a:endParaRPr lang="en-US" dirty="0"/>
          </a:p>
          <a:p>
            <a:r>
              <a:rPr lang="en-US" dirty="0">
                <a:hlinkClick r:id="rId3"/>
              </a:rPr>
              <a:t>https://jira.esss.lu.se/secure/RapidBoard.jspa?projectKey=BCG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13D75-62A0-FB4E-93AF-1C759FAF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7910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2408-874A-5E4E-8BA6-6A75BA3B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instrument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6364-6102-C54B-A40D-075415D8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DBD464-2291-D543-B74B-FD654150E67B}"/>
              </a:ext>
            </a:extLst>
          </p:cNvPr>
          <p:cNvGrpSpPr/>
          <p:nvPr/>
        </p:nvGrpSpPr>
        <p:grpSpPr>
          <a:xfrm>
            <a:off x="827584" y="1916832"/>
            <a:ext cx="7488832" cy="4356639"/>
            <a:chOff x="539552" y="1740984"/>
            <a:chExt cx="7488832" cy="435663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69EECF6-B99A-8249-B17E-A1E952CB96CA}"/>
                </a:ext>
              </a:extLst>
            </p:cNvPr>
            <p:cNvSpPr/>
            <p:nvPr/>
          </p:nvSpPr>
          <p:spPr>
            <a:xfrm>
              <a:off x="539552" y="3278812"/>
              <a:ext cx="6480720" cy="36004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9B6243-3D7E-9646-BE0C-CBFF1330A717}"/>
                </a:ext>
              </a:extLst>
            </p:cNvPr>
            <p:cNvSpPr/>
            <p:nvPr/>
          </p:nvSpPr>
          <p:spPr>
            <a:xfrm>
              <a:off x="539552" y="3816098"/>
              <a:ext cx="6480720" cy="22815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ICS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50796B-F314-A648-80A2-5ADC851054B2}"/>
                </a:ext>
              </a:extLst>
            </p:cNvPr>
            <p:cNvGrpSpPr/>
            <p:nvPr/>
          </p:nvGrpSpPr>
          <p:grpSpPr>
            <a:xfrm>
              <a:off x="754475" y="4560816"/>
              <a:ext cx="7058986" cy="792088"/>
              <a:chOff x="754842" y="3939516"/>
              <a:chExt cx="7058986" cy="79208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CF114AE-0219-EC4B-8686-AB6353CB1899}"/>
                  </a:ext>
                </a:extLst>
              </p:cNvPr>
              <p:cNvGrpSpPr/>
              <p:nvPr/>
            </p:nvGrpSpPr>
            <p:grpSpPr>
              <a:xfrm>
                <a:off x="754842" y="3939516"/>
                <a:ext cx="5258052" cy="792088"/>
                <a:chOff x="1741267" y="3863181"/>
                <a:chExt cx="5258052" cy="792088"/>
              </a:xfrm>
            </p:grpSpPr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AF7F0CE5-8CC2-5144-A37C-DC4688366409}"/>
                    </a:ext>
                  </a:extLst>
                </p:cNvPr>
                <p:cNvSpPr/>
                <p:nvPr/>
              </p:nvSpPr>
              <p:spPr>
                <a:xfrm>
                  <a:off x="3542201" y="3863181"/>
                  <a:ext cx="1656184" cy="792088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Motion Control</a:t>
                  </a:r>
                </a:p>
              </p:txBody>
            </p:sp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EA418E51-1932-694B-AA88-5C5D6C3382E9}"/>
                    </a:ext>
                  </a:extLst>
                </p:cNvPr>
                <p:cNvSpPr/>
                <p:nvPr/>
              </p:nvSpPr>
              <p:spPr>
                <a:xfrm>
                  <a:off x="5343135" y="3863181"/>
                  <a:ext cx="1656184" cy="792088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Sample Environment</a:t>
                  </a:r>
                </a:p>
              </p:txBody>
            </p:sp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CD3F9334-D379-884A-8E15-212F6D824A2E}"/>
                    </a:ext>
                  </a:extLst>
                </p:cNvPr>
                <p:cNvSpPr/>
                <p:nvPr/>
              </p:nvSpPr>
              <p:spPr>
                <a:xfrm>
                  <a:off x="1741267" y="3863181"/>
                  <a:ext cx="1656184" cy="792088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Choppers</a:t>
                  </a:r>
                </a:p>
              </p:txBody>
            </p:sp>
          </p:grp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A3AB68FA-987C-6841-A399-E4F6C09380BB}"/>
                  </a:ext>
                </a:extLst>
              </p:cNvPr>
              <p:cNvSpPr/>
              <p:nvPr/>
            </p:nvSpPr>
            <p:spPr>
              <a:xfrm>
                <a:off x="6157644" y="3939516"/>
                <a:ext cx="1656184" cy="79208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Detectors</a:t>
                </a:r>
              </a:p>
            </p:txBody>
          </p:sp>
        </p:grp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D1EAEFA-292B-9F46-9DCA-5551666054EF}"/>
                </a:ext>
              </a:extLst>
            </p:cNvPr>
            <p:cNvSpPr/>
            <p:nvPr/>
          </p:nvSpPr>
          <p:spPr>
            <a:xfrm rot="10800000">
              <a:off x="7133456" y="2897852"/>
              <a:ext cx="462880" cy="1507427"/>
            </a:xfrm>
            <a:prstGeom prst="downArrow">
              <a:avLst>
                <a:gd name="adj1" fmla="val 50000"/>
                <a:gd name="adj2" fmla="val 522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92002D65-BA51-434D-83A3-056B74A17DB4}"/>
                </a:ext>
              </a:extLst>
            </p:cNvPr>
            <p:cNvSpPr/>
            <p:nvPr/>
          </p:nvSpPr>
          <p:spPr>
            <a:xfrm rot="10800000">
              <a:off x="3548472" y="2844025"/>
              <a:ext cx="462880" cy="299589"/>
            </a:xfrm>
            <a:prstGeom prst="downArrow">
              <a:avLst>
                <a:gd name="adj1" fmla="val 50000"/>
                <a:gd name="adj2" fmla="val 522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7C1C9D7-8F52-0845-B8B0-A24E601101E4}"/>
                </a:ext>
              </a:extLst>
            </p:cNvPr>
            <p:cNvSpPr/>
            <p:nvPr/>
          </p:nvSpPr>
          <p:spPr>
            <a:xfrm>
              <a:off x="539552" y="1740984"/>
              <a:ext cx="7488832" cy="979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59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32366</TotalTime>
  <Words>460</Words>
  <Application>Microsoft Macintosh PowerPoint</Application>
  <PresentationFormat>On-screen Show (4:3)</PresentationFormat>
  <Paragraphs>191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 Neue Medium</vt:lpstr>
      <vt:lpstr>Krungthep</vt:lpstr>
      <vt:lpstr>Office Theme</vt:lpstr>
      <vt:lpstr>NICOS, Kafka and the DMSC</vt:lpstr>
      <vt:lpstr>PowerPoint Presentation</vt:lpstr>
      <vt:lpstr>PowerPoint Presentation</vt:lpstr>
      <vt:lpstr>PowerPoint Presentation</vt:lpstr>
      <vt:lpstr>Data Management And Software Centre</vt:lpstr>
      <vt:lpstr>Where we are</vt:lpstr>
      <vt:lpstr>PowerPoint Presentation</vt:lpstr>
      <vt:lpstr>The BCT</vt:lpstr>
      <vt:lpstr>At the instrument level</vt:lpstr>
      <vt:lpstr>PowerPoint Presentation</vt:lpstr>
      <vt:lpstr>Apache Kafka</vt:lpstr>
      <vt:lpstr>Apache Kafka</vt:lpstr>
      <vt:lpstr>PowerPoint Presentation</vt:lpstr>
      <vt:lpstr>Streaming architecture</vt:lpstr>
      <vt:lpstr>Streaming architecture</vt:lpstr>
      <vt:lpstr>PowerPoint Presentation</vt:lpstr>
      <vt:lpstr>NICOS</vt:lpstr>
      <vt:lpstr>NICOS user interface </vt:lpstr>
      <vt:lpstr>NICOS</vt:lpstr>
      <vt:lpstr>What might the user see?</vt:lpstr>
      <vt:lpstr>What might the user see?</vt:lpstr>
      <vt:lpstr>PowerPoint Presentation</vt:lpstr>
      <vt:lpstr>Proof of concept</vt:lpstr>
      <vt:lpstr>For real</vt:lpstr>
      <vt:lpstr>AMOR @ SINQ</vt:lpstr>
      <vt:lpstr>An early Xmas present from HZB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Experiment Control and Data Curation Group</dc:title>
  <dc:creator>Matt Clarke</dc:creator>
  <cp:lastModifiedBy>Matt Clarke</cp:lastModifiedBy>
  <cp:revision>108</cp:revision>
  <dcterms:created xsi:type="dcterms:W3CDTF">2018-10-26T17:38:23Z</dcterms:created>
  <dcterms:modified xsi:type="dcterms:W3CDTF">2019-02-19T11:00:26Z</dcterms:modified>
</cp:coreProperties>
</file>