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492" r:id="rId3"/>
    <p:sldId id="548" r:id="rId4"/>
    <p:sldId id="549" r:id="rId5"/>
    <p:sldId id="561" r:id="rId6"/>
    <p:sldId id="547" r:id="rId7"/>
    <p:sldId id="551" r:id="rId8"/>
    <p:sldId id="562" r:id="rId9"/>
    <p:sldId id="558" r:id="rId10"/>
    <p:sldId id="553" r:id="rId11"/>
    <p:sldId id="552" r:id="rId12"/>
    <p:sldId id="559" r:id="rId13"/>
    <p:sldId id="560" r:id="rId14"/>
    <p:sldId id="544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227B2F-B005-463E-AF7C-E718824A0065}">
          <p14:sldIdLst>
            <p14:sldId id="492"/>
            <p14:sldId id="548"/>
            <p14:sldId id="549"/>
            <p14:sldId id="561"/>
            <p14:sldId id="547"/>
            <p14:sldId id="551"/>
            <p14:sldId id="562"/>
            <p14:sldId id="558"/>
            <p14:sldId id="553"/>
            <p14:sldId id="552"/>
            <p14:sldId id="559"/>
            <p14:sldId id="560"/>
            <p14:sldId id="544"/>
          </p14:sldIdLst>
        </p14:section>
        <p14:section name="Back up slides" id="{DEF941AE-9E07-4904-8D2D-5708D4FD0F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Bianchi" initials="AB" lastIdx="1" clrIdx="0">
    <p:extLst>
      <p:ext uri="{19B8F6BF-5375-455C-9EA6-DF929625EA0E}">
        <p15:presenceInfo xmlns:p15="http://schemas.microsoft.com/office/powerpoint/2012/main" userId="S-1-5-21-1853637497-491971987-2917381224-9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704" autoAdjust="0"/>
  </p:normalViewPr>
  <p:slideViewPr>
    <p:cSldViewPr>
      <p:cViewPr varScale="1">
        <p:scale>
          <a:sx n="84" d="100"/>
          <a:sy n="84" d="100"/>
        </p:scale>
        <p:origin x="115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534"/>
    </p:cViewPr>
  </p:sorter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r">
              <a:defRPr sz="1200"/>
            </a:lvl1pPr>
          </a:lstStyle>
          <a:p>
            <a:fld id="{D290079D-A237-4F47-94B1-5F30B7BBBD37}" type="datetimeFigureOut">
              <a:rPr lang="sv-SE" smtClean="0"/>
              <a:t>2019-01-24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r">
              <a:defRPr sz="1200"/>
            </a:lvl1pPr>
          </a:lstStyle>
          <a:p>
            <a:fld id="{91ACB023-3642-4ED7-9443-0FAA251669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04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r">
              <a:defRPr sz="1200"/>
            </a:lvl1pPr>
          </a:lstStyle>
          <a:p>
            <a:fld id="{EF53F788-FDE4-4697-B31D-6267C37B32E7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0" tIns="47374" rIns="94750" bIns="473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750" tIns="47374" rIns="94750" bIns="473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r">
              <a:defRPr sz="1200"/>
            </a:lvl1pPr>
          </a:lstStyle>
          <a:p>
            <a:fld id="{BA47BD7B-7CF3-42F2-9D6A-B838D83103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BD7B-7CF3-42F2-9D6A-B838D83103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8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7BD7B-7CF3-42F2-9D6A-B838D8310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9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6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DRAFT DOCUMENT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DRAFT DOCUMENT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6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DRAFT DOCUMENT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DRAFT DOCUMENT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7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DRAFT DOCUMENT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DRAFT DOCUMENT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DRAFT DOCUMENT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0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DRAFT DOCUMENT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0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09320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DRAFT DOCUMENT</a:t>
            </a:r>
            <a:endParaRPr lang="sv-SE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6356350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3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5/22/2017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DRAFT DOCUMENT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5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spallationsource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hyperlink" Target="https://www.bing.com/images/search?view=detailV2&amp;ccid=M4IZHUmC&amp;id=3F9E370667157AAFF0B274C41C688A486F9C0FFF&amp;thid=OIP.M4IZHUmCdbaradBI6akO2AHaFa&amp;q=ahlsell&amp;simid=608009234820039721&amp;selectedIndex=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6096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>Instruments Shielding Project</a:t>
            </a:r>
            <a:br>
              <a:rPr lang="en-US" sz="3900" dirty="0" smtClean="0"/>
            </a:br>
            <a:r>
              <a:rPr lang="en-US" sz="3900" dirty="0" smtClean="0"/>
              <a:t>Installation</a:t>
            </a:r>
            <a:br>
              <a:rPr lang="en-US" sz="39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95500" y="3581400"/>
            <a:ext cx="5400600" cy="10655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Antonio Bianchi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NSS Installation Coordinator</a:t>
            </a:r>
            <a:endParaRPr lang="sv-SE" sz="16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1600" dirty="0" smtClean="0">
                <a:solidFill>
                  <a:schemeClr val="bg1"/>
                </a:solidFill>
              </a:rPr>
              <a:t>NSS Project Division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924399"/>
            <a:ext cx="3810000" cy="68325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3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24</a:t>
            </a:r>
            <a:r>
              <a:rPr lang="en-GB" sz="1600" baseline="30000" dirty="0" smtClean="0">
                <a:solidFill>
                  <a:srgbClr val="FFFFFF"/>
                </a:solidFill>
              </a:rPr>
              <a:t>th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 January 2019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5715001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Shielding installation-sequence  in E02.1 (and ESS/In Kind resources)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4153" r="10288" b="25745"/>
          <a:stretch/>
        </p:blipFill>
        <p:spPr bwMode="auto">
          <a:xfrm>
            <a:off x="402029" y="1852936"/>
            <a:ext cx="8513371" cy="37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8000" y="15240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E02 - Step 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33899" y="1524000"/>
            <a:ext cx="135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E02- Step 2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31800" y="4128700"/>
            <a:ext cx="1828800" cy="609600"/>
            <a:chOff x="609600" y="4572000"/>
            <a:chExt cx="1828800" cy="60960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981200" y="4572000"/>
              <a:ext cx="4572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09600" y="5181600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827866" y="2111809"/>
            <a:ext cx="66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Forklift</a:t>
            </a:r>
            <a:endParaRPr lang="en-GB" sz="1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44600" y="4874398"/>
            <a:ext cx="1828800" cy="609600"/>
            <a:chOff x="609600" y="4572000"/>
            <a:chExt cx="1828800" cy="60960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1981200" y="4572000"/>
              <a:ext cx="4572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09600" y="5181600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397000" y="517919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Gantry crane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010400" y="2255899"/>
            <a:ext cx="188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Concrete shielding block (roof)</a:t>
            </a:r>
          </a:p>
          <a:p>
            <a:r>
              <a:rPr lang="en-GB" sz="1200" b="1" dirty="0" smtClean="0"/>
              <a:t>3,00 x 1,00 x 0,30 m</a:t>
            </a:r>
          </a:p>
          <a:p>
            <a:r>
              <a:rPr lang="en-GB" sz="1200" dirty="0" smtClean="0"/>
              <a:t>(2.5 tons)</a:t>
            </a:r>
            <a:endParaRPr lang="en-GB" sz="1200" dirty="0"/>
          </a:p>
        </p:txBody>
      </p:sp>
      <p:grpSp>
        <p:nvGrpSpPr>
          <p:cNvPr id="2052" name="Group 2051"/>
          <p:cNvGrpSpPr/>
          <p:nvPr/>
        </p:nvGrpSpPr>
        <p:grpSpPr>
          <a:xfrm>
            <a:off x="7294033" y="3124200"/>
            <a:ext cx="1219200" cy="494184"/>
            <a:chOff x="7239000" y="3505200"/>
            <a:chExt cx="1219200" cy="494184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7239000" y="3505200"/>
              <a:ext cx="533400" cy="494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772400" y="35052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286000" y="2388808"/>
            <a:ext cx="1219200" cy="494184"/>
            <a:chOff x="7239000" y="3505200"/>
            <a:chExt cx="1219200" cy="494184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7239000" y="3505200"/>
              <a:ext cx="533400" cy="494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772400" y="35052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08000" y="44335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Shielding wall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493" y="585489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Installation in the beamline gallery requires specific caution, due to there are not permanent cranes available</a:t>
            </a:r>
            <a:endParaRPr lang="en-GB" sz="1200" i="1" dirty="0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21335" r="21805" b="19685"/>
          <a:stretch/>
        </p:blipFill>
        <p:spPr bwMode="auto">
          <a:xfrm>
            <a:off x="4267200" y="5562600"/>
            <a:ext cx="2425684" cy="11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105400" y="5483998"/>
            <a:ext cx="2065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Ramps between E01 and E02</a:t>
            </a:r>
            <a:endParaRPr lang="en-GB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1" y="6074433"/>
            <a:ext cx="60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22 %</a:t>
            </a:r>
            <a:endParaRPr lang="en-GB" sz="12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l="23321" t="27385" r="40789" b="19385"/>
          <a:stretch/>
        </p:blipFill>
        <p:spPr bwMode="auto">
          <a:xfrm>
            <a:off x="7205133" y="5466346"/>
            <a:ext cx="1575255" cy="1255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54" name="Rectangle 2053"/>
          <p:cNvSpPr/>
          <p:nvPr/>
        </p:nvSpPr>
        <p:spPr>
          <a:xfrm>
            <a:off x="3962400" y="5466346"/>
            <a:ext cx="4953000" cy="1255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114799" y="361669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4 (ESS)</a:t>
            </a:r>
            <a:endParaRPr lang="en-GB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76599" y="2882992"/>
            <a:ext cx="99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2 (In-Kind)</a:t>
            </a:r>
            <a:endParaRPr lang="en-GB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78149" y="3371292"/>
            <a:ext cx="1037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3 (In-Kind)</a:t>
            </a:r>
            <a:endParaRPr lang="en-GB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02416" y="2605993"/>
            <a:ext cx="57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1(ESS)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5669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65" y="234744"/>
            <a:ext cx="6691302" cy="893176"/>
          </a:xfrm>
        </p:spPr>
        <p:txBody>
          <a:bodyPr/>
          <a:lstStyle/>
          <a:p>
            <a:r>
              <a:rPr lang="en-GB" dirty="0" smtClean="0"/>
              <a:t>E02.2 </a:t>
            </a:r>
            <a:r>
              <a:rPr lang="en-GB" dirty="0" smtClean="0"/>
              <a:t>building crane (5 tonne capacity)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2365" y="3268900"/>
            <a:ext cx="7850917" cy="3540428"/>
            <a:chOff x="443051" y="2061844"/>
            <a:chExt cx="7850917" cy="35404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226" t="15504" r="13172" b="6977"/>
            <a:stretch/>
          </p:blipFill>
          <p:spPr>
            <a:xfrm>
              <a:off x="443051" y="2061844"/>
              <a:ext cx="5102133" cy="30479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33049" y="5109829"/>
              <a:ext cx="13504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/>
                <a:t>D03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3049" y="3124200"/>
              <a:ext cx="13504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 smtClean="0"/>
                <a:t>E02.2</a:t>
              </a:r>
              <a:endParaRPr lang="en-GB" sz="2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74568" y="4650491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D03/E02 separation wall</a:t>
              </a:r>
              <a:endParaRPr lang="en-GB" sz="2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334000" y="4673872"/>
              <a:ext cx="2262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158" t="22279" r="4366" b="10537"/>
          <a:stretch/>
        </p:blipFill>
        <p:spPr>
          <a:xfrm>
            <a:off x="3597480" y="2655932"/>
            <a:ext cx="5029200" cy="19812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6883" y="4320963"/>
            <a:ext cx="12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3D View n. 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95400" y="4659517"/>
            <a:ext cx="304800" cy="387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95400" y="4659517"/>
            <a:ext cx="533400" cy="16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21987" y="2272249"/>
            <a:ext cx="12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View n. 1</a:t>
            </a:r>
            <a:endParaRPr lang="en-GB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9200" y="2008128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Crane hook-print 5 tonne</a:t>
            </a:r>
            <a:endParaRPr lang="en-GB" sz="20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696200" y="2408238"/>
            <a:ext cx="0" cy="187324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38800" y="2408238"/>
            <a:ext cx="2057400" cy="5075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38800" y="2030605"/>
            <a:ext cx="245663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62600" y="158903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D03/E02 separation wall</a:t>
            </a:r>
            <a:endParaRPr lang="en-GB" sz="2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8095433" y="2030605"/>
            <a:ext cx="0" cy="1267917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53882" y="525010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Crane hook-print</a:t>
            </a:r>
            <a:endParaRPr lang="en-GB" sz="20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604780" y="5614773"/>
            <a:ext cx="2870870" cy="4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4475" y="2179983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Delivered from CF in the E02.2 hall</a:t>
            </a:r>
            <a:r>
              <a:rPr lang="en-GB" sz="2000" dirty="0"/>
              <a:t> </a:t>
            </a:r>
            <a:r>
              <a:rPr lang="en-GB" sz="2000" dirty="0" smtClean="0"/>
              <a:t>(May 2021)</a:t>
            </a:r>
          </a:p>
        </p:txBody>
      </p:sp>
    </p:spTree>
    <p:extLst>
      <p:ext uri="{BB962C8B-B14F-4D97-AF65-F5344CB8AC3E}">
        <p14:creationId xmlns:p14="http://schemas.microsoft.com/office/powerpoint/2010/main" val="15990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15962"/>
          </a:xfrm>
        </p:spPr>
        <p:txBody>
          <a:bodyPr/>
          <a:lstStyle/>
          <a:p>
            <a:r>
              <a:rPr lang="en-GB" dirty="0" smtClean="0"/>
              <a:t>Installation – resource estimation (labour)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113400"/>
              </p:ext>
            </p:extLst>
          </p:nvPr>
        </p:nvGraphicFramePr>
        <p:xfrm>
          <a:off x="304799" y="1752599"/>
          <a:ext cx="8305800" cy="4487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091">
                  <a:extLst>
                    <a:ext uri="{9D8B030D-6E8A-4147-A177-3AD203B41FA5}">
                      <a16:colId xmlns:a16="http://schemas.microsoft.com/office/drawing/2014/main" val="2515179549"/>
                    </a:ext>
                  </a:extLst>
                </a:gridCol>
                <a:gridCol w="3992510">
                  <a:extLst>
                    <a:ext uri="{9D8B030D-6E8A-4147-A177-3AD203B41FA5}">
                      <a16:colId xmlns:a16="http://schemas.microsoft.com/office/drawing/2014/main" val="112609827"/>
                    </a:ext>
                  </a:extLst>
                </a:gridCol>
                <a:gridCol w="604342">
                  <a:extLst>
                    <a:ext uri="{9D8B030D-6E8A-4147-A177-3AD203B41FA5}">
                      <a16:colId xmlns:a16="http://schemas.microsoft.com/office/drawing/2014/main" val="1932304141"/>
                    </a:ext>
                  </a:extLst>
                </a:gridCol>
                <a:gridCol w="550723">
                  <a:extLst>
                    <a:ext uri="{9D8B030D-6E8A-4147-A177-3AD203B41FA5}">
                      <a16:colId xmlns:a16="http://schemas.microsoft.com/office/drawing/2014/main" val="2311436199"/>
                    </a:ext>
                  </a:extLst>
                </a:gridCol>
                <a:gridCol w="595680">
                  <a:extLst>
                    <a:ext uri="{9D8B030D-6E8A-4147-A177-3AD203B41FA5}">
                      <a16:colId xmlns:a16="http://schemas.microsoft.com/office/drawing/2014/main" val="1593878360"/>
                    </a:ext>
                  </a:extLst>
                </a:gridCol>
                <a:gridCol w="483288">
                  <a:extLst>
                    <a:ext uri="{9D8B030D-6E8A-4147-A177-3AD203B41FA5}">
                      <a16:colId xmlns:a16="http://schemas.microsoft.com/office/drawing/2014/main" val="3095004138"/>
                    </a:ext>
                  </a:extLst>
                </a:gridCol>
                <a:gridCol w="528244">
                  <a:extLst>
                    <a:ext uri="{9D8B030D-6E8A-4147-A177-3AD203B41FA5}">
                      <a16:colId xmlns:a16="http://schemas.microsoft.com/office/drawing/2014/main" val="992664953"/>
                    </a:ext>
                  </a:extLst>
                </a:gridCol>
                <a:gridCol w="561961">
                  <a:extLst>
                    <a:ext uri="{9D8B030D-6E8A-4147-A177-3AD203B41FA5}">
                      <a16:colId xmlns:a16="http://schemas.microsoft.com/office/drawing/2014/main" val="3547550721"/>
                    </a:ext>
                  </a:extLst>
                </a:gridCol>
                <a:gridCol w="561961">
                  <a:extLst>
                    <a:ext uri="{9D8B030D-6E8A-4147-A177-3AD203B41FA5}">
                      <a16:colId xmlns:a16="http://schemas.microsoft.com/office/drawing/2014/main" val="3262536488"/>
                    </a:ext>
                  </a:extLst>
                </a:gridCol>
              </a:tblGrid>
              <a:tr h="446863">
                <a:tc>
                  <a:txBody>
                    <a:bodyPr/>
                    <a:lstStyle/>
                    <a:p>
                      <a:pPr algn="ctr" fontAlgn="t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Installation of neutron shielding </a:t>
                      </a:r>
                      <a:r>
                        <a:rPr lang="en-GB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en-GB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resource 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estimation (labour)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 Spec, Bifrost, Magic, Heimdal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Dream, Vespa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Odin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99622"/>
                  </a:ext>
                </a:extLst>
              </a:tr>
              <a:tr h="365615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N.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Work Hours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W.H.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Work Hours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W.H.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Work Hours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W.H.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90784"/>
                  </a:ext>
                </a:extLst>
              </a:tr>
              <a:tr h="216661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93891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43451"/>
                  </a:ext>
                </a:extLst>
              </a:tr>
              <a:tr h="207634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57334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a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Skilled Technical personnel (Mech. Tech.)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360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720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320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640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240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480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93339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b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Crane Operator, incl. </a:t>
                      </a:r>
                      <a:r>
                        <a:rPr lang="en-GB" sz="900" u="none" strike="noStrike" dirty="0" err="1">
                          <a:effectLst/>
                        </a:rPr>
                        <a:t>tempor</a:t>
                      </a:r>
                      <a:r>
                        <a:rPr lang="en-GB" sz="900" u="none" strike="noStrike" dirty="0">
                          <a:effectLst/>
                        </a:rPr>
                        <a:t>. cranes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360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240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240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38321"/>
                  </a:ext>
                </a:extLst>
              </a:tr>
              <a:tr h="64195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c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Rigger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240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240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419035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d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Surveyor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64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128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48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96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64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69900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Handling/Forklift Operator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360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240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240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46477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f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Support Technical staff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64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64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48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48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32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12762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789009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1992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1744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1296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53938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900" b="0" u="none" strike="noStrike" dirty="0">
                          <a:effectLst/>
                        </a:rPr>
                        <a:t>FTE (per instrument)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u="none" strike="noStrike" dirty="0">
                          <a:effectLst/>
                        </a:rPr>
                        <a:t>1.11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u="none" strike="noStrike" dirty="0">
                          <a:effectLst/>
                        </a:rPr>
                        <a:t>0.97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u="none" strike="noStrike" dirty="0">
                          <a:effectLst/>
                        </a:rPr>
                        <a:t>0.72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33747"/>
                  </a:ext>
                </a:extLst>
              </a:tr>
              <a:tr h="162601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900" b="1" u="none" strike="noStrike" dirty="0">
                          <a:effectLst/>
                        </a:rPr>
                        <a:t>Total amount (labour)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u="none" strike="noStrike" dirty="0">
                          <a:effectLst/>
                        </a:rPr>
                        <a:t>4.43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u="none" strike="noStrike" dirty="0">
                          <a:effectLst/>
                        </a:rPr>
                        <a:t>1.94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u="none" strike="noStrike" dirty="0">
                          <a:effectLst/>
                        </a:rPr>
                        <a:t>0.72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14348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07254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u="none" strike="noStrike" dirty="0">
                          <a:effectLst/>
                        </a:rPr>
                        <a:t>Assumptions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22794"/>
                  </a:ext>
                </a:extLst>
              </a:tr>
              <a:tr h="239229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1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Beamline shielding 15m /week (9 weeks in total) - C Spec, Bifrost, Magic, Heimdal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15087"/>
                  </a:ext>
                </a:extLst>
              </a:tr>
              <a:tr h="153468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Beamline shielding 15m /week (4 weeks in total) - Dream, Vespa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10564"/>
                  </a:ext>
                </a:extLst>
              </a:tr>
              <a:tr h="153468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3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Beamline shielding 15m /week (2 weeks in total) - Odin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63124"/>
                  </a:ext>
                </a:extLst>
              </a:tr>
              <a:tr h="288802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4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Surveying - 2 technicians plus tracker marking limit of shielding and cave footprint - marking before drilling - 64 hours in total west sector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27025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5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Experimental cave not included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722794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6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Management/supervisor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426115"/>
                  </a:ext>
                </a:extLst>
              </a:tr>
              <a:tr h="146826">
                <a:tc>
                  <a:txBody>
                    <a:bodyPr/>
                    <a:lstStyle/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5" marR="4685" marT="468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3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53" y="342900"/>
            <a:ext cx="2787080" cy="7874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13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853" y="1851000"/>
            <a:ext cx="7539872" cy="45122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14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Risultati immagini per QUES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89" y="1974825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934999"/>
          </a:xfrm>
        </p:spPr>
        <p:txBody>
          <a:bodyPr/>
          <a:lstStyle/>
          <a:p>
            <a:r>
              <a:rPr lang="sv-SE" altLang="en-US" dirty="0"/>
              <a:t>G</a:t>
            </a:r>
            <a:r>
              <a:rPr lang="sv-SE" altLang="en-US" dirty="0" smtClean="0"/>
              <a:t>eneral view</a:t>
            </a:r>
            <a:endParaRPr lang="en-GB" altLang="en-US" dirty="0" smtClean="0"/>
          </a:p>
        </p:txBody>
      </p:sp>
      <p:pic>
        <p:nvPicPr>
          <p:cNvPr id="44034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524451"/>
            <a:ext cx="6353175" cy="4525963"/>
          </a:xfrm>
        </p:spPr>
      </p:pic>
      <p:sp>
        <p:nvSpPr>
          <p:cNvPr id="2" name="Right Arrow 1"/>
          <p:cNvSpPr/>
          <p:nvPr/>
        </p:nvSpPr>
        <p:spPr>
          <a:xfrm>
            <a:off x="225425" y="214402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59325" y="2931611"/>
            <a:ext cx="301307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Skanska handover - end of June 2020 (green area)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97766" y="3391722"/>
            <a:ext cx="1461559" cy="5756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827867" y="4024459"/>
            <a:ext cx="152400" cy="1392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510368" y="3324952"/>
            <a:ext cx="339817" cy="719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863287"/>
            <a:ext cx="21293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Neutron Shielding installation starts: June 2020 (E02.1)</a:t>
            </a:r>
          </a:p>
        </p:txBody>
      </p:sp>
      <p:sp>
        <p:nvSpPr>
          <p:cNvPr id="15" name="Oval 14"/>
          <p:cNvSpPr/>
          <p:nvPr/>
        </p:nvSpPr>
        <p:spPr>
          <a:xfrm>
            <a:off x="3225797" y="4462920"/>
            <a:ext cx="152400" cy="1392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454775" y="4243838"/>
            <a:ext cx="1676399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D03 access Q1 2021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65499" y="4392196"/>
            <a:ext cx="3098801" cy="3185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1226" y="6350375"/>
            <a:ext cx="1676399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D01 access Q2 2021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378197" y="4641036"/>
            <a:ext cx="19050" cy="17309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9535" y="3708090"/>
            <a:ext cx="1676399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E02.2 access Q2 2021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3115875" y="3846590"/>
            <a:ext cx="3323660" cy="4291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storage area (E buildings)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2048" r="11420" b="6030"/>
          <a:stretch/>
        </p:blipFill>
        <p:spPr bwMode="auto">
          <a:xfrm>
            <a:off x="990600" y="1716352"/>
            <a:ext cx="6773334" cy="362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nip and Round Single Corner Rectangle 2"/>
          <p:cNvSpPr/>
          <p:nvPr/>
        </p:nvSpPr>
        <p:spPr>
          <a:xfrm rot="-2100000">
            <a:off x="3272557" y="2932318"/>
            <a:ext cx="732385" cy="231363"/>
          </a:xfrm>
          <a:prstGeom prst="snip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 flipH="1" flipV="1">
            <a:off x="3705102" y="3142760"/>
            <a:ext cx="485898" cy="3105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0" y="62484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5638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NSS storage area from Q4 2019 </a:t>
            </a:r>
          </a:p>
          <a:p>
            <a:r>
              <a:rPr lang="en-GB" sz="1400" b="1" dirty="0" smtClean="0"/>
              <a:t>1000 </a:t>
            </a:r>
            <a:r>
              <a:rPr lang="en-GB" sz="1400" b="1" dirty="0"/>
              <a:t> </a:t>
            </a:r>
            <a:r>
              <a:rPr lang="en-GB" sz="1400" b="1" dirty="0" smtClean="0"/>
              <a:t>m2 </a:t>
            </a:r>
            <a:r>
              <a:rPr lang="en-GB" sz="1400" dirty="0" smtClean="0"/>
              <a:t>(on-going discussion with </a:t>
            </a:r>
            <a:r>
              <a:rPr lang="en-GB" sz="1400" dirty="0"/>
              <a:t>S</a:t>
            </a:r>
            <a:r>
              <a:rPr lang="en-GB" sz="1400" dirty="0" smtClean="0"/>
              <a:t>kanska)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286000" y="4648200"/>
            <a:ext cx="8382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86000" y="3581400"/>
            <a:ext cx="7620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3276600"/>
            <a:ext cx="357135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033" y="5696207"/>
            <a:ext cx="307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(The </a:t>
            </a:r>
            <a:r>
              <a:rPr lang="en-GB" sz="1400" dirty="0" smtClean="0"/>
              <a:t>area might be useful for temporary storage </a:t>
            </a:r>
            <a:r>
              <a:rPr lang="en-GB" sz="1400" dirty="0" smtClean="0"/>
              <a:t>of shielding blocks) </a:t>
            </a:r>
            <a:endParaRPr lang="en-GB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48051" y="3700112"/>
            <a:ext cx="675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E01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4091" y="4164510"/>
            <a:ext cx="675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E02</a:t>
            </a:r>
          </a:p>
        </p:txBody>
      </p:sp>
    </p:spTree>
    <p:extLst>
      <p:ext uri="{BB962C8B-B14F-4D97-AF65-F5344CB8AC3E}">
        <p14:creationId xmlns:p14="http://schemas.microsoft.com/office/powerpoint/2010/main" val="8698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147" t="14271" r="25001" b="11501"/>
          <a:stretch/>
        </p:blipFill>
        <p:spPr>
          <a:xfrm>
            <a:off x="304800" y="2590800"/>
            <a:ext cx="42672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667345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E02 </a:t>
            </a:r>
          </a:p>
        </p:txBody>
      </p:sp>
      <p:sp>
        <p:nvSpPr>
          <p:cNvPr id="8" name="Oval 7"/>
          <p:cNvSpPr/>
          <p:nvPr/>
        </p:nvSpPr>
        <p:spPr>
          <a:xfrm>
            <a:off x="2562225" y="543871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03195" y="5326021"/>
            <a:ext cx="207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E02  gate</a:t>
            </a:r>
          </a:p>
          <a:p>
            <a:r>
              <a:rPr lang="en-GB" sz="2000" b="1" dirty="0" smtClean="0"/>
              <a:t>3.6 x 3.8 m</a:t>
            </a:r>
          </a:p>
        </p:txBody>
      </p:sp>
      <p:pic>
        <p:nvPicPr>
          <p:cNvPr id="3074" name="Picture 2" descr="image00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4" b="3832"/>
          <a:stretch/>
        </p:blipFill>
        <p:spPr bwMode="auto">
          <a:xfrm>
            <a:off x="4705350" y="1600200"/>
            <a:ext cx="421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238625" cy="11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4824" y="231215"/>
            <a:ext cx="4524375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Site route (E02 access)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093594" y="4234811"/>
            <a:ext cx="208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Unloading zone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1654284"/>
            <a:ext cx="401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Site road under construction and suitable vehicles</a:t>
            </a:r>
          </a:p>
        </p:txBody>
      </p:sp>
      <p:pic>
        <p:nvPicPr>
          <p:cNvPr id="29" name="Content Placeholder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 b="12405"/>
          <a:stretch/>
        </p:blipFill>
        <p:spPr>
          <a:xfrm>
            <a:off x="5486400" y="5017928"/>
            <a:ext cx="2011680" cy="1424932"/>
          </a:xfrm>
          <a:prstGeom prst="rect">
            <a:avLst/>
          </a:prstGeom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42583"/>
              </p:ext>
            </p:extLst>
          </p:nvPr>
        </p:nvGraphicFramePr>
        <p:xfrm>
          <a:off x="1631632" y="4219738"/>
          <a:ext cx="508635" cy="53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Picture" r:id="rId7" imgW="730080" imgH="744480" progId="StaticMetafile">
                  <p:embed/>
                </p:oleObj>
              </mc:Choice>
              <mc:Fallback>
                <p:oleObj name="Picture" r:id="rId7" imgW="730080" imgH="74448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1632" y="4219738"/>
                        <a:ext cx="508635" cy="535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c 30"/>
          <p:cNvSpPr/>
          <p:nvPr/>
        </p:nvSpPr>
        <p:spPr>
          <a:xfrm>
            <a:off x="1925002" y="4654798"/>
            <a:ext cx="484823" cy="936318"/>
          </a:xfrm>
          <a:prstGeom prst="arc">
            <a:avLst>
              <a:gd name="adj1" fmla="val 16426274"/>
              <a:gd name="adj2" fmla="val 3768600"/>
            </a:avLst>
          </a:prstGeom>
          <a:ln w="25400">
            <a:solidFill>
              <a:srgbClr val="FF0000"/>
            </a:solidFill>
            <a:prstDash val="dash"/>
            <a:headEnd type="none"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073" name="Straight Arrow Connector 3072"/>
          <p:cNvCxnSpPr/>
          <p:nvPr/>
        </p:nvCxnSpPr>
        <p:spPr>
          <a:xfrm flipH="1">
            <a:off x="2409825" y="4850075"/>
            <a:ext cx="5436870" cy="1924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63453" y="4465243"/>
            <a:ext cx="3694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Final road - 8% steep up </a:t>
            </a:r>
            <a:r>
              <a:rPr lang="en-GB" sz="1600" i="1" dirty="0"/>
              <a:t> </a:t>
            </a:r>
            <a:r>
              <a:rPr lang="en-GB" sz="1600" i="1" dirty="0" smtClean="0"/>
              <a:t>to the E02 gate</a:t>
            </a:r>
          </a:p>
        </p:txBody>
      </p:sp>
    </p:spTree>
    <p:extLst>
      <p:ext uri="{BB962C8B-B14F-4D97-AF65-F5344CB8AC3E}">
        <p14:creationId xmlns:p14="http://schemas.microsoft.com/office/powerpoint/2010/main" val="20507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2998" r="45278" b="24677"/>
          <a:stretch/>
        </p:blipFill>
        <p:spPr bwMode="auto">
          <a:xfrm>
            <a:off x="152400" y="1544312"/>
            <a:ext cx="64007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5099"/>
            <a:ext cx="6915151" cy="914400"/>
          </a:xfrm>
        </p:spPr>
        <p:txBody>
          <a:bodyPr>
            <a:normAutofit fontScale="90000"/>
          </a:bodyPr>
          <a:lstStyle/>
          <a:p>
            <a:r>
              <a:rPr lang="en-GB" dirty="0"/>
              <a:t>L</a:t>
            </a:r>
            <a:r>
              <a:rPr lang="en-GB" dirty="0" smtClean="0"/>
              <a:t>ogistic and storage area  into E01 and E02.1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456266"/>
            <a:ext cx="215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2019 – April 2021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466" y="1985665"/>
            <a:ext cx="2760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Guide Shielding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length 44.000 mm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8594" y="3835879"/>
            <a:ext cx="2222714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 dirty="0" smtClean="0">
                <a:solidFill>
                  <a:prstClr val="black"/>
                </a:solidFill>
                <a:latin typeface="Calibri"/>
              </a:rPr>
              <a:t>Storage areas will be allocated to minimize dependencies between different installation teams</a:t>
            </a:r>
            <a:endParaRPr kumimoji="0" lang="en-GB" sz="200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5986" y="6269367"/>
            <a:ext cx="277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beamline piles can reduce the available </a:t>
            </a:r>
            <a:r>
              <a:rPr lang="en-GB" sz="1400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1400" i="1" dirty="0" smtClean="0">
                <a:solidFill>
                  <a:srgbClr val="FF0000"/>
                </a:solidFill>
                <a:latin typeface="Calibri"/>
              </a:rPr>
              <a:t>area</a:t>
            </a:r>
            <a:endParaRPr kumimoji="0" lang="en-GB" sz="140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Bildresultat för site chain re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2846571"/>
            <a:ext cx="762000" cy="565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52400" y="2413000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of the represented areas will require a physical delimitation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685" y="3277130"/>
            <a:ext cx="119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E02 gate</a:t>
            </a:r>
          </a:p>
        </p:txBody>
      </p:sp>
      <p:sp>
        <p:nvSpPr>
          <p:cNvPr id="3" name="Left Arrow 2"/>
          <p:cNvSpPr/>
          <p:nvPr/>
        </p:nvSpPr>
        <p:spPr>
          <a:xfrm>
            <a:off x="6683117" y="3412356"/>
            <a:ext cx="851539" cy="169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13885" y="2761041"/>
            <a:ext cx="228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 smtClean="0">
                <a:solidFill>
                  <a:srgbClr val="FF0000"/>
                </a:solidFill>
                <a:latin typeface="Calibri"/>
              </a:rPr>
              <a:t>Entrance for shielding blocks (during construction)</a:t>
            </a:r>
            <a:endParaRPr kumimoji="0" lang="en-GB" sz="140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5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638800" cy="838200"/>
          </a:xfrm>
        </p:spPr>
        <p:txBody>
          <a:bodyPr/>
          <a:lstStyle/>
          <a:p>
            <a:r>
              <a:rPr lang="en-GB" dirty="0" smtClean="0"/>
              <a:t>E01- E02 logistic details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1" t="22193" r="21193" b="17515"/>
          <a:stretch/>
        </p:blipFill>
        <p:spPr bwMode="auto">
          <a:xfrm>
            <a:off x="1583266" y="1642532"/>
            <a:ext cx="2311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13824" r="29722" b="19122"/>
          <a:stretch/>
        </p:blipFill>
        <p:spPr bwMode="auto">
          <a:xfrm>
            <a:off x="5389209" y="1641044"/>
            <a:ext cx="3352799" cy="2243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t="20543" r="39861" b="21576"/>
          <a:stretch/>
        </p:blipFill>
        <p:spPr bwMode="auto">
          <a:xfrm>
            <a:off x="5389207" y="4219020"/>
            <a:ext cx="3352799" cy="2161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2895600" y="3185203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95600" y="32194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2.7 m</a:t>
            </a:r>
            <a:endParaRPr lang="en-GB" sz="14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673829" y="5921394"/>
            <a:ext cx="23828" cy="808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89714" y="673035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97657" y="6458777"/>
            <a:ext cx="209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Free corridor 5 m</a:t>
            </a:r>
            <a:endParaRPr lang="en-GB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91400" y="592139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E02.2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67400" y="4351749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BIFROST</a:t>
            </a:r>
          </a:p>
          <a:p>
            <a:r>
              <a:rPr lang="en-GB" sz="1400" b="1" dirty="0" smtClean="0"/>
              <a:t>44 m </a:t>
            </a:r>
          </a:p>
          <a:p>
            <a:r>
              <a:rPr lang="en-GB" sz="1400" b="1" dirty="0" smtClean="0"/>
              <a:t>E02.1</a:t>
            </a:r>
            <a:endParaRPr lang="en-GB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812647" y="2894536"/>
            <a:ext cx="154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Pedestrian way</a:t>
            </a:r>
            <a:endParaRPr lang="en-GB" sz="1400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879761" y="2713160"/>
            <a:ext cx="457200" cy="6705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86047" y="338369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36309" y="3141726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6 m</a:t>
            </a:r>
            <a:endParaRPr lang="en-GB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333500" y="4782636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E01 - Heimdal side</a:t>
            </a:r>
            <a:endParaRPr lang="en-GB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311903" y="1654224"/>
            <a:ext cx="96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E01 </a:t>
            </a:r>
          </a:p>
          <a:p>
            <a:r>
              <a:rPr lang="en-GB" sz="1400" b="1" dirty="0" smtClean="0"/>
              <a:t>NMX side</a:t>
            </a:r>
            <a:endParaRPr lang="en-GB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001000" y="503791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Temp </a:t>
            </a:r>
            <a:r>
              <a:rPr lang="en-GB" sz="1400" b="1" dirty="0" err="1" smtClean="0"/>
              <a:t>separ</a:t>
            </a:r>
            <a:r>
              <a:rPr lang="en-GB" sz="1400" b="1" dirty="0" smtClean="0"/>
              <a:t>.</a:t>
            </a:r>
          </a:p>
          <a:p>
            <a:r>
              <a:rPr lang="en-GB" sz="1400" b="1" dirty="0" smtClean="0"/>
              <a:t>wall</a:t>
            </a:r>
            <a:endParaRPr lang="en-GB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506913" y="552439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 SPEC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89207" y="6452257"/>
            <a:ext cx="125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E02.1/E02.2</a:t>
            </a:r>
            <a:endParaRPr lang="en-GB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75731" y="3185203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Ladder</a:t>
            </a:r>
            <a:endParaRPr lang="en-GB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75732" y="3619899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Office </a:t>
            </a:r>
            <a:endParaRPr lang="en-GB" sz="1400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5800" y="2590800"/>
            <a:ext cx="10329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27325" r="15704" b="12922"/>
          <a:stretch/>
        </p:blipFill>
        <p:spPr bwMode="auto">
          <a:xfrm>
            <a:off x="1202266" y="4417053"/>
            <a:ext cx="3058838" cy="19629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8" name="TextBox 57"/>
          <p:cNvSpPr txBox="1"/>
          <p:nvPr/>
        </p:nvSpPr>
        <p:spPr>
          <a:xfrm>
            <a:off x="605363" y="2245712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5 m </a:t>
            </a:r>
            <a:endParaRPr lang="en-GB" sz="1400" b="1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05363" y="3867778"/>
            <a:ext cx="16996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05363" y="3492980"/>
            <a:ext cx="1500720" cy="15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98468" y="1627335"/>
            <a:ext cx="118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E01 </a:t>
            </a:r>
          </a:p>
          <a:p>
            <a:r>
              <a:rPr lang="en-GB" sz="1400" b="1" dirty="0" smtClean="0"/>
              <a:t>Heimdal side</a:t>
            </a:r>
            <a:endParaRPr lang="en-GB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750483" y="553595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Magic </a:t>
            </a:r>
            <a:endParaRPr lang="en-GB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699528" y="5145636"/>
            <a:ext cx="1325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Building pillars </a:t>
            </a:r>
            <a:endParaRPr lang="en-GB" sz="1400" b="1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200400" y="5453413"/>
            <a:ext cx="586191" cy="7757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2590800" y="5037915"/>
            <a:ext cx="1195792" cy="415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786591" y="545341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2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59" t="26354" r="50000" b="21859"/>
          <a:stretch/>
        </p:blipFill>
        <p:spPr>
          <a:xfrm>
            <a:off x="457200" y="1609725"/>
            <a:ext cx="33528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4900" y="3909629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Temporary steel structure to reduce  the ramp-slope up to </a:t>
            </a:r>
            <a:r>
              <a:rPr lang="en-GB" sz="1400" b="1" dirty="0" smtClean="0"/>
              <a:t>16.5 %</a:t>
            </a:r>
            <a:r>
              <a:rPr lang="en-GB" sz="1400" dirty="0" smtClean="0"/>
              <a:t> (3 m extension), to be suitable with electric forklift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734173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Logistic alternatives to manage heavy components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62375" y="195393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6944" t="24206" r="8213" b="19981"/>
          <a:stretch/>
        </p:blipFill>
        <p:spPr>
          <a:xfrm>
            <a:off x="5029200" y="2148958"/>
            <a:ext cx="3429000" cy="1371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29200" y="2063233"/>
            <a:ext cx="3429000" cy="1752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668" t="15065" r="44060" b="11846"/>
          <a:stretch/>
        </p:blipFill>
        <p:spPr>
          <a:xfrm>
            <a:off x="409574" y="4085391"/>
            <a:ext cx="3352801" cy="2514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7256" t="32558" r="29522" b="42636"/>
          <a:stretch/>
        </p:blipFill>
        <p:spPr>
          <a:xfrm>
            <a:off x="4495800" y="4970021"/>
            <a:ext cx="434340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52899" y="1592103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A) Ramp slope reduction by ramp’s extension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3874" y="4659211"/>
            <a:ext cx="28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B) E02 slab extension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612123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Temporary steel platform in order to extend the E02 slab under the E01 crane hook-print</a:t>
            </a:r>
          </a:p>
        </p:txBody>
      </p:sp>
      <p:sp>
        <p:nvSpPr>
          <p:cNvPr id="24" name="Oval 23"/>
          <p:cNvSpPr/>
          <p:nvPr/>
        </p:nvSpPr>
        <p:spPr>
          <a:xfrm>
            <a:off x="2057400" y="4194690"/>
            <a:ext cx="762000" cy="77229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981200" y="2366576"/>
            <a:ext cx="762000" cy="77229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667000" y="2738824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A</a:t>
            </a:r>
            <a:endParaRPr lang="en-GB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4532381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301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09717"/>
              </p:ext>
            </p:extLst>
          </p:nvPr>
        </p:nvGraphicFramePr>
        <p:xfrm>
          <a:off x="3886200" y="1527049"/>
          <a:ext cx="4149091" cy="155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10">
                  <a:extLst>
                    <a:ext uri="{9D8B030D-6E8A-4147-A177-3AD203B41FA5}">
                      <a16:colId xmlns:a16="http://schemas.microsoft.com/office/drawing/2014/main" val="2809146999"/>
                    </a:ext>
                  </a:extLst>
                </a:gridCol>
                <a:gridCol w="1401381">
                  <a:extLst>
                    <a:ext uri="{9D8B030D-6E8A-4147-A177-3AD203B41FA5}">
                      <a16:colId xmlns:a16="http://schemas.microsoft.com/office/drawing/2014/main" val="159222800"/>
                    </a:ext>
                  </a:extLst>
                </a:gridCol>
              </a:tblGrid>
              <a:tr h="3263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Mitsubishi</a:t>
                      </a:r>
                      <a:r>
                        <a:rPr lang="en-GB" sz="1200" baseline="0" dirty="0" smtClean="0"/>
                        <a:t> FD 80N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3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Load capacity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8 tonne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55958"/>
                  </a:ext>
                </a:extLst>
              </a:tr>
              <a:tr h="1803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Overall</a:t>
                      </a:r>
                      <a:r>
                        <a:rPr lang="en-GB" sz="1100" baseline="0" dirty="0" smtClean="0"/>
                        <a:t> width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2.390 mm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28966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Gradeability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31%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53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Power source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Diesel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635371"/>
                  </a:ext>
                </a:extLst>
              </a:tr>
            </a:tbl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 b="12405"/>
          <a:stretch/>
        </p:blipFill>
        <p:spPr>
          <a:xfrm>
            <a:off x="480060" y="1656213"/>
            <a:ext cx="2011680" cy="1424932"/>
          </a:xfr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6324601" cy="914400"/>
          </a:xfrm>
        </p:spPr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GB" dirty="0" smtClean="0"/>
              <a:t>ransport and lift neutron shielding in the hall (E01/E02)</a:t>
            </a:r>
            <a:endParaRPr lang="en-GB" dirty="0"/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20415" r="68028" b="43718"/>
          <a:stretch/>
        </p:blipFill>
        <p:spPr bwMode="auto">
          <a:xfrm>
            <a:off x="381000" y="5072255"/>
            <a:ext cx="2463350" cy="1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094890"/>
              </p:ext>
            </p:extLst>
          </p:nvPr>
        </p:nvGraphicFramePr>
        <p:xfrm>
          <a:off x="3886200" y="5181601"/>
          <a:ext cx="4114800" cy="131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109">
                  <a:extLst>
                    <a:ext uri="{9D8B030D-6E8A-4147-A177-3AD203B41FA5}">
                      <a16:colId xmlns:a16="http://schemas.microsoft.com/office/drawing/2014/main" val="2809146999"/>
                    </a:ext>
                  </a:extLst>
                </a:gridCol>
                <a:gridCol w="2965691">
                  <a:extLst>
                    <a:ext uri="{9D8B030D-6E8A-4147-A177-3AD203B41FA5}">
                      <a16:colId xmlns:a16="http://schemas.microsoft.com/office/drawing/2014/main" val="159222800"/>
                    </a:ext>
                  </a:extLst>
                </a:gridCol>
              </a:tblGrid>
              <a:tr h="24501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Steel gantry crane </a:t>
                      </a:r>
                      <a:r>
                        <a:rPr lang="en-GB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(E02 building)</a:t>
                      </a:r>
                      <a:endParaRPr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3547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Load capacity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10 tonne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55958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Overall</a:t>
                      </a:r>
                      <a:r>
                        <a:rPr lang="en-GB" sz="1100" baseline="0" dirty="0" smtClean="0"/>
                        <a:t> width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6.300 mm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28966"/>
                  </a:ext>
                </a:extLst>
              </a:tr>
              <a:tr h="381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Overall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6.500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531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352799"/>
            <a:ext cx="2438400" cy="129540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81000" y="3200400"/>
            <a:ext cx="8458200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5043680"/>
            <a:ext cx="8458200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53229" y="1529697"/>
            <a:ext cx="51250" cy="5012627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34131"/>
              </p:ext>
            </p:extLst>
          </p:nvPr>
        </p:nvGraphicFramePr>
        <p:xfrm>
          <a:off x="3886200" y="3249926"/>
          <a:ext cx="4149091" cy="173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809146999"/>
                    </a:ext>
                  </a:extLst>
                </a:gridCol>
                <a:gridCol w="1329691">
                  <a:extLst>
                    <a:ext uri="{9D8B030D-6E8A-4147-A177-3AD203B41FA5}">
                      <a16:colId xmlns:a16="http://schemas.microsoft.com/office/drawing/2014/main" val="159222800"/>
                    </a:ext>
                  </a:extLst>
                </a:gridCol>
              </a:tblGrid>
              <a:tr h="3263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Linde</a:t>
                      </a:r>
                      <a:r>
                        <a:rPr lang="en-GB" sz="1200" baseline="0" dirty="0" smtClean="0"/>
                        <a:t> E80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3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Load capacity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8 tonne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5595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Overall</a:t>
                      </a:r>
                      <a:r>
                        <a:rPr lang="en-GB" sz="1100" baseline="0" dirty="0" smtClean="0"/>
                        <a:t> width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2.180 mm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2896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Gradeability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16%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531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Power source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Battery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635371"/>
                  </a:ext>
                </a:extLst>
              </a:tr>
            </a:tbl>
          </a:graphicData>
        </a:graphic>
      </p:graphicFrame>
      <p:sp>
        <p:nvSpPr>
          <p:cNvPr id="23" name="AutoShape 4" descr="Risultati immagini per emoticons hap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6" descr="Risultati immagini per emoticons happ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Smiley Face 29"/>
          <p:cNvSpPr/>
          <p:nvPr/>
        </p:nvSpPr>
        <p:spPr>
          <a:xfrm>
            <a:off x="6248400" y="1903168"/>
            <a:ext cx="228600" cy="228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miley Face 39"/>
          <p:cNvSpPr/>
          <p:nvPr/>
        </p:nvSpPr>
        <p:spPr>
          <a:xfrm>
            <a:off x="6248400" y="2243710"/>
            <a:ext cx="228600" cy="228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miley Face 40"/>
          <p:cNvSpPr/>
          <p:nvPr/>
        </p:nvSpPr>
        <p:spPr>
          <a:xfrm>
            <a:off x="6248400" y="2551559"/>
            <a:ext cx="228600" cy="228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Smiley Face 41"/>
          <p:cNvSpPr/>
          <p:nvPr/>
        </p:nvSpPr>
        <p:spPr>
          <a:xfrm>
            <a:off x="6248400" y="3655306"/>
            <a:ext cx="228600" cy="228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Smiley Face 42"/>
          <p:cNvSpPr/>
          <p:nvPr/>
        </p:nvSpPr>
        <p:spPr>
          <a:xfrm>
            <a:off x="6248400" y="4036010"/>
            <a:ext cx="228600" cy="228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miley Face 43"/>
          <p:cNvSpPr/>
          <p:nvPr/>
        </p:nvSpPr>
        <p:spPr>
          <a:xfrm>
            <a:off x="6248400" y="4684401"/>
            <a:ext cx="228600" cy="228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y 45"/>
          <p:cNvSpPr/>
          <p:nvPr/>
        </p:nvSpPr>
        <p:spPr>
          <a:xfrm>
            <a:off x="6172200" y="4322105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ction Button: Help 44">
            <a:hlinkClick r:id="" action="ppaction://noaction" highlightClick="1"/>
          </p:cNvPr>
          <p:cNvSpPr/>
          <p:nvPr/>
        </p:nvSpPr>
        <p:spPr>
          <a:xfrm>
            <a:off x="6172200" y="2823462"/>
            <a:ext cx="381000" cy="255275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78" y="354300"/>
            <a:ext cx="5534902" cy="6096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ESS Installation Support functions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127" y="3885953"/>
            <a:ext cx="3110958" cy="226179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sv-SE" sz="2100" dirty="0" smtClean="0"/>
              <a:t>Ladders/Temporary steel structur</a:t>
            </a:r>
            <a:r>
              <a:rPr lang="sv-SE" sz="2100" dirty="0"/>
              <a:t>e</a:t>
            </a:r>
            <a:endParaRPr lang="sv-SE" sz="2100" dirty="0" smtClean="0">
              <a:solidFill>
                <a:schemeClr val="tx1"/>
              </a:solidFill>
            </a:endParaRPr>
          </a:p>
          <a:p>
            <a:r>
              <a:rPr lang="sv-SE" sz="2100" dirty="0" smtClean="0">
                <a:solidFill>
                  <a:schemeClr val="tx1"/>
                </a:solidFill>
              </a:rPr>
              <a:t>Laydown Areas </a:t>
            </a:r>
          </a:p>
          <a:p>
            <a:r>
              <a:rPr lang="sv-SE" sz="2100" dirty="0" smtClean="0">
                <a:solidFill>
                  <a:schemeClr val="tx1"/>
                </a:solidFill>
              </a:rPr>
              <a:t>Crane drivers </a:t>
            </a:r>
          </a:p>
          <a:p>
            <a:r>
              <a:rPr lang="sv-SE" sz="2100" dirty="0" smtClean="0">
                <a:solidFill>
                  <a:schemeClr val="tx1"/>
                </a:solidFill>
              </a:rPr>
              <a:t>Logistics/Transport </a:t>
            </a:r>
          </a:p>
          <a:p>
            <a:r>
              <a:rPr lang="sv-SE" sz="2100" dirty="0" smtClean="0">
                <a:solidFill>
                  <a:schemeClr val="tx1"/>
                </a:solidFill>
              </a:rPr>
              <a:t>Heavy lifting</a:t>
            </a:r>
          </a:p>
          <a:p>
            <a:r>
              <a:rPr lang="sv-SE" sz="2100" dirty="0" smtClean="0">
                <a:solidFill>
                  <a:schemeClr val="tx1"/>
                </a:solidFill>
              </a:rPr>
              <a:t>Concrete drilling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0183" y="2291156"/>
            <a:ext cx="2667000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ESS RESPONSIBLE</a:t>
            </a:r>
          </a:p>
          <a:p>
            <a:pPr algn="ctr"/>
            <a:r>
              <a:rPr lang="en-GB" sz="1400" b="1" dirty="0" smtClean="0"/>
              <a:t>CONTACT PERSON</a:t>
            </a:r>
          </a:p>
          <a:p>
            <a:pPr algn="ctr"/>
            <a:r>
              <a:rPr lang="en-GB" sz="1400" b="1" dirty="0" smtClean="0"/>
              <a:t>MANDATORY/OPTIONAL</a:t>
            </a:r>
          </a:p>
          <a:p>
            <a:pPr algn="ctr"/>
            <a:r>
              <a:rPr lang="en-GB" sz="1400" b="1" dirty="0" smtClean="0"/>
              <a:t>FREE/COST</a:t>
            </a:r>
          </a:p>
          <a:p>
            <a:pPr algn="ctr"/>
            <a:r>
              <a:rPr lang="en-GB" sz="1400" b="1" dirty="0" smtClean="0"/>
              <a:t>PROVIDER NAME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8886" t="25781" r="10725" b="49086"/>
          <a:stretch/>
        </p:blipFill>
        <p:spPr bwMode="auto">
          <a:xfrm>
            <a:off x="7341948" y="5694929"/>
            <a:ext cx="1520099" cy="395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4PL Central St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23" y="4742437"/>
            <a:ext cx="737870" cy="84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Ohlss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26" y="6033179"/>
            <a:ext cx="1143000" cy="49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kanska-2_small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16608" r="58730" b="45928"/>
          <a:stretch/>
        </p:blipFill>
        <p:spPr bwMode="auto">
          <a:xfrm>
            <a:off x="3117760" y="4825510"/>
            <a:ext cx="1386840" cy="652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2" name="Picture 4" descr="Bildresultat för he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41" y="4090310"/>
            <a:ext cx="109728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Bildresultat för ahlsell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0" b="22445"/>
          <a:stretch/>
        </p:blipFill>
        <p:spPr bwMode="auto">
          <a:xfrm>
            <a:off x="3103998" y="5576468"/>
            <a:ext cx="121094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587952" y="2485570"/>
            <a:ext cx="2667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NSS PROJECT ORGANIZATION</a:t>
            </a:r>
          </a:p>
          <a:p>
            <a:pPr algn="ctr"/>
            <a:r>
              <a:rPr lang="en-GB" sz="1000" b="1" dirty="0" smtClean="0"/>
              <a:t>(NSS INSTALLATION COORDINATOR)</a:t>
            </a:r>
          </a:p>
        </p:txBody>
      </p:sp>
      <p:sp>
        <p:nvSpPr>
          <p:cNvPr id="31" name="Left-Right Arrow 30"/>
          <p:cNvSpPr/>
          <p:nvPr/>
        </p:nvSpPr>
        <p:spPr>
          <a:xfrm>
            <a:off x="5252299" y="2716402"/>
            <a:ext cx="990537" cy="1363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 descr="Bildresultat för es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83" y="1671520"/>
            <a:ext cx="1016000" cy="5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312" y="4132569"/>
            <a:ext cx="30109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Survey/Alignment</a:t>
            </a:r>
          </a:p>
          <a:p>
            <a:r>
              <a:rPr lang="sv-SE" dirty="0"/>
              <a:t>General support </a:t>
            </a:r>
            <a:r>
              <a:rPr lang="sv-SE" dirty="0" smtClean="0"/>
              <a:t> </a:t>
            </a:r>
            <a:r>
              <a:rPr lang="sv-SE" dirty="0"/>
              <a:t>(washing/cleaning)</a:t>
            </a:r>
          </a:p>
          <a:p>
            <a:r>
              <a:rPr lang="sv-SE" dirty="0"/>
              <a:t>PPE and general consumables </a:t>
            </a:r>
          </a:p>
          <a:p>
            <a:r>
              <a:rPr lang="sv-SE" dirty="0"/>
              <a:t>Safety fencing</a:t>
            </a:r>
          </a:p>
          <a:p>
            <a:r>
              <a:rPr lang="sv-SE" dirty="0"/>
              <a:t>Workers cabin</a:t>
            </a:r>
          </a:p>
          <a:p>
            <a:r>
              <a:rPr lang="sv-SE" dirty="0"/>
              <a:t>Waste management</a:t>
            </a:r>
            <a:endParaRPr lang="en-GB" dirty="0"/>
          </a:p>
        </p:txBody>
      </p:sp>
      <p:cxnSp>
        <p:nvCxnSpPr>
          <p:cNvPr id="8" name="Straight Connector 7"/>
          <p:cNvCxnSpPr>
            <a:stCxn id="18" idx="2"/>
          </p:cNvCxnSpPr>
          <p:nvPr/>
        </p:nvCxnSpPr>
        <p:spPr>
          <a:xfrm>
            <a:off x="3921452" y="2947235"/>
            <a:ext cx="1324" cy="792661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Bildresultat för es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05692"/>
            <a:ext cx="1016000" cy="5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312" y="3733800"/>
            <a:ext cx="8788577" cy="28956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99697" y="3328211"/>
            <a:ext cx="17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smtClean="0"/>
              <a:t>Construction site</a:t>
            </a:r>
            <a:endParaRPr lang="sv-SE" i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95" y="3830928"/>
            <a:ext cx="954405" cy="9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72120</TotalTime>
  <Words>740</Words>
  <Application>Microsoft Office PowerPoint</Application>
  <PresentationFormat>On-screen Show (4:3)</PresentationFormat>
  <Paragraphs>247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ESS Core Powerpoint</vt:lpstr>
      <vt:lpstr>Chess Core Powerpoint</vt:lpstr>
      <vt:lpstr>Picture</vt:lpstr>
      <vt:lpstr> Instruments Shielding Project Installation  </vt:lpstr>
      <vt:lpstr>General view</vt:lpstr>
      <vt:lpstr>External storage area (E buildings)</vt:lpstr>
      <vt:lpstr>PowerPoint Presentation</vt:lpstr>
      <vt:lpstr>Logistic and storage area  into E01 and E02.1</vt:lpstr>
      <vt:lpstr>E01- E02 logistic details</vt:lpstr>
      <vt:lpstr>Logistic alternatives to manage heavy components </vt:lpstr>
      <vt:lpstr>Transport and lift neutron shielding in the hall (E01/E02)</vt:lpstr>
      <vt:lpstr>ESS Installation Support functions</vt:lpstr>
      <vt:lpstr>Shielding installation-sequence  in E02.1 (and ESS/In Kind resources)</vt:lpstr>
      <vt:lpstr>E02.2 building crane (5 tonne capacity)</vt:lpstr>
      <vt:lpstr>Installation – resource estimation (labour)</vt:lpstr>
      <vt:lpstr>Questions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Hartl</dc:creator>
  <cp:lastModifiedBy>Antonio Bianchi</cp:lastModifiedBy>
  <cp:revision>1830</cp:revision>
  <cp:lastPrinted>2018-07-03T14:28:11Z</cp:lastPrinted>
  <dcterms:created xsi:type="dcterms:W3CDTF">2016-05-23T21:35:31Z</dcterms:created>
  <dcterms:modified xsi:type="dcterms:W3CDTF">2019-01-24T10:36:54Z</dcterms:modified>
</cp:coreProperties>
</file>