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657" r:id="rId3"/>
    <p:sldId id="664" r:id="rId4"/>
    <p:sldId id="665" r:id="rId5"/>
    <p:sldId id="666" r:id="rId6"/>
    <p:sldId id="612" r:id="rId7"/>
  </p:sldIdLst>
  <p:sldSz cx="9144000" cy="6858000" type="screen4x3"/>
  <p:notesSz cx="6858000" cy="9144000"/>
  <p:defaultTextStyle>
    <a:defPPr>
      <a:defRPr lang="sv-SE"/>
    </a:defPPr>
    <a:lvl1pPr marL="0" algn="l" defTabSz="9143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0" algn="l" defTabSz="9143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9" algn="l" defTabSz="9143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9" algn="l" defTabSz="9143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9" algn="l" defTabSz="9143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98" algn="l" defTabSz="9143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58" algn="l" defTabSz="9143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17" algn="l" defTabSz="9143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77" algn="l" defTabSz="9143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A1D4"/>
    <a:srgbClr val="FFFFFF"/>
    <a:srgbClr val="7030A0"/>
    <a:srgbClr val="FFC000"/>
    <a:srgbClr val="B3B3B3"/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94" autoAdjust="0"/>
    <p:restoredTop sz="50000" autoAdjust="0"/>
  </p:normalViewPr>
  <p:slideViewPr>
    <p:cSldViewPr snapToGrid="0">
      <p:cViewPr varScale="1">
        <p:scale>
          <a:sx n="90" d="100"/>
          <a:sy n="90" d="100"/>
        </p:scale>
        <p:origin x="208" y="2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3" d="100"/>
          <a:sy n="93" d="100"/>
        </p:scale>
        <p:origin x="-264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2019-01-22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0" algn="l" defTabSz="9143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19" algn="l" defTabSz="9143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79" algn="l" defTabSz="9143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39" algn="l" defTabSz="9143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98" algn="l" defTabSz="9143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58" algn="l" defTabSz="9143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17" algn="l" defTabSz="9143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77" algn="l" defTabSz="9143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sv-SE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2019-01-22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60649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2019-01-22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2019-01-22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662" y="260649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19" indent="0">
              <a:buNone/>
              <a:defRPr sz="1800" b="1"/>
            </a:lvl3pPr>
            <a:lvl4pPr marL="1371479" indent="0">
              <a:buNone/>
              <a:defRPr sz="1600" b="1"/>
            </a:lvl4pPr>
            <a:lvl5pPr marL="1828639" indent="0">
              <a:buNone/>
              <a:defRPr sz="1600" b="1"/>
            </a:lvl5pPr>
            <a:lvl6pPr marL="2285798" indent="0">
              <a:buNone/>
              <a:defRPr sz="1600" b="1"/>
            </a:lvl6pPr>
            <a:lvl7pPr marL="2742958" indent="0">
              <a:buNone/>
              <a:defRPr sz="1600" b="1"/>
            </a:lvl7pPr>
            <a:lvl8pPr marL="3200117" indent="0">
              <a:buNone/>
              <a:defRPr sz="1600" b="1"/>
            </a:lvl8pPr>
            <a:lvl9pPr marL="3657277" indent="0">
              <a:buNone/>
              <a:defRPr sz="1600" b="1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19" indent="0">
              <a:buNone/>
              <a:defRPr sz="1800" b="1"/>
            </a:lvl3pPr>
            <a:lvl4pPr marL="1371479" indent="0">
              <a:buNone/>
              <a:defRPr sz="1600" b="1"/>
            </a:lvl4pPr>
            <a:lvl5pPr marL="1828639" indent="0">
              <a:buNone/>
              <a:defRPr sz="1600" b="1"/>
            </a:lvl5pPr>
            <a:lvl6pPr marL="2285798" indent="0">
              <a:buNone/>
              <a:defRPr sz="1600" b="1"/>
            </a:lvl6pPr>
            <a:lvl7pPr marL="2742958" indent="0">
              <a:buNone/>
              <a:defRPr sz="1600" b="1"/>
            </a:lvl7pPr>
            <a:lvl8pPr marL="3200117" indent="0">
              <a:buNone/>
              <a:defRPr sz="1600" b="1"/>
            </a:lvl8pPr>
            <a:lvl9pPr marL="3657277" indent="0">
              <a:buNone/>
              <a:defRPr sz="1600" b="1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2019-01-22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9136" cy="1143000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sv-SE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2019-01-22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319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870" indent="-342870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884" indent="-285725" algn="l" defTabSz="914319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2899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058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218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78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7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7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6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9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9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9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8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8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7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7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561898"/>
          </a:xfrm>
        </p:spPr>
        <p:txBody>
          <a:bodyPr>
            <a:normAutofit/>
          </a:bodyPr>
          <a:lstStyle/>
          <a:p>
            <a:pPr algn="ctr"/>
            <a:r>
              <a:rPr lang="en-GB" sz="4000" dirty="0"/>
              <a:t>Operations, Risks &amp; Hazards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199" y="5949281"/>
            <a:ext cx="8216153" cy="387790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rgbClr val="FFFFFF"/>
                </a:solidFill>
              </a:rPr>
              <a:t>Ken Andersen, </a:t>
            </a:r>
            <a:r>
              <a:rPr lang="en-US" sz="1600">
                <a:solidFill>
                  <a:srgbClr val="FFFFFF"/>
                </a:solidFill>
              </a:rPr>
              <a:t>Neutron Instruments Division, European Spallation Source ERIC</a:t>
            </a:r>
            <a:endParaRPr lang="en-GB" sz="1400" dirty="0">
              <a:solidFill>
                <a:srgbClr val="FFFFFF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56903" y="3886200"/>
            <a:ext cx="7125195" cy="1752600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Preliminary Design Review of the Common Shielding Project</a:t>
            </a:r>
          </a:p>
          <a:p>
            <a:r>
              <a:rPr lang="en-US" sz="2200" dirty="0">
                <a:solidFill>
                  <a:schemeClr val="bg1"/>
                </a:solidFill>
              </a:rPr>
              <a:t>Lund, 24</a:t>
            </a:r>
            <a:r>
              <a:rPr lang="en-US" sz="2200" baseline="30000" dirty="0">
                <a:solidFill>
                  <a:schemeClr val="bg1"/>
                </a:solidFill>
              </a:rPr>
              <a:t>th</a:t>
            </a:r>
            <a:r>
              <a:rPr lang="en-US" sz="2200" dirty="0">
                <a:solidFill>
                  <a:schemeClr val="bg1"/>
                </a:solidFill>
              </a:rPr>
              <a:t> of January 2019</a:t>
            </a: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56E33-A62B-4C4C-8A6D-F5DEC0AA6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Operational aspects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5C8FA-ECD8-644B-BC1A-7C851B950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163854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Guide interface</a:t>
            </a:r>
          </a:p>
          <a:p>
            <a:pPr lvl="1"/>
            <a:r>
              <a:rPr lang="en-GB" dirty="0"/>
              <a:t>Pre-align sections on 4m girders</a:t>
            </a:r>
          </a:p>
          <a:p>
            <a:pPr lvl="1"/>
            <a:r>
              <a:rPr lang="en-GB" dirty="0"/>
              <a:t>Alignment access only needed at ends</a:t>
            </a:r>
          </a:p>
          <a:p>
            <a:r>
              <a:rPr lang="en-GB" dirty="0"/>
              <a:t>Utilities routing</a:t>
            </a:r>
          </a:p>
          <a:p>
            <a:pPr lvl="1"/>
            <a:r>
              <a:rPr lang="en-GB" dirty="0"/>
              <a:t>Feed out of shielding as close to source as possible</a:t>
            </a:r>
          </a:p>
          <a:p>
            <a:pPr lvl="1"/>
            <a:r>
              <a:rPr lang="en-GB" dirty="0"/>
              <a:t>Pumps, control racks, etc. are all outside shielding</a:t>
            </a:r>
          </a:p>
          <a:p>
            <a:r>
              <a:rPr lang="en-GB" dirty="0"/>
              <a:t>Realignment access with single lift</a:t>
            </a:r>
          </a:p>
          <a:p>
            <a:pPr lvl="1"/>
            <a:r>
              <a:rPr lang="en-GB" dirty="0"/>
              <a:t>Provides visual and mechanical access from sides</a:t>
            </a:r>
          </a:p>
          <a:p>
            <a:pPr lvl="1"/>
            <a:r>
              <a:rPr lang="en-GB" dirty="0"/>
              <a:t>Maintenance access requires more lifts</a:t>
            </a:r>
          </a:p>
          <a:p>
            <a:r>
              <a:rPr lang="en-GB" dirty="0"/>
              <a:t>Personnel Safety Systems</a:t>
            </a:r>
          </a:p>
          <a:p>
            <a:pPr lvl="1"/>
            <a:r>
              <a:rPr lang="en-GB" dirty="0"/>
              <a:t>Allow access when proton beam is off</a:t>
            </a:r>
          </a:p>
          <a:p>
            <a:pPr lvl="1"/>
            <a:r>
              <a:rPr lang="en-GB" dirty="0"/>
              <a:t>Access with proton beam on &amp; with shutter closed needs update to requirement #12</a:t>
            </a:r>
          </a:p>
          <a:p>
            <a:pPr lvl="1"/>
            <a:r>
              <a:rPr lang="en-GB" dirty="0"/>
              <a:t>Interlocked doors may be possible, but needs discussion and will cost</a:t>
            </a:r>
          </a:p>
          <a:p>
            <a:r>
              <a:rPr lang="en-GB" dirty="0"/>
              <a:t>Cranes needed for access inside shielding</a:t>
            </a:r>
          </a:p>
          <a:p>
            <a:pPr lvl="1"/>
            <a:r>
              <a:rPr lang="en-GB" dirty="0"/>
              <a:t>Fixed cranes in D01/D03</a:t>
            </a:r>
          </a:p>
          <a:p>
            <a:pPr lvl="1"/>
            <a:r>
              <a:rPr lang="en-GB" dirty="0"/>
              <a:t>Gantry cranes in E02: requires dismantling and reassembly to move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51ABF5-8286-DF42-8E54-A1EEF43D6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1323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EF918-30E9-BE4C-9599-C5CAB5654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Risk Analysis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C208326-0853-B548-8D8E-962816417A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3324764"/>
              </p:ext>
            </p:extLst>
          </p:nvPr>
        </p:nvGraphicFramePr>
        <p:xfrm>
          <a:off x="457200" y="1600200"/>
          <a:ext cx="8229600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3225">
                  <a:extLst>
                    <a:ext uri="{9D8B030D-6E8A-4147-A177-3AD203B41FA5}">
                      <a16:colId xmlns:a16="http://schemas.microsoft.com/office/drawing/2014/main" val="3223617889"/>
                    </a:ext>
                  </a:extLst>
                </a:gridCol>
                <a:gridCol w="385763">
                  <a:extLst>
                    <a:ext uri="{9D8B030D-6E8A-4147-A177-3AD203B41FA5}">
                      <a16:colId xmlns:a16="http://schemas.microsoft.com/office/drawing/2014/main" val="1639277942"/>
                    </a:ext>
                  </a:extLst>
                </a:gridCol>
                <a:gridCol w="428625">
                  <a:extLst>
                    <a:ext uri="{9D8B030D-6E8A-4147-A177-3AD203B41FA5}">
                      <a16:colId xmlns:a16="http://schemas.microsoft.com/office/drawing/2014/main" val="213608126"/>
                    </a:ext>
                  </a:extLst>
                </a:gridCol>
                <a:gridCol w="4471987">
                  <a:extLst>
                    <a:ext uri="{9D8B030D-6E8A-4147-A177-3AD203B41FA5}">
                      <a16:colId xmlns:a16="http://schemas.microsoft.com/office/drawing/2014/main" val="26798017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Performance 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Mitigation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856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Shielding is insufficient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Install additional shielding on outside, or create unrestricted controlled areas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263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Shielding is incompatible with guide 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Effective communication with instrument teams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20182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307DD8-2751-1F44-8610-26B673C03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 dirty="0"/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1D1F35EB-B3C5-804F-9584-668AAAC6CC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5782970"/>
              </p:ext>
            </p:extLst>
          </p:nvPr>
        </p:nvGraphicFramePr>
        <p:xfrm>
          <a:off x="423862" y="3538537"/>
          <a:ext cx="8229600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3225">
                  <a:extLst>
                    <a:ext uri="{9D8B030D-6E8A-4147-A177-3AD203B41FA5}">
                      <a16:colId xmlns:a16="http://schemas.microsoft.com/office/drawing/2014/main" val="3223617889"/>
                    </a:ext>
                  </a:extLst>
                </a:gridCol>
                <a:gridCol w="385763">
                  <a:extLst>
                    <a:ext uri="{9D8B030D-6E8A-4147-A177-3AD203B41FA5}">
                      <a16:colId xmlns:a16="http://schemas.microsoft.com/office/drawing/2014/main" val="1639277942"/>
                    </a:ext>
                  </a:extLst>
                </a:gridCol>
                <a:gridCol w="428625">
                  <a:extLst>
                    <a:ext uri="{9D8B030D-6E8A-4147-A177-3AD203B41FA5}">
                      <a16:colId xmlns:a16="http://schemas.microsoft.com/office/drawing/2014/main" val="213608126"/>
                    </a:ext>
                  </a:extLst>
                </a:gridCol>
                <a:gridCol w="4471987">
                  <a:extLst>
                    <a:ext uri="{9D8B030D-6E8A-4147-A177-3AD203B41FA5}">
                      <a16:colId xmlns:a16="http://schemas.microsoft.com/office/drawing/2014/main" val="26798017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Cost 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Mitigation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856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Cost estimates are insufficient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Maximise standardisation</a:t>
                      </a:r>
                    </a:p>
                    <a:p>
                      <a:r>
                        <a:rPr lang="en-GB" dirty="0"/>
                        <a:t>Modular design which is well-adapted to serial production</a:t>
                      </a:r>
                    </a:p>
                    <a:p>
                      <a:r>
                        <a:rPr lang="en-GB" dirty="0"/>
                        <a:t>Ensure quick buy-in from instrument teams</a:t>
                      </a:r>
                    </a:p>
                    <a:p>
                      <a:r>
                        <a:rPr lang="en-GB" dirty="0"/>
                        <a:t>Effective competitive tendering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5138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Shielding is insufficient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Neutronics calculations during detailed design phase, allowing some re-design if required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263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PSS turns out to be complex and expensive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Effective communication with PSS team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201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7282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EF918-30E9-BE4C-9599-C5CAB5654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Risk Analysis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C208326-0853-B548-8D8E-962816417A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9981915"/>
              </p:ext>
            </p:extLst>
          </p:nvPr>
        </p:nvGraphicFramePr>
        <p:xfrm>
          <a:off x="457200" y="1600200"/>
          <a:ext cx="822960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3225">
                  <a:extLst>
                    <a:ext uri="{9D8B030D-6E8A-4147-A177-3AD203B41FA5}">
                      <a16:colId xmlns:a16="http://schemas.microsoft.com/office/drawing/2014/main" val="3223617889"/>
                    </a:ext>
                  </a:extLst>
                </a:gridCol>
                <a:gridCol w="385763">
                  <a:extLst>
                    <a:ext uri="{9D8B030D-6E8A-4147-A177-3AD203B41FA5}">
                      <a16:colId xmlns:a16="http://schemas.microsoft.com/office/drawing/2014/main" val="1639277942"/>
                    </a:ext>
                  </a:extLst>
                </a:gridCol>
                <a:gridCol w="428625">
                  <a:extLst>
                    <a:ext uri="{9D8B030D-6E8A-4147-A177-3AD203B41FA5}">
                      <a16:colId xmlns:a16="http://schemas.microsoft.com/office/drawing/2014/main" val="213608126"/>
                    </a:ext>
                  </a:extLst>
                </a:gridCol>
                <a:gridCol w="4471987">
                  <a:extLst>
                    <a:ext uri="{9D8B030D-6E8A-4147-A177-3AD203B41FA5}">
                      <a16:colId xmlns:a16="http://schemas.microsoft.com/office/drawing/2014/main" val="26798017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Schedule 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Mitigation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856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Shielding may not be installed in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Ensure quick buy-in from instruments</a:t>
                      </a:r>
                    </a:p>
                    <a:p>
                      <a:r>
                        <a:rPr lang="en-GB" dirty="0"/>
                        <a:t>Apply lessons learnt from bunker procurement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26337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307DD8-2751-1F44-8610-26B673C03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 dirty="0"/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1D1F35EB-B3C5-804F-9584-668AAAC6CC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0248448"/>
              </p:ext>
            </p:extLst>
          </p:nvPr>
        </p:nvGraphicFramePr>
        <p:xfrm>
          <a:off x="423862" y="3538537"/>
          <a:ext cx="8229600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3225">
                  <a:extLst>
                    <a:ext uri="{9D8B030D-6E8A-4147-A177-3AD203B41FA5}">
                      <a16:colId xmlns:a16="http://schemas.microsoft.com/office/drawing/2014/main" val="3223617889"/>
                    </a:ext>
                  </a:extLst>
                </a:gridCol>
                <a:gridCol w="385763">
                  <a:extLst>
                    <a:ext uri="{9D8B030D-6E8A-4147-A177-3AD203B41FA5}">
                      <a16:colId xmlns:a16="http://schemas.microsoft.com/office/drawing/2014/main" val="1639277942"/>
                    </a:ext>
                  </a:extLst>
                </a:gridCol>
                <a:gridCol w="428625">
                  <a:extLst>
                    <a:ext uri="{9D8B030D-6E8A-4147-A177-3AD203B41FA5}">
                      <a16:colId xmlns:a16="http://schemas.microsoft.com/office/drawing/2014/main" val="213608126"/>
                    </a:ext>
                  </a:extLst>
                </a:gridCol>
                <a:gridCol w="4471987">
                  <a:extLst>
                    <a:ext uri="{9D8B030D-6E8A-4147-A177-3AD203B41FA5}">
                      <a16:colId xmlns:a16="http://schemas.microsoft.com/office/drawing/2014/main" val="26798017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Operability 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Mitigation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856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Shielding is insufficient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Neutronics calculations during detailed design phase, allowing some re-design if required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5138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PSS is inconveniently slow and cumbersome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Effective communication with PSS team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263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Frequent access is needed to chopper pits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Allocate gantry cranes to particular chopper pits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201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Shielding is incompatible with guide 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Effective communication with instrument teams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53765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2361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8D856-B927-0D4D-B389-1C2904A0A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Preliminary Hazard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148F9-3475-A546-976A-9AE3996AA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57F0ED3-2866-7B48-8892-A1B4ADA83E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0170515"/>
              </p:ext>
            </p:extLst>
          </p:nvPr>
        </p:nvGraphicFramePr>
        <p:xfrm>
          <a:off x="469900" y="1511300"/>
          <a:ext cx="8229600" cy="522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3225">
                  <a:extLst>
                    <a:ext uri="{9D8B030D-6E8A-4147-A177-3AD203B41FA5}">
                      <a16:colId xmlns:a16="http://schemas.microsoft.com/office/drawing/2014/main" val="3223617889"/>
                    </a:ext>
                  </a:extLst>
                </a:gridCol>
                <a:gridCol w="471488">
                  <a:extLst>
                    <a:ext uri="{9D8B030D-6E8A-4147-A177-3AD203B41FA5}">
                      <a16:colId xmlns:a16="http://schemas.microsoft.com/office/drawing/2014/main" val="1639277942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13608126"/>
                    </a:ext>
                  </a:extLst>
                </a:gridCol>
                <a:gridCol w="4471987">
                  <a:extLst>
                    <a:ext uri="{9D8B030D-6E8A-4147-A177-3AD203B41FA5}">
                      <a16:colId xmlns:a16="http://schemas.microsoft.com/office/drawing/2014/main" val="26798017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Event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Mitigation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856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Fire inside shielding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Avoid use of flammable material for shielding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263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Personnel hit by falling blocks during transport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Effective design of lifting points</a:t>
                      </a:r>
                    </a:p>
                    <a:p>
                      <a:r>
                        <a:rPr lang="en-GB" dirty="0"/>
                        <a:t>Safe use of cranes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201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Personnel hit by falling blocks during earthquake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If necessary, fix blocks to floor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498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Personnel falling off shielding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Install safety barriers where necessary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9109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Personnel falling into chopper pit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Use safety harness when working at height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4914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Personnel receiving dose &gt; 3 </a:t>
                      </a:r>
                      <a:r>
                        <a:rPr lang="en-GB" dirty="0" err="1"/>
                        <a:t>uSv</a:t>
                      </a:r>
                      <a:r>
                        <a:rPr lang="en-GB" dirty="0"/>
                        <a:t>/hour outside shielding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Radiation survey after maintenance 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7702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Personnel receiving dose &gt; 3 </a:t>
                      </a:r>
                      <a:r>
                        <a:rPr lang="en-GB" dirty="0" err="1"/>
                        <a:t>uSv</a:t>
                      </a:r>
                      <a:r>
                        <a:rPr lang="en-GB" dirty="0"/>
                        <a:t>/hour inside shielding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Radiation survey before maintenance 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9587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Personnel contaminated by activated dust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Seal all exposed concrete surfaces</a:t>
                      </a:r>
                    </a:p>
                    <a:p>
                      <a:r>
                        <a:rPr lang="en-GB" dirty="0"/>
                        <a:t>Internal surfaces covered by steel and/or borated cement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7907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7103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 dirty="0"/>
          </a:p>
        </p:txBody>
      </p:sp>
      <p:sp>
        <p:nvSpPr>
          <p:cNvPr id="6" name="TextBox 5"/>
          <p:cNvSpPr txBox="1"/>
          <p:nvPr/>
        </p:nvSpPr>
        <p:spPr>
          <a:xfrm>
            <a:off x="7798299" y="6457381"/>
            <a:ext cx="1298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5</a:t>
            </a:r>
            <a:r>
              <a:rPr lang="en-US" sz="1600" baseline="30000" dirty="0">
                <a:solidFill>
                  <a:schemeClr val="bg1"/>
                </a:solidFill>
              </a:rPr>
              <a:t>th</a:t>
            </a:r>
            <a:r>
              <a:rPr lang="en-US" sz="1600" dirty="0">
                <a:solidFill>
                  <a:schemeClr val="bg1"/>
                </a:solidFill>
              </a:rPr>
              <a:t> June 2015</a:t>
            </a:r>
          </a:p>
        </p:txBody>
      </p:sp>
      <p:pic>
        <p:nvPicPr>
          <p:cNvPr id="3" name="Picture 2" descr="essaerial_18jan2016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5" b="9874"/>
          <a:stretch/>
        </p:blipFill>
        <p:spPr>
          <a:xfrm>
            <a:off x="0" y="1436696"/>
            <a:ext cx="9144000" cy="54213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3022" y="6385264"/>
            <a:ext cx="1417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 site 2016</a:t>
            </a:r>
          </a:p>
        </p:txBody>
      </p:sp>
    </p:spTree>
    <p:extLst>
      <p:ext uri="{BB962C8B-B14F-4D97-AF65-F5344CB8AC3E}">
        <p14:creationId xmlns:p14="http://schemas.microsoft.com/office/powerpoint/2010/main" val="757305421"/>
      </p:ext>
    </p:extLst>
  </p:cSld>
  <p:clrMapOvr>
    <a:masterClrMapping/>
  </p:clrMapOvr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Powerpoint.pptx</Template>
  <TotalTime>72170</TotalTime>
  <Words>482</Words>
  <Application>Microsoft Macintosh PowerPoint</Application>
  <PresentationFormat>On-screen Show (4:3)</PresentationFormat>
  <Paragraphs>130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ESS Core Powerpoint</vt:lpstr>
      <vt:lpstr>Operations, Risks &amp; Hazards</vt:lpstr>
      <vt:lpstr>Operational aspects</vt:lpstr>
      <vt:lpstr>Risk Analysis</vt:lpstr>
      <vt:lpstr>Risk Analysis</vt:lpstr>
      <vt:lpstr>Preliminary Hazard Analysis</vt:lpstr>
      <vt:lpstr>Thank you!</vt:lpstr>
    </vt:vector>
  </TitlesOfParts>
  <Manager/>
  <Company>ESS</Company>
  <LinksUpToDate>false</LinksUpToDate>
  <SharedDoc>false</SharedDoc>
  <HyperlinkBase/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Ken Andersen</dc:creator>
  <cp:keywords/>
  <dc:description/>
  <cp:lastModifiedBy>Ken Andersen</cp:lastModifiedBy>
  <cp:revision>481</cp:revision>
  <cp:lastPrinted>2017-10-26T10:53:29Z</cp:lastPrinted>
  <dcterms:created xsi:type="dcterms:W3CDTF">2013-10-29T16:05:10Z</dcterms:created>
  <dcterms:modified xsi:type="dcterms:W3CDTF">2019-01-23T16:18:18Z</dcterms:modified>
  <cp:category/>
</cp:coreProperties>
</file>