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13"/>
  </p:notesMasterIdLst>
  <p:handoutMasterIdLst>
    <p:handoutMasterId r:id="rId14"/>
  </p:handoutMasterIdLst>
  <p:sldIdLst>
    <p:sldId id="467" r:id="rId2"/>
    <p:sldId id="471" r:id="rId3"/>
    <p:sldId id="439" r:id="rId4"/>
    <p:sldId id="477" r:id="rId5"/>
    <p:sldId id="482" r:id="rId6"/>
    <p:sldId id="476" r:id="rId7"/>
    <p:sldId id="472" r:id="rId8"/>
    <p:sldId id="479" r:id="rId9"/>
    <p:sldId id="481" r:id="rId10"/>
    <p:sldId id="468" r:id="rId11"/>
    <p:sldId id="473" r:id="rId12"/>
  </p:sldIdLst>
  <p:sldSz cx="9144000" cy="5143500" type="screen16x9"/>
  <p:notesSz cx="6797675" cy="9928225"/>
  <p:custDataLst>
    <p:tags r:id="rId1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>
          <p15:clr>
            <a:srgbClr val="A4A3A4"/>
          </p15:clr>
        </p15:guide>
        <p15:guide id="2" orient="horz" pos="862">
          <p15:clr>
            <a:srgbClr val="A4A3A4"/>
          </p15:clr>
        </p15:guide>
        <p15:guide id="3" orient="horz" pos="3004">
          <p15:clr>
            <a:srgbClr val="A4A3A4"/>
          </p15:clr>
        </p15:guide>
        <p15:guide id="4" orient="horz" pos="2785">
          <p15:clr>
            <a:srgbClr val="A4A3A4"/>
          </p15:clr>
        </p15:guide>
        <p15:guide id="5" pos="986">
          <p15:clr>
            <a:srgbClr val="A4A3A4"/>
          </p15:clr>
        </p15:guide>
        <p15:guide id="6" pos="1146">
          <p15:clr>
            <a:srgbClr val="A4A3A4"/>
          </p15:clr>
        </p15:guide>
        <p15:guide id="7" pos="1894">
          <p15:clr>
            <a:srgbClr val="A4A3A4"/>
          </p15:clr>
        </p15:guide>
        <p15:guide id="8" pos="2053">
          <p15:clr>
            <a:srgbClr val="A4A3A4"/>
          </p15:clr>
        </p15:guide>
        <p15:guide id="9" pos="2801">
          <p15:clr>
            <a:srgbClr val="A4A3A4"/>
          </p15:clr>
        </p15:guide>
        <p15:guide id="10" pos="2960">
          <p15:clr>
            <a:srgbClr val="A4A3A4"/>
          </p15:clr>
        </p15:guide>
        <p15:guide id="11" pos="3707">
          <p15:clr>
            <a:srgbClr val="A4A3A4"/>
          </p15:clr>
        </p15:guide>
        <p15:guide id="12" pos="3866">
          <p15:clr>
            <a:srgbClr val="A4A3A4"/>
          </p15:clr>
        </p15:guide>
        <p15:guide id="13" pos="4614">
          <p15:clr>
            <a:srgbClr val="A4A3A4"/>
          </p15:clr>
        </p15:guide>
        <p15:guide id="14" pos="4773">
          <p15:clr>
            <a:srgbClr val="A4A3A4"/>
          </p15:clr>
        </p15:guide>
        <p15:guide id="15" pos="5522">
          <p15:clr>
            <a:srgbClr val="A4A3A4"/>
          </p15:clr>
        </p15:guide>
        <p15:guide id="16" pos="23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10974" initials="i" lastIdx="14" clrIdx="0"/>
  <p:cmAuthor id="1" name="Microsoft Office User" initials="Office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1C0A"/>
    <a:srgbClr val="5CC1CB"/>
    <a:srgbClr val="B00402"/>
    <a:srgbClr val="E3E000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23" autoAdjust="0"/>
  </p:normalViewPr>
  <p:slideViewPr>
    <p:cSldViewPr snapToGrid="0" snapToObjects="1">
      <p:cViewPr>
        <p:scale>
          <a:sx n="96" d="100"/>
          <a:sy n="96" d="100"/>
        </p:scale>
        <p:origin x="1066" y="115"/>
      </p:cViewPr>
      <p:guideLst>
        <p:guide orient="horz" pos="237"/>
        <p:guide orient="horz" pos="862"/>
        <p:guide orient="horz" pos="3004"/>
        <p:guide orient="horz" pos="2785"/>
        <p:guide pos="986"/>
        <p:guide pos="1146"/>
        <p:guide pos="1894"/>
        <p:guide pos="2053"/>
        <p:guide pos="2801"/>
        <p:guide pos="2960"/>
        <p:guide pos="3707"/>
        <p:guide pos="3866"/>
        <p:guide pos="4614"/>
        <p:guide pos="4773"/>
        <p:guide pos="5522"/>
        <p:guide pos="2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-2004" y="-42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09832-9B74-420C-8D1C-742B40C38B3E}" type="datetimeFigureOut">
              <a:rPr lang="de-DE" smtClean="0"/>
              <a:pPr/>
              <a:t>11.02.2019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B21D2-EE0C-4F60-9290-A95707687EA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409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BD20B-1595-4AD5-8C42-650ED0B09BCC}" type="datetimeFigureOut">
              <a:rPr lang="de-DE" smtClean="0"/>
              <a:pPr/>
              <a:t>11.02.2019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88022-2B66-4C3B-913E-DF7D5DD0D66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464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sv-SE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EON Brix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ON Brix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ON Brix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ON Brix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ON Brix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pitchFamily="34" charset="0"/>
              </a:defRPr>
            </a:lvl9pPr>
          </a:lstStyle>
          <a:p>
            <a:fld id="{38FFA839-B6BD-43C1-A378-3488EAC0CFFF}" type="slidenum">
              <a:rPr lang="fr-FR" altLang="sv-SE">
                <a:latin typeface="Calibri" pitchFamily="34" charset="0"/>
              </a:rPr>
              <a:pPr/>
              <a:t>1</a:t>
            </a:fld>
            <a:endParaRPr lang="fr-FR" altLang="sv-SE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879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4175" y="685800"/>
            <a:ext cx="6088063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sv-SE" dirty="0"/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EON Brix Sans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ON Brix Sans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ON Brix Sans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ON Brix Sans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ON Brix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E8F93-1642-6E41-B6BB-88B4060CE212}" type="slidenum">
              <a:rPr kumimoji="0" lang="fr-FR" alt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alt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317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sv-SE" dirty="0"/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EON Brix Sans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ON Brix Sans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ON Brix Sans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ON Brix Sans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ON Brix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9pPr>
          </a:lstStyle>
          <a:p>
            <a:fld id="{30BBF4D7-C390-E144-8C89-F5E161649DCB}" type="slidenum">
              <a:rPr lang="fr-FR" altLang="sv-SE">
                <a:latin typeface="Calibri" charset="0"/>
              </a:rPr>
              <a:pPr/>
              <a:t>6</a:t>
            </a:fld>
            <a:endParaRPr lang="fr-FR" altLang="sv-S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14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en-US" altLang="sv-SE" dirty="0"/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EON Brix Sans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ON Brix Sans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ON Brix Sans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ON Brix Sans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ON Brix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BBF4D7-C390-E144-8C89-F5E161649DCB}" type="slidenum">
              <a:rPr kumimoji="0" lang="fr-FR" alt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alt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627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2D038-4C9E-4217-ACEF-7FEF7B97CB0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38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2D038-4C9E-4217-ACEF-7FEF7B97CB0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96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less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66000" y="1573200"/>
            <a:ext cx="6012000" cy="1224000"/>
          </a:xfrm>
        </p:spPr>
        <p:txBody>
          <a:bodyPr anchor="b" anchorCtr="0">
            <a:noAutofit/>
          </a:bodyPr>
          <a:lstStyle>
            <a:lvl1pPr algn="r">
              <a:lnSpc>
                <a:spcPts val="4600"/>
              </a:lnSpc>
              <a:defRPr sz="4600" kern="10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66000" y="2901600"/>
            <a:ext cx="6012000" cy="543600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1900" kern="100" baseline="0">
                <a:solidFill>
                  <a:srgbClr val="EA1C0A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138000" y="522004"/>
            <a:ext cx="1440000" cy="144000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TT.MM.JJJJ</a:t>
            </a:r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7974000" y="0"/>
            <a:ext cx="1170000" cy="5144400"/>
            <a:chOff x="7974000" y="0"/>
            <a:chExt cx="1170000" cy="5144400"/>
          </a:xfrm>
        </p:grpSpPr>
        <p:sp>
          <p:nvSpPr>
            <p:cNvPr id="7" name="Rechteck 6"/>
            <p:cNvSpPr/>
            <p:nvPr userDrawn="1"/>
          </p:nvSpPr>
          <p:spPr>
            <a:xfrm>
              <a:off x="8920800" y="0"/>
              <a:ext cx="223200" cy="5144400"/>
            </a:xfrm>
            <a:prstGeom prst="rect">
              <a:avLst/>
            </a:prstGeom>
            <a:solidFill>
              <a:srgbClr val="E3E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 userDrawn="1"/>
          </p:nvSpPr>
          <p:spPr>
            <a:xfrm>
              <a:off x="8352000" y="0"/>
              <a:ext cx="5688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7974000" y="0"/>
              <a:ext cx="378000" cy="5144400"/>
            </a:xfrm>
            <a:prstGeom prst="rect">
              <a:avLst/>
            </a:prstGeom>
            <a:solidFill>
              <a:srgbClr val="5CC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EON_Logo_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08" y="3708004"/>
            <a:ext cx="2124877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9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Graph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77825" y="1371599"/>
            <a:ext cx="5508000" cy="3398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38000" y="1371600"/>
            <a:ext cx="2628000" cy="2628000"/>
          </a:xfrm>
        </p:spPr>
        <p:txBody>
          <a:bodyPr/>
          <a:lstStyle>
            <a:lvl1pPr>
              <a:lnSpc>
                <a:spcPts val="1375"/>
              </a:lnSpc>
              <a:defRPr sz="1100"/>
            </a:lvl1pPr>
            <a:lvl2pPr>
              <a:lnSpc>
                <a:spcPts val="1375"/>
              </a:lnSpc>
              <a:defRPr sz="1100"/>
            </a:lvl2pPr>
            <a:lvl3pPr>
              <a:lnSpc>
                <a:spcPts val="1375"/>
              </a:lnSpc>
              <a:defRPr sz="1100"/>
            </a:lvl3pPr>
            <a:lvl4pPr>
              <a:lnSpc>
                <a:spcPts val="1375"/>
              </a:lnSpc>
              <a:defRPr sz="1100"/>
            </a:lvl4pPr>
            <a:lvl5pPr>
              <a:lnSpc>
                <a:spcPts val="1375"/>
              </a:lnSpc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 hasCustomPrompt="1"/>
          </p:nvPr>
        </p:nvSpPr>
        <p:spPr>
          <a:xfrm>
            <a:off x="6138000" y="4060804"/>
            <a:ext cx="2628000" cy="360000"/>
          </a:xfrm>
        </p:spPr>
        <p:txBody>
          <a:bodyPr anchor="b" anchorCtr="0">
            <a:noAutofit/>
          </a:bodyPr>
          <a:lstStyle>
            <a:lvl1pPr>
              <a:defRPr sz="900">
                <a:solidFill>
                  <a:srgbClr val="B00402"/>
                </a:solidFill>
              </a:defRPr>
            </a:lvl1pPr>
            <a:lvl2pPr>
              <a:defRPr sz="900">
                <a:solidFill>
                  <a:srgbClr val="B00402"/>
                </a:solidFill>
              </a:defRPr>
            </a:lvl2pPr>
            <a:lvl3pPr>
              <a:defRPr sz="900">
                <a:solidFill>
                  <a:srgbClr val="B00402"/>
                </a:solidFill>
              </a:defRPr>
            </a:lvl3pPr>
            <a:lvl4pPr>
              <a:defRPr sz="900">
                <a:solidFill>
                  <a:srgbClr val="B00402"/>
                </a:solidFill>
              </a:defRPr>
            </a:lvl4pPr>
            <a:lvl5pPr>
              <a:defRPr sz="900">
                <a:solidFill>
                  <a:srgbClr val="B00402"/>
                </a:solidFill>
              </a:defRPr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TT.MM.JJJJ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Title (Change via “Insert/Header &amp; Footer”)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739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ustom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TT.MM.JJJJ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Title (Change via “Insert/Header &amp; Footer”)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737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TT.MM.JJJJ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Title (Change via “Insert/Header &amp; Footer”)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95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1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8000" y="1371600"/>
            <a:ext cx="5508000" cy="3049200"/>
          </a:xfrm>
        </p:spPr>
        <p:txBody>
          <a:bodyPr/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>
                <a:latin typeface="+mj-lt"/>
              </a:defRPr>
            </a:lvl1pPr>
            <a:lvl2pPr marL="542925" indent="-187325">
              <a:spcAft>
                <a:spcPts val="1000"/>
              </a:spcAft>
              <a:defRPr>
                <a:latin typeface="+mj-lt"/>
              </a:defRPr>
            </a:lvl2pPr>
            <a:lvl3pPr marL="720725" indent="-177800">
              <a:spcAft>
                <a:spcPts val="1000"/>
              </a:spcAft>
              <a:defRPr>
                <a:latin typeface="+mj-lt"/>
              </a:defRPr>
            </a:lvl3pPr>
            <a:lvl4pPr marL="898525" indent="-177800">
              <a:spcAft>
                <a:spcPts val="1000"/>
              </a:spcAft>
              <a:defRPr>
                <a:latin typeface="+mj-lt"/>
              </a:defRPr>
            </a:lvl4pPr>
            <a:lvl5pPr marL="1076325" indent="-177800">
              <a:spcAft>
                <a:spcPts val="1000"/>
              </a:spcAft>
              <a:defRPr>
                <a:latin typeface="+mj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Title (Change via “Insert/Header &amp; Footer”)</a:t>
            </a:r>
          </a:p>
        </p:txBody>
      </p:sp>
      <p:pic>
        <p:nvPicPr>
          <p:cNvPr id="7" name="EON_Logo_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4" y="4323604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70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 columns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1C0A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406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000000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8000" y="1371600"/>
            <a:ext cx="406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000000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Title (Change via “Insert/Header &amp; Footer”)</a:t>
            </a:r>
          </a:p>
        </p:txBody>
      </p:sp>
      <p:pic>
        <p:nvPicPr>
          <p:cNvPr id="7" name="EON_Logo_r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4" y="4323604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58166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 columns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1C0A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000000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580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000000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Title (Change via “Insert/Header &amp; Footer”)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1416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000000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10" name="EON_Logo_r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4" y="4323604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72360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1 column blue">
    <p:bg>
      <p:bgPr>
        <a:solidFill>
          <a:srgbClr val="5CC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8000" y="1371600"/>
            <a:ext cx="5508000" cy="3049200"/>
          </a:xfrm>
        </p:spPr>
        <p:txBody>
          <a:bodyPr/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>
                <a:solidFill>
                  <a:srgbClr val="FFFFFF"/>
                </a:solidFill>
                <a:latin typeface="+mj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Title (Change via “Insert/Header &amp; Footer”)</a:t>
            </a:r>
          </a:p>
        </p:txBody>
      </p:sp>
      <p:pic>
        <p:nvPicPr>
          <p:cNvPr id="6" name="EON_Logo_w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4" y="4323604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38925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 columns blue">
    <p:bg>
      <p:bgPr>
        <a:solidFill>
          <a:srgbClr val="5CC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406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8000" y="1371600"/>
            <a:ext cx="406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Title (Change via “Insert/Header &amp; Footer”)</a:t>
            </a:r>
          </a:p>
        </p:txBody>
      </p:sp>
      <p:pic>
        <p:nvPicPr>
          <p:cNvPr id="9" name="EON_Logo_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4" y="4323604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14958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 columns blue">
    <p:bg>
      <p:bgPr>
        <a:solidFill>
          <a:srgbClr val="5CC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580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Title (Change via “Insert/Header &amp; Footer”)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1416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9" name="EON_Logo_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4" y="4323604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90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less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66000" y="1159200"/>
            <a:ext cx="6012000" cy="2574000"/>
          </a:xfrm>
        </p:spPr>
        <p:txBody>
          <a:bodyPr anchor="b" anchorCtr="0">
            <a:noAutofit/>
          </a:bodyPr>
          <a:lstStyle>
            <a:lvl1pPr algn="r">
              <a:lnSpc>
                <a:spcPts val="6400"/>
              </a:lnSpc>
              <a:defRPr sz="6400" b="0" cap="none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7974000" y="0"/>
            <a:ext cx="1170000" cy="5144400"/>
            <a:chOff x="7974000" y="0"/>
            <a:chExt cx="1170000" cy="5144400"/>
          </a:xfrm>
        </p:grpSpPr>
        <p:sp>
          <p:nvSpPr>
            <p:cNvPr id="7" name="Rechteck 6"/>
            <p:cNvSpPr/>
            <p:nvPr userDrawn="1"/>
          </p:nvSpPr>
          <p:spPr>
            <a:xfrm>
              <a:off x="8766000" y="0"/>
              <a:ext cx="378000" cy="5144400"/>
            </a:xfrm>
            <a:prstGeom prst="rect">
              <a:avLst/>
            </a:prstGeom>
            <a:solidFill>
              <a:srgbClr val="5CC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 userDrawn="1"/>
          </p:nvSpPr>
          <p:spPr>
            <a:xfrm>
              <a:off x="8197200" y="0"/>
              <a:ext cx="5688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7974000" y="0"/>
              <a:ext cx="223200" cy="5144400"/>
            </a:xfrm>
            <a:prstGeom prst="rect">
              <a:avLst/>
            </a:prstGeom>
            <a:solidFill>
              <a:srgbClr val="B004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56820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full color">
    <p:bg>
      <p:bgPr>
        <a:solidFill>
          <a:srgbClr val="B0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600" y="1573200"/>
            <a:ext cx="6012000" cy="1224000"/>
          </a:xfrm>
        </p:spPr>
        <p:txBody>
          <a:bodyPr anchor="b" anchorCtr="0">
            <a:noAutofit/>
          </a:bodyPr>
          <a:lstStyle>
            <a:lvl1pPr algn="r">
              <a:lnSpc>
                <a:spcPts val="4600"/>
              </a:lnSpc>
              <a:defRPr sz="4600" kern="100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31600" y="2901600"/>
            <a:ext cx="6012000" cy="543600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1900" kern="100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414400" y="522004"/>
            <a:ext cx="1440000" cy="144000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TT.MM.JJJJ</a:t>
            </a:r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0" y="0"/>
            <a:ext cx="9144000" cy="5144400"/>
            <a:chOff x="0" y="0"/>
            <a:chExt cx="9144000" cy="5144400"/>
          </a:xfrm>
        </p:grpSpPr>
        <p:sp>
          <p:nvSpPr>
            <p:cNvPr id="7" name="Rechteck 6"/>
            <p:cNvSpPr/>
            <p:nvPr userDrawn="1"/>
          </p:nvSpPr>
          <p:spPr>
            <a:xfrm>
              <a:off x="0" y="0"/>
              <a:ext cx="223200" cy="5144400"/>
            </a:xfrm>
            <a:prstGeom prst="rect">
              <a:avLst/>
            </a:prstGeom>
            <a:solidFill>
              <a:srgbClr val="E3E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 userDrawn="1"/>
          </p:nvSpPr>
          <p:spPr>
            <a:xfrm>
              <a:off x="7786800" y="0"/>
              <a:ext cx="13572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7218000" y="0"/>
              <a:ext cx="568800" cy="5144400"/>
            </a:xfrm>
            <a:prstGeom prst="rect">
              <a:avLst/>
            </a:prstGeom>
            <a:solidFill>
              <a:srgbClr val="5CC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" name="EON_Logo_w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00" y="3708004"/>
            <a:ext cx="2124877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31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full color 1">
    <p:bg>
      <p:bgPr>
        <a:solidFill>
          <a:srgbClr val="5CC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2800" y="1159200"/>
            <a:ext cx="6012000" cy="2574000"/>
          </a:xfrm>
        </p:spPr>
        <p:txBody>
          <a:bodyPr anchor="b" anchorCtr="0">
            <a:noAutofit/>
          </a:bodyPr>
          <a:lstStyle>
            <a:lvl1pPr algn="r">
              <a:lnSpc>
                <a:spcPts val="6400"/>
              </a:lnSpc>
              <a:defRPr sz="6400" b="0" cap="none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6652800" y="0"/>
            <a:ext cx="2491200" cy="5144400"/>
            <a:chOff x="6652800" y="0"/>
            <a:chExt cx="2491200" cy="5144400"/>
          </a:xfrm>
        </p:grpSpPr>
        <p:sp>
          <p:nvSpPr>
            <p:cNvPr id="8" name="Rechteck 7"/>
            <p:cNvSpPr/>
            <p:nvPr userDrawn="1"/>
          </p:nvSpPr>
          <p:spPr>
            <a:xfrm>
              <a:off x="7030800" y="0"/>
              <a:ext cx="21132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6652800" y="0"/>
              <a:ext cx="378000" cy="5144400"/>
            </a:xfrm>
            <a:prstGeom prst="rect">
              <a:avLst/>
            </a:prstGeom>
            <a:solidFill>
              <a:srgbClr val="B004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389924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spter full color 2">
    <p:bg>
      <p:bgPr>
        <a:solidFill>
          <a:srgbClr val="B0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8800" y="1159200"/>
            <a:ext cx="6012000" cy="2574000"/>
          </a:xfrm>
        </p:spPr>
        <p:txBody>
          <a:bodyPr anchor="b" anchorCtr="0">
            <a:noAutofit/>
          </a:bodyPr>
          <a:lstStyle>
            <a:lvl1pPr algn="r">
              <a:lnSpc>
                <a:spcPts val="6400"/>
              </a:lnSpc>
              <a:defRPr sz="6400" b="0" cap="none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0" y="0"/>
            <a:ext cx="9144000" cy="5144400"/>
            <a:chOff x="0" y="0"/>
            <a:chExt cx="9144000" cy="5144400"/>
          </a:xfrm>
        </p:grpSpPr>
        <p:sp>
          <p:nvSpPr>
            <p:cNvPr id="8" name="Rechteck 7"/>
            <p:cNvSpPr/>
            <p:nvPr/>
          </p:nvSpPr>
          <p:spPr>
            <a:xfrm>
              <a:off x="7408800" y="0"/>
              <a:ext cx="17352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Rechteck 8"/>
            <p:cNvSpPr/>
            <p:nvPr/>
          </p:nvSpPr>
          <p:spPr>
            <a:xfrm>
              <a:off x="0" y="0"/>
              <a:ext cx="601200" cy="5144400"/>
            </a:xfrm>
            <a:prstGeom prst="rect">
              <a:avLst/>
            </a:prstGeom>
            <a:solidFill>
              <a:srgbClr val="E3E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59797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chart less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ON_Logo_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08" y="3261604"/>
            <a:ext cx="2124877" cy="630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259138" y="1313798"/>
            <a:ext cx="4336862" cy="21230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ts val="6000"/>
              </a:lnSpc>
            </a:pPr>
            <a:r>
              <a:rPr lang="en-GB" sz="6000" noProof="0" dirty="0">
                <a:solidFill>
                  <a:schemeClr val="accent1"/>
                </a:solidFill>
                <a:latin typeface="+mj-lt"/>
              </a:rPr>
              <a:t>Thank you!</a:t>
            </a:r>
          </a:p>
          <a:p>
            <a:pPr algn="r">
              <a:lnSpc>
                <a:spcPts val="2500"/>
              </a:lnSpc>
              <a:spcBef>
                <a:spcPts val="2000"/>
              </a:spcBef>
            </a:pPr>
            <a:r>
              <a:rPr lang="en-GB" sz="2500" noProof="0" dirty="0">
                <a:solidFill>
                  <a:schemeClr val="accent1"/>
                </a:solidFill>
                <a:latin typeface="+mn-lt"/>
              </a:rPr>
              <a:t>Further information can be </a:t>
            </a:r>
            <a:br>
              <a:rPr lang="en-GB" sz="2500" noProof="0" dirty="0">
                <a:solidFill>
                  <a:schemeClr val="accent1"/>
                </a:solidFill>
                <a:latin typeface="+mn-lt"/>
              </a:rPr>
            </a:br>
            <a:r>
              <a:rPr lang="en-GB" sz="2500" noProof="0" dirty="0">
                <a:solidFill>
                  <a:schemeClr val="accent1"/>
                </a:solidFill>
                <a:latin typeface="+mn-lt"/>
              </a:rPr>
              <a:t>found at </a:t>
            </a:r>
            <a:r>
              <a:rPr lang="en-GB" sz="2500" noProof="0" dirty="0">
                <a:solidFill>
                  <a:schemeClr val="accent1"/>
                </a:solidFill>
                <a:latin typeface="+mj-lt"/>
              </a:rPr>
              <a:t>eon-brand.com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7974000" y="0"/>
            <a:ext cx="1170000" cy="5144400"/>
            <a:chOff x="7974000" y="0"/>
            <a:chExt cx="1170000" cy="5144400"/>
          </a:xfrm>
        </p:grpSpPr>
        <p:sp>
          <p:nvSpPr>
            <p:cNvPr id="8" name="Rechteck 7"/>
            <p:cNvSpPr/>
            <p:nvPr userDrawn="1"/>
          </p:nvSpPr>
          <p:spPr>
            <a:xfrm>
              <a:off x="8766000" y="0"/>
              <a:ext cx="378000" cy="5144400"/>
            </a:xfrm>
            <a:prstGeom prst="rect">
              <a:avLst/>
            </a:prstGeom>
            <a:solidFill>
              <a:srgbClr val="5CC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8197200" y="0"/>
              <a:ext cx="5688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7974000" y="0"/>
              <a:ext cx="223200" cy="5144400"/>
            </a:xfrm>
            <a:prstGeom prst="rect">
              <a:avLst/>
            </a:prstGeom>
            <a:solidFill>
              <a:srgbClr val="B004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" name="Textfeld 12"/>
          <p:cNvSpPr txBox="1"/>
          <p:nvPr userDrawn="1"/>
        </p:nvSpPr>
        <p:spPr>
          <a:xfrm>
            <a:off x="3259138" y="1313798"/>
            <a:ext cx="4336862" cy="21230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ts val="6000"/>
              </a:lnSpc>
            </a:pPr>
            <a:r>
              <a:rPr lang="en-GB" sz="6000" noProof="0" dirty="0">
                <a:solidFill>
                  <a:schemeClr val="accent1"/>
                </a:solidFill>
                <a:latin typeface="+mj-lt"/>
              </a:rPr>
              <a:t>Thank you!</a:t>
            </a:r>
          </a:p>
          <a:p>
            <a:pPr algn="r">
              <a:lnSpc>
                <a:spcPts val="2500"/>
              </a:lnSpc>
              <a:spcBef>
                <a:spcPts val="2000"/>
              </a:spcBef>
            </a:pPr>
            <a:r>
              <a:rPr lang="en-GB" sz="2500" noProof="0" dirty="0">
                <a:solidFill>
                  <a:schemeClr val="accent1"/>
                </a:solidFill>
                <a:latin typeface="+mn-lt"/>
              </a:rPr>
              <a:t>Further information can be </a:t>
            </a:r>
            <a:br>
              <a:rPr lang="en-GB" sz="2500" noProof="0" dirty="0">
                <a:solidFill>
                  <a:schemeClr val="accent1"/>
                </a:solidFill>
                <a:latin typeface="+mn-lt"/>
              </a:rPr>
            </a:br>
            <a:r>
              <a:rPr lang="en-GB" sz="2500" noProof="0" dirty="0">
                <a:solidFill>
                  <a:schemeClr val="accent1"/>
                </a:solidFill>
                <a:latin typeface="+mn-lt"/>
              </a:rPr>
              <a:t>found at </a:t>
            </a:r>
            <a:r>
              <a:rPr lang="en-GB" sz="2500" noProof="0" dirty="0">
                <a:solidFill>
                  <a:schemeClr val="accent1"/>
                </a:solidFill>
                <a:latin typeface="+mj-lt"/>
              </a:rPr>
              <a:t>eon-brand.com</a:t>
            </a:r>
          </a:p>
        </p:txBody>
      </p:sp>
    </p:spTree>
    <p:extLst>
      <p:ext uri="{BB962C8B-B14F-4D97-AF65-F5344CB8AC3E}">
        <p14:creationId xmlns:p14="http://schemas.microsoft.com/office/powerpoint/2010/main" val="275050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chart full color">
    <p:bg>
      <p:bgPr>
        <a:solidFill>
          <a:srgbClr val="EA1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623600" y="1313798"/>
            <a:ext cx="4336862" cy="21230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ts val="6000"/>
              </a:lnSpc>
            </a:pPr>
            <a:r>
              <a:rPr lang="en-GB" sz="6000" noProof="0" dirty="0">
                <a:solidFill>
                  <a:srgbClr val="FFFFFF"/>
                </a:solidFill>
                <a:latin typeface="+mj-lt"/>
              </a:rPr>
              <a:t>Thank you!</a:t>
            </a:r>
          </a:p>
          <a:p>
            <a:pPr algn="r">
              <a:lnSpc>
                <a:spcPts val="2500"/>
              </a:lnSpc>
              <a:spcBef>
                <a:spcPts val="2000"/>
              </a:spcBef>
            </a:pPr>
            <a:r>
              <a:rPr lang="en-GB" sz="2500" noProof="0" dirty="0">
                <a:solidFill>
                  <a:srgbClr val="FFFFFF"/>
                </a:solidFill>
                <a:latin typeface="+mn-lt"/>
              </a:rPr>
              <a:t>Further information can be </a:t>
            </a:r>
            <a:br>
              <a:rPr lang="en-GB" sz="2500" noProof="0" dirty="0">
                <a:solidFill>
                  <a:srgbClr val="FFFFFF"/>
                </a:solidFill>
                <a:latin typeface="+mn-lt"/>
              </a:rPr>
            </a:br>
            <a:r>
              <a:rPr lang="en-GB" sz="2500" noProof="0" dirty="0">
                <a:solidFill>
                  <a:srgbClr val="FFFFFF"/>
                </a:solidFill>
                <a:latin typeface="+mn-lt"/>
              </a:rPr>
              <a:t>found at </a:t>
            </a:r>
            <a:r>
              <a:rPr lang="en-GB" sz="2500" noProof="0" dirty="0">
                <a:solidFill>
                  <a:srgbClr val="FFFFFF"/>
                </a:solidFill>
                <a:latin typeface="+mj-lt"/>
              </a:rPr>
              <a:t>eon-brand.com</a:t>
            </a:r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0" y="0"/>
            <a:ext cx="9144000" cy="5144400"/>
            <a:chOff x="0" y="0"/>
            <a:chExt cx="9144000" cy="5144400"/>
          </a:xfrm>
        </p:grpSpPr>
        <p:sp>
          <p:nvSpPr>
            <p:cNvPr id="8" name="Rechteck 7"/>
            <p:cNvSpPr/>
            <p:nvPr/>
          </p:nvSpPr>
          <p:spPr>
            <a:xfrm>
              <a:off x="788400" y="0"/>
              <a:ext cx="378000" cy="5144400"/>
            </a:xfrm>
            <a:prstGeom prst="rect">
              <a:avLst/>
            </a:prstGeom>
            <a:solidFill>
              <a:srgbClr val="5CC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/>
          </p:nvSpPr>
          <p:spPr>
            <a:xfrm>
              <a:off x="0" y="0"/>
              <a:ext cx="788400" cy="5144400"/>
            </a:xfrm>
            <a:prstGeom prst="rect">
              <a:avLst/>
            </a:prstGeom>
            <a:solidFill>
              <a:srgbClr val="E3E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6343200" y="0"/>
              <a:ext cx="2800800" cy="5144400"/>
            </a:xfrm>
            <a:prstGeom prst="rect">
              <a:avLst/>
            </a:prstGeom>
            <a:solidFill>
              <a:srgbClr val="B004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" name="EON_Logo_w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02" y="3261604"/>
            <a:ext cx="2124877" cy="630000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1623600" y="1313798"/>
            <a:ext cx="4336862" cy="21230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ts val="6000"/>
              </a:lnSpc>
            </a:pPr>
            <a:r>
              <a:rPr lang="en-GB" sz="6000" noProof="0" dirty="0">
                <a:solidFill>
                  <a:srgbClr val="FFFFFF"/>
                </a:solidFill>
                <a:latin typeface="+mj-lt"/>
              </a:rPr>
              <a:t>Thank you!</a:t>
            </a:r>
          </a:p>
          <a:p>
            <a:pPr algn="r">
              <a:lnSpc>
                <a:spcPts val="2500"/>
              </a:lnSpc>
              <a:spcBef>
                <a:spcPts val="2000"/>
              </a:spcBef>
            </a:pPr>
            <a:r>
              <a:rPr lang="en-GB" sz="2500" noProof="0" dirty="0">
                <a:solidFill>
                  <a:srgbClr val="FFFFFF"/>
                </a:solidFill>
                <a:latin typeface="+mn-lt"/>
              </a:rPr>
              <a:t>Further information can be </a:t>
            </a:r>
            <a:br>
              <a:rPr lang="en-GB" sz="2500" noProof="0" dirty="0">
                <a:solidFill>
                  <a:srgbClr val="FFFFFF"/>
                </a:solidFill>
                <a:latin typeface="+mn-lt"/>
              </a:rPr>
            </a:br>
            <a:r>
              <a:rPr lang="en-GB" sz="2500" noProof="0" dirty="0">
                <a:solidFill>
                  <a:srgbClr val="FFFFFF"/>
                </a:solidFill>
                <a:latin typeface="+mn-lt"/>
              </a:rPr>
              <a:t>found at </a:t>
            </a:r>
            <a:r>
              <a:rPr lang="en-GB" sz="2500" noProof="0" dirty="0">
                <a:solidFill>
                  <a:srgbClr val="FFFFFF"/>
                </a:solidFill>
                <a:latin typeface="+mj-lt"/>
              </a:rPr>
              <a:t>eon-brand.com</a:t>
            </a:r>
          </a:p>
        </p:txBody>
      </p:sp>
    </p:spTree>
    <p:extLst>
      <p:ext uri="{BB962C8B-B14F-4D97-AF65-F5344CB8AC3E}">
        <p14:creationId xmlns:p14="http://schemas.microsoft.com/office/powerpoint/2010/main" val="1244470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30" y="4320349"/>
            <a:ext cx="1547813" cy="45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8007" y="1370331"/>
            <a:ext cx="5508451" cy="3394107"/>
          </a:xfrm>
        </p:spPr>
        <p:txBody>
          <a:bodyPr/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>
                <a:latin typeface="+mj-lt"/>
              </a:defRPr>
            </a:lvl1pPr>
            <a:lvl2pPr marL="542925" indent="-187325">
              <a:spcAft>
                <a:spcPts val="1000"/>
              </a:spcAft>
              <a:defRPr/>
            </a:lvl2pPr>
            <a:lvl3pPr marL="720725" indent="-177800">
              <a:spcAft>
                <a:spcPts val="1000"/>
              </a:spcAft>
              <a:defRPr/>
            </a:lvl3pPr>
            <a:lvl4pPr marL="898525" indent="-177800">
              <a:spcAft>
                <a:spcPts val="1000"/>
              </a:spcAft>
              <a:defRPr/>
            </a:lvl4pPr>
            <a:lvl5pPr marL="1076325" indent="-177800">
              <a:spcAft>
                <a:spcPts val="1000"/>
              </a:spcAft>
              <a:defRPr/>
            </a:lvl5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377825" y="521805"/>
            <a:ext cx="755650" cy="14432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075"/>
              </a:lnSpc>
              <a:defRPr sz="900" smtClean="0"/>
            </a:lvl1pPr>
          </a:lstStyle>
          <a:p>
            <a:pPr>
              <a:defRPr/>
            </a:pPr>
            <a:r>
              <a:rPr lang="de-DE" altLang="sv-SE"/>
              <a:t>TT.MM.JJJJ</a:t>
            </a:r>
            <a:endParaRPr lang="fr-FR" altLang="sv-S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60484" y="377475"/>
            <a:ext cx="1744663" cy="30610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075"/>
              </a:lnSpc>
              <a:defRPr sz="900" smtClean="0">
                <a:latin typeface="EON Brix Sans Black" pitchFamily="34" charset="0"/>
              </a:defRPr>
            </a:lvl1pPr>
          </a:lstStyle>
          <a:p>
            <a:pPr>
              <a:defRPr/>
            </a:pPr>
            <a:r>
              <a:rPr lang="fr-FR" altLang="sv-SE"/>
              <a:t>Title (Change via “Insert/Header &amp; Footer”)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7825" y="377480"/>
            <a:ext cx="755650" cy="144329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075"/>
              </a:lnSpc>
              <a:defRPr sz="900" smtClean="0">
                <a:latin typeface="EON Brix Sans Black" pitchFamily="34" charset="0"/>
              </a:defRPr>
            </a:lvl1pPr>
          </a:lstStyle>
          <a:p>
            <a:pPr>
              <a:defRPr/>
            </a:pPr>
            <a:fld id="{7AAE91AA-1B19-437F-BFFB-7558422B6B1A}" type="slidenum">
              <a:rPr lang="fr-FR" altLang="sv-SE"/>
              <a:pPr>
                <a:defRPr/>
              </a:pPr>
              <a:t>‹#›</a:t>
            </a:fld>
            <a:endParaRPr lang="fr-FR" altLang="sv-SE"/>
          </a:p>
        </p:txBody>
      </p:sp>
    </p:spTree>
    <p:extLst>
      <p:ext uri="{BB962C8B-B14F-4D97-AF65-F5344CB8AC3E}">
        <p14:creationId xmlns:p14="http://schemas.microsoft.com/office/powerpoint/2010/main" val="130766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8" y="-1"/>
            <a:ext cx="6058455" cy="51444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9200" y="1573200"/>
            <a:ext cx="5295600" cy="1224000"/>
          </a:xfrm>
        </p:spPr>
        <p:txBody>
          <a:bodyPr anchor="b" anchorCtr="0">
            <a:noAutofit/>
          </a:bodyPr>
          <a:lstStyle>
            <a:lvl1pPr algn="r">
              <a:lnSpc>
                <a:spcPts val="4600"/>
              </a:lnSpc>
              <a:defRPr sz="4600" kern="10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79200" y="2901600"/>
            <a:ext cx="5295600" cy="543600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1900" kern="100" baseline="0">
                <a:solidFill>
                  <a:srgbClr val="EA1C0A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845600" y="522004"/>
            <a:ext cx="1440000" cy="144000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TT.MM.JJJJ</a:t>
            </a:r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0" y="0"/>
            <a:ext cx="9144000" cy="5144400"/>
            <a:chOff x="0" y="0"/>
            <a:chExt cx="9144000" cy="5144400"/>
          </a:xfrm>
        </p:grpSpPr>
        <p:sp>
          <p:nvSpPr>
            <p:cNvPr id="7" name="Rechteck 6"/>
            <p:cNvSpPr/>
            <p:nvPr userDrawn="1"/>
          </p:nvSpPr>
          <p:spPr>
            <a:xfrm>
              <a:off x="8920800" y="0"/>
              <a:ext cx="223200" cy="5144400"/>
            </a:xfrm>
            <a:prstGeom prst="rect">
              <a:avLst/>
            </a:prstGeom>
            <a:solidFill>
              <a:srgbClr val="E3E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 userDrawn="1"/>
          </p:nvSpPr>
          <p:spPr>
            <a:xfrm>
              <a:off x="6652800" y="0"/>
              <a:ext cx="22680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0" y="0"/>
              <a:ext cx="601200" cy="5144400"/>
            </a:xfrm>
            <a:prstGeom prst="rect">
              <a:avLst/>
            </a:prstGeom>
            <a:solidFill>
              <a:srgbClr val="5CC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EON_Logo_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08" y="3708004"/>
            <a:ext cx="2124877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1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TT.MM.JJJJ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Title (Change via “Insert/Header &amp; Footer”)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500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4068000" cy="30492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8000" y="1371600"/>
            <a:ext cx="4068000" cy="30492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TT.MM.JJJJ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Title (Change via “Insert/Header &amp; Footer”)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153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2628000" cy="3049200"/>
          </a:xfrm>
        </p:spPr>
        <p:txBody>
          <a:bodyPr>
            <a:noAutofit/>
          </a:bodyPr>
          <a:lstStyle>
            <a:lvl1pPr>
              <a:lnSpc>
                <a:spcPts val="1375"/>
              </a:lnSpc>
              <a:defRPr sz="1100"/>
            </a:lvl1pPr>
            <a:lvl2pPr>
              <a:lnSpc>
                <a:spcPts val="1375"/>
              </a:lnSpc>
              <a:defRPr sz="1100"/>
            </a:lvl2pPr>
            <a:lvl3pPr>
              <a:lnSpc>
                <a:spcPts val="1375"/>
              </a:lnSpc>
              <a:defRPr sz="1100"/>
            </a:lvl3pPr>
            <a:lvl4pPr>
              <a:lnSpc>
                <a:spcPts val="1375"/>
              </a:lnSpc>
              <a:defRPr sz="1100"/>
            </a:lvl4pPr>
            <a:lvl5pPr>
              <a:lnSpc>
                <a:spcPts val="1375"/>
              </a:lnSpc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58000" y="1371600"/>
            <a:ext cx="2628000" cy="3049200"/>
          </a:xfrm>
        </p:spPr>
        <p:txBody>
          <a:bodyPr>
            <a:noAutofit/>
          </a:bodyPr>
          <a:lstStyle>
            <a:lvl1pPr>
              <a:lnSpc>
                <a:spcPts val="1375"/>
              </a:lnSpc>
              <a:defRPr sz="1100"/>
            </a:lvl1pPr>
            <a:lvl2pPr>
              <a:lnSpc>
                <a:spcPts val="1375"/>
              </a:lnSpc>
              <a:defRPr sz="1100"/>
            </a:lvl2pPr>
            <a:lvl3pPr>
              <a:lnSpc>
                <a:spcPts val="1375"/>
              </a:lnSpc>
              <a:defRPr sz="1100"/>
            </a:lvl3pPr>
            <a:lvl4pPr>
              <a:lnSpc>
                <a:spcPts val="1375"/>
              </a:lnSpc>
              <a:defRPr sz="1100"/>
            </a:lvl4pPr>
            <a:lvl5pPr>
              <a:lnSpc>
                <a:spcPts val="1375"/>
              </a:lnSpc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TT.MM.JJJJ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Title (Change via “Insert/Header &amp; Footer”)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141600" y="1371600"/>
            <a:ext cx="2628000" cy="3049200"/>
          </a:xfrm>
        </p:spPr>
        <p:txBody>
          <a:bodyPr>
            <a:noAutofit/>
          </a:bodyPr>
          <a:lstStyle>
            <a:lvl1pPr>
              <a:lnSpc>
                <a:spcPts val="1375"/>
              </a:lnSpc>
              <a:defRPr sz="1100"/>
            </a:lvl1pPr>
            <a:lvl2pPr>
              <a:lnSpc>
                <a:spcPts val="1375"/>
              </a:lnSpc>
              <a:defRPr sz="1100"/>
            </a:lvl2pPr>
            <a:lvl3pPr>
              <a:lnSpc>
                <a:spcPts val="1375"/>
              </a:lnSpc>
              <a:defRPr sz="1100"/>
            </a:lvl3pPr>
            <a:lvl4pPr>
              <a:lnSpc>
                <a:spcPts val="1375"/>
              </a:lnSpc>
              <a:defRPr sz="1100"/>
            </a:lvl4pPr>
            <a:lvl5pPr>
              <a:lnSpc>
                <a:spcPts val="1375"/>
              </a:lnSpc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3070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7825" y="1371600"/>
            <a:ext cx="5508000" cy="33988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TT.MM.JJJJ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Title (Change via “Insert/Header &amp; Footer”)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138000" y="1371600"/>
            <a:ext cx="2628000" cy="262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half" idx="3" hasCustomPrompt="1"/>
          </p:nvPr>
        </p:nvSpPr>
        <p:spPr>
          <a:xfrm>
            <a:off x="6138000" y="4060804"/>
            <a:ext cx="2628000" cy="360000"/>
          </a:xfrm>
        </p:spPr>
        <p:txBody>
          <a:bodyPr anchor="b" anchorCtr="0">
            <a:noAutofit/>
          </a:bodyPr>
          <a:lstStyle>
            <a:lvl1pPr>
              <a:defRPr sz="900">
                <a:solidFill>
                  <a:srgbClr val="B00402"/>
                </a:solidFill>
              </a:defRPr>
            </a:lvl1pPr>
            <a:lvl2pPr>
              <a:defRPr sz="900">
                <a:solidFill>
                  <a:srgbClr val="B00402"/>
                </a:solidFill>
              </a:defRPr>
            </a:lvl2pPr>
            <a:lvl3pPr>
              <a:defRPr sz="900">
                <a:solidFill>
                  <a:srgbClr val="B00402"/>
                </a:solidFill>
              </a:defRPr>
            </a:lvl3pPr>
            <a:lvl4pPr>
              <a:defRPr sz="900">
                <a:solidFill>
                  <a:srgbClr val="B00402"/>
                </a:solidFill>
              </a:defRPr>
            </a:lvl4pPr>
            <a:lvl5pPr>
              <a:defRPr sz="900">
                <a:solidFill>
                  <a:srgbClr val="B00402"/>
                </a:solidFill>
              </a:defRPr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6981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mediu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38000" y="1371600"/>
            <a:ext cx="2628000" cy="2628000"/>
          </a:xfrm>
        </p:spPr>
        <p:txBody>
          <a:bodyPr/>
          <a:lstStyle>
            <a:lvl1pPr>
              <a:lnSpc>
                <a:spcPts val="1375"/>
              </a:lnSpc>
              <a:defRPr sz="1100"/>
            </a:lvl1pPr>
            <a:lvl2pPr>
              <a:lnSpc>
                <a:spcPts val="1375"/>
              </a:lnSpc>
              <a:defRPr sz="1100"/>
            </a:lvl2pPr>
            <a:lvl3pPr>
              <a:lnSpc>
                <a:spcPts val="1375"/>
              </a:lnSpc>
              <a:defRPr sz="1100"/>
            </a:lvl3pPr>
            <a:lvl4pPr>
              <a:lnSpc>
                <a:spcPts val="1375"/>
              </a:lnSpc>
              <a:defRPr sz="1100"/>
            </a:lvl4pPr>
            <a:lvl5pPr>
              <a:lnSpc>
                <a:spcPts val="1375"/>
              </a:lnSpc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TT.MM.JJJJ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Title (Change via “Insert/Header &amp; Footer”)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1371600"/>
            <a:ext cx="5886000" cy="37728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half" idx="3" hasCustomPrompt="1"/>
          </p:nvPr>
        </p:nvSpPr>
        <p:spPr>
          <a:xfrm>
            <a:off x="6138000" y="4060804"/>
            <a:ext cx="2628000" cy="360000"/>
          </a:xfrm>
        </p:spPr>
        <p:txBody>
          <a:bodyPr anchor="b" anchorCtr="0">
            <a:noAutofit/>
          </a:bodyPr>
          <a:lstStyle>
            <a:lvl1pPr>
              <a:defRPr sz="900">
                <a:solidFill>
                  <a:srgbClr val="B00402"/>
                </a:solidFill>
              </a:defRPr>
            </a:lvl1pPr>
            <a:lvl2pPr>
              <a:defRPr sz="900">
                <a:solidFill>
                  <a:srgbClr val="B00402"/>
                </a:solidFill>
              </a:defRPr>
            </a:lvl2pPr>
            <a:lvl3pPr>
              <a:defRPr sz="900">
                <a:solidFill>
                  <a:srgbClr val="B00402"/>
                </a:solidFill>
              </a:defRPr>
            </a:lvl3pPr>
            <a:lvl4pPr>
              <a:defRPr sz="900">
                <a:solidFill>
                  <a:srgbClr val="B00402"/>
                </a:solidFill>
              </a:defRPr>
            </a:lvl4pPr>
            <a:lvl5pPr>
              <a:defRPr sz="900">
                <a:solidFill>
                  <a:srgbClr val="B00402"/>
                </a:solidFill>
              </a:defRPr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384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TT.MM.JJJJ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Title (Change via “Insert/Header &amp; Footer”)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1371600"/>
            <a:ext cx="9144000" cy="37728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061655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78000" y="378004"/>
            <a:ext cx="5508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78000" y="1371600"/>
            <a:ext cx="6948000" cy="33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736400" y="4662000"/>
            <a:ext cx="7560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ts val="1125"/>
              </a:lnSpc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TT.MM.JJJJ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020000" y="518400"/>
            <a:ext cx="1746000" cy="30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ts val="1125"/>
              </a:lnSpc>
              <a:defRPr sz="90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de-DE"/>
              <a:t>Title (Change via “Insert/Header &amp; Footer”)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92400" y="4662000"/>
            <a:ext cx="2736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ts val="1125"/>
              </a:lnSpc>
              <a:defRPr sz="900">
                <a:solidFill>
                  <a:srgbClr val="000000"/>
                </a:solidFill>
                <a:latin typeface="+mn-lt"/>
              </a:defRPr>
            </a:lvl1pPr>
          </a:lstStyle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694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38" r:id="rId22"/>
    <p:sldLayoutId id="2147483739" r:id="rId23"/>
    <p:sldLayoutId id="2147483765" r:id="rId24"/>
  </p:sldLayoutIdLst>
  <p:hf hdr="0"/>
  <p:txStyles>
    <p:titleStyle>
      <a:lvl1pPr algn="l" defTabSz="914400" rtl="0" eaLnBrk="1" latinLnBrk="0" hangingPunct="1">
        <a:lnSpc>
          <a:spcPts val="2500"/>
        </a:lnSpc>
        <a:spcBef>
          <a:spcPct val="0"/>
        </a:spcBef>
        <a:buNone/>
        <a:defRPr sz="2400" kern="100" baseline="0">
          <a:solidFill>
            <a:srgbClr val="EA1C0A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175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kern="100" baseline="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7" algn="l" defTabSz="914400" rtl="0" eaLnBrk="1" latinLnBrk="0" hangingPunct="1">
        <a:lnSpc>
          <a:spcPts val="1750"/>
        </a:lnSpc>
        <a:spcBef>
          <a:spcPts val="0"/>
        </a:spcBef>
        <a:spcAft>
          <a:spcPts val="600"/>
        </a:spcAft>
        <a:buClr>
          <a:srgbClr val="EA1C0A"/>
        </a:buClr>
        <a:buFont typeface="EON Brix Sans" panose="020B0500000000000000" pitchFamily="34" charset="0"/>
        <a:buChar char="•"/>
        <a:defRPr sz="1400" kern="100" baseline="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79388" algn="l" defTabSz="914400" rtl="0" eaLnBrk="1" latinLnBrk="0" hangingPunct="1">
        <a:lnSpc>
          <a:spcPts val="175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00" baseline="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9387" algn="l" defTabSz="914400" rtl="0" eaLnBrk="1" latinLnBrk="0" hangingPunct="1">
        <a:lnSpc>
          <a:spcPts val="175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400" kern="100" baseline="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9388" algn="l" defTabSz="914400" rtl="0" eaLnBrk="1" latinLnBrk="0" hangingPunct="1">
        <a:lnSpc>
          <a:spcPts val="175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400" kern="1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.jpg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22.pn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ctrTitle"/>
          </p:nvPr>
        </p:nvSpPr>
        <p:spPr>
          <a:xfrm>
            <a:off x="557939" y="2166038"/>
            <a:ext cx="5717458" cy="2570956"/>
          </a:xfrm>
        </p:spPr>
        <p:txBody>
          <a:bodyPr/>
          <a:lstStyle/>
          <a:p>
            <a:r>
              <a:rPr lang="en-GB" altLang="sv-SE" sz="5400" b="1" dirty="0" err="1">
                <a:latin typeface="Brix Sans Black"/>
                <a:ea typeface="Brix Sans Black"/>
                <a:cs typeface="Brix Sans Black"/>
              </a:rPr>
              <a:t>ectogrid</a:t>
            </a:r>
            <a:r>
              <a:rPr lang="en-GB" altLang="sv-SE" sz="5400" b="1" dirty="0">
                <a:latin typeface="Brix Sans Black"/>
                <a:ea typeface="Brix Sans Black"/>
                <a:cs typeface="Brix Sans Black"/>
              </a:rPr>
              <a:t>™ in </a:t>
            </a:r>
            <a:r>
              <a:rPr lang="en-GB" altLang="sv-SE" sz="5400" b="1" dirty="0" err="1">
                <a:latin typeface="Brix Sans Black"/>
                <a:ea typeface="Brix Sans Black"/>
                <a:cs typeface="Brix Sans Black"/>
              </a:rPr>
              <a:t>Brunnshög</a:t>
            </a:r>
            <a:r>
              <a:rPr lang="en-GB" altLang="sv-SE" sz="5400" b="1" dirty="0">
                <a:latin typeface="Brix Sans Black"/>
                <a:ea typeface="Brix Sans Black"/>
                <a:cs typeface="Brix Sans Black"/>
              </a:rPr>
              <a:t> for efficient recovery of ESS low temp surplus heat</a:t>
            </a:r>
          </a:p>
        </p:txBody>
      </p:sp>
      <p:sp>
        <p:nvSpPr>
          <p:cNvPr id="28675" name="Titel 1"/>
          <p:cNvSpPr txBox="1">
            <a:spLocks/>
          </p:cNvSpPr>
          <p:nvPr/>
        </p:nvSpPr>
        <p:spPr bwMode="auto">
          <a:xfrm>
            <a:off x="410736" y="3614570"/>
            <a:ext cx="6011863" cy="57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EON Brix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ON Brix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ON Brix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ON Brix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ON Brix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pitchFamily="34" charset="0"/>
              </a:defRPr>
            </a:lvl9pPr>
          </a:lstStyle>
          <a:p>
            <a:pPr algn="r" eaLnBrk="1" hangingPunct="1">
              <a:lnSpc>
                <a:spcPts val="6400"/>
              </a:lnSpc>
            </a:pPr>
            <a:endParaRPr lang="en-GB" altLang="sv-SE" sz="2000" dirty="0">
              <a:solidFill>
                <a:schemeClr val="bg1"/>
              </a:solidFill>
              <a:latin typeface="Brix Sans"/>
              <a:ea typeface="Brix Sans"/>
              <a:cs typeface="Brix Sans"/>
            </a:endParaRPr>
          </a:p>
        </p:txBody>
      </p:sp>
    </p:spTree>
    <p:extLst>
      <p:ext uri="{BB962C8B-B14F-4D97-AF65-F5344CB8AC3E}">
        <p14:creationId xmlns:p14="http://schemas.microsoft.com/office/powerpoint/2010/main" val="637883850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Rektangel 2047"/>
          <p:cNvSpPr/>
          <p:nvPr/>
        </p:nvSpPr>
        <p:spPr>
          <a:xfrm>
            <a:off x="7600703" y="4461656"/>
            <a:ext cx="836712" cy="54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50" dirty="0" err="1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457" y="46437"/>
            <a:ext cx="6207919" cy="505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8CE9DF3-321E-4203-8AF7-5A2E6BAF696B}"/>
              </a:ext>
            </a:extLst>
          </p:cNvPr>
          <p:cNvSpPr/>
          <p:nvPr/>
        </p:nvSpPr>
        <p:spPr>
          <a:xfrm>
            <a:off x="-733" y="0"/>
            <a:ext cx="193752" cy="5183999"/>
          </a:xfrm>
          <a:prstGeom prst="rect">
            <a:avLst/>
          </a:prstGeom>
          <a:solidFill>
            <a:srgbClr val="5CC1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3220091-8CB4-41BF-B535-517A48EF9D96}"/>
              </a:ext>
            </a:extLst>
          </p:cNvPr>
          <p:cNvSpPr/>
          <p:nvPr/>
        </p:nvSpPr>
        <p:spPr>
          <a:xfrm>
            <a:off x="8982416" y="-20250"/>
            <a:ext cx="193752" cy="5183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Ellips 1">
            <a:extLst>
              <a:ext uri="{FF2B5EF4-FFF2-40B4-BE49-F238E27FC236}">
                <a16:creationId xmlns:a16="http://schemas.microsoft.com/office/drawing/2014/main" id="{B39617CB-FBAB-4F44-A5C3-5A78BF692D18}"/>
              </a:ext>
            </a:extLst>
          </p:cNvPr>
          <p:cNvSpPr/>
          <p:nvPr/>
        </p:nvSpPr>
        <p:spPr>
          <a:xfrm>
            <a:off x="6737316" y="599018"/>
            <a:ext cx="360000" cy="360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sv-SE" b="1" dirty="0"/>
              <a:t>1</a:t>
            </a: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82EFD096-7968-48BA-8145-7124047E326C}"/>
              </a:ext>
            </a:extLst>
          </p:cNvPr>
          <p:cNvSpPr/>
          <p:nvPr/>
        </p:nvSpPr>
        <p:spPr>
          <a:xfrm>
            <a:off x="6474765" y="902089"/>
            <a:ext cx="360000" cy="360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sv-SE" b="1" dirty="0"/>
              <a:t>2</a:t>
            </a: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BB937F1B-42FA-48DD-98F9-F1D2769E28B4}"/>
              </a:ext>
            </a:extLst>
          </p:cNvPr>
          <p:cNvSpPr/>
          <p:nvPr/>
        </p:nvSpPr>
        <p:spPr>
          <a:xfrm>
            <a:off x="5871515" y="1359289"/>
            <a:ext cx="360000" cy="360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sv-SE" b="1" dirty="0"/>
              <a:t>3</a:t>
            </a: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A4A947C8-E2F0-4DAF-B381-56178B9DC562}"/>
              </a:ext>
            </a:extLst>
          </p:cNvPr>
          <p:cNvSpPr/>
          <p:nvPr/>
        </p:nvSpPr>
        <p:spPr>
          <a:xfrm>
            <a:off x="5414315" y="2591999"/>
            <a:ext cx="360000" cy="360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sv-SE" b="1" dirty="0"/>
              <a:t>4</a:t>
            </a: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6555A3D4-0F41-4CD1-B89F-ED6EF7789883}"/>
              </a:ext>
            </a:extLst>
          </p:cNvPr>
          <p:cNvSpPr/>
          <p:nvPr/>
        </p:nvSpPr>
        <p:spPr>
          <a:xfrm>
            <a:off x="4779315" y="3373049"/>
            <a:ext cx="360000" cy="360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sv-SE" b="1" dirty="0"/>
              <a:t>5</a:t>
            </a: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6E496854-E069-4A92-A3A3-C02E4D68A20A}"/>
              </a:ext>
            </a:extLst>
          </p:cNvPr>
          <p:cNvSpPr/>
          <p:nvPr/>
        </p:nvSpPr>
        <p:spPr>
          <a:xfrm>
            <a:off x="4023665" y="4236649"/>
            <a:ext cx="360000" cy="360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sv-SE" b="1" dirty="0"/>
              <a:t>6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DB665633-047F-4721-A490-5D7FE2D58AB1}"/>
              </a:ext>
            </a:extLst>
          </p:cNvPr>
          <p:cNvSpPr/>
          <p:nvPr/>
        </p:nvSpPr>
        <p:spPr>
          <a:xfrm>
            <a:off x="3763315" y="4551839"/>
            <a:ext cx="360000" cy="360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sv-SE" b="1" dirty="0"/>
              <a:t>7</a:t>
            </a:r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0B8E6D5C-E904-4936-BE34-030AFA3EBB36}"/>
              </a:ext>
            </a:extLst>
          </p:cNvPr>
          <p:cNvSpPr/>
          <p:nvPr/>
        </p:nvSpPr>
        <p:spPr>
          <a:xfrm>
            <a:off x="4023665" y="3433488"/>
            <a:ext cx="360000" cy="360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sv-SE" b="1" dirty="0"/>
              <a:t>8</a:t>
            </a:r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B40A2AE5-F13D-4E76-9510-B4BF606666DD}"/>
              </a:ext>
            </a:extLst>
          </p:cNvPr>
          <p:cNvSpPr txBox="1">
            <a:spLocks/>
          </p:cNvSpPr>
          <p:nvPr/>
        </p:nvSpPr>
        <p:spPr>
          <a:xfrm>
            <a:off x="474385" y="294263"/>
            <a:ext cx="4082117" cy="664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algn="r" defTabSz="914400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sz="6400" b="0" kern="1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sv-SE" sz="2800" dirty="0" err="1">
                <a:solidFill>
                  <a:srgbClr val="EA1C0A"/>
                </a:solidFill>
              </a:rPr>
              <a:t>Ongoing</a:t>
            </a:r>
            <a:r>
              <a:rPr lang="sv-SE" sz="2800" dirty="0">
                <a:solidFill>
                  <a:srgbClr val="EA1C0A"/>
                </a:solidFill>
              </a:rPr>
              <a:t>/</a:t>
            </a:r>
            <a:r>
              <a:rPr lang="sv-SE" sz="2800" dirty="0" err="1">
                <a:solidFill>
                  <a:srgbClr val="EA1C0A"/>
                </a:solidFill>
              </a:rPr>
              <a:t>initiated</a:t>
            </a:r>
            <a:r>
              <a:rPr lang="sv-SE" sz="2800" dirty="0">
                <a:solidFill>
                  <a:srgbClr val="EA1C0A"/>
                </a:solidFill>
              </a:rPr>
              <a:t> </a:t>
            </a:r>
            <a:r>
              <a:rPr lang="sv-SE" sz="2800" dirty="0" err="1">
                <a:solidFill>
                  <a:srgbClr val="EA1C0A"/>
                </a:solidFill>
              </a:rPr>
              <a:t>ectogrid</a:t>
            </a:r>
            <a:r>
              <a:rPr lang="sv-SE" sz="2800" dirty="0">
                <a:solidFill>
                  <a:srgbClr val="EA1C0A"/>
                </a:solidFill>
              </a:rPr>
              <a:t>™ </a:t>
            </a:r>
            <a:r>
              <a:rPr lang="sv-SE" sz="2800" dirty="0" err="1">
                <a:solidFill>
                  <a:srgbClr val="EA1C0A"/>
                </a:solidFill>
              </a:rPr>
              <a:t>cases</a:t>
            </a:r>
            <a:r>
              <a:rPr lang="sv-SE" sz="2800" dirty="0">
                <a:solidFill>
                  <a:srgbClr val="EA1C0A"/>
                </a:solidFill>
              </a:rPr>
              <a:t> in Lund NE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75BD9FEB-3C70-4DED-A944-DF9DDD999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22" y="1859306"/>
            <a:ext cx="1042981" cy="1409700"/>
          </a:xfrm>
          <a:prstGeom prst="rect">
            <a:avLst/>
          </a:prstGeom>
        </p:spPr>
      </p:pic>
      <p:sp>
        <p:nvSpPr>
          <p:cNvPr id="18" name="Ellips 17">
            <a:extLst>
              <a:ext uri="{FF2B5EF4-FFF2-40B4-BE49-F238E27FC236}">
                <a16:creationId xmlns:a16="http://schemas.microsoft.com/office/drawing/2014/main" id="{19DF7936-391E-483E-8612-F2FAFE253F1E}"/>
              </a:ext>
            </a:extLst>
          </p:cNvPr>
          <p:cNvSpPr/>
          <p:nvPr/>
        </p:nvSpPr>
        <p:spPr>
          <a:xfrm rot="7597276" flipV="1">
            <a:off x="1058633" y="2103109"/>
            <a:ext cx="582069" cy="139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6259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5818" y="3572"/>
          <a:ext cx="1586" cy="1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18" y="3572"/>
                        <a:ext cx="1586" cy="1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" name="Picture 2">
            <a:extLst>
              <a:ext uri="{FF2B5EF4-FFF2-40B4-BE49-F238E27FC236}">
                <a16:creationId xmlns:a16="http://schemas.microsoft.com/office/drawing/2014/main" id="{546AE017-6822-4EB2-A0BE-3C42F67FB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21" y="860533"/>
            <a:ext cx="4668425" cy="399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ruta 66">
            <a:extLst>
              <a:ext uri="{FF2B5EF4-FFF2-40B4-BE49-F238E27FC236}">
                <a16:creationId xmlns:a16="http://schemas.microsoft.com/office/drawing/2014/main" id="{1B4299B6-CD88-4A25-8308-7970858D8C8A}"/>
              </a:ext>
            </a:extLst>
          </p:cNvPr>
          <p:cNvSpPr txBox="1"/>
          <p:nvPr/>
        </p:nvSpPr>
        <p:spPr>
          <a:xfrm>
            <a:off x="372681" y="886456"/>
            <a:ext cx="358273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227" indent="-179226">
              <a:spcBef>
                <a:spcPts val="600"/>
              </a:spcBef>
              <a:buClr>
                <a:srgbClr val="000000"/>
              </a:buClr>
              <a:buSzPct val="100000"/>
              <a:buFont typeface="EON Brix Sans" panose="020B0500000000000000" pitchFamily="34" charset="0"/>
              <a:buChar char="•"/>
            </a:pPr>
            <a:r>
              <a:rPr lang="sv-SE" dirty="0">
                <a:latin typeface="+mn-lt"/>
              </a:rPr>
              <a:t>ESS and E.ON </a:t>
            </a:r>
            <a:r>
              <a:rPr lang="sv-SE" dirty="0" err="1">
                <a:latin typeface="+mn-lt"/>
              </a:rPr>
              <a:t>sub-project</a:t>
            </a:r>
            <a:r>
              <a:rPr lang="sv-SE" dirty="0">
                <a:latin typeface="+mn-lt"/>
              </a:rPr>
              <a:t> in EU H2020-funding </a:t>
            </a:r>
            <a:r>
              <a:rPr lang="sv-SE" dirty="0" err="1">
                <a:latin typeface="+mn-lt"/>
              </a:rPr>
              <a:t>application</a:t>
            </a:r>
            <a:r>
              <a:rPr lang="sv-SE" dirty="0">
                <a:latin typeface="+mn-lt"/>
              </a:rPr>
              <a:t>. </a:t>
            </a:r>
            <a:r>
              <a:rPr lang="sv-SE" dirty="0" err="1">
                <a:latin typeface="+mn-lt"/>
              </a:rPr>
              <a:t>Countries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involved</a:t>
            </a:r>
            <a:r>
              <a:rPr lang="sv-SE" dirty="0">
                <a:latin typeface="+mn-lt"/>
              </a:rPr>
              <a:t> Swede</a:t>
            </a:r>
            <a:r>
              <a:rPr lang="sv-SE" dirty="0"/>
              <a:t>n, </a:t>
            </a:r>
            <a:r>
              <a:rPr lang="sv-SE" dirty="0" err="1"/>
              <a:t>Italy</a:t>
            </a:r>
            <a:r>
              <a:rPr lang="sv-SE" dirty="0"/>
              <a:t>, </a:t>
            </a:r>
            <a:r>
              <a:rPr lang="sv-SE" dirty="0" err="1"/>
              <a:t>Denmark</a:t>
            </a:r>
            <a:r>
              <a:rPr lang="sv-SE" dirty="0"/>
              <a:t>, </a:t>
            </a:r>
            <a:r>
              <a:rPr lang="sv-SE" dirty="0" err="1"/>
              <a:t>Romania</a:t>
            </a:r>
            <a:r>
              <a:rPr lang="sv-SE" dirty="0"/>
              <a:t>, </a:t>
            </a:r>
            <a:r>
              <a:rPr lang="sv-SE" dirty="0" err="1"/>
              <a:t>Moldavia</a:t>
            </a:r>
            <a:r>
              <a:rPr lang="sv-SE" dirty="0"/>
              <a:t>, </a:t>
            </a:r>
            <a:r>
              <a:rPr lang="sv-SE" dirty="0" err="1"/>
              <a:t>Greece</a:t>
            </a:r>
            <a:r>
              <a:rPr lang="sv-SE" dirty="0"/>
              <a:t>, </a:t>
            </a:r>
            <a:r>
              <a:rPr lang="sv-SE" dirty="0" err="1"/>
              <a:t>Cyprus</a:t>
            </a:r>
            <a:r>
              <a:rPr lang="sv-SE" dirty="0"/>
              <a:t>, </a:t>
            </a:r>
            <a:r>
              <a:rPr lang="sv-SE" dirty="0" err="1"/>
              <a:t>Ukraine</a:t>
            </a:r>
            <a:r>
              <a:rPr lang="sv-SE" dirty="0"/>
              <a:t>, </a:t>
            </a:r>
            <a:r>
              <a:rPr lang="sv-SE" dirty="0" err="1"/>
              <a:t>Hungary</a:t>
            </a:r>
            <a:r>
              <a:rPr lang="sv-SE" dirty="0"/>
              <a:t>, </a:t>
            </a:r>
            <a:r>
              <a:rPr lang="sv-SE" dirty="0" err="1"/>
              <a:t>Belgium</a:t>
            </a:r>
            <a:r>
              <a:rPr lang="sv-SE" dirty="0"/>
              <a:t>, </a:t>
            </a:r>
            <a:r>
              <a:rPr lang="sv-SE" dirty="0" err="1"/>
              <a:t>Netherlands</a:t>
            </a:r>
            <a:r>
              <a:rPr lang="sv-SE" dirty="0"/>
              <a:t>, </a:t>
            </a:r>
            <a:r>
              <a:rPr lang="sv-SE" dirty="0" err="1"/>
              <a:t>Austria</a:t>
            </a:r>
            <a:r>
              <a:rPr lang="sv-SE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marL="179227" indent="-179226">
              <a:spcBef>
                <a:spcPts val="600"/>
              </a:spcBef>
              <a:buClr>
                <a:srgbClr val="000000"/>
              </a:buClr>
              <a:buSzPct val="100000"/>
              <a:buFont typeface="EON Brix Sans" panose="020B0500000000000000" pitchFamily="34" charset="0"/>
              <a:buChar char="•"/>
            </a:pPr>
            <a:r>
              <a:rPr lang="sv-SE" dirty="0"/>
              <a:t>Positive Energy </a:t>
            </a:r>
            <a:r>
              <a:rPr lang="sv-SE" dirty="0" err="1"/>
              <a:t>District</a:t>
            </a:r>
            <a:endParaRPr lang="sv-SE" dirty="0"/>
          </a:p>
          <a:p>
            <a:pPr marL="179227" indent="-179226">
              <a:spcBef>
                <a:spcPts val="600"/>
              </a:spcBef>
              <a:buClr>
                <a:srgbClr val="000000"/>
              </a:buClr>
              <a:buSzPct val="100000"/>
              <a:buFont typeface="EON Brix Sans" panose="020B0500000000000000" pitchFamily="34" charset="0"/>
              <a:buChar char="•"/>
            </a:pPr>
            <a:r>
              <a:rPr lang="sv-SE" dirty="0" err="1"/>
              <a:t>e</a:t>
            </a:r>
            <a:r>
              <a:rPr lang="sv-SE" dirty="0" err="1">
                <a:latin typeface="+mn-lt"/>
              </a:rPr>
              <a:t>cto</a:t>
            </a:r>
            <a:r>
              <a:rPr lang="sv-SE" dirty="0" err="1"/>
              <a:t>grid</a:t>
            </a:r>
            <a:r>
              <a:rPr lang="sv-SE" dirty="0"/>
              <a:t>™ in </a:t>
            </a:r>
            <a:r>
              <a:rPr lang="sv-SE" dirty="0" err="1"/>
              <a:t>district</a:t>
            </a:r>
            <a:r>
              <a:rPr lang="sv-SE" dirty="0"/>
              <a:t> </a:t>
            </a:r>
            <a:r>
              <a:rPr lang="sv-SE" dirty="0" err="1"/>
              <a:t>using</a:t>
            </a:r>
            <a:r>
              <a:rPr lang="sv-SE" dirty="0"/>
              <a:t> ESS </a:t>
            </a:r>
            <a:r>
              <a:rPr lang="sv-SE" dirty="0" err="1"/>
              <a:t>low</a:t>
            </a:r>
            <a:r>
              <a:rPr lang="sv-SE" dirty="0"/>
              <a:t> temp </a:t>
            </a:r>
            <a:r>
              <a:rPr lang="sv-SE" dirty="0" err="1"/>
              <a:t>surplus</a:t>
            </a:r>
            <a:r>
              <a:rPr lang="sv-SE" dirty="0"/>
              <a:t> heat as </a:t>
            </a:r>
            <a:r>
              <a:rPr lang="sv-SE" dirty="0" err="1"/>
              <a:t>balancing</a:t>
            </a:r>
            <a:r>
              <a:rPr lang="sv-SE" dirty="0"/>
              <a:t> </a:t>
            </a:r>
            <a:r>
              <a:rPr lang="sv-SE" dirty="0" err="1"/>
              <a:t>energy</a:t>
            </a:r>
            <a:r>
              <a:rPr lang="sv-SE" dirty="0"/>
              <a:t> </a:t>
            </a:r>
            <a:endParaRPr lang="sv-SE" dirty="0">
              <a:latin typeface="+mn-lt"/>
            </a:endParaRPr>
          </a:p>
          <a:p>
            <a:pPr marL="179227" indent="-179226">
              <a:spcBef>
                <a:spcPts val="600"/>
              </a:spcBef>
              <a:buClr>
                <a:srgbClr val="000000"/>
              </a:buClr>
              <a:buSzPct val="100000"/>
              <a:buFont typeface="EON Brix Sans" panose="020B0500000000000000" pitchFamily="34" charset="0"/>
              <a:buChar char="•"/>
            </a:pPr>
            <a:r>
              <a:rPr lang="sv-SE" dirty="0" err="1">
                <a:latin typeface="+mn-lt"/>
              </a:rPr>
              <a:t>Maximizing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energy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recovery</a:t>
            </a:r>
            <a:r>
              <a:rPr lang="sv-SE" dirty="0"/>
              <a:t> and </a:t>
            </a:r>
            <a:r>
              <a:rPr lang="sv-SE" dirty="0" err="1"/>
              <a:t>m</a:t>
            </a:r>
            <a:r>
              <a:rPr lang="sv-SE" dirty="0" err="1">
                <a:latin typeface="+mn-lt"/>
              </a:rPr>
              <a:t>inimizing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energy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need</a:t>
            </a:r>
            <a:endParaRPr lang="sv-SE" dirty="0"/>
          </a:p>
          <a:p>
            <a:pPr marL="179227" indent="-179226">
              <a:spcBef>
                <a:spcPts val="600"/>
              </a:spcBef>
              <a:buClr>
                <a:srgbClr val="000000"/>
              </a:buClr>
              <a:buSzPct val="100000"/>
              <a:buFont typeface="EON Brix Sans" panose="020B0500000000000000" pitchFamily="34" charset="0"/>
              <a:buChar char="•"/>
            </a:pPr>
            <a:r>
              <a:rPr lang="sv-SE" dirty="0" err="1">
                <a:latin typeface="+mn-lt"/>
              </a:rPr>
              <a:t>Response</a:t>
            </a:r>
            <a:r>
              <a:rPr lang="sv-SE" dirty="0">
                <a:latin typeface="+mn-lt"/>
              </a:rPr>
              <a:t> in May</a:t>
            </a:r>
          </a:p>
        </p:txBody>
      </p:sp>
      <p:sp>
        <p:nvSpPr>
          <p:cNvPr id="69" name="Rubrik 1">
            <a:extLst>
              <a:ext uri="{FF2B5EF4-FFF2-40B4-BE49-F238E27FC236}">
                <a16:creationId xmlns:a16="http://schemas.microsoft.com/office/drawing/2014/main" id="{9D9435BE-85CB-4857-85C1-BA4CF7E920A6}"/>
              </a:ext>
            </a:extLst>
          </p:cNvPr>
          <p:cNvSpPr txBox="1">
            <a:spLocks/>
          </p:cNvSpPr>
          <p:nvPr/>
        </p:nvSpPr>
        <p:spPr>
          <a:xfrm>
            <a:off x="388180" y="380029"/>
            <a:ext cx="8631834" cy="7193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400" kern="100" baseline="0">
                <a:solidFill>
                  <a:srgbClr val="EA1C0A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v-SE" sz="2797" dirty="0">
                <a:latin typeface="EON Brix Sans Black"/>
              </a:rPr>
              <a:t>EU H2020 </a:t>
            </a:r>
            <a:r>
              <a:rPr lang="sv-SE" sz="2797" dirty="0" err="1">
                <a:latin typeface="EON Brix Sans Black"/>
              </a:rPr>
              <a:t>application</a:t>
            </a:r>
            <a:r>
              <a:rPr lang="sv-SE" sz="2797" dirty="0">
                <a:latin typeface="EON Brix Sans Black"/>
              </a:rPr>
              <a:t> </a:t>
            </a:r>
            <a:r>
              <a:rPr lang="sv-SE" sz="2797" dirty="0" err="1">
                <a:latin typeface="EON Brix Sans Black"/>
              </a:rPr>
              <a:t>regarding</a:t>
            </a:r>
            <a:r>
              <a:rPr lang="sv-SE" sz="2797" dirty="0">
                <a:latin typeface="EON Brix Sans Black"/>
              </a:rPr>
              <a:t> </a:t>
            </a:r>
            <a:r>
              <a:rPr lang="sv-SE" sz="2797" dirty="0" err="1">
                <a:latin typeface="EON Brix Sans Black"/>
              </a:rPr>
              <a:t>surplus</a:t>
            </a:r>
            <a:r>
              <a:rPr lang="sv-SE" sz="2797" dirty="0">
                <a:latin typeface="EON Brix Sans Black"/>
              </a:rPr>
              <a:t> </a:t>
            </a:r>
            <a:r>
              <a:rPr lang="sv-SE" sz="2797" dirty="0" err="1">
                <a:latin typeface="EON Brix Sans Black"/>
              </a:rPr>
              <a:t>energy</a:t>
            </a:r>
            <a:r>
              <a:rPr lang="sv-SE" sz="2797" dirty="0">
                <a:latin typeface="EON Brix Sans Black"/>
              </a:rPr>
              <a:t> </a:t>
            </a:r>
            <a:r>
              <a:rPr lang="sv-SE" sz="2797" dirty="0" err="1">
                <a:latin typeface="EON Brix Sans Black"/>
              </a:rPr>
              <a:t>utilization</a:t>
            </a:r>
            <a:endParaRPr lang="en-GB" sz="2797" dirty="0">
              <a:latin typeface="EON Brix Sans Black"/>
            </a:endParaRPr>
          </a:p>
        </p:txBody>
      </p:sp>
    </p:spTree>
    <p:extLst>
      <p:ext uri="{BB962C8B-B14F-4D97-AF65-F5344CB8AC3E}">
        <p14:creationId xmlns:p14="http://schemas.microsoft.com/office/powerpoint/2010/main" val="2408519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060544"/>
            <a:ext cx="7924800" cy="457200"/>
          </a:xfrm>
        </p:spPr>
        <p:txBody>
          <a:bodyPr/>
          <a:lstStyle/>
          <a:p>
            <a:pPr algn="ctr"/>
            <a:r>
              <a:rPr lang="sv-SE" sz="3200" dirty="0"/>
              <a:t>Back-</a:t>
            </a:r>
            <a:r>
              <a:rPr lang="sv-SE" sz="3200" dirty="0" err="1"/>
              <a:t>up´s</a:t>
            </a:r>
            <a:endParaRPr lang="sv-SE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5"/>
            <a:ext cx="7603067" cy="515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ubrik 4"/>
          <p:cNvSpPr txBox="1">
            <a:spLocks/>
          </p:cNvSpPr>
          <p:nvPr/>
        </p:nvSpPr>
        <p:spPr>
          <a:xfrm>
            <a:off x="567070" y="252329"/>
            <a:ext cx="4008106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500" kern="1200">
                <a:solidFill>
                  <a:srgbClr val="F21C0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City area Brunnshög in Lund, Sweden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6A38697-7FCA-49B0-8BFF-A5BB71FB3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689" y="324440"/>
            <a:ext cx="1042981" cy="1409700"/>
          </a:xfrm>
          <a:prstGeom prst="rect">
            <a:avLst/>
          </a:prstGeom>
        </p:spPr>
      </p:pic>
      <p:sp>
        <p:nvSpPr>
          <p:cNvPr id="6" name="Ellips 5">
            <a:extLst>
              <a:ext uri="{FF2B5EF4-FFF2-40B4-BE49-F238E27FC236}">
                <a16:creationId xmlns:a16="http://schemas.microsoft.com/office/drawing/2014/main" id="{F7D093D8-C920-479E-8956-A18DAB58BA5E}"/>
              </a:ext>
            </a:extLst>
          </p:cNvPr>
          <p:cNvSpPr/>
          <p:nvPr/>
        </p:nvSpPr>
        <p:spPr>
          <a:xfrm rot="7597276" flipV="1">
            <a:off x="8356900" y="568243"/>
            <a:ext cx="582069" cy="139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0488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556325" y="918434"/>
            <a:ext cx="2832498" cy="4057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0635" y="377909"/>
            <a:ext cx="8165365" cy="720000"/>
          </a:xfrm>
        </p:spPr>
        <p:txBody>
          <a:bodyPr/>
          <a:lstStyle/>
          <a:p>
            <a:r>
              <a:rPr lang="sv-SE" dirty="0"/>
              <a:t>Lund </a:t>
            </a:r>
            <a:r>
              <a:rPr lang="sv-SE" dirty="0" err="1"/>
              <a:t>municipality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high</a:t>
            </a:r>
            <a:r>
              <a:rPr lang="sv-SE" dirty="0"/>
              <a:t> ambitions for Brunnshög area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7851" y="1022199"/>
            <a:ext cx="2831037" cy="3808099"/>
          </a:xfrm>
        </p:spPr>
        <p:txBody>
          <a:bodyPr/>
          <a:lstStyle/>
          <a:p>
            <a: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1600" dirty="0"/>
              <a:t>40 000 people to live and work in the area </a:t>
            </a:r>
          </a:p>
          <a:p>
            <a: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1600" dirty="0"/>
              <a:t>World's best research and innovation environment</a:t>
            </a:r>
          </a:p>
          <a:p>
            <a: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sv-SE" sz="1600" dirty="0"/>
              <a:t>International destination for science, </a:t>
            </a:r>
            <a:r>
              <a:rPr lang="sv-SE" sz="1600" dirty="0" err="1"/>
              <a:t>culture</a:t>
            </a:r>
            <a:r>
              <a:rPr lang="sv-SE" sz="1600" dirty="0"/>
              <a:t> &amp; </a:t>
            </a:r>
            <a:r>
              <a:rPr lang="sv-SE" sz="1600" dirty="0" err="1"/>
              <a:t>recreation</a:t>
            </a:r>
            <a:endParaRPr lang="en-US" sz="1600" dirty="0"/>
          </a:p>
          <a:p>
            <a: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1600" dirty="0"/>
              <a:t>European model for sustainable city development</a:t>
            </a:r>
          </a:p>
          <a:p>
            <a: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1600" dirty="0"/>
              <a:t>Local energy production 50% higher than consumed (”city as power plant")</a:t>
            </a:r>
          </a:p>
          <a:p>
            <a: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1600" dirty="0"/>
              <a:t>Transportation: Max 1/3 car, Min 2/3 public or bike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sv-SE" sz="1600" dirty="0"/>
              <a:t> 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sv-SE" sz="1600" dirty="0"/>
              <a:t> 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sv-SE" sz="1600" dirty="0"/>
              <a:t> </a:t>
            </a:r>
          </a:p>
        </p:txBody>
      </p:sp>
      <p:pic>
        <p:nvPicPr>
          <p:cNvPr id="8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852" y="1181900"/>
            <a:ext cx="2408494" cy="36008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5185" y="59459"/>
            <a:ext cx="486974" cy="81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2" descr="https://www.lund.se/imagevault/publishedmedia/u2hbg69f7scp5vvbrp54/minimera_balansera_maximer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7" name="AutoShape 4" descr="https://www.lund.se/imagevault/publishedmedia/u2hbg69f7scp5vvbrp54/minimera_balansera_maximera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AutoShape 7" descr="https://www.lund.se/imagevault/publishedmedia/z1t8xqpm3sfrv6j7ldep/Brunnsho-g_delomra-den-01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3" name="AutoShape 10" descr="https://www.lund.se/imagevault/publishedmedia/oz5r1fi62n2x0fhl5w5k/Visionsbild_Spa-rva-gsgatan_Anna_Klara_Lundberg.jpg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50" y="1181900"/>
            <a:ext cx="2628720" cy="1786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50" y="3177011"/>
            <a:ext cx="2671372" cy="15964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567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ktangel 26">
            <a:extLst>
              <a:ext uri="{FF2B5EF4-FFF2-40B4-BE49-F238E27FC236}">
                <a16:creationId xmlns:a16="http://schemas.microsoft.com/office/drawing/2014/main" id="{F85EDF33-B03D-4AD0-8170-2C5D1C28DBAE}"/>
              </a:ext>
            </a:extLst>
          </p:cNvPr>
          <p:cNvSpPr/>
          <p:nvPr/>
        </p:nvSpPr>
        <p:spPr>
          <a:xfrm>
            <a:off x="3415323" y="2659000"/>
            <a:ext cx="2409130" cy="13256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8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ED1E176-33AD-4CBF-B020-2D999B760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79" y="378001"/>
            <a:ext cx="8043256" cy="720000"/>
          </a:xfrm>
        </p:spPr>
        <p:txBody>
          <a:bodyPr/>
          <a:lstStyle/>
          <a:p>
            <a:r>
              <a:rPr lang="en-US" dirty="0"/>
              <a:t>E.ON’s concept enables sustainable and economically feasible heat recovery regardless temperature levels</a:t>
            </a:r>
            <a:br>
              <a:rPr lang="en-US" sz="1599" dirty="0"/>
            </a:br>
            <a:endParaRPr lang="en-US" sz="1599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EC10886-A022-4668-98DD-6E7E3AF7D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02" y="2093180"/>
            <a:ext cx="935659" cy="503465"/>
          </a:xfrm>
          <a:prstGeom prst="rect">
            <a:avLst/>
          </a:prstGeom>
        </p:spPr>
      </p:pic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35A8C4B1-63DC-4F21-A247-A957AE2F8AF5}"/>
              </a:ext>
            </a:extLst>
          </p:cNvPr>
          <p:cNvSpPr/>
          <p:nvPr/>
        </p:nvSpPr>
        <p:spPr>
          <a:xfrm>
            <a:off x="1654520" y="1930252"/>
            <a:ext cx="1252453" cy="226915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8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B6C6539-CE24-42B3-8826-C72D96994A01}"/>
              </a:ext>
            </a:extLst>
          </p:cNvPr>
          <p:cNvSpPr txBox="1"/>
          <p:nvPr/>
        </p:nvSpPr>
        <p:spPr>
          <a:xfrm>
            <a:off x="1656823" y="2695837"/>
            <a:ext cx="1252709" cy="1276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99" err="1"/>
              <a:t>High</a:t>
            </a:r>
            <a:r>
              <a:rPr lang="sv-SE" sz="1099"/>
              <a:t> temp</a:t>
            </a:r>
          </a:p>
          <a:p>
            <a:endParaRPr lang="sv-SE" sz="1099"/>
          </a:p>
          <a:p>
            <a:r>
              <a:rPr lang="sv-SE" sz="1099"/>
              <a:t>Medium temp</a:t>
            </a:r>
          </a:p>
          <a:p>
            <a:endParaRPr lang="sv-SE" sz="1099"/>
          </a:p>
          <a:p>
            <a:r>
              <a:rPr lang="sv-SE" sz="1099"/>
              <a:t>Medium/</a:t>
            </a:r>
            <a:r>
              <a:rPr lang="sv-SE" sz="1099" err="1"/>
              <a:t>low</a:t>
            </a:r>
            <a:r>
              <a:rPr lang="sv-SE" sz="1099"/>
              <a:t> temp</a:t>
            </a:r>
          </a:p>
          <a:p>
            <a:endParaRPr lang="sv-SE" sz="1099"/>
          </a:p>
          <a:p>
            <a:r>
              <a:rPr lang="sv-SE" sz="1099" err="1"/>
              <a:t>Low</a:t>
            </a:r>
            <a:r>
              <a:rPr lang="sv-SE" sz="1099"/>
              <a:t> temp</a:t>
            </a:r>
          </a:p>
        </p:txBody>
      </p:sp>
      <p:sp>
        <p:nvSpPr>
          <p:cNvPr id="12" name="Pil: höger 11">
            <a:extLst>
              <a:ext uri="{FF2B5EF4-FFF2-40B4-BE49-F238E27FC236}">
                <a16:creationId xmlns:a16="http://schemas.microsoft.com/office/drawing/2014/main" id="{24796F3B-1BA8-42AF-A820-F0CA723224EC}"/>
              </a:ext>
            </a:extLst>
          </p:cNvPr>
          <p:cNvSpPr/>
          <p:nvPr/>
        </p:nvSpPr>
        <p:spPr>
          <a:xfrm>
            <a:off x="2892237" y="3371199"/>
            <a:ext cx="332711" cy="24676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8"/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1BCB2BF9-44BD-42E9-9E98-D44988DB5572}"/>
              </a:ext>
            </a:extLst>
          </p:cNvPr>
          <p:cNvSpPr/>
          <p:nvPr/>
        </p:nvSpPr>
        <p:spPr>
          <a:xfrm>
            <a:off x="3319546" y="1930252"/>
            <a:ext cx="2630152" cy="226915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8"/>
          </a:p>
        </p:txBody>
      </p:sp>
      <p:sp>
        <p:nvSpPr>
          <p:cNvPr id="15" name="Pil: höger 14">
            <a:extLst>
              <a:ext uri="{FF2B5EF4-FFF2-40B4-BE49-F238E27FC236}">
                <a16:creationId xmlns:a16="http://schemas.microsoft.com/office/drawing/2014/main" id="{DED061AF-2A17-448A-BCEE-B0986F73FD81}"/>
              </a:ext>
            </a:extLst>
          </p:cNvPr>
          <p:cNvSpPr/>
          <p:nvPr/>
        </p:nvSpPr>
        <p:spPr>
          <a:xfrm>
            <a:off x="5953908" y="3522897"/>
            <a:ext cx="211096" cy="504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8"/>
          </a:p>
        </p:txBody>
      </p:sp>
      <p:sp>
        <p:nvSpPr>
          <p:cNvPr id="16" name="Pil: höger 15">
            <a:extLst>
              <a:ext uri="{FF2B5EF4-FFF2-40B4-BE49-F238E27FC236}">
                <a16:creationId xmlns:a16="http://schemas.microsoft.com/office/drawing/2014/main" id="{FB88F5F6-2732-47CB-878F-810F32220F0E}"/>
              </a:ext>
            </a:extLst>
          </p:cNvPr>
          <p:cNvSpPr/>
          <p:nvPr/>
        </p:nvSpPr>
        <p:spPr>
          <a:xfrm>
            <a:off x="5948726" y="2619345"/>
            <a:ext cx="211096" cy="504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8"/>
          </a:p>
        </p:txBody>
      </p:sp>
      <p:cxnSp>
        <p:nvCxnSpPr>
          <p:cNvPr id="18" name="Rak koppling 17">
            <a:extLst>
              <a:ext uri="{FF2B5EF4-FFF2-40B4-BE49-F238E27FC236}">
                <a16:creationId xmlns:a16="http://schemas.microsoft.com/office/drawing/2014/main" id="{36F2AA8F-B252-4D07-99FE-83E59E29A614}"/>
              </a:ext>
            </a:extLst>
          </p:cNvPr>
          <p:cNvCxnSpPr/>
          <p:nvPr/>
        </p:nvCxnSpPr>
        <p:spPr>
          <a:xfrm>
            <a:off x="3319546" y="2863132"/>
            <a:ext cx="262662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18">
            <a:extLst>
              <a:ext uri="{FF2B5EF4-FFF2-40B4-BE49-F238E27FC236}">
                <a16:creationId xmlns:a16="http://schemas.microsoft.com/office/drawing/2014/main" id="{4D2613A3-675F-4B97-B9D3-6692CFFA3B83}"/>
              </a:ext>
            </a:extLst>
          </p:cNvPr>
          <p:cNvCxnSpPr>
            <a:cxnSpLocks/>
          </p:cNvCxnSpPr>
          <p:nvPr/>
        </p:nvCxnSpPr>
        <p:spPr>
          <a:xfrm flipV="1">
            <a:off x="3328192" y="2863133"/>
            <a:ext cx="2617976" cy="3399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koppling 21">
            <a:extLst>
              <a:ext uri="{FF2B5EF4-FFF2-40B4-BE49-F238E27FC236}">
                <a16:creationId xmlns:a16="http://schemas.microsoft.com/office/drawing/2014/main" id="{02CA4F93-0F2F-42A5-99AB-0CD4D6FDFE9B}"/>
              </a:ext>
            </a:extLst>
          </p:cNvPr>
          <p:cNvCxnSpPr>
            <a:cxnSpLocks/>
          </p:cNvCxnSpPr>
          <p:nvPr/>
        </p:nvCxnSpPr>
        <p:spPr>
          <a:xfrm flipV="1">
            <a:off x="3319544" y="2874401"/>
            <a:ext cx="2635270" cy="5925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k koppling 23">
            <a:extLst>
              <a:ext uri="{FF2B5EF4-FFF2-40B4-BE49-F238E27FC236}">
                <a16:creationId xmlns:a16="http://schemas.microsoft.com/office/drawing/2014/main" id="{1C6C2C29-9BE0-4A60-AF67-257BDEBE2478}"/>
              </a:ext>
            </a:extLst>
          </p:cNvPr>
          <p:cNvCxnSpPr/>
          <p:nvPr/>
        </p:nvCxnSpPr>
        <p:spPr>
          <a:xfrm>
            <a:off x="3332780" y="3759984"/>
            <a:ext cx="262662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Bildobjekt 25">
            <a:extLst>
              <a:ext uri="{FF2B5EF4-FFF2-40B4-BE49-F238E27FC236}">
                <a16:creationId xmlns:a16="http://schemas.microsoft.com/office/drawing/2014/main" id="{F9DB425A-D0EF-4D11-9522-F91E727A77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81" y="2076993"/>
            <a:ext cx="1558952" cy="396865"/>
          </a:xfrm>
          <a:prstGeom prst="rect">
            <a:avLst/>
          </a:prstGeom>
        </p:spPr>
      </p:pic>
      <p:cxnSp>
        <p:nvCxnSpPr>
          <p:cNvPr id="28" name="Rak koppling 27">
            <a:extLst>
              <a:ext uri="{FF2B5EF4-FFF2-40B4-BE49-F238E27FC236}">
                <a16:creationId xmlns:a16="http://schemas.microsoft.com/office/drawing/2014/main" id="{076433C6-0508-4F4F-AD6F-91A0E72E6BAF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3309839" y="3435236"/>
            <a:ext cx="2644069" cy="33966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Bildobjekt 32">
            <a:extLst>
              <a:ext uri="{FF2B5EF4-FFF2-40B4-BE49-F238E27FC236}">
                <a16:creationId xmlns:a16="http://schemas.microsoft.com/office/drawing/2014/main" id="{EF8328BA-6D0F-4802-AFDF-4EC55435C0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99" y="3573970"/>
            <a:ext cx="977559" cy="401497"/>
          </a:xfrm>
          <a:prstGeom prst="rect">
            <a:avLst/>
          </a:prstGeom>
        </p:spPr>
      </p:pic>
      <p:sp>
        <p:nvSpPr>
          <p:cNvPr id="38" name="textruta 37">
            <a:extLst>
              <a:ext uri="{FF2B5EF4-FFF2-40B4-BE49-F238E27FC236}">
                <a16:creationId xmlns:a16="http://schemas.microsoft.com/office/drawing/2014/main" id="{1D894862-1B30-4F88-91FE-8950A136DD66}"/>
              </a:ext>
            </a:extLst>
          </p:cNvPr>
          <p:cNvSpPr txBox="1"/>
          <p:nvPr/>
        </p:nvSpPr>
        <p:spPr>
          <a:xfrm>
            <a:off x="3671944" y="2950001"/>
            <a:ext cx="1939947" cy="7379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99"/>
              <a:t>Full flexibility </a:t>
            </a:r>
            <a:br>
              <a:rPr lang="en-US" sz="1399"/>
            </a:br>
            <a:r>
              <a:rPr lang="en-US" sz="1399"/>
              <a:t>and </a:t>
            </a:r>
            <a:br>
              <a:rPr lang="en-US" sz="1399"/>
            </a:br>
            <a:r>
              <a:rPr lang="en-US" sz="1399"/>
              <a:t>redundancy</a:t>
            </a: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9EDB9218-16F6-415C-A015-283ED1160EA8}"/>
              </a:ext>
            </a:extLst>
          </p:cNvPr>
          <p:cNvSpPr txBox="1"/>
          <p:nvPr/>
        </p:nvSpPr>
        <p:spPr>
          <a:xfrm>
            <a:off x="6165004" y="2616025"/>
            <a:ext cx="1159693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99" b="1"/>
              <a:t>District heating</a:t>
            </a:r>
          </a:p>
        </p:txBody>
      </p:sp>
      <p:sp>
        <p:nvSpPr>
          <p:cNvPr id="30" name="Pil: höger 29">
            <a:extLst>
              <a:ext uri="{FF2B5EF4-FFF2-40B4-BE49-F238E27FC236}">
                <a16:creationId xmlns:a16="http://schemas.microsoft.com/office/drawing/2014/main" id="{460CD867-C565-4A02-AAC0-D1EF23D55CE6}"/>
              </a:ext>
            </a:extLst>
          </p:cNvPr>
          <p:cNvSpPr/>
          <p:nvPr/>
        </p:nvSpPr>
        <p:spPr>
          <a:xfrm>
            <a:off x="2882532" y="3648377"/>
            <a:ext cx="332711" cy="24676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8"/>
          </a:p>
        </p:txBody>
      </p:sp>
      <p:sp>
        <p:nvSpPr>
          <p:cNvPr id="31" name="Pil: höger 30">
            <a:extLst>
              <a:ext uri="{FF2B5EF4-FFF2-40B4-BE49-F238E27FC236}">
                <a16:creationId xmlns:a16="http://schemas.microsoft.com/office/drawing/2014/main" id="{6BD5CEAD-1B26-424D-9D5E-8CCF2F2AA045}"/>
              </a:ext>
            </a:extLst>
          </p:cNvPr>
          <p:cNvSpPr/>
          <p:nvPr/>
        </p:nvSpPr>
        <p:spPr>
          <a:xfrm>
            <a:off x="2892237" y="3081399"/>
            <a:ext cx="332711" cy="24676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8"/>
          </a:p>
        </p:txBody>
      </p:sp>
      <p:sp>
        <p:nvSpPr>
          <p:cNvPr id="32" name="Pil: höger 31">
            <a:extLst>
              <a:ext uri="{FF2B5EF4-FFF2-40B4-BE49-F238E27FC236}">
                <a16:creationId xmlns:a16="http://schemas.microsoft.com/office/drawing/2014/main" id="{59F0D1AD-1139-4A1A-81FB-BEC40BB29CD5}"/>
              </a:ext>
            </a:extLst>
          </p:cNvPr>
          <p:cNvSpPr/>
          <p:nvPr/>
        </p:nvSpPr>
        <p:spPr>
          <a:xfrm>
            <a:off x="2884743" y="2754396"/>
            <a:ext cx="332711" cy="24676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98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748F5B0-CDC4-457C-8204-782FD79B36A2}"/>
              </a:ext>
            </a:extLst>
          </p:cNvPr>
          <p:cNvSpPr txBox="1"/>
          <p:nvPr/>
        </p:nvSpPr>
        <p:spPr>
          <a:xfrm>
            <a:off x="6126044" y="1340603"/>
            <a:ext cx="1198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rgbClr val="FF0000"/>
                </a:solidFill>
              </a:rPr>
              <a:t>Illustrative</a:t>
            </a:r>
          </a:p>
        </p:txBody>
      </p:sp>
    </p:spTree>
    <p:extLst>
      <p:ext uri="{BB962C8B-B14F-4D97-AF65-F5344CB8AC3E}">
        <p14:creationId xmlns:p14="http://schemas.microsoft.com/office/powerpoint/2010/main" val="2558880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90333" y="4048053"/>
            <a:ext cx="3519870" cy="6979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35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99" b="1" dirty="0">
                <a:solidFill>
                  <a:srgbClr val="EA1C0A"/>
                </a:solidFill>
                <a:latin typeface="EON Brix Sans Black"/>
                <a:ea typeface="Brix Sans Black" charset="0"/>
                <a:cs typeface="Brix Sans Black" charset="0"/>
              </a:rPr>
              <a:t>Visual spectrum</a:t>
            </a:r>
          </a:p>
        </p:txBody>
      </p:sp>
      <p:pic>
        <p:nvPicPr>
          <p:cNvPr id="3" name="fläkt_split scre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445" t="6484" r="6162" b="5494"/>
          <a:stretch/>
        </p:blipFill>
        <p:spPr>
          <a:xfrm>
            <a:off x="2170313" y="1304638"/>
            <a:ext cx="4718706" cy="27043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9478" y="4048053"/>
            <a:ext cx="3743705" cy="6979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35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99" b="1" dirty="0">
                <a:solidFill>
                  <a:srgbClr val="EA1C0A"/>
                </a:solidFill>
                <a:latin typeface="EON Brix Sans Black"/>
                <a:ea typeface="Brix Sans Black" charset="0"/>
                <a:cs typeface="Brix Sans Black" charset="0"/>
              </a:rPr>
              <a:t>Infrared  spectrum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164048" y="76874"/>
            <a:ext cx="7834358" cy="82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 algn="r" eaLnBrk="1" hangingPunct="1">
              <a:defRPr sz="3600" b="1">
                <a:solidFill>
                  <a:schemeClr val="accent1"/>
                </a:solidFill>
                <a:latin typeface="+mj-lt"/>
                <a:ea typeface="Brix Sans Black" charset="0"/>
                <a:cs typeface="Brix Sans Black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defTabSz="9135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sv-SE" sz="3597" dirty="0">
              <a:solidFill>
                <a:srgbClr val="EA1C0A"/>
              </a:solidFill>
              <a:latin typeface="EON Brix Sans Black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317288" y="534027"/>
            <a:ext cx="6515661" cy="82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EON Brix Sans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ON Brix Sans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ON Brix Sans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ON Brix Sans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ON Brix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9pPr>
          </a:lstStyle>
          <a:p>
            <a:pPr algn="ctr" defTabSz="9135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sv-SE" sz="3597" b="1" dirty="0">
                <a:solidFill>
                  <a:srgbClr val="EA1C0A"/>
                </a:solidFill>
                <a:latin typeface="EON Brix Sans Black"/>
                <a:ea typeface="Brix Sans Black" charset="0"/>
                <a:cs typeface="Brix Sans Black" charset="0"/>
              </a:rPr>
              <a:t>Conventional cooling</a:t>
            </a:r>
          </a:p>
          <a:p>
            <a:pPr algn="r" defTabSz="9135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sv-SE" sz="3597" b="1" dirty="0">
              <a:solidFill>
                <a:srgbClr val="EA1C0A"/>
              </a:solidFill>
              <a:latin typeface="EON Brix Sans Black"/>
              <a:ea typeface="Brix Sans Black" charset="0"/>
              <a:cs typeface="Brix Sans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533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1389556"/>
            <a:ext cx="9135538" cy="3635182"/>
          </a:xfrm>
          <a:prstGeom prst="rect">
            <a:avLst/>
          </a:prstGeom>
        </p:spPr>
      </p:pic>
      <p:sp>
        <p:nvSpPr>
          <p:cNvPr id="118787" name="TextBox 7"/>
          <p:cNvSpPr txBox="1">
            <a:spLocks noChangeArrowheads="1"/>
          </p:cNvSpPr>
          <p:nvPr/>
        </p:nvSpPr>
        <p:spPr bwMode="auto">
          <a:xfrm>
            <a:off x="3461778" y="317715"/>
            <a:ext cx="5122882" cy="176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EON Brix Sans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ON Brix Sans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ON Brix Sans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ON Brix Sans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ON Brix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9pPr>
          </a:lstStyle>
          <a:p>
            <a:pPr algn="r" eaLnBrk="1" hangingPunct="1"/>
            <a:r>
              <a:rPr lang="en-GB" altLang="sv-SE" sz="3597" b="1" dirty="0">
                <a:solidFill>
                  <a:schemeClr val="accent1"/>
                </a:solidFill>
                <a:latin typeface="+mj-lt"/>
                <a:ea typeface="Brix Sans Black" charset="0"/>
                <a:cs typeface="Brix Sans Black" charset="0"/>
              </a:rPr>
              <a:t>How </a:t>
            </a:r>
            <a:r>
              <a:rPr lang="en-GB" sz="3597" b="1" kern="100" dirty="0" err="1">
                <a:solidFill>
                  <a:schemeClr val="accent1"/>
                </a:solidFill>
                <a:latin typeface="+mj-lt"/>
                <a:ea typeface="Brix Sans Black" charset="0"/>
                <a:cs typeface="Brix Sans Black" charset="0"/>
              </a:rPr>
              <a:t>ectogrid</a:t>
            </a:r>
            <a:r>
              <a:rPr lang="en-US" sz="3597" b="1" kern="100" baseline="30000" dirty="0">
                <a:solidFill>
                  <a:schemeClr val="accent1"/>
                </a:solidFill>
                <a:latin typeface="+mj-lt"/>
                <a:ea typeface="Brix Sans" charset="0"/>
                <a:cs typeface="Brix Sans" charset="0"/>
              </a:rPr>
              <a:t>™ </a:t>
            </a:r>
            <a:r>
              <a:rPr lang="en-GB" altLang="sv-SE" sz="3597" b="1" dirty="0">
                <a:solidFill>
                  <a:schemeClr val="accent1"/>
                </a:solidFill>
                <a:latin typeface="+mj-lt"/>
                <a:ea typeface="Brix Sans Black" charset="0"/>
                <a:cs typeface="Brix Sans Black" charset="0"/>
              </a:rPr>
              <a:t>works</a:t>
            </a:r>
          </a:p>
          <a:p>
            <a:pPr algn="r" eaLnBrk="1" hangingPunct="1"/>
            <a:r>
              <a:rPr lang="en-GB" altLang="sv-SE" sz="1798" dirty="0">
                <a:latin typeface="+mn-lt"/>
                <a:ea typeface="Brix Sans" charset="0"/>
                <a:cs typeface="Brix Sans" charset="0"/>
              </a:rPr>
              <a:t>Buildings connected to the same system provide each other with heating and cooling.</a:t>
            </a:r>
          </a:p>
        </p:txBody>
      </p:sp>
      <p:pic>
        <p:nvPicPr>
          <p:cNvPr id="11882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892" y="2934119"/>
            <a:ext cx="344169" cy="32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816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5142" y="2934119"/>
            <a:ext cx="344167" cy="32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8810" name="Group 50"/>
          <p:cNvGrpSpPr>
            <a:grpSpLocks/>
          </p:cNvGrpSpPr>
          <p:nvPr/>
        </p:nvGrpSpPr>
        <p:grpSpPr bwMode="auto">
          <a:xfrm>
            <a:off x="3179898" y="2933986"/>
            <a:ext cx="740665" cy="365748"/>
            <a:chOff x="4161665" y="3244986"/>
            <a:chExt cx="741350" cy="366101"/>
          </a:xfrm>
        </p:grpSpPr>
        <p:pic>
          <p:nvPicPr>
            <p:cNvPr id="118814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06749" y="3263909"/>
              <a:ext cx="396266" cy="347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815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61665" y="3244986"/>
              <a:ext cx="344750" cy="324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880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5974" y="2977094"/>
            <a:ext cx="396508" cy="34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6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2207" y="2934119"/>
            <a:ext cx="344167" cy="32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25"/>
          <p:cNvSpPr txBox="1">
            <a:spLocks noChangeArrowheads="1"/>
          </p:cNvSpPr>
          <p:nvPr/>
        </p:nvSpPr>
        <p:spPr bwMode="auto">
          <a:xfrm>
            <a:off x="451844" y="405626"/>
            <a:ext cx="4354682" cy="80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EON Brix Sans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ON Brix Sans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ON Brix Sans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ON Brix Sans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ON Brix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ON Brix Sans" charset="0"/>
              </a:defRPr>
            </a:lvl9pPr>
          </a:lstStyle>
          <a:p>
            <a:pPr marL="285493" indent="-285493">
              <a:buFont typeface="Wingdings" charset="2"/>
              <a:buChar char="ü"/>
            </a:pPr>
            <a:r>
              <a:rPr lang="sv-SE" altLang="sv-SE" sz="1099" dirty="0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The </a:t>
            </a:r>
            <a:r>
              <a:rPr lang="sv-SE" altLang="sv-SE" sz="1099" dirty="0" err="1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most</a:t>
            </a:r>
            <a:r>
              <a:rPr lang="sv-SE" altLang="sv-SE" sz="1099" dirty="0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 </a:t>
            </a:r>
            <a:r>
              <a:rPr lang="sv-SE" altLang="sv-SE" sz="1099" dirty="0" err="1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energy</a:t>
            </a:r>
            <a:r>
              <a:rPr lang="sv-SE" altLang="sv-SE" sz="1099" dirty="0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 </a:t>
            </a:r>
            <a:r>
              <a:rPr lang="sv-SE" altLang="sv-SE" sz="1099" dirty="0" err="1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efficient</a:t>
            </a:r>
            <a:r>
              <a:rPr lang="sv-SE" altLang="sv-SE" sz="1099" dirty="0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 </a:t>
            </a:r>
            <a:r>
              <a:rPr lang="sv-SE" altLang="sv-SE" sz="1099" dirty="0" err="1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heating</a:t>
            </a:r>
            <a:r>
              <a:rPr lang="sv-SE" altLang="sv-SE" sz="1099" dirty="0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 and </a:t>
            </a:r>
            <a:r>
              <a:rPr lang="sv-SE" altLang="sv-SE" sz="1099" dirty="0" err="1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cooling</a:t>
            </a:r>
            <a:r>
              <a:rPr lang="sv-SE" altLang="sv-SE" sz="1099" dirty="0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 solution</a:t>
            </a:r>
          </a:p>
          <a:p>
            <a:pPr marL="285493" indent="-285493">
              <a:buFont typeface="Wingdings" charset="2"/>
              <a:buChar char="ü"/>
            </a:pPr>
            <a:r>
              <a:rPr lang="sv-SE" altLang="sv-SE" sz="1099" dirty="0" err="1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Cheaper</a:t>
            </a:r>
            <a:r>
              <a:rPr lang="sv-SE" altLang="sv-SE" sz="1099" dirty="0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 to </a:t>
            </a:r>
            <a:r>
              <a:rPr lang="sv-SE" altLang="sv-SE" sz="1099" dirty="0" err="1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build</a:t>
            </a:r>
            <a:r>
              <a:rPr lang="sv-SE" altLang="sv-SE" sz="1099" dirty="0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 - </a:t>
            </a:r>
            <a:r>
              <a:rPr lang="sv-SE" altLang="sv-SE" sz="1099" dirty="0" err="1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one</a:t>
            </a:r>
            <a:r>
              <a:rPr lang="sv-SE" altLang="sv-SE" sz="1099" dirty="0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 </a:t>
            </a:r>
            <a:r>
              <a:rPr lang="sv-SE" altLang="sv-SE" sz="1099" dirty="0" err="1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grid</a:t>
            </a:r>
            <a:r>
              <a:rPr lang="sv-SE" altLang="sv-SE" sz="1099" dirty="0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 serves 2 </a:t>
            </a:r>
            <a:r>
              <a:rPr lang="sv-SE" altLang="sv-SE" sz="1099" dirty="0" err="1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utilitites</a:t>
            </a:r>
            <a:endParaRPr lang="sv-SE" altLang="sv-SE" sz="1099" dirty="0">
              <a:solidFill>
                <a:schemeClr val="tx1">
                  <a:lumMod val="50000"/>
                  <a:lumOff val="50000"/>
                </a:schemeClr>
              </a:solidFill>
              <a:ea typeface="Brix Sans" charset="0"/>
              <a:cs typeface="Brix Sans" charset="0"/>
            </a:endParaRPr>
          </a:p>
          <a:p>
            <a:pPr marL="285493" indent="-285493">
              <a:buFont typeface="Wingdings" charset="2"/>
              <a:buChar char="ü"/>
            </a:pPr>
            <a:r>
              <a:rPr lang="sv-SE" altLang="sv-SE" sz="1099" dirty="0" err="1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Cheaper</a:t>
            </a:r>
            <a:r>
              <a:rPr lang="sv-SE" altLang="sv-SE" sz="1099" dirty="0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 to </a:t>
            </a:r>
            <a:r>
              <a:rPr lang="sv-SE" altLang="sv-SE" sz="1099" dirty="0" err="1">
                <a:solidFill>
                  <a:schemeClr val="tx1">
                    <a:lumMod val="50000"/>
                    <a:lumOff val="50000"/>
                  </a:schemeClr>
                </a:solidFill>
                <a:ea typeface="Brix Sans" charset="0"/>
                <a:cs typeface="Brix Sans" charset="0"/>
              </a:rPr>
              <a:t>operate</a:t>
            </a:r>
            <a:endParaRPr lang="sv-SE" altLang="sv-SE" sz="1099" dirty="0">
              <a:solidFill>
                <a:schemeClr val="tx1">
                  <a:lumMod val="50000"/>
                  <a:lumOff val="50000"/>
                </a:schemeClr>
              </a:solidFill>
              <a:ea typeface="Brix Sans" charset="0"/>
              <a:cs typeface="Brix Sans" charset="0"/>
            </a:endParaRPr>
          </a:p>
          <a:p>
            <a:pPr marL="285493" indent="-285493">
              <a:buFont typeface="Wingdings" charset="2"/>
              <a:buChar char="ü"/>
            </a:pPr>
            <a:endParaRPr lang="sv-SE" altLang="sv-SE" sz="1099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Brix Sans" charset="0"/>
              <a:cs typeface="Brix Sans" charset="0"/>
            </a:endParaRPr>
          </a:p>
          <a:p>
            <a:pPr marL="285493" indent="-285493">
              <a:buFont typeface="Wingdings" charset="2"/>
              <a:buChar char="ü"/>
            </a:pPr>
            <a:endParaRPr lang="sv-SE" altLang="sv-SE" sz="1099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Brix Sans" charset="0"/>
              <a:cs typeface="Brix Sans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1B0954-E2FB-6D49-937F-9D916091D2E8}"/>
              </a:ext>
            </a:extLst>
          </p:cNvPr>
          <p:cNvGrpSpPr/>
          <p:nvPr/>
        </p:nvGrpSpPr>
        <p:grpSpPr>
          <a:xfrm>
            <a:off x="4293085" y="2934119"/>
            <a:ext cx="738661" cy="365625"/>
            <a:chOff x="4292826" y="2936835"/>
            <a:chExt cx="739345" cy="365964"/>
          </a:xfrm>
        </p:grpSpPr>
        <p:pic>
          <p:nvPicPr>
            <p:cNvPr id="118808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35904" y="2955633"/>
              <a:ext cx="396267" cy="347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FB2D543A-A64B-154A-92E4-6FD72C800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92826" y="2936835"/>
              <a:ext cx="344486" cy="324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ruta 15">
            <a:extLst>
              <a:ext uri="{FF2B5EF4-FFF2-40B4-BE49-F238E27FC236}">
                <a16:creationId xmlns:a16="http://schemas.microsoft.com/office/drawing/2014/main" id="{44312990-590B-4F04-BE0B-6459B3DC3F0A}"/>
              </a:ext>
            </a:extLst>
          </p:cNvPr>
          <p:cNvSpPr txBox="1"/>
          <p:nvPr/>
        </p:nvSpPr>
        <p:spPr>
          <a:xfrm>
            <a:off x="7046703" y="3681009"/>
            <a:ext cx="961758" cy="5995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sv-SE" sz="1599" kern="100" dirty="0"/>
              <a:t>~15-40</a:t>
            </a:r>
            <a:r>
              <a:rPr lang="sv-SE" sz="1599" kern="100" baseline="30000" dirty="0"/>
              <a:t> O</a:t>
            </a:r>
            <a:r>
              <a:rPr lang="sv-SE" sz="1599" kern="100" dirty="0"/>
              <a:t>C 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167569E8-2704-477D-952C-4D20802F96CE}"/>
              </a:ext>
            </a:extLst>
          </p:cNvPr>
          <p:cNvSpPr txBox="1"/>
          <p:nvPr/>
        </p:nvSpPr>
        <p:spPr>
          <a:xfrm>
            <a:off x="7046703" y="4319528"/>
            <a:ext cx="961758" cy="5995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sv-SE" sz="1599" kern="100" dirty="0"/>
              <a:t>~5-30</a:t>
            </a:r>
            <a:r>
              <a:rPr lang="sv-SE" sz="1599" kern="100" baseline="30000" dirty="0"/>
              <a:t> O</a:t>
            </a:r>
            <a:r>
              <a:rPr lang="sv-SE" sz="1599" kern="100" dirty="0"/>
              <a:t>C 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2B56D906-5145-4213-BB51-98CF3D8FFA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215" y="1076337"/>
            <a:ext cx="1090789" cy="62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38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8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kt 35" hidden="1">
            <a:extLst>
              <a:ext uri="{FF2B5EF4-FFF2-40B4-BE49-F238E27FC236}">
                <a16:creationId xmlns:a16="http://schemas.microsoft.com/office/drawing/2014/main" id="{0ACA366F-E5B0-4A1B-9089-27DD8D4BCE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5817" y="3967"/>
          <a:ext cx="1586" cy="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36" name="Objekt 35" hidden="1">
                        <a:extLst>
                          <a:ext uri="{FF2B5EF4-FFF2-40B4-BE49-F238E27FC236}">
                            <a16:creationId xmlns:a16="http://schemas.microsoft.com/office/drawing/2014/main" id="{0ACA366F-E5B0-4A1B-9089-27DD8D4BCE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17" y="3967"/>
                        <a:ext cx="1586" cy="1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>
            <a:extLst>
              <a:ext uri="{FF2B5EF4-FFF2-40B4-BE49-F238E27FC236}">
                <a16:creationId xmlns:a16="http://schemas.microsoft.com/office/drawing/2014/main" id="{14B52043-CAF9-474E-99AF-8576927347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7546" y="300203"/>
            <a:ext cx="5306668" cy="4561081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271E0C9C-6374-414F-BE5A-CF2C06CFAEAF}"/>
              </a:ext>
            </a:extLst>
          </p:cNvPr>
          <p:cNvSpPr/>
          <p:nvPr/>
        </p:nvSpPr>
        <p:spPr>
          <a:xfrm>
            <a:off x="7229959" y="4176793"/>
            <a:ext cx="1704814" cy="782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1649538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5818" y="3572"/>
          <a:ext cx="1586" cy="1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18" y="3572"/>
                        <a:ext cx="1586" cy="1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>
            <a:extLst>
              <a:ext uri="{FF2B5EF4-FFF2-40B4-BE49-F238E27FC236}">
                <a16:creationId xmlns:a16="http://schemas.microsoft.com/office/drawing/2014/main" id="{C57254FF-0F75-48B2-9999-A5B3C3EF0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" y="621036"/>
            <a:ext cx="184560" cy="36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55" tIns="45678" rIns="91355" bIns="45678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 sz="1798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DF11BE6-8132-4A5E-9AE6-DCFF8C388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0091" y="0"/>
            <a:ext cx="5094573" cy="5143500"/>
          </a:xfrm>
          <a:prstGeom prst="rect">
            <a:avLst/>
          </a:prstGeom>
        </p:spPr>
      </p:pic>
      <p:sp>
        <p:nvSpPr>
          <p:cNvPr id="69" name="Rubrik 1">
            <a:extLst>
              <a:ext uri="{FF2B5EF4-FFF2-40B4-BE49-F238E27FC236}">
                <a16:creationId xmlns:a16="http://schemas.microsoft.com/office/drawing/2014/main" id="{9D9435BE-85CB-4857-85C1-BA4CF7E920A6}"/>
              </a:ext>
            </a:extLst>
          </p:cNvPr>
          <p:cNvSpPr txBox="1">
            <a:spLocks/>
          </p:cNvSpPr>
          <p:nvPr/>
        </p:nvSpPr>
        <p:spPr>
          <a:xfrm>
            <a:off x="194928" y="380029"/>
            <a:ext cx="2190464" cy="7193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400" kern="100" baseline="0">
                <a:solidFill>
                  <a:srgbClr val="EA1C0A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v-SE" sz="2797" dirty="0" err="1">
                <a:latin typeface="EON Brix Sans Black"/>
              </a:rPr>
              <a:t>ectogrid</a:t>
            </a:r>
            <a:r>
              <a:rPr lang="sv-SE" sz="2797" dirty="0">
                <a:latin typeface="EON Brix Sans Black"/>
              </a:rPr>
              <a:t>™ to ESS Campus</a:t>
            </a:r>
            <a:endParaRPr lang="en-GB" sz="2797" dirty="0">
              <a:latin typeface="EON Brix Sans Black"/>
            </a:endParaRPr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A26ED0E8-FCC8-4982-ABCE-D54205DBBB7E}"/>
              </a:ext>
            </a:extLst>
          </p:cNvPr>
          <p:cNvSpPr/>
          <p:nvPr/>
        </p:nvSpPr>
        <p:spPr>
          <a:xfrm>
            <a:off x="4338217" y="3916441"/>
            <a:ext cx="467567" cy="4675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sv-SE" sz="1399" b="1" dirty="0"/>
              <a:t>B02</a:t>
            </a: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1827E1B0-0F23-49DB-B79F-043CE78A8F2E}"/>
              </a:ext>
            </a:extLst>
          </p:cNvPr>
          <p:cNvSpPr/>
          <p:nvPr/>
        </p:nvSpPr>
        <p:spPr>
          <a:xfrm>
            <a:off x="4129810" y="1734062"/>
            <a:ext cx="467567" cy="4675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sv-SE" sz="1399" b="1" dirty="0"/>
              <a:t>B01</a:t>
            </a: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CE14B98B-D4B2-443D-BB38-5C06917744BD}"/>
              </a:ext>
            </a:extLst>
          </p:cNvPr>
          <p:cNvSpPr/>
          <p:nvPr/>
        </p:nvSpPr>
        <p:spPr>
          <a:xfrm>
            <a:off x="2050091" y="4150224"/>
            <a:ext cx="467567" cy="4675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sv-SE" sz="1399" b="1" dirty="0"/>
              <a:t>F04</a:t>
            </a:r>
          </a:p>
        </p:txBody>
      </p:sp>
    </p:spTree>
    <p:extLst>
      <p:ext uri="{BB962C8B-B14F-4D97-AF65-F5344CB8AC3E}">
        <p14:creationId xmlns:p14="http://schemas.microsoft.com/office/powerpoint/2010/main" val="202233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3131E81-24B8-46B6-9DDF-C2667A300B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5816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3131E81-24B8-46B6-9DDF-C2667A300B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16" y="158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ktangel 2" hidden="1">
            <a:extLst>
              <a:ext uri="{FF2B5EF4-FFF2-40B4-BE49-F238E27FC236}">
                <a16:creationId xmlns:a16="http://schemas.microsoft.com/office/drawing/2014/main" id="{378FF2E7-A6AA-4531-8506-2348339ED5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229" y="0"/>
            <a:ext cx="158603" cy="1586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498"/>
              </a:lnSpc>
            </a:pPr>
            <a:endParaRPr lang="sv-SE" sz="2797" dirty="0">
              <a:latin typeface="EON Brix Sans Black" panose="020B0A00000000000000" pitchFamily="34" charset="0"/>
              <a:ea typeface="+mj-ea"/>
              <a:cs typeface="+mj-cs"/>
              <a:sym typeface="EON Brix Sans Black" panose="020B0A00000000000000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ED1E176-33AD-4CBF-B020-2D999B760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79" y="358141"/>
            <a:ext cx="8043256" cy="720000"/>
          </a:xfrm>
        </p:spPr>
        <p:txBody>
          <a:bodyPr/>
          <a:lstStyle/>
          <a:p>
            <a:r>
              <a:rPr lang="sv-SE" sz="2797" dirty="0"/>
              <a:t>Science </a:t>
            </a:r>
            <a:r>
              <a:rPr lang="sv-SE" sz="2797" dirty="0" err="1"/>
              <a:t>Village</a:t>
            </a:r>
            <a:r>
              <a:rPr lang="sv-SE" sz="2797" dirty="0"/>
              <a:t> Scandinavia </a:t>
            </a:r>
            <a:br>
              <a:rPr lang="sv-SE" sz="2797" dirty="0"/>
            </a:br>
            <a:endParaRPr lang="sv-SE" sz="2797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819F78F-6799-4B3B-93BA-75D81EBB3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546" y="770292"/>
            <a:ext cx="5733678" cy="415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90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SIS" val="EONVorlage_BrixSans"/>
  <p:tag name="VERSION" val="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jWVQVA5akGCukKsQdbe2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eXlkweSxi9GriH_Qpl5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-on Enjoyment Template">
  <a:themeElements>
    <a:clrScheme name="EO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A1C0A"/>
      </a:accent1>
      <a:accent2>
        <a:srgbClr val="B00402"/>
      </a:accent2>
      <a:accent3>
        <a:srgbClr val="5CC1CB"/>
      </a:accent3>
      <a:accent4>
        <a:srgbClr val="E3E000"/>
      </a:accent4>
      <a:accent5>
        <a:srgbClr val="C44341"/>
      </a:accent5>
      <a:accent6>
        <a:srgbClr val="85D1D8"/>
      </a:accent6>
      <a:hlink>
        <a:srgbClr val="0000FF"/>
      </a:hlink>
      <a:folHlink>
        <a:srgbClr val="800080"/>
      </a:folHlink>
    </a:clrScheme>
    <a:fontScheme name="EON Brix Sans">
      <a:majorFont>
        <a:latin typeface="EON Brix Sans Black"/>
        <a:ea typeface=""/>
        <a:cs typeface=""/>
      </a:majorFont>
      <a:minorFont>
        <a:latin typeface="EON Brix San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ON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1C0A"/>
        </a:accent1>
        <a:accent2>
          <a:srgbClr val="B00402"/>
        </a:accent2>
        <a:accent3>
          <a:srgbClr val="5CC1CB"/>
        </a:accent3>
        <a:accent4>
          <a:srgbClr val="E3E000"/>
        </a:accent4>
        <a:accent5>
          <a:srgbClr val="C44341"/>
        </a:accent5>
        <a:accent6>
          <a:srgbClr val="85D1D8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Bordeaux 75%">
      <a:srgbClr val="C44341"/>
    </a:custClr>
    <a:custClr name="Turquoise 75%">
      <a:srgbClr val="85D1D8"/>
    </a:custClr>
    <a:custClr name="Yellow 75%">
      <a:srgbClr val="EAE84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Bordeaux 50%">
      <a:srgbClr val="D78180"/>
    </a:custClr>
    <a:custClr name="Turquoise 50%">
      <a:srgbClr val="ADE0E5"/>
    </a:custClr>
    <a:custClr name="Yellow 50%">
      <a:srgbClr val="F1EF7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Bordeaux 25%">
      <a:srgbClr val="EBC0C0"/>
    </a:custClr>
    <a:custClr name="Turquoise 25%">
      <a:srgbClr val="D6EFF2"/>
    </a:custClr>
    <a:custClr name="Yellow 25%">
      <a:srgbClr val="F8F7BF"/>
    </a:custClr>
    <a:custClr name=" ">
      <a:srgbClr val="FFFFFF"/>
    </a:custClr>
    <a:custClr name=" ">
      <a:srgbClr val="FFFFFF"/>
    </a:custClr>
  </a:custClr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EON_Presentation</Template>
  <TotalTime>0</TotalTime>
  <Words>268</Words>
  <Application>Microsoft Office PowerPoint</Application>
  <PresentationFormat>Bildspel på skärmen (16:9)</PresentationFormat>
  <Paragraphs>60</Paragraphs>
  <Slides>11</Slides>
  <Notes>6</Notes>
  <HiddenSlides>0</HiddenSlides>
  <MMClips>1</MMClips>
  <ScaleCrop>false</ScaleCrop>
  <HeadingPairs>
    <vt:vector size="8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21" baseType="lpstr">
      <vt:lpstr>Arial</vt:lpstr>
      <vt:lpstr>Brix Sans</vt:lpstr>
      <vt:lpstr>Brix Sans Black</vt:lpstr>
      <vt:lpstr>Calibri</vt:lpstr>
      <vt:lpstr>EON Brix Sans</vt:lpstr>
      <vt:lpstr>EON Brix Sans Black</vt:lpstr>
      <vt:lpstr>Symbol</vt:lpstr>
      <vt:lpstr>Wingdings</vt:lpstr>
      <vt:lpstr>e-on Enjoyment Template</vt:lpstr>
      <vt:lpstr>think-cell Slide</vt:lpstr>
      <vt:lpstr>ectogrid™ in Brunnshög for efficient recovery of ESS low temp surplus heat</vt:lpstr>
      <vt:lpstr>Back-up´s</vt:lpstr>
      <vt:lpstr>Lund municipality with high ambitions for Brunnshög area</vt:lpstr>
      <vt:lpstr>E.ON’s concept enables sustainable and economically feasible heat recovery regardless temperature levels </vt:lpstr>
      <vt:lpstr>PowerPoint-presentation</vt:lpstr>
      <vt:lpstr>PowerPoint-presentation</vt:lpstr>
      <vt:lpstr>PowerPoint-presentation</vt:lpstr>
      <vt:lpstr>PowerPoint-presentation</vt:lpstr>
      <vt:lpstr>Science Village Scandinavia  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chart with less colour</dc:title>
  <dc:creator>Petra</dc:creator>
  <dc:description>V1.5h, E.ON Enjoyment Musterfolien</dc:description>
  <cp:lastModifiedBy>Strömberg, Sonny</cp:lastModifiedBy>
  <cp:revision>305</cp:revision>
  <cp:lastPrinted>2017-08-16T08:13:08Z</cp:lastPrinted>
  <dcterms:created xsi:type="dcterms:W3CDTF">2017-02-05T19:26:59Z</dcterms:created>
  <dcterms:modified xsi:type="dcterms:W3CDTF">2019-02-12T11:02:48Z</dcterms:modified>
</cp:coreProperties>
</file>