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1"/>
    <p:sldMasterId id="2147483862" r:id="rId2"/>
    <p:sldMasterId id="2147483874" r:id="rId3"/>
  </p:sldMasterIdLst>
  <p:notesMasterIdLst>
    <p:notesMasterId r:id="rId11"/>
  </p:notesMasterIdLst>
  <p:sldIdLst>
    <p:sldId id="634" r:id="rId4"/>
    <p:sldId id="635" r:id="rId5"/>
    <p:sldId id="656" r:id="rId6"/>
    <p:sldId id="657" r:id="rId7"/>
    <p:sldId id="654" r:id="rId8"/>
    <p:sldId id="658" r:id="rId9"/>
    <p:sldId id="659" r:id="rId10"/>
  </p:sldIdLst>
  <p:sldSz cx="9144000" cy="6858000" type="screen4x3"/>
  <p:notesSz cx="6858000" cy="9144000"/>
  <p:defaultTextStyle>
    <a:defPPr>
      <a:defRPr lang="sv-SE"/>
    </a:defPPr>
    <a:lvl1pPr marL="0" algn="l" defTabSz="904575" rtl="0" eaLnBrk="1" latinLnBrk="0" hangingPunct="1">
      <a:defRPr sz="1800" kern="1200">
        <a:solidFill>
          <a:schemeClr val="tx1"/>
        </a:solidFill>
        <a:latin typeface="+mn-lt"/>
        <a:ea typeface="+mn-ea"/>
        <a:cs typeface="+mn-cs"/>
      </a:defRPr>
    </a:lvl1pPr>
    <a:lvl2pPr marL="452284" algn="l" defTabSz="904575" rtl="0" eaLnBrk="1" latinLnBrk="0" hangingPunct="1">
      <a:defRPr sz="1800" kern="1200">
        <a:solidFill>
          <a:schemeClr val="tx1"/>
        </a:solidFill>
        <a:latin typeface="+mn-lt"/>
        <a:ea typeface="+mn-ea"/>
        <a:cs typeface="+mn-cs"/>
      </a:defRPr>
    </a:lvl2pPr>
    <a:lvl3pPr marL="904575" algn="l" defTabSz="904575" rtl="0" eaLnBrk="1" latinLnBrk="0" hangingPunct="1">
      <a:defRPr sz="1800" kern="1200">
        <a:solidFill>
          <a:schemeClr val="tx1"/>
        </a:solidFill>
        <a:latin typeface="+mn-lt"/>
        <a:ea typeface="+mn-ea"/>
        <a:cs typeface="+mn-cs"/>
      </a:defRPr>
    </a:lvl3pPr>
    <a:lvl4pPr marL="1356917" algn="l" defTabSz="904575" rtl="0" eaLnBrk="1" latinLnBrk="0" hangingPunct="1">
      <a:defRPr sz="1800" kern="1200">
        <a:solidFill>
          <a:schemeClr val="tx1"/>
        </a:solidFill>
        <a:latin typeface="+mn-lt"/>
        <a:ea typeface="+mn-ea"/>
        <a:cs typeface="+mn-cs"/>
      </a:defRPr>
    </a:lvl4pPr>
    <a:lvl5pPr marL="1809212" algn="l" defTabSz="904575" rtl="0" eaLnBrk="1" latinLnBrk="0" hangingPunct="1">
      <a:defRPr sz="1800" kern="1200">
        <a:solidFill>
          <a:schemeClr val="tx1"/>
        </a:solidFill>
        <a:latin typeface="+mn-lt"/>
        <a:ea typeface="+mn-ea"/>
        <a:cs typeface="+mn-cs"/>
      </a:defRPr>
    </a:lvl5pPr>
    <a:lvl6pPr marL="2261531" algn="l" defTabSz="904575" rtl="0" eaLnBrk="1" latinLnBrk="0" hangingPunct="1">
      <a:defRPr sz="1800" kern="1200">
        <a:solidFill>
          <a:schemeClr val="tx1"/>
        </a:solidFill>
        <a:latin typeface="+mn-lt"/>
        <a:ea typeface="+mn-ea"/>
        <a:cs typeface="+mn-cs"/>
      </a:defRPr>
    </a:lvl6pPr>
    <a:lvl7pPr marL="2713827" algn="l" defTabSz="904575" rtl="0" eaLnBrk="1" latinLnBrk="0" hangingPunct="1">
      <a:defRPr sz="1800" kern="1200">
        <a:solidFill>
          <a:schemeClr val="tx1"/>
        </a:solidFill>
        <a:latin typeface="+mn-lt"/>
        <a:ea typeface="+mn-ea"/>
        <a:cs typeface="+mn-cs"/>
      </a:defRPr>
    </a:lvl7pPr>
    <a:lvl8pPr marL="3166140" algn="l" defTabSz="904575" rtl="0" eaLnBrk="1" latinLnBrk="0" hangingPunct="1">
      <a:defRPr sz="1800" kern="1200">
        <a:solidFill>
          <a:schemeClr val="tx1"/>
        </a:solidFill>
        <a:latin typeface="+mn-lt"/>
        <a:ea typeface="+mn-ea"/>
        <a:cs typeface="+mn-cs"/>
      </a:defRPr>
    </a:lvl8pPr>
    <a:lvl9pPr marL="3618436" algn="l" defTabSz="90457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9">
          <p15:clr>
            <a:srgbClr val="A4A3A4"/>
          </p15:clr>
        </p15:guide>
        <p15:guide id="2" pos="33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028"/>
    <a:srgbClr val="149ED6"/>
    <a:srgbClr val="BC7A24"/>
    <a:srgbClr val="4E155B"/>
    <a:srgbClr val="BD4721"/>
    <a:srgbClr val="415809"/>
    <a:srgbClr val="7E5B1B"/>
    <a:srgbClr val="B72626"/>
    <a:srgbClr val="8F2285"/>
    <a:srgbClr val="E86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50" autoAdjust="0"/>
    <p:restoredTop sz="95489" autoAdjust="0"/>
  </p:normalViewPr>
  <p:slideViewPr>
    <p:cSldViewPr>
      <p:cViewPr varScale="1">
        <p:scale>
          <a:sx n="125" d="100"/>
          <a:sy n="125" d="100"/>
        </p:scale>
        <p:origin x="90" y="156"/>
      </p:cViewPr>
      <p:guideLst>
        <p:guide orient="horz" pos="999"/>
        <p:guide pos="335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2019-01-25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04575" rtl="0" eaLnBrk="1" latinLnBrk="0" hangingPunct="1">
      <a:defRPr sz="1200" kern="1200">
        <a:solidFill>
          <a:schemeClr val="tx1"/>
        </a:solidFill>
        <a:latin typeface="+mn-lt"/>
        <a:ea typeface="+mn-ea"/>
        <a:cs typeface="+mn-cs"/>
      </a:defRPr>
    </a:lvl1pPr>
    <a:lvl2pPr marL="452284" algn="l" defTabSz="904575" rtl="0" eaLnBrk="1" latinLnBrk="0" hangingPunct="1">
      <a:defRPr sz="1200" kern="1200">
        <a:solidFill>
          <a:schemeClr val="tx1"/>
        </a:solidFill>
        <a:latin typeface="+mn-lt"/>
        <a:ea typeface="+mn-ea"/>
        <a:cs typeface="+mn-cs"/>
      </a:defRPr>
    </a:lvl2pPr>
    <a:lvl3pPr marL="904575" algn="l" defTabSz="904575" rtl="0" eaLnBrk="1" latinLnBrk="0" hangingPunct="1">
      <a:defRPr sz="1200" kern="1200">
        <a:solidFill>
          <a:schemeClr val="tx1"/>
        </a:solidFill>
        <a:latin typeface="+mn-lt"/>
        <a:ea typeface="+mn-ea"/>
        <a:cs typeface="+mn-cs"/>
      </a:defRPr>
    </a:lvl3pPr>
    <a:lvl4pPr marL="1356917" algn="l" defTabSz="904575" rtl="0" eaLnBrk="1" latinLnBrk="0" hangingPunct="1">
      <a:defRPr sz="1200" kern="1200">
        <a:solidFill>
          <a:schemeClr val="tx1"/>
        </a:solidFill>
        <a:latin typeface="+mn-lt"/>
        <a:ea typeface="+mn-ea"/>
        <a:cs typeface="+mn-cs"/>
      </a:defRPr>
    </a:lvl4pPr>
    <a:lvl5pPr marL="1809212" algn="l" defTabSz="904575" rtl="0" eaLnBrk="1" latinLnBrk="0" hangingPunct="1">
      <a:defRPr sz="1200" kern="1200">
        <a:solidFill>
          <a:schemeClr val="tx1"/>
        </a:solidFill>
        <a:latin typeface="+mn-lt"/>
        <a:ea typeface="+mn-ea"/>
        <a:cs typeface="+mn-cs"/>
      </a:defRPr>
    </a:lvl5pPr>
    <a:lvl6pPr marL="2261531" algn="l" defTabSz="904575" rtl="0" eaLnBrk="1" latinLnBrk="0" hangingPunct="1">
      <a:defRPr sz="1200" kern="1200">
        <a:solidFill>
          <a:schemeClr val="tx1"/>
        </a:solidFill>
        <a:latin typeface="+mn-lt"/>
        <a:ea typeface="+mn-ea"/>
        <a:cs typeface="+mn-cs"/>
      </a:defRPr>
    </a:lvl6pPr>
    <a:lvl7pPr marL="2713827" algn="l" defTabSz="904575" rtl="0" eaLnBrk="1" latinLnBrk="0" hangingPunct="1">
      <a:defRPr sz="1200" kern="1200">
        <a:solidFill>
          <a:schemeClr val="tx1"/>
        </a:solidFill>
        <a:latin typeface="+mn-lt"/>
        <a:ea typeface="+mn-ea"/>
        <a:cs typeface="+mn-cs"/>
      </a:defRPr>
    </a:lvl7pPr>
    <a:lvl8pPr marL="3166140" algn="l" defTabSz="904575" rtl="0" eaLnBrk="1" latinLnBrk="0" hangingPunct="1">
      <a:defRPr sz="1200" kern="1200">
        <a:solidFill>
          <a:schemeClr val="tx1"/>
        </a:solidFill>
        <a:latin typeface="+mn-lt"/>
        <a:ea typeface="+mn-ea"/>
        <a:cs typeface="+mn-cs"/>
      </a:defRPr>
    </a:lvl8pPr>
    <a:lvl9pPr marL="3618436" algn="l" defTabSz="904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flipH="1">
            <a:off x="41" y="1092200"/>
            <a:ext cx="883761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lIns="91174" tIns="45589" rIns="91174" bIns="45589" anchor="ctr"/>
          <a:lstStyle/>
          <a:p>
            <a:pPr defTabSz="911742" fontAlgn="base">
              <a:spcBef>
                <a:spcPct val="0"/>
              </a:spcBef>
              <a:spcAft>
                <a:spcPct val="0"/>
              </a:spcAft>
            </a:pPr>
            <a:endParaRPr lang="en-US" smtClean="0">
              <a:solidFill>
                <a:srgbClr val="000000"/>
              </a:solidFill>
              <a:latin typeface="Arial Narrow" charset="0"/>
              <a:ea typeface="Osaka" charset="0"/>
              <a:cs typeface="Osaka" charset="0"/>
            </a:endParaRPr>
          </a:p>
        </p:txBody>
      </p:sp>
      <p:sp>
        <p:nvSpPr>
          <p:cNvPr id="5" name="Text Box 5"/>
          <p:cNvSpPr txBox="1">
            <a:spLocks noChangeArrowheads="1"/>
          </p:cNvSpPr>
          <p:nvPr userDrawn="1"/>
        </p:nvSpPr>
        <p:spPr bwMode="auto">
          <a:xfrm>
            <a:off x="4027529" y="6284936"/>
            <a:ext cx="1349375" cy="3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23" tIns="44319" rIns="90223" bIns="44319">
            <a:spAutoFit/>
          </a:bodyPr>
          <a:lstStyle>
            <a:lvl1pPr defTabSz="457200" eaLnBrk="0" hangingPunct="0">
              <a:tabLst>
                <a:tab pos="2286000" algn="l"/>
              </a:tabLst>
              <a:defRPr>
                <a:solidFill>
                  <a:schemeClr val="tx1"/>
                </a:solidFill>
                <a:latin typeface="Arial Narrow" charset="0"/>
                <a:ea typeface="Osaka" charset="0"/>
                <a:cs typeface="Osaka" charset="0"/>
              </a:defRPr>
            </a:lvl1pPr>
            <a:lvl2pPr marL="742950" indent="-285750" defTabSz="457200" eaLnBrk="0" hangingPunct="0">
              <a:tabLst>
                <a:tab pos="2286000" algn="l"/>
              </a:tabLst>
              <a:defRPr>
                <a:solidFill>
                  <a:schemeClr val="tx1"/>
                </a:solidFill>
                <a:latin typeface="Arial Narrow" charset="0"/>
                <a:ea typeface="Osaka" charset="0"/>
                <a:cs typeface="Osaka" charset="0"/>
              </a:defRPr>
            </a:lvl2pPr>
            <a:lvl3pPr marL="1143000" indent="-228600" defTabSz="457200" eaLnBrk="0" hangingPunct="0">
              <a:tabLst>
                <a:tab pos="2286000" algn="l"/>
              </a:tabLst>
              <a:defRPr>
                <a:solidFill>
                  <a:schemeClr val="tx1"/>
                </a:solidFill>
                <a:latin typeface="Arial Narrow" charset="0"/>
                <a:ea typeface="Osaka" charset="0"/>
                <a:cs typeface="Osaka" charset="0"/>
              </a:defRPr>
            </a:lvl3pPr>
            <a:lvl4pPr marL="1600200" indent="-228600" defTabSz="457200" eaLnBrk="0" hangingPunct="0">
              <a:tabLst>
                <a:tab pos="2286000" algn="l"/>
              </a:tabLst>
              <a:defRPr>
                <a:solidFill>
                  <a:schemeClr val="tx1"/>
                </a:solidFill>
                <a:latin typeface="Arial Narrow" charset="0"/>
                <a:ea typeface="Osaka" charset="0"/>
                <a:cs typeface="Osaka" charset="0"/>
              </a:defRPr>
            </a:lvl4pPr>
            <a:lvl5pPr marL="2057400" indent="-228600" defTabSz="457200" eaLnBrk="0" hangingPunct="0">
              <a:tabLst>
                <a:tab pos="2286000" algn="l"/>
              </a:tabLst>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9pPr>
          </a:lstStyle>
          <a:p>
            <a:pPr fontAlgn="base">
              <a:lnSpc>
                <a:spcPct val="110000"/>
              </a:lnSpc>
              <a:spcBef>
                <a:spcPct val="50000"/>
              </a:spcBef>
              <a:spcAft>
                <a:spcPct val="0"/>
              </a:spcAft>
              <a:buClr>
                <a:srgbClr val="FF0000"/>
              </a:buClr>
              <a:buSzPct val="135000"/>
              <a:defRPr/>
            </a:pPr>
            <a:endParaRPr lang="en-US" smtClean="0">
              <a:solidFill>
                <a:srgbClr val="000000"/>
              </a:solidFill>
            </a:endParaRPr>
          </a:p>
        </p:txBody>
      </p:sp>
      <p:sp>
        <p:nvSpPr>
          <p:cNvPr id="6" name="Text Box 6"/>
          <p:cNvSpPr txBox="1">
            <a:spLocks noChangeArrowheads="1"/>
          </p:cNvSpPr>
          <p:nvPr userDrawn="1"/>
        </p:nvSpPr>
        <p:spPr bwMode="auto">
          <a:xfrm>
            <a:off x="4475164" y="6553248"/>
            <a:ext cx="388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fld id="{5EC22918-FE5B-784F-9D2F-FE206541B2DE}" type="slidenum">
              <a:rPr lang="en-US" sz="2000" smtClean="0">
                <a:solidFill>
                  <a:srgbClr val="000000"/>
                </a:solidFill>
                <a:latin typeface="Times New Roman" charset="0"/>
              </a:rPr>
              <a:pPr defTabSz="911742" fontAlgn="base">
                <a:spcBef>
                  <a:spcPct val="50000"/>
                </a:spcBef>
                <a:spcAft>
                  <a:spcPct val="0"/>
                </a:spcAft>
                <a:defRPr/>
              </a:pPr>
              <a:t>‹#›</a:t>
            </a:fld>
            <a:endParaRPr lang="en-US" sz="2000" smtClean="0">
              <a:solidFill>
                <a:srgbClr val="000000"/>
              </a:solidFill>
              <a:latin typeface="Times New Roman" charset="0"/>
            </a:endParaRPr>
          </a:p>
        </p:txBody>
      </p:sp>
      <p:grpSp>
        <p:nvGrpSpPr>
          <p:cNvPr id="7" name="Group 7"/>
          <p:cNvGrpSpPr>
            <a:grpSpLocks/>
          </p:cNvGrpSpPr>
          <p:nvPr userDrawn="1"/>
        </p:nvGrpSpPr>
        <p:grpSpPr bwMode="auto">
          <a:xfrm>
            <a:off x="7116768" y="6135680"/>
            <a:ext cx="1943100" cy="722311"/>
            <a:chOff x="3380" y="3865"/>
            <a:chExt cx="1224" cy="455"/>
          </a:xfrm>
        </p:grpSpPr>
        <p:graphicFrame>
          <p:nvGraphicFramePr>
            <p:cNvPr id="8" name="Object 8"/>
            <p:cNvGraphicFramePr>
              <a:graphicFrameLocks noChangeAspect="1"/>
            </p:cNvGraphicFramePr>
            <p:nvPr userDrawn="1"/>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2254" name="Document" r:id="rId3" imgW="1943100" imgH="723900" progId="Word.Document.8">
                    <p:embed/>
                  </p:oleObj>
                </mc:Choice>
                <mc:Fallback>
                  <p:oleObj name="Document" r:id="rId3" imgW="1943100" imgH="7239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9"/>
            <p:cNvSpPr txBox="1">
              <a:spLocks noChangeArrowheads="1"/>
            </p:cNvSpPr>
            <p:nvPr userDrawn="1"/>
          </p:nvSpPr>
          <p:spPr bwMode="auto">
            <a:xfrm>
              <a:off x="3458" y="4174"/>
              <a:ext cx="11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r>
                <a:rPr lang="en-US" sz="900" smtClean="0">
                  <a:solidFill>
                    <a:srgbClr val="000000"/>
                  </a:solidFill>
                </a:rPr>
                <a:t>BROOKHAVEN SCIENCE ASSOCIATES</a:t>
              </a:r>
            </a:p>
          </p:txBody>
        </p:sp>
      </p:grpSp>
      <p:graphicFrame>
        <p:nvGraphicFramePr>
          <p:cNvPr id="10" name="Object 10"/>
          <p:cNvGraphicFramePr>
            <a:graphicFrameLocks noChangeAspect="1"/>
          </p:cNvGraphicFramePr>
          <p:nvPr userDrawn="1"/>
        </p:nvGraphicFramePr>
        <p:xfrm>
          <a:off x="40" y="6111923"/>
          <a:ext cx="1914525" cy="746125"/>
        </p:xfrm>
        <a:graphic>
          <a:graphicData uri="http://schemas.openxmlformats.org/presentationml/2006/ole">
            <mc:AlternateContent xmlns:mc="http://schemas.openxmlformats.org/markup-compatibility/2006">
              <mc:Choice xmlns:v="urn:schemas-microsoft-com:vml" Requires="v">
                <p:oleObj spid="_x0000_s2255" name="Photo Editor Photo" r:id="rId5" imgW="4742857" imgH="1848108" progId="">
                  <p:embed/>
                </p:oleObj>
              </mc:Choice>
              <mc:Fallback>
                <p:oleObj name="Photo Editor Photo" r:id="rId5" imgW="4742857" imgH="184810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 y="6111923"/>
                        <a:ext cx="19145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70435" name="Rectangle 3"/>
          <p:cNvSpPr>
            <a:spLocks noGrp="1" noChangeArrowheads="1"/>
          </p:cNvSpPr>
          <p:nvPr>
            <p:ph type="ctrTitle"/>
          </p:nvPr>
        </p:nvSpPr>
        <p:spPr>
          <a:xfrm>
            <a:off x="0" y="-163774"/>
            <a:ext cx="9144000" cy="1455739"/>
          </a:xfrm>
        </p:spPr>
        <p:txBody>
          <a:bodyPr/>
          <a:lstStyle>
            <a:lvl1pPr>
              <a:defRPr/>
            </a:lvl1pPr>
          </a:lstStyle>
          <a:p>
            <a:r>
              <a:rPr lang="en-US"/>
              <a:t>Click to edit Master title style</a:t>
            </a:r>
          </a:p>
        </p:txBody>
      </p:sp>
      <p:sp>
        <p:nvSpPr>
          <p:cNvPr id="1170436" name="Rectangle 4"/>
          <p:cNvSpPr>
            <a:spLocks noGrp="1" noChangeArrowheads="1"/>
          </p:cNvSpPr>
          <p:nvPr>
            <p:ph type="subTitle" idx="1"/>
          </p:nvPr>
        </p:nvSpPr>
        <p:spPr>
          <a:xfrm>
            <a:off x="703263" y="1973264"/>
            <a:ext cx="7740650" cy="3700461"/>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408114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866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23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380371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2019-01-25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6114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6"/>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2019-01-25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7650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2019-01-25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3338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2019-01-25</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140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2019-01-25</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1474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2019-01-25</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3201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2019-01-25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8591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60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2019-01-25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4968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2019-01-25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047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1"/>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2019-01-25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6804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97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40" indent="-342840" algn="l">
              <a:lnSpc>
                <a:spcPct val="90000"/>
              </a:lnSpc>
              <a:buFont typeface="Arial"/>
              <a:buChar char="•"/>
              <a:defRPr sz="24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prstClr val="white"/>
              </a:solidFill>
            </a:endParaRPr>
          </a:p>
        </p:txBody>
      </p:sp>
      <p:cxnSp>
        <p:nvCxnSpPr>
          <p:cNvPr id="7"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0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7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736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3"/>
            <a:ext cx="6067427"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7" y="1964945"/>
            <a:ext cx="6536399" cy="4038981"/>
          </a:xfrm>
        </p:spPr>
        <p:txBody>
          <a:bodyPr/>
          <a:lstStyle>
            <a:lvl1pPr marL="0" indent="0">
              <a:buNone/>
              <a:defRPr/>
            </a:lvl1pPr>
            <a:lvl2pPr marL="457119" indent="0">
              <a:buNone/>
              <a:defRPr/>
            </a:lvl2pPr>
            <a:lvl3pPr marL="914239" indent="0">
              <a:buNone/>
              <a:defRPr/>
            </a:lvl3pPr>
            <a:lvl4pPr marL="1371358" indent="0">
              <a:buNone/>
              <a:defRPr/>
            </a:lvl4pPr>
            <a:lvl5pPr marL="1828477"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pPr/>
              <a:t>1/25/2019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49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6"/>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pPr/>
              <a:t>1/25/2019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pPr/>
              <a:t>1/25/2019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17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5871" indent="0">
              <a:buNone/>
              <a:defRPr sz="1800"/>
            </a:lvl2pPr>
            <a:lvl3pPr marL="911742" indent="0">
              <a:buNone/>
              <a:defRPr sz="1600"/>
            </a:lvl3pPr>
            <a:lvl4pPr marL="1367625" indent="0">
              <a:buNone/>
              <a:defRPr sz="1400"/>
            </a:lvl4pPr>
            <a:lvl5pPr marL="1823495" indent="0">
              <a:buNone/>
              <a:defRPr sz="1400"/>
            </a:lvl5pPr>
            <a:lvl6pPr marL="2279380" indent="0">
              <a:buNone/>
              <a:defRPr sz="1400"/>
            </a:lvl6pPr>
            <a:lvl7pPr marL="2735250" indent="0">
              <a:buNone/>
              <a:defRPr sz="1400"/>
            </a:lvl7pPr>
            <a:lvl8pPr marL="3191128" indent="0">
              <a:buNone/>
              <a:defRPr sz="1400"/>
            </a:lvl8pPr>
            <a:lvl9pPr marL="3647004" indent="0">
              <a:buNone/>
              <a:defRPr sz="1400"/>
            </a:lvl9pPr>
          </a:lstStyle>
          <a:p>
            <a:pPr lvl="0"/>
            <a:r>
              <a:rPr lang="en-US" smtClean="0"/>
              <a:t>Click to edit Master text styles</a:t>
            </a:r>
          </a:p>
        </p:txBody>
      </p:sp>
    </p:spTree>
    <p:extLst>
      <p:ext uri="{BB962C8B-B14F-4D97-AF65-F5344CB8AC3E}">
        <p14:creationId xmlns:p14="http://schemas.microsoft.com/office/powerpoint/2010/main" val="46697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pPr/>
              <a:t>1/25/2019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pPr/>
              <a:t>‹#›</a:t>
            </a:fld>
            <a:endParaRPr lang="sv-SE"/>
          </a:p>
        </p:txBody>
      </p:sp>
      <p:cxnSp>
        <p:nvCxnSpPr>
          <p:cNvPr id="10"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85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pPr/>
              <a:t>1/25/2019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pPr/>
              <a:t>‹#›</a:t>
            </a:fld>
            <a:endParaRPr lang="sv-SE"/>
          </a:p>
        </p:txBody>
      </p:sp>
      <p:cxnSp>
        <p:nvCxnSpPr>
          <p:cNvPr id="6"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87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pPr/>
              <a:t>1/25/2019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36198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pPr/>
              <a:t>1/25/2019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0185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pPr/>
              <a:t>1/25/2019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9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pPr/>
              <a:t>1/25/2019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4830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1"/>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pPr/>
              <a:t>1/25/2019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84515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srgbClr val="0094CA"/>
              </a:solidFill>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pPr/>
              <a:t>1/25/2019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
        <p:nvSpPr>
          <p:cNvPr id="9" name="Rubrik 1"/>
          <p:cNvSpPr>
            <a:spLocks noGrp="1"/>
          </p:cNvSpPr>
          <p:nvPr>
            <p:ph type="ctrTitle"/>
          </p:nvPr>
        </p:nvSpPr>
        <p:spPr>
          <a:xfrm>
            <a:off x="622139" y="130721"/>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76278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3"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8"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783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400" b="1"/>
            </a:lvl1pPr>
            <a:lvl2pPr marL="455871" indent="0">
              <a:buNone/>
              <a:defRPr sz="2000" b="1"/>
            </a:lvl2pPr>
            <a:lvl3pPr marL="911742" indent="0">
              <a:buNone/>
              <a:defRPr sz="1800" b="1"/>
            </a:lvl3pPr>
            <a:lvl4pPr marL="1367625" indent="0">
              <a:buNone/>
              <a:defRPr sz="1600" b="1"/>
            </a:lvl4pPr>
            <a:lvl5pPr marL="1823495" indent="0">
              <a:buNone/>
              <a:defRPr sz="1600" b="1"/>
            </a:lvl5pPr>
            <a:lvl6pPr marL="2279380" indent="0">
              <a:buNone/>
              <a:defRPr sz="1600" b="1"/>
            </a:lvl6pPr>
            <a:lvl7pPr marL="2735250" indent="0">
              <a:buNone/>
              <a:defRPr sz="1600" b="1"/>
            </a:lvl7pPr>
            <a:lvl8pPr marL="3191128" indent="0">
              <a:buNone/>
              <a:defRPr sz="1600" b="1"/>
            </a:lvl8pPr>
            <a:lvl9pPr marL="36470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6"/>
            <a:ext cx="4041775" cy="639763"/>
          </a:xfrm>
        </p:spPr>
        <p:txBody>
          <a:bodyPr anchor="b"/>
          <a:lstStyle>
            <a:lvl1pPr marL="0" indent="0">
              <a:buNone/>
              <a:defRPr sz="2400" b="1"/>
            </a:lvl1pPr>
            <a:lvl2pPr marL="455871" indent="0">
              <a:buNone/>
              <a:defRPr sz="2000" b="1"/>
            </a:lvl2pPr>
            <a:lvl3pPr marL="911742" indent="0">
              <a:buNone/>
              <a:defRPr sz="1800" b="1"/>
            </a:lvl3pPr>
            <a:lvl4pPr marL="1367625" indent="0">
              <a:buNone/>
              <a:defRPr sz="1600" b="1"/>
            </a:lvl4pPr>
            <a:lvl5pPr marL="1823495" indent="0">
              <a:buNone/>
              <a:defRPr sz="1600" b="1"/>
            </a:lvl5pPr>
            <a:lvl6pPr marL="2279380" indent="0">
              <a:buNone/>
              <a:defRPr sz="1600" b="1"/>
            </a:lvl6pPr>
            <a:lvl7pPr marL="2735250" indent="0">
              <a:buNone/>
              <a:defRPr sz="1600" b="1"/>
            </a:lvl7pPr>
            <a:lvl8pPr marL="3191128" indent="0">
              <a:buNone/>
              <a:defRPr sz="1600" b="1"/>
            </a:lvl8pPr>
            <a:lvl9pPr marL="36470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858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80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7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5871" indent="0">
              <a:buNone/>
              <a:defRPr sz="1200"/>
            </a:lvl2pPr>
            <a:lvl3pPr marL="911742" indent="0">
              <a:buNone/>
              <a:defRPr sz="1000"/>
            </a:lvl3pPr>
            <a:lvl4pPr marL="1367625" indent="0">
              <a:buNone/>
              <a:defRPr sz="900"/>
            </a:lvl4pPr>
            <a:lvl5pPr marL="1823495" indent="0">
              <a:buNone/>
              <a:defRPr sz="900"/>
            </a:lvl5pPr>
            <a:lvl6pPr marL="2279380" indent="0">
              <a:buNone/>
              <a:defRPr sz="900"/>
            </a:lvl6pPr>
            <a:lvl7pPr marL="2735250" indent="0">
              <a:buNone/>
              <a:defRPr sz="900"/>
            </a:lvl7pPr>
            <a:lvl8pPr marL="3191128" indent="0">
              <a:buNone/>
              <a:defRPr sz="900"/>
            </a:lvl8pPr>
            <a:lvl9pPr marL="3647004" indent="0">
              <a:buNone/>
              <a:defRPr sz="900"/>
            </a:lvl9pPr>
          </a:lstStyle>
          <a:p>
            <a:pPr lvl="0"/>
            <a:r>
              <a:rPr lang="en-US" smtClean="0"/>
              <a:t>Click to edit Master text styles</a:t>
            </a:r>
          </a:p>
        </p:txBody>
      </p:sp>
    </p:spTree>
    <p:extLst>
      <p:ext uri="{BB962C8B-B14F-4D97-AF65-F5344CB8AC3E}">
        <p14:creationId xmlns:p14="http://schemas.microsoft.com/office/powerpoint/2010/main" val="2923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71" indent="0">
              <a:buNone/>
              <a:defRPr sz="2800"/>
            </a:lvl2pPr>
            <a:lvl3pPr marL="911742" indent="0">
              <a:buNone/>
              <a:defRPr sz="2400"/>
            </a:lvl3pPr>
            <a:lvl4pPr marL="1367625" indent="0">
              <a:buNone/>
              <a:defRPr sz="2000"/>
            </a:lvl4pPr>
            <a:lvl5pPr marL="1823495" indent="0">
              <a:buNone/>
              <a:defRPr sz="2000"/>
            </a:lvl5pPr>
            <a:lvl6pPr marL="2279380" indent="0">
              <a:buNone/>
              <a:defRPr sz="2000"/>
            </a:lvl6pPr>
            <a:lvl7pPr marL="2735250" indent="0">
              <a:buNone/>
              <a:defRPr sz="2000"/>
            </a:lvl7pPr>
            <a:lvl8pPr marL="3191128" indent="0">
              <a:buNone/>
              <a:defRPr sz="2000"/>
            </a:lvl8pPr>
            <a:lvl9pPr marL="3647004"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00"/>
            </a:lvl1pPr>
            <a:lvl2pPr marL="455871" indent="0">
              <a:buNone/>
              <a:defRPr sz="1200"/>
            </a:lvl2pPr>
            <a:lvl3pPr marL="911742" indent="0">
              <a:buNone/>
              <a:defRPr sz="1000"/>
            </a:lvl3pPr>
            <a:lvl4pPr marL="1367625" indent="0">
              <a:buNone/>
              <a:defRPr sz="900"/>
            </a:lvl4pPr>
            <a:lvl5pPr marL="1823495" indent="0">
              <a:buNone/>
              <a:defRPr sz="900"/>
            </a:lvl5pPr>
            <a:lvl6pPr marL="2279380" indent="0">
              <a:buNone/>
              <a:defRPr sz="900"/>
            </a:lvl6pPr>
            <a:lvl7pPr marL="2735250" indent="0">
              <a:buNone/>
              <a:defRPr sz="900"/>
            </a:lvl7pPr>
            <a:lvl8pPr marL="3191128" indent="0">
              <a:buNone/>
              <a:defRPr sz="900"/>
            </a:lvl8pPr>
            <a:lvl9pPr marL="3647004" indent="0">
              <a:buNone/>
              <a:defRPr sz="900"/>
            </a:lvl9pPr>
          </a:lstStyle>
          <a:p>
            <a:pPr lvl="0"/>
            <a:r>
              <a:rPr lang="en-US" smtClean="0"/>
              <a:t>Click to edit Master text styles</a:t>
            </a:r>
          </a:p>
        </p:txBody>
      </p:sp>
    </p:spTree>
    <p:extLst>
      <p:ext uri="{BB962C8B-B14F-4D97-AF65-F5344CB8AC3E}">
        <p14:creationId xmlns:p14="http://schemas.microsoft.com/office/powerpoint/2010/main" val="364561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115888" y="952500"/>
            <a:ext cx="8837612"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lIns="91174" tIns="45589" rIns="91174" bIns="45589" anchor="ctr"/>
          <a:lstStyle/>
          <a:p>
            <a:pPr defTabSz="911742" fontAlgn="base">
              <a:spcBef>
                <a:spcPct val="0"/>
              </a:spcBef>
              <a:spcAft>
                <a:spcPct val="0"/>
              </a:spcAft>
            </a:pPr>
            <a:endParaRPr lang="en-US" smtClean="0">
              <a:solidFill>
                <a:srgbClr val="000000"/>
              </a:solidFill>
              <a:latin typeface="Arial Narrow" charset="0"/>
              <a:ea typeface="Osaka" charset="0"/>
              <a:cs typeface="Osaka" charset="0"/>
            </a:endParaRPr>
          </a:p>
        </p:txBody>
      </p:sp>
      <p:sp>
        <p:nvSpPr>
          <p:cNvPr id="1027" name="Rectangle 3"/>
          <p:cNvSpPr>
            <a:spLocks noGrp="1" noChangeArrowheads="1"/>
          </p:cNvSpPr>
          <p:nvPr>
            <p:ph type="title"/>
          </p:nvPr>
        </p:nvSpPr>
        <p:spPr bwMode="auto">
          <a:xfrm>
            <a:off x="0" y="1"/>
            <a:ext cx="9144000" cy="9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223" tIns="44319" rIns="90223" bIns="44319" numCol="1" anchor="ctr" anchorCtr="1"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98450" y="1436688"/>
            <a:ext cx="862965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223" tIns="44319" rIns="90223" bIns="443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5"/>
          <p:cNvSpPr txBox="1">
            <a:spLocks noChangeArrowheads="1"/>
          </p:cNvSpPr>
          <p:nvPr/>
        </p:nvSpPr>
        <p:spPr bwMode="auto">
          <a:xfrm>
            <a:off x="4027529" y="6284936"/>
            <a:ext cx="1349375" cy="3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23" tIns="44319" rIns="90223" bIns="44319">
            <a:spAutoFit/>
          </a:bodyPr>
          <a:lstStyle>
            <a:lvl1pPr defTabSz="457200" eaLnBrk="0" hangingPunct="0">
              <a:tabLst>
                <a:tab pos="2286000" algn="l"/>
              </a:tabLst>
              <a:defRPr>
                <a:solidFill>
                  <a:schemeClr val="tx1"/>
                </a:solidFill>
                <a:latin typeface="Arial Narrow" charset="0"/>
                <a:ea typeface="Osaka" charset="0"/>
                <a:cs typeface="Osaka" charset="0"/>
              </a:defRPr>
            </a:lvl1pPr>
            <a:lvl2pPr marL="742950" indent="-285750" defTabSz="457200" eaLnBrk="0" hangingPunct="0">
              <a:tabLst>
                <a:tab pos="2286000" algn="l"/>
              </a:tabLst>
              <a:defRPr>
                <a:solidFill>
                  <a:schemeClr val="tx1"/>
                </a:solidFill>
                <a:latin typeface="Arial Narrow" charset="0"/>
                <a:ea typeface="Osaka" charset="0"/>
                <a:cs typeface="Osaka" charset="0"/>
              </a:defRPr>
            </a:lvl2pPr>
            <a:lvl3pPr marL="1143000" indent="-228600" defTabSz="457200" eaLnBrk="0" hangingPunct="0">
              <a:tabLst>
                <a:tab pos="2286000" algn="l"/>
              </a:tabLst>
              <a:defRPr>
                <a:solidFill>
                  <a:schemeClr val="tx1"/>
                </a:solidFill>
                <a:latin typeface="Arial Narrow" charset="0"/>
                <a:ea typeface="Osaka" charset="0"/>
                <a:cs typeface="Osaka" charset="0"/>
              </a:defRPr>
            </a:lvl3pPr>
            <a:lvl4pPr marL="1600200" indent="-228600" defTabSz="457200" eaLnBrk="0" hangingPunct="0">
              <a:tabLst>
                <a:tab pos="2286000" algn="l"/>
              </a:tabLst>
              <a:defRPr>
                <a:solidFill>
                  <a:schemeClr val="tx1"/>
                </a:solidFill>
                <a:latin typeface="Arial Narrow" charset="0"/>
                <a:ea typeface="Osaka" charset="0"/>
                <a:cs typeface="Osaka" charset="0"/>
              </a:defRPr>
            </a:lvl4pPr>
            <a:lvl5pPr marL="2057400" indent="-228600" defTabSz="457200" eaLnBrk="0" hangingPunct="0">
              <a:tabLst>
                <a:tab pos="2286000" algn="l"/>
              </a:tabLst>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9pPr>
          </a:lstStyle>
          <a:p>
            <a:pPr fontAlgn="base">
              <a:lnSpc>
                <a:spcPct val="110000"/>
              </a:lnSpc>
              <a:spcBef>
                <a:spcPct val="50000"/>
              </a:spcBef>
              <a:spcAft>
                <a:spcPct val="0"/>
              </a:spcAft>
              <a:buClr>
                <a:srgbClr val="FF0000"/>
              </a:buClr>
              <a:buSzPct val="135000"/>
              <a:defRPr/>
            </a:pPr>
            <a:endParaRPr lang="en-US" smtClean="0">
              <a:solidFill>
                <a:srgbClr val="000000"/>
              </a:solidFill>
            </a:endParaRPr>
          </a:p>
        </p:txBody>
      </p:sp>
      <p:sp>
        <p:nvSpPr>
          <p:cNvPr id="1030" name="Text Box 6"/>
          <p:cNvSpPr txBox="1">
            <a:spLocks noChangeArrowheads="1"/>
          </p:cNvSpPr>
          <p:nvPr/>
        </p:nvSpPr>
        <p:spPr bwMode="auto">
          <a:xfrm>
            <a:off x="4475164" y="6553248"/>
            <a:ext cx="388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fld id="{CC6088EF-B100-C64F-9137-7940AAB560F5}" type="slidenum">
              <a:rPr lang="en-US" sz="2000" smtClean="0">
                <a:solidFill>
                  <a:srgbClr val="000000"/>
                </a:solidFill>
                <a:latin typeface="Times New Roman" charset="0"/>
              </a:rPr>
              <a:pPr defTabSz="911742" fontAlgn="base">
                <a:spcBef>
                  <a:spcPct val="50000"/>
                </a:spcBef>
                <a:spcAft>
                  <a:spcPct val="0"/>
                </a:spcAft>
                <a:defRPr/>
              </a:pPr>
              <a:t>‹#›</a:t>
            </a:fld>
            <a:endParaRPr lang="en-US" sz="2000" smtClean="0">
              <a:solidFill>
                <a:srgbClr val="000000"/>
              </a:solidFill>
              <a:latin typeface="Times New Roman" charset="0"/>
            </a:endParaRPr>
          </a:p>
        </p:txBody>
      </p:sp>
      <p:grpSp>
        <p:nvGrpSpPr>
          <p:cNvPr id="1031" name="Group 8"/>
          <p:cNvGrpSpPr>
            <a:grpSpLocks/>
          </p:cNvGrpSpPr>
          <p:nvPr/>
        </p:nvGrpSpPr>
        <p:grpSpPr bwMode="auto">
          <a:xfrm>
            <a:off x="7116768" y="6135680"/>
            <a:ext cx="1943100" cy="722311"/>
            <a:chOff x="3380" y="3865"/>
            <a:chExt cx="1224" cy="455"/>
          </a:xfrm>
        </p:grpSpPr>
        <p:graphicFrame>
          <p:nvGraphicFramePr>
            <p:cNvPr id="1033" name="Object 9"/>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1128" name="Document" r:id="rId14" imgW="1943100" imgH="723900" progId="Word.Document.8">
                    <p:embed/>
                  </p:oleObj>
                </mc:Choice>
                <mc:Fallback>
                  <p:oleObj name="Document" r:id="rId14" imgW="1943100" imgH="723900" progId="Word.Document.8">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777777">
                                    <a:alpha val="74997"/>
                                  </a:srgbClr>
                                </a:outerShdw>
                              </a:effectLst>
                            </a14:hiddenEffects>
                          </a:ext>
                        </a:extLst>
                      </p:spPr>
                    </p:pic>
                  </p:oleObj>
                </mc:Fallback>
              </mc:AlternateContent>
            </a:graphicData>
          </a:graphic>
        </p:graphicFrame>
        <p:sp>
          <p:nvSpPr>
            <p:cNvPr id="1034" name="Text Box 10"/>
            <p:cNvSpPr txBox="1">
              <a:spLocks noChangeArrowheads="1"/>
            </p:cNvSpPr>
            <p:nvPr userDrawn="1"/>
          </p:nvSpPr>
          <p:spPr bwMode="auto">
            <a:xfrm>
              <a:off x="3458" y="4174"/>
              <a:ext cx="11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r>
                <a:rPr lang="en-US" sz="900" smtClean="0">
                  <a:solidFill>
                    <a:srgbClr val="000000"/>
                  </a:solidFill>
                </a:rPr>
                <a:t>BROOKHAVEN SCIENCE ASSOCIATES</a:t>
              </a:r>
            </a:p>
          </p:txBody>
        </p:sp>
      </p:grpSp>
      <p:pic>
        <p:nvPicPr>
          <p:cNvPr id="1032" name="Picture 17" descr="New_DOE_Logo_Color_042808.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038" y="6372229"/>
            <a:ext cx="1833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lnSpc>
          <a:spcPct val="90000"/>
        </a:lnSpc>
        <a:spcBef>
          <a:spcPct val="0"/>
        </a:spcBef>
        <a:spcAft>
          <a:spcPct val="0"/>
        </a:spcAft>
        <a:defRPr sz="4000" b="1">
          <a:solidFill>
            <a:schemeClr val="tx2"/>
          </a:solidFill>
          <a:latin typeface="+mj-lt"/>
          <a:ea typeface="+mj-ea"/>
          <a:cs typeface="Osaka" charset="0"/>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5pPr>
      <a:lvl6pPr marL="455871"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1742"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67625"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3495" algn="ctr" rtl="0" fontAlgn="base">
        <a:lnSpc>
          <a:spcPct val="90000"/>
        </a:lnSpc>
        <a:spcBef>
          <a:spcPct val="0"/>
        </a:spcBef>
        <a:spcAft>
          <a:spcPct val="0"/>
        </a:spcAft>
        <a:defRPr sz="4000" b="1">
          <a:solidFill>
            <a:schemeClr val="tx2"/>
          </a:solidFill>
          <a:latin typeface="Arial Narrow" pitchFamily="34" charset="0"/>
          <a:ea typeface="Osaka" charset="-128"/>
        </a:defRPr>
      </a:lvl9pPr>
    </p:titleStyle>
    <p:bodyStyle>
      <a:lvl1pPr marL="341911" indent="-341911" algn="l" rtl="0" eaLnBrk="0" fontAlgn="base" hangingPunct="0">
        <a:lnSpc>
          <a:spcPct val="90000"/>
        </a:lnSpc>
        <a:spcBef>
          <a:spcPct val="20000"/>
        </a:spcBef>
        <a:spcAft>
          <a:spcPct val="0"/>
        </a:spcAft>
        <a:buClr>
          <a:schemeClr val="folHlink"/>
        </a:buClr>
        <a:buSzPct val="135000"/>
        <a:buChar char="•"/>
        <a:defRPr sz="3200">
          <a:solidFill>
            <a:schemeClr val="tx1"/>
          </a:solidFill>
          <a:latin typeface="+mn-lt"/>
          <a:ea typeface="+mn-ea"/>
          <a:cs typeface="Osaka" charset="0"/>
        </a:defRPr>
      </a:lvl1pPr>
      <a:lvl2pPr marL="688558" indent="-232684" algn="l" rtl="0" eaLnBrk="0" fontAlgn="base" hangingPunct="0">
        <a:lnSpc>
          <a:spcPct val="90000"/>
        </a:lnSpc>
        <a:spcBef>
          <a:spcPct val="20000"/>
        </a:spcBef>
        <a:spcAft>
          <a:spcPct val="0"/>
        </a:spcAft>
        <a:buClr>
          <a:schemeClr val="folHlink"/>
        </a:buClr>
        <a:buSzPct val="100000"/>
        <a:buChar char="•"/>
        <a:defRPr sz="2800">
          <a:solidFill>
            <a:schemeClr val="tx1"/>
          </a:solidFill>
          <a:latin typeface="+mn-lt"/>
          <a:ea typeface="+mn-ea"/>
          <a:cs typeface="Osaka" charset="0"/>
        </a:defRPr>
      </a:lvl2pPr>
      <a:lvl3pPr marL="1082701"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3pPr>
      <a:lvl4pPr marL="1424609"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4pPr>
      <a:lvl5pPr marL="1766519"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5pPr>
      <a:lvl6pPr marL="2222394" indent="-227941" algn="l" rtl="0" fontAlgn="base">
        <a:lnSpc>
          <a:spcPct val="90000"/>
        </a:lnSpc>
        <a:spcBef>
          <a:spcPct val="20000"/>
        </a:spcBef>
        <a:spcAft>
          <a:spcPct val="0"/>
        </a:spcAft>
        <a:buSzPct val="100000"/>
        <a:buChar char="-"/>
        <a:defRPr sz="2400">
          <a:solidFill>
            <a:schemeClr val="tx1"/>
          </a:solidFill>
          <a:latin typeface="+mn-lt"/>
          <a:ea typeface="+mn-ea"/>
        </a:defRPr>
      </a:lvl6pPr>
      <a:lvl7pPr marL="2678272" indent="-227941" algn="l" rtl="0" fontAlgn="base">
        <a:lnSpc>
          <a:spcPct val="90000"/>
        </a:lnSpc>
        <a:spcBef>
          <a:spcPct val="20000"/>
        </a:spcBef>
        <a:spcAft>
          <a:spcPct val="0"/>
        </a:spcAft>
        <a:buSzPct val="100000"/>
        <a:buChar char="-"/>
        <a:defRPr sz="2400">
          <a:solidFill>
            <a:schemeClr val="tx1"/>
          </a:solidFill>
          <a:latin typeface="+mn-lt"/>
          <a:ea typeface="+mn-ea"/>
        </a:defRPr>
      </a:lvl7pPr>
      <a:lvl8pPr marL="3134142" indent="-227941" algn="l" rtl="0" fontAlgn="base">
        <a:lnSpc>
          <a:spcPct val="90000"/>
        </a:lnSpc>
        <a:spcBef>
          <a:spcPct val="20000"/>
        </a:spcBef>
        <a:spcAft>
          <a:spcPct val="0"/>
        </a:spcAft>
        <a:buSzPct val="100000"/>
        <a:buChar char="-"/>
        <a:defRPr sz="2400">
          <a:solidFill>
            <a:schemeClr val="tx1"/>
          </a:solidFill>
          <a:latin typeface="+mn-lt"/>
          <a:ea typeface="+mn-ea"/>
        </a:defRPr>
      </a:lvl8pPr>
      <a:lvl9pPr marL="3590023" indent="-227941" algn="l" rtl="0" fontAlgn="base">
        <a:lnSpc>
          <a:spcPct val="90000"/>
        </a:lnSpc>
        <a:spcBef>
          <a:spcPct val="20000"/>
        </a:spcBef>
        <a:spcAft>
          <a:spcPct val="0"/>
        </a:spcAft>
        <a:buSzPct val="100000"/>
        <a:buChar char="-"/>
        <a:defRPr sz="2400">
          <a:solidFill>
            <a:schemeClr val="tx1"/>
          </a:solidFill>
          <a:latin typeface="+mn-lt"/>
          <a:ea typeface="+mn-ea"/>
        </a:defRPr>
      </a:lvl9pPr>
    </p:bodyStyle>
    <p:otherStyle>
      <a:defPPr>
        <a:defRPr lang="en-US"/>
      </a:defPPr>
      <a:lvl1pPr marL="0" algn="l" defTabSz="911742" rtl="0" eaLnBrk="1" latinLnBrk="0" hangingPunct="1">
        <a:defRPr sz="1800" kern="1200">
          <a:solidFill>
            <a:schemeClr val="tx1"/>
          </a:solidFill>
          <a:latin typeface="+mn-lt"/>
          <a:ea typeface="+mn-ea"/>
          <a:cs typeface="+mn-cs"/>
        </a:defRPr>
      </a:lvl1pPr>
      <a:lvl2pPr marL="455871" algn="l" defTabSz="911742" rtl="0" eaLnBrk="1" latinLnBrk="0" hangingPunct="1">
        <a:defRPr sz="1800" kern="1200">
          <a:solidFill>
            <a:schemeClr val="tx1"/>
          </a:solidFill>
          <a:latin typeface="+mn-lt"/>
          <a:ea typeface="+mn-ea"/>
          <a:cs typeface="+mn-cs"/>
        </a:defRPr>
      </a:lvl2pPr>
      <a:lvl3pPr marL="911742" algn="l" defTabSz="911742" rtl="0" eaLnBrk="1" latinLnBrk="0" hangingPunct="1">
        <a:defRPr sz="1800" kern="1200">
          <a:solidFill>
            <a:schemeClr val="tx1"/>
          </a:solidFill>
          <a:latin typeface="+mn-lt"/>
          <a:ea typeface="+mn-ea"/>
          <a:cs typeface="+mn-cs"/>
        </a:defRPr>
      </a:lvl3pPr>
      <a:lvl4pPr marL="1367625" algn="l" defTabSz="911742" rtl="0" eaLnBrk="1" latinLnBrk="0" hangingPunct="1">
        <a:defRPr sz="1800" kern="1200">
          <a:solidFill>
            <a:schemeClr val="tx1"/>
          </a:solidFill>
          <a:latin typeface="+mn-lt"/>
          <a:ea typeface="+mn-ea"/>
          <a:cs typeface="+mn-cs"/>
        </a:defRPr>
      </a:lvl4pPr>
      <a:lvl5pPr marL="1823495" algn="l" defTabSz="911742" rtl="0" eaLnBrk="1" latinLnBrk="0" hangingPunct="1">
        <a:defRPr sz="1800" kern="1200">
          <a:solidFill>
            <a:schemeClr val="tx1"/>
          </a:solidFill>
          <a:latin typeface="+mn-lt"/>
          <a:ea typeface="+mn-ea"/>
          <a:cs typeface="+mn-cs"/>
        </a:defRPr>
      </a:lvl5pPr>
      <a:lvl6pPr marL="2279380" algn="l" defTabSz="911742" rtl="0" eaLnBrk="1" latinLnBrk="0" hangingPunct="1">
        <a:defRPr sz="1800" kern="1200">
          <a:solidFill>
            <a:schemeClr val="tx1"/>
          </a:solidFill>
          <a:latin typeface="+mn-lt"/>
          <a:ea typeface="+mn-ea"/>
          <a:cs typeface="+mn-cs"/>
        </a:defRPr>
      </a:lvl6pPr>
      <a:lvl7pPr marL="2735250" algn="l" defTabSz="911742" rtl="0" eaLnBrk="1" latinLnBrk="0" hangingPunct="1">
        <a:defRPr sz="1800" kern="1200">
          <a:solidFill>
            <a:schemeClr val="tx1"/>
          </a:solidFill>
          <a:latin typeface="+mn-lt"/>
          <a:ea typeface="+mn-ea"/>
          <a:cs typeface="+mn-cs"/>
        </a:defRPr>
      </a:lvl7pPr>
      <a:lvl8pPr marL="3191128" algn="l" defTabSz="911742" rtl="0" eaLnBrk="1" latinLnBrk="0" hangingPunct="1">
        <a:defRPr sz="1800" kern="1200">
          <a:solidFill>
            <a:schemeClr val="tx1"/>
          </a:solidFill>
          <a:latin typeface="+mn-lt"/>
          <a:ea typeface="+mn-ea"/>
          <a:cs typeface="+mn-cs"/>
        </a:defRPr>
      </a:lvl8pPr>
      <a:lvl9pPr marL="3647004" algn="l" defTabSz="911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24" tIns="45712" rIns="91424" bIns="45712"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24" tIns="45712" rIns="91424" bIns="45712"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353"/>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457119"/>
            <a:fld id="{49A5678A-D05F-FD42-9890-CCECCD9C8C54}" type="datetimeFigureOut">
              <a:rPr lang="sv-SE" smtClean="0">
                <a:solidFill>
                  <a:prstClr val="black">
                    <a:tint val="75000"/>
                  </a:prstClr>
                </a:solidFill>
              </a:rPr>
              <a:pPr defTabSz="457119"/>
              <a:t>2019-01-25</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3"/>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457119"/>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3"/>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457119"/>
            <a:fld id="{276797C7-3D02-2A4F-97AD-9EB2A99A67F0}" type="slidenum">
              <a:rPr lang="sv-SE" smtClean="0">
                <a:solidFill>
                  <a:prstClr val="black">
                    <a:tint val="75000"/>
                  </a:prstClr>
                </a:solidFill>
              </a:rPr>
              <a:pPr defTabSz="457119"/>
              <a:t>‹#›</a:t>
            </a:fld>
            <a:endParaRPr lang="sv-SE">
              <a:solidFill>
                <a:prstClr val="black">
                  <a:tint val="75000"/>
                </a:prstClr>
              </a:solidFill>
            </a:endParaRPr>
          </a:p>
        </p:txBody>
      </p:sp>
    </p:spTree>
    <p:extLst>
      <p:ext uri="{BB962C8B-B14F-4D97-AF65-F5344CB8AC3E}">
        <p14:creationId xmlns:p14="http://schemas.microsoft.com/office/powerpoint/2010/main" val="146346645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699"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59"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7" indent="-228559"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6" indent="-228559"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4"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353"/>
            <a:ext cx="2133600" cy="365125"/>
          </a:xfrm>
          <a:prstGeom prst="rect">
            <a:avLst/>
          </a:prstGeom>
        </p:spPr>
        <p:txBody>
          <a:bodyPr vert="horz" lIns="91424" tIns="45712" rIns="91424" bIns="45712" rtlCol="0" anchor="ctr"/>
          <a:lstStyle>
            <a:lvl1pPr algn="l">
              <a:defRPr sz="1200">
                <a:solidFill>
                  <a:srgbClr val="0094CA"/>
                </a:solidFill>
              </a:defRPr>
            </a:lvl1pPr>
          </a:lstStyle>
          <a:p>
            <a:pPr defTabSz="457119"/>
            <a:fld id="{8F5C681F-1FB5-764D-BC0F-BB7944416E1E}" type="datetime1">
              <a:rPr lang="en-US" smtClean="0"/>
              <a:pPr defTabSz="457119"/>
              <a:t>1/25/2019</a:t>
            </a:fld>
            <a:endParaRPr lang="sv-SE"/>
          </a:p>
        </p:txBody>
      </p:sp>
      <p:sp>
        <p:nvSpPr>
          <p:cNvPr id="5" name="Platshållare för sidfot 4"/>
          <p:cNvSpPr>
            <a:spLocks noGrp="1"/>
          </p:cNvSpPr>
          <p:nvPr>
            <p:ph type="ftr" sz="quarter" idx="3"/>
          </p:nvPr>
        </p:nvSpPr>
        <p:spPr>
          <a:xfrm>
            <a:off x="3124200" y="6356353"/>
            <a:ext cx="2895600" cy="365125"/>
          </a:xfrm>
          <a:prstGeom prst="rect">
            <a:avLst/>
          </a:prstGeom>
        </p:spPr>
        <p:txBody>
          <a:bodyPr vert="horz" lIns="91424" tIns="45712" rIns="91424" bIns="45712" rtlCol="0" anchor="ctr"/>
          <a:lstStyle>
            <a:lvl1pPr algn="ctr">
              <a:defRPr sz="1200">
                <a:solidFill>
                  <a:srgbClr val="0094CA"/>
                </a:solidFill>
              </a:defRPr>
            </a:lvl1pPr>
          </a:lstStyle>
          <a:p>
            <a:pPr defTabSz="457119"/>
            <a:endParaRPr lang="sv-SE"/>
          </a:p>
        </p:txBody>
      </p:sp>
      <p:sp>
        <p:nvSpPr>
          <p:cNvPr id="6" name="Platshållare för bildnummer 5"/>
          <p:cNvSpPr>
            <a:spLocks noGrp="1"/>
          </p:cNvSpPr>
          <p:nvPr>
            <p:ph type="sldNum" sz="quarter" idx="4"/>
          </p:nvPr>
        </p:nvSpPr>
        <p:spPr>
          <a:xfrm>
            <a:off x="6553200" y="6356353"/>
            <a:ext cx="2133600" cy="365125"/>
          </a:xfrm>
          <a:prstGeom prst="rect">
            <a:avLst/>
          </a:prstGeom>
        </p:spPr>
        <p:txBody>
          <a:bodyPr vert="horz" lIns="91424" tIns="45712" rIns="91424" bIns="45712" rtlCol="0" anchor="ctr"/>
          <a:lstStyle>
            <a:lvl1pPr algn="r">
              <a:defRPr sz="1200">
                <a:solidFill>
                  <a:srgbClr val="0094CA"/>
                </a:solidFill>
              </a:defRPr>
            </a:lvl1pPr>
          </a:lstStyle>
          <a:p>
            <a:pPr defTabSz="457119"/>
            <a:fld id="{038C62C7-F79B-CD4A-A5DF-5683BBEC4A65}" type="slidenum">
              <a:rPr lang="sv-SE" smtClean="0"/>
              <a:pPr defTabSz="457119"/>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srgbClr val="0094CA"/>
              </a:solidFill>
            </a:endParaRPr>
          </a:p>
        </p:txBody>
      </p:sp>
      <p:pic>
        <p:nvPicPr>
          <p:cNvPr id="8" name="Bildobjekt 7" descr="ESS-vit-logga.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326973" y="378762"/>
            <a:ext cx="1359827"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79411995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119" rtl="0" eaLnBrk="1" latinLnBrk="0" hangingPunct="1">
        <a:spcBef>
          <a:spcPct val="0"/>
        </a:spcBef>
        <a:buNone/>
        <a:defRPr sz="2800" kern="1200">
          <a:solidFill>
            <a:schemeClr val="bg1"/>
          </a:solidFill>
          <a:latin typeface="+mj-lt"/>
          <a:ea typeface="+mj-ea"/>
          <a:cs typeface="+mj-cs"/>
        </a:defRPr>
      </a:lvl1pPr>
    </p:titleStyle>
    <p:bodyStyle>
      <a:lvl1pPr marL="0" indent="0" algn="l" defTabSz="457119"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9" indent="0" algn="l" defTabSz="457119" rtl="0" eaLnBrk="1" latinLnBrk="0" hangingPunct="1">
        <a:spcBef>
          <a:spcPct val="20000"/>
        </a:spcBef>
        <a:buFont typeface="Wingdings" charset="2"/>
        <a:buNone/>
        <a:defRPr sz="2000" kern="1200">
          <a:solidFill>
            <a:srgbClr val="0094CA"/>
          </a:solidFill>
          <a:latin typeface="+mn-lt"/>
          <a:ea typeface="+mn-ea"/>
          <a:cs typeface="+mn-cs"/>
        </a:defRPr>
      </a:lvl2pPr>
      <a:lvl3pPr marL="914239" indent="0" algn="l" defTabSz="457119" rtl="0" eaLnBrk="1" latinLnBrk="0" hangingPunct="1">
        <a:spcBef>
          <a:spcPct val="20000"/>
        </a:spcBef>
        <a:buFont typeface="Wingdings" charset="2"/>
        <a:buNone/>
        <a:defRPr sz="2000" kern="1200">
          <a:solidFill>
            <a:srgbClr val="0094CA"/>
          </a:solidFill>
          <a:latin typeface="+mn-lt"/>
          <a:ea typeface="+mn-ea"/>
          <a:cs typeface="+mn-cs"/>
        </a:defRPr>
      </a:lvl3pPr>
      <a:lvl4pPr marL="1371358" indent="0" algn="l" defTabSz="457119" rtl="0" eaLnBrk="1" latinLnBrk="0" hangingPunct="1">
        <a:spcBef>
          <a:spcPct val="20000"/>
        </a:spcBef>
        <a:buFont typeface="Wingdings" charset="2"/>
        <a:buNone/>
        <a:defRPr sz="2000" kern="1200">
          <a:solidFill>
            <a:srgbClr val="0094CA"/>
          </a:solidFill>
          <a:latin typeface="+mn-lt"/>
          <a:ea typeface="+mn-ea"/>
          <a:cs typeface="+mn-cs"/>
        </a:defRPr>
      </a:lvl4pPr>
      <a:lvl5pPr marL="1828477" indent="0" algn="l" defTabSz="457119" rtl="0" eaLnBrk="1" latinLnBrk="0" hangingPunct="1">
        <a:spcBef>
          <a:spcPct val="20000"/>
        </a:spcBef>
        <a:buFont typeface="Wingdings" charset="2"/>
        <a:buNone/>
        <a:defRPr sz="2000" kern="1200">
          <a:solidFill>
            <a:srgbClr val="0094CA"/>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4160" y="408941"/>
            <a:ext cx="2082800" cy="1114297"/>
          </a:xfrm>
          <a:prstGeom prst="rect">
            <a:avLst/>
          </a:prstGeom>
        </p:spPr>
      </p:pic>
      <p:sp>
        <p:nvSpPr>
          <p:cNvPr id="7" name="textruta 6"/>
          <p:cNvSpPr txBox="1"/>
          <p:nvPr/>
        </p:nvSpPr>
        <p:spPr>
          <a:xfrm>
            <a:off x="104006" y="966089"/>
            <a:ext cx="9144000" cy="3477859"/>
          </a:xfrm>
          <a:prstGeom prst="rect">
            <a:avLst/>
          </a:prstGeom>
          <a:noFill/>
        </p:spPr>
        <p:txBody>
          <a:bodyPr wrap="square" lIns="91424" tIns="45712" rIns="91424" bIns="45712" rtlCol="0">
            <a:spAutoFit/>
          </a:bodyPr>
          <a:lstStyle/>
          <a:p>
            <a:pPr algn="ctr" defTabSz="457119"/>
            <a:r>
              <a:rPr lang="en-GB" sz="4400" b="1" dirty="0" smtClean="0">
                <a:solidFill>
                  <a:srgbClr val="FFFFFF"/>
                </a:solidFill>
              </a:rPr>
              <a:t>Review of the</a:t>
            </a:r>
          </a:p>
          <a:p>
            <a:pPr algn="ctr" defTabSz="457119"/>
            <a:r>
              <a:rPr lang="en-GB" sz="4400" b="1" dirty="0">
                <a:solidFill>
                  <a:srgbClr val="FFFFFF"/>
                </a:solidFill>
              </a:rPr>
              <a:t>Conceptual </a:t>
            </a:r>
            <a:r>
              <a:rPr lang="en-GB" sz="4400" b="1" dirty="0" smtClean="0">
                <a:solidFill>
                  <a:srgbClr val="FFFFFF"/>
                </a:solidFill>
              </a:rPr>
              <a:t>Design of the</a:t>
            </a:r>
            <a:endParaRPr lang="en-GB" sz="4400" b="1" dirty="0">
              <a:solidFill>
                <a:srgbClr val="FFFFFF"/>
              </a:solidFill>
            </a:endParaRPr>
          </a:p>
          <a:p>
            <a:pPr algn="ctr" defTabSz="457119"/>
            <a:r>
              <a:rPr lang="en-GB" sz="4400" b="1" dirty="0" smtClean="0">
                <a:solidFill>
                  <a:srgbClr val="FFFFFF"/>
                </a:solidFill>
              </a:rPr>
              <a:t>Central </a:t>
            </a:r>
            <a:r>
              <a:rPr lang="en-GB" sz="4400" b="1" dirty="0">
                <a:solidFill>
                  <a:srgbClr val="FFFFFF"/>
                </a:solidFill>
              </a:rPr>
              <a:t>Process </a:t>
            </a:r>
            <a:r>
              <a:rPr lang="en-GB" sz="4400" b="1" dirty="0" smtClean="0">
                <a:solidFill>
                  <a:srgbClr val="FFFFFF"/>
                </a:solidFill>
              </a:rPr>
              <a:t>Systems</a:t>
            </a:r>
          </a:p>
          <a:p>
            <a:pPr algn="ctr" defTabSz="457119"/>
            <a:r>
              <a:rPr lang="en-GB" sz="4400" b="1" dirty="0" smtClean="0">
                <a:solidFill>
                  <a:srgbClr val="FFFFFF"/>
                </a:solidFill>
              </a:rPr>
              <a:t>- Charge and planning -</a:t>
            </a:r>
            <a:br>
              <a:rPr lang="en-GB" sz="4400" b="1" dirty="0" smtClean="0">
                <a:solidFill>
                  <a:srgbClr val="FFFFFF"/>
                </a:solidFill>
              </a:rPr>
            </a:br>
            <a:endParaRPr lang="en-GB" sz="4400" b="1" dirty="0" smtClean="0">
              <a:solidFill>
                <a:srgbClr val="FFFFFF"/>
              </a:solidFill>
            </a:endParaRPr>
          </a:p>
        </p:txBody>
      </p:sp>
      <p:sp>
        <p:nvSpPr>
          <p:cNvPr id="4" name="textruta 3"/>
          <p:cNvSpPr txBox="1"/>
          <p:nvPr/>
        </p:nvSpPr>
        <p:spPr>
          <a:xfrm>
            <a:off x="0" y="5614676"/>
            <a:ext cx="9144000" cy="738648"/>
          </a:xfrm>
          <a:prstGeom prst="rect">
            <a:avLst/>
          </a:prstGeom>
          <a:noFill/>
        </p:spPr>
        <p:txBody>
          <a:bodyPr wrap="square" lIns="91424" tIns="45712" rIns="91424" bIns="45712" rtlCol="0">
            <a:spAutoFit/>
          </a:bodyPr>
          <a:lstStyle/>
          <a:p>
            <a:pPr algn="ctr" defTabSz="457119"/>
            <a:r>
              <a:rPr lang="en-GB" sz="2400" dirty="0" smtClean="0">
                <a:solidFill>
                  <a:srgbClr val="FFFFFF"/>
                </a:solidFill>
              </a:rPr>
              <a:t>Roland Garoby</a:t>
            </a:r>
          </a:p>
          <a:p>
            <a:pPr algn="ctr" defTabSz="457119"/>
            <a:endParaRPr lang="en-GB" dirty="0" smtClean="0">
              <a:solidFill>
                <a:srgbClr val="FFFFFF"/>
              </a:solidFill>
            </a:endParaRPr>
          </a:p>
        </p:txBody>
      </p:sp>
      <p:sp>
        <p:nvSpPr>
          <p:cNvPr id="8" name="textruta 6"/>
          <p:cNvSpPr txBox="1"/>
          <p:nvPr/>
        </p:nvSpPr>
        <p:spPr>
          <a:xfrm>
            <a:off x="107950" y="4869160"/>
            <a:ext cx="9144000" cy="584759"/>
          </a:xfrm>
          <a:prstGeom prst="rect">
            <a:avLst/>
          </a:prstGeom>
          <a:noFill/>
        </p:spPr>
        <p:txBody>
          <a:bodyPr wrap="square" lIns="91424" tIns="45712" rIns="91424" bIns="45712" rtlCol="0">
            <a:spAutoFit/>
          </a:bodyPr>
          <a:lstStyle/>
          <a:p>
            <a:pPr algn="ctr" defTabSz="457119"/>
            <a:r>
              <a:rPr lang="en-GB" sz="3200" b="1" dirty="0" smtClean="0">
                <a:solidFill>
                  <a:srgbClr val="FFFFFF"/>
                </a:solidFill>
              </a:rPr>
              <a:t>12 February 2019, Lund</a:t>
            </a:r>
            <a:endParaRPr lang="en-GB" sz="3200" dirty="0">
              <a:solidFill>
                <a:srgbClr val="FFFFFF"/>
              </a:solidFill>
            </a:endParaRPr>
          </a:p>
        </p:txBody>
      </p:sp>
      <p:sp>
        <p:nvSpPr>
          <p:cNvPr id="2" name="TextBox 1"/>
          <p:cNvSpPr txBox="1"/>
          <p:nvPr/>
        </p:nvSpPr>
        <p:spPr>
          <a:xfrm>
            <a:off x="2712584" y="6219618"/>
            <a:ext cx="3934731" cy="400110"/>
          </a:xfrm>
          <a:prstGeom prst="rect">
            <a:avLst/>
          </a:prstGeom>
          <a:noFill/>
        </p:spPr>
        <p:txBody>
          <a:bodyPr wrap="none" rtlCol="0">
            <a:spAutoFit/>
          </a:bodyPr>
          <a:lstStyle/>
          <a:p>
            <a:pPr defTabSz="457119"/>
            <a:r>
              <a:rPr lang="en-US" sz="2000" u="sng" dirty="0">
                <a:solidFill>
                  <a:prstClr val="black"/>
                </a:solidFill>
              </a:rPr>
              <a:t>https://</a:t>
            </a:r>
            <a:r>
              <a:rPr lang="en-US" sz="2000" u="sng" dirty="0" smtClean="0">
                <a:solidFill>
                  <a:prstClr val="black"/>
                </a:solidFill>
              </a:rPr>
              <a:t>indico.esss.lu.se/event/934/</a:t>
            </a:r>
          </a:p>
        </p:txBody>
      </p:sp>
    </p:spTree>
    <p:extLst>
      <p:ext uri="{BB962C8B-B14F-4D97-AF65-F5344CB8AC3E}">
        <p14:creationId xmlns:p14="http://schemas.microsoft.com/office/powerpoint/2010/main" val="122861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lIns="64286" tIns="32143" rIns="64286" bIns="32143"/>
          <a:lstStyle/>
          <a:p>
            <a:r>
              <a:rPr lang="en-US" sz="3200" dirty="0" smtClean="0">
                <a:solidFill>
                  <a:srgbClr val="FFFFFF"/>
                </a:solidFill>
                <a:cs typeface="Arial" charset="0"/>
              </a:rPr>
              <a:t>Review purpose</a:t>
            </a:r>
            <a:endParaRPr lang="en-US" sz="3200" dirty="0">
              <a:solidFill>
                <a:srgbClr val="FFFFFF"/>
              </a:solidFill>
              <a:cs typeface="Arial" charset="0"/>
            </a:endParaRPr>
          </a:p>
        </p:txBody>
      </p:sp>
      <p:sp>
        <p:nvSpPr>
          <p:cNvPr id="2" name="Slide Number Placeholder 1"/>
          <p:cNvSpPr>
            <a:spLocks noGrp="1"/>
          </p:cNvSpPr>
          <p:nvPr>
            <p:ph type="sldNum" sz="quarter" idx="4294967295"/>
          </p:nvPr>
        </p:nvSpPr>
        <p:spPr>
          <a:xfrm>
            <a:off x="7010400" y="6356350"/>
            <a:ext cx="2133600" cy="365125"/>
          </a:xfrm>
        </p:spPr>
        <p:txBody>
          <a:bodyPr/>
          <a:lstStyle/>
          <a:p>
            <a:fld id="{038C62C7-F79B-CD4A-A5DF-5683BBEC4A65}" type="slidenum">
              <a:rPr lang="sv-SE" smtClean="0"/>
              <a:pPr/>
              <a:t>2</a:t>
            </a:fld>
            <a:endParaRPr lang="sv-SE" dirty="0"/>
          </a:p>
        </p:txBody>
      </p:sp>
      <p:sp>
        <p:nvSpPr>
          <p:cNvPr id="5" name="TextBox 4"/>
          <p:cNvSpPr txBox="1"/>
          <p:nvPr/>
        </p:nvSpPr>
        <p:spPr>
          <a:xfrm>
            <a:off x="179512" y="1628800"/>
            <a:ext cx="8685471" cy="4593565"/>
          </a:xfrm>
          <a:prstGeom prst="rect">
            <a:avLst/>
          </a:prstGeom>
          <a:noFill/>
        </p:spPr>
        <p:txBody>
          <a:bodyPr wrap="square" rtlCol="0">
            <a:spAutoFit/>
          </a:bodyPr>
          <a:lstStyle/>
          <a:p>
            <a:pPr defTabSz="457119">
              <a:spcBef>
                <a:spcPts val="900"/>
              </a:spcBef>
            </a:pPr>
            <a:r>
              <a:rPr lang="en-GB" sz="2000" b="1" dirty="0" smtClean="0">
                <a:solidFill>
                  <a:srgbClr val="0070C0"/>
                </a:solidFill>
              </a:rPr>
              <a:t>The main purpose of the review is to scrutinize and optimize the design of the “Central Process System” (CPS) that is proposed by the selected contractor.</a:t>
            </a:r>
          </a:p>
          <a:p>
            <a:pPr defTabSz="457119">
              <a:spcBef>
                <a:spcPts val="900"/>
              </a:spcBef>
            </a:pPr>
            <a:endParaRPr lang="en-GB" sz="2000" b="1" dirty="0" smtClean="0">
              <a:solidFill>
                <a:srgbClr val="0070C0"/>
              </a:solidFill>
            </a:endParaRPr>
          </a:p>
          <a:p>
            <a:pPr defTabSz="457119">
              <a:spcBef>
                <a:spcPts val="900"/>
              </a:spcBef>
            </a:pPr>
            <a:r>
              <a:rPr lang="en-GB" sz="2000" b="1" dirty="0" smtClean="0">
                <a:solidFill>
                  <a:srgbClr val="0070C0"/>
                </a:solidFill>
              </a:rPr>
              <a:t>The CPS design has to allow ESS facility to operate reliability and to fulfil its commitments to the authorities, especially in terms of sustainability and heat recovery.</a:t>
            </a:r>
          </a:p>
          <a:p>
            <a:pPr defTabSz="457119">
              <a:spcBef>
                <a:spcPts val="900"/>
              </a:spcBef>
            </a:pPr>
            <a:endParaRPr lang="en-GB" sz="2000" b="1" dirty="0" smtClean="0">
              <a:solidFill>
                <a:srgbClr val="0070C0"/>
              </a:solidFill>
            </a:endParaRPr>
          </a:p>
          <a:p>
            <a:pPr defTabSz="457119">
              <a:spcBef>
                <a:spcPts val="900"/>
              </a:spcBef>
            </a:pPr>
            <a:r>
              <a:rPr lang="en-GB" sz="2000" b="1" dirty="0" smtClean="0">
                <a:solidFill>
                  <a:srgbClr val="0070C0"/>
                </a:solidFill>
              </a:rPr>
              <a:t>Optimization is concerning:</a:t>
            </a:r>
          </a:p>
          <a:p>
            <a:pPr marL="342900" indent="-342900" defTabSz="457119">
              <a:spcBef>
                <a:spcPts val="900"/>
              </a:spcBef>
              <a:buFontTx/>
              <a:buChar char="-"/>
            </a:pPr>
            <a:r>
              <a:rPr lang="en-GB" sz="2000" b="1" dirty="0" smtClean="0">
                <a:solidFill>
                  <a:srgbClr val="0070C0"/>
                </a:solidFill>
              </a:rPr>
              <a:t>Costs of construction and </a:t>
            </a:r>
            <a:r>
              <a:rPr lang="en-GB" sz="2000" b="1" dirty="0" smtClean="0">
                <a:solidFill>
                  <a:srgbClr val="0070C0"/>
                </a:solidFill>
              </a:rPr>
              <a:t>operation*,</a:t>
            </a:r>
            <a:endParaRPr lang="en-GB" sz="2000" b="1" dirty="0" smtClean="0">
              <a:solidFill>
                <a:srgbClr val="0070C0"/>
              </a:solidFill>
            </a:endParaRPr>
          </a:p>
          <a:p>
            <a:pPr marL="342900" indent="-342900" defTabSz="457119">
              <a:spcBef>
                <a:spcPts val="900"/>
              </a:spcBef>
              <a:buFontTx/>
              <a:buChar char="-"/>
            </a:pPr>
            <a:r>
              <a:rPr lang="en-GB" sz="2000" b="1" dirty="0" smtClean="0">
                <a:solidFill>
                  <a:srgbClr val="0070C0"/>
                </a:solidFill>
              </a:rPr>
              <a:t>Design principles in view of sustainability,</a:t>
            </a:r>
          </a:p>
          <a:p>
            <a:pPr marL="342900" indent="-342900" defTabSz="457119">
              <a:spcBef>
                <a:spcPts val="900"/>
              </a:spcBef>
              <a:buFontTx/>
              <a:buChar char="-"/>
            </a:pPr>
            <a:r>
              <a:rPr lang="en-GB" sz="2000" b="1" dirty="0" smtClean="0">
                <a:solidFill>
                  <a:srgbClr val="0070C0"/>
                </a:solidFill>
              </a:rPr>
              <a:t>Practical implementation in view of maximizing reliability and minimizing complexity and maintenance efforts.</a:t>
            </a:r>
            <a:endParaRPr lang="en-GB" sz="2000" b="1" dirty="0">
              <a:solidFill>
                <a:srgbClr val="0070C0"/>
              </a:solidFill>
            </a:endParaRPr>
          </a:p>
        </p:txBody>
      </p:sp>
      <p:sp>
        <p:nvSpPr>
          <p:cNvPr id="3" name="TextBox 2"/>
          <p:cNvSpPr txBox="1"/>
          <p:nvPr/>
        </p:nvSpPr>
        <p:spPr>
          <a:xfrm>
            <a:off x="3635896" y="6354246"/>
            <a:ext cx="3877023" cy="307777"/>
          </a:xfrm>
          <a:prstGeom prst="rect">
            <a:avLst/>
          </a:prstGeom>
          <a:noFill/>
        </p:spPr>
        <p:txBody>
          <a:bodyPr wrap="none" rtlCol="0">
            <a:spAutoFit/>
          </a:bodyPr>
          <a:lstStyle/>
          <a:p>
            <a:r>
              <a:rPr lang="en-GB" sz="1400" dirty="0" smtClean="0"/>
              <a:t>* Qualitatively, on the basis of the technical design</a:t>
            </a:r>
            <a:endParaRPr lang="en-GB" sz="1400" dirty="0"/>
          </a:p>
        </p:txBody>
      </p:sp>
    </p:spTree>
    <p:extLst>
      <p:ext uri="{BB962C8B-B14F-4D97-AF65-F5344CB8AC3E}">
        <p14:creationId xmlns:p14="http://schemas.microsoft.com/office/powerpoint/2010/main" val="332114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lIns="64286" tIns="32143" rIns="64286" bIns="32143"/>
          <a:lstStyle/>
          <a:p>
            <a:r>
              <a:rPr lang="en-US" sz="3200" dirty="0" smtClean="0">
                <a:solidFill>
                  <a:srgbClr val="FFFFFF"/>
                </a:solidFill>
                <a:cs typeface="Arial" charset="0"/>
              </a:rPr>
              <a:t>Planning</a:t>
            </a:r>
            <a:endParaRPr lang="en-US" sz="3200" dirty="0">
              <a:solidFill>
                <a:srgbClr val="FFFFFF"/>
              </a:solidFill>
              <a:cs typeface="Arial" charset="0"/>
            </a:endParaRPr>
          </a:p>
        </p:txBody>
      </p:sp>
      <p:sp>
        <p:nvSpPr>
          <p:cNvPr id="2" name="Slide Number Placeholder 1"/>
          <p:cNvSpPr>
            <a:spLocks noGrp="1"/>
          </p:cNvSpPr>
          <p:nvPr>
            <p:ph type="sldNum" sz="quarter" idx="4294967295"/>
          </p:nvPr>
        </p:nvSpPr>
        <p:spPr>
          <a:xfrm>
            <a:off x="7010400" y="6356350"/>
            <a:ext cx="2133600" cy="365125"/>
          </a:xfrm>
        </p:spPr>
        <p:txBody>
          <a:bodyPr/>
          <a:lstStyle/>
          <a:p>
            <a:fld id="{038C62C7-F79B-CD4A-A5DF-5683BBEC4A65}" type="slidenum">
              <a:rPr lang="sv-SE" smtClean="0"/>
              <a:pPr/>
              <a:t>3</a:t>
            </a:fld>
            <a:endParaRPr lang="sv-SE" dirty="0"/>
          </a:p>
        </p:txBody>
      </p:sp>
      <p:sp>
        <p:nvSpPr>
          <p:cNvPr id="5" name="TextBox 4"/>
          <p:cNvSpPr txBox="1"/>
          <p:nvPr/>
        </p:nvSpPr>
        <p:spPr>
          <a:xfrm>
            <a:off x="179512" y="1844824"/>
            <a:ext cx="8685471" cy="3731791"/>
          </a:xfrm>
          <a:prstGeom prst="rect">
            <a:avLst/>
          </a:prstGeom>
          <a:noFill/>
        </p:spPr>
        <p:txBody>
          <a:bodyPr wrap="square" rtlCol="0">
            <a:spAutoFit/>
          </a:bodyPr>
          <a:lstStyle>
            <a:defPPr>
              <a:defRPr lang="sv-SE"/>
            </a:defPPr>
            <a:lvl1pPr defTabSz="457119">
              <a:spcBef>
                <a:spcPts val="900"/>
              </a:spcBef>
              <a:defRPr sz="2000" b="1">
                <a:solidFill>
                  <a:srgbClr val="0070C0"/>
                </a:solidFill>
              </a:defRPr>
            </a:lvl1pPr>
          </a:lstStyle>
          <a:p>
            <a:pPr marL="342900" indent="-342900">
              <a:buFont typeface="Arial" panose="020B0604020202020204" pitchFamily="34" charset="0"/>
              <a:buChar char="•"/>
            </a:pPr>
            <a:r>
              <a:rPr lang="en-GB" dirty="0" smtClean="0"/>
              <a:t>1</a:t>
            </a:r>
            <a:r>
              <a:rPr lang="en-GB" baseline="30000" dirty="0" smtClean="0"/>
              <a:t>st</a:t>
            </a:r>
            <a:r>
              <a:rPr lang="en-GB" dirty="0" smtClean="0"/>
              <a:t> Review on </a:t>
            </a:r>
            <a:r>
              <a:rPr lang="en-GB" dirty="0"/>
              <a:t>November </a:t>
            </a:r>
            <a:r>
              <a:rPr lang="en-GB" dirty="0" smtClean="0"/>
              <a:t>14-15, 2017. Presentation of ESS needs and required cooling systems. Explanation of E.ON energy strategy (“</a:t>
            </a:r>
            <a:r>
              <a:rPr lang="en-GB" dirty="0" err="1" smtClean="0"/>
              <a:t>Ectogrid</a:t>
            </a:r>
            <a:r>
              <a:rPr lang="en-GB" dirty="0" smtClean="0"/>
              <a:t>”) and preliminary plans for the Central Processing System (CPS) at ESS. </a:t>
            </a:r>
            <a:endParaRPr lang="en-GB" dirty="0"/>
          </a:p>
          <a:p>
            <a:pPr marL="342900" indent="-342900">
              <a:buFont typeface="Arial" panose="020B0604020202020204" pitchFamily="34" charset="0"/>
              <a:buChar char="•"/>
            </a:pPr>
            <a:r>
              <a:rPr lang="en-GB" dirty="0" smtClean="0"/>
              <a:t>2018:</a:t>
            </a:r>
          </a:p>
          <a:p>
            <a:pPr marL="795184" lvl="1" indent="-342900">
              <a:buFont typeface="Arial" panose="020B0604020202020204" pitchFamily="34" charset="0"/>
              <a:buChar char="•"/>
            </a:pPr>
            <a:r>
              <a:rPr lang="en-GB" dirty="0" smtClean="0"/>
              <a:t>Re-baselining </a:t>
            </a:r>
            <a:r>
              <a:rPr lang="en-GB" dirty="0"/>
              <a:t>of the whole ESS </a:t>
            </a:r>
            <a:r>
              <a:rPr lang="en-GB" dirty="0" smtClean="0"/>
              <a:t>project.</a:t>
            </a:r>
          </a:p>
          <a:p>
            <a:pPr marL="795184" lvl="1" indent="-342900">
              <a:buFont typeface="Arial" panose="020B0604020202020204" pitchFamily="34" charset="0"/>
              <a:buChar char="•"/>
            </a:pPr>
            <a:r>
              <a:rPr lang="en-GB" dirty="0" smtClean="0"/>
              <a:t>Revisiting the cooling systems for simplifying and optimizing the CPS. New version summarized in ESS-0508287.</a:t>
            </a:r>
          </a:p>
          <a:p>
            <a:pPr marL="342900" indent="-342900">
              <a:buFont typeface="Arial" panose="020B0604020202020204" pitchFamily="34" charset="0"/>
              <a:buChar char="•"/>
            </a:pPr>
            <a:r>
              <a:rPr lang="en-GB" dirty="0" smtClean="0"/>
              <a:t>2</a:t>
            </a:r>
            <a:r>
              <a:rPr lang="en-GB" baseline="30000" dirty="0" smtClean="0"/>
              <a:t>nd</a:t>
            </a:r>
            <a:r>
              <a:rPr lang="en-GB" dirty="0" smtClean="0"/>
              <a:t> Review on February 12-13, 2019 to </a:t>
            </a:r>
            <a:r>
              <a:rPr lang="en-GB" dirty="0" err="1" smtClean="0"/>
              <a:t>analyze</a:t>
            </a:r>
            <a:r>
              <a:rPr lang="en-GB" dirty="0" smtClean="0"/>
              <a:t> </a:t>
            </a:r>
            <a:r>
              <a:rPr lang="en-GB" dirty="0"/>
              <a:t>the </a:t>
            </a:r>
            <a:r>
              <a:rPr lang="en-GB" dirty="0" smtClean="0"/>
              <a:t>Preliminary Design submitted by the contractor.</a:t>
            </a:r>
          </a:p>
          <a:p>
            <a:pPr marL="342900" indent="-342900">
              <a:buFont typeface="Arial" panose="020B0604020202020204" pitchFamily="34" charset="0"/>
              <a:buChar char="•"/>
            </a:pPr>
            <a:r>
              <a:rPr lang="en-GB" dirty="0" smtClean="0"/>
              <a:t>Overview schedule of implementation to be presented by E.ON on February 12, 2019.</a:t>
            </a:r>
            <a:endParaRPr lang="en-GB" dirty="0"/>
          </a:p>
        </p:txBody>
      </p:sp>
    </p:spTree>
    <p:extLst>
      <p:ext uri="{BB962C8B-B14F-4D97-AF65-F5344CB8AC3E}">
        <p14:creationId xmlns:p14="http://schemas.microsoft.com/office/powerpoint/2010/main" val="204655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Review charge</a:t>
            </a:r>
            <a:endParaRPr lang="en-GB" sz="3200" dirty="0"/>
          </a:p>
        </p:txBody>
      </p:sp>
      <p:sp>
        <p:nvSpPr>
          <p:cNvPr id="3" name="TextBox 2"/>
          <p:cNvSpPr txBox="1"/>
          <p:nvPr/>
        </p:nvSpPr>
        <p:spPr>
          <a:xfrm>
            <a:off x="179512" y="1844824"/>
            <a:ext cx="8685471" cy="4339650"/>
          </a:xfrm>
          <a:prstGeom prst="rect">
            <a:avLst/>
          </a:prstGeom>
          <a:noFill/>
        </p:spPr>
        <p:txBody>
          <a:bodyPr wrap="square" rtlCol="0">
            <a:spAutoFit/>
          </a:bodyPr>
          <a:lstStyle/>
          <a:p>
            <a:pPr marL="457200" indent="-457200" defTabSz="457119">
              <a:spcBef>
                <a:spcPts val="900"/>
              </a:spcBef>
              <a:buFont typeface="+mj-lt"/>
              <a:buAutoNum type="arabicPeriod"/>
            </a:pPr>
            <a:r>
              <a:rPr lang="en-GB" b="1" dirty="0" smtClean="0">
                <a:solidFill>
                  <a:srgbClr val="0070C0"/>
                </a:solidFill>
              </a:rPr>
              <a:t>Are the Contractor’s </a:t>
            </a:r>
            <a:r>
              <a:rPr lang="en-GB" b="1" dirty="0">
                <a:solidFill>
                  <a:srgbClr val="0070C0"/>
                </a:solidFill>
              </a:rPr>
              <a:t>responses to </a:t>
            </a:r>
            <a:r>
              <a:rPr lang="en-GB" b="1" dirty="0" smtClean="0">
                <a:solidFill>
                  <a:srgbClr val="0070C0"/>
                </a:solidFill>
              </a:rPr>
              <a:t>the questions </a:t>
            </a:r>
            <a:r>
              <a:rPr lang="en-GB" b="1" dirty="0">
                <a:solidFill>
                  <a:srgbClr val="0070C0"/>
                </a:solidFill>
              </a:rPr>
              <a:t>from the first </a:t>
            </a:r>
            <a:r>
              <a:rPr lang="en-GB" b="1" dirty="0" smtClean="0">
                <a:solidFill>
                  <a:srgbClr val="0070C0"/>
                </a:solidFill>
              </a:rPr>
              <a:t>review satisfying?</a:t>
            </a:r>
            <a:endParaRPr lang="en-GB" b="1" dirty="0">
              <a:solidFill>
                <a:srgbClr val="0070C0"/>
              </a:solidFill>
            </a:endParaRPr>
          </a:p>
          <a:p>
            <a:pPr marL="457200" indent="-457200" defTabSz="457119">
              <a:spcBef>
                <a:spcPts val="900"/>
              </a:spcBef>
              <a:buFont typeface="+mj-lt"/>
              <a:buAutoNum type="arabicPeriod"/>
            </a:pPr>
            <a:r>
              <a:rPr lang="en-GB" b="1" dirty="0" smtClean="0">
                <a:solidFill>
                  <a:srgbClr val="0070C0"/>
                </a:solidFill>
              </a:rPr>
              <a:t>Are the ESS revised requirements meeting ESS needs and likely to simplify the CPS design and its construction and operations costs?</a:t>
            </a:r>
          </a:p>
          <a:p>
            <a:pPr marL="457200" indent="-457200" defTabSz="457119">
              <a:spcBef>
                <a:spcPts val="900"/>
              </a:spcBef>
              <a:buFont typeface="+mj-lt"/>
              <a:buAutoNum type="arabicPeriod"/>
            </a:pPr>
            <a:r>
              <a:rPr lang="en-GB" b="1" dirty="0" err="1" smtClean="0">
                <a:solidFill>
                  <a:srgbClr val="0070C0"/>
                </a:solidFill>
              </a:rPr>
              <a:t>Analyze</a:t>
            </a:r>
            <a:r>
              <a:rPr lang="en-GB" b="1" dirty="0" smtClean="0">
                <a:solidFill>
                  <a:srgbClr val="0070C0"/>
                </a:solidFill>
              </a:rPr>
              <a:t> the CPS design proposed by the Contractor:</a:t>
            </a:r>
          </a:p>
          <a:p>
            <a:pPr marL="909484" lvl="1" indent="-457200" defTabSz="457119">
              <a:spcBef>
                <a:spcPts val="900"/>
              </a:spcBef>
              <a:buFont typeface="Arial" panose="020B0604020202020204" pitchFamily="34" charset="0"/>
              <a:buChar char="•"/>
            </a:pPr>
            <a:r>
              <a:rPr lang="en-GB" b="1" dirty="0" smtClean="0">
                <a:solidFill>
                  <a:srgbClr val="0070C0"/>
                </a:solidFill>
              </a:rPr>
              <a:t>Is the information communicated sufficiently complete to allow judging the proposal?</a:t>
            </a:r>
          </a:p>
          <a:p>
            <a:pPr marL="909484" lvl="1" indent="-457200" defTabSz="457119">
              <a:spcBef>
                <a:spcPts val="900"/>
              </a:spcBef>
              <a:buFont typeface="Arial" panose="020B0604020202020204" pitchFamily="34" charset="0"/>
              <a:buChar char="•"/>
            </a:pPr>
            <a:r>
              <a:rPr lang="en-GB" b="1" dirty="0" smtClean="0">
                <a:solidFill>
                  <a:srgbClr val="0070C0"/>
                </a:solidFill>
              </a:rPr>
              <a:t>Is the design in-line with ESS requirements?</a:t>
            </a:r>
          </a:p>
          <a:p>
            <a:pPr marL="909484" lvl="1" indent="-457200" defTabSz="457119">
              <a:spcBef>
                <a:spcPts val="900"/>
              </a:spcBef>
              <a:buFont typeface="Arial" panose="020B0604020202020204" pitchFamily="34" charset="0"/>
              <a:buChar char="•"/>
            </a:pPr>
            <a:r>
              <a:rPr lang="en-GB" b="1" dirty="0" smtClean="0">
                <a:solidFill>
                  <a:srgbClr val="0070C0"/>
                </a:solidFill>
              </a:rPr>
              <a:t>Is it addressing ESS need for reliability and availability?</a:t>
            </a:r>
          </a:p>
          <a:p>
            <a:pPr marL="909484" lvl="1" indent="-457200" defTabSz="457119">
              <a:spcBef>
                <a:spcPts val="900"/>
              </a:spcBef>
              <a:buFont typeface="Arial" panose="020B0604020202020204" pitchFamily="34" charset="0"/>
              <a:buChar char="•"/>
            </a:pPr>
            <a:r>
              <a:rPr lang="en-GB" b="1" dirty="0" smtClean="0">
                <a:solidFill>
                  <a:srgbClr val="0070C0"/>
                </a:solidFill>
              </a:rPr>
              <a:t>Is it correctly sized and cost effective (construction</a:t>
            </a:r>
            <a:r>
              <a:rPr lang="en-GB" b="1" dirty="0" smtClean="0">
                <a:solidFill>
                  <a:srgbClr val="0070C0"/>
                </a:solidFill>
              </a:rPr>
              <a:t>)*?</a:t>
            </a:r>
            <a:endParaRPr lang="en-GB" b="1" dirty="0" smtClean="0">
              <a:solidFill>
                <a:srgbClr val="0070C0"/>
              </a:solidFill>
            </a:endParaRPr>
          </a:p>
          <a:p>
            <a:pPr marL="909484" lvl="1" indent="-457200" defTabSz="457119">
              <a:spcBef>
                <a:spcPts val="900"/>
              </a:spcBef>
              <a:buFont typeface="Arial" panose="020B0604020202020204" pitchFamily="34" charset="0"/>
              <a:buChar char="•"/>
            </a:pPr>
            <a:r>
              <a:rPr lang="en-GB" b="1" dirty="0" smtClean="0">
                <a:solidFill>
                  <a:srgbClr val="0070C0"/>
                </a:solidFill>
              </a:rPr>
              <a:t>Is it properly minimizing cost of operation and </a:t>
            </a:r>
            <a:r>
              <a:rPr lang="en-GB" b="1" dirty="0" smtClean="0">
                <a:solidFill>
                  <a:srgbClr val="0070C0"/>
                </a:solidFill>
              </a:rPr>
              <a:t>maintenance*?</a:t>
            </a:r>
            <a:endParaRPr lang="en-GB" b="1" dirty="0" smtClean="0">
              <a:solidFill>
                <a:srgbClr val="0070C0"/>
              </a:solidFill>
            </a:endParaRPr>
          </a:p>
          <a:p>
            <a:pPr lvl="1" defTabSz="179388">
              <a:spcBef>
                <a:spcPts val="900"/>
              </a:spcBef>
            </a:pPr>
            <a:r>
              <a:rPr lang="en-GB" b="1" dirty="0" smtClean="0">
                <a:solidFill>
                  <a:srgbClr val="0070C0"/>
                </a:solidFill>
              </a:rPr>
              <a:t>More generally, the Committee is encouraged to provide comments and suggestions for improvement on all matters it judges relevant.</a:t>
            </a:r>
            <a:endParaRPr lang="en-GB" b="1" dirty="0">
              <a:solidFill>
                <a:srgbClr val="0070C0"/>
              </a:solidFill>
            </a:endParaRPr>
          </a:p>
        </p:txBody>
      </p:sp>
      <p:sp>
        <p:nvSpPr>
          <p:cNvPr id="4" name="TextBox 3"/>
          <p:cNvSpPr txBox="1"/>
          <p:nvPr/>
        </p:nvSpPr>
        <p:spPr>
          <a:xfrm>
            <a:off x="3635896" y="6354246"/>
            <a:ext cx="3877023" cy="307777"/>
          </a:xfrm>
          <a:prstGeom prst="rect">
            <a:avLst/>
          </a:prstGeom>
          <a:noFill/>
        </p:spPr>
        <p:txBody>
          <a:bodyPr wrap="none" rtlCol="0">
            <a:spAutoFit/>
          </a:bodyPr>
          <a:lstStyle/>
          <a:p>
            <a:r>
              <a:rPr lang="en-GB" sz="1400" dirty="0" smtClean="0"/>
              <a:t>* Qualitatively, on the basis of the technical design</a:t>
            </a:r>
            <a:endParaRPr lang="en-GB" sz="1400" dirty="0"/>
          </a:p>
        </p:txBody>
      </p:sp>
    </p:spTree>
    <p:extLst>
      <p:ext uri="{BB962C8B-B14F-4D97-AF65-F5344CB8AC3E}">
        <p14:creationId xmlns:p14="http://schemas.microsoft.com/office/powerpoint/2010/main" val="220545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g bird Final new_s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0500"/>
            <a:ext cx="9144000" cy="5397500"/>
          </a:xfrm>
          <a:prstGeom prst="rect">
            <a:avLst/>
          </a:prstGeom>
        </p:spPr>
      </p:pic>
      <p:sp>
        <p:nvSpPr>
          <p:cNvPr id="4" name="Rectangle 3"/>
          <p:cNvSpPr/>
          <p:nvPr/>
        </p:nvSpPr>
        <p:spPr>
          <a:xfrm>
            <a:off x="85075" y="1852235"/>
            <a:ext cx="8600160" cy="3785652"/>
          </a:xfrm>
          <a:prstGeom prst="rect">
            <a:avLst/>
          </a:prstGeom>
          <a:noFill/>
        </p:spPr>
        <p:txBody>
          <a:bodyPr wrap="square" lIns="91440" tIns="45720" rIns="91440" bIns="45720">
            <a:spAutoFit/>
          </a:bodyPr>
          <a:lstStyle/>
          <a:p>
            <a:pPr algn="ctr" defTabSz="457119"/>
            <a:r>
              <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Thank you for being here.</a:t>
            </a:r>
          </a:p>
          <a:p>
            <a:pPr algn="ctr" defTabSz="457119"/>
            <a:endPar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pPr algn="ctr" defTabSz="457119"/>
            <a:r>
              <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We look forward to your advice! </a:t>
            </a:r>
            <a:endParaRPr lang="en-US" sz="6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013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700808"/>
            <a:ext cx="8685471" cy="4924425"/>
          </a:xfrm>
          <a:prstGeom prst="rect">
            <a:avLst/>
          </a:prstGeom>
          <a:noFill/>
        </p:spPr>
        <p:txBody>
          <a:bodyPr wrap="square" rtlCol="0">
            <a:spAutoFit/>
          </a:bodyPr>
          <a:lstStyle/>
          <a:p>
            <a:pPr marL="342900" lvl="0" indent="-342900">
              <a:spcBef>
                <a:spcPts val="1200"/>
              </a:spcBef>
              <a:buFont typeface="+mj-lt"/>
              <a:buAutoNum type="arabicPeriod"/>
            </a:pPr>
            <a:r>
              <a:rPr lang="en-GB" sz="1600" dirty="0"/>
              <a:t>Present a Failure Analysis that explicitly demonstrates the redundancy of all systems including cooling, water treatment and compressed air. (No single point of failure within the CUB systems should disturb the ESS operation.)</a:t>
            </a:r>
          </a:p>
          <a:p>
            <a:pPr marL="342900" lvl="0" indent="-342900">
              <a:spcBef>
                <a:spcPts val="1200"/>
              </a:spcBef>
              <a:buFont typeface="+mj-lt"/>
              <a:buAutoNum type="arabicPeriod"/>
            </a:pPr>
            <a:r>
              <a:rPr lang="en-GB" sz="1600" dirty="0"/>
              <a:t>Show explicitly how the quality of the water is monitored, what happens if the quality requirements aren’t met and how redundancy is met.</a:t>
            </a:r>
          </a:p>
          <a:p>
            <a:pPr marL="342900" lvl="0" indent="-342900">
              <a:spcBef>
                <a:spcPts val="1200"/>
              </a:spcBef>
              <a:buFont typeface="+mj-lt"/>
              <a:buAutoNum type="arabicPeriod"/>
            </a:pPr>
            <a:r>
              <a:rPr lang="en-GB" sz="1600" dirty="0"/>
              <a:t>The subcontracting engineers responsible for the water quality system design should attend.</a:t>
            </a:r>
          </a:p>
          <a:p>
            <a:pPr marL="342900" lvl="0" indent="-342900">
              <a:spcBef>
                <a:spcPts val="1200"/>
              </a:spcBef>
              <a:buFont typeface="+mj-lt"/>
              <a:buAutoNum type="arabicPeriod"/>
            </a:pPr>
            <a:r>
              <a:rPr lang="en-GB" sz="1600" dirty="0"/>
              <a:t>E.ON should make a decision on the possible implementation of the “</a:t>
            </a:r>
            <a:r>
              <a:rPr lang="en-GB" sz="1600" dirty="0" err="1"/>
              <a:t>ectogrid</a:t>
            </a:r>
            <a:r>
              <a:rPr lang="en-GB" sz="1600" dirty="0"/>
              <a:t>”.</a:t>
            </a:r>
          </a:p>
          <a:p>
            <a:pPr marL="342900" lvl="0" indent="-342900">
              <a:spcBef>
                <a:spcPts val="1200"/>
              </a:spcBef>
              <a:buFont typeface="+mj-lt"/>
              <a:buAutoNum type="arabicPeriod"/>
            </a:pPr>
            <a:r>
              <a:rPr lang="en-GB" sz="1600" dirty="0"/>
              <a:t>Determine which part of the Central Process Systems needs to be attached to the backup generator. A restart strategy should also be developed.</a:t>
            </a:r>
          </a:p>
          <a:p>
            <a:pPr marL="342900" lvl="0" indent="-342900">
              <a:spcBef>
                <a:spcPts val="1200"/>
              </a:spcBef>
              <a:buFont typeface="+mj-lt"/>
              <a:buAutoNum type="arabicPeriod"/>
            </a:pPr>
            <a:r>
              <a:rPr lang="en-GB" sz="1600" dirty="0"/>
              <a:t>Provide the characteristics of the rejected water and inform ESS of the needs for draining. </a:t>
            </a:r>
          </a:p>
          <a:p>
            <a:pPr marL="342900" lvl="0" indent="-342900">
              <a:spcBef>
                <a:spcPts val="1200"/>
              </a:spcBef>
              <a:buFont typeface="+mj-lt"/>
              <a:buAutoNum type="arabicPeriod"/>
            </a:pPr>
            <a:r>
              <a:rPr lang="en-GB" sz="1600" dirty="0"/>
              <a:t>Describe the noise environment.</a:t>
            </a:r>
          </a:p>
          <a:p>
            <a:pPr marL="342900" lvl="0" indent="-342900">
              <a:spcBef>
                <a:spcPts val="1200"/>
              </a:spcBef>
              <a:buFont typeface="+mj-lt"/>
              <a:buAutoNum type="arabicPeriod"/>
            </a:pPr>
            <a:r>
              <a:rPr lang="en-GB" sz="1600" dirty="0"/>
              <a:t>Provide details on the optimization of electricity consumption.</a:t>
            </a:r>
          </a:p>
          <a:p>
            <a:pPr marL="342900" lvl="0" indent="-342900">
              <a:spcBef>
                <a:spcPts val="1200"/>
              </a:spcBef>
              <a:buFont typeface="+mj-lt"/>
              <a:buAutoNum type="arabicPeriod"/>
            </a:pPr>
            <a:r>
              <a:rPr lang="en-GB" sz="1600" dirty="0"/>
              <a:t>Describe a preliminary plan for operation, maintenance and troubleshooting.</a:t>
            </a:r>
          </a:p>
          <a:p>
            <a:pPr marL="342900" lvl="0" indent="-342900">
              <a:spcBef>
                <a:spcPts val="1200"/>
              </a:spcBef>
              <a:buFont typeface="+mj-lt"/>
              <a:buAutoNum type="arabicPeriod"/>
            </a:pPr>
            <a:r>
              <a:rPr lang="en-GB" sz="1600" dirty="0"/>
              <a:t>Exploit the ESS replies to the questions listed in the section below (“Questions  to ESS</a:t>
            </a:r>
            <a:r>
              <a:rPr lang="en-GB" sz="1600" dirty="0" smtClean="0"/>
              <a:t>”).</a:t>
            </a:r>
            <a:endParaRPr lang="en-GB" sz="1600" dirty="0"/>
          </a:p>
        </p:txBody>
      </p:sp>
      <p:sp>
        <p:nvSpPr>
          <p:cNvPr id="5" name="Title 1"/>
          <p:cNvSpPr>
            <a:spLocks noGrp="1"/>
          </p:cNvSpPr>
          <p:nvPr>
            <p:ph type="title"/>
          </p:nvPr>
        </p:nvSpPr>
        <p:spPr>
          <a:xfrm>
            <a:off x="593512" y="0"/>
            <a:ext cx="5762624" cy="1441451"/>
          </a:xfrm>
        </p:spPr>
        <p:txBody>
          <a:bodyPr/>
          <a:lstStyle/>
          <a:p>
            <a:r>
              <a:rPr lang="en-GB" sz="3200" dirty="0" smtClean="0"/>
              <a:t>Reminder from first review	(1/2)</a:t>
            </a:r>
            <a:br>
              <a:rPr lang="en-GB" sz="3200" dirty="0" smtClean="0"/>
            </a:br>
            <a:r>
              <a:rPr lang="en-GB" sz="3200" dirty="0" smtClean="0"/>
              <a:t>- Requests</a:t>
            </a:r>
            <a:endParaRPr lang="en-GB" sz="3200" dirty="0"/>
          </a:p>
        </p:txBody>
      </p:sp>
    </p:spTree>
    <p:extLst>
      <p:ext uri="{BB962C8B-B14F-4D97-AF65-F5344CB8AC3E}">
        <p14:creationId xmlns:p14="http://schemas.microsoft.com/office/powerpoint/2010/main" val="216370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Reminder from first review	(2/2)</a:t>
            </a:r>
            <a:br>
              <a:rPr lang="en-GB" sz="3200" dirty="0" smtClean="0"/>
            </a:br>
            <a:r>
              <a:rPr lang="en-GB" sz="3200" dirty="0" smtClean="0"/>
              <a:t>- Recommendations</a:t>
            </a:r>
            <a:endParaRPr lang="en-GB" sz="3200" dirty="0"/>
          </a:p>
        </p:txBody>
      </p:sp>
      <p:sp>
        <p:nvSpPr>
          <p:cNvPr id="3" name="TextBox 2"/>
          <p:cNvSpPr txBox="1"/>
          <p:nvPr/>
        </p:nvSpPr>
        <p:spPr>
          <a:xfrm>
            <a:off x="251520" y="1700808"/>
            <a:ext cx="8685471" cy="2185214"/>
          </a:xfrm>
          <a:prstGeom prst="rect">
            <a:avLst/>
          </a:prstGeom>
          <a:noFill/>
        </p:spPr>
        <p:txBody>
          <a:bodyPr wrap="square" rtlCol="0">
            <a:spAutoFit/>
          </a:bodyPr>
          <a:lstStyle/>
          <a:p>
            <a:pPr marL="342900" lvl="0" indent="-342900">
              <a:spcBef>
                <a:spcPts val="1200"/>
              </a:spcBef>
              <a:buFont typeface="+mj-lt"/>
              <a:buAutoNum type="arabicPeriod"/>
            </a:pPr>
            <a:r>
              <a:rPr lang="en-GB" sz="1600" dirty="0" smtClean="0"/>
              <a:t>E.ON </a:t>
            </a:r>
            <a:r>
              <a:rPr lang="en-GB" sz="1600" dirty="0"/>
              <a:t>should take note of the ESS PLC and EPICS standards and is encouraged to apply them.</a:t>
            </a:r>
          </a:p>
          <a:p>
            <a:pPr marL="342900" lvl="0" indent="-342900">
              <a:spcBef>
                <a:spcPts val="1200"/>
              </a:spcBef>
              <a:buFont typeface="+mj-lt"/>
              <a:buAutoNum type="arabicPeriod"/>
            </a:pPr>
            <a:r>
              <a:rPr lang="en-GB" sz="1600" dirty="0" smtClean="0"/>
              <a:t>ESS </a:t>
            </a:r>
            <a:r>
              <a:rPr lang="en-GB" sz="1600" dirty="0"/>
              <a:t>and E.ON should work together to optimize any interlocks. Interlocks should be minimized if possible. </a:t>
            </a:r>
          </a:p>
          <a:p>
            <a:pPr marL="342900" lvl="0" indent="-342900">
              <a:spcBef>
                <a:spcPts val="1200"/>
              </a:spcBef>
              <a:buFont typeface="+mj-lt"/>
              <a:buAutoNum type="arabicPeriod"/>
            </a:pPr>
            <a:r>
              <a:rPr lang="en-GB" sz="1600" dirty="0" smtClean="0"/>
              <a:t>Examine </a:t>
            </a:r>
            <a:r>
              <a:rPr lang="en-GB" sz="1600" dirty="0"/>
              <a:t>the possibly of using the 80 C heat to produce the chilled water.</a:t>
            </a:r>
          </a:p>
          <a:p>
            <a:pPr marL="342900" lvl="0" indent="-342900">
              <a:spcBef>
                <a:spcPts val="1200"/>
              </a:spcBef>
              <a:buFont typeface="+mj-lt"/>
              <a:buAutoNum type="arabicPeriod"/>
            </a:pPr>
            <a:r>
              <a:rPr lang="en-GB" sz="1600" dirty="0" smtClean="0"/>
              <a:t>Examine </a:t>
            </a:r>
            <a:r>
              <a:rPr lang="en-GB" sz="1600" dirty="0"/>
              <a:t>decoupling the production of temperature from the distribution of the water.</a:t>
            </a:r>
          </a:p>
          <a:p>
            <a:pPr marL="342900" lvl="0" indent="-342900">
              <a:spcBef>
                <a:spcPts val="1200"/>
              </a:spcBef>
              <a:buFont typeface="+mj-lt"/>
              <a:buAutoNum type="arabicPeriod"/>
            </a:pPr>
            <a:r>
              <a:rPr lang="en-GB" sz="1600" dirty="0" smtClean="0"/>
              <a:t>Consider </a:t>
            </a:r>
            <a:r>
              <a:rPr lang="en-GB" sz="1600" dirty="0"/>
              <a:t>the use of double walled heat exchangers between the ESS and the external circuits.</a:t>
            </a:r>
          </a:p>
        </p:txBody>
      </p:sp>
    </p:spTree>
    <p:extLst>
      <p:ext uri="{BB962C8B-B14F-4D97-AF65-F5344CB8AC3E}">
        <p14:creationId xmlns:p14="http://schemas.microsoft.com/office/powerpoint/2010/main" val="1463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Blank">
  <a:themeElements>
    <a:clrScheme name="">
      <a:dk1>
        <a:srgbClr val="000000"/>
      </a:dk1>
      <a:lt1>
        <a:srgbClr val="FFFFFF"/>
      </a:lt1>
      <a:dk2>
        <a:srgbClr val="000000"/>
      </a:dk2>
      <a:lt2>
        <a:srgbClr val="777777"/>
      </a:lt2>
      <a:accent1>
        <a:srgbClr val="000099"/>
      </a:accent1>
      <a:accent2>
        <a:srgbClr val="00AFAF"/>
      </a:accent2>
      <a:accent3>
        <a:srgbClr val="FFFFFF"/>
      </a:accent3>
      <a:accent4>
        <a:srgbClr val="000000"/>
      </a:accent4>
      <a:accent5>
        <a:srgbClr val="AAAACA"/>
      </a:accent5>
      <a:accent6>
        <a:srgbClr val="009E9E"/>
      </a:accent6>
      <a:hlink>
        <a:srgbClr val="FFCC66"/>
      </a:hlink>
      <a:folHlink>
        <a:srgbClr val="FF0000"/>
      </a:folHlink>
    </a:clrScheme>
    <a:fontScheme name="1_Blank">
      <a:majorFont>
        <a:latin typeface="Arial Narrow"/>
        <a:ea typeface="Osaka"/>
        <a:cs typeface=""/>
      </a:majorFont>
      <a:minorFont>
        <a:latin typeface="Arial Narrow"/>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39152</TotalTime>
  <Words>629</Words>
  <Application>Microsoft Office PowerPoint</Application>
  <PresentationFormat>On-screen Show (4:3)</PresentationFormat>
  <Paragraphs>57</Paragraphs>
  <Slides>7</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7</vt:i4>
      </vt:variant>
    </vt:vector>
  </HeadingPairs>
  <TitlesOfParts>
    <vt:vector size="19" baseType="lpstr">
      <vt:lpstr>Arial</vt:lpstr>
      <vt:lpstr>Arial Narrow</vt:lpstr>
      <vt:lpstr>Calibri</vt:lpstr>
      <vt:lpstr>Lucida Grande</vt:lpstr>
      <vt:lpstr>Osaka</vt:lpstr>
      <vt:lpstr>Times New Roman</vt:lpstr>
      <vt:lpstr>Wingdings</vt:lpstr>
      <vt:lpstr>1_Blank</vt:lpstr>
      <vt:lpstr>Anpassad formgivning</vt:lpstr>
      <vt:lpstr>1_Office-tema</vt:lpstr>
      <vt:lpstr>Document</vt:lpstr>
      <vt:lpstr>Photo Editor Photo</vt:lpstr>
      <vt:lpstr>PowerPoint Presentation</vt:lpstr>
      <vt:lpstr>Review purpose</vt:lpstr>
      <vt:lpstr>Planning</vt:lpstr>
      <vt:lpstr>Review charge</vt:lpstr>
      <vt:lpstr>PowerPoint Presentation</vt:lpstr>
      <vt:lpstr>Reminder from first review (1/2) - Requests</vt:lpstr>
      <vt:lpstr>Reminder from first review (2/2) - Recommendations</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Roland Garoby</cp:lastModifiedBy>
  <cp:revision>595</cp:revision>
  <cp:lastPrinted>2016-01-29T15:44:44Z</cp:lastPrinted>
  <dcterms:created xsi:type="dcterms:W3CDTF">2013-10-29T16:05:10Z</dcterms:created>
  <dcterms:modified xsi:type="dcterms:W3CDTF">2019-01-25T15:32:24Z</dcterms:modified>
</cp:coreProperties>
</file>