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2"/>
  </p:notesMasterIdLst>
  <p:sldIdLst>
    <p:sldId id="349" r:id="rId3"/>
    <p:sldId id="366" r:id="rId4"/>
    <p:sldId id="381" r:id="rId5"/>
    <p:sldId id="380" r:id="rId6"/>
    <p:sldId id="362" r:id="rId7"/>
    <p:sldId id="364" r:id="rId8"/>
    <p:sldId id="386" r:id="rId9"/>
    <p:sldId id="391" r:id="rId10"/>
    <p:sldId id="295" r:id="rId11"/>
    <p:sldId id="384" r:id="rId12"/>
    <p:sldId id="390" r:id="rId13"/>
    <p:sldId id="357" r:id="rId14"/>
    <p:sldId id="351" r:id="rId15"/>
    <p:sldId id="393" r:id="rId16"/>
    <p:sldId id="383" r:id="rId17"/>
    <p:sldId id="394" r:id="rId18"/>
    <p:sldId id="387" r:id="rId19"/>
    <p:sldId id="382" r:id="rId20"/>
    <p:sldId id="392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2459" autoAdjust="0"/>
  </p:normalViewPr>
  <p:slideViewPr>
    <p:cSldViewPr>
      <p:cViewPr>
        <p:scale>
          <a:sx n="112" d="100"/>
          <a:sy n="112" d="100"/>
        </p:scale>
        <p:origin x="496" y="40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Distribution of events over amplitude  </a:t>
            </a:r>
          </a:p>
          <a:p>
            <a:r>
              <a:rPr lang="en-GB" dirty="0"/>
              <a:t> reconstructed events – </a:t>
            </a:r>
            <a:r>
              <a:rPr lang="en-GB" dirty="0">
                <a:solidFill>
                  <a:srgbClr val="0070C0"/>
                </a:solidFill>
              </a:rPr>
              <a:t>blue </a:t>
            </a:r>
            <a:r>
              <a:rPr lang="en-GB" dirty="0" err="1">
                <a:solidFill>
                  <a:srgbClr val="0070C0"/>
                </a:solidFill>
              </a:rPr>
              <a:t>histo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dirty="0"/>
              <a:t>“Raw” processed data (as collected) – black </a:t>
            </a:r>
            <a:r>
              <a:rPr lang="en-GB" dirty="0" err="1"/>
              <a:t>histo</a:t>
            </a:r>
            <a:endParaRPr lang="en-GB" dirty="0"/>
          </a:p>
          <a:p>
            <a:r>
              <a:rPr lang="en-GB" dirty="0"/>
              <a:t>Neutrons above ~ 30mV – consistent with scope results (CEA)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Distribution of events over amplitude and time inside the Linac4 pulse period (1.2s) for a 2h long run:</a:t>
            </a:r>
          </a:p>
          <a:p>
            <a:r>
              <a:rPr lang="en-GB" dirty="0"/>
              <a:t>Plots consistent with the data collected with scope</a:t>
            </a:r>
          </a:p>
          <a:p>
            <a:r>
              <a:rPr lang="en-GB" dirty="0"/>
              <a:t>Measured RF pulse period ~880us consistent with expected value of 850us</a:t>
            </a:r>
          </a:p>
          <a:p>
            <a:r>
              <a:rPr lang="en-GB" dirty="0"/>
              <a:t>Clear separation of neutrons from RF induced photons and noise – proof of basic </a:t>
            </a:r>
            <a:r>
              <a:rPr lang="en-GB" dirty="0" err="1"/>
              <a:t>nBLM</a:t>
            </a:r>
            <a:r>
              <a:rPr lang="en-GB" dirty="0"/>
              <a:t> neutron detection </a:t>
            </a:r>
            <a:r>
              <a:rPr lang="en-GB" dirty="0" err="1"/>
              <a:t>algo</a:t>
            </a:r>
            <a:r>
              <a:rPr lang="en-GB" dirty="0"/>
              <a:t> idea with final platform (IFC1410)</a:t>
            </a:r>
          </a:p>
          <a:p>
            <a:r>
              <a:rPr lang="en-GB" dirty="0"/>
              <a:t>Plots below: time measured from end of pulse period</a:t>
            </a:r>
          </a:p>
          <a:p>
            <a:pPr marL="0" indent="0">
              <a:buNone/>
            </a:pPr>
            <a:r>
              <a:rPr lang="en-GB" b="1" dirty="0"/>
              <a:t>Test at linac4 in Dec. 2018</a:t>
            </a:r>
          </a:p>
          <a:p>
            <a:r>
              <a:rPr lang="en-GB" dirty="0" err="1"/>
              <a:t>nBLM</a:t>
            </a:r>
            <a:r>
              <a:rPr lang="en-GB" dirty="0"/>
              <a:t>-F detector installed at DTL1-2 </a:t>
            </a:r>
            <a:r>
              <a:rPr lang="en-GB" dirty="0" err="1"/>
              <a:t>intertank</a:t>
            </a:r>
            <a:r>
              <a:rPr lang="en-GB" dirty="0"/>
              <a:t> region (~12MeV H</a:t>
            </a:r>
            <a:r>
              <a:rPr lang="en-GB" baseline="30000" dirty="0"/>
              <a:t>-</a:t>
            </a:r>
            <a:r>
              <a:rPr lang="en-GB" dirty="0"/>
              <a:t>) </a:t>
            </a:r>
          </a:p>
          <a:p>
            <a:r>
              <a:rPr lang="en-GB" dirty="0"/>
              <a:t>Processed data collected with scope and with IFC1410 based prototype (FW &amp; command line SW provided by Lodz). </a:t>
            </a:r>
          </a:p>
          <a:p>
            <a:r>
              <a:rPr lang="en-GB" dirty="0"/>
              <a:t>Online: event detection and amplitude, TOT, timestamp, rise time, etc extraction: framing &amp; splitting events to provide neutrons/us</a:t>
            </a:r>
          </a:p>
          <a:p>
            <a:r>
              <a:rPr lang="en-GB" dirty="0"/>
              <a:t>Offline analysis: event reconstruction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482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5889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09/04/2019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09/04/2019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2019-04-09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795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09/04/2019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2019-04-09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tif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notesSlide" Target="../notesSlides/notesSlide2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10" Type="http://schemas.openxmlformats.org/officeDocument/2006/relationships/image" Target="../media/image29.png"/><Relationship Id="rId4" Type="http://schemas.openxmlformats.org/officeDocument/2006/relationships/image" Target="../media/image23.tiff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defTabSz="315314"/>
            <a:r>
              <a:rPr lang="en-GB" sz="40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Status of Beam Instrumentation</a:t>
            </a:r>
            <a:endParaRPr lang="sv-S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Tom</a:t>
            </a:r>
            <a:r>
              <a:rPr lang="sv-SE" sz="1800" dirty="0">
                <a:solidFill>
                  <a:srgbClr val="FFFFFF"/>
                </a:solidFill>
              </a:rPr>
              <a:t> Shea</a:t>
            </a:r>
          </a:p>
          <a:p>
            <a:pPr defTabSz="315314"/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 April 11, 2019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8DEA-F0C6-7C48-A539-824F401D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Beam Position Monitors (BPM)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80E6A-D62D-ED46-A985-E07FBFCC0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585909"/>
            <a:ext cx="5328592" cy="1866169"/>
          </a:xfrm>
        </p:spPr>
        <p:txBody>
          <a:bodyPr/>
          <a:lstStyle/>
          <a:p>
            <a:pPr marL="285750" indent="-285750"/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All MEBT BPMs accepted. LWU BPM production is 93% complete. In Daresbury, BPMs are being installed in the LWUs.</a:t>
            </a:r>
          </a:p>
          <a:p>
            <a:pPr marL="285750" indent="-285750"/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Analog Front End is designed and tested. Taking advantage of ESS schedule change by adding embedded functions to improve cost/performance.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C98F-7173-F14C-8996-2E8175A0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D0C65-14F1-1B4F-8835-C261313BE3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46" y="3452078"/>
            <a:ext cx="3293618" cy="2137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831" y="3452078"/>
            <a:ext cx="1571105" cy="3289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2" y="5786818"/>
            <a:ext cx="3384376" cy="926863"/>
          </a:xfrm>
          <a:prstGeom prst="rect">
            <a:avLst/>
          </a:prstGeom>
        </p:spPr>
      </p:pic>
      <p:pic>
        <p:nvPicPr>
          <p:cNvPr id="12" name="Picture 8" descr="https://lh3.googleusercontent.com/QAcObFwsqLac0Sqkmhnyw91cv54r7MLOMzR6MpPYu7jKRkr_U99Pz6_H43G0heCwc4FUJ7Iv4dIQap-B8U41ivShSz141r2y2EE_21Y1Y2NQbkxjlbrp43DBcxhImVAMIk5mPx4dpbAe9ZJZ2y-4aGb48APq4ohh5hPUnG3i0tWWfkWBhQO2yZQQz87rZOo17ZCiNDUEJFgXjegPLU5b4QRbJBHddXn3G0HdMNH4dNjoOSOMDbfd4dl9pmV9-Zj2kAtK8V6a2u9FXQtT4nj45FxPm9zIGeiXDweqTz5eMzU0q4gsWI4dTVB2Z5FafE0N_uTH8MeOOw7oC9ZfGdvnOcc84QSavxExKNU3RdD8ezDDLeAj3GMP4KKLbfyGHxD5FDdRpQf0zDccPXjL_E_75LdzC6SdMDgI9Q4Lir044KpcSYBPgrx4BFEHWNR97CoQg-d1kXGrH2qc9-kcbGClZ4EFePN6cWzUyEzcIUxX9L02GARozeOdgNfBb73-ZKUjHKgoOLnm-LqukPWrpO41c4QfKhEZYQ8xu01rnDWp0CnKjud59GGsPwIgI8FQX2Dc8kzjdQidqcG0Ho1q4_zvqcu42iK9vfoPNgHKwh1FUbTgN15AGEk5poGTQFIRq4a5b4NgvWph-Y7-RjNIq2XXzBsay-nGGpR2-K35MCVpOUygE94IaIEJzyOQhLCxXDMniMf5fdJ8hyy714CCtVI=w523-h392-no">
            <a:extLst>
              <a:ext uri="{FF2B5EF4-FFF2-40B4-BE49-F238E27FC236}">
                <a16:creationId xmlns:a16="http://schemas.microsoft.com/office/drawing/2014/main" id="{3EA4B368-CB87-144C-9791-D231260C8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257" y="4534346"/>
            <a:ext cx="2603258" cy="195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1BCFA2-ED25-FE46-997B-2F369CD2444F}"/>
              </a:ext>
            </a:extLst>
          </p:cNvPr>
          <p:cNvCxnSpPr>
            <a:cxnSpLocks/>
          </p:cNvCxnSpPr>
          <p:nvPr/>
        </p:nvCxnSpPr>
        <p:spPr>
          <a:xfrm flipV="1">
            <a:off x="8320184" y="4534346"/>
            <a:ext cx="2168361" cy="59441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761E64-63D2-B746-8CC6-E820E9BAD4EB}"/>
              </a:ext>
            </a:extLst>
          </p:cNvPr>
          <p:cNvCxnSpPr>
            <a:cxnSpLocks/>
          </p:cNvCxnSpPr>
          <p:nvPr/>
        </p:nvCxnSpPr>
        <p:spPr>
          <a:xfrm>
            <a:off x="8320184" y="5192520"/>
            <a:ext cx="2477915" cy="126081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6" descr="https://lh3.googleusercontent.com/8sycjPq63NbUWZrYFTmjUHesYZ29zQ13JeQ3SdrZ0LMTxuXtur8KCcN7IKA4wHDRj0nvTDdGiIlh0YhJvAkfo4GP3z4rDnq3xt8ImZf8AhB2iDxw_8E4sPhK-C1h5et_oMGVDAqsWVpe19wSbscSn5umVihDwSoGw6WZc4SwWxsDy5LB5Gj5uTKpb0zFDgWUO1JAon1amVmL1RwADefQLFTOrstRn7aErZ366o21o-wwjvVI6l6tq0dWuKdiemxggKKMIRV_yzBbR24q1U1PKskBVf1r2mlUvhb0ZuC1TxQeZyTlPPhop2Rh_AVcNMVe_ZNwoHhRMrAbgse02WnJv7cxQOop90pB_MxzCg6cFM0jwmisgBUlGQAtOoN_kkHZeVvNTu4Xs5mg4B1vFkvbCVuQ8cusVo0QXv4fCeJ8SYRI5qgc-PDUXQvW80W3MgIDETGnwvnDGnihBcLoNuBWOXX21QvcdNIi8wye66cbuYD7sNrgjiLJPdrvGfRXNp_qDSbMY5PUc3Zbh22R2V_Rm79Uwx-sFTuyNGkcikudZhiiNU8l8d8b1_BrQhhrgJzD0IcRAJI8V-HGv53NQ6yACPyPVLnsH2CdOCgxhLkkWswEv0uJD0gEfciJ43InP64FfuehPfwx-nLAcGuFzxoCmIyj6sV8j94Phe6-HkoFr7shmAKn3u5IiwDZNQnaa_g6pe1D0xltg71R5kQkgzc=w240-h321-no">
            <a:extLst>
              <a:ext uri="{FF2B5EF4-FFF2-40B4-BE49-F238E27FC236}">
                <a16:creationId xmlns:a16="http://schemas.microsoft.com/office/drawing/2014/main" id="{B63E21AD-627F-7D40-A202-62991DD1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3184" y="4448594"/>
            <a:ext cx="1719747" cy="229299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390CFB-C0E0-9D46-AF5F-5B2138262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0872" y="2065918"/>
            <a:ext cx="2944643" cy="218903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437050-5EA7-814A-B13A-11542792D773}"/>
              </a:ext>
            </a:extLst>
          </p:cNvPr>
          <p:cNvSpPr/>
          <p:nvPr/>
        </p:nvSpPr>
        <p:spPr>
          <a:xfrm>
            <a:off x="5951984" y="1399027"/>
            <a:ext cx="6240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MEBT BPM sensors and BPM electronics verified with beam tests at CEA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Saclay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IPHI accelerator: </a:t>
            </a:r>
            <a:r>
              <a:rPr lang="da-DK" dirty="0">
                <a:latin typeface="Calibri Light" panose="020F0302020204030204" pitchFamily="34" charset="0"/>
                <a:cs typeface="Calibri Light" panose="020F0302020204030204" pitchFamily="34" charset="0"/>
              </a:rPr>
              <a:t>3 </a:t>
            </a:r>
            <a:r>
              <a:rPr lang="da-DK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MeV</a:t>
            </a:r>
            <a:r>
              <a:rPr lang="da-DK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a-DK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0.4 mA </a:t>
            </a:r>
            <a:r>
              <a:rPr lang="da-DK" dirty="0">
                <a:latin typeface="Calibri Light" panose="020F0302020204030204" pitchFamily="34" charset="0"/>
                <a:cs typeface="Calibri Light" panose="020F0302020204030204" pitchFamily="34" charset="0"/>
              </a:rPr>
              <a:t>to 50 mA, proton </a:t>
            </a:r>
            <a:r>
              <a:rPr lang="da-DK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beam</a:t>
            </a:r>
            <a:r>
              <a:rPr lang="da-DK" dirty="0">
                <a:latin typeface="Calibri Light" panose="020F0302020204030204" pitchFamily="34" charset="0"/>
                <a:cs typeface="Calibri Light" panose="020F0302020204030204" pitchFamily="34" charset="0"/>
              </a:rPr>
              <a:t>, 352.2 MHz RF.</a:t>
            </a:r>
            <a:endParaRPr lang="pt-B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23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8DEA-F0C6-7C48-A539-824F401D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Wire Scanners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80E6A-D62D-ED46-A985-E07FBFCC0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35" y="1593734"/>
            <a:ext cx="10972800" cy="4345166"/>
          </a:xfrm>
        </p:spPr>
        <p:txBody>
          <a:bodyPr/>
          <a:lstStyle/>
          <a:p>
            <a:pPr marL="285750" indent="-285750"/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Electronics verified during beam tests at CERN LINAC4</a:t>
            </a:r>
          </a:p>
          <a:p>
            <a:pPr marL="285750" indent="-285750"/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Complete acquisition chain verified during vertical integration tests with team from </a:t>
            </a:r>
            <a:r>
              <a:rPr lang="en-GB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Elettra</a:t>
            </a:r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using MEBT and High Energy actuators. </a:t>
            </a:r>
          </a:p>
          <a:p>
            <a:pPr marL="285750" indent="-285750"/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Analog Front Ends and Back Ends received in Lund. All Normal-Conducting </a:t>
            </a:r>
            <a:r>
              <a:rPr lang="en-GB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equipment ready for installation.</a:t>
            </a:r>
          </a:p>
          <a:p>
            <a:pPr marL="285750" indent="-285750"/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Initial EPICS integration done by </a:t>
            </a:r>
            <a:r>
              <a:rPr lang="en-GB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Elettra</a:t>
            </a:r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updates needed before </a:t>
            </a:r>
            <a:r>
              <a:rPr lang="en-GB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commissioning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C98F-7173-F14C-8996-2E8175A0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D0C65-14F1-1B4F-8835-C261313BE3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99EBE-61C8-3D49-96B0-332832150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436815"/>
            <a:ext cx="3803915" cy="2852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0984-BC90-7448-9E2D-A4BB186BF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71231" y="3793432"/>
            <a:ext cx="2852937" cy="2139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F81F6B-DD50-8B47-B19D-14F254B846DE}"/>
              </a:ext>
            </a:extLst>
          </p:cNvPr>
          <p:cNvSpPr txBox="1"/>
          <p:nvPr/>
        </p:nvSpPr>
        <p:spPr>
          <a:xfrm>
            <a:off x="1485044" y="6338816"/>
            <a:ext cx="2376264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Vertical test in Lund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68191D-F6B7-344B-A9C9-678D1D655374}"/>
              </a:ext>
            </a:extLst>
          </p:cNvPr>
          <p:cNvSpPr txBox="1"/>
          <p:nvPr/>
        </p:nvSpPr>
        <p:spPr>
          <a:xfrm>
            <a:off x="4667188" y="6338816"/>
            <a:ext cx="2376264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Vertical test in Bilbao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E526B-7DEB-9E43-83A4-67CBB6445565}"/>
              </a:ext>
            </a:extLst>
          </p:cNvPr>
          <p:cNvSpPr txBox="1"/>
          <p:nvPr/>
        </p:nvSpPr>
        <p:spPr>
          <a:xfrm>
            <a:off x="8400256" y="6329852"/>
            <a:ext cx="2376264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Beam Tests at LINAC4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704FB4-3C32-F24D-B5D6-2580EE217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3435150"/>
            <a:ext cx="4288335" cy="28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4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0BE9BC-5E1D-734F-918B-12DEA0FE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en-GB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Longitudinal Bunch Monitor (Bunch Shape Monitor)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CEB34A-F794-644A-BC5A-9730ABF75B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7368" y="2216185"/>
            <a:ext cx="2376264" cy="44288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93DB3B-6CBD-144C-A38E-6C769B97D62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720" y="2233966"/>
            <a:ext cx="2444004" cy="4411029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71A1134-8CC0-5342-969E-4D353C26CB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3D model vs Reality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DE752-6212-FF4B-B4D8-AD34296FE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416" y="3060340"/>
            <a:ext cx="4427984" cy="3320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DC447-0FE3-2F42-99F1-0FC55A290B2F}"/>
              </a:ext>
            </a:extLst>
          </p:cNvPr>
          <p:cNvSpPr txBox="1"/>
          <p:nvPr/>
        </p:nvSpPr>
        <p:spPr>
          <a:xfrm>
            <a:off x="1137424" y="178419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C6F0AB-2E9E-C24A-9EBE-3B49D3153FAA}"/>
              </a:ext>
            </a:extLst>
          </p:cNvPr>
          <p:cNvSpPr txBox="1"/>
          <p:nvPr/>
        </p:nvSpPr>
        <p:spPr>
          <a:xfrm>
            <a:off x="983432" y="177281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024B9-EB7A-B645-9ED5-EC586DD1673D}"/>
              </a:ext>
            </a:extLst>
          </p:cNvPr>
          <p:cNvSpPr txBox="1"/>
          <p:nvPr/>
        </p:nvSpPr>
        <p:spPr>
          <a:xfrm>
            <a:off x="3357562" y="1754356"/>
            <a:ext cx="2880320" cy="44336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Chamber installed in MEBT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387BA-E7C8-8B4B-9B1F-C5C83F150FFC}"/>
              </a:ext>
            </a:extLst>
          </p:cNvPr>
          <p:cNvSpPr txBox="1"/>
          <p:nvPr/>
        </p:nvSpPr>
        <p:spPr>
          <a:xfrm>
            <a:off x="7392144" y="1767600"/>
            <a:ext cx="3960440" cy="44336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Units for MEBT and Spokes received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B486B-C879-924C-A77A-5C1128FD9068}"/>
              </a:ext>
            </a:extLst>
          </p:cNvPr>
          <p:cNvSpPr txBox="1"/>
          <p:nvPr/>
        </p:nvSpPr>
        <p:spPr>
          <a:xfrm>
            <a:off x="9832484" y="2434048"/>
            <a:ext cx="2168172" cy="443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Vacuum test report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9E03B7-17A5-AB4E-9214-CA8A9E3F4055}"/>
              </a:ext>
            </a:extLst>
          </p:cNvPr>
          <p:cNvCxnSpPr>
            <a:stCxn id="17" idx="2"/>
          </p:cNvCxnSpPr>
          <p:nvPr/>
        </p:nvCxnSpPr>
        <p:spPr>
          <a:xfrm flipH="1">
            <a:off x="10560496" y="2877417"/>
            <a:ext cx="356074" cy="19255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552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7B248-3F45-AF41-8A51-991585373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AFF433-668A-064E-AC87-0861135A5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374832" cy="922114"/>
          </a:xfrm>
        </p:spPr>
        <p:txBody>
          <a:bodyPr anchor="ctr">
            <a:noAutofit/>
          </a:bodyPr>
          <a:lstStyle/>
          <a:p>
            <a:r>
              <a:rPr lang="en-GB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Beam on Target Diagnostics: </a:t>
            </a:r>
            <a:br>
              <a:rPr lang="en-GB" b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Aperture Monitor, Grid, Imaging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64745-2CF2-1B46-A3F4-262013599119}"/>
              </a:ext>
            </a:extLst>
          </p:cNvPr>
          <p:cNvSpPr txBox="1"/>
          <p:nvPr/>
        </p:nvSpPr>
        <p:spPr>
          <a:xfrm>
            <a:off x="390628" y="1497874"/>
            <a:ext cx="6350496" cy="6480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Aperture monitor and grid tested in beam at J-PARC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MLF Experiment </a:t>
            </a:r>
            <a:r>
              <a:rPr lang="en-US" altLang="ja-JP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2018AU990: </a:t>
            </a:r>
            <a:br>
              <a:rPr lang="en-US" altLang="ja-JP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altLang="ja-JP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ESS, LTH, J-PARC, IMP/CAS collaboration</a:t>
            </a: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DBCC67-9E2A-B949-9F55-BF3834832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25" y="4696538"/>
            <a:ext cx="3919982" cy="2120646"/>
          </a:xfrm>
          <a:prstGeom prst="rect">
            <a:avLst/>
          </a:prstGeom>
        </p:spPr>
      </p:pic>
      <p:sp>
        <p:nvSpPr>
          <p:cNvPr id="12" name="Notched Right Arrow 11">
            <a:extLst>
              <a:ext uri="{FF2B5EF4-FFF2-40B4-BE49-F238E27FC236}">
                <a16:creationId xmlns:a16="http://schemas.microsoft.com/office/drawing/2014/main" id="{6596414B-0987-FD44-895F-9610986CF800}"/>
              </a:ext>
            </a:extLst>
          </p:cNvPr>
          <p:cNvSpPr/>
          <p:nvPr/>
        </p:nvSpPr>
        <p:spPr>
          <a:xfrm>
            <a:off x="2581579" y="5351799"/>
            <a:ext cx="1224136" cy="611648"/>
          </a:xfrm>
          <a:prstGeom prst="notchedRightArrow">
            <a:avLst>
              <a:gd name="adj1" fmla="val 40198"/>
              <a:gd name="adj2" fmla="val 9165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8236FD-71A2-9749-88DC-F629A4E6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45" y="4416122"/>
            <a:ext cx="3113786" cy="2401062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2891BDB2-DC48-5145-8FA6-EC6D5C373C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35" y="3177380"/>
            <a:ext cx="2320606" cy="11429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5113B3-CE24-1C49-8AAB-2A22F9428D2C}"/>
              </a:ext>
            </a:extLst>
          </p:cNvPr>
          <p:cNvSpPr txBox="1"/>
          <p:nvPr/>
        </p:nvSpPr>
        <p:spPr>
          <a:xfrm>
            <a:off x="8301235" y="1441918"/>
            <a:ext cx="3365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Trollhätten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industrialization of luminescent coating for target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3B0340-E732-B049-8339-9755AD121F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69" b="16112"/>
          <a:stretch/>
        </p:blipFill>
        <p:spPr>
          <a:xfrm>
            <a:off x="8265260" y="2046158"/>
            <a:ext cx="3365304" cy="192003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82DE4D87-CBBD-4149-B2D4-E2D0CD0BE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6930" y="2611245"/>
            <a:ext cx="3011284" cy="209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35033F-D2DF-9140-8892-5057D107F5B3}"/>
              </a:ext>
            </a:extLst>
          </p:cNvPr>
          <p:cNvSpPr txBox="1"/>
          <p:nvPr/>
        </p:nvSpPr>
        <p:spPr>
          <a:xfrm>
            <a:off x="8114595" y="4097261"/>
            <a:ext cx="3772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 Lund, acceptance testing of target and dump optical systems and screens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450272-54A2-1F4F-8621-FA7D6A580B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233"/>
          <a:stretch/>
        </p:blipFill>
        <p:spPr>
          <a:xfrm>
            <a:off x="8112224" y="4725144"/>
            <a:ext cx="3635896" cy="212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82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E1D3-D2F1-414D-A373-3CDB7F495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and Documentation for Installation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AC7B7BC-225E-1548-8144-F2CE5414D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40"/>
          <a:stretch/>
        </p:blipFill>
        <p:spPr>
          <a:xfrm>
            <a:off x="465724" y="2955620"/>
            <a:ext cx="5003411" cy="19591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CE9DE-DE92-4748-9A8E-93B7D2BF0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6A79F4-4C53-D54B-9082-5631A47AB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9F157-A673-7149-8788-B4A58D592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432" y="2483381"/>
            <a:ext cx="1900131" cy="4329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CB2E6-5E97-1D47-9F8D-69448F8CE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28" y="3064338"/>
            <a:ext cx="2453438" cy="3501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8461BD-E08F-CC4B-8377-4C1A5A7621D8}"/>
              </a:ext>
            </a:extLst>
          </p:cNvPr>
          <p:cNvSpPr txBox="1"/>
          <p:nvPr/>
        </p:nvSpPr>
        <p:spPr>
          <a:xfrm>
            <a:off x="8322197" y="196769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B5755-6879-604D-AA59-C9D3232871E0}"/>
              </a:ext>
            </a:extLst>
          </p:cNvPr>
          <p:cNvSpPr txBox="1"/>
          <p:nvPr/>
        </p:nvSpPr>
        <p:spPr>
          <a:xfrm>
            <a:off x="7557010" y="1532954"/>
            <a:ext cx="4289111" cy="142266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Interconnect documentation is ongoing </a:t>
            </a:r>
          </a:p>
          <a:p>
            <a:pPr algn="l"/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ePLAN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3D data/documentation</a:t>
            </a:r>
          </a:p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(Warsaw partners)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A124C9-1B6B-3243-9874-47E1BB178E0E}"/>
              </a:ext>
            </a:extLst>
          </p:cNvPr>
          <p:cNvSpPr txBox="1"/>
          <p:nvPr/>
        </p:nvSpPr>
        <p:spPr>
          <a:xfrm>
            <a:off x="407368" y="1526909"/>
            <a:ext cx="6157277" cy="147004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migration to ESS Asset Management System is ongoing. </a:t>
            </a:r>
            <a:b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As of today: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All operational beamline devices (LEBT)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All loss monitors for entire facility (ICBLM and </a:t>
            </a:r>
            <a:r>
              <a:rPr lang="en-US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nBLM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Verification data is in HDF5 datasets – will be linked.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F749D2-BA1E-A540-BC47-02D2EF98D309}"/>
              </a:ext>
            </a:extLst>
          </p:cNvPr>
          <p:cNvCxnSpPr>
            <a:stCxn id="7" idx="3"/>
          </p:cNvCxnSpPr>
          <p:nvPr/>
        </p:nvCxnSpPr>
        <p:spPr>
          <a:xfrm>
            <a:off x="9701566" y="4814842"/>
            <a:ext cx="456866" cy="157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ED6AA65-02B2-524A-ADE8-6E87583FD2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037" y="5199863"/>
            <a:ext cx="3263779" cy="141431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440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5776-44CA-4740-B83A-400CDFE92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Status of Controls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6CD8F-2BC4-C043-8AAD-99CB3568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09CE6E-BA84-6E43-95B3-54F9AF7CC9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99% integrated = 100% failure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E28497-B697-8547-84B7-CC817A989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264" y="3068960"/>
            <a:ext cx="741757" cy="155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DF34A2-C4B6-1741-A810-212FECAC391C}"/>
              </a:ext>
            </a:extLst>
          </p:cNvPr>
          <p:cNvSpPr txBox="1"/>
          <p:nvPr/>
        </p:nvSpPr>
        <p:spPr>
          <a:xfrm>
            <a:off x="10939588" y="2384235"/>
            <a:ext cx="1421108" cy="68472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sv-SE" dirty="0"/>
              <a:t>Most</a:t>
            </a:r>
            <a:br>
              <a:rPr lang="sv-SE" dirty="0"/>
            </a:br>
            <a:r>
              <a:rPr lang="sv-SE" dirty="0" err="1"/>
              <a:t>Complete</a:t>
            </a:r>
            <a:endParaRPr lang="sv-S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FD23F-A751-A242-B113-8A0DEC6F7057}"/>
              </a:ext>
            </a:extLst>
          </p:cNvPr>
          <p:cNvSpPr txBox="1"/>
          <p:nvPr/>
        </p:nvSpPr>
        <p:spPr>
          <a:xfrm>
            <a:off x="10939588" y="4628402"/>
            <a:ext cx="1421108" cy="68472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sv-SE" dirty="0" err="1"/>
              <a:t>Least</a:t>
            </a:r>
            <a:br>
              <a:rPr lang="sv-SE" dirty="0"/>
            </a:br>
            <a:r>
              <a:rPr lang="sv-SE" dirty="0" err="1"/>
              <a:t>Complete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CD566-9C6D-FE4A-8CDF-049169568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" y="1465367"/>
            <a:ext cx="11057700" cy="54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7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DB88-8ACF-034C-9304-1DB99051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Installation and Integration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D665B-677B-764A-8AC2-A2100476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592267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</a:t>
            </a:fld>
            <a:endParaRPr lang="en-GB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3" name="OTLSHAPE_TB_00000000000000000000000000000000_ScaleContainer">
            <a:extLst>
              <a:ext uri="{FF2B5EF4-FFF2-40B4-BE49-F238E27FC236}">
                <a16:creationId xmlns:a16="http://schemas.microsoft.com/office/drawing/2014/main" id="{26A79F85-F4A4-8B4F-B51D-2F34CC7E4DA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4465" y="3347164"/>
            <a:ext cx="10515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4" name="OTLSHAPE_TB_00000000000000000000000000000000_ElapsedTime">
            <a:extLst>
              <a:ext uri="{FF2B5EF4-FFF2-40B4-BE49-F238E27FC236}">
                <a16:creationId xmlns:a16="http://schemas.microsoft.com/office/drawing/2014/main" id="{8B86569F-73E2-E649-A57A-EE43E9C3A66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44464" y="3347164"/>
            <a:ext cx="910621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5" name="OTLSHAPE_TB_00000000000000000000000000000000_TodayMarkerShape">
            <a:extLst>
              <a:ext uri="{FF2B5EF4-FFF2-40B4-BE49-F238E27FC236}">
                <a16:creationId xmlns:a16="http://schemas.microsoft.com/office/drawing/2014/main" id="{350DF3A2-DC77-4F48-9C35-33EB1B5D8A7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V="1">
            <a:off x="1628151" y="3220164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>
              <a:scrgbClr r="0" g="0" b="0">
                <a:alpha val="50000"/>
              </a:scrgbClr>
            </a:out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6" name="OTLSHAPE_TB_00000000000000000000000000000000_TodayMarkerText">
            <a:extLst>
              <a:ext uri="{FF2B5EF4-FFF2-40B4-BE49-F238E27FC236}">
                <a16:creationId xmlns:a16="http://schemas.microsoft.com/office/drawing/2014/main" id="{4F2CA3F1-B7E9-F045-A640-86C8033931E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15480" y="2943165"/>
            <a:ext cx="562976" cy="27699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u="none" strike="noStrike" kern="0" cap="none" spc="-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Today</a:t>
            </a:r>
          </a:p>
        </p:txBody>
      </p:sp>
      <p:sp>
        <p:nvSpPr>
          <p:cNvPr id="167" name="OTLSHAPE_TB_00000000000000000000000000000000_TimescaleInterval1">
            <a:extLst>
              <a:ext uri="{FF2B5EF4-FFF2-40B4-BE49-F238E27FC236}">
                <a16:creationId xmlns:a16="http://schemas.microsoft.com/office/drawing/2014/main" id="{B53D6CDF-56CF-4B47-815D-0EBB95DA61E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065" y="344463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2019</a:t>
            </a:r>
          </a:p>
        </p:txBody>
      </p:sp>
      <p:cxnSp>
        <p:nvCxnSpPr>
          <p:cNvPr id="168" name="OTLSHAPE_TB_00000000000000000000000000000000_Separator1">
            <a:extLst>
              <a:ext uri="{FF2B5EF4-FFF2-40B4-BE49-F238E27FC236}">
                <a16:creationId xmlns:a16="http://schemas.microsoft.com/office/drawing/2014/main" id="{3F290249-6DFB-7248-B726-AB87F9968EA0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3551042" y="341066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9" name="OTLSHAPE_TB_00000000000000000000000000000000_TimescaleInterval2">
            <a:extLst>
              <a:ext uri="{FF2B5EF4-FFF2-40B4-BE49-F238E27FC236}">
                <a16:creationId xmlns:a16="http://schemas.microsoft.com/office/drawing/2014/main" id="{C6926942-4DE1-824E-96F2-166F2C98004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14542" y="344463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2020</a:t>
            </a:r>
          </a:p>
        </p:txBody>
      </p:sp>
      <p:cxnSp>
        <p:nvCxnSpPr>
          <p:cNvPr id="170" name="OTLSHAPE_TB_00000000000000000000000000000000_Separator2">
            <a:extLst>
              <a:ext uri="{FF2B5EF4-FFF2-40B4-BE49-F238E27FC236}">
                <a16:creationId xmlns:a16="http://schemas.microsoft.com/office/drawing/2014/main" id="{A871FF66-C681-934F-AC08-94CECCED5629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6099482" y="341066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1" name="OTLSHAPE_TB_00000000000000000000000000000000_TimescaleInterval3">
            <a:extLst>
              <a:ext uri="{FF2B5EF4-FFF2-40B4-BE49-F238E27FC236}">
                <a16:creationId xmlns:a16="http://schemas.microsoft.com/office/drawing/2014/main" id="{5C5FC48C-33CE-0B4B-A71A-B8BCB44BB6E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162982" y="344463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</a:p>
        </p:txBody>
      </p:sp>
      <p:cxnSp>
        <p:nvCxnSpPr>
          <p:cNvPr id="172" name="OTLSHAPE_TB_00000000000000000000000000000000_Separator3">
            <a:extLst>
              <a:ext uri="{FF2B5EF4-FFF2-40B4-BE49-F238E27FC236}">
                <a16:creationId xmlns:a16="http://schemas.microsoft.com/office/drawing/2014/main" id="{B13EF5C3-141F-2349-9EC6-373204ECA5A8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8640958" y="341066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3" name="OTLSHAPE_TB_00000000000000000000000000000000_TimescaleInterval4">
            <a:extLst>
              <a:ext uri="{FF2B5EF4-FFF2-40B4-BE49-F238E27FC236}">
                <a16:creationId xmlns:a16="http://schemas.microsoft.com/office/drawing/2014/main" id="{0C4B8A87-2A05-5D40-91D2-6FA99C32F23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04458" y="344463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174" name="OTLSHAPE_M_15462190989a4e5087e6d7cc02e1ed2d_Title">
            <a:extLst>
              <a:ext uri="{FF2B5EF4-FFF2-40B4-BE49-F238E27FC236}">
                <a16:creationId xmlns:a16="http://schemas.microsoft.com/office/drawing/2014/main" id="{493465A2-20F0-A048-B072-09AA160FF4B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546500" y="2565319"/>
            <a:ext cx="749300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u="none" strike="noStrike" kern="0" cap="none" spc="-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ISrc</a:t>
            </a:r>
            <a:r>
              <a:rPr kumimoji="0" lang="en-GB" u="none" strike="noStrike" kern="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to DTL1</a:t>
            </a:r>
          </a:p>
        </p:txBody>
      </p:sp>
      <p:sp>
        <p:nvSpPr>
          <p:cNvPr id="176" name="OTLSHAPE_M_15462190989a4e5087e6d7cc02e1ed2d_Shape">
            <a:extLst>
              <a:ext uri="{FF2B5EF4-FFF2-40B4-BE49-F238E27FC236}">
                <a16:creationId xmlns:a16="http://schemas.microsoft.com/office/drawing/2014/main" id="{1EAF3649-4C2F-7E4C-B99E-FE58F841A149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V="1">
            <a:off x="3809390" y="3156664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7" name="OTLSHAPE_M_1d6d4045bda3413182ef879ca83ea720_Title">
            <a:extLst>
              <a:ext uri="{FF2B5EF4-FFF2-40B4-BE49-F238E27FC236}">
                <a16:creationId xmlns:a16="http://schemas.microsoft.com/office/drawing/2014/main" id="{CB63A71E-BBA3-7E41-A81D-462BF939200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986660" y="2565319"/>
            <a:ext cx="749300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ISrc to DTL4</a:t>
            </a:r>
          </a:p>
        </p:txBody>
      </p:sp>
      <p:sp>
        <p:nvSpPr>
          <p:cNvPr id="179" name="OTLSHAPE_M_1d6d4045bda3413182ef879ca83ea720_Shape">
            <a:extLst>
              <a:ext uri="{FF2B5EF4-FFF2-40B4-BE49-F238E27FC236}">
                <a16:creationId xmlns:a16="http://schemas.microsoft.com/office/drawing/2014/main" id="{36D6CD93-7ACB-2A43-ADFA-F1B6133004E6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flipV="1">
            <a:off x="5249549" y="3156664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0" name="OTLSHAPE_M_ad26212a624042f8946c3ee929d0bce4_Title">
            <a:extLst>
              <a:ext uri="{FF2B5EF4-FFF2-40B4-BE49-F238E27FC236}">
                <a16:creationId xmlns:a16="http://schemas.microsoft.com/office/drawing/2014/main" id="{1D5A8102-F3C7-9E4E-9367-E91DB841E27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6207781" y="2564904"/>
            <a:ext cx="1625600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u="none" strike="noStrike" kern="0" cap="none" spc="-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ISrc</a:t>
            </a:r>
            <a:r>
              <a:rPr kumimoji="0" lang="en-GB" u="none" strike="noStrike" kern="0" cap="none" spc="-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to Beam Dump (BOD)</a:t>
            </a:r>
          </a:p>
        </p:txBody>
      </p:sp>
      <p:sp>
        <p:nvSpPr>
          <p:cNvPr id="182" name="OTLSHAPE_M_42fdb2d4d8a3473fbbe4f286c2bc756f_Title">
            <a:extLst>
              <a:ext uri="{FF2B5EF4-FFF2-40B4-BE49-F238E27FC236}">
                <a16:creationId xmlns:a16="http://schemas.microsoft.com/office/drawing/2014/main" id="{2DED5F74-1564-484E-AC99-BFA74D69D1D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775805" y="2849626"/>
            <a:ext cx="696459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u="none" strike="noStrike" kern="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RBOT</a:t>
            </a:r>
          </a:p>
        </p:txBody>
      </p:sp>
      <p:sp>
        <p:nvSpPr>
          <p:cNvPr id="190" name="OTLSHAPE_M_ad26212a624042f8946c3ee929d0bce4_Shape">
            <a:extLst>
              <a:ext uri="{FF2B5EF4-FFF2-40B4-BE49-F238E27FC236}">
                <a16:creationId xmlns:a16="http://schemas.microsoft.com/office/drawing/2014/main" id="{E499DE6A-B570-EC4F-A15A-99B8AF2E176F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flipV="1">
            <a:off x="7261806" y="3156664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1" name="OTLSHAPE_M_42fdb2d4d8a3473fbbe4f286c2bc756f_Shape">
            <a:extLst>
              <a:ext uri="{FF2B5EF4-FFF2-40B4-BE49-F238E27FC236}">
                <a16:creationId xmlns:a16="http://schemas.microsoft.com/office/drawing/2014/main" id="{24402632-A410-0B45-AAAD-C36A425266BE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 flipV="1">
            <a:off x="7895435" y="3156664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931436" y="4731474"/>
            <a:ext cx="1421064" cy="168407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ISrc</a:t>
            </a:r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LEBT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7 Systems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5 Variants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114 Assets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62 Cables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9571436" y="4731474"/>
            <a:ext cx="1605956" cy="168407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A2T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61 Systems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10 Variants</a:t>
            </a:r>
          </a:p>
          <a:p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271 Assets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318 Cables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5251436" y="4731474"/>
            <a:ext cx="1504369" cy="168407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DTL2 to DTL4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39 Systems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5 Variants</a:t>
            </a:r>
          </a:p>
          <a:p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157 Assets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179 Cables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3091436" y="4731474"/>
            <a:ext cx="1421064" cy="168407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RFQ to DTL1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43 Systems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12 Variants</a:t>
            </a:r>
          </a:p>
          <a:p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321 Assets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388 Cables*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7411436" y="4731474"/>
            <a:ext cx="1612008" cy="168407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DTL5 to </a:t>
            </a:r>
            <a:r>
              <a:rPr lang="sv-SE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Dump</a:t>
            </a:r>
            <a:endParaRPr lang="sv-SE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366 Systems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12 Variants</a:t>
            </a:r>
          </a:p>
          <a:p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1220 Assets</a:t>
            </a:r>
          </a:p>
          <a:p>
            <a:pPr algn="l"/>
            <a:r>
              <a:rPr lang="sv-SE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1625 Cables</a:t>
            </a:r>
          </a:p>
        </p:txBody>
      </p:sp>
      <p:cxnSp>
        <p:nvCxnSpPr>
          <p:cNvPr id="205" name="Straight Connector 204"/>
          <p:cNvCxnSpPr>
            <a:cxnSpLocks/>
            <a:stCxn id="195" idx="0"/>
          </p:cNvCxnSpPr>
          <p:nvPr/>
        </p:nvCxnSpPr>
        <p:spPr>
          <a:xfrm flipV="1">
            <a:off x="1641968" y="3814842"/>
            <a:ext cx="41653" cy="916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>
            <a:cxnSpLocks/>
            <a:stCxn id="202" idx="0"/>
          </p:cNvCxnSpPr>
          <p:nvPr/>
        </p:nvCxnSpPr>
        <p:spPr>
          <a:xfrm flipV="1">
            <a:off x="3801968" y="3814842"/>
            <a:ext cx="95472" cy="916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>
            <a:cxnSpLocks/>
            <a:stCxn id="201" idx="0"/>
          </p:cNvCxnSpPr>
          <p:nvPr/>
        </p:nvCxnSpPr>
        <p:spPr>
          <a:xfrm flipH="1" flipV="1">
            <a:off x="5346908" y="3814842"/>
            <a:ext cx="656713" cy="916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cxnSpLocks/>
            <a:stCxn id="203" idx="0"/>
          </p:cNvCxnSpPr>
          <p:nvPr/>
        </p:nvCxnSpPr>
        <p:spPr>
          <a:xfrm flipH="1" flipV="1">
            <a:off x="7411436" y="3855164"/>
            <a:ext cx="806004" cy="876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cxnSpLocks/>
          </p:cNvCxnSpPr>
          <p:nvPr/>
        </p:nvCxnSpPr>
        <p:spPr>
          <a:xfrm flipH="1" flipV="1">
            <a:off x="8124035" y="3844526"/>
            <a:ext cx="1709177" cy="876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3069403" y="5501147"/>
            <a:ext cx="6634155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sv-SE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E70B12-44BD-7A47-8120-C46D84E4A3EE}"/>
              </a:ext>
            </a:extLst>
          </p:cNvPr>
          <p:cNvSpPr/>
          <p:nvPr/>
        </p:nvSpPr>
        <p:spPr>
          <a:xfrm>
            <a:off x="771090" y="1589891"/>
            <a:ext cx="512240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85% of non-labor is committed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Remaining flexibility is in integration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8D2D02-A409-1F45-A979-CCA7769F0299}"/>
              </a:ext>
            </a:extLst>
          </p:cNvPr>
          <p:cNvSpPr txBox="1"/>
          <p:nvPr/>
        </p:nvSpPr>
        <p:spPr>
          <a:xfrm>
            <a:off x="2223658" y="6459569"/>
            <a:ext cx="7559924" cy="40388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Infrastructure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cables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) installation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schedule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is tight for NC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testing</a:t>
            </a:r>
            <a:endParaRPr lang="sv-S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07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22C9-9719-A64B-83E5-85BB966A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Since TAC one year 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D72E-1902-5741-BD26-52D959305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550392"/>
            <a:ext cx="7234820" cy="3180764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Adapted the plan to new installation schedule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Added Warsaw to support installation labor peak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Transferred tech labor (4 FTE-years) to support SRF work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Defer integration of about two thirds of BLMs, one third of BPMs, all fast WS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Self-performing some integration activities while ICS ramps up resources and solves digital platform issues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ICS and Diagnostics are co-sponsoring an FPGA forum to increase productivity on digital platforms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31800-9FC2-C647-ACC3-EA242D11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17</a:t>
            </a:fld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0F22A-028C-0440-BBA1-74B22B90B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0E195-BF0B-9649-879C-A60DB1903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2251711"/>
            <a:ext cx="3960440" cy="295833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2CB0EC-438B-BF49-9DFA-1C8B30BCA0AF}"/>
              </a:ext>
            </a:extLst>
          </p:cNvPr>
          <p:cNvSpPr txBox="1"/>
          <p:nvPr/>
        </p:nvSpPr>
        <p:spPr>
          <a:xfrm>
            <a:off x="8107772" y="1615512"/>
            <a:ext cx="3960440" cy="113081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Still working with ICS  to address issues reported at TAC 17: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6A421-0EDD-9343-A917-37C5E1DE0AA9}"/>
              </a:ext>
            </a:extLst>
          </p:cNvPr>
          <p:cNvSpPr txBox="1"/>
          <p:nvPr/>
        </p:nvSpPr>
        <p:spPr>
          <a:xfrm>
            <a:off x="9199756" y="187340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99E05-6B20-B643-BF5A-F0A426F91733}"/>
              </a:ext>
            </a:extLst>
          </p:cNvPr>
          <p:cNvSpPr/>
          <p:nvPr/>
        </p:nvSpPr>
        <p:spPr>
          <a:xfrm>
            <a:off x="479376" y="4878144"/>
            <a:ext cx="5414392" cy="1846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Proposals being evaluated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Defer third longitudinal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Defer platform migration and deploy engineering operator interfaces for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Take advantage of remaining flexibility to prioritize features for first protons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6908A3-CA98-334F-BC8B-152CBCCC2AA8}"/>
              </a:ext>
            </a:extLst>
          </p:cNvPr>
          <p:cNvCxnSpPr/>
          <p:nvPr/>
        </p:nvCxnSpPr>
        <p:spPr>
          <a:xfrm>
            <a:off x="8112224" y="6525344"/>
            <a:ext cx="70628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3A52E9C-9BAC-D047-AE02-E6538BAE3CC4}"/>
              </a:ext>
            </a:extLst>
          </p:cNvPr>
          <p:cNvSpPr/>
          <p:nvPr/>
        </p:nvSpPr>
        <p:spPr>
          <a:xfrm>
            <a:off x="5893768" y="6243147"/>
            <a:ext cx="2199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How? Next slide</a:t>
            </a:r>
          </a:p>
        </p:txBody>
      </p:sp>
    </p:spTree>
    <p:extLst>
      <p:ext uri="{BB962C8B-B14F-4D97-AF65-F5344CB8AC3E}">
        <p14:creationId xmlns:p14="http://schemas.microsoft.com/office/powerpoint/2010/main" val="1032973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8E13E-38B6-FA46-9E36-D9E2F31D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Proposal developed with 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42B69-910F-394F-A984-F70351112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094" y="1514328"/>
            <a:ext cx="6156645" cy="4857362"/>
          </a:xfrm>
        </p:spPr>
        <p:txBody>
          <a:bodyPr/>
          <a:lstStyle/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Manage objectives across teams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We have a plan in P6. We manage execution </a:t>
            </a: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with team boards containing detailed tasks.</a:t>
            </a: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28650" lvl="1" indent="-285750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Focus on first proton functionality: Features, not systems - Avoid a priori rejection of entire measurement systems</a:t>
            </a:r>
          </a:p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Tighten communications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The most successful diagnostics projects have been executed by multidisciplinary teams that integrate early: (Examples: J-PARC experiment, BPM, …)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Take a more lean approach to documentation and procedures. Rely on data and intra-team communications.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A277D-852B-014F-B6BE-DF40AD7E1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1877" y="6453336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CA400-D83E-A542-9C4C-5CCA17347173}"/>
              </a:ext>
            </a:extLst>
          </p:cNvPr>
          <p:cNvSpPr txBox="1"/>
          <p:nvPr/>
        </p:nvSpPr>
        <p:spPr>
          <a:xfrm>
            <a:off x="3512634" y="163922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4C1C946-AF0D-3C44-9AA0-9F1B65BA6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782"/>
          <a:stretch/>
        </p:blipFill>
        <p:spPr bwMode="auto">
          <a:xfrm>
            <a:off x="7481747" y="3964488"/>
            <a:ext cx="3987307" cy="277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BC79B3A9-BCC3-C04B-A937-1E98666E980B}"/>
              </a:ext>
            </a:extLst>
          </p:cNvPr>
          <p:cNvSpPr/>
          <p:nvPr/>
        </p:nvSpPr>
        <p:spPr>
          <a:xfrm>
            <a:off x="8077901" y="4255492"/>
            <a:ext cx="3294892" cy="1480608"/>
          </a:xfrm>
          <a:custGeom>
            <a:avLst/>
            <a:gdLst>
              <a:gd name="connsiteX0" fmla="*/ 0 w 3334214"/>
              <a:gd name="connsiteY0" fmla="*/ 0 h 1393903"/>
              <a:gd name="connsiteX1" fmla="*/ 892097 w 3334214"/>
              <a:gd name="connsiteY1" fmla="*/ 1092820 h 1393903"/>
              <a:gd name="connsiteX2" fmla="*/ 3334214 w 3334214"/>
              <a:gd name="connsiteY2" fmla="*/ 1393903 h 1393903"/>
              <a:gd name="connsiteX3" fmla="*/ 3334214 w 3334214"/>
              <a:gd name="connsiteY3" fmla="*/ 1393903 h 1393903"/>
              <a:gd name="connsiteX0" fmla="*/ 0 w 3256156"/>
              <a:gd name="connsiteY0" fmla="*/ 0 h 1382751"/>
              <a:gd name="connsiteX1" fmla="*/ 814039 w 3256156"/>
              <a:gd name="connsiteY1" fmla="*/ 1081668 h 1382751"/>
              <a:gd name="connsiteX2" fmla="*/ 3256156 w 3256156"/>
              <a:gd name="connsiteY2" fmla="*/ 1382751 h 1382751"/>
              <a:gd name="connsiteX3" fmla="*/ 3256156 w 3256156"/>
              <a:gd name="connsiteY3" fmla="*/ 1382751 h 1382751"/>
              <a:gd name="connsiteX0" fmla="*/ 0 w 3256156"/>
              <a:gd name="connsiteY0" fmla="*/ 0 h 1382751"/>
              <a:gd name="connsiteX1" fmla="*/ 724829 w 3256156"/>
              <a:gd name="connsiteY1" fmla="*/ 1115122 h 1382751"/>
              <a:gd name="connsiteX2" fmla="*/ 3256156 w 3256156"/>
              <a:gd name="connsiteY2" fmla="*/ 1382751 h 1382751"/>
              <a:gd name="connsiteX3" fmla="*/ 3256156 w 3256156"/>
              <a:gd name="connsiteY3" fmla="*/ 1382751 h 1382751"/>
              <a:gd name="connsiteX0" fmla="*/ 0 w 3256156"/>
              <a:gd name="connsiteY0" fmla="*/ 0 h 1382751"/>
              <a:gd name="connsiteX1" fmla="*/ 568712 w 3256156"/>
              <a:gd name="connsiteY1" fmla="*/ 1059366 h 1382751"/>
              <a:gd name="connsiteX2" fmla="*/ 3256156 w 3256156"/>
              <a:gd name="connsiteY2" fmla="*/ 1382751 h 1382751"/>
              <a:gd name="connsiteX3" fmla="*/ 3256156 w 3256156"/>
              <a:gd name="connsiteY3" fmla="*/ 1382751 h 1382751"/>
              <a:gd name="connsiteX0" fmla="*/ 0 w 3256156"/>
              <a:gd name="connsiteY0" fmla="*/ 0 h 1382929"/>
              <a:gd name="connsiteX1" fmla="*/ 568712 w 3256156"/>
              <a:gd name="connsiteY1" fmla="*/ 1059366 h 1382929"/>
              <a:gd name="connsiteX2" fmla="*/ 3256156 w 3256156"/>
              <a:gd name="connsiteY2" fmla="*/ 1382751 h 1382929"/>
              <a:gd name="connsiteX3" fmla="*/ 3256156 w 3256156"/>
              <a:gd name="connsiteY3" fmla="*/ 1382751 h 1382929"/>
              <a:gd name="connsiteX0" fmla="*/ 0 w 3289610"/>
              <a:gd name="connsiteY0" fmla="*/ 0 h 1561170"/>
              <a:gd name="connsiteX1" fmla="*/ 568712 w 3289610"/>
              <a:gd name="connsiteY1" fmla="*/ 1059366 h 1561170"/>
              <a:gd name="connsiteX2" fmla="*/ 3256156 w 3289610"/>
              <a:gd name="connsiteY2" fmla="*/ 1382751 h 1561170"/>
              <a:gd name="connsiteX3" fmla="*/ 3289610 w 3289610"/>
              <a:gd name="connsiteY3" fmla="*/ 1561170 h 1561170"/>
              <a:gd name="connsiteX0" fmla="*/ 0 w 3256156"/>
              <a:gd name="connsiteY0" fmla="*/ 0 h 1382929"/>
              <a:gd name="connsiteX1" fmla="*/ 568712 w 3256156"/>
              <a:gd name="connsiteY1" fmla="*/ 1059366 h 1382929"/>
              <a:gd name="connsiteX2" fmla="*/ 3256156 w 3256156"/>
              <a:gd name="connsiteY2" fmla="*/ 1382751 h 1382929"/>
              <a:gd name="connsiteX0" fmla="*/ 0 w 3289610"/>
              <a:gd name="connsiteY0" fmla="*/ 0 h 1494263"/>
              <a:gd name="connsiteX1" fmla="*/ 568712 w 3289610"/>
              <a:gd name="connsiteY1" fmla="*/ 1059366 h 1494263"/>
              <a:gd name="connsiteX2" fmla="*/ 3289610 w 3289610"/>
              <a:gd name="connsiteY2" fmla="*/ 1494263 h 1494263"/>
              <a:gd name="connsiteX0" fmla="*/ 0 w 3289610"/>
              <a:gd name="connsiteY0" fmla="*/ 0 h 1494263"/>
              <a:gd name="connsiteX1" fmla="*/ 713678 w 3289610"/>
              <a:gd name="connsiteY1" fmla="*/ 1137424 h 1494263"/>
              <a:gd name="connsiteX2" fmla="*/ 3289610 w 3289610"/>
              <a:gd name="connsiteY2" fmla="*/ 1494263 h 1494263"/>
              <a:gd name="connsiteX0" fmla="*/ 0 w 3166947"/>
              <a:gd name="connsiteY0" fmla="*/ 0 h 1193180"/>
              <a:gd name="connsiteX1" fmla="*/ 591015 w 3166947"/>
              <a:gd name="connsiteY1" fmla="*/ 836341 h 1193180"/>
              <a:gd name="connsiteX2" fmla="*/ 3166947 w 3166947"/>
              <a:gd name="connsiteY2" fmla="*/ 1193180 h 1193180"/>
              <a:gd name="connsiteX0" fmla="*/ 0 w 3122342"/>
              <a:gd name="connsiteY0" fmla="*/ 0 h 1427355"/>
              <a:gd name="connsiteX1" fmla="*/ 546410 w 3122342"/>
              <a:gd name="connsiteY1" fmla="*/ 1070516 h 1427355"/>
              <a:gd name="connsiteX2" fmla="*/ 3122342 w 3122342"/>
              <a:gd name="connsiteY2" fmla="*/ 1427355 h 1427355"/>
              <a:gd name="connsiteX0" fmla="*/ 0 w 3122342"/>
              <a:gd name="connsiteY0" fmla="*/ 0 h 1427355"/>
              <a:gd name="connsiteX1" fmla="*/ 546410 w 3122342"/>
              <a:gd name="connsiteY1" fmla="*/ 1070516 h 1427355"/>
              <a:gd name="connsiteX2" fmla="*/ 3122342 w 3122342"/>
              <a:gd name="connsiteY2" fmla="*/ 1427355 h 1427355"/>
              <a:gd name="connsiteX0" fmla="*/ 0 w 3345366"/>
              <a:gd name="connsiteY0" fmla="*/ 0 h 1494262"/>
              <a:gd name="connsiteX1" fmla="*/ 769434 w 3345366"/>
              <a:gd name="connsiteY1" fmla="*/ 1137423 h 1494262"/>
              <a:gd name="connsiteX2" fmla="*/ 3345366 w 3345366"/>
              <a:gd name="connsiteY2" fmla="*/ 1494262 h 1494262"/>
              <a:gd name="connsiteX0" fmla="*/ 0 w 3345366"/>
              <a:gd name="connsiteY0" fmla="*/ 0 h 1494262"/>
              <a:gd name="connsiteX1" fmla="*/ 769434 w 3345366"/>
              <a:gd name="connsiteY1" fmla="*/ 1137423 h 1494262"/>
              <a:gd name="connsiteX2" fmla="*/ 3345366 w 3345366"/>
              <a:gd name="connsiteY2" fmla="*/ 1494262 h 1494262"/>
              <a:gd name="connsiteX0" fmla="*/ 0 w 3345366"/>
              <a:gd name="connsiteY0" fmla="*/ 0 h 1494262"/>
              <a:gd name="connsiteX1" fmla="*/ 769434 w 3345366"/>
              <a:gd name="connsiteY1" fmla="*/ 1137423 h 1494262"/>
              <a:gd name="connsiteX2" fmla="*/ 3345366 w 3345366"/>
              <a:gd name="connsiteY2" fmla="*/ 1494262 h 149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5366" h="1494262">
                <a:moveTo>
                  <a:pt x="0" y="0"/>
                </a:moveTo>
                <a:cubicBezTo>
                  <a:pt x="90138" y="486007"/>
                  <a:pt x="211873" y="888379"/>
                  <a:pt x="769434" y="1137423"/>
                </a:cubicBezTo>
                <a:cubicBezTo>
                  <a:pt x="1326995" y="1386467"/>
                  <a:pt x="3345366" y="1494262"/>
                  <a:pt x="3345366" y="1494262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E86678-A3D2-8D44-BAAE-827FE9E6894E}"/>
              </a:ext>
            </a:extLst>
          </p:cNvPr>
          <p:cNvCxnSpPr/>
          <p:nvPr/>
        </p:nvCxnSpPr>
        <p:spPr>
          <a:xfrm flipV="1">
            <a:off x="8989254" y="5466415"/>
            <a:ext cx="70104" cy="3119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F4C275A-CA4E-E445-A024-3E7CDC7C8219}"/>
              </a:ext>
            </a:extLst>
          </p:cNvPr>
          <p:cNvSpPr txBox="1"/>
          <p:nvPr/>
        </p:nvSpPr>
        <p:spPr>
          <a:xfrm>
            <a:off x="8973369" y="5183199"/>
            <a:ext cx="2121209" cy="42504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 same project team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22AED6-F09C-1245-8B90-BD890686D169}"/>
              </a:ext>
            </a:extLst>
          </p:cNvPr>
          <p:cNvSpPr txBox="1"/>
          <p:nvPr/>
        </p:nvSpPr>
        <p:spPr>
          <a:xfrm>
            <a:off x="12690088" y="279895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4E92E2-69B8-DF45-9F50-B36A98669739}"/>
              </a:ext>
            </a:extLst>
          </p:cNvPr>
          <p:cNvSpPr/>
          <p:nvPr/>
        </p:nvSpPr>
        <p:spPr>
          <a:xfrm>
            <a:off x="7883806" y="3861048"/>
            <a:ext cx="3814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Probability of effective communication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030645-A9CE-6147-8B49-DD5F8B7367A4}"/>
              </a:ext>
            </a:extLst>
          </p:cNvPr>
          <p:cNvSpPr txBox="1"/>
          <p:nvPr/>
        </p:nvSpPr>
        <p:spPr>
          <a:xfrm>
            <a:off x="6497770" y="1938164"/>
            <a:ext cx="5472608" cy="365494"/>
          </a:xfrm>
          <a:prstGeom prst="rect">
            <a:avLst/>
          </a:prstGeom>
          <a:solidFill>
            <a:srgbClr val="D9D9D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7BC746-4D69-F84F-AD80-E6093EA5C9CC}"/>
              </a:ext>
            </a:extLst>
          </p:cNvPr>
          <p:cNvSpPr txBox="1"/>
          <p:nvPr/>
        </p:nvSpPr>
        <p:spPr>
          <a:xfrm>
            <a:off x="6497770" y="2303474"/>
            <a:ext cx="5472608" cy="7821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40B735-7AA7-6D45-88D8-B45AFACF8359}"/>
              </a:ext>
            </a:extLst>
          </p:cNvPr>
          <p:cNvSpPr txBox="1"/>
          <p:nvPr/>
        </p:nvSpPr>
        <p:spPr>
          <a:xfrm>
            <a:off x="7875937" y="172745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A5A75E-A6B5-C343-A042-E08B3EAA28C4}"/>
              </a:ext>
            </a:extLst>
          </p:cNvPr>
          <p:cNvSpPr txBox="1"/>
          <p:nvPr/>
        </p:nvSpPr>
        <p:spPr>
          <a:xfrm>
            <a:off x="6497770" y="1572854"/>
            <a:ext cx="5472608" cy="36549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3171DF-B9A9-2640-87B5-9C50BA44F28A}"/>
              </a:ext>
            </a:extLst>
          </p:cNvPr>
          <p:cNvCxnSpPr>
            <a:cxnSpLocks/>
          </p:cNvCxnSpPr>
          <p:nvPr/>
        </p:nvCxnSpPr>
        <p:spPr>
          <a:xfrm>
            <a:off x="6857810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E9AEA1-9C93-F248-8D1C-9F2A700DF647}"/>
              </a:ext>
            </a:extLst>
          </p:cNvPr>
          <p:cNvCxnSpPr>
            <a:cxnSpLocks/>
          </p:cNvCxnSpPr>
          <p:nvPr/>
        </p:nvCxnSpPr>
        <p:spPr>
          <a:xfrm>
            <a:off x="10072337" y="2303658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B36F33-B036-A845-B7A8-352F3A1AD6B7}"/>
              </a:ext>
            </a:extLst>
          </p:cNvPr>
          <p:cNvCxnSpPr>
            <a:cxnSpLocks/>
          </p:cNvCxnSpPr>
          <p:nvPr/>
        </p:nvCxnSpPr>
        <p:spPr>
          <a:xfrm>
            <a:off x="11728521" y="2303658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01C7FE-C1C4-A242-A788-E53A74FFE801}"/>
              </a:ext>
            </a:extLst>
          </p:cNvPr>
          <p:cNvCxnSpPr>
            <a:cxnSpLocks/>
          </p:cNvCxnSpPr>
          <p:nvPr/>
        </p:nvCxnSpPr>
        <p:spPr>
          <a:xfrm>
            <a:off x="10936433" y="2303658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B1E8E7-9612-7C47-A81A-F53B567A8293}"/>
              </a:ext>
            </a:extLst>
          </p:cNvPr>
          <p:cNvCxnSpPr>
            <a:cxnSpLocks/>
          </p:cNvCxnSpPr>
          <p:nvPr/>
        </p:nvCxnSpPr>
        <p:spPr>
          <a:xfrm>
            <a:off x="10504385" y="2303658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661C85E-960E-5140-A258-C28BD7E2F151}"/>
              </a:ext>
            </a:extLst>
          </p:cNvPr>
          <p:cNvSpPr txBox="1"/>
          <p:nvPr/>
        </p:nvSpPr>
        <p:spPr>
          <a:xfrm>
            <a:off x="7206863" y="209544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F739DA-1583-FE49-8FBC-9D60B121A6D7}"/>
              </a:ext>
            </a:extLst>
          </p:cNvPr>
          <p:cNvSpPr txBox="1"/>
          <p:nvPr/>
        </p:nvSpPr>
        <p:spPr>
          <a:xfrm>
            <a:off x="6520730" y="2420888"/>
            <a:ext cx="914400" cy="3044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~2 weeks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D23987-9717-754B-BC65-03BBF991F32B}"/>
              </a:ext>
            </a:extLst>
          </p:cNvPr>
          <p:cNvCxnSpPr>
            <a:cxnSpLocks/>
          </p:cNvCxnSpPr>
          <p:nvPr/>
        </p:nvCxnSpPr>
        <p:spPr>
          <a:xfrm flipH="1">
            <a:off x="9653999" y="1938164"/>
            <a:ext cx="12123" cy="1147460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3BAD0E-9961-054B-B7FB-375660C7C0C1}"/>
              </a:ext>
            </a:extLst>
          </p:cNvPr>
          <p:cNvCxnSpPr>
            <a:cxnSpLocks/>
          </p:cNvCxnSpPr>
          <p:nvPr/>
        </p:nvCxnSpPr>
        <p:spPr>
          <a:xfrm>
            <a:off x="8009938" y="1938164"/>
            <a:ext cx="0" cy="1147460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28F3CC-4268-964C-BF6C-991BB3C8119F}"/>
              </a:ext>
            </a:extLst>
          </p:cNvPr>
          <p:cNvCxnSpPr>
            <a:cxnSpLocks/>
          </p:cNvCxnSpPr>
          <p:nvPr/>
        </p:nvCxnSpPr>
        <p:spPr>
          <a:xfrm flipH="1">
            <a:off x="11349173" y="1938164"/>
            <a:ext cx="7004" cy="1147460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2F0BACE-BCAE-DD41-AF7C-7089826701D8}"/>
              </a:ext>
            </a:extLst>
          </p:cNvPr>
          <p:cNvCxnSpPr>
            <a:cxnSpLocks/>
          </p:cNvCxnSpPr>
          <p:nvPr/>
        </p:nvCxnSpPr>
        <p:spPr>
          <a:xfrm>
            <a:off x="9281505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98A53A0-DD04-C243-B25F-142B30C0DCFD}"/>
              </a:ext>
            </a:extLst>
          </p:cNvPr>
          <p:cNvCxnSpPr>
            <a:cxnSpLocks/>
          </p:cNvCxnSpPr>
          <p:nvPr/>
        </p:nvCxnSpPr>
        <p:spPr>
          <a:xfrm>
            <a:off x="8838030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CDBC1D8-C7A2-1047-A0FE-74F8836F9D19}"/>
              </a:ext>
            </a:extLst>
          </p:cNvPr>
          <p:cNvCxnSpPr>
            <a:cxnSpLocks/>
          </p:cNvCxnSpPr>
          <p:nvPr/>
        </p:nvCxnSpPr>
        <p:spPr>
          <a:xfrm>
            <a:off x="8441986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8DF55AC-36EA-2A48-ACA3-DE8C9F8225A9}"/>
              </a:ext>
            </a:extLst>
          </p:cNvPr>
          <p:cNvCxnSpPr>
            <a:cxnSpLocks/>
          </p:cNvCxnSpPr>
          <p:nvPr/>
        </p:nvCxnSpPr>
        <p:spPr>
          <a:xfrm>
            <a:off x="7632619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F50F050-1B91-3849-89CC-1EBC24F0F046}"/>
              </a:ext>
            </a:extLst>
          </p:cNvPr>
          <p:cNvCxnSpPr>
            <a:cxnSpLocks/>
          </p:cNvCxnSpPr>
          <p:nvPr/>
        </p:nvCxnSpPr>
        <p:spPr>
          <a:xfrm>
            <a:off x="7223064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B0C8628-344B-504E-A498-AB6D0D75BE70}"/>
              </a:ext>
            </a:extLst>
          </p:cNvPr>
          <p:cNvSpPr/>
          <p:nvPr/>
        </p:nvSpPr>
        <p:spPr>
          <a:xfrm>
            <a:off x="8461072" y="2421940"/>
            <a:ext cx="1968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Many Team Boards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F7430C-A9E0-EA43-8C11-0CF4E9BF0DC3}"/>
              </a:ext>
            </a:extLst>
          </p:cNvPr>
          <p:cNvSpPr/>
          <p:nvPr/>
        </p:nvSpPr>
        <p:spPr>
          <a:xfrm>
            <a:off x="8268523" y="1946366"/>
            <a:ext cx="2085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One Program Board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4EBEEE5-9F56-4743-8E4B-6FCC4EA2FB93}"/>
              </a:ext>
            </a:extLst>
          </p:cNvPr>
          <p:cNvCxnSpPr>
            <a:cxnSpLocks/>
          </p:cNvCxnSpPr>
          <p:nvPr/>
        </p:nvCxnSpPr>
        <p:spPr>
          <a:xfrm flipV="1">
            <a:off x="6497770" y="2500318"/>
            <a:ext cx="5446179" cy="11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5B1270E-E79E-E545-98AA-5DC989C172EA}"/>
              </a:ext>
            </a:extLst>
          </p:cNvPr>
          <p:cNvCxnSpPr>
            <a:cxnSpLocks/>
          </p:cNvCxnSpPr>
          <p:nvPr/>
        </p:nvCxnSpPr>
        <p:spPr>
          <a:xfrm flipV="1">
            <a:off x="6497770" y="2962870"/>
            <a:ext cx="5446179" cy="11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EFC963C-D244-2A4E-B494-CE1A7C0C3B83}"/>
              </a:ext>
            </a:extLst>
          </p:cNvPr>
          <p:cNvCxnSpPr>
            <a:cxnSpLocks/>
          </p:cNvCxnSpPr>
          <p:nvPr/>
        </p:nvCxnSpPr>
        <p:spPr>
          <a:xfrm flipV="1">
            <a:off x="6497770" y="2728917"/>
            <a:ext cx="5446179" cy="11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260B3B2-BBE6-DF46-81BC-52A83C83E4CA}"/>
              </a:ext>
            </a:extLst>
          </p:cNvPr>
          <p:cNvCxnSpPr>
            <a:cxnSpLocks/>
          </p:cNvCxnSpPr>
          <p:nvPr/>
        </p:nvCxnSpPr>
        <p:spPr>
          <a:xfrm>
            <a:off x="6510213" y="1921639"/>
            <a:ext cx="0" cy="116398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BA5F286-C80C-D34D-9799-0C06362A5CB6}"/>
              </a:ext>
            </a:extLst>
          </p:cNvPr>
          <p:cNvSpPr/>
          <p:nvPr/>
        </p:nvSpPr>
        <p:spPr>
          <a:xfrm>
            <a:off x="7536160" y="1556792"/>
            <a:ext cx="3441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P6 Plan (Milestones, Earned Value)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C19F85B-6783-F94A-B6E1-4695C80B69B9}"/>
              </a:ext>
            </a:extLst>
          </p:cNvPr>
          <p:cNvSpPr/>
          <p:nvPr/>
        </p:nvSpPr>
        <p:spPr>
          <a:xfrm>
            <a:off x="8659656" y="6371691"/>
            <a:ext cx="197284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Physical separation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162B012-08C1-DF4B-B4EE-A2C71FA7F00F}"/>
              </a:ext>
            </a:extLst>
          </p:cNvPr>
          <p:cNvSpPr txBox="1"/>
          <p:nvPr/>
        </p:nvSpPr>
        <p:spPr>
          <a:xfrm>
            <a:off x="6838873" y="334612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305145E-0DDA-F141-AD42-27F0AFAD6759}"/>
              </a:ext>
            </a:extLst>
          </p:cNvPr>
          <p:cNvSpPr/>
          <p:nvPr/>
        </p:nvSpPr>
        <p:spPr>
          <a:xfrm>
            <a:off x="585184" y="2490008"/>
            <a:ext cx="483372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Add a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program board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that contains the objectives 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6C93E4E-CD0F-1141-BC07-E252CF26BAC5}"/>
              </a:ext>
            </a:extLst>
          </p:cNvPr>
          <p:cNvSpPr/>
          <p:nvPr/>
        </p:nvSpPr>
        <p:spPr>
          <a:xfrm>
            <a:off x="560728" y="2937718"/>
            <a:ext cx="521147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Add a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program forum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that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periodically prioritizes and agrees on objectives. Includes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ICS, Diagnostics, Ops,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group, and other key stakeholders.*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3E87594-3CD9-084F-8FD3-6F2574BF2710}"/>
              </a:ext>
            </a:extLst>
          </p:cNvPr>
          <p:cNvCxnSpPr>
            <a:cxnSpLocks/>
            <a:stCxn id="114" idx="3"/>
          </p:cNvCxnSpPr>
          <p:nvPr/>
        </p:nvCxnSpPr>
        <p:spPr>
          <a:xfrm flipV="1">
            <a:off x="5418907" y="2174604"/>
            <a:ext cx="965125" cy="5000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9765456-C81B-4D40-873A-E451E1108B94}"/>
              </a:ext>
            </a:extLst>
          </p:cNvPr>
          <p:cNvCxnSpPr/>
          <p:nvPr/>
        </p:nvCxnSpPr>
        <p:spPr>
          <a:xfrm>
            <a:off x="5772200" y="3356992"/>
            <a:ext cx="59563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04D76B3-DBEE-8642-A18A-0748E24AFE5C}"/>
              </a:ext>
            </a:extLst>
          </p:cNvPr>
          <p:cNvCxnSpPr>
            <a:cxnSpLocks/>
          </p:cNvCxnSpPr>
          <p:nvPr/>
        </p:nvCxnSpPr>
        <p:spPr>
          <a:xfrm flipV="1">
            <a:off x="6510213" y="3140968"/>
            <a:ext cx="0" cy="2160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DEB3B92-964C-F74F-8766-0FADD10719D3}"/>
              </a:ext>
            </a:extLst>
          </p:cNvPr>
          <p:cNvCxnSpPr/>
          <p:nvPr/>
        </p:nvCxnSpPr>
        <p:spPr>
          <a:xfrm flipV="1">
            <a:off x="8009938" y="3140968"/>
            <a:ext cx="0" cy="2160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83A924F6-D7E1-4D46-BA9B-30CD63E667D4}"/>
              </a:ext>
            </a:extLst>
          </p:cNvPr>
          <p:cNvCxnSpPr/>
          <p:nvPr/>
        </p:nvCxnSpPr>
        <p:spPr>
          <a:xfrm flipV="1">
            <a:off x="9660318" y="3140968"/>
            <a:ext cx="0" cy="2160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BA79824-1603-CD46-8F85-9BAACCA48417}"/>
              </a:ext>
            </a:extLst>
          </p:cNvPr>
          <p:cNvCxnSpPr/>
          <p:nvPr/>
        </p:nvCxnSpPr>
        <p:spPr>
          <a:xfrm flipV="1">
            <a:off x="11355304" y="3140968"/>
            <a:ext cx="0" cy="2160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396BCC6B-D371-8F45-9303-6ED91701E826}"/>
              </a:ext>
            </a:extLst>
          </p:cNvPr>
          <p:cNvSpPr txBox="1"/>
          <p:nvPr/>
        </p:nvSpPr>
        <p:spPr>
          <a:xfrm>
            <a:off x="6735337" y="60774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B51E83F-922F-FF47-BFDF-98F1CAA1D472}"/>
              </a:ext>
            </a:extLst>
          </p:cNvPr>
          <p:cNvCxnSpPr>
            <a:cxnSpLocks/>
          </p:cNvCxnSpPr>
          <p:nvPr/>
        </p:nvCxnSpPr>
        <p:spPr>
          <a:xfrm>
            <a:off x="6510213" y="2116879"/>
            <a:ext cx="148746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829FC9-815C-2446-BC62-FF84694625D1}"/>
              </a:ext>
            </a:extLst>
          </p:cNvPr>
          <p:cNvSpPr txBox="1"/>
          <p:nvPr/>
        </p:nvSpPr>
        <p:spPr>
          <a:xfrm>
            <a:off x="6726870" y="1946366"/>
            <a:ext cx="1044050" cy="3044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~2 months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DD7636EA-4529-DB48-9F1E-72D6D74E8B65}"/>
              </a:ext>
            </a:extLst>
          </p:cNvPr>
          <p:cNvCxnSpPr>
            <a:cxnSpLocks/>
          </p:cNvCxnSpPr>
          <p:nvPr/>
        </p:nvCxnSpPr>
        <p:spPr>
          <a:xfrm>
            <a:off x="6857810" y="2852936"/>
            <a:ext cx="365254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537CE86-5681-4846-9F74-A85B69695D5A}"/>
              </a:ext>
            </a:extLst>
          </p:cNvPr>
          <p:cNvSpPr/>
          <p:nvPr/>
        </p:nvSpPr>
        <p:spPr>
          <a:xfrm>
            <a:off x="119336" y="6450829"/>
            <a:ext cx="4355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0"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*see Henrik’s presentation this afternoon</a:t>
            </a:r>
          </a:p>
        </p:txBody>
      </p:sp>
    </p:spTree>
    <p:extLst>
      <p:ext uri="{BB962C8B-B14F-4D97-AF65-F5344CB8AC3E}">
        <p14:creationId xmlns:p14="http://schemas.microsoft.com/office/powerpoint/2010/main" val="2629917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9B9C-FF54-7947-8A26-804F39D9A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D6D97-A598-604A-A223-36341CDC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4345166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Technical choices for virtually all instrumentation systems have been validated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Performance has been demonstrated with beam in accelerator environments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Delivery of beamline devices and electronic hardware supports the installation schedule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Delivery of infrastructure and of controls integration pushes diagnostics toward the critical path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With infrastructure, we can manage installation on schedule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With ICS, we have developed a proposal to prioritize system features, and deliver integrated systems suitable for first protons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D5050-8A19-F94E-8D5D-8DB6BF760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19</a:t>
            </a:fld>
            <a:endParaRPr lang="en-GB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47FE6-C550-BC49-ADF8-0A63956B1B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3957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DB88-8ACF-034C-9304-1DB99051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F6DE4-1AE6-884A-9E0C-87FEB5240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4824"/>
            <a:ext cx="10972800" cy="4896544"/>
          </a:xfrm>
        </p:spPr>
        <p:txBody>
          <a:bodyPr/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Intro</a:t>
            </a:r>
          </a:p>
          <a:p>
            <a:pPr lvl="1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Beam Diagnostics Organization</a:t>
            </a:r>
          </a:p>
          <a:p>
            <a:pPr lvl="1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Instrumentation Suite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Status by Example</a:t>
            </a:r>
          </a:p>
          <a:p>
            <a:pPr lvl="1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Systems initially deployed in LEBT</a:t>
            </a:r>
          </a:p>
          <a:p>
            <a:pPr lvl="1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Systems for NC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commissioning</a:t>
            </a:r>
          </a:p>
          <a:p>
            <a:pPr lvl="1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Systems for beam on target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Plans</a:t>
            </a:r>
          </a:p>
          <a:p>
            <a:pPr lvl="1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Installation Schedule</a:t>
            </a:r>
          </a:p>
          <a:p>
            <a:pPr lvl="1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Changes over the past year</a:t>
            </a:r>
          </a:p>
          <a:p>
            <a:pPr lvl="1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Plan with ICS</a:t>
            </a: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D665B-677B-764A-8AC2-A2100476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864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F8B02-53A2-CA49-8AE5-2DC6BE1B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75AA3-901D-4644-99A8-433013A9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C7A097-91F9-0247-8499-6AED38253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&gt;20 Partners and Collaborators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B0A95-7949-F046-B42D-D019CE27C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13" y="2573530"/>
            <a:ext cx="4329355" cy="42484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3A3779-59EC-014B-896B-0BCF2EE1AAC3}"/>
              </a:ext>
            </a:extLst>
          </p:cNvPr>
          <p:cNvSpPr txBox="1"/>
          <p:nvPr/>
        </p:nvSpPr>
        <p:spPr>
          <a:xfrm>
            <a:off x="5954751" y="17284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88C9C3-9C0C-024A-B019-1230579FB615}"/>
              </a:ext>
            </a:extLst>
          </p:cNvPr>
          <p:cNvSpPr/>
          <p:nvPr/>
        </p:nvSpPr>
        <p:spPr>
          <a:xfrm>
            <a:off x="6224960" y="3402141"/>
            <a:ext cx="279086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System Leads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Rafael Baron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Clement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Derrez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Elena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Donegani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Hooman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Hassanzedagen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Irena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Dolenc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Kittelmann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Roxana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Tarkeshian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Cyrille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Thomas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590721-3620-9744-9978-3E9169F4A3BF}"/>
              </a:ext>
            </a:extLst>
          </p:cNvPr>
          <p:cNvSpPr/>
          <p:nvPr/>
        </p:nvSpPr>
        <p:spPr>
          <a:xfrm>
            <a:off x="64703" y="1413466"/>
            <a:ext cx="31699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Aarhus University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CEA </a:t>
            </a:r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Saclay</a:t>
            </a:r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Paris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CERN, Geneva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Cockcroft Institute, Daresbury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DESY, Hamburg</a:t>
            </a:r>
          </a:p>
          <a:p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Elettra</a:t>
            </a:r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 – </a:t>
            </a:r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Sincrotrone</a:t>
            </a:r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 Trieste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ESS Bilbao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INFN, Catania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INFN, </a:t>
            </a:r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Legnaro</a:t>
            </a:r>
            <a:endParaRPr lang="en-US" sz="1600" dirty="0">
              <a:solidFill>
                <a:srgbClr val="535353"/>
              </a:solidFill>
              <a:latin typeface="Calibri Light" panose="020F0302020204030204" pitchFamily="34" charset="0"/>
              <a:ea typeface="Gill Sans Light" charset="0"/>
              <a:cs typeface="Calibri Light" panose="020F0302020204030204" pitchFamily="34" charset="0"/>
            </a:endParaRP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Lund University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University of Oslo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DTU, Denmark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STFC, Daresbury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WUT, Warsaw 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Chinese ADS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J-PARC, Japan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ORNL, USA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LANL, USA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94C064-42AF-3F4C-977F-5714B43A8420}"/>
              </a:ext>
            </a:extLst>
          </p:cNvPr>
          <p:cNvSpPr/>
          <p:nvPr/>
        </p:nvSpPr>
        <p:spPr>
          <a:xfrm>
            <a:off x="3139328" y="1442321"/>
            <a:ext cx="28789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INR, Moscow</a:t>
            </a:r>
          </a:p>
          <a:p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Högskola</a:t>
            </a:r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Väst</a:t>
            </a:r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</a:t>
            </a:r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Trollhättan</a:t>
            </a:r>
            <a:endParaRPr lang="en-US" sz="1600" dirty="0">
              <a:solidFill>
                <a:srgbClr val="535353"/>
              </a:solidFill>
              <a:latin typeface="Calibri Light" panose="020F0302020204030204" pitchFamily="34" charset="0"/>
              <a:ea typeface="Gill Sans Light" charset="0"/>
              <a:cs typeface="Calibri Light" panose="020F0302020204030204" pitchFamily="34" charset="0"/>
            </a:endParaRP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Stony Brook U., New York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BNL, New York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DA2E04-CEF5-8B44-98C5-623627EDFBEE}"/>
              </a:ext>
            </a:extLst>
          </p:cNvPr>
          <p:cNvSpPr/>
          <p:nvPr/>
        </p:nvSpPr>
        <p:spPr>
          <a:xfrm>
            <a:off x="9086897" y="3402141"/>
            <a:ext cx="2985767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Technical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All system leads contribute technical expertise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 addition: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Edvard Bergman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Thomas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Grandsaert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Slava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Grishin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Maria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Hoflund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Hinko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Kocevar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Mehdi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Mohammednezhad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Johan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Norin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Kaj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Rosengren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8D2A5-0A03-7348-A35E-D0D078CEAD76}"/>
              </a:ext>
            </a:extLst>
          </p:cNvPr>
          <p:cNvSpPr/>
          <p:nvPr/>
        </p:nvSpPr>
        <p:spPr>
          <a:xfrm>
            <a:off x="7064013" y="1531036"/>
            <a:ext cx="4045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At ESS Lund, the team consists of staff, consultants, students, and matrixed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Lead system design and 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Cover all technical disciplines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C640A-687D-1D43-AA6A-4250B483BA46}"/>
              </a:ext>
            </a:extLst>
          </p:cNvPr>
          <p:cNvSpPr txBox="1"/>
          <p:nvPr/>
        </p:nvSpPr>
        <p:spPr>
          <a:xfrm>
            <a:off x="8291146" y="24706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66A0AF-2CAD-164F-8C6E-0387A5F29442}"/>
              </a:ext>
            </a:extLst>
          </p:cNvPr>
          <p:cNvSpPr/>
          <p:nvPr/>
        </p:nvSpPr>
        <p:spPr>
          <a:xfrm>
            <a:off x="8277422" y="2987660"/>
            <a:ext cx="141897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Thomas Shea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49DF0A-E5B3-9D46-8A8F-501D114A96CC}"/>
              </a:ext>
            </a:extLst>
          </p:cNvPr>
          <p:cNvGrpSpPr/>
          <p:nvPr/>
        </p:nvGrpSpPr>
        <p:grpSpPr>
          <a:xfrm>
            <a:off x="2927648" y="5865773"/>
            <a:ext cx="2808313" cy="371538"/>
            <a:chOff x="2927648" y="5865773"/>
            <a:chExt cx="2808313" cy="37153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104D6B2-6464-5247-B595-0589275AC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91945" y="5865773"/>
              <a:ext cx="144016" cy="13904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57B72C9-F9E1-4C4D-B2D4-519B6F7F3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27648" y="6093296"/>
              <a:ext cx="149159" cy="14401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B45377-B3D0-D24B-BA5B-1AF70D90FD45}"/>
              </a:ext>
            </a:extLst>
          </p:cNvPr>
          <p:cNvGrpSpPr/>
          <p:nvPr/>
        </p:nvGrpSpPr>
        <p:grpSpPr>
          <a:xfrm>
            <a:off x="3583996" y="3531608"/>
            <a:ext cx="791526" cy="1238165"/>
            <a:chOff x="3583996" y="3531608"/>
            <a:chExt cx="791526" cy="12381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44716B-E48F-F54B-B584-3DC457AD8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58609" y="4293097"/>
              <a:ext cx="149159" cy="14401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23AF2AA-E751-004D-9845-71E273A3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2625" y="4437112"/>
              <a:ext cx="149159" cy="14401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8D85A3-1CF5-814B-94BC-DBEAD84C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3996" y="4625758"/>
              <a:ext cx="149159" cy="14401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5CBED13-3679-F34F-A8F5-63E757E44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7204" y="3861048"/>
              <a:ext cx="149159" cy="14401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6B4EA2-0794-1742-B315-D628FC56D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29192" y="4077072"/>
              <a:ext cx="149159" cy="14401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EFD3CEB-02E3-2442-AD41-920DC9632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26363" y="3531608"/>
              <a:ext cx="149159" cy="1440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EAF781-6584-4D47-91B9-2E62CBAE2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5744" y="3933055"/>
              <a:ext cx="78385" cy="78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89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471B3-0A32-1B4F-B810-40528FC7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Proton Beam Instrumentation Suite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94A9B4C-A794-2944-AC6F-0787ECB2A5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918880"/>
              </p:ext>
            </p:extLst>
          </p:nvPr>
        </p:nvGraphicFramePr>
        <p:xfrm>
          <a:off x="47328" y="1257055"/>
          <a:ext cx="12072662" cy="5556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7222">
                  <a:extLst>
                    <a:ext uri="{9D8B030D-6E8A-4147-A177-3AD203B41FA5}">
                      <a16:colId xmlns:a16="http://schemas.microsoft.com/office/drawing/2014/main" val="2255514564"/>
                    </a:ext>
                  </a:extLst>
                </a:gridCol>
                <a:gridCol w="646749">
                  <a:extLst>
                    <a:ext uri="{9D8B030D-6E8A-4147-A177-3AD203B41FA5}">
                      <a16:colId xmlns:a16="http://schemas.microsoft.com/office/drawing/2014/main" val="701792635"/>
                    </a:ext>
                  </a:extLst>
                </a:gridCol>
                <a:gridCol w="359305">
                  <a:extLst>
                    <a:ext uri="{9D8B030D-6E8A-4147-A177-3AD203B41FA5}">
                      <a16:colId xmlns:a16="http://schemas.microsoft.com/office/drawing/2014/main" val="627063391"/>
                    </a:ext>
                  </a:extLst>
                </a:gridCol>
                <a:gridCol w="553367">
                  <a:extLst>
                    <a:ext uri="{9D8B030D-6E8A-4147-A177-3AD203B41FA5}">
                      <a16:colId xmlns:a16="http://schemas.microsoft.com/office/drawing/2014/main" val="726584236"/>
                    </a:ext>
                  </a:extLst>
                </a:gridCol>
                <a:gridCol w="554136">
                  <a:extLst>
                    <a:ext uri="{9D8B030D-6E8A-4147-A177-3AD203B41FA5}">
                      <a16:colId xmlns:a16="http://schemas.microsoft.com/office/drawing/2014/main" val="3257619805"/>
                    </a:ext>
                  </a:extLst>
                </a:gridCol>
                <a:gridCol w="710157">
                  <a:extLst>
                    <a:ext uri="{9D8B030D-6E8A-4147-A177-3AD203B41FA5}">
                      <a16:colId xmlns:a16="http://schemas.microsoft.com/office/drawing/2014/main" val="1582719018"/>
                    </a:ext>
                  </a:extLst>
                </a:gridCol>
                <a:gridCol w="610628">
                  <a:extLst>
                    <a:ext uri="{9D8B030D-6E8A-4147-A177-3AD203B41FA5}">
                      <a16:colId xmlns:a16="http://schemas.microsoft.com/office/drawing/2014/main" val="3289162685"/>
                    </a:ext>
                  </a:extLst>
                </a:gridCol>
                <a:gridCol w="690760">
                  <a:extLst>
                    <a:ext uri="{9D8B030D-6E8A-4147-A177-3AD203B41FA5}">
                      <a16:colId xmlns:a16="http://schemas.microsoft.com/office/drawing/2014/main" val="2902264566"/>
                    </a:ext>
                  </a:extLst>
                </a:gridCol>
                <a:gridCol w="829082">
                  <a:extLst>
                    <a:ext uri="{9D8B030D-6E8A-4147-A177-3AD203B41FA5}">
                      <a16:colId xmlns:a16="http://schemas.microsoft.com/office/drawing/2014/main" val="2305110948"/>
                    </a:ext>
                  </a:extLst>
                </a:gridCol>
                <a:gridCol w="710157">
                  <a:extLst>
                    <a:ext uri="{9D8B030D-6E8A-4147-A177-3AD203B41FA5}">
                      <a16:colId xmlns:a16="http://schemas.microsoft.com/office/drawing/2014/main" val="2499142821"/>
                    </a:ext>
                  </a:extLst>
                </a:gridCol>
                <a:gridCol w="710157">
                  <a:extLst>
                    <a:ext uri="{9D8B030D-6E8A-4147-A177-3AD203B41FA5}">
                      <a16:colId xmlns:a16="http://schemas.microsoft.com/office/drawing/2014/main" val="4257702590"/>
                    </a:ext>
                  </a:extLst>
                </a:gridCol>
                <a:gridCol w="710157">
                  <a:extLst>
                    <a:ext uri="{9D8B030D-6E8A-4147-A177-3AD203B41FA5}">
                      <a16:colId xmlns:a16="http://schemas.microsoft.com/office/drawing/2014/main" val="3116423178"/>
                    </a:ext>
                  </a:extLst>
                </a:gridCol>
                <a:gridCol w="710157">
                  <a:extLst>
                    <a:ext uri="{9D8B030D-6E8A-4147-A177-3AD203B41FA5}">
                      <a16:colId xmlns:a16="http://schemas.microsoft.com/office/drawing/2014/main" val="802250157"/>
                    </a:ext>
                  </a:extLst>
                </a:gridCol>
                <a:gridCol w="710157">
                  <a:extLst>
                    <a:ext uri="{9D8B030D-6E8A-4147-A177-3AD203B41FA5}">
                      <a16:colId xmlns:a16="http://schemas.microsoft.com/office/drawing/2014/main" val="530283438"/>
                    </a:ext>
                  </a:extLst>
                </a:gridCol>
                <a:gridCol w="577307">
                  <a:extLst>
                    <a:ext uri="{9D8B030D-6E8A-4147-A177-3AD203B41FA5}">
                      <a16:colId xmlns:a16="http://schemas.microsoft.com/office/drawing/2014/main" val="4231600835"/>
                    </a:ext>
                  </a:extLst>
                </a:gridCol>
                <a:gridCol w="679509">
                  <a:extLst>
                    <a:ext uri="{9D8B030D-6E8A-4147-A177-3AD203B41FA5}">
                      <a16:colId xmlns:a16="http://schemas.microsoft.com/office/drawing/2014/main" val="2097483276"/>
                    </a:ext>
                  </a:extLst>
                </a:gridCol>
                <a:gridCol w="873655">
                  <a:extLst>
                    <a:ext uri="{9D8B030D-6E8A-4147-A177-3AD203B41FA5}">
                      <a16:colId xmlns:a16="http://schemas.microsoft.com/office/drawing/2014/main" val="3984270005"/>
                    </a:ext>
                  </a:extLst>
                </a:gridCol>
              </a:tblGrid>
              <a:tr h="2751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Variant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System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ISrc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LEBT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RFQ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MEBT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DTL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Spk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MBL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HBL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HEBT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DMPL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A2T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Target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Tunnel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Gallery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2381294225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APTMM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APTM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690504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BCM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BCM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621838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FBCM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BCM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142747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ICBLM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BLM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266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107171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nBLM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BLM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464752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BPM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BPM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9531118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FBPM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BPM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331883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469998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DPL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DPL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366732"/>
                  </a:ext>
                </a:extLst>
              </a:tr>
              <a:tr h="284762"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EMUAS, EMUSG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EMU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294653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331822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7150759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IBS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IBS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136924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756449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LBM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LBM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140844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NPM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340754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NPM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842953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FWS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806061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427955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XRS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XRS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766334"/>
                  </a:ext>
                </a:extLst>
              </a:tr>
              <a:tr h="24698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totals</a:t>
                      </a:r>
                      <a:endParaRPr lang="en-US" sz="1600" b="1" i="0" u="none" strike="noStrike" dirty="0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26</a:t>
                      </a:r>
                      <a:endParaRPr lang="en-US" sz="1600" b="1" i="0" u="none" strike="noStrike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69</a:t>
                      </a:r>
                      <a:endParaRPr lang="en-US" sz="1600" b="1" i="0" u="none" strike="noStrike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98</a:t>
                      </a:r>
                      <a:endParaRPr lang="en-US" sz="1600" b="1" i="0" u="none" strike="noStrike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57</a:t>
                      </a:r>
                      <a:endParaRPr lang="en-US" sz="1600" b="1" i="0" u="none" strike="noStrike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110</a:t>
                      </a:r>
                      <a:endParaRPr lang="en-US" sz="1600" b="1" i="0" u="none" strike="noStrike" dirty="0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72</a:t>
                      </a:r>
                      <a:endParaRPr lang="en-US" sz="1600" b="1" i="0" u="none" strike="noStrike" dirty="0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56</a:t>
                      </a:r>
                      <a:endParaRPr lang="en-US" sz="1600" b="1" i="0" u="none" strike="noStrike" dirty="0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515</a:t>
                      </a:r>
                      <a:endParaRPr lang="en-US" sz="1600" b="1" i="0" u="none" strike="noStrike" dirty="0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959</a:t>
                      </a:r>
                      <a:endParaRPr lang="en-US" sz="1600" b="1" i="0" u="none" strike="noStrike" dirty="0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1254</a:t>
                      </a:r>
                      <a:endParaRPr lang="en-US" sz="1600" b="1" i="0" u="none" strike="noStrike" dirty="0">
                        <a:solidFill>
                          <a:srgbClr val="3F3F3F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11203574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2F097-1DC7-A241-849D-3EE3F693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87D307-625E-1F4F-A4D1-5C24264665E0}"/>
              </a:ext>
            </a:extLst>
          </p:cNvPr>
          <p:cNvSpPr txBox="1"/>
          <p:nvPr/>
        </p:nvSpPr>
        <p:spPr>
          <a:xfrm>
            <a:off x="10514084" y="980728"/>
            <a:ext cx="1570384" cy="28803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Assets</a:t>
            </a:r>
          </a:p>
        </p:txBody>
      </p:sp>
    </p:spTree>
    <p:extLst>
      <p:ext uri="{BB962C8B-B14F-4D97-AF65-F5344CB8AC3E}">
        <p14:creationId xmlns:p14="http://schemas.microsoft.com/office/powerpoint/2010/main" val="272438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6C1EA-95FC-2C4B-9A0F-42E26FE6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MEBT Beam Instrumentation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B5E79-313D-1E47-ACF5-733D094B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CCCC8F-BE52-0341-9494-8832921BC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From concept to reality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8A54D-CD26-8B4D-B7CD-B0793CDC5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" y="1628800"/>
            <a:ext cx="8281844" cy="4464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01CB8-C2C6-6645-AAB4-4C2A735F24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2"/>
          <a:stretch/>
        </p:blipFill>
        <p:spPr>
          <a:xfrm>
            <a:off x="8261393" y="1628800"/>
            <a:ext cx="3734109" cy="499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0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Beam Current Monitor (BCM) and Faraday Cup (FC)</a:t>
            </a:r>
            <a:endParaRPr lang="sv-SE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fld>
            <a:endParaRPr lang="sv-S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45E45-3C0C-CF4E-B906-4D7A6DC5A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27" y="5331949"/>
            <a:ext cx="1505415" cy="1359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40D632-C35F-4D47-9295-FD65548F1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101" y="4415998"/>
            <a:ext cx="1540499" cy="1176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650A00-532A-E94B-ADB6-6D1222E52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169" y="5378692"/>
            <a:ext cx="1452743" cy="12407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2E1E6A-BCD8-A148-A68B-60A164CAD2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698" y="5721106"/>
            <a:ext cx="3627577" cy="10922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0F091D-7F95-4042-81DB-B9262DC55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30" y="2628509"/>
            <a:ext cx="2849920" cy="1808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5333BD-BCF5-DB4C-807F-1FDD6131EA6C}"/>
              </a:ext>
            </a:extLst>
          </p:cNvPr>
          <p:cNvSpPr txBox="1"/>
          <p:nvPr/>
        </p:nvSpPr>
        <p:spPr>
          <a:xfrm>
            <a:off x="904352" y="398919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3BEF751-2B0A-C343-9D33-1025A1700606}"/>
              </a:ext>
            </a:extLst>
          </p:cNvPr>
          <p:cNvSpPr txBox="1">
            <a:spLocks/>
          </p:cNvSpPr>
          <p:nvPr/>
        </p:nvSpPr>
        <p:spPr>
          <a:xfrm>
            <a:off x="7877444" y="-530664"/>
            <a:ext cx="2811000" cy="67617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defPPr>
              <a:defRPr lang="sv-SE"/>
            </a:defPPr>
            <a:lvl1pPr>
              <a:defRPr/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 baseline="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 baseline="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baseline="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MEBT FC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tested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injector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beam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in Bilbao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549E966-D948-4444-B135-FC6D6D9E9A87}"/>
              </a:ext>
            </a:extLst>
          </p:cNvPr>
          <p:cNvSpPr txBox="1">
            <a:spLocks/>
          </p:cNvSpPr>
          <p:nvPr/>
        </p:nvSpPr>
        <p:spPr>
          <a:xfrm>
            <a:off x="181479" y="5522237"/>
            <a:ext cx="2811000" cy="116813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sv-SE"/>
            </a:defPPr>
            <a:lvl1pPr>
              <a:defRPr/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B1E2F9-AFE1-0646-BA27-DF3483B16848}"/>
              </a:ext>
            </a:extLst>
          </p:cNvPr>
          <p:cNvSpPr txBox="1"/>
          <p:nvPr/>
        </p:nvSpPr>
        <p:spPr>
          <a:xfrm>
            <a:off x="8184232" y="3954372"/>
            <a:ext cx="4007768" cy="113081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DTL FC simulated (supporting licensing)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Bids received for all DTL devices (most critical procurement for NC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9AF2B5-B4B5-E84F-8095-D88DF5D8F5D5}"/>
              </a:ext>
            </a:extLst>
          </p:cNvPr>
          <p:cNvSpPr txBox="1"/>
          <p:nvPr/>
        </p:nvSpPr>
        <p:spPr>
          <a:xfrm>
            <a:off x="3821515" y="4415997"/>
            <a:ext cx="2304256" cy="12385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BCM auto calibration feature and machine protection successfully tested in the lab.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01C280-9684-134E-9391-9E437977932B}"/>
              </a:ext>
            </a:extLst>
          </p:cNvPr>
          <p:cNvSpPr txBox="1"/>
          <p:nvPr/>
        </p:nvSpPr>
        <p:spPr>
          <a:xfrm>
            <a:off x="4020582" y="1484784"/>
            <a:ext cx="3960440" cy="12385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All BCM chassis received from WUT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Warsaw team is at ESS this week for acceptance testing and installation: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2578C-2132-9E43-B38D-BD5F88E526A1}"/>
              </a:ext>
            </a:extLst>
          </p:cNvPr>
          <p:cNvSpPr txBox="1"/>
          <p:nvPr/>
        </p:nvSpPr>
        <p:spPr>
          <a:xfrm>
            <a:off x="241531" y="1511482"/>
            <a:ext cx="3262181" cy="114808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LEBT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BCMs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Faraday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cup in operation at 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Performance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requirements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have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been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v-S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achieved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174520-70F5-C642-8866-D2C7BB4BCC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888"/>
          <a:stretch/>
        </p:blipFill>
        <p:spPr>
          <a:xfrm>
            <a:off x="8737600" y="5085184"/>
            <a:ext cx="2997072" cy="1544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201F0D-E146-2C4C-8B42-65E534524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24737" y="1858262"/>
            <a:ext cx="2805055" cy="1889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9483E5-EF9C-1D42-8971-AA0098ECA62C}"/>
              </a:ext>
            </a:extLst>
          </p:cNvPr>
          <p:cNvSpPr txBox="1"/>
          <p:nvPr/>
        </p:nvSpPr>
        <p:spPr>
          <a:xfrm>
            <a:off x="777240" y="503834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7BBC0D-BAB3-8F4D-B458-3F3208B813EC}"/>
              </a:ext>
            </a:extLst>
          </p:cNvPr>
          <p:cNvSpPr txBox="1"/>
          <p:nvPr/>
        </p:nvSpPr>
        <p:spPr>
          <a:xfrm>
            <a:off x="111355" y="4913533"/>
            <a:ext cx="3295877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RFQ and MEBT BCM assemblies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91B80C-CDF0-854E-B32F-E6C14391063C}"/>
              </a:ext>
            </a:extLst>
          </p:cNvPr>
          <p:cNvSpPr txBox="1"/>
          <p:nvPr/>
        </p:nvSpPr>
        <p:spPr>
          <a:xfrm>
            <a:off x="8155797" y="1511482"/>
            <a:ext cx="4142933" cy="4674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MEBT FC system tested in beam in Bilbao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C9EF5A-BDE4-6D47-B1BA-2BB318DF8535}"/>
              </a:ext>
            </a:extLst>
          </p:cNvPr>
          <p:cNvSpPr txBox="1"/>
          <p:nvPr/>
        </p:nvSpPr>
        <p:spPr>
          <a:xfrm>
            <a:off x="9264352" y="6525344"/>
            <a:ext cx="2808312" cy="3322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Spoke beam stop simulation</a:t>
            </a:r>
          </a:p>
        </p:txBody>
      </p:sp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88307EF1-CA85-AC40-B05B-51CCDF0828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43" y="2442002"/>
            <a:ext cx="1286163" cy="1619964"/>
          </a:xfrm>
          <a:prstGeom prst="rect">
            <a:avLst/>
          </a:prstGeom>
        </p:spPr>
      </p:pic>
      <p:pic>
        <p:nvPicPr>
          <p:cNvPr id="12" name="Picture 11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BDCD0203-16BE-B244-8DE1-EDBB24D75A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2"/>
          <a:stretch/>
        </p:blipFill>
        <p:spPr>
          <a:xfrm>
            <a:off x="5922399" y="2442000"/>
            <a:ext cx="1541936" cy="161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8431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3FF6-F9FF-874C-A0F5-65E2DCF4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Emittance Measurement Units (EMU)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9FCCE-709B-7342-9D3D-B711988B8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817821"/>
          </a:xfrm>
        </p:spPr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LEBT EMU installed in Lund in August 2018; commissioning with beam began last night. 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MEBT EMU vertical test performed at ESS Bilbao. Slit and grid installed in MEBT.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A3AFE-AC4D-2444-A656-ABC096D9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07359-892E-D145-907B-95FF96896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50A549-1196-0046-B1F1-F5858790F0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25336" y="3583328"/>
            <a:ext cx="3514402" cy="2341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C7F64-4924-9D4F-A341-294082E36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284" y="2996952"/>
            <a:ext cx="1744300" cy="3638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16D705-D984-4A4E-81A5-3A7F9CB28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4668" y="2996952"/>
            <a:ext cx="3159664" cy="2506667"/>
          </a:xfrm>
          <a:prstGeom prst="rect">
            <a:avLst/>
          </a:prstGeom>
        </p:spPr>
      </p:pic>
      <p:pic>
        <p:nvPicPr>
          <p:cNvPr id="10" name="Picture 9" descr="A group of people sitting at a desk in a room&#10;&#10;Description automatically generated">
            <a:extLst>
              <a:ext uri="{FF2B5EF4-FFF2-40B4-BE49-F238E27FC236}">
                <a16:creationId xmlns:a16="http://schemas.microsoft.com/office/drawing/2014/main" id="{0A52C14A-A5C6-A54C-AC80-D2D4FF56D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6" b="23956"/>
          <a:stretch/>
        </p:blipFill>
        <p:spPr>
          <a:xfrm>
            <a:off x="2413520" y="3065995"/>
            <a:ext cx="2844801" cy="2110381"/>
          </a:xfrm>
          <a:prstGeom prst="rect">
            <a:avLst/>
          </a:prstGeom>
        </p:spPr>
      </p:pic>
      <p:pic>
        <p:nvPicPr>
          <p:cNvPr id="13" name="Picture 1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516A3C3-388E-B743-8D9F-E59B665F8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20" y="5219060"/>
            <a:ext cx="2844801" cy="15994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2D1549-323B-9448-946A-7D37702AA9E4}"/>
              </a:ext>
            </a:extLst>
          </p:cNvPr>
          <p:cNvSpPr txBox="1"/>
          <p:nvPr/>
        </p:nvSpPr>
        <p:spPr>
          <a:xfrm>
            <a:off x="1434905" y="256032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FF95C5B-7A1D-6E4E-B734-970D272651DD}"/>
              </a:ext>
            </a:extLst>
          </p:cNvPr>
          <p:cNvSpPr txBox="1">
            <a:spLocks/>
          </p:cNvSpPr>
          <p:nvPr/>
        </p:nvSpPr>
        <p:spPr>
          <a:xfrm>
            <a:off x="1919535" y="2512837"/>
            <a:ext cx="1944217" cy="39377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Lund last night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100B1C4-219F-B342-9B24-8F0D3A375D19}"/>
              </a:ext>
            </a:extLst>
          </p:cNvPr>
          <p:cNvSpPr txBox="1">
            <a:spLocks/>
          </p:cNvSpPr>
          <p:nvPr/>
        </p:nvSpPr>
        <p:spPr>
          <a:xfrm>
            <a:off x="8328248" y="2512838"/>
            <a:ext cx="2341650" cy="39377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Bilbao in February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4325C6-8A37-6F4C-963C-2ECF8BD9E9FC}"/>
              </a:ext>
            </a:extLst>
          </p:cNvPr>
          <p:cNvSpPr txBox="1"/>
          <p:nvPr/>
        </p:nvSpPr>
        <p:spPr>
          <a:xfrm>
            <a:off x="8932985" y="248998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1930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4DADF-B6F6-7E4F-8E94-CF186B8A1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Non-Invasive Profile (NPM)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Beam induced fluorescence (BIF) and Ionization profile monitor (IPM)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25588-C078-7E45-862F-6E4444B69E30}"/>
              </a:ext>
            </a:extLst>
          </p:cNvPr>
          <p:cNvSpPr txBox="1"/>
          <p:nvPr/>
        </p:nvSpPr>
        <p:spPr>
          <a:xfrm>
            <a:off x="8616280" y="4941168"/>
            <a:ext cx="1800200" cy="13675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9F6F4-F43D-4148-8072-43317CDC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510592"/>
            <a:ext cx="4497599" cy="1456101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Beam induced fluorescence (BIF) NPM operating in LEBT – even “Batman beam” agrees with Beam Physics simulations*.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MEBT/A2T: Adding intensifier to achieve Single photon counting (Master’s thesis)</a:t>
            </a:r>
            <a:endParaRPr lang="en-US" altLang="en-US" sz="2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7EFA3F-334A-6A44-8711-A792FCF4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7719" y="2966692"/>
            <a:ext cx="1491650" cy="2375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E1DC8-DD0E-2143-97CE-C6CC95A32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14" y="2966692"/>
            <a:ext cx="1524679" cy="2375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D49301-3090-9446-A1EE-A37FEB7BC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66" y="5418632"/>
            <a:ext cx="2076135" cy="13416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D25458-C3C7-5449-9997-977355BCF845}"/>
              </a:ext>
            </a:extLst>
          </p:cNvPr>
          <p:cNvSpPr txBox="1"/>
          <p:nvPr/>
        </p:nvSpPr>
        <p:spPr>
          <a:xfrm>
            <a:off x="3584448" y="652881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C76089C-F5EB-C341-B6D5-268FA7C0E66E}"/>
              </a:ext>
            </a:extLst>
          </p:cNvPr>
          <p:cNvSpPr txBox="1">
            <a:spLocks/>
          </p:cNvSpPr>
          <p:nvPr/>
        </p:nvSpPr>
        <p:spPr>
          <a:xfrm>
            <a:off x="4242413" y="6503625"/>
            <a:ext cx="2253222" cy="358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*Ryoichi</a:t>
            </a:r>
            <a:endParaRPr lang="en-US" altLang="en-US" sz="2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IPHI">
            <a:hlinkClick r:id="" action="ppaction://media"/>
            <a:extLst>
              <a:ext uri="{FF2B5EF4-FFF2-40B4-BE49-F238E27FC236}">
                <a16:creationId xmlns:a16="http://schemas.microsoft.com/office/drawing/2014/main" id="{28273D33-9F2A-B84B-80AE-9FB8FEC590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3952" y="2043354"/>
            <a:ext cx="5488574" cy="2897814"/>
          </a:xfr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9C89A43-5F73-E94A-AB25-E515AC7D75D6}"/>
              </a:ext>
            </a:extLst>
          </p:cNvPr>
          <p:cNvSpPr txBox="1">
            <a:spLocks/>
          </p:cNvSpPr>
          <p:nvPr/>
        </p:nvSpPr>
        <p:spPr>
          <a:xfrm>
            <a:off x="5822221" y="1510592"/>
            <a:ext cx="5582174" cy="694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IPM tested in beam at CEA </a:t>
            </a:r>
            <a:r>
              <a:rPr lang="en-US" altLang="en-US" sz="18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Saclay</a:t>
            </a:r>
            <a:endParaRPr lang="en-US" altLang="en-US" sz="1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CDR passed – camera system with intensifier selected</a:t>
            </a:r>
            <a:endParaRPr lang="en-US" altLang="en-US" sz="2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Espace réservé du contenu 6">
            <a:extLst>
              <a:ext uri="{FF2B5EF4-FFF2-40B4-BE49-F238E27FC236}">
                <a16:creationId xmlns:a16="http://schemas.microsoft.com/office/drawing/2014/main" id="{CDEB1AA1-0775-B74A-BF6C-2E8C67DD2A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4" y="5033058"/>
            <a:ext cx="2880648" cy="1783078"/>
          </a:xfrm>
          <a:prstGeom prst="rect">
            <a:avLst/>
          </a:prstGeom>
        </p:spPr>
      </p:pic>
      <p:pic>
        <p:nvPicPr>
          <p:cNvPr id="18" name="Image 7">
            <a:extLst>
              <a:ext uri="{FF2B5EF4-FFF2-40B4-BE49-F238E27FC236}">
                <a16:creationId xmlns:a16="http://schemas.microsoft.com/office/drawing/2014/main" id="{F651F56A-46CE-A34F-B003-B931DC198A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973" y="5033058"/>
            <a:ext cx="2668569" cy="1737911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50593C01-C947-5B41-94FF-ABD0D14E52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01" y="5342283"/>
            <a:ext cx="2076135" cy="13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2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C9CC9-B2CD-F643-B299-7C9D7A7A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Neutron Beam Loss Monitor (</a:t>
            </a:r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nBLM</a:t>
            </a: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0F4916-5A20-3849-90BD-2EE3D28B830C}"/>
              </a:ext>
            </a:extLst>
          </p:cNvPr>
          <p:cNvSpPr txBox="1">
            <a:spLocks/>
          </p:cNvSpPr>
          <p:nvPr/>
        </p:nvSpPr>
        <p:spPr>
          <a:xfrm>
            <a:off x="-981544" y="4424724"/>
            <a:ext cx="4502627" cy="1906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789CA8-77D6-6B41-B4FC-80784FB17BC2}"/>
              </a:ext>
            </a:extLst>
          </p:cNvPr>
          <p:cNvGrpSpPr/>
          <p:nvPr/>
        </p:nvGrpSpPr>
        <p:grpSpPr>
          <a:xfrm>
            <a:off x="7968207" y="1975496"/>
            <a:ext cx="4136157" cy="1990116"/>
            <a:chOff x="3124313" y="4610053"/>
            <a:chExt cx="4611780" cy="22189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536044-2B21-2742-BDD3-42AC0FAE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4313" y="4610053"/>
              <a:ext cx="4611780" cy="22189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A973F3-80DC-424F-85EE-5128C4276230}"/>
                </a:ext>
              </a:extLst>
            </p:cNvPr>
            <p:cNvSpPr txBox="1"/>
            <p:nvPr/>
          </p:nvSpPr>
          <p:spPr>
            <a:xfrm>
              <a:off x="3901826" y="4653007"/>
              <a:ext cx="8894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noise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F86BA27-0971-5144-ABC7-1D26A33643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7544" y="5303601"/>
              <a:ext cx="201413" cy="1416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B76014-FA58-ED4B-886C-6907ED71FFF7}"/>
                </a:ext>
              </a:extLst>
            </p:cNvPr>
            <p:cNvSpPr txBox="1"/>
            <p:nvPr/>
          </p:nvSpPr>
          <p:spPr>
            <a:xfrm>
              <a:off x="4047727" y="4922093"/>
              <a:ext cx="12561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gammas from RF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AFEF83-A64B-254E-9BF2-EA15914B4771}"/>
                </a:ext>
              </a:extLst>
            </p:cNvPr>
            <p:cNvSpPr txBox="1"/>
            <p:nvPr/>
          </p:nvSpPr>
          <p:spPr>
            <a:xfrm>
              <a:off x="5417903" y="5727755"/>
              <a:ext cx="1319384" cy="3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neutrons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8FDC575-DBD4-9248-851B-1FCF982DAA25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3543908" y="4822284"/>
              <a:ext cx="357918" cy="69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3ECB4D1-E3B7-1B45-A4C7-D8B2E71DC5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7535" y="5989366"/>
              <a:ext cx="166416" cy="339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042B324-545C-1048-BB4E-1473BEFE69A6}"/>
              </a:ext>
            </a:extLst>
          </p:cNvPr>
          <p:cNvGrpSpPr/>
          <p:nvPr/>
        </p:nvGrpSpPr>
        <p:grpSpPr>
          <a:xfrm>
            <a:off x="7536160" y="4484224"/>
            <a:ext cx="4510632" cy="2023041"/>
            <a:chOff x="7537360" y="3140969"/>
            <a:chExt cx="4510632" cy="202304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CF24FB1-43B2-6E4F-A0D4-47649CA17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9970" y="3140969"/>
              <a:ext cx="3228022" cy="202304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0BBCDF9-62AE-504F-80D2-C59386BD2606}"/>
                </a:ext>
              </a:extLst>
            </p:cNvPr>
            <p:cNvSpPr txBox="1"/>
            <p:nvPr/>
          </p:nvSpPr>
          <p:spPr>
            <a:xfrm>
              <a:off x="7954541" y="4222300"/>
              <a:ext cx="11669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gammas from RF</a:t>
              </a:r>
            </a:p>
            <a:p>
              <a:r>
                <a:rPr lang="en-GB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(~880 µs)</a:t>
              </a:r>
            </a:p>
          </p:txBody>
        </p:sp>
        <p:sp>
          <p:nvSpPr>
            <p:cNvPr id="37" name="Left Arrow 36">
              <a:extLst>
                <a:ext uri="{FF2B5EF4-FFF2-40B4-BE49-F238E27FC236}">
                  <a16:creationId xmlns:a16="http://schemas.microsoft.com/office/drawing/2014/main" id="{5CB7B1AF-F34B-ED40-9BC8-0C18D3842062}"/>
                </a:ext>
              </a:extLst>
            </p:cNvPr>
            <p:cNvSpPr/>
            <p:nvPr/>
          </p:nvSpPr>
          <p:spPr>
            <a:xfrm rot="10800000">
              <a:off x="8891980" y="4459580"/>
              <a:ext cx="854191" cy="189348"/>
            </a:xfrm>
            <a:prstGeom prst="leftArrow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E7F069-7B87-7145-AC6F-4D5B9C343758}"/>
                </a:ext>
              </a:extLst>
            </p:cNvPr>
            <p:cNvSpPr txBox="1"/>
            <p:nvPr/>
          </p:nvSpPr>
          <p:spPr>
            <a:xfrm>
              <a:off x="7537360" y="3501112"/>
              <a:ext cx="1738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Neutrons</a:t>
              </a:r>
            </a:p>
            <a:p>
              <a:pPr algn="ctr"/>
              <a:r>
                <a:rPr lang="en-GB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(~200 µs)</a:t>
              </a:r>
            </a:p>
          </p:txBody>
        </p:sp>
        <p:sp>
          <p:nvSpPr>
            <p:cNvPr id="39" name="Left Arrow 38">
              <a:extLst>
                <a:ext uri="{FF2B5EF4-FFF2-40B4-BE49-F238E27FC236}">
                  <a16:creationId xmlns:a16="http://schemas.microsoft.com/office/drawing/2014/main" id="{BEDE5D32-7D76-9841-8A36-C15F33CD5E52}"/>
                </a:ext>
              </a:extLst>
            </p:cNvPr>
            <p:cNvSpPr/>
            <p:nvPr/>
          </p:nvSpPr>
          <p:spPr>
            <a:xfrm rot="10800000">
              <a:off x="8891977" y="3698827"/>
              <a:ext cx="1872208" cy="189348"/>
            </a:xfrm>
            <a:prstGeom prst="leftArrow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B62D0A3-C9D1-2D49-9732-035A9D0F1E53}"/>
              </a:ext>
            </a:extLst>
          </p:cNvPr>
          <p:cNvSpPr txBox="1">
            <a:spLocks/>
          </p:cNvSpPr>
          <p:nvPr/>
        </p:nvSpPr>
        <p:spPr>
          <a:xfrm>
            <a:off x="-1365668" y="6381328"/>
            <a:ext cx="4432317" cy="1263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5425" indent="-225425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349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715963" indent="-163513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tabLst/>
              <a:defRPr sz="2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933450" indent="-1635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60463" indent="-1730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EEAD6E-5E10-3645-8DBB-4AD646D16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564" y="2004246"/>
            <a:ext cx="2712614" cy="2019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77EA5C-99EE-EC46-8B5C-A98C42C678DA}"/>
              </a:ext>
            </a:extLst>
          </p:cNvPr>
          <p:cNvSpPr txBox="1"/>
          <p:nvPr/>
        </p:nvSpPr>
        <p:spPr>
          <a:xfrm>
            <a:off x="312490" y="1684786"/>
            <a:ext cx="3531237" cy="48985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Fast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nBLM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tested in Linac4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Detector installed at DTL1-2 </a:t>
            </a:r>
            <a:r>
              <a:rPr lang="en-GB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intertank</a:t>
            </a: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region (~12MeV H</a:t>
            </a:r>
            <a:r>
              <a:rPr lang="en-GB" sz="20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Neutrons discrimination demonstrated during normal operation and controlled beam spill</a:t>
            </a:r>
          </a:p>
          <a:p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Detectors are in production at CEA </a:t>
            </a:r>
            <a:r>
              <a:rPr lang="en-GB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Saclay</a:t>
            </a: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First full batch due this month</a:t>
            </a:r>
          </a:p>
          <a:p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In Lund and </a:t>
            </a:r>
            <a:r>
              <a:rPr lang="en-GB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Łodz</a:t>
            </a: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work continues to address issues with digital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33B52-97E3-A84C-B73F-4BF6699F4F02}"/>
              </a:ext>
            </a:extLst>
          </p:cNvPr>
          <p:cNvSpPr txBox="1"/>
          <p:nvPr/>
        </p:nvSpPr>
        <p:spPr>
          <a:xfrm>
            <a:off x="12940748" y="576469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CC3778-417F-D349-812F-64809B4D7A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073" y="4493626"/>
            <a:ext cx="3730087" cy="22655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29BD9-DE97-E842-839C-4F45FB4AB532}"/>
              </a:ext>
            </a:extLst>
          </p:cNvPr>
          <p:cNvSpPr/>
          <p:nvPr/>
        </p:nvSpPr>
        <p:spPr>
          <a:xfrm>
            <a:off x="5699493" y="5278074"/>
            <a:ext cx="193809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Neutrons during time of beam spill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9995BF-83FE-7046-B1B7-21F7F4AF9EFE}"/>
              </a:ext>
            </a:extLst>
          </p:cNvPr>
          <p:cNvCxnSpPr/>
          <p:nvPr/>
        </p:nvCxnSpPr>
        <p:spPr>
          <a:xfrm flipH="1" flipV="1">
            <a:off x="5381456" y="5111859"/>
            <a:ext cx="282496" cy="1893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72196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19061</TotalTime>
  <Words>1489</Words>
  <Application>Microsoft Macintosh PowerPoint</Application>
  <PresentationFormat>Widescreen</PresentationFormat>
  <Paragraphs>488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Office-tema</vt:lpstr>
      <vt:lpstr>2_Anpassad formgivning</vt:lpstr>
      <vt:lpstr>Status of Beam Instrumentation</vt:lpstr>
      <vt:lpstr>Outline</vt:lpstr>
      <vt:lpstr>Organization</vt:lpstr>
      <vt:lpstr>Proton Beam Instrumentation Suite</vt:lpstr>
      <vt:lpstr>MEBT Beam Instrumentation</vt:lpstr>
      <vt:lpstr>Beam Current Monitor (BCM) and Faraday Cup (FC)</vt:lpstr>
      <vt:lpstr>Emittance Measurement Units (EMU)</vt:lpstr>
      <vt:lpstr>Non-Invasive Profile (NPM) Beam induced fluorescence (BIF) and Ionization profile monitor (IPM)</vt:lpstr>
      <vt:lpstr>Neutron Beam Loss Monitor (nBLM)</vt:lpstr>
      <vt:lpstr>Beam Position Monitors (BPM)</vt:lpstr>
      <vt:lpstr>Wire Scanners</vt:lpstr>
      <vt:lpstr>Longitudinal Bunch Monitor (Bunch Shape Monitor)</vt:lpstr>
      <vt:lpstr>Beam on Target Diagnostics:  Aperture Monitor, Grid, Imaging </vt:lpstr>
      <vt:lpstr>Data and Documentation for Installation</vt:lpstr>
      <vt:lpstr>Status of Controls Integration</vt:lpstr>
      <vt:lpstr>Installation and Integration Schedule</vt:lpstr>
      <vt:lpstr>Since TAC one year ago</vt:lpstr>
      <vt:lpstr>Proposal developed with ICS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MEBT SAR</dc:title>
  <dc:subject/>
  <dc:creator>Clement Derrez</dc:creator>
  <cp:keywords/>
  <dc:description/>
  <cp:lastModifiedBy>Tom Shea</cp:lastModifiedBy>
  <cp:revision>400</cp:revision>
  <dcterms:created xsi:type="dcterms:W3CDTF">2019-03-21T14:50:08Z</dcterms:created>
  <dcterms:modified xsi:type="dcterms:W3CDTF">2019-04-10T22:07:00Z</dcterms:modified>
  <cp:category/>
</cp:coreProperties>
</file>