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468" r:id="rId2"/>
    <p:sldId id="297" r:id="rId3"/>
    <p:sldId id="695" r:id="rId4"/>
    <p:sldId id="702" r:id="rId5"/>
    <p:sldId id="701" r:id="rId6"/>
    <p:sldId id="703" r:id="rId7"/>
    <p:sldId id="689" r:id="rId8"/>
    <p:sldId id="708" r:id="rId9"/>
    <p:sldId id="710" r:id="rId10"/>
    <p:sldId id="709" r:id="rId11"/>
    <p:sldId id="711" r:id="rId12"/>
    <p:sldId id="707" r:id="rId13"/>
    <p:sldId id="481" r:id="rId14"/>
    <p:sldId id="310" r:id="rId15"/>
    <p:sldId id="706" r:id="rId16"/>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li Tchelidze" initials="MOU" lastIdx="2" clrIdx="0">
    <p:extLst>
      <p:ext uri="{19B8F6BF-5375-455C-9EA6-DF929625EA0E}">
        <p15:presenceInfo xmlns:p15="http://schemas.microsoft.com/office/powerpoint/2012/main" userId="Lali Tchelidz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50A7E1"/>
    <a:srgbClr val="5F9AE1"/>
    <a:srgbClr val="217A17"/>
    <a:srgbClr val="FFFFFF"/>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72" autoAdjust="0"/>
    <p:restoredTop sz="50000" autoAdjust="0"/>
  </p:normalViewPr>
  <p:slideViewPr>
    <p:cSldViewPr>
      <p:cViewPr varScale="1">
        <p:scale>
          <a:sx n="127" d="100"/>
          <a:sy n="127" d="100"/>
        </p:scale>
        <p:origin x="1008" y="1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2019-04-09</a:t>
            </a:fld>
            <a:endParaRPr lang="sv-S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t>2019-04-09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a:p>
        </p:txBody>
      </p:sp>
      <p:pic>
        <p:nvPicPr>
          <p:cNvPr id="7" name="Bildobjekt 7"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10"/>
          </p:nvPr>
        </p:nvSpPr>
        <p:spPr/>
        <p:txBody>
          <a:bodyPr/>
          <a:lstStyle/>
          <a:p>
            <a:fld id="{6EB99CB0-346B-43FA-9EE6-F90C3F3BC0BA}" type="datetime1">
              <a:rPr lang="sv-SE" smtClean="0"/>
              <a:t>2019-04-09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a:p>
        </p:txBody>
      </p:sp>
      <p:pic>
        <p:nvPicPr>
          <p:cNvPr id="8" name="Bildobjekt 5"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4"/>
          <p:cNvSpPr>
            <a:spLocks noGrp="1"/>
          </p:cNvSpPr>
          <p:nvPr>
            <p:ph type="dt" sz="half" idx="10"/>
          </p:nvPr>
        </p:nvSpPr>
        <p:spPr/>
        <p:txBody>
          <a:bodyPr/>
          <a:lstStyle/>
          <a:p>
            <a:fld id="{42E66B7F-8271-49DA-A25A-F4BB9F476347}" type="datetime1">
              <a:rPr lang="sv-SE" smtClean="0"/>
              <a:t>2019-04-09</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551115BC-487E-4422-894C-CB7CD3E79223}" type="slidenum">
              <a:rPr lang="sv-SE" smtClean="0"/>
              <a:t>‹#›</a:t>
            </a:fld>
            <a:endParaRPr lang="sv-SE"/>
          </a:p>
        </p:txBody>
      </p:sp>
      <p:pic>
        <p:nvPicPr>
          <p:cNvPr id="9" name="Bildobjekt 7"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p:cNvSpPr>
            <a:spLocks noGrp="1"/>
          </p:cNvSpPr>
          <p:nvPr>
            <p:ph type="dt" sz="half" idx="10"/>
          </p:nvPr>
        </p:nvSpPr>
        <p:spPr/>
        <p:txBody>
          <a:bodyPr/>
          <a:lstStyle/>
          <a:p>
            <a:fld id="{3C7D23FA-05C4-4CC1-B281-2F815585BC1C}" type="datetime1">
              <a:rPr lang="sv-SE" smtClean="0"/>
              <a:t>2019-04-09</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551115BC-487E-4422-894C-CB7CD3E79223}" type="slidenum">
              <a:rPr lang="sv-SE" smtClean="0"/>
              <a:t>‹#›</a:t>
            </a:fld>
            <a:endParaRPr lang="sv-SE"/>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dirty="0"/>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sv-SE" smtClean="0"/>
              <a:t>2019-04-09</a:t>
            </a:fld>
            <a:endParaRPr lang="sv-S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sv-SE" smtClean="0"/>
              <a:t>‹#›</a:t>
            </a:fld>
            <a:endParaRPr lang="sv-SE"/>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onfluence.esss.lu.se/display/AO/Operation+of+Ion+Source+and+LEBT+-+Documentation"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hyperlink" Target="https://confluence.esss.lu.se/display/AO/Operation+of+Ion+Source+and+LEB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chess.esss.lu.se/enovia/link/ESS-0267072/21308.51166.29440.29284/valid"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6752"/>
            <a:ext cx="7772400" cy="1800200"/>
          </a:xfrm>
        </p:spPr>
        <p:txBody>
          <a:bodyPr>
            <a:normAutofit/>
          </a:bodyPr>
          <a:lstStyle/>
          <a:p>
            <a:pPr algn="ctr"/>
            <a:r>
              <a:rPr lang="sv-SE" dirty="0"/>
              <a:t>Operations Planning at ESS Accelerator</a:t>
            </a:r>
            <a:endParaRPr lang="en-GB" sz="4000" dirty="0"/>
          </a:p>
        </p:txBody>
      </p:sp>
      <p:sp>
        <p:nvSpPr>
          <p:cNvPr id="3" name="Subtitle 2"/>
          <p:cNvSpPr>
            <a:spLocks noGrp="1"/>
          </p:cNvSpPr>
          <p:nvPr>
            <p:ph type="subTitle" idx="1"/>
          </p:nvPr>
        </p:nvSpPr>
        <p:spPr>
          <a:xfrm>
            <a:off x="611560" y="3501008"/>
            <a:ext cx="7776864" cy="838944"/>
          </a:xfrm>
        </p:spPr>
        <p:txBody>
          <a:bodyPr>
            <a:noAutofit/>
          </a:bodyPr>
          <a:lstStyle/>
          <a:p>
            <a:r>
              <a:rPr lang="sv-SE" sz="2000" dirty="0">
                <a:solidFill>
                  <a:schemeClr val="bg1"/>
                </a:solidFill>
              </a:rPr>
              <a:t>Lali Tchelidze</a:t>
            </a:r>
          </a:p>
          <a:p>
            <a:r>
              <a:rPr lang="sv-SE" sz="2000" dirty="0">
                <a:solidFill>
                  <a:schemeClr val="bg1"/>
                </a:solidFill>
              </a:rPr>
              <a:t>Operations </a:t>
            </a:r>
            <a:r>
              <a:rPr lang="sv-SE" sz="2000" dirty="0" err="1">
                <a:solidFill>
                  <a:schemeClr val="bg1"/>
                </a:solidFill>
              </a:rPr>
              <a:t>Section</a:t>
            </a:r>
            <a:r>
              <a:rPr lang="sv-SE" sz="2000" dirty="0">
                <a:solidFill>
                  <a:schemeClr val="bg1"/>
                </a:solidFill>
              </a:rPr>
              <a:t> </a:t>
            </a:r>
            <a:r>
              <a:rPr lang="sv-SE" sz="2000" dirty="0" err="1">
                <a:solidFill>
                  <a:schemeClr val="bg1"/>
                </a:solidFill>
              </a:rPr>
              <a:t>Leader</a:t>
            </a:r>
            <a:endParaRPr lang="sv-SE" sz="2000" dirty="0">
              <a:solidFill>
                <a:schemeClr val="bg1"/>
              </a:solidFill>
            </a:endParaRPr>
          </a:p>
          <a:p>
            <a:endParaRPr lang="sv-SE" sz="2000" dirty="0">
              <a:solidFill>
                <a:schemeClr val="bg1"/>
              </a:solidFill>
            </a:endParaRPr>
          </a:p>
          <a:p>
            <a:endParaRPr lang="sv-SE" sz="2000" dirty="0">
              <a:solidFill>
                <a:schemeClr val="bg1"/>
              </a:solidFill>
            </a:endParaRPr>
          </a:p>
          <a:p>
            <a:r>
              <a:rPr lang="sv-SE" sz="2000" dirty="0">
                <a:solidFill>
                  <a:schemeClr val="bg1"/>
                </a:solidFill>
              </a:rPr>
              <a:t>April, 2019</a:t>
            </a:r>
          </a:p>
        </p:txBody>
      </p:sp>
    </p:spTree>
    <p:extLst>
      <p:ext uri="{BB962C8B-B14F-4D97-AF65-F5344CB8AC3E}">
        <p14:creationId xmlns:p14="http://schemas.microsoft.com/office/powerpoint/2010/main" val="2822686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B7E47-2F42-E949-94E1-BC68B87CCF34}"/>
              </a:ext>
            </a:extLst>
          </p:cNvPr>
          <p:cNvSpPr>
            <a:spLocks noGrp="1"/>
          </p:cNvSpPr>
          <p:nvPr>
            <p:ph type="title"/>
          </p:nvPr>
        </p:nvSpPr>
        <p:spPr/>
        <p:txBody>
          <a:bodyPr/>
          <a:lstStyle/>
          <a:p>
            <a:r>
              <a:rPr lang="en-US" dirty="0"/>
              <a:t>Some Related Roles</a:t>
            </a:r>
          </a:p>
        </p:txBody>
      </p:sp>
      <p:sp>
        <p:nvSpPr>
          <p:cNvPr id="3" name="Content Placeholder 2">
            <a:extLst>
              <a:ext uri="{FF2B5EF4-FFF2-40B4-BE49-F238E27FC236}">
                <a16:creationId xmlns:a16="http://schemas.microsoft.com/office/drawing/2014/main" id="{EB76B343-C011-CD4E-8163-60E928EE5282}"/>
              </a:ext>
            </a:extLst>
          </p:cNvPr>
          <p:cNvSpPr>
            <a:spLocks noGrp="1"/>
          </p:cNvSpPr>
          <p:nvPr>
            <p:ph idx="1"/>
          </p:nvPr>
        </p:nvSpPr>
        <p:spPr/>
        <p:txBody>
          <a:bodyPr>
            <a:normAutofit fontScale="70000" lnSpcReduction="20000"/>
          </a:bodyPr>
          <a:lstStyle/>
          <a:p>
            <a:r>
              <a:rPr lang="en-US" dirty="0">
                <a:solidFill>
                  <a:schemeClr val="tx1"/>
                </a:solidFill>
              </a:rPr>
              <a:t>The </a:t>
            </a:r>
            <a:r>
              <a:rPr lang="en-US" b="1" i="1" dirty="0">
                <a:solidFill>
                  <a:schemeClr val="tx1"/>
                </a:solidFill>
              </a:rPr>
              <a:t>Testing and Commissioning Manager</a:t>
            </a:r>
            <a:r>
              <a:rPr lang="en-US" dirty="0">
                <a:solidFill>
                  <a:schemeClr val="tx1"/>
                </a:solidFill>
              </a:rPr>
              <a:t> is the person responsible for continuously optimizing the testing and commissioning activities of the ICS and the accelerator sub-projects in view of meeting the main project milestones. </a:t>
            </a:r>
          </a:p>
          <a:p>
            <a:pPr lvl="1"/>
            <a:r>
              <a:rPr lang="en-US" dirty="0">
                <a:solidFill>
                  <a:schemeClr val="tx1"/>
                </a:solidFill>
              </a:rPr>
              <a:t>He/she sets priorities for the use of allocated accelerator and ICS testing and commissioning resources (people and equipment) and makes requests for additional resources to heads of sub-projects when needed. </a:t>
            </a:r>
          </a:p>
          <a:p>
            <a:pPr lvl="1"/>
            <a:r>
              <a:rPr lang="en-US" dirty="0">
                <a:solidFill>
                  <a:schemeClr val="tx1"/>
                </a:solidFill>
              </a:rPr>
              <a:t>He/she supports with execution of the testing and commissioning plans. He/she also leads the preparations for the safety readiness reviews, participates in the SRR and leads the follow-up of it. </a:t>
            </a:r>
          </a:p>
          <a:p>
            <a:pPr lvl="1"/>
            <a:r>
              <a:rPr lang="en-US" dirty="0">
                <a:solidFill>
                  <a:schemeClr val="tx1"/>
                </a:solidFill>
              </a:rPr>
              <a:t>He/she leads the follow-up of handover forms for beam permit to operations.</a:t>
            </a:r>
            <a:r>
              <a:rPr lang="sv-SE" dirty="0">
                <a:solidFill>
                  <a:schemeClr val="tx1"/>
                </a:solidFill>
              </a:rPr>
              <a:t> </a:t>
            </a:r>
          </a:p>
          <a:p>
            <a:pPr lvl="1"/>
            <a:r>
              <a:rPr lang="en-US" dirty="0">
                <a:solidFill>
                  <a:schemeClr val="tx1"/>
                </a:solidFill>
              </a:rPr>
              <a:t>He/she decides on start and stop of scheduled testing and commissioning activities, with the view to assure safety at ESS, given that installation, testing and commissioning at ESS largely are done in parallel.</a:t>
            </a:r>
            <a:r>
              <a:rPr lang="sv-SE" dirty="0">
                <a:solidFill>
                  <a:schemeClr val="tx1"/>
                </a:solidFill>
              </a:rPr>
              <a:t> </a:t>
            </a:r>
          </a:p>
          <a:p>
            <a:pPr lvl="1"/>
            <a:r>
              <a:rPr lang="sv-SE" dirty="0" err="1">
                <a:solidFill>
                  <a:schemeClr val="tx1"/>
                </a:solidFill>
              </a:rPr>
              <a:t>He</a:t>
            </a:r>
            <a:r>
              <a:rPr lang="sv-SE" dirty="0">
                <a:solidFill>
                  <a:schemeClr val="tx1"/>
                </a:solidFill>
              </a:rPr>
              <a:t>/</a:t>
            </a:r>
            <a:r>
              <a:rPr lang="sv-SE" dirty="0" err="1">
                <a:solidFill>
                  <a:schemeClr val="tx1"/>
                </a:solidFill>
              </a:rPr>
              <a:t>she</a:t>
            </a:r>
            <a:r>
              <a:rPr lang="sv-SE" dirty="0">
                <a:solidFill>
                  <a:schemeClr val="tx1"/>
                </a:solidFill>
              </a:rPr>
              <a:t> d</a:t>
            </a:r>
            <a:r>
              <a:rPr lang="en-GB" dirty="0" err="1">
                <a:solidFill>
                  <a:schemeClr val="tx1"/>
                </a:solidFill>
              </a:rPr>
              <a:t>ecides</a:t>
            </a:r>
            <a:r>
              <a:rPr lang="en-GB" dirty="0">
                <a:solidFill>
                  <a:schemeClr val="tx1"/>
                </a:solidFill>
              </a:rPr>
              <a:t> on the test and commissioning schedule. If it requires changing higher-level milestones for the sub-projects, this is handled through a CR via the sub-project leaders.</a:t>
            </a:r>
            <a:r>
              <a:rPr lang="sv-SE" dirty="0">
                <a:solidFill>
                  <a:schemeClr val="tx1"/>
                </a:solidFill>
              </a:rPr>
              <a:t> </a:t>
            </a:r>
            <a:endParaRPr lang="en-US" dirty="0">
              <a:solidFill>
                <a:schemeClr val="tx1"/>
              </a:solidFill>
            </a:endParaRPr>
          </a:p>
        </p:txBody>
      </p:sp>
      <p:sp>
        <p:nvSpPr>
          <p:cNvPr id="4" name="Slide Number Placeholder 3">
            <a:extLst>
              <a:ext uri="{FF2B5EF4-FFF2-40B4-BE49-F238E27FC236}">
                <a16:creationId xmlns:a16="http://schemas.microsoft.com/office/drawing/2014/main" id="{1C875AC5-A1E8-8345-8D12-0EF6E9BFA9D9}"/>
              </a:ext>
            </a:extLst>
          </p:cNvPr>
          <p:cNvSpPr>
            <a:spLocks noGrp="1"/>
          </p:cNvSpPr>
          <p:nvPr>
            <p:ph type="sldNum" sz="quarter" idx="12"/>
          </p:nvPr>
        </p:nvSpPr>
        <p:spPr/>
        <p:txBody>
          <a:bodyPr/>
          <a:lstStyle/>
          <a:p>
            <a:fld id="{551115BC-487E-4422-894C-CB7CD3E79223}" type="slidenum">
              <a:rPr lang="sv-SE" smtClean="0"/>
              <a:t>10</a:t>
            </a:fld>
            <a:endParaRPr lang="sv-SE"/>
          </a:p>
        </p:txBody>
      </p:sp>
    </p:spTree>
    <p:extLst>
      <p:ext uri="{BB962C8B-B14F-4D97-AF65-F5344CB8AC3E}">
        <p14:creationId xmlns:p14="http://schemas.microsoft.com/office/powerpoint/2010/main" val="612407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2FBEA-A853-7343-81FE-7DD704E62B41}"/>
              </a:ext>
            </a:extLst>
          </p:cNvPr>
          <p:cNvSpPr>
            <a:spLocks noGrp="1"/>
          </p:cNvSpPr>
          <p:nvPr>
            <p:ph type="title"/>
          </p:nvPr>
        </p:nvSpPr>
        <p:spPr/>
        <p:txBody>
          <a:bodyPr>
            <a:normAutofit/>
          </a:bodyPr>
          <a:lstStyle/>
          <a:p>
            <a:r>
              <a:rPr lang="en-US" dirty="0"/>
              <a:t>Handover and Beam Permit process</a:t>
            </a:r>
            <a:br>
              <a:rPr lang="en-US" dirty="0"/>
            </a:br>
            <a:r>
              <a:rPr lang="en-US" sz="2400" dirty="0"/>
              <a:t>What was done for ion source and LEBT</a:t>
            </a:r>
          </a:p>
        </p:txBody>
      </p:sp>
      <p:sp>
        <p:nvSpPr>
          <p:cNvPr id="3" name="Content Placeholder 2">
            <a:extLst>
              <a:ext uri="{FF2B5EF4-FFF2-40B4-BE49-F238E27FC236}">
                <a16:creationId xmlns:a16="http://schemas.microsoft.com/office/drawing/2014/main" id="{C356F60B-AC5C-BC46-8FFD-221B11CCF41B}"/>
              </a:ext>
            </a:extLst>
          </p:cNvPr>
          <p:cNvSpPr>
            <a:spLocks noGrp="1"/>
          </p:cNvSpPr>
          <p:nvPr>
            <p:ph idx="1"/>
          </p:nvPr>
        </p:nvSpPr>
        <p:spPr>
          <a:xfrm>
            <a:off x="457200" y="3284984"/>
            <a:ext cx="8229600" cy="3071365"/>
          </a:xfrm>
        </p:spPr>
        <p:txBody>
          <a:bodyPr>
            <a:normAutofit lnSpcReduction="10000"/>
          </a:bodyPr>
          <a:lstStyle/>
          <a:p>
            <a:r>
              <a:rPr lang="en-US" dirty="0">
                <a:solidFill>
                  <a:schemeClr val="tx1"/>
                </a:solidFill>
              </a:rPr>
              <a:t>Concept for handover process – NO modification are made without a notification/request. </a:t>
            </a:r>
          </a:p>
          <a:p>
            <a:endParaRPr lang="en-US" dirty="0">
              <a:solidFill>
                <a:schemeClr val="tx1"/>
              </a:solidFill>
            </a:endParaRPr>
          </a:p>
          <a:p>
            <a:r>
              <a:rPr lang="en-US" dirty="0">
                <a:solidFill>
                  <a:schemeClr val="tx1"/>
                </a:solidFill>
              </a:rPr>
              <a:t>Handover of individual systems (e.g. vacuum, water cooling, PSS0, Beam instrumentation, etc.) to the  Operations Section, followed by a Beam Permit, before the first beam.</a:t>
            </a:r>
          </a:p>
        </p:txBody>
      </p:sp>
      <p:sp>
        <p:nvSpPr>
          <p:cNvPr id="4" name="Slide Number Placeholder 3">
            <a:extLst>
              <a:ext uri="{FF2B5EF4-FFF2-40B4-BE49-F238E27FC236}">
                <a16:creationId xmlns:a16="http://schemas.microsoft.com/office/drawing/2014/main" id="{D2FC098D-FCFC-A847-B278-26B2ACE9B6B4}"/>
              </a:ext>
            </a:extLst>
          </p:cNvPr>
          <p:cNvSpPr>
            <a:spLocks noGrp="1"/>
          </p:cNvSpPr>
          <p:nvPr>
            <p:ph type="sldNum" sz="quarter" idx="12"/>
          </p:nvPr>
        </p:nvSpPr>
        <p:spPr/>
        <p:txBody>
          <a:bodyPr/>
          <a:lstStyle/>
          <a:p>
            <a:fld id="{551115BC-487E-4422-894C-CB7CD3E79223}" type="slidenum">
              <a:rPr lang="sv-SE" smtClean="0"/>
              <a:t>11</a:t>
            </a:fld>
            <a:endParaRPr lang="sv-SE"/>
          </a:p>
        </p:txBody>
      </p:sp>
      <p:sp>
        <p:nvSpPr>
          <p:cNvPr id="5" name="Rectangle 4">
            <a:extLst>
              <a:ext uri="{FF2B5EF4-FFF2-40B4-BE49-F238E27FC236}">
                <a16:creationId xmlns:a16="http://schemas.microsoft.com/office/drawing/2014/main" id="{1191797E-DB9F-E740-8D2D-BD6618FDC80D}"/>
              </a:ext>
            </a:extLst>
          </p:cNvPr>
          <p:cNvSpPr/>
          <p:nvPr/>
        </p:nvSpPr>
        <p:spPr>
          <a:xfrm>
            <a:off x="118120" y="2132856"/>
            <a:ext cx="4309864" cy="2856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Testing and Commissioning</a:t>
            </a:r>
          </a:p>
        </p:txBody>
      </p:sp>
      <p:sp>
        <p:nvSpPr>
          <p:cNvPr id="6" name="Rectangle 5">
            <a:extLst>
              <a:ext uri="{FF2B5EF4-FFF2-40B4-BE49-F238E27FC236}">
                <a16:creationId xmlns:a16="http://schemas.microsoft.com/office/drawing/2014/main" id="{7D0D8B78-52CC-E44F-ACF1-BD95912190EC}"/>
              </a:ext>
            </a:extLst>
          </p:cNvPr>
          <p:cNvSpPr/>
          <p:nvPr/>
        </p:nvSpPr>
        <p:spPr>
          <a:xfrm>
            <a:off x="3707904" y="1705670"/>
            <a:ext cx="5184576" cy="271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Operation</a:t>
            </a:r>
          </a:p>
        </p:txBody>
      </p:sp>
      <p:cxnSp>
        <p:nvCxnSpPr>
          <p:cNvPr id="8" name="Straight Connector 7">
            <a:extLst>
              <a:ext uri="{FF2B5EF4-FFF2-40B4-BE49-F238E27FC236}">
                <a16:creationId xmlns:a16="http://schemas.microsoft.com/office/drawing/2014/main" id="{6D23C6B9-F865-704F-A4A6-5710095203BB}"/>
              </a:ext>
            </a:extLst>
          </p:cNvPr>
          <p:cNvCxnSpPr>
            <a:cxnSpLocks/>
          </p:cNvCxnSpPr>
          <p:nvPr/>
        </p:nvCxnSpPr>
        <p:spPr>
          <a:xfrm>
            <a:off x="3707904" y="1556792"/>
            <a:ext cx="0" cy="108012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3" name="Right Arrow 12">
            <a:extLst>
              <a:ext uri="{FF2B5EF4-FFF2-40B4-BE49-F238E27FC236}">
                <a16:creationId xmlns:a16="http://schemas.microsoft.com/office/drawing/2014/main" id="{ACE1C93C-9ECD-C043-8A4C-0ABD1D05D8D3}"/>
              </a:ext>
            </a:extLst>
          </p:cNvPr>
          <p:cNvSpPr/>
          <p:nvPr/>
        </p:nvSpPr>
        <p:spPr>
          <a:xfrm>
            <a:off x="3707904" y="2476303"/>
            <a:ext cx="5184576" cy="432048"/>
          </a:xfrm>
          <a:prstGeom prst="rightArrow">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Beam on</a:t>
            </a:r>
          </a:p>
        </p:txBody>
      </p:sp>
    </p:spTree>
    <p:extLst>
      <p:ext uri="{BB962C8B-B14F-4D97-AF65-F5344CB8AC3E}">
        <p14:creationId xmlns:p14="http://schemas.microsoft.com/office/powerpoint/2010/main" val="3013444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2FBEA-A853-7343-81FE-7DD704E62B41}"/>
              </a:ext>
            </a:extLst>
          </p:cNvPr>
          <p:cNvSpPr>
            <a:spLocks noGrp="1"/>
          </p:cNvSpPr>
          <p:nvPr>
            <p:ph type="title"/>
          </p:nvPr>
        </p:nvSpPr>
        <p:spPr/>
        <p:txBody>
          <a:bodyPr>
            <a:normAutofit fontScale="90000"/>
          </a:bodyPr>
          <a:lstStyle/>
          <a:p>
            <a:r>
              <a:rPr lang="en-US" dirty="0"/>
              <a:t>Handover and Beam Permit process</a:t>
            </a:r>
            <a:br>
              <a:rPr lang="en-US" dirty="0"/>
            </a:br>
            <a:r>
              <a:rPr lang="en-US" dirty="0"/>
              <a:t>What is being discussed for the next stages</a:t>
            </a:r>
          </a:p>
        </p:txBody>
      </p:sp>
      <p:sp>
        <p:nvSpPr>
          <p:cNvPr id="3" name="Content Placeholder 2">
            <a:extLst>
              <a:ext uri="{FF2B5EF4-FFF2-40B4-BE49-F238E27FC236}">
                <a16:creationId xmlns:a16="http://schemas.microsoft.com/office/drawing/2014/main" id="{C356F60B-AC5C-BC46-8FFD-221B11CCF41B}"/>
              </a:ext>
            </a:extLst>
          </p:cNvPr>
          <p:cNvSpPr>
            <a:spLocks noGrp="1"/>
          </p:cNvSpPr>
          <p:nvPr>
            <p:ph idx="1"/>
          </p:nvPr>
        </p:nvSpPr>
        <p:spPr>
          <a:xfrm>
            <a:off x="457200" y="3133675"/>
            <a:ext cx="8229600" cy="3336255"/>
          </a:xfrm>
        </p:spPr>
        <p:txBody>
          <a:bodyPr>
            <a:normAutofit fontScale="85000" lnSpcReduction="20000"/>
          </a:bodyPr>
          <a:lstStyle/>
          <a:p>
            <a:r>
              <a:rPr lang="en-US" dirty="0">
                <a:solidFill>
                  <a:schemeClr val="tx1"/>
                </a:solidFill>
              </a:rPr>
              <a:t>Concept for handover process – NO modification are made without a notification/request.</a:t>
            </a:r>
          </a:p>
          <a:p>
            <a:r>
              <a:rPr lang="en-US" dirty="0">
                <a:solidFill>
                  <a:schemeClr val="tx1"/>
                </a:solidFill>
              </a:rPr>
              <a:t> </a:t>
            </a:r>
          </a:p>
          <a:p>
            <a:r>
              <a:rPr lang="en-US">
                <a:solidFill>
                  <a:schemeClr val="tx1"/>
                </a:solidFill>
              </a:rPr>
              <a:t>Initial </a:t>
            </a:r>
            <a:r>
              <a:rPr lang="en-US" dirty="0">
                <a:solidFill>
                  <a:schemeClr val="tx1"/>
                </a:solidFill>
              </a:rPr>
              <a:t>handover/transition of systems (e.g. vacuum, water cooling, RF, etc.), followed by a Beam Permit, before the first beam.</a:t>
            </a:r>
          </a:p>
          <a:p>
            <a:r>
              <a:rPr lang="en-US" dirty="0">
                <a:solidFill>
                  <a:schemeClr val="tx1"/>
                </a:solidFill>
              </a:rPr>
              <a:t>Handover to operations – at the end of commissioning stage(s).</a:t>
            </a:r>
          </a:p>
          <a:p>
            <a:r>
              <a:rPr lang="en-US" dirty="0">
                <a:solidFill>
                  <a:schemeClr val="tx1"/>
                </a:solidFill>
              </a:rPr>
              <a:t>Systems that won’t require changes (e.g. PSS) are handed over to operations before the beam permit is issued.</a:t>
            </a:r>
          </a:p>
        </p:txBody>
      </p:sp>
      <p:sp>
        <p:nvSpPr>
          <p:cNvPr id="4" name="Slide Number Placeholder 3">
            <a:extLst>
              <a:ext uri="{FF2B5EF4-FFF2-40B4-BE49-F238E27FC236}">
                <a16:creationId xmlns:a16="http://schemas.microsoft.com/office/drawing/2014/main" id="{D2FC098D-FCFC-A847-B278-26B2ACE9B6B4}"/>
              </a:ext>
            </a:extLst>
          </p:cNvPr>
          <p:cNvSpPr>
            <a:spLocks noGrp="1"/>
          </p:cNvSpPr>
          <p:nvPr>
            <p:ph type="sldNum" sz="quarter" idx="12"/>
          </p:nvPr>
        </p:nvSpPr>
        <p:spPr/>
        <p:txBody>
          <a:bodyPr/>
          <a:lstStyle/>
          <a:p>
            <a:fld id="{551115BC-487E-4422-894C-CB7CD3E79223}" type="slidenum">
              <a:rPr lang="sv-SE" smtClean="0"/>
              <a:t>12</a:t>
            </a:fld>
            <a:endParaRPr lang="sv-SE"/>
          </a:p>
        </p:txBody>
      </p:sp>
      <p:sp>
        <p:nvSpPr>
          <p:cNvPr id="7" name="Rectangle 6">
            <a:extLst>
              <a:ext uri="{FF2B5EF4-FFF2-40B4-BE49-F238E27FC236}">
                <a16:creationId xmlns:a16="http://schemas.microsoft.com/office/drawing/2014/main" id="{49F58422-A287-7640-8626-27683C8E24D2}"/>
              </a:ext>
            </a:extLst>
          </p:cNvPr>
          <p:cNvSpPr/>
          <p:nvPr/>
        </p:nvSpPr>
        <p:spPr>
          <a:xfrm>
            <a:off x="118120" y="2132856"/>
            <a:ext cx="4309864" cy="2856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Testing and Commissioning</a:t>
            </a:r>
          </a:p>
        </p:txBody>
      </p:sp>
      <p:sp>
        <p:nvSpPr>
          <p:cNvPr id="8" name="Rectangle 7">
            <a:extLst>
              <a:ext uri="{FF2B5EF4-FFF2-40B4-BE49-F238E27FC236}">
                <a16:creationId xmlns:a16="http://schemas.microsoft.com/office/drawing/2014/main" id="{15463B38-8726-934E-8EDB-CE6B5C45653D}"/>
              </a:ext>
            </a:extLst>
          </p:cNvPr>
          <p:cNvSpPr/>
          <p:nvPr/>
        </p:nvSpPr>
        <p:spPr>
          <a:xfrm>
            <a:off x="3707904" y="1705670"/>
            <a:ext cx="5184576" cy="271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Operation</a:t>
            </a:r>
          </a:p>
        </p:txBody>
      </p:sp>
      <p:cxnSp>
        <p:nvCxnSpPr>
          <p:cNvPr id="9" name="Straight Connector 8">
            <a:extLst>
              <a:ext uri="{FF2B5EF4-FFF2-40B4-BE49-F238E27FC236}">
                <a16:creationId xmlns:a16="http://schemas.microsoft.com/office/drawing/2014/main" id="{F73BD3E3-847D-A640-84AB-8E7E4CC7693B}"/>
              </a:ext>
            </a:extLst>
          </p:cNvPr>
          <p:cNvCxnSpPr>
            <a:cxnSpLocks/>
          </p:cNvCxnSpPr>
          <p:nvPr/>
        </p:nvCxnSpPr>
        <p:spPr>
          <a:xfrm>
            <a:off x="3707904" y="1556792"/>
            <a:ext cx="0" cy="108012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0" name="Right Arrow 9">
            <a:extLst>
              <a:ext uri="{FF2B5EF4-FFF2-40B4-BE49-F238E27FC236}">
                <a16:creationId xmlns:a16="http://schemas.microsoft.com/office/drawing/2014/main" id="{41D32C7C-405F-D34D-A099-BEA7C2C85F36}"/>
              </a:ext>
            </a:extLst>
          </p:cNvPr>
          <p:cNvSpPr/>
          <p:nvPr/>
        </p:nvSpPr>
        <p:spPr>
          <a:xfrm>
            <a:off x="3707904" y="2476303"/>
            <a:ext cx="5184576" cy="432048"/>
          </a:xfrm>
          <a:prstGeom prst="rightArrow">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Beam on</a:t>
            </a:r>
          </a:p>
        </p:txBody>
      </p:sp>
      <p:cxnSp>
        <p:nvCxnSpPr>
          <p:cNvPr id="11" name="Straight Connector 10">
            <a:extLst>
              <a:ext uri="{FF2B5EF4-FFF2-40B4-BE49-F238E27FC236}">
                <a16:creationId xmlns:a16="http://schemas.microsoft.com/office/drawing/2014/main" id="{334DAC9B-2F01-9446-970B-42D390CA1B6F}"/>
              </a:ext>
            </a:extLst>
          </p:cNvPr>
          <p:cNvCxnSpPr>
            <a:cxnSpLocks/>
          </p:cNvCxnSpPr>
          <p:nvPr/>
        </p:nvCxnSpPr>
        <p:spPr>
          <a:xfrm>
            <a:off x="4427984" y="1556792"/>
            <a:ext cx="0" cy="1224136"/>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120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a:spLocks/>
          </p:cNvSpPr>
          <p:nvPr/>
        </p:nvSpPr>
        <p:spPr bwMode="auto">
          <a:xfrm>
            <a:off x="3563888" y="6237312"/>
            <a:ext cx="2160240" cy="5930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57752" bIns="0"/>
          <a:lstStyle/>
          <a:p>
            <a:pPr marL="57106" algn="r"/>
            <a:r>
              <a:rPr lang="en-US" sz="3200">
                <a:solidFill>
                  <a:srgbClr val="005A7C"/>
                </a:solidFill>
                <a:latin typeface="Arial"/>
                <a:ea typeface="ＭＳ Ｐゴシック" charset="0"/>
                <a:cs typeface="Arial"/>
                <a:sym typeface="Helvetica" charset="0"/>
              </a:rPr>
              <a:t>Thank you!</a:t>
            </a:r>
          </a:p>
        </p:txBody>
      </p:sp>
      <p:pic>
        <p:nvPicPr>
          <p:cNvPr id="16"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116632"/>
            <a:ext cx="1735890" cy="915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miter lim="800000"/>
                <a:headEnd/>
                <a:tailEnd/>
              </a14:hiddenLine>
            </a:ext>
          </a:extLst>
        </p:spPr>
      </p:pic>
      <p:sp>
        <p:nvSpPr>
          <p:cNvPr id="7" name="Title 1">
            <a:extLst>
              <a:ext uri="{FF2B5EF4-FFF2-40B4-BE49-F238E27FC236}">
                <a16:creationId xmlns:a16="http://schemas.microsoft.com/office/drawing/2014/main" id="{F0181FB4-314F-FC44-AD46-27C0EBA89943}"/>
              </a:ext>
            </a:extLst>
          </p:cNvPr>
          <p:cNvSpPr txBox="1">
            <a:spLocks/>
          </p:cNvSpPr>
          <p:nvPr/>
        </p:nvSpPr>
        <p:spPr>
          <a:xfrm>
            <a:off x="457200" y="274638"/>
            <a:ext cx="7139136"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baseline="0">
                <a:solidFill>
                  <a:schemeClr val="bg1"/>
                </a:solidFill>
                <a:latin typeface="+mj-lt"/>
                <a:ea typeface="+mj-ea"/>
                <a:cs typeface="+mj-cs"/>
              </a:defRPr>
            </a:lvl1pPr>
          </a:lstStyle>
          <a:p>
            <a:r>
              <a:rPr lang="en-US"/>
              <a:t>Campus </a:t>
            </a:r>
            <a:endParaRPr lang="en-US" dirty="0"/>
          </a:p>
        </p:txBody>
      </p:sp>
      <p:sp>
        <p:nvSpPr>
          <p:cNvPr id="8" name="Slide Number Placeholder 3">
            <a:extLst>
              <a:ext uri="{FF2B5EF4-FFF2-40B4-BE49-F238E27FC236}">
                <a16:creationId xmlns:a16="http://schemas.microsoft.com/office/drawing/2014/main" id="{BCBD6D75-C4CE-654B-9B05-627152C0EF72}"/>
              </a:ext>
            </a:extLst>
          </p:cNvPr>
          <p:cNvSpPr>
            <a:spLocks noGrp="1"/>
          </p:cNvSpPr>
          <p:nvPr>
            <p:ph type="sldNum" sz="quarter" idx="12"/>
          </p:nvPr>
        </p:nvSpPr>
        <p:spPr>
          <a:xfrm>
            <a:off x="65532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115BC-487E-4422-894C-CB7CD3E79223}"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9" name="Content Placeholder 8">
            <a:extLst>
              <a:ext uri="{FF2B5EF4-FFF2-40B4-BE49-F238E27FC236}">
                <a16:creationId xmlns:a16="http://schemas.microsoft.com/office/drawing/2014/main" id="{3661815B-3DD6-5E44-85BC-D62116F7CB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99391"/>
            <a:ext cx="9144000" cy="6192687"/>
          </a:xfrm>
          <a:prstGeom prst="rect">
            <a:avLst/>
          </a:prstGeom>
        </p:spPr>
      </p:pic>
      <p:sp>
        <p:nvSpPr>
          <p:cNvPr id="11" name="Rectangle 10">
            <a:extLst>
              <a:ext uri="{FF2B5EF4-FFF2-40B4-BE49-F238E27FC236}">
                <a16:creationId xmlns:a16="http://schemas.microsoft.com/office/drawing/2014/main" id="{08ED88D9-B587-A041-8686-CD47529F0F1E}"/>
              </a:ext>
            </a:extLst>
          </p:cNvPr>
          <p:cNvSpPr/>
          <p:nvPr/>
        </p:nvSpPr>
        <p:spPr>
          <a:xfrm>
            <a:off x="107505" y="2636912"/>
            <a:ext cx="3096344" cy="202327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3" name="Content Placeholder 4">
            <a:extLst>
              <a:ext uri="{FF2B5EF4-FFF2-40B4-BE49-F238E27FC236}">
                <a16:creationId xmlns:a16="http://schemas.microsoft.com/office/drawing/2014/main" id="{CCFA6B98-C2C5-1648-A46F-A6942EEF146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5517" y="2777601"/>
            <a:ext cx="2880320" cy="1801161"/>
          </a:xfrm>
          <a:prstGeom prst="rect">
            <a:avLst/>
          </a:prstGeom>
        </p:spPr>
      </p:pic>
      <p:pic>
        <p:nvPicPr>
          <p:cNvPr id="10" name="Picture 9">
            <a:extLst>
              <a:ext uri="{FF2B5EF4-FFF2-40B4-BE49-F238E27FC236}">
                <a16:creationId xmlns:a16="http://schemas.microsoft.com/office/drawing/2014/main" id="{7DEEEE9D-C08F-1849-BAB1-DA69C55C84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5776" y="1447766"/>
            <a:ext cx="4174660" cy="3130995"/>
          </a:xfrm>
          <a:prstGeom prst="rect">
            <a:avLst/>
          </a:prstGeom>
        </p:spPr>
      </p:pic>
    </p:spTree>
    <p:extLst>
      <p:ext uri="{BB962C8B-B14F-4D97-AF65-F5344CB8AC3E}">
        <p14:creationId xmlns:p14="http://schemas.microsoft.com/office/powerpoint/2010/main" val="420077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375" y="404664"/>
            <a:ext cx="5354352" cy="691586"/>
          </a:xfrm>
        </p:spPr>
        <p:txBody>
          <a:bodyPr vert="horz" lIns="64274" tIns="32138" rIns="64274" bIns="32138" rtlCol="0" anchor="ctr">
            <a:normAutofit/>
          </a:bodyPr>
          <a:lstStyle/>
          <a:p>
            <a:r>
              <a:rPr lang="en-US" dirty="0"/>
              <a:t>TAC comments from 2018</a:t>
            </a:r>
          </a:p>
        </p:txBody>
      </p:sp>
      <p:sp>
        <p:nvSpPr>
          <p:cNvPr id="4" name="Slide Number Placeholder 3"/>
          <p:cNvSpPr>
            <a:spLocks noGrp="1"/>
          </p:cNvSpPr>
          <p:nvPr>
            <p:ph type="sldNum" sz="quarter" idx="12"/>
          </p:nvPr>
        </p:nvSpPr>
        <p:spPr/>
        <p:txBody>
          <a:bodyPr/>
          <a:lstStyle/>
          <a:p>
            <a:fld id="{038C62C7-F79B-CD4A-A5DF-5683BBEC4A65}" type="slidenum">
              <a:rPr lang="sv-SE" smtClean="0"/>
              <a:t>14</a:t>
            </a:fld>
            <a:endParaRPr lang="sv-SE"/>
          </a:p>
        </p:txBody>
      </p:sp>
      <p:sp>
        <p:nvSpPr>
          <p:cNvPr id="5" name="Content Placeholder 2">
            <a:extLst>
              <a:ext uri="{FF2B5EF4-FFF2-40B4-BE49-F238E27FC236}">
                <a16:creationId xmlns:a16="http://schemas.microsoft.com/office/drawing/2014/main" id="{4A61C813-EB25-D04C-A1EB-25D82666EFB1}"/>
              </a:ext>
            </a:extLst>
          </p:cNvPr>
          <p:cNvSpPr txBox="1">
            <a:spLocks/>
          </p:cNvSpPr>
          <p:nvPr/>
        </p:nvSpPr>
        <p:spPr>
          <a:xfrm>
            <a:off x="457200" y="1600200"/>
            <a:ext cx="8229600" cy="4525963"/>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solidFill>
                  <a:schemeClr val="tx1"/>
                </a:solidFill>
              </a:rPr>
              <a:t>TAC comment: during commissioning there has to be enough staff to operate and write instructions for operation. One 8 hour shift per day may prove inadequate. 2 shifts can provide an opportunity for catch up on the AD schedule. Means must be provided to facilitate conditioning of RF components for long periods when beam is not present.</a:t>
            </a:r>
          </a:p>
          <a:p>
            <a:r>
              <a:rPr lang="en-US" dirty="0">
                <a:solidFill>
                  <a:schemeClr val="tx1"/>
                </a:solidFill>
              </a:rPr>
              <a:t>ESS response:</a:t>
            </a:r>
          </a:p>
          <a:p>
            <a:pPr lvl="1"/>
            <a:r>
              <a:rPr lang="en-US" dirty="0">
                <a:solidFill>
                  <a:schemeClr val="tx1"/>
                </a:solidFill>
              </a:rPr>
              <a:t>We didn’t get to hire control room staff for this stage of beam commissioning, so we need to catch up with the operating instructions at a later stage.</a:t>
            </a:r>
          </a:p>
          <a:p>
            <a:pPr lvl="1"/>
            <a:r>
              <a:rPr lang="en-US" dirty="0">
                <a:solidFill>
                  <a:schemeClr val="tx1"/>
                </a:solidFill>
              </a:rPr>
              <a:t>Between March 18 and April 26, 2019, we are working between 8 am and 9 pm (as required by a schedule).</a:t>
            </a:r>
          </a:p>
          <a:p>
            <a:pPr lvl="1"/>
            <a:r>
              <a:rPr lang="en-US" dirty="0">
                <a:solidFill>
                  <a:schemeClr val="tx1"/>
                </a:solidFill>
              </a:rPr>
              <a:t>We are currently hiring 2 shift leaders, 2 operator positions will be opening soon.</a:t>
            </a:r>
            <a:endParaRPr lang="sv-SE" dirty="0"/>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220777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375" y="404664"/>
            <a:ext cx="5354352" cy="691586"/>
          </a:xfrm>
        </p:spPr>
        <p:txBody>
          <a:bodyPr vert="horz" lIns="64274" tIns="32138" rIns="64274" bIns="32138" rtlCol="0" anchor="ctr">
            <a:normAutofit/>
          </a:bodyPr>
          <a:lstStyle/>
          <a:p>
            <a:r>
              <a:rPr lang="en-US" dirty="0"/>
              <a:t>TAC comments from 2018</a:t>
            </a:r>
          </a:p>
        </p:txBody>
      </p:sp>
      <p:sp>
        <p:nvSpPr>
          <p:cNvPr id="4" name="Slide Number Placeholder 3"/>
          <p:cNvSpPr>
            <a:spLocks noGrp="1"/>
          </p:cNvSpPr>
          <p:nvPr>
            <p:ph type="sldNum" sz="quarter" idx="12"/>
          </p:nvPr>
        </p:nvSpPr>
        <p:spPr/>
        <p:txBody>
          <a:bodyPr/>
          <a:lstStyle/>
          <a:p>
            <a:fld id="{038C62C7-F79B-CD4A-A5DF-5683BBEC4A65}" type="slidenum">
              <a:rPr lang="sv-SE" smtClean="0"/>
              <a:t>15</a:t>
            </a:fld>
            <a:endParaRPr lang="sv-SE"/>
          </a:p>
        </p:txBody>
      </p:sp>
      <p:sp>
        <p:nvSpPr>
          <p:cNvPr id="5" name="Content Placeholder 2">
            <a:extLst>
              <a:ext uri="{FF2B5EF4-FFF2-40B4-BE49-F238E27FC236}">
                <a16:creationId xmlns:a16="http://schemas.microsoft.com/office/drawing/2014/main" id="{4A61C813-EB25-D04C-A1EB-25D82666EFB1}"/>
              </a:ext>
            </a:extLst>
          </p:cNvPr>
          <p:cNvSpPr txBox="1">
            <a:spLocks/>
          </p:cNvSpPr>
          <p:nvPr/>
        </p:nvSpPr>
        <p:spPr>
          <a:xfrm>
            <a:off x="457200" y="1600200"/>
            <a:ext cx="8229600" cy="4525963"/>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solidFill>
                  <a:schemeClr val="tx1"/>
                </a:solidFill>
              </a:rPr>
              <a:t>TAC comment: finalize use cases and probable fault modes. Work with the science/instrument specialists and those knowledgeable of target damage scenarios.</a:t>
            </a:r>
          </a:p>
          <a:p>
            <a:r>
              <a:rPr lang="en-US" dirty="0">
                <a:solidFill>
                  <a:schemeClr val="tx1"/>
                </a:solidFill>
              </a:rPr>
              <a:t>ESS response:</a:t>
            </a:r>
          </a:p>
          <a:p>
            <a:pPr lvl="1"/>
            <a:r>
              <a:rPr lang="en-US" dirty="0">
                <a:solidFill>
                  <a:schemeClr val="tx1"/>
                </a:solidFill>
              </a:rPr>
              <a:t>The operation of the neutron source and technical infrastructure will occur from the main control room. Integrated approach is taken, and the control room team will be trained and responsible for operating the neutron source.</a:t>
            </a:r>
          </a:p>
          <a:p>
            <a:pPr lvl="1"/>
            <a:r>
              <a:rPr lang="en-US" dirty="0">
                <a:solidFill>
                  <a:schemeClr val="tx1"/>
                </a:solidFill>
              </a:rPr>
              <a:t>Close collaboration with the science floor coordinators will be established for the mutual benefit for operations.</a:t>
            </a:r>
          </a:p>
          <a:p>
            <a:pPr lvl="1"/>
            <a:r>
              <a:rPr lang="en-US" dirty="0">
                <a:solidFill>
                  <a:schemeClr val="tx1"/>
                </a:solidFill>
              </a:rPr>
              <a:t>Reliability availability note from </a:t>
            </a:r>
            <a:r>
              <a:rPr lang="en-US" dirty="0" err="1">
                <a:solidFill>
                  <a:schemeClr val="tx1"/>
                </a:solidFill>
              </a:rPr>
              <a:t>Enric</a:t>
            </a:r>
            <a:r>
              <a:rPr lang="en-US" dirty="0">
                <a:solidFill>
                  <a:schemeClr val="tx1"/>
                </a:solidFill>
              </a:rPr>
              <a:t>.</a:t>
            </a:r>
          </a:p>
          <a:p>
            <a:endParaRPr lang="en-US" dirty="0">
              <a:solidFill>
                <a:schemeClr val="tx1"/>
              </a:solidFill>
            </a:endParaRPr>
          </a:p>
        </p:txBody>
      </p:sp>
    </p:spTree>
    <p:extLst>
      <p:ext uri="{BB962C8B-B14F-4D97-AF65-F5344CB8AC3E}">
        <p14:creationId xmlns:p14="http://schemas.microsoft.com/office/powerpoint/2010/main" val="216681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64274" tIns="32138" rIns="64274" bIns="32138" rtlCol="0" anchor="ctr">
            <a:normAutofit/>
          </a:bodyPr>
          <a:lstStyle/>
          <a:p>
            <a:pPr marL="270272" indent="-270272"/>
            <a:r>
              <a:rPr lang="en-GB" dirty="0"/>
              <a:t>ESS Initial operations - overview</a:t>
            </a:r>
            <a:endParaRPr lang="en-GB" dirty="0">
              <a:solidFill>
                <a:srgbClr val="FF0000"/>
              </a:solidFill>
            </a:endParaRPr>
          </a:p>
        </p:txBody>
      </p:sp>
      <p:sp>
        <p:nvSpPr>
          <p:cNvPr id="3" name="Content Placeholder 2"/>
          <p:cNvSpPr>
            <a:spLocks noGrp="1"/>
          </p:cNvSpPr>
          <p:nvPr>
            <p:ph idx="1"/>
          </p:nvPr>
        </p:nvSpPr>
        <p:spPr>
          <a:xfrm>
            <a:off x="395536" y="1542355"/>
            <a:ext cx="8136904" cy="4910981"/>
          </a:xfrm>
        </p:spPr>
        <p:txBody>
          <a:bodyPr vert="horz" lIns="64274" tIns="32138" rIns="64274" bIns="32138" rtlCol="0">
            <a:noAutofit/>
          </a:bodyPr>
          <a:lstStyle/>
          <a:p>
            <a:pPr marL="300030" indent="-257175">
              <a:buFont typeface="Arial"/>
              <a:buChar char="•"/>
            </a:pPr>
            <a:r>
              <a:rPr lang="en-GB" sz="2400" dirty="0">
                <a:solidFill>
                  <a:schemeClr val="tx1"/>
                </a:solidFill>
              </a:rPr>
              <a:t>ESS has formally started the initial operations in the beginning of the 2019 and is gradually transitioning towards the operations.</a:t>
            </a:r>
          </a:p>
          <a:p>
            <a:pPr marL="300030" indent="-257175">
              <a:buFont typeface="Arial"/>
              <a:buChar char="•"/>
            </a:pPr>
            <a:r>
              <a:rPr lang="en-GB" sz="2400" dirty="0">
                <a:solidFill>
                  <a:schemeClr val="tx1"/>
                </a:solidFill>
              </a:rPr>
              <a:t>Current, major operational activities include:</a:t>
            </a:r>
          </a:p>
          <a:p>
            <a:pPr marL="700080" lvl="1" indent="-257175">
              <a:buFont typeface="Arial"/>
              <a:buChar char="•"/>
            </a:pPr>
            <a:r>
              <a:rPr lang="en-GB" sz="2000" dirty="0">
                <a:solidFill>
                  <a:schemeClr val="tx1"/>
                </a:solidFill>
              </a:rPr>
              <a:t>Ion Source and LEBT commissioning</a:t>
            </a:r>
          </a:p>
          <a:p>
            <a:pPr marL="700080" lvl="1" indent="-257175">
              <a:buFont typeface="Arial"/>
              <a:buChar char="•"/>
            </a:pPr>
            <a:r>
              <a:rPr lang="en-GB" sz="2000" dirty="0">
                <a:solidFill>
                  <a:schemeClr val="tx1"/>
                </a:solidFill>
              </a:rPr>
              <a:t>Commissioning of cryogenic systems</a:t>
            </a:r>
          </a:p>
          <a:p>
            <a:pPr marL="700080" lvl="1" indent="-257175">
              <a:buFont typeface="Arial"/>
              <a:buChar char="•"/>
            </a:pPr>
            <a:r>
              <a:rPr lang="en-GB" sz="2000" dirty="0">
                <a:solidFill>
                  <a:schemeClr val="tx1"/>
                </a:solidFill>
              </a:rPr>
              <a:t>Operation of test stands</a:t>
            </a:r>
          </a:p>
          <a:p>
            <a:pPr marL="300030" indent="-257175">
              <a:buFont typeface="Arial"/>
              <a:buChar char="•"/>
            </a:pPr>
            <a:r>
              <a:rPr lang="en-GB" sz="2400" dirty="0">
                <a:solidFill>
                  <a:schemeClr val="tx1"/>
                </a:solidFill>
              </a:rPr>
              <a:t>Operations section is established, to support ramping up operational activities in the main control room (currently local control room), and eventually to provide control room staffing for 24/7 operation of the neutron source and technical infrastructure.</a:t>
            </a:r>
          </a:p>
        </p:txBody>
      </p:sp>
      <p:sp>
        <p:nvSpPr>
          <p:cNvPr id="4" name="Slide Number Placeholder 3"/>
          <p:cNvSpPr>
            <a:spLocks noGrp="1"/>
          </p:cNvSpPr>
          <p:nvPr>
            <p:ph type="sldNum" sz="quarter" idx="12"/>
          </p:nvPr>
        </p:nvSpPr>
        <p:spPr/>
        <p:txBody>
          <a:bodyPr/>
          <a:lstStyle/>
          <a:p>
            <a:fld id="{038C62C7-F79B-CD4A-A5DF-5683BBEC4A65}" type="slidenum">
              <a:rPr lang="sv-SE" smtClean="0"/>
              <a:t>2</a:t>
            </a:fld>
            <a:endParaRPr lang="sv-SE"/>
          </a:p>
        </p:txBody>
      </p:sp>
    </p:spTree>
    <p:extLst>
      <p:ext uri="{BB962C8B-B14F-4D97-AF65-F5344CB8AC3E}">
        <p14:creationId xmlns:p14="http://schemas.microsoft.com/office/powerpoint/2010/main" val="2583179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C0DCF-FCE3-D74B-87DB-66B8F82C81A3}"/>
              </a:ext>
            </a:extLst>
          </p:cNvPr>
          <p:cNvSpPr>
            <a:spLocks noGrp="1"/>
          </p:cNvSpPr>
          <p:nvPr>
            <p:ph type="title"/>
          </p:nvPr>
        </p:nvSpPr>
        <p:spPr/>
        <p:txBody>
          <a:bodyPr/>
          <a:lstStyle/>
          <a:p>
            <a:r>
              <a:rPr lang="en-US" dirty="0"/>
              <a:t>ESS Management System</a:t>
            </a:r>
          </a:p>
        </p:txBody>
      </p:sp>
      <p:sp>
        <p:nvSpPr>
          <p:cNvPr id="3" name="Content Placeholder 2">
            <a:extLst>
              <a:ext uri="{FF2B5EF4-FFF2-40B4-BE49-F238E27FC236}">
                <a16:creationId xmlns:a16="http://schemas.microsoft.com/office/drawing/2014/main" id="{54CBD847-0E4E-2D47-BA6C-1BD3C0333271}"/>
              </a:ext>
            </a:extLst>
          </p:cNvPr>
          <p:cNvSpPr>
            <a:spLocks noGrp="1"/>
          </p:cNvSpPr>
          <p:nvPr>
            <p:ph idx="1"/>
          </p:nvPr>
        </p:nvSpPr>
        <p:spPr/>
        <p:txBody>
          <a:bodyPr/>
          <a:lstStyle/>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p>
        </p:txBody>
      </p:sp>
      <p:sp>
        <p:nvSpPr>
          <p:cNvPr id="4" name="Slide Number Placeholder 3">
            <a:extLst>
              <a:ext uri="{FF2B5EF4-FFF2-40B4-BE49-F238E27FC236}">
                <a16:creationId xmlns:a16="http://schemas.microsoft.com/office/drawing/2014/main" id="{DAAA2A57-58A4-C843-844A-269B3C3EAC30}"/>
              </a:ext>
            </a:extLst>
          </p:cNvPr>
          <p:cNvSpPr>
            <a:spLocks noGrp="1"/>
          </p:cNvSpPr>
          <p:nvPr>
            <p:ph type="sldNum" sz="quarter" idx="12"/>
          </p:nvPr>
        </p:nvSpPr>
        <p:spPr/>
        <p:txBody>
          <a:bodyPr/>
          <a:lstStyle/>
          <a:p>
            <a:fld id="{551115BC-487E-4422-894C-CB7CD3E79223}" type="slidenum">
              <a:rPr lang="sv-SE" smtClean="0"/>
              <a:t>3</a:t>
            </a:fld>
            <a:endParaRPr lang="sv-SE"/>
          </a:p>
        </p:txBody>
      </p:sp>
      <p:pic>
        <p:nvPicPr>
          <p:cNvPr id="5" name="Picture 4">
            <a:extLst>
              <a:ext uri="{FF2B5EF4-FFF2-40B4-BE49-F238E27FC236}">
                <a16:creationId xmlns:a16="http://schemas.microsoft.com/office/drawing/2014/main" id="{8EA389F8-2DD1-4C42-A9CD-0CA4EB1C731A}"/>
              </a:ext>
            </a:extLst>
          </p:cNvPr>
          <p:cNvPicPr/>
          <p:nvPr/>
        </p:nvPicPr>
        <p:blipFill rotWithShape="1">
          <a:blip r:embed="rId3">
            <a:extLst>
              <a:ext uri="{28A0092B-C50C-407E-A947-70E740481C1C}">
                <a14:useLocalDpi xmlns:a14="http://schemas.microsoft.com/office/drawing/2010/main" val="0"/>
              </a:ext>
            </a:extLst>
          </a:blip>
          <a:srcRect l="2393" t="59999" r="6806"/>
          <a:stretch/>
        </p:blipFill>
        <p:spPr bwMode="auto">
          <a:xfrm>
            <a:off x="323528" y="1612528"/>
            <a:ext cx="8568952" cy="3400648"/>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0BD97DED-37BD-0E41-86F1-B38A2DACFD05}"/>
              </a:ext>
            </a:extLst>
          </p:cNvPr>
          <p:cNvPicPr/>
          <p:nvPr/>
        </p:nvPicPr>
        <p:blipFill rotWithShape="1">
          <a:blip r:embed="rId4">
            <a:extLst>
              <a:ext uri="{28A0092B-C50C-407E-A947-70E740481C1C}">
                <a14:useLocalDpi xmlns:a14="http://schemas.microsoft.com/office/drawing/2010/main" val="0"/>
              </a:ext>
            </a:extLst>
          </a:blip>
          <a:srcRect b="16431"/>
          <a:stretch/>
        </p:blipFill>
        <p:spPr bwMode="auto">
          <a:xfrm>
            <a:off x="1907704" y="3189128"/>
            <a:ext cx="5968439" cy="33497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4191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3ADDF-E559-7544-A2AF-466DA88FB35E}"/>
              </a:ext>
            </a:extLst>
          </p:cNvPr>
          <p:cNvSpPr>
            <a:spLocks noGrp="1"/>
          </p:cNvSpPr>
          <p:nvPr>
            <p:ph type="title"/>
          </p:nvPr>
        </p:nvSpPr>
        <p:spPr/>
        <p:txBody>
          <a:bodyPr/>
          <a:lstStyle/>
          <a:p>
            <a:r>
              <a:rPr lang="en-US" dirty="0"/>
              <a:t>ESS Management System 1.0</a:t>
            </a:r>
          </a:p>
        </p:txBody>
      </p:sp>
      <p:sp>
        <p:nvSpPr>
          <p:cNvPr id="3" name="Content Placeholder 2">
            <a:extLst>
              <a:ext uri="{FF2B5EF4-FFF2-40B4-BE49-F238E27FC236}">
                <a16:creationId xmlns:a16="http://schemas.microsoft.com/office/drawing/2014/main" id="{E3CD3D5B-2726-0E4D-B286-46E3F78025D7}"/>
              </a:ext>
            </a:extLst>
          </p:cNvPr>
          <p:cNvSpPr>
            <a:spLocks noGrp="1"/>
          </p:cNvSpPr>
          <p:nvPr>
            <p:ph idx="1"/>
          </p:nvPr>
        </p:nvSpPr>
        <p:spPr/>
        <p:txBody>
          <a:bodyPr/>
          <a:lstStyle/>
          <a:p>
            <a:r>
              <a:rPr lang="en-US" dirty="0">
                <a:solidFill>
                  <a:schemeClr val="tx1"/>
                </a:solidFill>
              </a:rPr>
              <a:t>ESS Management System 1.0 – for Ion Source and LEBT commissioning stage. </a:t>
            </a:r>
          </a:p>
          <a:p>
            <a:r>
              <a:rPr lang="en-US" dirty="0">
                <a:solidFill>
                  <a:schemeClr val="tx1"/>
                </a:solidFill>
              </a:rPr>
              <a:t>ESSMS 2.0 – currently under developed for the NC linac commissioning stage.</a:t>
            </a:r>
          </a:p>
          <a:p>
            <a:endParaRPr lang="en-US" dirty="0"/>
          </a:p>
          <a:p>
            <a:r>
              <a:rPr lang="en-US" dirty="0">
                <a:hlinkClick r:id="rId2"/>
              </a:rPr>
              <a:t>ESS Management System 1.0</a:t>
            </a:r>
            <a:endParaRPr lang="en-US" dirty="0"/>
          </a:p>
          <a:p>
            <a:r>
              <a:rPr lang="en-US" dirty="0">
                <a:solidFill>
                  <a:schemeClr val="tx1"/>
                </a:solidFill>
              </a:rPr>
              <a:t>Focus on the beam commissioning, however all other operational activities should benefit from it.</a:t>
            </a:r>
          </a:p>
        </p:txBody>
      </p:sp>
      <p:sp>
        <p:nvSpPr>
          <p:cNvPr id="4" name="Slide Number Placeholder 3">
            <a:extLst>
              <a:ext uri="{FF2B5EF4-FFF2-40B4-BE49-F238E27FC236}">
                <a16:creationId xmlns:a16="http://schemas.microsoft.com/office/drawing/2014/main" id="{14555DB5-9B86-D343-9D21-5E61F39C2401}"/>
              </a:ext>
            </a:extLst>
          </p:cNvPr>
          <p:cNvSpPr>
            <a:spLocks noGrp="1"/>
          </p:cNvSpPr>
          <p:nvPr>
            <p:ph type="sldNum" sz="quarter" idx="12"/>
          </p:nvPr>
        </p:nvSpPr>
        <p:spPr/>
        <p:txBody>
          <a:bodyPr/>
          <a:lstStyle/>
          <a:p>
            <a:fld id="{551115BC-487E-4422-894C-CB7CD3E79223}" type="slidenum">
              <a:rPr lang="sv-SE" smtClean="0"/>
              <a:t>4</a:t>
            </a:fld>
            <a:endParaRPr lang="sv-SE"/>
          </a:p>
        </p:txBody>
      </p:sp>
    </p:spTree>
    <p:extLst>
      <p:ext uri="{BB962C8B-B14F-4D97-AF65-F5344CB8AC3E}">
        <p14:creationId xmlns:p14="http://schemas.microsoft.com/office/powerpoint/2010/main" val="183255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2C197-36BF-D047-8208-DF8D2A100FB9}"/>
              </a:ext>
            </a:extLst>
          </p:cNvPr>
          <p:cNvSpPr>
            <a:spLocks noGrp="1"/>
          </p:cNvSpPr>
          <p:nvPr>
            <p:ph type="title"/>
          </p:nvPr>
        </p:nvSpPr>
        <p:spPr/>
        <p:txBody>
          <a:bodyPr/>
          <a:lstStyle/>
          <a:p>
            <a:r>
              <a:rPr lang="en-US" dirty="0"/>
              <a:t>Operations section – organization </a:t>
            </a:r>
          </a:p>
        </p:txBody>
      </p:sp>
      <p:sp>
        <p:nvSpPr>
          <p:cNvPr id="4" name="Slide Number Placeholder 3">
            <a:extLst>
              <a:ext uri="{FF2B5EF4-FFF2-40B4-BE49-F238E27FC236}">
                <a16:creationId xmlns:a16="http://schemas.microsoft.com/office/drawing/2014/main" id="{CF5A4FBD-161C-494E-9417-B4F8BA53A5C6}"/>
              </a:ext>
            </a:extLst>
          </p:cNvPr>
          <p:cNvSpPr>
            <a:spLocks noGrp="1"/>
          </p:cNvSpPr>
          <p:nvPr>
            <p:ph type="sldNum" sz="quarter" idx="12"/>
          </p:nvPr>
        </p:nvSpPr>
        <p:spPr/>
        <p:txBody>
          <a:bodyPr/>
          <a:lstStyle/>
          <a:p>
            <a:fld id="{551115BC-487E-4422-894C-CB7CD3E79223}" type="slidenum">
              <a:rPr lang="sv-SE" smtClean="0"/>
              <a:t>5</a:t>
            </a:fld>
            <a:endParaRPr lang="sv-SE" dirty="0"/>
          </a:p>
        </p:txBody>
      </p:sp>
      <p:sp>
        <p:nvSpPr>
          <p:cNvPr id="5" name="Content Placeholder 2">
            <a:extLst>
              <a:ext uri="{FF2B5EF4-FFF2-40B4-BE49-F238E27FC236}">
                <a16:creationId xmlns:a16="http://schemas.microsoft.com/office/drawing/2014/main" id="{570CEEBE-1967-A942-BF99-5ADD6139A2EE}"/>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solidFill>
                  <a:schemeClr val="tx1"/>
                </a:solidFill>
              </a:rPr>
              <a:t>A section leader and one senior scientist </a:t>
            </a:r>
          </a:p>
          <a:p>
            <a:pPr lvl="1"/>
            <a:r>
              <a:rPr lang="en-US" dirty="0">
                <a:solidFill>
                  <a:schemeClr val="tx1"/>
                </a:solidFill>
              </a:rPr>
              <a:t>Most shift leaders are currently from beam physics section</a:t>
            </a:r>
          </a:p>
          <a:p>
            <a:r>
              <a:rPr lang="en-US" dirty="0">
                <a:solidFill>
                  <a:schemeClr val="tx1"/>
                </a:solidFill>
              </a:rPr>
              <a:t>Two shift leader recruitments ongoing</a:t>
            </a:r>
          </a:p>
          <a:p>
            <a:r>
              <a:rPr lang="en-US" dirty="0">
                <a:solidFill>
                  <a:schemeClr val="tx1"/>
                </a:solidFill>
              </a:rPr>
              <a:t>Two operator recruitments soon to be launched</a:t>
            </a:r>
          </a:p>
          <a:p>
            <a:r>
              <a:rPr lang="en-US" dirty="0">
                <a:solidFill>
                  <a:schemeClr val="tx1"/>
                </a:solidFill>
              </a:rPr>
              <a:t>We have budgeted for one additional operator in 2019, then four more in 2020-2021, and 12 total (plus a section leader) from 2022 onwards.</a:t>
            </a: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1528480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FBC44-8901-CC48-9793-3FF5F58F6EAB}"/>
              </a:ext>
            </a:extLst>
          </p:cNvPr>
          <p:cNvSpPr>
            <a:spLocks noGrp="1"/>
          </p:cNvSpPr>
          <p:nvPr>
            <p:ph type="title"/>
          </p:nvPr>
        </p:nvSpPr>
        <p:spPr/>
        <p:txBody>
          <a:bodyPr/>
          <a:lstStyle/>
          <a:p>
            <a:r>
              <a:rPr lang="en-US" dirty="0"/>
              <a:t>Operations section – organization </a:t>
            </a:r>
          </a:p>
        </p:txBody>
      </p:sp>
      <p:sp>
        <p:nvSpPr>
          <p:cNvPr id="4" name="Slide Number Placeholder 3">
            <a:extLst>
              <a:ext uri="{FF2B5EF4-FFF2-40B4-BE49-F238E27FC236}">
                <a16:creationId xmlns:a16="http://schemas.microsoft.com/office/drawing/2014/main" id="{EBB81D54-A774-CE46-BDBE-0C4AC31E770B}"/>
              </a:ext>
            </a:extLst>
          </p:cNvPr>
          <p:cNvSpPr>
            <a:spLocks noGrp="1"/>
          </p:cNvSpPr>
          <p:nvPr>
            <p:ph type="sldNum" sz="quarter" idx="12"/>
          </p:nvPr>
        </p:nvSpPr>
        <p:spPr/>
        <p:txBody>
          <a:bodyPr/>
          <a:lstStyle/>
          <a:p>
            <a:fld id="{551115BC-487E-4422-894C-CB7CD3E79223}" type="slidenum">
              <a:rPr lang="sv-SE" smtClean="0"/>
              <a:t>6</a:t>
            </a:fld>
            <a:endParaRPr lang="sv-SE"/>
          </a:p>
        </p:txBody>
      </p:sp>
      <p:sp>
        <p:nvSpPr>
          <p:cNvPr id="6" name="Content Placeholder 2">
            <a:extLst>
              <a:ext uri="{FF2B5EF4-FFF2-40B4-BE49-F238E27FC236}">
                <a16:creationId xmlns:a16="http://schemas.microsoft.com/office/drawing/2014/main" id="{CFFF33D3-8863-1E48-8F0B-4E457D9CD2A3}"/>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solidFill>
                  <a:schemeClr val="tx1"/>
                </a:solidFill>
              </a:rPr>
              <a:t>Daily meetings in the (local) control room</a:t>
            </a:r>
          </a:p>
          <a:p>
            <a:pPr lvl="1"/>
            <a:r>
              <a:rPr lang="en-US" dirty="0">
                <a:solidFill>
                  <a:schemeClr val="tx1"/>
                </a:solidFill>
              </a:rPr>
              <a:t>Shift leader, study/test leader, additional support</a:t>
            </a:r>
          </a:p>
          <a:p>
            <a:r>
              <a:rPr lang="en-US" dirty="0">
                <a:solidFill>
                  <a:schemeClr val="tx1"/>
                </a:solidFill>
              </a:rPr>
              <a:t>Work is typically organized during normal working hours, however between March 18 – April 26, work is scheduled between 08:00 am and 21:00 pm (as required). </a:t>
            </a:r>
          </a:p>
        </p:txBody>
      </p:sp>
    </p:spTree>
    <p:extLst>
      <p:ext uri="{BB962C8B-B14F-4D97-AF65-F5344CB8AC3E}">
        <p14:creationId xmlns:p14="http://schemas.microsoft.com/office/powerpoint/2010/main" val="1011944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CE4D7-9C78-4545-803E-C393D10B82AE}"/>
              </a:ext>
            </a:extLst>
          </p:cNvPr>
          <p:cNvSpPr>
            <a:spLocks noGrp="1"/>
          </p:cNvSpPr>
          <p:nvPr>
            <p:ph type="title"/>
          </p:nvPr>
        </p:nvSpPr>
        <p:spPr/>
        <p:txBody>
          <a:bodyPr/>
          <a:lstStyle/>
          <a:p>
            <a:r>
              <a:rPr lang="en-US" dirty="0"/>
              <a:t>Operations – organization </a:t>
            </a:r>
          </a:p>
        </p:txBody>
      </p:sp>
      <p:sp>
        <p:nvSpPr>
          <p:cNvPr id="4" name="Slide Number Placeholder 3">
            <a:extLst>
              <a:ext uri="{FF2B5EF4-FFF2-40B4-BE49-F238E27FC236}">
                <a16:creationId xmlns:a16="http://schemas.microsoft.com/office/drawing/2014/main" id="{72EEEBFC-E2B6-6D40-B3FC-4611996F27CC}"/>
              </a:ext>
            </a:extLst>
          </p:cNvPr>
          <p:cNvSpPr>
            <a:spLocks noGrp="1"/>
          </p:cNvSpPr>
          <p:nvPr>
            <p:ph type="sldNum" sz="quarter" idx="12"/>
          </p:nvPr>
        </p:nvSpPr>
        <p:spPr/>
        <p:txBody>
          <a:bodyPr/>
          <a:lstStyle/>
          <a:p>
            <a:fld id="{551115BC-487E-4422-894C-CB7CD3E79223}" type="slidenum">
              <a:rPr lang="sv-SE" smtClean="0"/>
              <a:t>7</a:t>
            </a:fld>
            <a:endParaRPr lang="sv-SE" dirty="0"/>
          </a:p>
        </p:txBody>
      </p:sp>
      <p:sp>
        <p:nvSpPr>
          <p:cNvPr id="5" name="Content Placeholder 2">
            <a:extLst>
              <a:ext uri="{FF2B5EF4-FFF2-40B4-BE49-F238E27FC236}">
                <a16:creationId xmlns:a16="http://schemas.microsoft.com/office/drawing/2014/main" id="{08171CBF-984A-DE46-9D91-054411A26F0C}"/>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solidFill>
                  <a:schemeClr val="tx1"/>
                </a:solidFill>
              </a:rPr>
              <a:t>Bi-weekly meetings of Operational Coordination Team (OCT).</a:t>
            </a:r>
          </a:p>
          <a:p>
            <a:pPr lvl="1"/>
            <a:r>
              <a:rPr lang="en-US" dirty="0">
                <a:solidFill>
                  <a:schemeClr val="tx1"/>
                </a:solidFill>
              </a:rPr>
              <a:t>The primary purpose of OCT is to assure operation of the neutron source and technical infrastructure for science. The team consists of representatives from the ESS operations organization, from the baseline activities and from the systems and services. It is chaired by the ESS Operations Manager and includes the deputy science director. OCT reports  and recommends directly to the ESS Management Team [</a:t>
            </a:r>
            <a:r>
              <a:rPr lang="en-US" dirty="0">
                <a:solidFill>
                  <a:schemeClr val="tx1"/>
                </a:solidFill>
                <a:hlinkClick r:id="rId2"/>
              </a:rPr>
              <a:t>ESS-02670027</a:t>
            </a:r>
            <a:r>
              <a:rPr lang="en-US" dirty="0">
                <a:solidFill>
                  <a:schemeClr val="tx1"/>
                </a:solidFill>
              </a:rPr>
              <a:t>].</a:t>
            </a:r>
          </a:p>
          <a:p>
            <a:pPr lvl="1"/>
            <a:endParaRPr lang="en-US" dirty="0">
              <a:solidFill>
                <a:schemeClr val="tx1"/>
              </a:solidFill>
            </a:endParaRPr>
          </a:p>
        </p:txBody>
      </p:sp>
    </p:spTree>
    <p:extLst>
      <p:ext uri="{BB962C8B-B14F-4D97-AF65-F5344CB8AC3E}">
        <p14:creationId xmlns:p14="http://schemas.microsoft.com/office/powerpoint/2010/main" val="3263624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41F6-9EC9-1A48-A601-368A998EC66D}"/>
              </a:ext>
            </a:extLst>
          </p:cNvPr>
          <p:cNvSpPr>
            <a:spLocks noGrp="1"/>
          </p:cNvSpPr>
          <p:nvPr>
            <p:ph type="title"/>
          </p:nvPr>
        </p:nvSpPr>
        <p:spPr/>
        <p:txBody>
          <a:bodyPr/>
          <a:lstStyle/>
          <a:p>
            <a:r>
              <a:rPr lang="en-US" dirty="0"/>
              <a:t>Some Related Roles</a:t>
            </a:r>
          </a:p>
        </p:txBody>
      </p:sp>
      <p:sp>
        <p:nvSpPr>
          <p:cNvPr id="3" name="Content Placeholder 2">
            <a:extLst>
              <a:ext uri="{FF2B5EF4-FFF2-40B4-BE49-F238E27FC236}">
                <a16:creationId xmlns:a16="http://schemas.microsoft.com/office/drawing/2014/main" id="{34941CC0-C21C-5743-AD89-188228746578}"/>
              </a:ext>
            </a:extLst>
          </p:cNvPr>
          <p:cNvSpPr>
            <a:spLocks noGrp="1"/>
          </p:cNvSpPr>
          <p:nvPr>
            <p:ph idx="1"/>
          </p:nvPr>
        </p:nvSpPr>
        <p:spPr/>
        <p:txBody>
          <a:bodyPr>
            <a:normAutofit fontScale="70000" lnSpcReduction="20000"/>
          </a:bodyPr>
          <a:lstStyle/>
          <a:p>
            <a:r>
              <a:rPr lang="en-GB" dirty="0">
                <a:solidFill>
                  <a:schemeClr val="tx1"/>
                </a:solidFill>
              </a:rPr>
              <a:t>The </a:t>
            </a:r>
            <a:r>
              <a:rPr lang="en-GB" b="1" i="1" dirty="0">
                <a:solidFill>
                  <a:schemeClr val="tx1"/>
                </a:solidFill>
              </a:rPr>
              <a:t>(Machine) Section Coordinator</a:t>
            </a:r>
            <a:r>
              <a:rPr lang="en-GB" dirty="0">
                <a:solidFill>
                  <a:schemeClr val="tx1"/>
                </a:solidFill>
              </a:rPr>
              <a:t> is responsible for the coordination of all activities within the (machine) section. This includes coordination with all relevant stakeholders (including the area coordinator and system owners) to ensure adequate planning and documentation to support installation work, followed by a testing and commissioning activities. </a:t>
            </a:r>
          </a:p>
          <a:p>
            <a:pPr lvl="1"/>
            <a:r>
              <a:rPr lang="en-GB" dirty="0">
                <a:solidFill>
                  <a:schemeClr val="tx1"/>
                </a:solidFill>
              </a:rPr>
              <a:t>The (Machine) Section Coordinator is also responsible for ensuring that the (machine) section is adequately tested and handed over to operations (section leader) at predetermined times. To this end, the machine section coordinator is empowered to make decisions on priorities and sequence of activities internal to the (machine section). System owners are responsible to provide required information for their system to support such decisions. </a:t>
            </a:r>
          </a:p>
          <a:p>
            <a:pPr lvl="1"/>
            <a:r>
              <a:rPr lang="en-GB" dirty="0">
                <a:solidFill>
                  <a:schemeClr val="tx1"/>
                </a:solidFill>
              </a:rPr>
              <a:t>The (machine) section coordinators own installation and testing plans. He/she reports to the AD installation manager for installation issues and to the testing and commissioning manager for testing and commissioning issues. Additionally, this person is responsible for continuously providing coordinated support during operations, as required (when and if problems are observed with the (machine) section). For these issues, the (machine) section coordinator reports to the operations section leader.</a:t>
            </a:r>
            <a:r>
              <a:rPr lang="sv-SE" dirty="0">
                <a:solidFill>
                  <a:schemeClr val="tx1"/>
                </a:solidFill>
              </a:rPr>
              <a:t> </a:t>
            </a:r>
          </a:p>
        </p:txBody>
      </p:sp>
      <p:sp>
        <p:nvSpPr>
          <p:cNvPr id="4" name="Slide Number Placeholder 3">
            <a:extLst>
              <a:ext uri="{FF2B5EF4-FFF2-40B4-BE49-F238E27FC236}">
                <a16:creationId xmlns:a16="http://schemas.microsoft.com/office/drawing/2014/main" id="{83BB4F4E-5916-724E-BE17-3EB5EAC098C7}"/>
              </a:ext>
            </a:extLst>
          </p:cNvPr>
          <p:cNvSpPr>
            <a:spLocks noGrp="1"/>
          </p:cNvSpPr>
          <p:nvPr>
            <p:ph type="sldNum" sz="quarter" idx="12"/>
          </p:nvPr>
        </p:nvSpPr>
        <p:spPr/>
        <p:txBody>
          <a:bodyPr/>
          <a:lstStyle/>
          <a:p>
            <a:fld id="{551115BC-487E-4422-894C-CB7CD3E79223}" type="slidenum">
              <a:rPr lang="sv-SE" smtClean="0"/>
              <a:t>8</a:t>
            </a:fld>
            <a:endParaRPr lang="sv-SE" dirty="0"/>
          </a:p>
        </p:txBody>
      </p:sp>
    </p:spTree>
    <p:extLst>
      <p:ext uri="{BB962C8B-B14F-4D97-AF65-F5344CB8AC3E}">
        <p14:creationId xmlns:p14="http://schemas.microsoft.com/office/powerpoint/2010/main" val="4092264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1FEF9-FA3C-1841-8845-EF85B5D9295C}"/>
              </a:ext>
            </a:extLst>
          </p:cNvPr>
          <p:cNvSpPr>
            <a:spLocks noGrp="1"/>
          </p:cNvSpPr>
          <p:nvPr>
            <p:ph type="title"/>
          </p:nvPr>
        </p:nvSpPr>
        <p:spPr/>
        <p:txBody>
          <a:bodyPr/>
          <a:lstStyle/>
          <a:p>
            <a:r>
              <a:rPr lang="en-US" dirty="0"/>
              <a:t>Some Related Roles</a:t>
            </a:r>
          </a:p>
        </p:txBody>
      </p:sp>
      <p:sp>
        <p:nvSpPr>
          <p:cNvPr id="3" name="Content Placeholder 2">
            <a:extLst>
              <a:ext uri="{FF2B5EF4-FFF2-40B4-BE49-F238E27FC236}">
                <a16:creationId xmlns:a16="http://schemas.microsoft.com/office/drawing/2014/main" id="{618396F3-6FAA-D948-8397-D9ACDB82B0E8}"/>
              </a:ext>
            </a:extLst>
          </p:cNvPr>
          <p:cNvSpPr>
            <a:spLocks noGrp="1"/>
          </p:cNvSpPr>
          <p:nvPr>
            <p:ph idx="1"/>
          </p:nvPr>
        </p:nvSpPr>
        <p:spPr/>
        <p:txBody>
          <a:bodyPr>
            <a:normAutofit fontScale="92500" lnSpcReduction="20000"/>
          </a:bodyPr>
          <a:lstStyle/>
          <a:p>
            <a:r>
              <a:rPr lang="en-GB" dirty="0">
                <a:solidFill>
                  <a:schemeClr val="tx1"/>
                </a:solidFill>
              </a:rPr>
              <a:t>The </a:t>
            </a:r>
            <a:r>
              <a:rPr lang="en-GB" b="1" i="1" dirty="0">
                <a:solidFill>
                  <a:schemeClr val="tx1"/>
                </a:solidFill>
              </a:rPr>
              <a:t>Beam Commissioning Coordinator</a:t>
            </a:r>
            <a:r>
              <a:rPr lang="en-GB" dirty="0">
                <a:solidFill>
                  <a:schemeClr val="tx1"/>
                </a:solidFill>
              </a:rPr>
              <a:t> is in charge of the beam commissioning plan, and schedules, as well as coordinates the beam commissioning activities in the control room. </a:t>
            </a:r>
          </a:p>
          <a:p>
            <a:pPr lvl="1"/>
            <a:r>
              <a:rPr lang="en-GB" dirty="0">
                <a:solidFill>
                  <a:schemeClr val="tx1"/>
                </a:solidFill>
              </a:rPr>
              <a:t>He/she is responsible for, and has the authority to restrict the beam configuration (e.g. pulse length, current, rep-rate, focusing and destination) for each step of the commissioning, within the boundaries set out in the ESS Operational Limits and Conditions and the approved operational envelope, in order to avoid beam related damage to the machine. He/she also decides when to move from one step of beam commissioning to the next. </a:t>
            </a:r>
          </a:p>
          <a:p>
            <a:pPr lvl="1"/>
            <a:r>
              <a:rPr lang="en-GB" dirty="0">
                <a:solidFill>
                  <a:schemeClr val="tx1"/>
                </a:solidFill>
              </a:rPr>
              <a:t>The beam commissioning coordinator reports to the testing and commissioning manager for the commissioning issues.</a:t>
            </a:r>
            <a:r>
              <a:rPr lang="sv-SE" dirty="0">
                <a:solidFill>
                  <a:schemeClr val="tx1"/>
                </a:solidFill>
              </a:rPr>
              <a:t> </a:t>
            </a:r>
            <a:endParaRPr lang="en-US" dirty="0">
              <a:solidFill>
                <a:schemeClr val="tx1"/>
              </a:solidFill>
            </a:endParaRPr>
          </a:p>
        </p:txBody>
      </p:sp>
      <p:sp>
        <p:nvSpPr>
          <p:cNvPr id="4" name="Slide Number Placeholder 3">
            <a:extLst>
              <a:ext uri="{FF2B5EF4-FFF2-40B4-BE49-F238E27FC236}">
                <a16:creationId xmlns:a16="http://schemas.microsoft.com/office/drawing/2014/main" id="{ED87BAE4-6580-FE41-BBD2-165C4B203558}"/>
              </a:ext>
            </a:extLst>
          </p:cNvPr>
          <p:cNvSpPr>
            <a:spLocks noGrp="1"/>
          </p:cNvSpPr>
          <p:nvPr>
            <p:ph type="sldNum" sz="quarter" idx="12"/>
          </p:nvPr>
        </p:nvSpPr>
        <p:spPr/>
        <p:txBody>
          <a:bodyPr/>
          <a:lstStyle/>
          <a:p>
            <a:fld id="{551115BC-487E-4422-894C-CB7CD3E79223}" type="slidenum">
              <a:rPr lang="sv-SE" smtClean="0"/>
              <a:t>9</a:t>
            </a:fld>
            <a:endParaRPr lang="sv-SE"/>
          </a:p>
        </p:txBody>
      </p:sp>
    </p:spTree>
    <p:extLst>
      <p:ext uri="{BB962C8B-B14F-4D97-AF65-F5344CB8AC3E}">
        <p14:creationId xmlns:p14="http://schemas.microsoft.com/office/powerpoint/2010/main" val="23679658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60879</TotalTime>
  <Words>1304</Words>
  <Application>Microsoft Macintosh PowerPoint</Application>
  <PresentationFormat>On-screen Show (4:3)</PresentationFormat>
  <Paragraphs>97</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ＭＳ Ｐゴシック</vt:lpstr>
      <vt:lpstr>Arial</vt:lpstr>
      <vt:lpstr>Calibri</vt:lpstr>
      <vt:lpstr>Helvetica</vt:lpstr>
      <vt:lpstr>Office Theme</vt:lpstr>
      <vt:lpstr>Operations Planning at ESS Accelerator</vt:lpstr>
      <vt:lpstr>ESS Initial operations - overview</vt:lpstr>
      <vt:lpstr>ESS Management System</vt:lpstr>
      <vt:lpstr>ESS Management System 1.0</vt:lpstr>
      <vt:lpstr>Operations section – organization </vt:lpstr>
      <vt:lpstr>Operations section – organization </vt:lpstr>
      <vt:lpstr>Operations – organization </vt:lpstr>
      <vt:lpstr>Some Related Roles</vt:lpstr>
      <vt:lpstr>Some Related Roles</vt:lpstr>
      <vt:lpstr>Some Related Roles</vt:lpstr>
      <vt:lpstr>Handover and Beam Permit process What was done for ion source and LEBT</vt:lpstr>
      <vt:lpstr>Handover and Beam Permit process What is being discussed for the next stages</vt:lpstr>
      <vt:lpstr>PowerPoint Presentation</vt:lpstr>
      <vt:lpstr>TAC comments from 2018</vt:lpstr>
      <vt:lpstr>TAC comments from 2018</vt:lpstr>
    </vt:vector>
  </TitlesOfParts>
  <Company>ESS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Heléne Björkman</dc:creator>
  <cp:lastModifiedBy>Lali Tchelidze</cp:lastModifiedBy>
  <cp:revision>2383</cp:revision>
  <cp:lastPrinted>2016-01-28T09:44:48Z</cp:lastPrinted>
  <dcterms:created xsi:type="dcterms:W3CDTF">2013-10-29T16:05:10Z</dcterms:created>
  <dcterms:modified xsi:type="dcterms:W3CDTF">2019-04-09T12:16:18Z</dcterms:modified>
</cp:coreProperties>
</file>