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94" r:id="rId2"/>
    <p:sldId id="331" r:id="rId3"/>
    <p:sldId id="359" r:id="rId4"/>
    <p:sldId id="357" r:id="rId5"/>
    <p:sldId id="339" r:id="rId6"/>
    <p:sldId id="358" r:id="rId7"/>
    <p:sldId id="277"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8" autoAdjust="0"/>
    <p:restoredTop sz="94600" autoAdjust="0"/>
  </p:normalViewPr>
  <p:slideViewPr>
    <p:cSldViewPr>
      <p:cViewPr varScale="1">
        <p:scale>
          <a:sx n="106" d="100"/>
          <a:sy n="106" d="100"/>
        </p:scale>
        <p:origin x="207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2019-04-11</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762348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11/04/2019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11/04/2019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11/04/2019</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11/04/2019</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11/04/2019</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hess.esss.lu.se/enovia/link/ESS-0297798/21308.51166.56576.40744/vali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t>TAC 19 - ICS breakout session</a:t>
            </a:r>
            <a:br>
              <a:rPr lang="en-US" sz="4000" dirty="0" smtClean="0"/>
            </a:br>
            <a:r>
              <a:rPr lang="en-US" sz="2700" dirty="0"/>
              <a:t>Welcome and </a:t>
            </a:r>
            <a:r>
              <a:rPr lang="en-US" sz="2700" dirty="0" smtClean="0"/>
              <a:t>introduction</a:t>
            </a:r>
            <a:endParaRPr lang="en-GB" sz="2700" dirty="0"/>
          </a:p>
        </p:txBody>
      </p:sp>
      <p:sp>
        <p:nvSpPr>
          <p:cNvPr id="3" name="Subtitle 2"/>
          <p:cNvSpPr>
            <a:spLocks noGrp="1"/>
          </p:cNvSpPr>
          <p:nvPr>
            <p:ph type="subTitle" idx="1"/>
          </p:nvPr>
        </p:nvSpPr>
        <p:spPr/>
        <p:txBody>
          <a:bodyPr>
            <a:noAutofit/>
          </a:bodyPr>
          <a:lstStyle/>
          <a:p>
            <a:r>
              <a:rPr lang="en-GB" sz="1400" noProof="0" dirty="0" smtClean="0">
                <a:solidFill>
                  <a:schemeClr val="bg1"/>
                </a:solidFill>
              </a:rPr>
              <a:t>Henrik Carling</a:t>
            </a:r>
          </a:p>
          <a:p>
            <a:r>
              <a:rPr lang="en-GB" sz="1400" dirty="0" smtClean="0">
                <a:solidFill>
                  <a:schemeClr val="bg1"/>
                </a:solidFill>
              </a:rPr>
              <a:t>Head of integrated control systems, ESS</a:t>
            </a:r>
            <a:endParaRPr lang="en-GB" sz="1400" noProof="0" dirty="0" smtClean="0">
              <a:solidFill>
                <a:schemeClr val="bg1"/>
              </a:solidFill>
            </a:endParaRPr>
          </a:p>
        </p:txBody>
      </p:sp>
      <p:sp>
        <p:nvSpPr>
          <p:cNvPr id="4" name="Rectangle 3"/>
          <p:cNvSpPr/>
          <p:nvPr/>
        </p:nvSpPr>
        <p:spPr>
          <a:xfrm>
            <a:off x="2286000" y="5949280"/>
            <a:ext cx="4572000" cy="523220"/>
          </a:xfrm>
          <a:prstGeom prst="rect">
            <a:avLst/>
          </a:prstGeom>
        </p:spPr>
        <p:txBody>
          <a:bodyPr>
            <a:spAutoFit/>
          </a:bodyPr>
          <a:lstStyle/>
          <a:p>
            <a:pPr algn="ctr"/>
            <a:r>
              <a:rPr lang="sv-SE" sz="1400" dirty="0" smtClean="0">
                <a:solidFill>
                  <a:srgbClr val="FFFFFF"/>
                </a:solidFill>
              </a:rPr>
              <a:t>ESS/ICS</a:t>
            </a:r>
          </a:p>
          <a:p>
            <a:pPr algn="ctr"/>
            <a:r>
              <a:rPr lang="sv-SE" sz="1400" dirty="0" smtClean="0">
                <a:solidFill>
                  <a:srgbClr val="FFFFFF"/>
                </a:solidFill>
              </a:rPr>
              <a:t>Date: 2019-04-11</a:t>
            </a:r>
            <a:endParaRPr lang="en-GB" sz="1400" dirty="0" smtClean="0">
              <a:solidFill>
                <a:srgbClr val="FFFFFF"/>
              </a:solidFill>
            </a:endParaRPr>
          </a:p>
        </p:txBody>
      </p:sp>
    </p:spTree>
    <p:extLst>
      <p:ext uri="{BB962C8B-B14F-4D97-AF65-F5344CB8AC3E}">
        <p14:creationId xmlns:p14="http://schemas.microsoft.com/office/powerpoint/2010/main" val="188812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TAC 19 ICS breakout session</a:t>
            </a:r>
            <a:endParaRPr lang="en-GB" dirty="0"/>
          </a:p>
        </p:txBody>
      </p:sp>
      <p:sp>
        <p:nvSpPr>
          <p:cNvPr id="3" name="Content Placeholder 2"/>
          <p:cNvSpPr>
            <a:spLocks noGrp="1"/>
          </p:cNvSpPr>
          <p:nvPr>
            <p:ph idx="1"/>
          </p:nvPr>
        </p:nvSpPr>
        <p:spPr>
          <a:xfrm>
            <a:off x="0" y="1412776"/>
            <a:ext cx="5796136" cy="5308699"/>
          </a:xfrm>
        </p:spPr>
        <p:txBody>
          <a:bodyPr>
            <a:noAutofit/>
          </a:bodyPr>
          <a:lstStyle/>
          <a:p>
            <a:pPr marL="177800" indent="-177800">
              <a:spcBef>
                <a:spcPts val="300"/>
              </a:spcBef>
            </a:pPr>
            <a:r>
              <a:rPr lang="en-GB" sz="2000" dirty="0" smtClean="0">
                <a:latin typeface="Calibri" panose="020F0502020204030204" pitchFamily="34" charset="0"/>
              </a:rPr>
              <a:t>Welcome to the ICS breakout session of TAC 19</a:t>
            </a:r>
          </a:p>
          <a:p>
            <a:pPr marL="177800" indent="-177800">
              <a:spcBef>
                <a:spcPts val="300"/>
              </a:spcBef>
            </a:pPr>
            <a:r>
              <a:rPr lang="en-GB" sz="1200" dirty="0">
                <a:latin typeface="Calibri" panose="020F0502020204030204" pitchFamily="34" charset="0"/>
              </a:rPr>
              <a:t>Report on the Control System plans and development of the NSS</a:t>
            </a:r>
          </a:p>
          <a:p>
            <a:pPr marL="177800" indent="-177800">
              <a:spcBef>
                <a:spcPts val="300"/>
              </a:spcBef>
            </a:pPr>
            <a:r>
              <a:rPr lang="en-GB" sz="1200" dirty="0">
                <a:latin typeface="Calibri" panose="020F0502020204030204" pitchFamily="34" charset="0"/>
              </a:rPr>
              <a:t>Report on Integration Activities for system to be delivered in the coming 12 months from the TAC meeting</a:t>
            </a:r>
          </a:p>
          <a:p>
            <a:pPr marL="177800" indent="-177800">
              <a:spcBef>
                <a:spcPts val="300"/>
              </a:spcBef>
            </a:pPr>
            <a:r>
              <a:rPr lang="en-GB" sz="1200" dirty="0">
                <a:latin typeface="Calibri" panose="020F0502020204030204" pitchFamily="34" charset="0"/>
              </a:rPr>
              <a:t>Update on Target </a:t>
            </a:r>
            <a:r>
              <a:rPr lang="en-GB" sz="1200" strike="sngStrike" dirty="0">
                <a:solidFill>
                  <a:srgbClr val="FF0000"/>
                </a:solidFill>
                <a:latin typeface="Calibri" panose="020F0502020204030204" pitchFamily="34" charset="0"/>
              </a:rPr>
              <a:t>Safety</a:t>
            </a:r>
          </a:p>
          <a:p>
            <a:pPr marL="177800" indent="-177800">
              <a:spcBef>
                <a:spcPts val="300"/>
              </a:spcBef>
            </a:pPr>
            <a:r>
              <a:rPr lang="en-GB" sz="1200" dirty="0">
                <a:latin typeface="Calibri" panose="020F0502020204030204" pitchFamily="34" charset="0"/>
              </a:rPr>
              <a:t>Report on the MPS management interface: the plans, functionalities, prototypes and implementation status</a:t>
            </a:r>
          </a:p>
          <a:p>
            <a:pPr marL="177800" indent="-177800">
              <a:spcBef>
                <a:spcPts val="300"/>
              </a:spcBef>
            </a:pPr>
            <a:r>
              <a:rPr lang="en-GB" sz="1200" dirty="0">
                <a:latin typeface="Calibri" panose="020F0502020204030204" pitchFamily="34" charset="0"/>
              </a:rPr>
              <a:t>Report on how integration work is organised and managed with in-kind </a:t>
            </a:r>
            <a:r>
              <a:rPr lang="en-GB" sz="1200" dirty="0" smtClean="0">
                <a:latin typeface="Calibri" panose="020F0502020204030204" pitchFamily="34" charset="0"/>
              </a:rPr>
              <a:t>partners</a:t>
            </a:r>
          </a:p>
          <a:p>
            <a:pPr marL="177800" indent="-177800">
              <a:spcBef>
                <a:spcPts val="300"/>
              </a:spcBef>
            </a:pPr>
            <a:endParaRPr lang="en-GB" sz="1200" dirty="0">
              <a:latin typeface="Calibri" panose="020F0502020204030204" pitchFamily="34" charset="0"/>
            </a:endParaRPr>
          </a:p>
          <a:p>
            <a:pPr marL="177800" indent="-177800">
              <a:spcBef>
                <a:spcPts val="300"/>
              </a:spcBef>
            </a:pPr>
            <a:r>
              <a:rPr lang="en-GB" sz="1200" dirty="0" smtClean="0">
                <a:latin typeface="Calibri" panose="020F0502020204030204" pitchFamily="34" charset="0"/>
              </a:rPr>
              <a:t>Joint session Accelerator, Target and ICS</a:t>
            </a:r>
          </a:p>
          <a:p>
            <a:pPr marL="177800" indent="-177800">
              <a:spcBef>
                <a:spcPts val="300"/>
              </a:spcBef>
            </a:pPr>
            <a:r>
              <a:rPr lang="en-GB" sz="1200" dirty="0" smtClean="0">
                <a:latin typeface="Calibri" panose="020F0502020204030204" pitchFamily="34" charset="0"/>
              </a:rPr>
              <a:t>Joint session on Accelerator/ICS collaboration</a:t>
            </a:r>
          </a:p>
          <a:p>
            <a:pPr marL="177800" indent="-177800">
              <a:spcBef>
                <a:spcPts val="300"/>
              </a:spcBef>
            </a:pPr>
            <a:endParaRPr lang="en-GB" sz="1200" dirty="0">
              <a:latin typeface="Calibri" panose="020F0502020204030204" pitchFamily="34" charset="0"/>
            </a:endParaRPr>
          </a:p>
          <a:p>
            <a:pPr marL="177800" indent="-177800">
              <a:spcBef>
                <a:spcPts val="300"/>
              </a:spcBef>
            </a:pPr>
            <a:r>
              <a:rPr lang="en-GB" sz="1200" dirty="0" smtClean="0">
                <a:latin typeface="Calibri" panose="020F0502020204030204" pitchFamily="34" charset="0"/>
              </a:rPr>
              <a:t>Presentation of interest </a:t>
            </a:r>
          </a:p>
          <a:p>
            <a:pPr marL="177800" indent="-177800">
              <a:spcBef>
                <a:spcPts val="300"/>
              </a:spcBef>
            </a:pPr>
            <a:endParaRPr lang="en-GB" sz="2000"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dirty="0"/>
          </a:p>
        </p:txBody>
      </p:sp>
      <p:pic>
        <p:nvPicPr>
          <p:cNvPr id="7" name="Picture 6">
            <a:extLst>
              <a:ext uri="{FF2B5EF4-FFF2-40B4-BE49-F238E27FC236}">
                <a16:creationId xmlns:a16="http://schemas.microsoft.com/office/drawing/2014/main" id="{51F5F826-1CFB-8D46-89F8-EB8240497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430" y="5018004"/>
            <a:ext cx="1862713" cy="18104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750" y="5013176"/>
            <a:ext cx="2715952" cy="18152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2565" y="5013176"/>
            <a:ext cx="2338093" cy="181527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5012963"/>
            <a:ext cx="2190071" cy="1817232"/>
          </a:xfrm>
          <a:prstGeom prst="rect">
            <a:avLst/>
          </a:prstGeom>
        </p:spPr>
      </p:pic>
      <p:pic>
        <p:nvPicPr>
          <p:cNvPr id="5" name="Picture 4"/>
          <p:cNvPicPr>
            <a:picLocks noChangeAspect="1"/>
          </p:cNvPicPr>
          <p:nvPr/>
        </p:nvPicPr>
        <p:blipFill>
          <a:blip r:embed="rId7"/>
          <a:stretch>
            <a:fillRect/>
          </a:stretch>
        </p:blipFill>
        <p:spPr>
          <a:xfrm>
            <a:off x="5588832" y="1446845"/>
            <a:ext cx="3546760" cy="3591342"/>
          </a:xfrm>
          <a:prstGeom prst="rect">
            <a:avLst/>
          </a:prstGeom>
        </p:spPr>
      </p:pic>
      <p:cxnSp>
        <p:nvCxnSpPr>
          <p:cNvPr id="12" name="Straight Arrow Connector 11"/>
          <p:cNvCxnSpPr/>
          <p:nvPr/>
        </p:nvCxnSpPr>
        <p:spPr>
          <a:xfrm>
            <a:off x="4355976" y="1844824"/>
            <a:ext cx="3744416" cy="115212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50658" y="2204864"/>
            <a:ext cx="2685044" cy="14401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67340" y="2555776"/>
            <a:ext cx="6302446" cy="202535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84576" y="2818867"/>
            <a:ext cx="4743808" cy="208133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128200" y="3806806"/>
            <a:ext cx="2862618" cy="162936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220072" y="3156486"/>
            <a:ext cx="3024336" cy="39032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64893" y="3523391"/>
            <a:ext cx="2862618" cy="162936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220072" y="1944077"/>
            <a:ext cx="2160240" cy="118320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763688" y="2132856"/>
            <a:ext cx="4227130" cy="208823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43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par>
                                <p:cTn id="38" presetID="10" presetClass="exit" presetSubtype="0" fill="hold"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par>
                                <p:cTn id="49" presetID="10" presetClass="exit" presetSubtype="0" fill="hold" nodeType="with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500"/>
                                        <p:tgtEl>
                                          <p:spTgt spid="3">
                                            <p:txEl>
                                              <p:pRg st="7" end="7"/>
                                            </p:txEl>
                                          </p:spTgt>
                                        </p:tgtEl>
                                      </p:cBhvr>
                                    </p:animEffect>
                                  </p:childTnLst>
                                </p:cTn>
                              </p:par>
                              <p:par>
                                <p:cTn id="63" presetID="10" presetClass="exit" presetSubtype="0" fill="hold" nodeType="withEffect">
                                  <p:stCondLst>
                                    <p:cond delay="0"/>
                                  </p:stCondLst>
                                  <p:childTnLst>
                                    <p:animEffect transition="out" filter="fad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2"/>
                                        </p:tgtEl>
                                      </p:cBhvr>
                                    </p:animEffect>
                                    <p:set>
                                      <p:cBhvr>
                                        <p:cTn id="68" dur="1" fill="hold">
                                          <p:stCondLst>
                                            <p:cond delay="499"/>
                                          </p:stCondLst>
                                        </p:cTn>
                                        <p:tgtEl>
                                          <p:spTgt spid="32"/>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500"/>
                                        <p:tgtEl>
                                          <p:spTgt spid="3">
                                            <p:txEl>
                                              <p:pRg st="8" end="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Effect transition="in" filter="fade">
                                      <p:cBhvr>
                                        <p:cTn id="82" dur="500"/>
                                        <p:tgtEl>
                                          <p:spTgt spid="3">
                                            <p:txEl>
                                              <p:pRg st="10" end="10"/>
                                            </p:txEl>
                                          </p:spTgt>
                                        </p:tgtEl>
                                      </p:cBhvr>
                                    </p:animEffect>
                                  </p:childTnLst>
                                </p:cTn>
                              </p:par>
                              <p:par>
                                <p:cTn id="83" presetID="10" presetClass="exit" presetSubtype="0" fill="hold"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1"/>
                                        </p:tgtEl>
                                      </p:cBhvr>
                                    </p:animEffect>
                                    <p:set>
                                      <p:cBhvr>
                                        <p:cTn id="88" dur="1" fill="hold">
                                          <p:stCondLst>
                                            <p:cond delay="499"/>
                                          </p:stCondLst>
                                        </p:cTn>
                                        <p:tgtEl>
                                          <p:spTgt spid="31"/>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Minor changes to the agenda</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Charge questions</a:t>
            </a:r>
          </a:p>
          <a:p>
            <a:r>
              <a:rPr lang="en-GB" sz="2300" dirty="0"/>
              <a:t>Is the updated control system integration strategy appropriate and adequate? Suggestions for improvement are welcome.</a:t>
            </a:r>
          </a:p>
          <a:p>
            <a:r>
              <a:rPr lang="en-GB" sz="2300" dirty="0"/>
              <a:t>Do you see any improvements that can be made using recent learnt lessons?</a:t>
            </a:r>
          </a:p>
          <a:p>
            <a:r>
              <a:rPr lang="en-GB" sz="2300" dirty="0"/>
              <a:t>Is the way forward for controls development and integration of instruments feasible?</a:t>
            </a:r>
          </a:p>
          <a:p>
            <a:r>
              <a:rPr lang="en-GB" sz="2300" strike="sngStrike" dirty="0">
                <a:solidFill>
                  <a:srgbClr val="FF0000"/>
                </a:solidFill>
              </a:rPr>
              <a:t>Is the safety classification work for basic process control systems appropriate and adequate?</a:t>
            </a:r>
          </a:p>
          <a:p>
            <a:r>
              <a:rPr lang="en-GB" sz="2300" dirty="0" smtClean="0">
                <a:solidFill>
                  <a:srgbClr val="FF0000"/>
                </a:solidFill>
              </a:rPr>
              <a:t>Is the work on basic process control systems for target appropriate and </a:t>
            </a:r>
            <a:r>
              <a:rPr lang="en-GB" sz="2300" dirty="0" smtClean="0">
                <a:solidFill>
                  <a:srgbClr val="FF0000"/>
                </a:solidFill>
              </a:rPr>
              <a:t>adequate?</a:t>
            </a:r>
            <a:endParaRPr lang="en-GB" sz="2300" dirty="0" smtClean="0">
              <a:solidFill>
                <a:srgbClr val="FF0000"/>
              </a:solidFill>
            </a:endParaRPr>
          </a:p>
          <a:p>
            <a:r>
              <a:rPr lang="en-GB" sz="2300" dirty="0" smtClean="0"/>
              <a:t>Is the integration of machine protection strategies into operations likely to be successful?</a:t>
            </a:r>
          </a:p>
          <a:p>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a:t>
            </a:fld>
            <a:endParaRPr lang="en-GB" noProof="0" dirty="0"/>
          </a:p>
        </p:txBody>
      </p:sp>
      <p:grpSp>
        <p:nvGrpSpPr>
          <p:cNvPr id="16" name="Group 15"/>
          <p:cNvGrpSpPr/>
          <p:nvPr/>
        </p:nvGrpSpPr>
        <p:grpSpPr>
          <a:xfrm>
            <a:off x="-1" y="1988840"/>
            <a:ext cx="9144158" cy="1664472"/>
            <a:chOff x="-1" y="2133200"/>
            <a:chExt cx="9144158" cy="1664472"/>
          </a:xfrm>
        </p:grpSpPr>
        <p:pic>
          <p:nvPicPr>
            <p:cNvPr id="14" name="Picture 13"/>
            <p:cNvPicPr>
              <a:picLocks noChangeAspect="1"/>
            </p:cNvPicPr>
            <p:nvPr/>
          </p:nvPicPr>
          <p:blipFill>
            <a:blip r:embed="rId2"/>
            <a:stretch>
              <a:fillRect/>
            </a:stretch>
          </p:blipFill>
          <p:spPr>
            <a:xfrm>
              <a:off x="-1" y="2133200"/>
              <a:ext cx="9144158" cy="1664472"/>
            </a:xfrm>
            <a:prstGeom prst="rect">
              <a:avLst/>
            </a:prstGeom>
          </p:spPr>
        </p:pic>
        <p:cxnSp>
          <p:nvCxnSpPr>
            <p:cNvPr id="6" name="Straight Arrow Connector 5"/>
            <p:cNvCxnSpPr/>
            <p:nvPr/>
          </p:nvCxnSpPr>
          <p:spPr>
            <a:xfrm flipH="1">
              <a:off x="1115616" y="3284984"/>
              <a:ext cx="72008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flipH="1">
            <a:off x="1979712" y="3429000"/>
            <a:ext cx="72008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516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from TAC 18</a:t>
            </a:r>
            <a:endParaRPr lang="en-GB" dirty="0"/>
          </a:p>
        </p:txBody>
      </p:sp>
      <p:sp>
        <p:nvSpPr>
          <p:cNvPr id="3" name="Content Placeholder 2"/>
          <p:cNvSpPr>
            <a:spLocks noGrp="1"/>
          </p:cNvSpPr>
          <p:nvPr>
            <p:ph idx="1"/>
          </p:nvPr>
        </p:nvSpPr>
        <p:spPr>
          <a:xfrm>
            <a:off x="-1520" y="1412776"/>
            <a:ext cx="8821992" cy="5184576"/>
          </a:xfrm>
        </p:spPr>
        <p:txBody>
          <a:bodyPr>
            <a:normAutofit fontScale="92500" lnSpcReduction="20000"/>
          </a:bodyPr>
          <a:lstStyle/>
          <a:p>
            <a:r>
              <a:rPr lang="en-GB" sz="1400" dirty="0"/>
              <a:t>ICS Management should give greater emphasis on the coordination with stakeholders beyond the accelerator to target and Neutron Scattering System (NSS). The role of an embedded ICS person in these Divisions could help improve understanding and </a:t>
            </a:r>
            <a:r>
              <a:rPr lang="en-GB" sz="1400" dirty="0" smtClean="0"/>
              <a:t>trust</a:t>
            </a:r>
          </a:p>
          <a:p>
            <a:pPr lvl="1"/>
            <a:r>
              <a:rPr lang="en-GB" sz="1200" i="1" dirty="0">
                <a:solidFill>
                  <a:srgbClr val="0000FF"/>
                </a:solidFill>
              </a:rPr>
              <a:t>The interaction with stakeholders beyond accelerator is currently managed by work package managers that are dedicated to supporting the stakeholder (NSS and target). The current set-up makes the work package managers "embedded" into the stakeholder to the extent needed for the situation and it provides the advantage of internal coordination in </a:t>
            </a:r>
            <a:r>
              <a:rPr lang="en-GB" sz="1200" i="1" dirty="0" smtClean="0">
                <a:solidFill>
                  <a:srgbClr val="0000FF"/>
                </a:solidFill>
              </a:rPr>
              <a:t>ICS.</a:t>
            </a:r>
          </a:p>
          <a:p>
            <a:pPr lvl="1"/>
            <a:r>
              <a:rPr lang="en-GB" sz="1200" i="1" dirty="0" smtClean="0">
                <a:solidFill>
                  <a:srgbClr val="0000FF"/>
                </a:solidFill>
              </a:rPr>
              <a:t>Also</a:t>
            </a:r>
            <a:r>
              <a:rPr lang="en-GB" sz="1200" i="1" dirty="0">
                <a:solidFill>
                  <a:srgbClr val="0000FF"/>
                </a:solidFill>
              </a:rPr>
              <a:t>, external initiatives, such as the beamline controls group for NSS/ICS interaction, further clarifies the interface and roles between ICS and stakeholders.</a:t>
            </a:r>
            <a:endParaRPr lang="en-GB" sz="1200" i="1" dirty="0" smtClean="0">
              <a:solidFill>
                <a:srgbClr val="0000FF"/>
              </a:solidFill>
            </a:endParaRPr>
          </a:p>
          <a:p>
            <a:endParaRPr lang="en-GB" sz="1400" dirty="0"/>
          </a:p>
          <a:p>
            <a:r>
              <a:rPr lang="en-GB" sz="1400" dirty="0"/>
              <a:t>The ESS TSS is a critical system for the facility. Given its importance, a dedicated review of the TSS with experts who have built and operated such systems would seem </a:t>
            </a:r>
            <a:r>
              <a:rPr lang="en-GB" sz="1400" dirty="0" smtClean="0"/>
              <a:t>appropriate</a:t>
            </a:r>
          </a:p>
          <a:p>
            <a:pPr lvl="1"/>
            <a:r>
              <a:rPr lang="en-GB" sz="1200" i="1" dirty="0" smtClean="0">
                <a:solidFill>
                  <a:srgbClr val="0000FF"/>
                </a:solidFill>
              </a:rPr>
              <a:t>Target division is responsible for the target safety system - a series of critical design reviews have been arranged by the target division. </a:t>
            </a:r>
          </a:p>
          <a:p>
            <a:pPr lvl="1"/>
            <a:r>
              <a:rPr lang="en-GB" sz="1200" i="1" dirty="0" smtClean="0">
                <a:solidFill>
                  <a:srgbClr val="0000FF"/>
                </a:solidFill>
              </a:rPr>
              <a:t>The target safety system design</a:t>
            </a:r>
            <a:r>
              <a:rPr lang="en-GB" sz="1200" i="1" dirty="0">
                <a:solidFill>
                  <a:srgbClr val="0000FF"/>
                </a:solidFill>
              </a:rPr>
              <a:t>, starting in 2013, passed the Preliminary Design Review (PDR) in </a:t>
            </a:r>
            <a:r>
              <a:rPr lang="en-GB" sz="1200" i="1" dirty="0" smtClean="0">
                <a:solidFill>
                  <a:srgbClr val="0000FF"/>
                </a:solidFill>
              </a:rPr>
              <a:t>2016-02, </a:t>
            </a:r>
            <a:r>
              <a:rPr lang="en-GB" sz="1200" i="1" dirty="0">
                <a:solidFill>
                  <a:srgbClr val="0000FF"/>
                </a:solidFill>
              </a:rPr>
              <a:t>with a review committee that included two external subject matter experts, one on safety system design and implementation and the other on facility radiation safety and analysis</a:t>
            </a:r>
            <a:r>
              <a:rPr lang="en-GB" sz="1200" i="1" dirty="0" smtClean="0">
                <a:solidFill>
                  <a:srgbClr val="0000FF"/>
                </a:solidFill>
              </a:rPr>
              <a:t>.</a:t>
            </a:r>
          </a:p>
          <a:p>
            <a:pPr lvl="1"/>
            <a:r>
              <a:rPr lang="en-GB" sz="1200" i="1" dirty="0" smtClean="0">
                <a:solidFill>
                  <a:srgbClr val="0000FF"/>
                </a:solidFill>
              </a:rPr>
              <a:t>Currently</a:t>
            </a:r>
            <a:r>
              <a:rPr lang="en-GB" sz="1200" i="1" dirty="0">
                <a:solidFill>
                  <a:srgbClr val="0000FF"/>
                </a:solidFill>
              </a:rPr>
              <a:t>, the </a:t>
            </a:r>
            <a:r>
              <a:rPr lang="en-GB" sz="1200" i="1" dirty="0" smtClean="0">
                <a:solidFill>
                  <a:srgbClr val="0000FF"/>
                </a:solidFill>
              </a:rPr>
              <a:t>target safety system is </a:t>
            </a:r>
            <a:r>
              <a:rPr lang="en-GB" sz="1200" i="1" dirty="0">
                <a:solidFill>
                  <a:srgbClr val="0000FF"/>
                </a:solidFill>
              </a:rPr>
              <a:t>undergoing a </a:t>
            </a:r>
            <a:r>
              <a:rPr lang="en-GB" sz="1200" i="1" dirty="0" smtClean="0">
                <a:solidFill>
                  <a:srgbClr val="0000FF"/>
                </a:solidFill>
              </a:rPr>
              <a:t>critical design review process</a:t>
            </a:r>
            <a:r>
              <a:rPr lang="en-GB" sz="1200" i="1" dirty="0">
                <a:solidFill>
                  <a:srgbClr val="0000FF"/>
                </a:solidFill>
              </a:rPr>
              <a:t>, divided in three </a:t>
            </a:r>
            <a:r>
              <a:rPr lang="en-GB" sz="1200" i="1" dirty="0" smtClean="0">
                <a:solidFill>
                  <a:srgbClr val="0000FF"/>
                </a:solidFill>
              </a:rPr>
              <a:t>parts.</a:t>
            </a:r>
          </a:p>
          <a:p>
            <a:pPr lvl="1"/>
            <a:r>
              <a:rPr lang="en-GB" sz="1200" i="1" dirty="0" smtClean="0">
                <a:solidFill>
                  <a:srgbClr val="0000FF"/>
                </a:solidFill>
              </a:rPr>
              <a:t>The </a:t>
            </a:r>
            <a:r>
              <a:rPr lang="en-GB" sz="1200" i="1" dirty="0">
                <a:solidFill>
                  <a:srgbClr val="0000FF"/>
                </a:solidFill>
              </a:rPr>
              <a:t>review committee has both members internal to the ESS organisation and several from other existing and similar facilities. </a:t>
            </a:r>
            <a:endParaRPr lang="en-GB" sz="1200" i="1" dirty="0" smtClean="0">
              <a:solidFill>
                <a:srgbClr val="0000FF"/>
              </a:solidFill>
            </a:endParaRPr>
          </a:p>
          <a:p>
            <a:pPr lvl="1"/>
            <a:r>
              <a:rPr lang="en-GB" sz="1200" i="1" dirty="0" smtClean="0">
                <a:solidFill>
                  <a:srgbClr val="0000FF"/>
                </a:solidFill>
              </a:rPr>
              <a:t>The </a:t>
            </a:r>
            <a:r>
              <a:rPr lang="en-GB" sz="1200" i="1" dirty="0">
                <a:solidFill>
                  <a:srgbClr val="0000FF"/>
                </a:solidFill>
              </a:rPr>
              <a:t>first part took place </a:t>
            </a:r>
            <a:r>
              <a:rPr lang="en-GB" sz="1200" i="1" dirty="0" smtClean="0">
                <a:solidFill>
                  <a:srgbClr val="0000FF"/>
                </a:solidFill>
              </a:rPr>
              <a:t>2018-12-10, </a:t>
            </a:r>
            <a:r>
              <a:rPr lang="en-GB" sz="1200" i="1" dirty="0">
                <a:solidFill>
                  <a:srgbClr val="0000FF"/>
                </a:solidFill>
              </a:rPr>
              <a:t>the second part in conjunction with </a:t>
            </a:r>
            <a:r>
              <a:rPr lang="en-GB" sz="1200" i="1" dirty="0" smtClean="0">
                <a:solidFill>
                  <a:srgbClr val="0000FF"/>
                </a:solidFill>
              </a:rPr>
              <a:t>TAC 19 </a:t>
            </a:r>
            <a:r>
              <a:rPr lang="en-GB" sz="1200" i="1" dirty="0">
                <a:solidFill>
                  <a:srgbClr val="0000FF"/>
                </a:solidFill>
              </a:rPr>
              <a:t>(including a </a:t>
            </a:r>
            <a:r>
              <a:rPr lang="en-GB" sz="1200" i="1" dirty="0" err="1">
                <a:solidFill>
                  <a:srgbClr val="0000FF"/>
                </a:solidFill>
              </a:rPr>
              <a:t>cTAC</a:t>
            </a:r>
            <a:r>
              <a:rPr lang="en-GB" sz="1200" i="1" dirty="0">
                <a:solidFill>
                  <a:srgbClr val="0000FF"/>
                </a:solidFill>
              </a:rPr>
              <a:t> member) on </a:t>
            </a:r>
            <a:r>
              <a:rPr lang="en-GB" sz="1200" i="1" dirty="0" smtClean="0">
                <a:solidFill>
                  <a:srgbClr val="0000FF"/>
                </a:solidFill>
              </a:rPr>
              <a:t>2019-04-08 - 2019-04-09, </a:t>
            </a:r>
            <a:r>
              <a:rPr lang="en-GB" sz="1200" i="1" dirty="0">
                <a:solidFill>
                  <a:srgbClr val="0000FF"/>
                </a:solidFill>
              </a:rPr>
              <a:t>and the third part is scheduled in </a:t>
            </a:r>
            <a:r>
              <a:rPr lang="en-GB" sz="1200" i="1" dirty="0" smtClean="0">
                <a:solidFill>
                  <a:srgbClr val="0000FF"/>
                </a:solidFill>
              </a:rPr>
              <a:t>2019-05</a:t>
            </a:r>
          </a:p>
          <a:p>
            <a:pPr lvl="1"/>
            <a:r>
              <a:rPr lang="en-GB" sz="1200" i="1" dirty="0" smtClean="0">
                <a:solidFill>
                  <a:srgbClr val="0000FF"/>
                </a:solidFill>
              </a:rPr>
              <a:t>Also</a:t>
            </a:r>
            <a:r>
              <a:rPr lang="en-GB" sz="1200" i="1" dirty="0">
                <a:solidFill>
                  <a:srgbClr val="0000FF"/>
                </a:solidFill>
              </a:rPr>
              <a:t>, there will be an </a:t>
            </a:r>
            <a:r>
              <a:rPr lang="en-GB" sz="1200" i="1" dirty="0" smtClean="0">
                <a:solidFill>
                  <a:srgbClr val="0000FF"/>
                </a:solidFill>
              </a:rPr>
              <a:t>independent </a:t>
            </a:r>
            <a:r>
              <a:rPr lang="en-GB" sz="1200" i="1" dirty="0">
                <a:solidFill>
                  <a:srgbClr val="0000FF"/>
                </a:solidFill>
              </a:rPr>
              <a:t>review of the TSS design, performed by a Swedish subject matter expert company, </a:t>
            </a:r>
            <a:r>
              <a:rPr lang="en-GB" sz="1200" i="1" dirty="0" err="1">
                <a:solidFill>
                  <a:srgbClr val="0000FF"/>
                </a:solidFill>
              </a:rPr>
              <a:t>Safetech</a:t>
            </a:r>
            <a:r>
              <a:rPr lang="en-GB" sz="1200" i="1" dirty="0">
                <a:solidFill>
                  <a:srgbClr val="0000FF"/>
                </a:solidFill>
              </a:rPr>
              <a:t> Engineering. This external review will also be finalised </a:t>
            </a:r>
            <a:r>
              <a:rPr lang="en-GB" sz="1200" i="1">
                <a:solidFill>
                  <a:srgbClr val="0000FF"/>
                </a:solidFill>
              </a:rPr>
              <a:t>during </a:t>
            </a:r>
            <a:r>
              <a:rPr lang="en-GB" sz="1200" i="1" smtClean="0">
                <a:solidFill>
                  <a:srgbClr val="0000FF"/>
                </a:solidFill>
              </a:rPr>
              <a:t>2019-05</a:t>
            </a:r>
            <a:endParaRPr lang="en-GB" sz="1200" i="1" dirty="0" smtClean="0">
              <a:solidFill>
                <a:srgbClr val="0000FF"/>
              </a:solidFill>
            </a:endParaRPr>
          </a:p>
          <a:p>
            <a:endParaRPr lang="en-GB" sz="1400" dirty="0"/>
          </a:p>
          <a:p>
            <a:r>
              <a:rPr lang="en-GB" sz="1400" dirty="0"/>
              <a:t>Ensure each staff member and partner understands the intermediate activities needed to meet milestone and their role in the overall project </a:t>
            </a:r>
            <a:r>
              <a:rPr lang="en-GB" sz="1400" dirty="0" smtClean="0"/>
              <a:t>success</a:t>
            </a:r>
          </a:p>
          <a:p>
            <a:pPr lvl="1"/>
            <a:r>
              <a:rPr lang="en-GB" sz="1200" i="1" dirty="0" smtClean="0">
                <a:solidFill>
                  <a:srgbClr val="0000FF"/>
                </a:solidFill>
              </a:rPr>
              <a:t>Since </a:t>
            </a:r>
            <a:r>
              <a:rPr lang="en-GB" sz="1200" i="1" dirty="0">
                <a:solidFill>
                  <a:srgbClr val="0000FF"/>
                </a:solidFill>
              </a:rPr>
              <a:t>TAC 18, ICS has put increased focus on refining the project plan and work with the control system integration process.</a:t>
            </a:r>
          </a:p>
          <a:p>
            <a:pPr lvl="1"/>
            <a:r>
              <a:rPr lang="en-GB" sz="1200" i="1" dirty="0">
                <a:solidFill>
                  <a:srgbClr val="0000FF"/>
                </a:solidFill>
              </a:rPr>
              <a:t>This development has resulted in a significant improvement in the documented ICS integration processes (as will be elaborated during TAC 19), which has or will help stakeholders and internal ICS staff better understand the flow of activities and intermediate steps needed to meet milestones. </a:t>
            </a:r>
          </a:p>
          <a:p>
            <a:pPr lvl="1"/>
            <a:r>
              <a:rPr lang="en-GB" sz="1200" i="1" dirty="0">
                <a:solidFill>
                  <a:srgbClr val="0000FF"/>
                </a:solidFill>
              </a:rPr>
              <a:t>The integrated project plan has also been refined with various degrees of success - mainly depending on the clarity of plans from the stakeholders. Some work packages remain a worry.</a:t>
            </a:r>
          </a:p>
          <a:p>
            <a:endParaRPr lang="en-GB" sz="14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a:t>
            </a:fld>
            <a:endParaRPr lang="en-GB" noProof="0"/>
          </a:p>
        </p:txBody>
      </p:sp>
    </p:spTree>
    <p:extLst>
      <p:ext uri="{BB962C8B-B14F-4D97-AF65-F5344CB8AC3E}">
        <p14:creationId xmlns:p14="http://schemas.microsoft.com/office/powerpoint/2010/main" val="1971480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from TAC 18</a:t>
            </a:r>
            <a:endParaRPr lang="en-GB" dirty="0"/>
          </a:p>
        </p:txBody>
      </p:sp>
      <p:sp>
        <p:nvSpPr>
          <p:cNvPr id="3" name="Content Placeholder 2"/>
          <p:cNvSpPr>
            <a:spLocks noGrp="1"/>
          </p:cNvSpPr>
          <p:nvPr>
            <p:ph idx="1"/>
          </p:nvPr>
        </p:nvSpPr>
        <p:spPr>
          <a:xfrm>
            <a:off x="-1520" y="1412776"/>
            <a:ext cx="8821992" cy="5445224"/>
          </a:xfrm>
        </p:spPr>
        <p:txBody>
          <a:bodyPr>
            <a:normAutofit fontScale="85000" lnSpcReduction="20000"/>
          </a:bodyPr>
          <a:lstStyle/>
          <a:p>
            <a:r>
              <a:rPr lang="en-GB" sz="1400" dirty="0"/>
              <a:t>ICS should maintain sufficient stock of standard PLC, </a:t>
            </a:r>
            <a:r>
              <a:rPr lang="en-GB" sz="1400" dirty="0" err="1"/>
              <a:t>EtherCat</a:t>
            </a:r>
            <a:r>
              <a:rPr lang="en-GB" sz="1400" dirty="0"/>
              <a:t> and MTCA components above and beyond what is scheduled such that they are available to issue to their customers when they need them. Even when not </a:t>
            </a:r>
            <a:r>
              <a:rPr lang="en-GB" sz="1400" dirty="0" smtClean="0"/>
              <a:t>expected</a:t>
            </a:r>
          </a:p>
          <a:p>
            <a:pPr lvl="1"/>
            <a:r>
              <a:rPr lang="en-GB" sz="1200" i="1" dirty="0">
                <a:solidFill>
                  <a:srgbClr val="0000FF"/>
                </a:solidFill>
              </a:rPr>
              <a:t>From experience, we have started being more proactive when it comes to standard hardware equipment.</a:t>
            </a:r>
          </a:p>
          <a:p>
            <a:pPr lvl="1"/>
            <a:r>
              <a:rPr lang="en-GB" sz="1200" i="1" dirty="0">
                <a:solidFill>
                  <a:srgbClr val="0000FF"/>
                </a:solidFill>
              </a:rPr>
              <a:t>For </a:t>
            </a:r>
            <a:r>
              <a:rPr lang="en-GB" sz="1200" i="1" dirty="0" err="1">
                <a:solidFill>
                  <a:srgbClr val="0000FF"/>
                </a:solidFill>
              </a:rPr>
              <a:t>MicroTCA</a:t>
            </a:r>
            <a:r>
              <a:rPr lang="en-GB" sz="1200" i="1" dirty="0">
                <a:solidFill>
                  <a:srgbClr val="0000FF"/>
                </a:solidFill>
              </a:rPr>
              <a:t> infrastructure components (Crates, Power supplies, MCH:s) we have a level of stock that will be sufficient to cover "spontaneous needs" as well as the foreseen needs for installation.</a:t>
            </a:r>
          </a:p>
          <a:p>
            <a:pPr lvl="1"/>
            <a:r>
              <a:rPr lang="en-GB" sz="1200" i="1" dirty="0">
                <a:solidFill>
                  <a:srgbClr val="0000FF"/>
                </a:solidFill>
              </a:rPr>
              <a:t>For </a:t>
            </a:r>
            <a:r>
              <a:rPr lang="en-GB" sz="1200" i="1" dirty="0" err="1">
                <a:solidFill>
                  <a:srgbClr val="0000FF"/>
                </a:solidFill>
              </a:rPr>
              <a:t>MicroTCA</a:t>
            </a:r>
            <a:r>
              <a:rPr lang="en-GB" sz="1200" i="1" dirty="0">
                <a:solidFill>
                  <a:srgbClr val="0000FF"/>
                </a:solidFill>
              </a:rPr>
              <a:t> specific equipment (processing boards, timing system components and CPU:s) we also have a sufficient stock to cover all spontaneous and installation needs.</a:t>
            </a:r>
          </a:p>
          <a:p>
            <a:pPr lvl="1"/>
            <a:r>
              <a:rPr lang="en-GB" sz="1200" i="1" dirty="0">
                <a:solidFill>
                  <a:srgbClr val="0000FF"/>
                </a:solidFill>
              </a:rPr>
              <a:t>We are working on improve the availability of standard FMC modules - these often have long lead times and tend to be problematic if a sudden need arises.</a:t>
            </a:r>
          </a:p>
          <a:p>
            <a:pPr lvl="1"/>
            <a:r>
              <a:rPr lang="en-GB" sz="1200" i="1" dirty="0">
                <a:solidFill>
                  <a:srgbClr val="0000FF"/>
                </a:solidFill>
              </a:rPr>
              <a:t>For PLC equipment we do not keep a stock but we have a well worked-in routine within our framework agreement with our standard PLC supplier that has a short turnaround time from request to supply (&lt; 1 week)</a:t>
            </a:r>
          </a:p>
          <a:p>
            <a:pPr lvl="1"/>
            <a:r>
              <a:rPr lang="en-GB" sz="1200" i="1" dirty="0">
                <a:solidFill>
                  <a:srgbClr val="0000FF"/>
                </a:solidFill>
              </a:rPr>
              <a:t>For </a:t>
            </a:r>
            <a:r>
              <a:rPr lang="en-GB" sz="1200" i="1" dirty="0" err="1">
                <a:solidFill>
                  <a:srgbClr val="0000FF"/>
                </a:solidFill>
              </a:rPr>
              <a:t>EtherCAT</a:t>
            </a:r>
            <a:r>
              <a:rPr lang="en-GB" sz="1200" i="1" dirty="0">
                <a:solidFill>
                  <a:srgbClr val="0000FF"/>
                </a:solidFill>
              </a:rPr>
              <a:t> equipment we also have a good relationship with the supplier and we are working on creating a framework to ensure continuous, </a:t>
            </a:r>
            <a:r>
              <a:rPr lang="en-GB" sz="1200" i="1" dirty="0" smtClean="0">
                <a:solidFill>
                  <a:srgbClr val="0000FF"/>
                </a:solidFill>
              </a:rPr>
              <a:t>short </a:t>
            </a:r>
            <a:r>
              <a:rPr lang="en-GB" sz="1200" i="1" dirty="0">
                <a:solidFill>
                  <a:srgbClr val="0000FF"/>
                </a:solidFill>
              </a:rPr>
              <a:t>lead time supply</a:t>
            </a:r>
            <a:r>
              <a:rPr lang="en-GB" sz="1200" i="1" dirty="0" smtClean="0">
                <a:solidFill>
                  <a:srgbClr val="0000FF"/>
                </a:solidFill>
              </a:rPr>
              <a:t>.</a:t>
            </a:r>
          </a:p>
          <a:p>
            <a:pPr lvl="1"/>
            <a:r>
              <a:rPr lang="en-GB" sz="1200" i="1" dirty="0">
                <a:solidFill>
                  <a:srgbClr val="0000FF"/>
                </a:solidFill>
              </a:rPr>
              <a:t>ICS is procuring in batches to get a price advantage, in the cases when framework agreements are not yet </a:t>
            </a:r>
            <a:r>
              <a:rPr lang="en-GB" sz="1200" i="1" dirty="0" smtClean="0">
                <a:solidFill>
                  <a:srgbClr val="0000FF"/>
                </a:solidFill>
              </a:rPr>
              <a:t>available</a:t>
            </a:r>
          </a:p>
          <a:p>
            <a:pPr lvl="1"/>
            <a:r>
              <a:rPr lang="en-GB" sz="1200" i="1" dirty="0" smtClean="0">
                <a:solidFill>
                  <a:srgbClr val="0000FF"/>
                </a:solidFill>
              </a:rPr>
              <a:t>Storage </a:t>
            </a:r>
            <a:r>
              <a:rPr lang="en-GB" sz="1200" i="1" dirty="0">
                <a:solidFill>
                  <a:srgbClr val="0000FF"/>
                </a:solidFill>
              </a:rPr>
              <a:t>of these spares is done in our own lab-storage area, without incurring any logistics </a:t>
            </a:r>
            <a:r>
              <a:rPr lang="en-GB" sz="1200" i="1" dirty="0" smtClean="0">
                <a:solidFill>
                  <a:srgbClr val="0000FF"/>
                </a:solidFill>
              </a:rPr>
              <a:t>extra-cost</a:t>
            </a:r>
          </a:p>
          <a:p>
            <a:pPr lvl="1"/>
            <a:endParaRPr lang="en-GB" sz="1200" i="1" dirty="0" smtClean="0">
              <a:solidFill>
                <a:srgbClr val="0000FF"/>
              </a:solidFill>
            </a:endParaRPr>
          </a:p>
          <a:p>
            <a:r>
              <a:rPr lang="en-GB" sz="1400" dirty="0" smtClean="0"/>
              <a:t>Bring </a:t>
            </a:r>
            <a:r>
              <a:rPr lang="en-GB" sz="1400" dirty="0"/>
              <a:t>more focus to the near term integration of the MPS with the </a:t>
            </a:r>
            <a:r>
              <a:rPr lang="en-GB" sz="1400" dirty="0" err="1"/>
              <a:t>linac</a:t>
            </a:r>
            <a:r>
              <a:rPr lang="en-GB" sz="1400" dirty="0"/>
              <a:t>. Less immediate emphasis on the reliability studies. Management should provide a compromise on the overly demanding documentation </a:t>
            </a:r>
            <a:r>
              <a:rPr lang="en-GB" sz="1400" dirty="0" smtClean="0"/>
              <a:t>requirements</a:t>
            </a:r>
          </a:p>
          <a:p>
            <a:pPr lvl="1"/>
            <a:r>
              <a:rPr lang="en-GB" sz="1200" i="1" dirty="0">
                <a:solidFill>
                  <a:srgbClr val="0000FF"/>
                </a:solidFill>
              </a:rPr>
              <a:t>The presentation during the last TAC indeed focussed on reliability analyses for the FBIS. However this does not mean that near term integration of machine protection systems are not being focussed on as </a:t>
            </a:r>
            <a:r>
              <a:rPr lang="en-GB" sz="1200" i="1" dirty="0" err="1">
                <a:solidFill>
                  <a:srgbClr val="0000FF"/>
                </a:solidFill>
              </a:rPr>
              <a:t>well.In</a:t>
            </a:r>
            <a:r>
              <a:rPr lang="en-GB" sz="1200" i="1" dirty="0">
                <a:solidFill>
                  <a:srgbClr val="0000FF"/>
                </a:solidFill>
              </a:rPr>
              <a:t> total 4 machine protection systems are needed for the </a:t>
            </a:r>
            <a:r>
              <a:rPr lang="en-GB" sz="1200" i="1" dirty="0" err="1">
                <a:solidFill>
                  <a:srgbClr val="0000FF"/>
                </a:solidFill>
              </a:rPr>
              <a:t>nc</a:t>
            </a:r>
            <a:r>
              <a:rPr lang="en-GB" sz="1200" i="1" dirty="0">
                <a:solidFill>
                  <a:srgbClr val="0000FF"/>
                </a:solidFill>
              </a:rPr>
              <a:t> </a:t>
            </a:r>
            <a:r>
              <a:rPr lang="en-GB" sz="1200" i="1" dirty="0" err="1">
                <a:solidFill>
                  <a:srgbClr val="0000FF"/>
                </a:solidFill>
              </a:rPr>
              <a:t>linac</a:t>
            </a:r>
            <a:r>
              <a:rPr lang="en-GB" sz="1200" i="1" dirty="0">
                <a:solidFill>
                  <a:srgbClr val="0000FF"/>
                </a:solidFill>
              </a:rPr>
              <a:t>:</a:t>
            </a:r>
          </a:p>
          <a:p>
            <a:pPr lvl="2"/>
            <a:r>
              <a:rPr lang="en-GB" sz="1200" i="1" dirty="0">
                <a:solidFill>
                  <a:srgbClr val="0000FF"/>
                </a:solidFill>
              </a:rPr>
              <a:t>MPS-Vac (for vacuum)</a:t>
            </a:r>
          </a:p>
          <a:p>
            <a:pPr lvl="2"/>
            <a:r>
              <a:rPr lang="en-GB" sz="1200" i="1" dirty="0">
                <a:solidFill>
                  <a:srgbClr val="0000FF"/>
                </a:solidFill>
              </a:rPr>
              <a:t>MPS-ID (for </a:t>
            </a:r>
            <a:r>
              <a:rPr lang="en-GB" sz="1200" i="1" dirty="0" err="1">
                <a:solidFill>
                  <a:srgbClr val="0000FF"/>
                </a:solidFill>
              </a:rPr>
              <a:t>insertable</a:t>
            </a:r>
            <a:r>
              <a:rPr lang="en-GB" sz="1200" i="1" dirty="0">
                <a:solidFill>
                  <a:srgbClr val="0000FF"/>
                </a:solidFill>
              </a:rPr>
              <a:t> devices, like wire scanners, Faraday Cups, </a:t>
            </a:r>
            <a:r>
              <a:rPr lang="en-GB" sz="1200" i="1" dirty="0" err="1">
                <a:solidFill>
                  <a:srgbClr val="0000FF"/>
                </a:solidFill>
              </a:rPr>
              <a:t>etc</a:t>
            </a:r>
            <a:r>
              <a:rPr lang="en-GB" sz="1200" i="1" dirty="0">
                <a:solidFill>
                  <a:srgbClr val="0000FF"/>
                </a:solidFill>
              </a:rPr>
              <a:t>)</a:t>
            </a:r>
          </a:p>
          <a:p>
            <a:pPr lvl="2"/>
            <a:r>
              <a:rPr lang="en-GB" sz="1200" i="1" dirty="0">
                <a:solidFill>
                  <a:srgbClr val="0000FF"/>
                </a:solidFill>
              </a:rPr>
              <a:t>MPS-Mag (for quadrupole magnets)</a:t>
            </a:r>
          </a:p>
          <a:p>
            <a:pPr lvl="2"/>
            <a:r>
              <a:rPr lang="en-GB" sz="1200" i="1" dirty="0">
                <a:solidFill>
                  <a:srgbClr val="0000FF"/>
                </a:solidFill>
              </a:rPr>
              <a:t>FBIS (to allow beam only when all relevant systems are ready and to stop beam upon detecting an issue, like beam losses)</a:t>
            </a:r>
          </a:p>
          <a:p>
            <a:pPr lvl="1"/>
            <a:r>
              <a:rPr lang="en-GB" sz="1200" i="1" dirty="0">
                <a:solidFill>
                  <a:srgbClr val="0000FF"/>
                </a:solidFill>
              </a:rPr>
              <a:t>The following prototypes are ready and heavily tested in the different labs at ESS and ZHAW: MPS-ID, MPS-Vac, MPS-Mag, FBIS.</a:t>
            </a:r>
          </a:p>
          <a:p>
            <a:pPr lvl="1"/>
            <a:r>
              <a:rPr lang="en-GB" sz="1200" i="1" dirty="0">
                <a:solidFill>
                  <a:srgbClr val="0000FF"/>
                </a:solidFill>
              </a:rPr>
              <a:t>The interface FBIS-BCMs-Timing System has been tested. Currently there is a lot of work done on removing the dependencies of BCM measurement from/to timing system, as this is an issue for protection.</a:t>
            </a:r>
          </a:p>
          <a:p>
            <a:pPr lvl="1"/>
            <a:r>
              <a:rPr lang="en-GB" sz="1200" i="1" dirty="0">
                <a:solidFill>
                  <a:srgbClr val="0000FF"/>
                </a:solidFill>
              </a:rPr>
              <a:t>FBIS HW commissioning for the NCL is described here: ESS-0880176</a:t>
            </a:r>
          </a:p>
          <a:p>
            <a:pPr lvl="1"/>
            <a:r>
              <a:rPr lang="en-GB" sz="1200" i="1" dirty="0">
                <a:solidFill>
                  <a:srgbClr val="0000FF"/>
                </a:solidFill>
              </a:rPr>
              <a:t>Interfaces FBIS-Ion Source have been tested on Ion Source, LEBT test stand</a:t>
            </a:r>
          </a:p>
          <a:p>
            <a:pPr lvl="1"/>
            <a:r>
              <a:rPr lang="en-GB" sz="1200" i="1" dirty="0">
                <a:solidFill>
                  <a:srgbClr val="0000FF"/>
                </a:solidFill>
              </a:rPr>
              <a:t>Interfaces LEBT chopper-FBIS cannot yet be tested since LEBT chopper is not ready, but these tests are planned together with the operations team</a:t>
            </a:r>
          </a:p>
          <a:p>
            <a:pPr lvl="1"/>
            <a:r>
              <a:rPr lang="en-GB" sz="1200" i="1" dirty="0">
                <a:solidFill>
                  <a:srgbClr val="0000FF"/>
                </a:solidFill>
              </a:rPr>
              <a:t>Detailed installation, testing and verification plan for all MP systems for NC </a:t>
            </a:r>
            <a:r>
              <a:rPr lang="en-GB" sz="1200" i="1" dirty="0" err="1">
                <a:solidFill>
                  <a:srgbClr val="0000FF"/>
                </a:solidFill>
              </a:rPr>
              <a:t>linac</a:t>
            </a:r>
            <a:r>
              <a:rPr lang="en-GB" sz="1200" i="1" dirty="0">
                <a:solidFill>
                  <a:srgbClr val="0000FF"/>
                </a:solidFill>
              </a:rPr>
              <a:t> are coordinated together with accelerator teams and integrated into AD plans and the plan can be found here: https://jira.esss.lu.se/plugins/servlet/softwareplant-bigpicture/gantt</a:t>
            </a:r>
          </a:p>
          <a:p>
            <a:pPr lvl="1"/>
            <a:r>
              <a:rPr lang="en-GB" sz="1200" i="1" dirty="0">
                <a:solidFill>
                  <a:srgbClr val="0000FF"/>
                </a:solidFill>
              </a:rPr>
              <a:t>Electrical drawings for NCL MPS can be found here: ESS-0308178 </a:t>
            </a:r>
          </a:p>
          <a:p>
            <a:pPr lvl="1"/>
            <a:r>
              <a:rPr lang="en-GB" sz="1200" i="1" dirty="0">
                <a:solidFill>
                  <a:srgbClr val="0000FF"/>
                </a:solidFill>
              </a:rPr>
              <a:t>Installation of MPS will start on </a:t>
            </a:r>
            <a:r>
              <a:rPr lang="en-GB" sz="1200" i="1" dirty="0" smtClean="0">
                <a:solidFill>
                  <a:srgbClr val="0000FF"/>
                </a:solidFill>
              </a:rPr>
              <a:t>2019-04-01.</a:t>
            </a:r>
            <a:endParaRPr lang="en-GB" sz="1200" i="1" dirty="0">
              <a:solidFill>
                <a:srgbClr val="0000FF"/>
              </a:solidFill>
            </a:endParaRPr>
          </a:p>
          <a:p>
            <a:pPr lvl="1"/>
            <a:r>
              <a:rPr lang="en-GB" sz="1200" i="1" dirty="0">
                <a:solidFill>
                  <a:srgbClr val="0000FF"/>
                </a:solidFill>
              </a:rPr>
              <a:t>FAT, SAT, SIT and FIT templates and plans and protocols will be presented during TAC19.</a:t>
            </a:r>
          </a:p>
          <a:p>
            <a:pPr lvl="1"/>
            <a:r>
              <a:rPr lang="en-GB" sz="1200" i="1" dirty="0">
                <a:solidFill>
                  <a:srgbClr val="0000FF"/>
                </a:solidFill>
              </a:rPr>
              <a:t>Conclusion: presentation during previous TAC was biased and requested integration and testing details will be presented in the upcoming TAC (April)</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dirty="0"/>
          </a:p>
        </p:txBody>
      </p:sp>
    </p:spTree>
    <p:extLst>
      <p:ext uri="{BB962C8B-B14F-4D97-AF65-F5344CB8AC3E}">
        <p14:creationId xmlns:p14="http://schemas.microsoft.com/office/powerpoint/2010/main" val="2912655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Control system </a:t>
            </a:r>
            <a:r>
              <a:rPr lang="sv-SE" dirty="0" err="1" smtClean="0"/>
              <a:t>overview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6</a:t>
            </a:fld>
            <a:endParaRPr lang="en-GB" noProof="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8" y="1466854"/>
            <a:ext cx="9036496" cy="433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F4A89FA0-E947-6545-B644-D3F1056E0648}"/>
              </a:ext>
            </a:extLst>
          </p:cNvPr>
          <p:cNvSpPr txBox="1">
            <a:spLocks/>
          </p:cNvSpPr>
          <p:nvPr/>
        </p:nvSpPr>
        <p:spPr>
          <a:xfrm>
            <a:off x="179512" y="5875843"/>
            <a:ext cx="8229600" cy="84563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ICS overview document available [</a:t>
            </a:r>
            <a:r>
              <a:rPr lang="en-US" dirty="0" smtClean="0">
                <a:hlinkClick r:id="rId3"/>
              </a:rPr>
              <a:t>link</a:t>
            </a:r>
            <a:r>
              <a:rPr lang="en-US" dirty="0" smtClean="0"/>
              <a:t>]</a:t>
            </a:r>
          </a:p>
          <a:p>
            <a:r>
              <a:rPr lang="en-US" dirty="0" smtClean="0"/>
              <a:t>ICS weekly reports (130+ recipients)</a:t>
            </a:r>
            <a:endParaRPr lang="en-US" dirty="0"/>
          </a:p>
        </p:txBody>
      </p:sp>
    </p:spTree>
    <p:extLst>
      <p:ext uri="{BB962C8B-B14F-4D97-AF65-F5344CB8AC3E}">
        <p14:creationId xmlns:p14="http://schemas.microsoft.com/office/powerpoint/2010/main" val="190077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ICS vision and mission statements</a:t>
            </a:r>
            <a:endParaRPr lang="sv-SE" dirty="0"/>
          </a:p>
        </p:txBody>
      </p:sp>
      <p:sp>
        <p:nvSpPr>
          <p:cNvPr id="3" name="Content Placeholder 2"/>
          <p:cNvSpPr>
            <a:spLocks noGrp="1"/>
          </p:cNvSpPr>
          <p:nvPr>
            <p:ph idx="1"/>
          </p:nvPr>
        </p:nvSpPr>
        <p:spPr/>
        <p:txBody>
          <a:bodyPr/>
          <a:lstStyle/>
          <a:p>
            <a:r>
              <a:rPr lang="sv-SE" sz="1600" dirty="0" smtClean="0"/>
              <a:t>ICS vision statement</a:t>
            </a:r>
          </a:p>
          <a:p>
            <a:pPr marL="0" indent="0" algn="ctr">
              <a:buNone/>
            </a:pPr>
            <a:r>
              <a:rPr lang="en-US" dirty="0">
                <a:solidFill>
                  <a:schemeClr val="tx1"/>
                </a:solidFill>
              </a:rPr>
              <a:t>ESS operated efficiently, reliably and safely, with a control system that everyone loves</a:t>
            </a:r>
          </a:p>
          <a:p>
            <a:endParaRPr lang="en-US" dirty="0" smtClean="0"/>
          </a:p>
          <a:p>
            <a:r>
              <a:rPr lang="en-US" sz="1600" dirty="0" smtClean="0"/>
              <a:t>ICS mission</a:t>
            </a:r>
          </a:p>
          <a:p>
            <a:pPr marL="0" indent="0" algn="ctr">
              <a:buNone/>
            </a:pPr>
            <a:r>
              <a:rPr lang="en-US" sz="2400" dirty="0" smtClean="0">
                <a:solidFill>
                  <a:schemeClr val="tx1"/>
                </a:solidFill>
              </a:rPr>
              <a:t>The </a:t>
            </a:r>
            <a:r>
              <a:rPr lang="en-US" sz="2400" dirty="0">
                <a:solidFill>
                  <a:schemeClr val="tx1"/>
                </a:solidFill>
              </a:rPr>
              <a:t>ICS division shall provide and maintain world-class and cost-efficient control, protection and safety systems and services for the ESS facility.</a:t>
            </a:r>
          </a:p>
          <a:p>
            <a:pPr marL="0" indent="0" algn="ctr">
              <a:buNone/>
            </a:pPr>
            <a:r>
              <a:rPr lang="en-US" sz="2400" dirty="0">
                <a:solidFill>
                  <a:schemeClr val="tx1"/>
                </a:solidFill>
              </a:rPr>
              <a:t>The division shall develop competence and innovative solutions that can be shared in the community through open processes</a:t>
            </a:r>
          </a:p>
          <a:p>
            <a:endParaRPr lang="sv-SE" dirty="0"/>
          </a:p>
        </p:txBody>
      </p:sp>
    </p:spTree>
    <p:extLst>
      <p:ext uri="{BB962C8B-B14F-4D97-AF65-F5344CB8AC3E}">
        <p14:creationId xmlns:p14="http://schemas.microsoft.com/office/powerpoint/2010/main" val="2685081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7411</TotalTime>
  <Words>1353</Words>
  <Application>Microsoft Office PowerPoint</Application>
  <PresentationFormat>On-screen Show (4:3)</PresentationFormat>
  <Paragraphs>93</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TAC 19 - ICS breakout session Welcome and introduction</vt:lpstr>
      <vt:lpstr>TAC 19 ICS breakout session</vt:lpstr>
      <vt:lpstr>Changes</vt:lpstr>
      <vt:lpstr>Recommendations from TAC 18</vt:lpstr>
      <vt:lpstr>Recommendations from TAC 18</vt:lpstr>
      <vt:lpstr>Control system overview</vt:lpstr>
      <vt:lpstr>ICS vision and mission statements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Henrik Carling</cp:lastModifiedBy>
  <cp:revision>151</cp:revision>
  <dcterms:created xsi:type="dcterms:W3CDTF">2017-05-25T19:18:02Z</dcterms:created>
  <dcterms:modified xsi:type="dcterms:W3CDTF">2019-04-11T06:40:10Z</dcterms:modified>
</cp:coreProperties>
</file>