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3"/>
  </p:notesMasterIdLst>
  <p:sldIdLst>
    <p:sldId id="349" r:id="rId3"/>
    <p:sldId id="353" r:id="rId4"/>
    <p:sldId id="350" r:id="rId5"/>
    <p:sldId id="366" r:id="rId6"/>
    <p:sldId id="352" r:id="rId7"/>
    <p:sldId id="356" r:id="rId8"/>
    <p:sldId id="359" r:id="rId9"/>
    <p:sldId id="360" r:id="rId10"/>
    <p:sldId id="361" r:id="rId11"/>
    <p:sldId id="363" r:id="rId12"/>
    <p:sldId id="355" r:id="rId13"/>
    <p:sldId id="351" r:id="rId14"/>
    <p:sldId id="362" r:id="rId15"/>
    <p:sldId id="357" r:id="rId16"/>
    <p:sldId id="354" r:id="rId17"/>
    <p:sldId id="358" r:id="rId18"/>
    <p:sldId id="368" r:id="rId19"/>
    <p:sldId id="364" r:id="rId20"/>
    <p:sldId id="367" r:id="rId21"/>
    <p:sldId id="365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A42"/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8" autoAdjust="0"/>
    <p:restoredTop sz="93243" autoAdjust="0"/>
  </p:normalViewPr>
  <p:slideViewPr>
    <p:cSldViewPr>
      <p:cViewPr varScale="1">
        <p:scale>
          <a:sx n="114" d="100"/>
          <a:sy n="114" d="100"/>
        </p:scale>
        <p:origin x="192" y="18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05/04/2019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05/04/2019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ICS Integration Strategy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Update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Thilo Friedrich</a:t>
            </a:r>
          </a:p>
          <a:p>
            <a:pPr defTabSz="315314"/>
            <a:r>
              <a:rPr lang="en-US" sz="1400" dirty="0">
                <a:solidFill>
                  <a:prstClr val="white"/>
                </a:solidFill>
              </a:rPr>
              <a:t>ICS Systems Engineering and Engineering Process Coordinator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2019-04-11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52A9-DDC5-4B49-BF91-10CA875D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system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0C97-58DE-7E4B-B3D4-417AE731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0913"/>
            <a:ext cx="5270376" cy="1552104"/>
          </a:xfrm>
        </p:spPr>
        <p:txBody>
          <a:bodyPr/>
          <a:lstStyle/>
          <a:p>
            <a:r>
              <a:rPr lang="en-GB" dirty="0"/>
              <a:t>As new generic system designs are by definition abstracted from a concrete context, this life cycle does not include installation,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DAE43-6D5D-B547-B05E-9EBB5201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B3005-EFEA-954F-840A-D18950075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68007" y="1700808"/>
            <a:ext cx="5113423" cy="237273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8A6BB-4BA6-8F44-AE4F-80BD2225249B}"/>
              </a:ext>
            </a:extLst>
          </p:cNvPr>
          <p:cNvSpPr txBox="1">
            <a:spLocks/>
          </p:cNvSpPr>
          <p:nvPr/>
        </p:nvSpPr>
        <p:spPr>
          <a:xfrm>
            <a:off x="609600" y="4298779"/>
            <a:ext cx="8366720" cy="2367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Still, tailoring can be done. Reviews and documentation outputs can be removed or added as reasonable, such as e.g.</a:t>
            </a:r>
          </a:p>
          <a:p>
            <a:pPr lvl="1"/>
            <a:r>
              <a:rPr lang="en-GB" dirty="0"/>
              <a:t>an additional design review or test readiness review,</a:t>
            </a:r>
          </a:p>
          <a:p>
            <a:pPr lvl="1"/>
            <a:r>
              <a:rPr lang="en-GB" dirty="0"/>
              <a:t>reduction to only CDR and SAR.</a:t>
            </a:r>
          </a:p>
          <a:p>
            <a:pPr lvl="1"/>
            <a:endParaRPr lang="en-GB" dirty="0"/>
          </a:p>
          <a:p>
            <a:r>
              <a:rPr lang="en-GB" dirty="0"/>
              <a:t>A generic system, before becoming an ESS in-house standard, should typically have at least some kind of system acceptance review.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83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DA9B-463D-6847-AEB6-FEC0DB0C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Handbook as work package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5F0A9-A0A3-CA4F-851B-848F318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DA5F7-D8EC-F540-8057-EAEEA0FB3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Starting the system life cycle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22CE7-AD6A-9544-87F9-4D02D78FA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344" y="1568170"/>
            <a:ext cx="4104456" cy="5154582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9A17B4C-5C2C-FB4C-B31D-07F9EBBA9598}"/>
              </a:ext>
            </a:extLst>
          </p:cNvPr>
          <p:cNvSpPr/>
          <p:nvPr/>
        </p:nvSpPr>
        <p:spPr>
          <a:xfrm>
            <a:off x="4515781" y="1508780"/>
            <a:ext cx="4028491" cy="787937"/>
          </a:xfrm>
          <a:prstGeom prst="wedgeRectCallout">
            <a:avLst>
              <a:gd name="adj1" fmla="val -55371"/>
              <a:gd name="adj2" fmla="val -10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unique within ESS facility?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multiple-instance technology?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generic, transferable component?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3C055C5-7DC2-2C4B-A2E9-4A7E15E0AEAB}"/>
              </a:ext>
            </a:extLst>
          </p:cNvPr>
          <p:cNvSpPr/>
          <p:nvPr/>
        </p:nvSpPr>
        <p:spPr>
          <a:xfrm>
            <a:off x="5231904" y="2401372"/>
            <a:ext cx="6350496" cy="830975"/>
          </a:xfrm>
          <a:prstGeom prst="wedgeRectCallout">
            <a:avLst>
              <a:gd name="adj1" fmla="val -63927"/>
              <a:gd name="adj2" fmla="val -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life cycle for a ESS facility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life cycle for a technology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“one-go” component development (not in this release)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8170F1E-6380-B94E-A71F-FEC90A78BD87}"/>
              </a:ext>
            </a:extLst>
          </p:cNvPr>
          <p:cNvSpPr/>
          <p:nvPr/>
        </p:nvSpPr>
        <p:spPr>
          <a:xfrm>
            <a:off x="5231904" y="3414414"/>
            <a:ext cx="6120680" cy="715295"/>
          </a:xfrm>
          <a:prstGeom prst="wedgeRectCallout">
            <a:avLst>
              <a:gd name="adj1" fmla="val -63927"/>
              <a:gd name="adj2" fmla="val -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hardware platforms, OS, programming language, EPICS version, data conventions, code management, etc.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u="sng" dirty="0">
                <a:sym typeface="Wingdings" pitchFamily="2" charset="2"/>
              </a:rPr>
              <a:t>ICS Handbook</a:t>
            </a:r>
            <a:endParaRPr lang="en-GB" u="sng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EC66687B-B601-DE40-A1EE-F6578781D20F}"/>
              </a:ext>
            </a:extLst>
          </p:cNvPr>
          <p:cNvSpPr/>
          <p:nvPr/>
        </p:nvSpPr>
        <p:spPr>
          <a:xfrm>
            <a:off x="5231904" y="4245389"/>
            <a:ext cx="6120680" cy="536151"/>
          </a:xfrm>
          <a:prstGeom prst="wedgeRectCallout">
            <a:avLst>
              <a:gd name="adj1" fmla="val -63927"/>
              <a:gd name="adj2" fmla="val -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procurement rules, safety rules, access to workplaces, applicable design tools, etc. 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4F9AC2EE-C0A7-4648-8EC1-87220599B82E}"/>
              </a:ext>
            </a:extLst>
          </p:cNvPr>
          <p:cNvSpPr/>
          <p:nvPr/>
        </p:nvSpPr>
        <p:spPr>
          <a:xfrm>
            <a:off x="5231904" y="5163650"/>
            <a:ext cx="2880320" cy="641614"/>
          </a:xfrm>
          <a:prstGeom prst="wedgeRectCallout">
            <a:avLst>
              <a:gd name="adj1" fmla="val -63927"/>
              <a:gd name="adj2" fmla="val -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define the engineering plan for the development goal</a:t>
            </a:r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FF494849-9F8D-D64D-B7A7-6CDC1BBC4108}"/>
              </a:ext>
            </a:extLst>
          </p:cNvPr>
          <p:cNvSpPr/>
          <p:nvPr/>
        </p:nvSpPr>
        <p:spPr>
          <a:xfrm>
            <a:off x="9110738" y="4904143"/>
            <a:ext cx="1478400" cy="1694350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SEMP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“control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system XY”</a:t>
            </a:r>
          </a:p>
        </p:txBody>
      </p: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D77129B0-DB33-4E4C-9800-D8BC8A77CEB0}"/>
              </a:ext>
            </a:extLst>
          </p:cNvPr>
          <p:cNvSpPr/>
          <p:nvPr/>
        </p:nvSpPr>
        <p:spPr>
          <a:xfrm rot="5002860">
            <a:off x="9973295" y="4104029"/>
            <a:ext cx="1235135" cy="2139704"/>
          </a:xfrm>
          <a:prstGeom prst="circularArrow">
            <a:avLst>
              <a:gd name="adj1" fmla="val 23738"/>
              <a:gd name="adj2" fmla="val 1142319"/>
              <a:gd name="adj3" fmla="val 20140362"/>
              <a:gd name="adj4" fmla="val 15432471"/>
              <a:gd name="adj5" fmla="val 177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110BC-E5FF-D641-A846-F93544637582}"/>
              </a:ext>
            </a:extLst>
          </p:cNvPr>
          <p:cNvSpPr txBox="1"/>
          <p:nvPr/>
        </p:nvSpPr>
        <p:spPr>
          <a:xfrm>
            <a:off x="10543028" y="5801505"/>
            <a:ext cx="1619111" cy="32777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GB" sz="2000" dirty="0">
                <a:latin typeface="Times" pitchFamily="2" charset="0"/>
              </a:rPr>
              <a:t>+ </a:t>
            </a:r>
            <a:r>
              <a:rPr lang="en-GB" sz="2000" i="1" dirty="0">
                <a:latin typeface="Times" pitchFamily="2" charset="0"/>
              </a:rPr>
              <a:t>tailoring</a:t>
            </a:r>
          </a:p>
        </p:txBody>
      </p:sp>
    </p:spTree>
    <p:extLst>
      <p:ext uri="{BB962C8B-B14F-4D97-AF65-F5344CB8AC3E}">
        <p14:creationId xmlns:p14="http://schemas.microsoft.com/office/powerpoint/2010/main" val="27082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DA9B-463D-6847-AEB6-FEC0DB0C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" y="0"/>
            <a:ext cx="4644133" cy="1124744"/>
          </a:xfrm>
        </p:spPr>
        <p:txBody>
          <a:bodyPr/>
          <a:lstStyle/>
          <a:p>
            <a:r>
              <a:rPr lang="en-GB" dirty="0"/>
              <a:t>Using the Handbook as work package manager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17F72D-1DC8-2B41-A782-76D2081C9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65448"/>
            <a:ext cx="7873235" cy="6734808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A12F4600-D86A-6F4B-AB4A-01214DF91DCC}"/>
              </a:ext>
            </a:extLst>
          </p:cNvPr>
          <p:cNvSpPr/>
          <p:nvPr/>
        </p:nvSpPr>
        <p:spPr>
          <a:xfrm>
            <a:off x="227348" y="2348880"/>
            <a:ext cx="3456384" cy="2304256"/>
          </a:xfrm>
          <a:prstGeom prst="wedgeRectCallout">
            <a:avLst>
              <a:gd name="adj1" fmla="val 72822"/>
              <a:gd name="adj2" fmla="val -706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i="1" dirty="0">
                <a:latin typeface="Times" pitchFamily="2" charset="0"/>
              </a:rPr>
              <a:t>Tailoring example:</a:t>
            </a:r>
          </a:p>
          <a:p>
            <a:r>
              <a:rPr lang="en-GB" i="1" dirty="0">
                <a:latin typeface="Times" pitchFamily="2" charset="0"/>
              </a:rPr>
              <a:t>Due to factual progress at the time of writing, the RR is merged into the  PDR.</a:t>
            </a:r>
          </a:p>
          <a:p>
            <a:endParaRPr lang="en-GB" i="1" dirty="0">
              <a:latin typeface="Times" pitchFamily="2" charset="0"/>
            </a:endParaRPr>
          </a:p>
          <a:p>
            <a:r>
              <a:rPr lang="en-GB" i="1" dirty="0">
                <a:latin typeface="Times" pitchFamily="2" charset="0"/>
              </a:rPr>
              <a:t>The tailoring is traceable in the Systems Engineering Management Plan (SEMP).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8E2DE3-2608-124B-9F08-671ECA731C06}"/>
              </a:ext>
            </a:extLst>
          </p:cNvPr>
          <p:cNvSpPr/>
          <p:nvPr/>
        </p:nvSpPr>
        <p:spPr>
          <a:xfrm>
            <a:off x="79998" y="1244088"/>
            <a:ext cx="3917668" cy="672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" pitchFamily="2" charset="0"/>
              </a:rPr>
              <a:t>One control system’s life cycle,</a:t>
            </a:r>
          </a:p>
          <a:p>
            <a:pPr algn="ctr"/>
            <a:r>
              <a:rPr lang="en-GB" i="1" dirty="0">
                <a:latin typeface="Times" pitchFamily="2" charset="0"/>
              </a:rPr>
              <a:t>in its simplest table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569A9-2959-1B43-BB3C-D16E9CDB390B}"/>
              </a:ext>
            </a:extLst>
          </p:cNvPr>
          <p:cNvSpPr txBox="1"/>
          <p:nvPr/>
        </p:nvSpPr>
        <p:spPr>
          <a:xfrm>
            <a:off x="1836567" y="6021288"/>
            <a:ext cx="2376264" cy="5760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en-GB" sz="1400" i="1" dirty="0">
                <a:latin typeface="Times" pitchFamily="2" charset="0"/>
              </a:rPr>
              <a:t>screenshot from </a:t>
            </a:r>
          </a:p>
          <a:p>
            <a:pPr algn="r"/>
            <a:r>
              <a:rPr lang="en-GB" sz="1400" i="1" dirty="0">
                <a:latin typeface="Times" pitchFamily="2" charset="0"/>
              </a:rPr>
              <a:t>He circulator control system SEMP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9C828AE0-2E06-334E-A8EE-3336881B5883}"/>
              </a:ext>
            </a:extLst>
          </p:cNvPr>
          <p:cNvSpPr/>
          <p:nvPr/>
        </p:nvSpPr>
        <p:spPr>
          <a:xfrm>
            <a:off x="9696400" y="1052736"/>
            <a:ext cx="1008112" cy="720080"/>
          </a:xfrm>
          <a:prstGeom prst="notchedRightArrow">
            <a:avLst>
              <a:gd name="adj1" fmla="val 50000"/>
              <a:gd name="adj2" fmla="val 3451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rtlCol="0" anchor="ctr"/>
          <a:lstStyle/>
          <a:p>
            <a:pPr algn="ctr"/>
            <a:r>
              <a:rPr lang="en-GB" sz="1100" i="1" dirty="0">
                <a:latin typeface="Times" pitchFamily="2" charset="0"/>
              </a:rPr>
              <a:t>information</a:t>
            </a:r>
          </a:p>
          <a:p>
            <a:pPr algn="ctr"/>
            <a:r>
              <a:rPr lang="en-GB" sz="1100" i="1" dirty="0">
                <a:latin typeface="Times" pitchFamily="2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123623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C24E-2A0B-C146-87BE-30665D71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9518848" cy="994122"/>
          </a:xfrm>
        </p:spPr>
        <p:txBody>
          <a:bodyPr/>
          <a:lstStyle/>
          <a:p>
            <a:r>
              <a:rPr lang="en-GB" dirty="0"/>
              <a:t>Using the Handbook </a:t>
            </a:r>
            <a:br>
              <a:rPr lang="en-GB" dirty="0"/>
            </a:br>
            <a:r>
              <a:rPr lang="en-GB" dirty="0"/>
              <a:t>as chair of control system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EF60E-815C-654C-9ADA-1B821EA4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854" y="6504398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082545-C323-4340-B656-B1EC3C90FAA8}"/>
              </a:ext>
            </a:extLst>
          </p:cNvPr>
          <p:cNvSpPr txBox="1">
            <a:spLocks/>
          </p:cNvSpPr>
          <p:nvPr/>
        </p:nvSpPr>
        <p:spPr>
          <a:xfrm>
            <a:off x="119336" y="1484784"/>
            <a:ext cx="6552728" cy="273630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Section 5. explains ”Control System Review” types (RR, PDR, CDR, TRR, SAR, ORR).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For each review type, there is an explanation of its purpose, and a set of </a:t>
            </a:r>
            <a:r>
              <a:rPr lang="en-GB" sz="2000" i="1" dirty="0"/>
              <a:t>typically useful,</a:t>
            </a:r>
            <a:r>
              <a:rPr lang="en-GB" sz="2000" dirty="0"/>
              <a:t> </a:t>
            </a:r>
            <a:r>
              <a:rPr lang="en-GB" sz="2000" i="1" dirty="0"/>
              <a:t>controls-related</a:t>
            </a:r>
            <a:r>
              <a:rPr lang="en-GB" sz="2000" dirty="0"/>
              <a:t> charge questions for this review type. These address </a:t>
            </a:r>
          </a:p>
          <a:p>
            <a:pPr marL="800100" lvl="1" indent="-457200"/>
            <a:r>
              <a:rPr lang="en-GB" sz="2000" dirty="0"/>
              <a:t>what has been achieved / produced / described so far, and</a:t>
            </a:r>
          </a:p>
          <a:p>
            <a:pPr marL="800100" lvl="1" indent="-457200"/>
            <a:r>
              <a:rPr lang="en-GB" sz="2000" dirty="0"/>
              <a:t>how good is the planning and preparation for the next development stage.</a:t>
            </a:r>
          </a:p>
          <a:p>
            <a:pPr marL="800100" lvl="1" indent="-457200"/>
            <a:endParaRPr lang="en-GB" sz="2000" dirty="0"/>
          </a:p>
          <a:p>
            <a:pPr marL="128587" indent="0">
              <a:buNone/>
            </a:pPr>
            <a:r>
              <a:rPr lang="en-GB" sz="2000" dirty="0"/>
              <a:t>The charge questions indicate suitable pass/fail criteria,</a:t>
            </a:r>
          </a:p>
          <a:p>
            <a:pPr marL="128587" indent="0">
              <a:buNone/>
            </a:pPr>
            <a:r>
              <a:rPr lang="en-GB" sz="2000" dirty="0"/>
              <a:t>which the chair can refine for the particular</a:t>
            </a:r>
          </a:p>
          <a:p>
            <a:pPr marL="128587" indent="0">
              <a:buNone/>
            </a:pPr>
            <a:r>
              <a:rPr lang="en-GB" sz="2000" dirty="0"/>
              <a:t>control system development under scrutiny.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5B904-36E4-A94B-A913-E555CDB4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47" y="1556792"/>
            <a:ext cx="5346908" cy="47701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23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88A88-0A6E-1945-9BFB-52241187E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72481" y="3569853"/>
            <a:ext cx="3100429" cy="3104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2DA9B-463D-6847-AEB6-FEC0DB0C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Handbook as control system engineer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DA5F7-D8EC-F540-8057-EAEEA0FB3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Writing documentation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EA87A2-E07F-1C43-9068-FDA41AA2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6" y="1388330"/>
            <a:ext cx="12072664" cy="813649"/>
          </a:xfrm>
        </p:spPr>
        <p:txBody>
          <a:bodyPr/>
          <a:lstStyle/>
          <a:p>
            <a:r>
              <a:rPr lang="en-GB" sz="2000" dirty="0"/>
              <a:t>ESS control system engineers have a wide range of experience of documentation styles before ESS. None are 100% transferable to ESS. Support for authors of technical documentation is in ”6. System Documentation”.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A71E9A4-3892-A641-B1A4-A790CF9C3E1A}"/>
              </a:ext>
            </a:extLst>
          </p:cNvPr>
          <p:cNvSpPr/>
          <p:nvPr/>
        </p:nvSpPr>
        <p:spPr>
          <a:xfrm>
            <a:off x="9707760" y="3752408"/>
            <a:ext cx="2376264" cy="1728192"/>
          </a:xfrm>
          <a:prstGeom prst="wedgeRectCallout">
            <a:avLst>
              <a:gd name="adj1" fmla="val -42310"/>
              <a:gd name="adj2" fmla="val -696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is </a:t>
            </a:r>
            <a:r>
              <a:rPr lang="en-GB" i="1" dirty="0"/>
              <a:t>ESS-specific</a:t>
            </a:r>
            <a:r>
              <a:rPr lang="en-GB" dirty="0"/>
              <a:t> and </a:t>
            </a:r>
            <a:r>
              <a:rPr lang="en-GB" i="1" dirty="0"/>
              <a:t>control-system-domain</a:t>
            </a:r>
            <a:r>
              <a:rPr lang="en-GB" dirty="0"/>
              <a:t> specific support text. Final level of support is in-person, per-document.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EA924BC-E994-FA45-8B29-BF98D88944F9}"/>
              </a:ext>
            </a:extLst>
          </p:cNvPr>
          <p:cNvSpPr/>
          <p:nvPr/>
        </p:nvSpPr>
        <p:spPr>
          <a:xfrm>
            <a:off x="10416480" y="2185130"/>
            <a:ext cx="1233484" cy="521724"/>
          </a:xfrm>
          <a:prstGeom prst="wedgeRectCallout">
            <a:avLst>
              <a:gd name="adj1" fmla="val -44505"/>
              <a:gd name="adj2" fmla="val -75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about 40% of</a:t>
            </a:r>
          </a:p>
          <a:p>
            <a:pPr algn="ctr"/>
            <a:r>
              <a:rPr lang="en-GB" sz="1400" dirty="0"/>
              <a:t>the Handbook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6D471-FA10-A848-A3E3-3FF69EAD777E}"/>
              </a:ext>
            </a:extLst>
          </p:cNvPr>
          <p:cNvSpPr txBox="1"/>
          <p:nvPr/>
        </p:nvSpPr>
        <p:spPr>
          <a:xfrm>
            <a:off x="9552384" y="6093296"/>
            <a:ext cx="2173794" cy="620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r>
              <a:rPr lang="en-GB" sz="2000" i="1" dirty="0">
                <a:latin typeface="Times" pitchFamily="2" charset="0"/>
              </a:rPr>
              <a:t>illustration explaining</a:t>
            </a:r>
          </a:p>
          <a:p>
            <a:r>
              <a:rPr lang="en-GB" sz="2000" i="1" dirty="0">
                <a:latin typeface="Times" pitchFamily="2" charset="0"/>
              </a:rPr>
              <a:t>“Requirements traceability across documents.”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4D1829-9434-4F46-94CB-756889E5E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3550295"/>
            <a:ext cx="4475391" cy="2981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37A25B-AE29-3343-8BD7-F16BC9377FF7}"/>
              </a:ext>
            </a:extLst>
          </p:cNvPr>
          <p:cNvSpPr txBox="1">
            <a:spLocks/>
          </p:cNvSpPr>
          <p:nvPr/>
        </p:nvSpPr>
        <p:spPr>
          <a:xfrm>
            <a:off x="87795" y="2104594"/>
            <a:ext cx="9590239" cy="137586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For each document type, there is</a:t>
            </a:r>
          </a:p>
          <a:p>
            <a:pPr lvl="1"/>
            <a:r>
              <a:rPr lang="en-GB" sz="2000" dirty="0"/>
              <a:t>an explanation of its purpose and the expected, useful content (and the limitations!),</a:t>
            </a:r>
          </a:p>
          <a:p>
            <a:pPr lvl="1"/>
            <a:r>
              <a:rPr lang="en-GB" sz="2000" dirty="0"/>
              <a:t>practical advise for the author on typical questions, problems, uncertainties, etc. which often emerge when this type of document is written.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E53579-4DEE-064A-AC6E-B7D4A87D6F86}"/>
              </a:ext>
            </a:extLst>
          </p:cNvPr>
          <p:cNvCxnSpPr/>
          <p:nvPr/>
        </p:nvCxnSpPr>
        <p:spPr>
          <a:xfrm>
            <a:off x="10128448" y="4616504"/>
            <a:ext cx="1597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B56B925-2D1C-6744-A693-6C68C8D60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9" y="5844339"/>
            <a:ext cx="4769569" cy="980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0B86384-83CA-9045-9F8B-7F89393D7B61}"/>
              </a:ext>
            </a:extLst>
          </p:cNvPr>
          <p:cNvSpPr/>
          <p:nvPr/>
        </p:nvSpPr>
        <p:spPr>
          <a:xfrm>
            <a:off x="2376737" y="6447338"/>
            <a:ext cx="1942476" cy="216024"/>
          </a:xfrm>
          <a:prstGeom prst="ellipse">
            <a:avLst/>
          </a:prstGeom>
          <a:noFill/>
          <a:ln>
            <a:solidFill>
              <a:srgbClr val="77AA42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24662E-59ED-734B-8D28-71AB77229A75}"/>
              </a:ext>
            </a:extLst>
          </p:cNvPr>
          <p:cNvSpPr/>
          <p:nvPr/>
        </p:nvSpPr>
        <p:spPr>
          <a:xfrm>
            <a:off x="4076618" y="6142202"/>
            <a:ext cx="1944216" cy="360040"/>
          </a:xfrm>
          <a:prstGeom prst="ellipse">
            <a:avLst/>
          </a:prstGeom>
          <a:noFill/>
          <a:ln>
            <a:solidFill>
              <a:srgbClr val="77AA42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248BCB-03F5-9946-823C-6C858FD62E1B}"/>
              </a:ext>
            </a:extLst>
          </p:cNvPr>
          <p:cNvCxnSpPr>
            <a:cxnSpLocks/>
          </p:cNvCxnSpPr>
          <p:nvPr/>
        </p:nvCxnSpPr>
        <p:spPr>
          <a:xfrm>
            <a:off x="1379712" y="6021288"/>
            <a:ext cx="99702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7A07FE-DA56-5746-8BA3-A8355215DF7C}"/>
              </a:ext>
            </a:extLst>
          </p:cNvPr>
          <p:cNvSpPr txBox="1"/>
          <p:nvPr/>
        </p:nvSpPr>
        <p:spPr>
          <a:xfrm>
            <a:off x="4753179" y="5413204"/>
            <a:ext cx="1819219" cy="644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1200" i="1" dirty="0">
                <a:solidFill>
                  <a:srgbClr val="77AA42"/>
                </a:solidFill>
                <a:latin typeface="Times" pitchFamily="2" charset="0"/>
              </a:rPr>
              <a:t>“Notes for authors” -</a:t>
            </a:r>
          </a:p>
          <a:p>
            <a:r>
              <a:rPr lang="en-GB" sz="1200" i="1" dirty="0">
                <a:solidFill>
                  <a:srgbClr val="77AA42"/>
                </a:solidFill>
                <a:latin typeface="Times" pitchFamily="2" charset="0"/>
              </a:rPr>
              <a:t>how to make life easier.</a:t>
            </a:r>
          </a:p>
        </p:txBody>
      </p:sp>
    </p:spTree>
    <p:extLst>
      <p:ext uri="{BB962C8B-B14F-4D97-AF65-F5344CB8AC3E}">
        <p14:creationId xmlns:p14="http://schemas.microsoft.com/office/powerpoint/2010/main" val="2071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87B9-6721-344C-BD7D-D355BE24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00973"/>
            <a:ext cx="12241360" cy="1066130"/>
          </a:xfrm>
        </p:spPr>
        <p:txBody>
          <a:bodyPr/>
          <a:lstStyle/>
          <a:p>
            <a:r>
              <a:rPr lang="en-GB" sz="2800" dirty="0"/>
              <a:t>ESS Handbook for Engineering Management of Control Systems -</a:t>
            </a:r>
            <a:br>
              <a:rPr lang="en-GB" sz="2800" dirty="0"/>
            </a:br>
            <a:r>
              <a:rPr lang="en-GB" sz="2800" dirty="0"/>
              <a:t>How is it validated?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8BA5C-77B9-EA4A-9FAA-B305BEFD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AFB66301-08BD-F148-9C7B-8BEFBD799490}"/>
              </a:ext>
            </a:extLst>
          </p:cNvPr>
          <p:cNvSpPr/>
          <p:nvPr/>
        </p:nvSpPr>
        <p:spPr>
          <a:xfrm>
            <a:off x="9564510" y="1628800"/>
            <a:ext cx="2016224" cy="2364863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ESS Handbook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Engineering Management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Control Systems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ESS-0054678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40A964-F903-B24C-AF95-14B3F4EFDBDB}"/>
              </a:ext>
            </a:extLst>
          </p:cNvPr>
          <p:cNvSpPr txBox="1">
            <a:spLocks/>
          </p:cNvSpPr>
          <p:nvPr/>
        </p:nvSpPr>
        <p:spPr>
          <a:xfrm>
            <a:off x="279506" y="1590109"/>
            <a:ext cx="9056854" cy="233357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Status: in review, responding to comments</a:t>
            </a:r>
          </a:p>
          <a:p>
            <a:r>
              <a:rPr lang="en-GB" sz="2400" dirty="0"/>
              <a:t>reviewed by approximately 15 ICS staff members</a:t>
            </a:r>
          </a:p>
          <a:p>
            <a:r>
              <a:rPr lang="en-GB" sz="2400" dirty="0"/>
              <a:t>in detailed review by central ESS functions</a:t>
            </a:r>
          </a:p>
          <a:p>
            <a:pPr lvl="1"/>
            <a:r>
              <a:rPr lang="en-GB" sz="2000" dirty="0"/>
              <a:t>ESS engineering management, ESS information systems, ESS Operations</a:t>
            </a:r>
          </a:p>
          <a:p>
            <a:r>
              <a:rPr lang="en-GB" sz="2400" dirty="0"/>
              <a:t>in review coordination: NSS, AD, TD, quality assurance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9C7573-0304-2B40-9B1A-A8AAF8B5D150}"/>
              </a:ext>
            </a:extLst>
          </p:cNvPr>
          <p:cNvSpPr txBox="1">
            <a:spLocks/>
          </p:cNvSpPr>
          <p:nvPr/>
        </p:nvSpPr>
        <p:spPr>
          <a:xfrm>
            <a:off x="263352" y="3923682"/>
            <a:ext cx="10801200" cy="173959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1" dirty="0"/>
              <a:t>The high number of reviewers is motivated by</a:t>
            </a:r>
          </a:p>
          <a:p>
            <a:r>
              <a:rPr lang="en-GB" sz="2400" i="1" dirty="0"/>
              <a:t>wish for feedback by all ESS stakeholders,</a:t>
            </a:r>
          </a:p>
          <a:p>
            <a:r>
              <a:rPr lang="en-GB" sz="2400" i="1" dirty="0"/>
              <a:t>need to develop some degree of buy-in and spreading. The content discussions are unavoidable anyway.</a:t>
            </a:r>
          </a:p>
          <a:p>
            <a:endParaRPr lang="en-GB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i="1" dirty="0"/>
              <a:t>Review is conducted with a systematic comment tracking, so it stays feasible both for editing and for keeping up with changes (among reviewers).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EF6EC97-4503-B445-B94F-008DC9B6315E}"/>
              </a:ext>
            </a:extLst>
          </p:cNvPr>
          <p:cNvSpPr/>
          <p:nvPr/>
        </p:nvSpPr>
        <p:spPr>
          <a:xfrm>
            <a:off x="6816080" y="2060848"/>
            <a:ext cx="473242" cy="260382"/>
          </a:xfrm>
          <a:custGeom>
            <a:avLst/>
            <a:gdLst>
              <a:gd name="connsiteX0" fmla="*/ 0 w 473242"/>
              <a:gd name="connsiteY0" fmla="*/ 128337 h 260382"/>
              <a:gd name="connsiteX1" fmla="*/ 136358 w 473242"/>
              <a:gd name="connsiteY1" fmla="*/ 256673 h 260382"/>
              <a:gd name="connsiteX2" fmla="*/ 473242 w 473242"/>
              <a:gd name="connsiteY2" fmla="*/ 0 h 2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42" h="260382">
                <a:moveTo>
                  <a:pt x="0" y="128337"/>
                </a:moveTo>
                <a:cubicBezTo>
                  <a:pt x="28742" y="203199"/>
                  <a:pt x="57484" y="278062"/>
                  <a:pt x="136358" y="256673"/>
                </a:cubicBezTo>
                <a:cubicBezTo>
                  <a:pt x="215232" y="235284"/>
                  <a:pt x="344237" y="117642"/>
                  <a:pt x="473242" y="0"/>
                </a:cubicBezTo>
              </a:path>
            </a:pathLst>
          </a:custGeom>
          <a:noFill/>
          <a:ln w="57150">
            <a:solidFill>
              <a:srgbClr val="77A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93671AC-F2B4-2D48-B092-21E4603B28C6}"/>
              </a:ext>
            </a:extLst>
          </p:cNvPr>
          <p:cNvSpPr/>
          <p:nvPr/>
        </p:nvSpPr>
        <p:spPr>
          <a:xfrm>
            <a:off x="6816080" y="2577968"/>
            <a:ext cx="473242" cy="260382"/>
          </a:xfrm>
          <a:custGeom>
            <a:avLst/>
            <a:gdLst>
              <a:gd name="connsiteX0" fmla="*/ 0 w 473242"/>
              <a:gd name="connsiteY0" fmla="*/ 128337 h 260382"/>
              <a:gd name="connsiteX1" fmla="*/ 136358 w 473242"/>
              <a:gd name="connsiteY1" fmla="*/ 256673 h 260382"/>
              <a:gd name="connsiteX2" fmla="*/ 473242 w 473242"/>
              <a:gd name="connsiteY2" fmla="*/ 0 h 2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42" h="260382">
                <a:moveTo>
                  <a:pt x="0" y="128337"/>
                </a:moveTo>
                <a:cubicBezTo>
                  <a:pt x="28742" y="203199"/>
                  <a:pt x="57484" y="278062"/>
                  <a:pt x="136358" y="256673"/>
                </a:cubicBezTo>
                <a:cubicBezTo>
                  <a:pt x="215232" y="235284"/>
                  <a:pt x="344237" y="117642"/>
                  <a:pt x="473242" y="0"/>
                </a:cubicBez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2C3C75F-D021-304E-BD5A-A9E288A0E58F}"/>
              </a:ext>
            </a:extLst>
          </p:cNvPr>
          <p:cNvSpPr/>
          <p:nvPr/>
        </p:nvSpPr>
        <p:spPr>
          <a:xfrm>
            <a:off x="7536160" y="3431794"/>
            <a:ext cx="473242" cy="260382"/>
          </a:xfrm>
          <a:custGeom>
            <a:avLst/>
            <a:gdLst>
              <a:gd name="connsiteX0" fmla="*/ 0 w 473242"/>
              <a:gd name="connsiteY0" fmla="*/ 128337 h 260382"/>
              <a:gd name="connsiteX1" fmla="*/ 136358 w 473242"/>
              <a:gd name="connsiteY1" fmla="*/ 256673 h 260382"/>
              <a:gd name="connsiteX2" fmla="*/ 473242 w 473242"/>
              <a:gd name="connsiteY2" fmla="*/ 0 h 2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42" h="260382">
                <a:moveTo>
                  <a:pt x="0" y="128337"/>
                </a:moveTo>
                <a:cubicBezTo>
                  <a:pt x="28742" y="203199"/>
                  <a:pt x="57484" y="278062"/>
                  <a:pt x="136358" y="256673"/>
                </a:cubicBezTo>
                <a:cubicBezTo>
                  <a:pt x="215232" y="235284"/>
                  <a:pt x="344237" y="117642"/>
                  <a:pt x="473242" y="0"/>
                </a:cubicBez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97DC-829A-8F46-8D07-5D8D328D0F58}"/>
              </a:ext>
            </a:extLst>
          </p:cNvPr>
          <p:cNvSpPr/>
          <p:nvPr/>
        </p:nvSpPr>
        <p:spPr>
          <a:xfrm>
            <a:off x="8439195" y="3431794"/>
            <a:ext cx="473242" cy="260382"/>
          </a:xfrm>
          <a:custGeom>
            <a:avLst/>
            <a:gdLst>
              <a:gd name="connsiteX0" fmla="*/ 0 w 473242"/>
              <a:gd name="connsiteY0" fmla="*/ 128337 h 260382"/>
              <a:gd name="connsiteX1" fmla="*/ 136358 w 473242"/>
              <a:gd name="connsiteY1" fmla="*/ 256673 h 260382"/>
              <a:gd name="connsiteX2" fmla="*/ 473242 w 473242"/>
              <a:gd name="connsiteY2" fmla="*/ 0 h 2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42" h="260382">
                <a:moveTo>
                  <a:pt x="0" y="128337"/>
                </a:moveTo>
                <a:cubicBezTo>
                  <a:pt x="28742" y="203199"/>
                  <a:pt x="57484" y="278062"/>
                  <a:pt x="136358" y="256673"/>
                </a:cubicBezTo>
                <a:cubicBezTo>
                  <a:pt x="215232" y="235284"/>
                  <a:pt x="344237" y="117642"/>
                  <a:pt x="473242" y="0"/>
                </a:cubicBez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55A1E56-B550-5641-B0CE-52BAF1547151}"/>
              </a:ext>
            </a:extLst>
          </p:cNvPr>
          <p:cNvSpPr/>
          <p:nvPr/>
        </p:nvSpPr>
        <p:spPr>
          <a:xfrm>
            <a:off x="7980309" y="3440781"/>
            <a:ext cx="473242" cy="260382"/>
          </a:xfrm>
          <a:custGeom>
            <a:avLst/>
            <a:gdLst>
              <a:gd name="connsiteX0" fmla="*/ 0 w 473242"/>
              <a:gd name="connsiteY0" fmla="*/ 128337 h 260382"/>
              <a:gd name="connsiteX1" fmla="*/ 136358 w 473242"/>
              <a:gd name="connsiteY1" fmla="*/ 256673 h 260382"/>
              <a:gd name="connsiteX2" fmla="*/ 473242 w 473242"/>
              <a:gd name="connsiteY2" fmla="*/ 0 h 2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242" h="260382">
                <a:moveTo>
                  <a:pt x="0" y="128337"/>
                </a:moveTo>
                <a:cubicBezTo>
                  <a:pt x="28742" y="203199"/>
                  <a:pt x="57484" y="278062"/>
                  <a:pt x="136358" y="256673"/>
                </a:cubicBezTo>
                <a:cubicBezTo>
                  <a:pt x="215232" y="235284"/>
                  <a:pt x="344237" y="117642"/>
                  <a:pt x="473242" y="0"/>
                </a:cubicBez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4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B5F4-4568-DD47-B5AB-9B900613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0999"/>
            <a:ext cx="10972800" cy="5037461"/>
          </a:xfrm>
        </p:spPr>
        <p:txBody>
          <a:bodyPr/>
          <a:lstStyle/>
          <a:p>
            <a:r>
              <a:rPr lang="en-GB" dirty="0"/>
              <a:t>Review version available to all engineers, WP managers, as reference material.</a:t>
            </a:r>
          </a:p>
          <a:p>
            <a:endParaRPr lang="en-GB" dirty="0"/>
          </a:p>
          <a:p>
            <a:r>
              <a:rPr lang="en-GB" dirty="0"/>
              <a:t>preliminary feedback: Handbook is understandable and practically applicable.</a:t>
            </a:r>
          </a:p>
          <a:p>
            <a:endParaRPr lang="en-GB" dirty="0"/>
          </a:p>
          <a:p>
            <a:r>
              <a:rPr lang="en-GB" dirty="0"/>
              <a:t>SEMPs have become a default step in system development.</a:t>
            </a:r>
          </a:p>
          <a:p>
            <a:r>
              <a:rPr lang="en-GB" dirty="0"/>
              <a:t>ICDs, design documents, system integration plans, verification plans for control systems are increasingly aligned with the spirit and intention of the Handbook.</a:t>
            </a:r>
          </a:p>
          <a:p>
            <a:r>
              <a:rPr lang="en-GB" dirty="0"/>
              <a:t>Documentation quality incl. alignment across the different integration teams increases.</a:t>
            </a:r>
          </a:p>
          <a:p>
            <a:endParaRPr lang="en-GB" dirty="0"/>
          </a:p>
          <a:p>
            <a:pPr lvl="1"/>
            <a:r>
              <a:rPr lang="en-GB" dirty="0"/>
              <a:t>Legacy isn’t forcefully transferred onto the current guideline track. This can happen over time, with focus on the more challenging or problematic control system developments.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A4A43-78AD-8147-A855-A67345E5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099C9B-FCCA-0B4A-BE44-AEA09E34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00973"/>
            <a:ext cx="12241360" cy="1066130"/>
          </a:xfrm>
        </p:spPr>
        <p:txBody>
          <a:bodyPr/>
          <a:lstStyle/>
          <a:p>
            <a:r>
              <a:rPr lang="en-GB" sz="2800" dirty="0"/>
              <a:t>ESS Handbook for Engineering Management of Control Systems -</a:t>
            </a:r>
            <a:br>
              <a:rPr lang="en-GB" sz="2800" dirty="0"/>
            </a:br>
            <a:r>
              <a:rPr lang="en-GB" sz="2800" dirty="0"/>
              <a:t>To what extent is it used today?</a:t>
            </a:r>
          </a:p>
        </p:txBody>
      </p:sp>
    </p:spTree>
    <p:extLst>
      <p:ext uri="{BB962C8B-B14F-4D97-AF65-F5344CB8AC3E}">
        <p14:creationId xmlns:p14="http://schemas.microsoft.com/office/powerpoint/2010/main" val="254540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C4C-EB54-574A-B925-E12DB44C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6D2DA-5F62-3242-BF7A-4266A7F3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5306DC-9D0F-624F-8647-00C861E4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2019-04: content reviews of ESS central functions</a:t>
            </a:r>
          </a:p>
          <a:p>
            <a:pPr marL="0" indent="0">
              <a:buNone/>
            </a:pPr>
            <a:r>
              <a:rPr lang="en-GB" sz="2000" dirty="0"/>
              <a:t>2019-06: content reviews of technical divisions, release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2020 - Update</a:t>
            </a:r>
          </a:p>
          <a:p>
            <a:pPr>
              <a:buFontTx/>
              <a:buChar char="-"/>
            </a:pPr>
            <a:r>
              <a:rPr lang="en-GB" sz="2000" dirty="0"/>
              <a:t>adjustments to evolving ESS rules and toolsets (PLM, inventory, etc.),</a:t>
            </a:r>
          </a:p>
          <a:p>
            <a:pPr>
              <a:buFontTx/>
              <a:buChar char="-"/>
            </a:pPr>
            <a:r>
              <a:rPr lang="en-GB" sz="2000" dirty="0"/>
              <a:t>describe/define the management of technical standards for control systems,</a:t>
            </a:r>
          </a:p>
          <a:p>
            <a:pPr>
              <a:buFontTx/>
              <a:buChar char="-"/>
            </a:pPr>
            <a:r>
              <a:rPr lang="en-GB" sz="2000" dirty="0"/>
              <a:t>references to new development guidelines, conventions, etc.</a:t>
            </a:r>
          </a:p>
          <a:p>
            <a:pPr lvl="1">
              <a:buFontTx/>
              <a:buChar char="-"/>
            </a:pPr>
            <a:r>
              <a:rPr lang="en-GB" sz="2000" dirty="0"/>
              <a:t>e.g. method for reliability &amp; availability analysis for control system hardware</a:t>
            </a:r>
          </a:p>
          <a:p>
            <a:pPr>
              <a:buFontTx/>
              <a:buChar char="-"/>
            </a:pPr>
            <a:r>
              <a:rPr lang="en-GB" sz="2000" dirty="0"/>
              <a:t>improved examples and guidance text on further feedback</a:t>
            </a:r>
          </a:p>
        </p:txBody>
      </p:sp>
    </p:spTree>
    <p:extLst>
      <p:ext uri="{BB962C8B-B14F-4D97-AF65-F5344CB8AC3E}">
        <p14:creationId xmlns:p14="http://schemas.microsoft.com/office/powerpoint/2010/main" val="223314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6E9C-0BD2-3649-8DD6-21C66EB1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620688"/>
            <a:ext cx="6854552" cy="562074"/>
          </a:xfrm>
        </p:spPr>
        <p:txBody>
          <a:bodyPr/>
          <a:lstStyle/>
          <a:p>
            <a:r>
              <a:rPr lang="en-GB" dirty="0"/>
              <a:t>ESS Handbook for Engineering Management of Control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21B5D-D3A1-C04B-9E28-7D68F9EF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24" y="6492875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91643E14-5C48-694D-A93E-B032AD2E14DB}"/>
              </a:ext>
            </a:extLst>
          </p:cNvPr>
          <p:cNvSpPr/>
          <p:nvPr/>
        </p:nvSpPr>
        <p:spPr>
          <a:xfrm>
            <a:off x="10478699" y="76491"/>
            <a:ext cx="1463014" cy="1569517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ESS Handbook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for Engineering Management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of Control Systems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</a:rPr>
              <a:t>ESS-0054678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F5FC16E5-BDDD-C247-870A-2194F45541CD}"/>
              </a:ext>
            </a:extLst>
          </p:cNvPr>
          <p:cNvSpPr/>
          <p:nvPr/>
        </p:nvSpPr>
        <p:spPr>
          <a:xfrm>
            <a:off x="7968208" y="318977"/>
            <a:ext cx="2592288" cy="593985"/>
          </a:xfrm>
          <a:prstGeom prst="notchedRightArrow">
            <a:avLst>
              <a:gd name="adj1" fmla="val 64661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major update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AC1BB9-1F3F-9640-92B3-02859836D6A4}"/>
              </a:ext>
            </a:extLst>
          </p:cNvPr>
          <p:cNvSpPr txBox="1">
            <a:spLocks/>
          </p:cNvSpPr>
          <p:nvPr/>
        </p:nvSpPr>
        <p:spPr>
          <a:xfrm>
            <a:off x="5533486" y="1767461"/>
            <a:ext cx="6408228" cy="1788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... a practically meaningful method for structuring the development and life cycle of control systems, useful </a:t>
            </a:r>
          </a:p>
          <a:p>
            <a:pPr marL="0" indent="0">
              <a:buNone/>
            </a:pPr>
            <a:r>
              <a:rPr lang="en-GB" dirty="0"/>
              <a:t>... for WP managers, review chairs, </a:t>
            </a:r>
          </a:p>
          <a:p>
            <a:pPr marL="0" indent="0">
              <a:buNone/>
            </a:pPr>
            <a:r>
              <a:rPr lang="en-GB" dirty="0"/>
              <a:t>... for control system engineers.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1B5F0F-C201-1343-903D-55F7118F661D}"/>
              </a:ext>
            </a:extLst>
          </p:cNvPr>
          <p:cNvSpPr txBox="1">
            <a:spLocks/>
          </p:cNvSpPr>
          <p:nvPr/>
        </p:nvSpPr>
        <p:spPr>
          <a:xfrm>
            <a:off x="174249" y="1767461"/>
            <a:ext cx="4192085" cy="367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1. Introduction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2. Relevant concepts and tools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3. System life cycle for ESS facility control systems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4. System life cycle for generic control systems and technology developments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5. System reviews of control systems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6. System documentation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7. Applicable standards and workflows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10.-12. Annexes on conformance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21A23-0AB6-BD4A-A625-791D80873722}"/>
              </a:ext>
            </a:extLst>
          </p:cNvPr>
          <p:cNvSpPr txBox="1"/>
          <p:nvPr/>
        </p:nvSpPr>
        <p:spPr>
          <a:xfrm>
            <a:off x="6848194" y="4638094"/>
            <a:ext cx="5591944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en-GB" sz="2000" i="1" dirty="0">
              <a:solidFill>
                <a:schemeClr val="accent3">
                  <a:lumMod val="50000"/>
                </a:schemeClr>
              </a:solidFill>
              <a:latin typeface="Times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7EAD4D-B8D8-0142-BA15-CA16A4C15E5C}"/>
              </a:ext>
            </a:extLst>
          </p:cNvPr>
          <p:cNvSpPr txBox="1">
            <a:spLocks/>
          </p:cNvSpPr>
          <p:nvPr/>
        </p:nvSpPr>
        <p:spPr>
          <a:xfrm>
            <a:off x="5533486" y="3636397"/>
            <a:ext cx="6408228" cy="83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... flexible, scalable and adaptable to individual developments in a controlled way.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1578E6-1566-0F4F-8BA2-BCD33B9FF9B0}"/>
              </a:ext>
            </a:extLst>
          </p:cNvPr>
          <p:cNvSpPr txBox="1"/>
          <p:nvPr/>
        </p:nvSpPr>
        <p:spPr>
          <a:xfrm>
            <a:off x="7464152" y="1408314"/>
            <a:ext cx="2014332" cy="7225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D2F3DE-0EC6-4243-8292-F41EF056198C}"/>
              </a:ext>
            </a:extLst>
          </p:cNvPr>
          <p:cNvSpPr txBox="1"/>
          <p:nvPr/>
        </p:nvSpPr>
        <p:spPr>
          <a:xfrm>
            <a:off x="544878" y="1406183"/>
            <a:ext cx="2014332" cy="7225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Table of Content</a:t>
            </a:r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47848A66-A32D-FE4D-819F-207B929940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81" y="5501915"/>
            <a:ext cx="3910559" cy="1308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082FC7-667D-3A44-83F1-CD8E6C91FC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39344" y="4638094"/>
            <a:ext cx="3280197" cy="16134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E50C5D8D-145D-574A-9AB2-CDA366AAB930}"/>
              </a:ext>
            </a:extLst>
          </p:cNvPr>
          <p:cNvCxnSpPr>
            <a:cxnSpLocks/>
          </p:cNvCxnSpPr>
          <p:nvPr/>
        </p:nvCxnSpPr>
        <p:spPr>
          <a:xfrm flipV="1">
            <a:off x="2999656" y="3068960"/>
            <a:ext cx="2801894" cy="1385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4ED15E6-E01A-EA4F-952A-D4DCED40CE0D}"/>
              </a:ext>
            </a:extLst>
          </p:cNvPr>
          <p:cNvCxnSpPr>
            <a:cxnSpLocks/>
          </p:cNvCxnSpPr>
          <p:nvPr/>
        </p:nvCxnSpPr>
        <p:spPr>
          <a:xfrm>
            <a:off x="3776616" y="2636912"/>
            <a:ext cx="2024934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64D305A-3D79-FA4C-B665-22D57C3CDAD9}"/>
              </a:ext>
            </a:extLst>
          </p:cNvPr>
          <p:cNvCxnSpPr>
            <a:cxnSpLocks/>
          </p:cNvCxnSpPr>
          <p:nvPr/>
        </p:nvCxnSpPr>
        <p:spPr>
          <a:xfrm>
            <a:off x="3776616" y="2649612"/>
            <a:ext cx="2024934" cy="11716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472BF20-750D-FE44-B3CA-23144E1BA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74" y="4717183"/>
            <a:ext cx="3213497" cy="21408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6E837-1DD3-FA43-AE3A-0BA08A554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91" y="4356800"/>
            <a:ext cx="2677361" cy="2290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671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F0F-14EB-6B49-AA02-5048CAB8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Back-up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5102-39C4-4C4F-AA75-7F1671D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1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6E9C-0BD2-3649-8DD6-21C66EB1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624D-0C11-6841-B596-6D1CDE4C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Engineering Management for ICS / ESS control systems</a:t>
            </a:r>
          </a:p>
          <a:p>
            <a:pPr lvl="1"/>
            <a:r>
              <a:rPr lang="en-GB" dirty="0"/>
              <a:t>ESS Handbook for Engineering Management for Control Systems</a:t>
            </a:r>
          </a:p>
          <a:p>
            <a:r>
              <a:rPr lang="en-GB" dirty="0"/>
              <a:t>Goals of the Handbook</a:t>
            </a:r>
          </a:p>
          <a:p>
            <a:pPr lvl="1"/>
            <a:r>
              <a:rPr lang="en-GB" dirty="0"/>
              <a:t>Content outline</a:t>
            </a:r>
          </a:p>
          <a:p>
            <a:r>
              <a:rPr lang="en-GB" dirty="0"/>
              <a:t>Control system life cycles</a:t>
            </a:r>
          </a:p>
          <a:p>
            <a:r>
              <a:rPr lang="en-GB" dirty="0"/>
              <a:t>Applying the Handbook</a:t>
            </a:r>
          </a:p>
          <a:p>
            <a:pPr lvl="1"/>
            <a:r>
              <a:rPr lang="en-GB" dirty="0"/>
              <a:t>Use by work package managers</a:t>
            </a:r>
          </a:p>
          <a:p>
            <a:pPr lvl="1"/>
            <a:r>
              <a:rPr lang="en-GB" dirty="0"/>
              <a:t>Use by engineers</a:t>
            </a:r>
          </a:p>
          <a:p>
            <a:r>
              <a:rPr lang="en-GB" dirty="0"/>
              <a:t>How is the Handbook content validated?</a:t>
            </a:r>
          </a:p>
          <a:p>
            <a:r>
              <a:rPr lang="en-GB" dirty="0"/>
              <a:t>To what extent is it used today?</a:t>
            </a:r>
          </a:p>
          <a:p>
            <a:r>
              <a:rPr lang="en-GB" dirty="0"/>
              <a:t>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21B5D-D3A1-C04B-9E28-7D68F9EF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0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F188-2FCB-A640-9B90-F3D46E5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Annexes: Conformance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17E9-CB40-6347-9679-F55C1A95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36579"/>
            <a:ext cx="10972800" cy="5381882"/>
          </a:xfrm>
        </p:spPr>
        <p:txBody>
          <a:bodyPr/>
          <a:lstStyle/>
          <a:p>
            <a:r>
              <a:rPr lang="en-GB" sz="2000" dirty="0"/>
              <a:t>ESS defines “Quality assurance activities” which apply to normal (non-safety-critical) control systems.</a:t>
            </a:r>
          </a:p>
          <a:p>
            <a:pPr lvl="1"/>
            <a:r>
              <a:rPr lang="en-GB" dirty="0"/>
              <a:t>ESS-0016468 “ESS rule for identification and classification of safety important components”</a:t>
            </a:r>
            <a:endParaRPr lang="en-GB" sz="1700" dirty="0"/>
          </a:p>
          <a:p>
            <a:r>
              <a:rPr lang="en-GB" sz="2000" dirty="0"/>
              <a:t>Annex A demonstrates that control systems developed using this Handbook perform the required “Quality assurance activities”.</a:t>
            </a:r>
          </a:p>
          <a:p>
            <a:endParaRPr lang="en-GB" sz="2000" dirty="0"/>
          </a:p>
          <a:p>
            <a:r>
              <a:rPr lang="en-GB" sz="2000" dirty="0"/>
              <a:t>ESS rules define “EIC0” systems, some of which are normal control systems.  Any ESS “EIC0” system “Requires application of conventional standards or practices” .</a:t>
            </a:r>
          </a:p>
          <a:p>
            <a:pPr lvl="1"/>
            <a:r>
              <a:rPr lang="en-GB" sz="1700" dirty="0"/>
              <a:t>”ESS Rules for Radiation Safety Classification of Electrical and Instrumentation &amp; Control Equipment including Design and Quality Requirements”</a:t>
            </a:r>
          </a:p>
          <a:p>
            <a:r>
              <a:rPr lang="en-GB" sz="2000" dirty="0"/>
              <a:t>Annex B demonstrates that control systems developed using this Handbook fulfil the conformance requirements of the international standard “ISO/IEC/IEEE 15288:2015 Systems and software engineering – System life cycle processes” using the standard’s method “Full conformance to outcomes”.</a:t>
            </a:r>
          </a:p>
          <a:p>
            <a:endParaRPr lang="en-GB" sz="2000" dirty="0"/>
          </a:p>
          <a:p>
            <a:r>
              <a:rPr lang="en-GB" sz="2000" dirty="0"/>
              <a:t>Annex C indicates conformance with requirements for common technical processes as described in the NPR 7123.1 “NASA Systems Engineering Processes and Requirements” [29], chapter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E842C-5B0A-9843-B790-9F1995A8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29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9518848" cy="1035822"/>
          </a:xfrm>
        </p:spPr>
        <p:txBody>
          <a:bodyPr/>
          <a:lstStyle/>
          <a:p>
            <a:r>
              <a:rPr lang="en-GB" dirty="0"/>
              <a:t>Engineering management at ICS</a:t>
            </a:r>
            <a:br>
              <a:rPr lang="en-GB" dirty="0"/>
            </a:br>
            <a:r>
              <a:rPr lang="en-GB" sz="2400" dirty="0"/>
              <a:t>Systems Engineering, system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8170B9-F6CD-0C46-827A-F4CD7E948C5F}"/>
              </a:ext>
            </a:extLst>
          </p:cNvPr>
          <p:cNvSpPr/>
          <p:nvPr/>
        </p:nvSpPr>
        <p:spPr>
          <a:xfrm>
            <a:off x="191343" y="1556792"/>
            <a:ext cx="3888433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Engineering Management for ICS control systems</a:t>
            </a:r>
          </a:p>
          <a:p>
            <a:r>
              <a:rPr lang="en-GB" i="1" dirty="0">
                <a:solidFill>
                  <a:schemeClr val="tx1"/>
                </a:solidFill>
              </a:rPr>
              <a:t>ESS-0054678 </a:t>
            </a:r>
            <a:r>
              <a:rPr lang="en-GB" b="1" i="1" dirty="0">
                <a:solidFill>
                  <a:schemeClr val="tx1"/>
                </a:solidFill>
              </a:rPr>
              <a:t>ICS Integration Strategy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80993D-0577-B94D-AB3F-6C3149110EC9}"/>
              </a:ext>
            </a:extLst>
          </p:cNvPr>
          <p:cNvSpPr/>
          <p:nvPr/>
        </p:nvSpPr>
        <p:spPr>
          <a:xfrm>
            <a:off x="191343" y="2564904"/>
            <a:ext cx="3888433" cy="8372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Engineering Management for PSS</a:t>
            </a:r>
          </a:p>
          <a:p>
            <a:r>
              <a:rPr lang="sv-SE" i="1" dirty="0">
                <a:solidFill>
                  <a:schemeClr val="tx1"/>
                </a:solidFill>
              </a:rPr>
              <a:t>ESS-0469185 </a:t>
            </a:r>
            <a:r>
              <a:rPr lang="en-GB" i="1" dirty="0">
                <a:solidFill>
                  <a:schemeClr val="tx1"/>
                </a:solidFill>
              </a:rPr>
              <a:t>Safety plan for</a:t>
            </a:r>
          </a:p>
          <a:p>
            <a:r>
              <a:rPr lang="en-GB" i="1" dirty="0">
                <a:solidFill>
                  <a:schemeClr val="tx1"/>
                </a:solidFill>
              </a:rPr>
              <a:t>Personnel Safety Systems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9C770-4DA2-934D-A1A7-F20E04E3B22B}"/>
              </a:ext>
            </a:extLst>
          </p:cNvPr>
          <p:cNvSpPr/>
          <p:nvPr/>
        </p:nvSpPr>
        <p:spPr>
          <a:xfrm>
            <a:off x="187829" y="3557514"/>
            <a:ext cx="3891947" cy="10122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GB" dirty="0">
                <a:solidFill>
                  <a:schemeClr val="tx1"/>
                </a:solidFill>
              </a:rPr>
              <a:t>Engineering Management for MP</a:t>
            </a:r>
          </a:p>
          <a:p>
            <a:r>
              <a:rPr lang="sv-SE" i="1" dirty="0">
                <a:solidFill>
                  <a:schemeClr val="tx1"/>
                </a:solidFill>
              </a:rPr>
              <a:t>ESS-0057245 </a:t>
            </a:r>
            <a:r>
              <a:rPr lang="en-GB" i="1" dirty="0">
                <a:solidFill>
                  <a:schemeClr val="tx1"/>
                </a:solidFill>
              </a:rPr>
              <a:t>Machine Protection -</a:t>
            </a:r>
          </a:p>
          <a:p>
            <a:r>
              <a:rPr lang="en-GB" i="1" dirty="0">
                <a:solidFill>
                  <a:schemeClr val="tx1"/>
                </a:solidFill>
              </a:rPr>
              <a:t>Systems Engineering Management Plan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0C9FBF-DC95-5F45-8237-FBA7AF53ABE6}"/>
              </a:ext>
            </a:extLst>
          </p:cNvPr>
          <p:cNvSpPr/>
          <p:nvPr/>
        </p:nvSpPr>
        <p:spPr>
          <a:xfrm>
            <a:off x="187829" y="4725144"/>
            <a:ext cx="3891947" cy="924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Engineering Management for</a:t>
            </a:r>
          </a:p>
          <a:p>
            <a:r>
              <a:rPr lang="en-GB" dirty="0">
                <a:solidFill>
                  <a:schemeClr val="tx1"/>
                </a:solidFill>
              </a:rPr>
              <a:t>Control system software</a:t>
            </a:r>
          </a:p>
          <a:p>
            <a:r>
              <a:rPr lang="en-GB" i="1" dirty="0">
                <a:solidFill>
                  <a:schemeClr val="tx1"/>
                </a:solidFill>
              </a:rPr>
              <a:t>(draft in work)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EEFBF3-81CE-9246-B6AE-055D2150C929}"/>
              </a:ext>
            </a:extLst>
          </p:cNvPr>
          <p:cNvSpPr/>
          <p:nvPr/>
        </p:nvSpPr>
        <p:spPr>
          <a:xfrm>
            <a:off x="188319" y="5790873"/>
            <a:ext cx="3891473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Engineering Management for</a:t>
            </a:r>
          </a:p>
          <a:p>
            <a:r>
              <a:rPr lang="en-GB" dirty="0">
                <a:solidFill>
                  <a:schemeClr val="tx1"/>
                </a:solidFill>
              </a:rPr>
              <a:t>Control system infrastructure</a:t>
            </a:r>
          </a:p>
          <a:p>
            <a:r>
              <a:rPr lang="en-GB" i="1" dirty="0">
                <a:solidFill>
                  <a:schemeClr val="tx1"/>
                </a:solidFill>
              </a:rPr>
              <a:t>(workflow descriptions)</a:t>
            </a: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A3FE082D-252E-D94E-B074-F3BABA9CE007}"/>
              </a:ext>
            </a:extLst>
          </p:cNvPr>
          <p:cNvSpPr/>
          <p:nvPr/>
        </p:nvSpPr>
        <p:spPr>
          <a:xfrm>
            <a:off x="3935760" y="1586965"/>
            <a:ext cx="2592288" cy="593985"/>
          </a:xfrm>
          <a:prstGeom prst="notchedRightArrow">
            <a:avLst>
              <a:gd name="adj1" fmla="val 64661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major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9584D-2E2E-B64E-B3F3-A944089DCC3D}"/>
              </a:ext>
            </a:extLst>
          </p:cNvPr>
          <p:cNvSpPr txBox="1"/>
          <p:nvPr/>
        </p:nvSpPr>
        <p:spPr>
          <a:xfrm>
            <a:off x="4862945" y="3463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10F866C6-E81A-4642-B52E-6F5F8262EDF5}"/>
              </a:ext>
            </a:extLst>
          </p:cNvPr>
          <p:cNvSpPr/>
          <p:nvPr/>
        </p:nvSpPr>
        <p:spPr>
          <a:xfrm>
            <a:off x="6816081" y="1631319"/>
            <a:ext cx="2016224" cy="2364863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ESS Handbook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Engineering Management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Control Systems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ESS-0054678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E0EAB-8332-994F-96C2-5995F842BBDB}"/>
              </a:ext>
            </a:extLst>
          </p:cNvPr>
          <p:cNvSpPr txBox="1"/>
          <p:nvPr/>
        </p:nvSpPr>
        <p:spPr>
          <a:xfrm>
            <a:off x="8631382" y="40178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C2B117-B609-5E40-B347-9ABF0851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944" y="4369810"/>
            <a:ext cx="4877536" cy="14976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ESS-wide guideline</a:t>
            </a:r>
          </a:p>
          <a:p>
            <a:pPr marL="0" indent="0">
              <a:buNone/>
            </a:pPr>
            <a:r>
              <a:rPr lang="en-GB" dirty="0"/>
              <a:t>for common “engineering management”</a:t>
            </a:r>
          </a:p>
          <a:p>
            <a:pPr marL="0" indent="0">
              <a:buNone/>
            </a:pPr>
            <a:r>
              <a:rPr lang="en-GB" dirty="0"/>
              <a:t>of the control systems.</a:t>
            </a: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3ED3-7188-8E4B-B862-E04673AE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Note: Two </a:t>
            </a:r>
            <a:r>
              <a:rPr lang="en-GB" dirty="0" err="1"/>
              <a:t>Handboooks</a:t>
            </a:r>
            <a:r>
              <a:rPr lang="en-GB" dirty="0"/>
              <a:t> for controls now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6CC37-C102-464E-9DD7-8DAEF356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A7501D84-4866-B743-9687-21AB6A9FC54A}"/>
              </a:ext>
            </a:extLst>
          </p:cNvPr>
          <p:cNvSpPr/>
          <p:nvPr/>
        </p:nvSpPr>
        <p:spPr>
          <a:xfrm>
            <a:off x="2063552" y="1844821"/>
            <a:ext cx="2016224" cy="2364863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ESS Handbook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Engineering Management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Control Systems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ESS-0054678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BF9779E1-A859-6E47-BCA1-69EAAB110D40}"/>
              </a:ext>
            </a:extLst>
          </p:cNvPr>
          <p:cNvSpPr/>
          <p:nvPr/>
        </p:nvSpPr>
        <p:spPr>
          <a:xfrm>
            <a:off x="7104112" y="1844821"/>
            <a:ext cx="2016224" cy="2364863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ICS Handbook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ESS-0067637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01E00-9B20-C246-BFD1-799B38AB7368}"/>
              </a:ext>
            </a:extLst>
          </p:cNvPr>
          <p:cNvSpPr txBox="1"/>
          <p:nvPr/>
        </p:nvSpPr>
        <p:spPr>
          <a:xfrm>
            <a:off x="6384032" y="4354159"/>
            <a:ext cx="5688632" cy="24277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Technical architecture for ESS control systems, e.g.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Process/device control systems,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Timing system,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Personnel safety systems,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Machine Protection,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Technical network,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Technical standards and technologies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hardware platforms (MTCA, etc)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EPICS, related software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programming languages, software tech’s,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4D5BC-91A8-6946-A726-01356C5A02E4}"/>
              </a:ext>
            </a:extLst>
          </p:cNvPr>
          <p:cNvSpPr txBox="1"/>
          <p:nvPr/>
        </p:nvSpPr>
        <p:spPr>
          <a:xfrm>
            <a:off x="1268162" y="4354159"/>
            <a:ext cx="4824536" cy="9465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GB" sz="2000" dirty="0"/>
              <a:t>Control system’s engineering management,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life cycle management,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system reviews,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technical documentation.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/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8F75F-011F-AF4C-86C5-30CB34042819}"/>
              </a:ext>
            </a:extLst>
          </p:cNvPr>
          <p:cNvSpPr txBox="1"/>
          <p:nvPr/>
        </p:nvSpPr>
        <p:spPr>
          <a:xfrm>
            <a:off x="9120336" y="3140968"/>
            <a:ext cx="1352769" cy="643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algn="l"/>
            <a:r>
              <a:rPr lang="en-GB" i="1" dirty="0">
                <a:solidFill>
                  <a:srgbClr val="00B050"/>
                </a:solidFill>
                <a:latin typeface="Chalkboard SE" panose="03050602040202020205" pitchFamily="66" charset="77"/>
              </a:rPr>
              <a:t>next major</a:t>
            </a:r>
          </a:p>
          <a:p>
            <a:pPr algn="l"/>
            <a:r>
              <a:rPr lang="en-GB" i="1" dirty="0">
                <a:solidFill>
                  <a:srgbClr val="00B050"/>
                </a:solidFill>
                <a:latin typeface="Chalkboard SE" panose="03050602040202020205" pitchFamily="66" charset="77"/>
              </a:rPr>
              <a:t>update soon</a:t>
            </a:r>
          </a:p>
        </p:txBody>
      </p:sp>
    </p:spTree>
    <p:extLst>
      <p:ext uri="{BB962C8B-B14F-4D97-AF65-F5344CB8AC3E}">
        <p14:creationId xmlns:p14="http://schemas.microsoft.com/office/powerpoint/2010/main" val="34399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9518848" cy="1035822"/>
          </a:xfrm>
        </p:spPr>
        <p:txBody>
          <a:bodyPr/>
          <a:lstStyle/>
          <a:p>
            <a:r>
              <a:rPr lang="en-GB" dirty="0"/>
              <a:t>Goals for the ESS Handbook for</a:t>
            </a:r>
            <a:br>
              <a:rPr lang="en-GB" dirty="0"/>
            </a:br>
            <a:r>
              <a:rPr lang="en-GB" dirty="0"/>
              <a:t>Engineering Management of Control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9584D-2E2E-B64E-B3F3-A944089DCC3D}"/>
              </a:ext>
            </a:extLst>
          </p:cNvPr>
          <p:cNvSpPr txBox="1"/>
          <p:nvPr/>
        </p:nvSpPr>
        <p:spPr>
          <a:xfrm>
            <a:off x="4862945" y="3463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10F866C6-E81A-4642-B52E-6F5F8262EDF5}"/>
              </a:ext>
            </a:extLst>
          </p:cNvPr>
          <p:cNvSpPr/>
          <p:nvPr/>
        </p:nvSpPr>
        <p:spPr>
          <a:xfrm>
            <a:off x="335360" y="1772816"/>
            <a:ext cx="2016224" cy="2364863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ESS Handbook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for Engineering Management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Control Systems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ESS-0054678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BE0EAB-8332-994F-96C2-5995F842BBDB}"/>
              </a:ext>
            </a:extLst>
          </p:cNvPr>
          <p:cNvSpPr txBox="1"/>
          <p:nvPr/>
        </p:nvSpPr>
        <p:spPr>
          <a:xfrm>
            <a:off x="8631382" y="40178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C2B117-B609-5E40-B347-9ABF0851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416" y="1484784"/>
            <a:ext cx="9347248" cy="280831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Provide a practically meaningful method for structuring the development and life cycle of  control systems, useful for</a:t>
            </a:r>
          </a:p>
          <a:p>
            <a:r>
              <a:rPr lang="en-GB" sz="1800" dirty="0"/>
              <a:t>work package managers for defining development stages and outputs (systems and information),</a:t>
            </a:r>
          </a:p>
          <a:p>
            <a:r>
              <a:rPr lang="en-GB" sz="1800" dirty="0"/>
              <a:t>chairs of system reviews  (PDR, CDR, etc.),</a:t>
            </a:r>
          </a:p>
          <a:p>
            <a:r>
              <a:rPr lang="en-GB" sz="1800" dirty="0"/>
              <a:t>control system engineers for creating documentation,</a:t>
            </a:r>
          </a:p>
          <a:p>
            <a:r>
              <a:rPr lang="en-GB" sz="1800" dirty="0"/>
              <a:t>contributors to the development of ESS control systems, (incl. IKC’s, suppliers, partners, ...)</a:t>
            </a:r>
          </a:p>
          <a:p>
            <a:r>
              <a:rPr lang="en-GB" sz="1800" dirty="0"/>
              <a:t>parent system (equipment) owners, for understanding the relation of the development activities.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F48B8B-E34F-D843-AE2C-E125AA628A77}"/>
              </a:ext>
            </a:extLst>
          </p:cNvPr>
          <p:cNvSpPr txBox="1">
            <a:spLocks/>
          </p:cNvSpPr>
          <p:nvPr/>
        </p:nvSpPr>
        <p:spPr>
          <a:xfrm>
            <a:off x="213592" y="4485783"/>
            <a:ext cx="11827895" cy="83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The method shall be flexible, scalable and adaptable to individual developments in a controlled way.</a:t>
            </a:r>
          </a:p>
          <a:p>
            <a:r>
              <a:rPr lang="en-GB" sz="1800" i="1" dirty="0"/>
              <a:t>Control system developments differ vastly in complexity and stakeholder characteristics.</a:t>
            </a:r>
            <a:endParaRPr lang="en-GB" sz="1800" dirty="0"/>
          </a:p>
          <a:p>
            <a:pPr>
              <a:buFontTx/>
              <a:buChar char="-"/>
            </a:pPr>
            <a:endParaRPr lang="en-GB" sz="18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333125-3E43-9C45-A83A-D57C46871D49}"/>
              </a:ext>
            </a:extLst>
          </p:cNvPr>
          <p:cNvSpPr txBox="1">
            <a:spLocks/>
          </p:cNvSpPr>
          <p:nvPr/>
        </p:nvSpPr>
        <p:spPr>
          <a:xfrm>
            <a:off x="213591" y="5589240"/>
            <a:ext cx="11827895" cy="1031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The method shall have a defined degree of maturity by demonstrating conformance with relevant ESS quality criteria and relevant industrial standards. (Annexes)</a:t>
            </a:r>
          </a:p>
          <a:p>
            <a:pPr marL="0" indent="0">
              <a:buNone/>
            </a:pPr>
            <a:r>
              <a:rPr lang="en-GB" sz="1800" i="1" dirty="0"/>
              <a:t>ESS control system developments face noteworthy expectations (SSM etc. related) on demonstrating quality assurance.</a:t>
            </a:r>
          </a:p>
        </p:txBody>
      </p:sp>
    </p:spTree>
    <p:extLst>
      <p:ext uri="{BB962C8B-B14F-4D97-AF65-F5344CB8AC3E}">
        <p14:creationId xmlns:p14="http://schemas.microsoft.com/office/powerpoint/2010/main" val="287237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4CCB-E4D8-AC4B-B7A6-84371D99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022904" cy="1268760"/>
          </a:xfrm>
        </p:spPr>
        <p:txBody>
          <a:bodyPr/>
          <a:lstStyle/>
          <a:p>
            <a:r>
              <a:rPr lang="en-GB" sz="2400" dirty="0"/>
              <a:t>ESS Handbook for Engineering Management of Control Systems</a:t>
            </a:r>
            <a:br>
              <a:rPr lang="en-GB" sz="2400" dirty="0"/>
            </a:br>
            <a:r>
              <a:rPr lang="en-GB" sz="2800" dirty="0"/>
              <a:t>Table of content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CAD3-C5EA-5244-9F2D-F828A799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5" y="1556793"/>
            <a:ext cx="6408712" cy="52616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1. Introduction</a:t>
            </a:r>
          </a:p>
          <a:p>
            <a:pPr marL="0" indent="0">
              <a:buNone/>
            </a:pPr>
            <a:r>
              <a:rPr lang="en-GB" sz="2400" dirty="0"/>
              <a:t>2. Relevant concepts and tools</a:t>
            </a:r>
          </a:p>
          <a:p>
            <a:pPr marL="0" indent="0">
              <a:buNone/>
            </a:pPr>
            <a:r>
              <a:rPr lang="en-GB" sz="2400" dirty="0"/>
              <a:t>3. System life cycle for ESS facility control systems</a:t>
            </a:r>
          </a:p>
          <a:p>
            <a:pPr marL="0" indent="0">
              <a:buNone/>
            </a:pPr>
            <a:r>
              <a:rPr lang="en-GB" sz="2400" dirty="0"/>
              <a:t>4. System life cycle for generic control systems</a:t>
            </a:r>
          </a:p>
          <a:p>
            <a:pPr marL="0" indent="0">
              <a:buNone/>
            </a:pPr>
            <a:r>
              <a:rPr lang="en-GB" sz="2400" dirty="0"/>
              <a:t>     and technology developments</a:t>
            </a:r>
          </a:p>
          <a:p>
            <a:pPr marL="0" indent="0">
              <a:buNone/>
            </a:pPr>
            <a:r>
              <a:rPr lang="en-GB" sz="2400" dirty="0"/>
              <a:t>5. System reviews of control systems</a:t>
            </a:r>
          </a:p>
          <a:p>
            <a:pPr marL="0" indent="0">
              <a:buNone/>
            </a:pPr>
            <a:r>
              <a:rPr lang="en-GB" sz="2400" dirty="0"/>
              <a:t>6. System documentation</a:t>
            </a:r>
          </a:p>
          <a:p>
            <a:pPr marL="0" indent="0">
              <a:buNone/>
            </a:pPr>
            <a:r>
              <a:rPr lang="en-GB" sz="2400" dirty="0"/>
              <a:t>7. Applicable standards and workflows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Annexes A, B, C on Conformance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AB44B-83EF-0C48-A05D-8AF3793E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79E0537-3B4A-9146-BB43-09B715658014}"/>
              </a:ext>
            </a:extLst>
          </p:cNvPr>
          <p:cNvSpPr/>
          <p:nvPr/>
        </p:nvSpPr>
        <p:spPr>
          <a:xfrm>
            <a:off x="6460982" y="1814972"/>
            <a:ext cx="283089" cy="54006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FD038-30D3-B34B-B427-4C26688DC131}"/>
              </a:ext>
            </a:extLst>
          </p:cNvPr>
          <p:cNvSpPr txBox="1"/>
          <p:nvPr/>
        </p:nvSpPr>
        <p:spPr>
          <a:xfrm>
            <a:off x="6750701" y="1900259"/>
            <a:ext cx="5155969" cy="43204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how to understand and apply the Handbook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FF22879-DBA7-F248-A36F-5B689F22F207}"/>
              </a:ext>
            </a:extLst>
          </p:cNvPr>
          <p:cNvSpPr/>
          <p:nvPr/>
        </p:nvSpPr>
        <p:spPr>
          <a:xfrm>
            <a:off x="6460982" y="2492896"/>
            <a:ext cx="283089" cy="1198932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1D376-251A-184F-8BC3-CA8BD2B9EB5A}"/>
              </a:ext>
            </a:extLst>
          </p:cNvPr>
          <p:cNvSpPr txBox="1"/>
          <p:nvPr/>
        </p:nvSpPr>
        <p:spPr>
          <a:xfrm>
            <a:off x="6750701" y="2908592"/>
            <a:ext cx="5169230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what are “life cycles” and how to use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44694-27B8-134E-BA0E-5279FA440AB3}"/>
              </a:ext>
            </a:extLst>
          </p:cNvPr>
          <p:cNvSpPr txBox="1"/>
          <p:nvPr/>
        </p:nvSpPr>
        <p:spPr>
          <a:xfrm>
            <a:off x="6312024" y="3817179"/>
            <a:ext cx="5168057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what is a PDR, CDR, etc.  for a control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5749C-A285-3B46-AC1A-5F384C24ACB5}"/>
              </a:ext>
            </a:extLst>
          </p:cNvPr>
          <p:cNvSpPr txBox="1"/>
          <p:nvPr/>
        </p:nvSpPr>
        <p:spPr>
          <a:xfrm>
            <a:off x="6312024" y="4242109"/>
            <a:ext cx="5169230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how to write system descriptions and plans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80387-5EF9-F543-B92A-B8B158B080A1}"/>
              </a:ext>
            </a:extLst>
          </p:cNvPr>
          <p:cNvSpPr txBox="1"/>
          <p:nvPr/>
        </p:nvSpPr>
        <p:spPr>
          <a:xfrm>
            <a:off x="6848194" y="4638094"/>
            <a:ext cx="5591944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en-GB" sz="2000" i="1" dirty="0">
              <a:solidFill>
                <a:schemeClr val="accent3">
                  <a:lumMod val="50000"/>
                </a:schemeClr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1F401E-A85C-5D4C-8B56-B9926E659C27}"/>
              </a:ext>
            </a:extLst>
          </p:cNvPr>
          <p:cNvSpPr txBox="1"/>
          <p:nvPr/>
        </p:nvSpPr>
        <p:spPr>
          <a:xfrm>
            <a:off x="6310851" y="4686916"/>
            <a:ext cx="5169230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where to start...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E79E2-4ACD-B649-9B81-FD7F4A611A26}"/>
              </a:ext>
            </a:extLst>
          </p:cNvPr>
          <p:cNvSpPr txBox="1"/>
          <p:nvPr/>
        </p:nvSpPr>
        <p:spPr>
          <a:xfrm>
            <a:off x="6310851" y="5507831"/>
            <a:ext cx="5169230" cy="40204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2000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</a:rPr>
              <a:t>Only for quality assurance demonstration.</a:t>
            </a:r>
          </a:p>
        </p:txBody>
      </p:sp>
    </p:spTree>
    <p:extLst>
      <p:ext uri="{BB962C8B-B14F-4D97-AF65-F5344CB8AC3E}">
        <p14:creationId xmlns:p14="http://schemas.microsoft.com/office/powerpoint/2010/main" val="99218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1ABF-0E50-EA4E-9A80-A5527EA1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9518848" cy="1066130"/>
          </a:xfrm>
        </p:spPr>
        <p:txBody>
          <a:bodyPr/>
          <a:lstStyle/>
          <a:p>
            <a:r>
              <a:rPr lang="en-GB" dirty="0"/>
              <a:t>Default system life cycle model</a:t>
            </a:r>
            <a:br>
              <a:rPr lang="en-GB" dirty="0"/>
            </a:br>
            <a:r>
              <a:rPr lang="en-GB" dirty="0"/>
              <a:t>for control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27E4B-00EB-BB46-BB40-593A1919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AA79C0-66A9-5644-B3C0-FBE4446638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698" y="2173161"/>
            <a:ext cx="9462302" cy="32403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FC918C-E0CA-3446-A88A-9AC7A6C0D7C8}"/>
              </a:ext>
            </a:extLst>
          </p:cNvPr>
          <p:cNvSpPr txBox="1">
            <a:spLocks/>
          </p:cNvSpPr>
          <p:nvPr/>
        </p:nvSpPr>
        <p:spPr>
          <a:xfrm>
            <a:off x="609600" y="1781000"/>
            <a:ext cx="10972800" cy="42386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System reviews define different life cycle periods.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DEADE-A517-3A4D-B6FB-3BB4970BFAD4}"/>
              </a:ext>
            </a:extLst>
          </p:cNvPr>
          <p:cNvSpPr txBox="1"/>
          <p:nvPr/>
        </p:nvSpPr>
        <p:spPr>
          <a:xfrm>
            <a:off x="609600" y="5301208"/>
            <a:ext cx="5230198" cy="4103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1600" i="1" dirty="0">
                <a:latin typeface="Times" pitchFamily="2" charset="0"/>
              </a:rPr>
              <a:t>Pass/fail results gate the progress to the next stage.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CEC320-8D47-1E4A-969A-321EF4E2D65B}"/>
              </a:ext>
            </a:extLst>
          </p:cNvPr>
          <p:cNvCxnSpPr>
            <a:cxnSpLocks/>
          </p:cNvCxnSpPr>
          <p:nvPr/>
        </p:nvCxnSpPr>
        <p:spPr>
          <a:xfrm flipV="1">
            <a:off x="1929507" y="501317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AD759D-3917-E348-ACF0-DF46AD0F914B}"/>
              </a:ext>
            </a:extLst>
          </p:cNvPr>
          <p:cNvCxnSpPr>
            <a:cxnSpLocks/>
          </p:cNvCxnSpPr>
          <p:nvPr/>
        </p:nvCxnSpPr>
        <p:spPr>
          <a:xfrm flipV="1">
            <a:off x="1991544" y="5085184"/>
            <a:ext cx="10479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55509B-92CB-5D4E-97F6-4475EF29D3F5}"/>
              </a:ext>
            </a:extLst>
          </p:cNvPr>
          <p:cNvCxnSpPr>
            <a:cxnSpLocks/>
          </p:cNvCxnSpPr>
          <p:nvPr/>
        </p:nvCxnSpPr>
        <p:spPr>
          <a:xfrm flipV="1">
            <a:off x="2043941" y="5193196"/>
            <a:ext cx="173598" cy="108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9D2A90-2F8A-EF4D-B075-F0D4EA6525BA}"/>
              </a:ext>
            </a:extLst>
          </p:cNvPr>
          <p:cNvSpPr txBox="1"/>
          <p:nvPr/>
        </p:nvSpPr>
        <p:spPr>
          <a:xfrm>
            <a:off x="609600" y="5728255"/>
            <a:ext cx="9316616" cy="102311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1600" i="1" u="sng" dirty="0">
                <a:latin typeface="Times" pitchFamily="2" charset="0"/>
              </a:rPr>
              <a:t>Default</a:t>
            </a:r>
            <a:r>
              <a:rPr lang="en-GB" sz="1600" i="1" dirty="0">
                <a:latin typeface="Times" pitchFamily="2" charset="0"/>
              </a:rPr>
              <a:t> life cycle means, individual system life cycle can be adjusted to particular circumstances,</a:t>
            </a:r>
          </a:p>
          <a:p>
            <a:pPr algn="l"/>
            <a:r>
              <a:rPr lang="en-GB" sz="1600" i="1" dirty="0">
                <a:latin typeface="Times" pitchFamily="2" charset="0"/>
              </a:rPr>
              <a:t>e.g. by adding or merging reviews.</a:t>
            </a:r>
          </a:p>
        </p:txBody>
      </p:sp>
    </p:spTree>
    <p:extLst>
      <p:ext uri="{BB962C8B-B14F-4D97-AF65-F5344CB8AC3E}">
        <p14:creationId xmlns:p14="http://schemas.microsoft.com/office/powerpoint/2010/main" val="396461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F457C-DAA4-9847-82D9-76167FAEC281}"/>
              </a:ext>
            </a:extLst>
          </p:cNvPr>
          <p:cNvSpPr/>
          <p:nvPr/>
        </p:nvSpPr>
        <p:spPr>
          <a:xfrm>
            <a:off x="5533244" y="77093"/>
            <a:ext cx="6408712" cy="6741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54FD1-EF43-0D45-8895-81CFBC78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6" y="116632"/>
            <a:ext cx="3398168" cy="1210146"/>
          </a:xfrm>
        </p:spPr>
        <p:txBody>
          <a:bodyPr/>
          <a:lstStyle/>
          <a:p>
            <a:r>
              <a:rPr lang="en-GB" dirty="0"/>
              <a:t>Life cycle and</a:t>
            </a:r>
            <a:br>
              <a:rPr lang="en-GB" dirty="0"/>
            </a:br>
            <a:r>
              <a:rPr lang="en-GB" dirty="0"/>
              <a:t>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9F64B-B1AE-3145-BE38-6AC7AD7C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D83E8A-A73D-A64D-811D-5A69A766F9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780" y="159955"/>
            <a:ext cx="5767640" cy="666779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A0BECD-F4E8-7047-833F-A4AD91EB8E04}"/>
              </a:ext>
            </a:extLst>
          </p:cNvPr>
          <p:cNvSpPr txBox="1">
            <a:spLocks/>
          </p:cNvSpPr>
          <p:nvPr/>
        </p:nvSpPr>
        <p:spPr>
          <a:xfrm>
            <a:off x="609600" y="1781000"/>
            <a:ext cx="4603108" cy="128796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information shall be available in what period?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2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6DAD-22F3-B741-9D56-DA95A5D2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548680"/>
            <a:ext cx="10454952" cy="562074"/>
          </a:xfrm>
        </p:spPr>
        <p:txBody>
          <a:bodyPr/>
          <a:lstStyle/>
          <a:p>
            <a:r>
              <a:rPr lang="en-GB" dirty="0"/>
              <a:t>Parent system life cycle and </a:t>
            </a:r>
            <a:br>
              <a:rPr lang="en-GB" dirty="0"/>
            </a:br>
            <a:r>
              <a:rPr lang="en-GB" dirty="0"/>
              <a:t>control system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CA62-1736-0843-913C-5318956A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966DA-9F77-604E-B7CB-BA06E6899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3392" y="1412775"/>
            <a:ext cx="10585176" cy="5206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658BD4-CC9C-3841-BEA0-7A6E04B882AC}"/>
              </a:ext>
            </a:extLst>
          </p:cNvPr>
          <p:cNvSpPr txBox="1"/>
          <p:nvPr/>
        </p:nvSpPr>
        <p:spPr>
          <a:xfrm>
            <a:off x="623392" y="5373216"/>
            <a:ext cx="4536504" cy="12460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en-GB" sz="20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718D47E-FDED-3748-A091-413DC997BD3C}"/>
              </a:ext>
            </a:extLst>
          </p:cNvPr>
          <p:cNvSpPr/>
          <p:nvPr/>
        </p:nvSpPr>
        <p:spPr>
          <a:xfrm>
            <a:off x="479376" y="5805264"/>
            <a:ext cx="3456384" cy="814022"/>
          </a:xfrm>
          <a:prstGeom prst="wedgeRectCallout">
            <a:avLst>
              <a:gd name="adj1" fmla="val -15665"/>
              <a:gd name="adj2" fmla="val -683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clarifies relations to the life cycle of the ESS parent system.</a:t>
            </a:r>
          </a:p>
        </p:txBody>
      </p:sp>
    </p:spTree>
    <p:extLst>
      <p:ext uri="{BB962C8B-B14F-4D97-AF65-F5344CB8AC3E}">
        <p14:creationId xmlns:p14="http://schemas.microsoft.com/office/powerpoint/2010/main" val="67430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6714</TotalTime>
  <Words>1746</Words>
  <Application>Microsoft Macintosh PowerPoint</Application>
  <PresentationFormat>Widescreen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Chalkboard SE</vt:lpstr>
      <vt:lpstr>Times</vt:lpstr>
      <vt:lpstr>Wingdings</vt:lpstr>
      <vt:lpstr>Office-tema</vt:lpstr>
      <vt:lpstr>2_Anpassad formgivning</vt:lpstr>
      <vt:lpstr>ICS Integration Strategy Update</vt:lpstr>
      <vt:lpstr>Table of content</vt:lpstr>
      <vt:lpstr>Engineering management at ICS Systems Engineering, system life cycles</vt:lpstr>
      <vt:lpstr>Note: Two Handboooks for controls now ...</vt:lpstr>
      <vt:lpstr>Goals for the ESS Handbook for Engineering Management of Control Systems</vt:lpstr>
      <vt:lpstr>ESS Handbook for Engineering Management of Control Systems Table of content outline</vt:lpstr>
      <vt:lpstr>Default system life cycle model for control systems</vt:lpstr>
      <vt:lpstr>Life cycle and documentation</vt:lpstr>
      <vt:lpstr>Parent system life cycle and  control system life cycle</vt:lpstr>
      <vt:lpstr>Generic system life cycle</vt:lpstr>
      <vt:lpstr>Using the Handbook as work package manager</vt:lpstr>
      <vt:lpstr>Using the Handbook as work package manager</vt:lpstr>
      <vt:lpstr>Using the Handbook  as chair of control system reviews</vt:lpstr>
      <vt:lpstr>Use the Handbook as control system engineer</vt:lpstr>
      <vt:lpstr>ESS Handbook for Engineering Management of Control Systems - How is it validated?</vt:lpstr>
      <vt:lpstr>ESS Handbook for Engineering Management of Control Systems - To what extent is it used today?</vt:lpstr>
      <vt:lpstr>Roadmap</vt:lpstr>
      <vt:lpstr>ESS Handbook for Engineering Management of Control Systems</vt:lpstr>
      <vt:lpstr>Back-up slides</vt:lpstr>
      <vt:lpstr>Annexes: Conformance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subject/>
  <dc:creator>Thilo Friedrich</dc:creator>
  <cp:keywords/>
  <dc:description/>
  <cp:lastModifiedBy>Thilo Friedrich</cp:lastModifiedBy>
  <cp:revision>100</cp:revision>
  <dcterms:created xsi:type="dcterms:W3CDTF">2019-03-28T13:46:04Z</dcterms:created>
  <dcterms:modified xsi:type="dcterms:W3CDTF">2019-04-05T06:28:00Z</dcterms:modified>
  <cp:category/>
</cp:coreProperties>
</file>