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sldIdLst>
    <p:sldId id="349" r:id="rId2"/>
    <p:sldId id="374" r:id="rId3"/>
    <p:sldId id="350" r:id="rId4"/>
    <p:sldId id="354" r:id="rId5"/>
    <p:sldId id="355" r:id="rId6"/>
    <p:sldId id="356" r:id="rId7"/>
    <p:sldId id="357" r:id="rId8"/>
    <p:sldId id="358" r:id="rId9"/>
    <p:sldId id="359" r:id="rId10"/>
    <p:sldId id="360" r:id="rId11"/>
    <p:sldId id="361" r:id="rId12"/>
    <p:sldId id="362" r:id="rId13"/>
    <p:sldId id="363" r:id="rId14"/>
    <p:sldId id="364" r:id="rId15"/>
    <p:sldId id="365" r:id="rId16"/>
    <p:sldId id="366" r:id="rId17"/>
    <p:sldId id="367" r:id="rId18"/>
    <p:sldId id="368" r:id="rId19"/>
    <p:sldId id="369" r:id="rId20"/>
    <p:sldId id="370" r:id="rId21"/>
    <p:sldId id="371" r:id="rId2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1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2330"/>
    <a:srgbClr val="0094CA"/>
    <a:srgbClr val="12232D"/>
    <a:srgbClr val="D9D9D9"/>
    <a:srgbClr val="BFBFBF"/>
    <a:srgbClr val="1E9FDB"/>
    <a:srgbClr val="76D6FF"/>
    <a:srgbClr val="13A1DD"/>
    <a:srgbClr val="FFFFFF"/>
    <a:srgbClr val="13A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43" autoAdjust="0"/>
    <p:restoredTop sz="93243" autoAdjust="0"/>
  </p:normalViewPr>
  <p:slideViewPr>
    <p:cSldViewPr>
      <p:cViewPr>
        <p:scale>
          <a:sx n="229" d="100"/>
          <a:sy n="229" d="100"/>
        </p:scale>
        <p:origin x="-5352" y="-2336"/>
      </p:cViewPr>
      <p:guideLst>
        <p:guide pos="3840"/>
        <p:guide orient="horz" pos="111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2019-04-09</a:t>
            </a:fld>
            <a:endParaRPr lang="sv-SE"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GB" smtClean="0"/>
              <a:pPr/>
              <a:t>09/04/2019</a:t>
            </a:fld>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2384" y="332656"/>
            <a:ext cx="2263277" cy="1211773"/>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0094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2848" y="310896"/>
            <a:ext cx="1527048" cy="817590"/>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0094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2848" y="310896"/>
            <a:ext cx="1527048" cy="817590"/>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0094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pic>
        <p:nvPicPr>
          <p:cNvPr id="13" name="Grafik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2848" y="310896"/>
            <a:ext cx="1527048" cy="817590"/>
          </a:xfrm>
          <a:prstGeom prst="rect">
            <a:avLst/>
          </a:prstGeom>
        </p:spPr>
      </p:pic>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0094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09/04/2019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pic>
        <p:nvPicPr>
          <p:cNvPr id="3" name="Grafik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0375" y="2703375"/>
            <a:ext cx="2711250" cy="1451250"/>
          </a:xfrm>
          <a:prstGeom prst="rect">
            <a:avLst/>
          </a:prstGeom>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72848" y="310896"/>
            <a:ext cx="1527048" cy="817590"/>
          </a:xfrm>
          <a:prstGeom prst="rect">
            <a:avLst/>
          </a:prstGeom>
        </p:spPr>
      </p:pic>
    </p:spTree>
    <p:extLst>
      <p:ext uri="{BB962C8B-B14F-4D97-AF65-F5344CB8AC3E}">
        <p14:creationId xmlns:p14="http://schemas.microsoft.com/office/powerpoint/2010/main" val="149880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6241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09/04/2019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9" r:id="rId5"/>
    <p:sldLayoutId id="2147483670" r:id="rId6"/>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jira.esss.lu.se/plugins/servlet/softwareplant-bigpicture/gantt"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F34AF1-B5CF-5444-A9CA-D43034A02474}"/>
              </a:ext>
            </a:extLst>
          </p:cNvPr>
          <p:cNvSpPr txBox="1">
            <a:spLocks/>
          </p:cNvSpPr>
          <p:nvPr/>
        </p:nvSpPr>
        <p:spPr>
          <a:xfrm>
            <a:off x="914400" y="2060848"/>
            <a:ext cx="10363200" cy="2088232"/>
          </a:xfrm>
          <a:prstGeom prst="rect">
            <a:avLst/>
          </a:prstGeom>
        </p:spPr>
        <p:txBody>
          <a:bodyPr vert="horz" lIns="91440" tIns="45720" rIns="91440" bIns="45720" rtlCol="0" anchor="ctr">
            <a:normAutofit fontScale="90000" lnSpcReduction="10000"/>
          </a:bodyPr>
          <a:lstStyle>
            <a:lvl1pPr algn="ctr" defTabSz="685800" rtl="0" eaLnBrk="1" latinLnBrk="0" hangingPunct="1">
              <a:spcBef>
                <a:spcPct val="0"/>
              </a:spcBef>
              <a:buNone/>
              <a:defRPr sz="3200" kern="1200" baseline="0">
                <a:solidFill>
                  <a:schemeClr val="bg1"/>
                </a:solidFill>
                <a:latin typeface="+mj-lt"/>
                <a:ea typeface="+mj-ea"/>
                <a:cs typeface="+mj-cs"/>
              </a:defRPr>
            </a:lvl1pPr>
          </a:lstStyle>
          <a:p>
            <a:pPr defTabSz="315314"/>
            <a:r>
              <a:rPr lang="en-GB" sz="4000" dirty="0"/>
              <a:t>Status on ESS Machine Protection</a:t>
            </a:r>
            <a:br>
              <a:rPr lang="en-GB" sz="4000" dirty="0"/>
            </a:br>
            <a:r>
              <a:rPr lang="en-GB" sz="3300" dirty="0"/>
              <a:t>Technical Advisory Committee (TAC)</a:t>
            </a:r>
            <a:br>
              <a:rPr lang="en-GB" sz="4000" dirty="0"/>
            </a:br>
            <a:r>
              <a:rPr lang="en-GB" sz="2000" b="1" dirty="0"/>
              <a:t>ICS/ Protection Systems Group/ MP Team</a:t>
            </a:r>
            <a:br>
              <a:rPr lang="en-GB" sz="2000" b="1" dirty="0"/>
            </a:br>
            <a:br>
              <a:rPr lang="en-GB" sz="2000" dirty="0"/>
            </a:br>
            <a:r>
              <a:rPr lang="en-GB" sz="2000" dirty="0"/>
              <a:t>Annika </a:t>
            </a:r>
            <a:r>
              <a:rPr lang="en-GB" sz="2000" dirty="0" err="1"/>
              <a:t>Nordt</a:t>
            </a:r>
            <a:r>
              <a:rPr lang="en-GB" sz="2000" dirty="0"/>
              <a:t>, David Sanchez-</a:t>
            </a:r>
            <a:r>
              <a:rPr lang="en-GB" sz="2000" dirty="0" err="1"/>
              <a:t>Valdepenas</a:t>
            </a:r>
            <a:r>
              <a:rPr lang="en-GB" sz="2000" dirty="0"/>
              <a:t>, </a:t>
            </a:r>
            <a:r>
              <a:rPr lang="en-GB" sz="2000" dirty="0" err="1"/>
              <a:t>Enric</a:t>
            </a:r>
            <a:r>
              <a:rPr lang="en-GB" sz="2000" dirty="0"/>
              <a:t> </a:t>
            </a:r>
            <a:r>
              <a:rPr lang="en-GB" sz="2000" dirty="0" err="1"/>
              <a:t>Bargalló</a:t>
            </a:r>
            <a:r>
              <a:rPr lang="en-GB" sz="2000" dirty="0"/>
              <a:t>, Fernando Carrasco Martin,  </a:t>
            </a:r>
            <a:r>
              <a:rPr lang="en-GB" sz="2000" dirty="0" err="1"/>
              <a:t>Joakim</a:t>
            </a:r>
            <a:r>
              <a:rPr lang="en-GB" sz="2000" dirty="0"/>
              <a:t> </a:t>
            </a:r>
            <a:r>
              <a:rPr lang="en-GB" sz="2000" dirty="0" err="1"/>
              <a:t>Söder</a:t>
            </a:r>
            <a:r>
              <a:rPr lang="en-GB" sz="2000" dirty="0"/>
              <a:t>,</a:t>
            </a:r>
            <a:br>
              <a:rPr lang="en-GB" sz="2000" dirty="0"/>
            </a:br>
            <a:r>
              <a:rPr lang="en-GB" sz="2000" dirty="0"/>
              <a:t>Johannes </a:t>
            </a:r>
            <a:r>
              <a:rPr lang="en-GB" sz="2000" dirty="0" err="1"/>
              <a:t>Gustafsson</a:t>
            </a:r>
            <a:r>
              <a:rPr lang="en-GB" sz="2000" dirty="0"/>
              <a:t>, Manuel </a:t>
            </a:r>
            <a:r>
              <a:rPr lang="en-GB" sz="2000" dirty="0" err="1"/>
              <a:t>Zaera</a:t>
            </a:r>
            <a:r>
              <a:rPr lang="en-GB" sz="2000" dirty="0"/>
              <a:t>-Sanz, Martin Carroll, Stephane </a:t>
            </a:r>
            <a:r>
              <a:rPr lang="en-GB" sz="2000" dirty="0" err="1"/>
              <a:t>Gabourin</a:t>
            </a:r>
            <a:r>
              <a:rPr lang="en-GB" sz="2000" dirty="0"/>
              <a:t>, </a:t>
            </a:r>
            <a:r>
              <a:rPr lang="en-GB" sz="2000" dirty="0" err="1"/>
              <a:t>Szandra</a:t>
            </a:r>
            <a:r>
              <a:rPr lang="en-GB" sz="2000" dirty="0"/>
              <a:t> </a:t>
            </a:r>
            <a:r>
              <a:rPr lang="en-GB" sz="2000" dirty="0" err="1"/>
              <a:t>Kövecses</a:t>
            </a:r>
            <a:r>
              <a:rPr lang="en-GB" sz="2000" dirty="0"/>
              <a:t>, Viktor Fred</a:t>
            </a:r>
            <a:endParaRPr lang="en-GB" sz="1800" dirty="0"/>
          </a:p>
        </p:txBody>
      </p:sp>
      <p:sp>
        <p:nvSpPr>
          <p:cNvPr id="9" name="Subtitle 2">
            <a:extLst>
              <a:ext uri="{FF2B5EF4-FFF2-40B4-BE49-F238E27FC236}">
                <a16:creationId xmlns:a16="http://schemas.microsoft.com/office/drawing/2014/main" id="{5DAE9438-725B-EB4E-BA9B-26736EB278C2}"/>
              </a:ext>
            </a:extLst>
          </p:cNvPr>
          <p:cNvSpPr>
            <a:spLocks noGrp="1"/>
          </p:cNvSpPr>
          <p:nvPr>
            <p:ph type="subTitle" idx="1"/>
          </p:nvPr>
        </p:nvSpPr>
        <p:spPr>
          <a:xfrm>
            <a:off x="1450032" y="4509120"/>
            <a:ext cx="8534400" cy="1752600"/>
          </a:xfrm>
        </p:spPr>
        <p:txBody>
          <a:bodyPr>
            <a:normAutofit/>
          </a:bodyPr>
          <a:lstStyle/>
          <a:p>
            <a:pPr defTabSz="315314"/>
            <a:endParaRPr lang="en-GB" sz="2400" b="1" dirty="0">
              <a:solidFill>
                <a:prstClr val="white"/>
              </a:solidFill>
            </a:endParaRPr>
          </a:p>
          <a:p>
            <a:pPr defTabSz="315314"/>
            <a:endParaRPr lang="en-US" sz="1400" dirty="0">
              <a:solidFill>
                <a:prstClr val="white"/>
              </a:solidFill>
            </a:endParaRPr>
          </a:p>
          <a:p>
            <a:pPr defTabSz="315314"/>
            <a:endParaRPr lang="en-US" sz="1400" dirty="0">
              <a:solidFill>
                <a:prstClr val="white"/>
              </a:solidFill>
            </a:endParaRPr>
          </a:p>
          <a:p>
            <a:pPr defTabSz="315314"/>
            <a:endParaRPr lang="en-US" sz="1400" dirty="0">
              <a:solidFill>
                <a:prstClr val="white"/>
              </a:solidFill>
            </a:endParaRPr>
          </a:p>
          <a:p>
            <a:pPr defTabSz="315314"/>
            <a:r>
              <a:rPr lang="en-GB" sz="1400" dirty="0">
                <a:solidFill>
                  <a:srgbClr val="FFFFFF"/>
                </a:solidFill>
              </a:rPr>
              <a:t>European Spallation Source ERIC</a:t>
            </a:r>
          </a:p>
          <a:p>
            <a:pPr defTabSz="315314"/>
            <a:r>
              <a:rPr lang="en-GB" sz="1400" dirty="0">
                <a:solidFill>
                  <a:srgbClr val="FFFFFF"/>
                </a:solidFill>
              </a:rPr>
              <a:t>2019-04-11</a:t>
            </a:r>
            <a:endParaRPr lang="en-GB" sz="1200" dirty="0">
              <a:solidFill>
                <a:srgbClr val="FFFFFF"/>
              </a:solidFill>
            </a:endParaRPr>
          </a:p>
          <a:p>
            <a:endParaRPr lang="sv-SE" dirty="0"/>
          </a:p>
        </p:txBody>
      </p:sp>
      <p:pic>
        <p:nvPicPr>
          <p:cNvPr id="10" name="Picture 9">
            <a:extLst>
              <a:ext uri="{FF2B5EF4-FFF2-40B4-BE49-F238E27FC236}">
                <a16:creationId xmlns:a16="http://schemas.microsoft.com/office/drawing/2014/main" id="{022863D7-7D65-214E-A46E-9CF33790D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5" y="185251"/>
            <a:ext cx="2020742" cy="1515557"/>
          </a:xfrm>
          <a:prstGeom prst="rect">
            <a:avLst/>
          </a:prstGeom>
          <a:effectLst>
            <a:outerShdw blurRad="101600" sx="102000" sy="102000" algn="ctr" rotWithShape="0">
              <a:srgbClr val="072330">
                <a:alpha val="68000"/>
              </a:srgbClr>
            </a:outerShdw>
          </a:effectLst>
        </p:spPr>
      </p:pic>
      <p:pic>
        <p:nvPicPr>
          <p:cNvPr id="11" name="Picture 10">
            <a:extLst>
              <a:ext uri="{FF2B5EF4-FFF2-40B4-BE49-F238E27FC236}">
                <a16:creationId xmlns:a16="http://schemas.microsoft.com/office/drawing/2014/main" id="{6D7E5AA7-3848-594D-8322-962673BF7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4432" y="5216653"/>
            <a:ext cx="2020743" cy="1515557"/>
          </a:xfrm>
          <a:prstGeom prst="rect">
            <a:avLst/>
          </a:prstGeom>
          <a:effectLst>
            <a:outerShdw blurRad="101600" sx="102000" sy="102000" algn="ctr" rotWithShape="0">
              <a:srgbClr val="072330">
                <a:alpha val="68000"/>
              </a:srgbClr>
            </a:outerShdw>
          </a:effectLst>
        </p:spPr>
      </p:pic>
    </p:spTree>
    <p:extLst>
      <p:ext uri="{BB962C8B-B14F-4D97-AF65-F5344CB8AC3E}">
        <p14:creationId xmlns:p14="http://schemas.microsoft.com/office/powerpoint/2010/main" val="3263847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10</a:t>
            </a:fld>
            <a:endParaRPr lang="en-GB"/>
          </a:p>
        </p:txBody>
      </p:sp>
      <p:sp>
        <p:nvSpPr>
          <p:cNvPr id="3" name="Title 3">
            <a:extLst>
              <a:ext uri="{FF2B5EF4-FFF2-40B4-BE49-F238E27FC236}">
                <a16:creationId xmlns:a16="http://schemas.microsoft.com/office/drawing/2014/main" id="{5C62D483-FF6C-7441-9341-AF0602AFADDD}"/>
              </a:ext>
            </a:extLst>
          </p:cNvPr>
          <p:cNvSpPr>
            <a:spLocks noGrp="1"/>
          </p:cNvSpPr>
          <p:nvPr>
            <p:ph type="title"/>
          </p:nvPr>
        </p:nvSpPr>
        <p:spPr>
          <a:xfrm>
            <a:off x="609600" y="346646"/>
            <a:ext cx="9518848" cy="562074"/>
          </a:xfrm>
        </p:spPr>
        <p:txBody>
          <a:bodyPr/>
          <a:lstStyle/>
          <a:p>
            <a:r>
              <a:rPr lang="en-US" dirty="0">
                <a:solidFill>
                  <a:schemeClr val="bg1"/>
                </a:solidFill>
              </a:rPr>
              <a:t>BCM-FBIS-Timing System Test Stand: Scope</a:t>
            </a:r>
            <a:endParaRPr lang="en-GB" dirty="0">
              <a:solidFill>
                <a:schemeClr val="bg1"/>
              </a:solidFill>
            </a:endParaRPr>
          </a:p>
        </p:txBody>
      </p:sp>
      <p:grpSp>
        <p:nvGrpSpPr>
          <p:cNvPr id="5" name="Group 4">
            <a:extLst>
              <a:ext uri="{FF2B5EF4-FFF2-40B4-BE49-F238E27FC236}">
                <a16:creationId xmlns:a16="http://schemas.microsoft.com/office/drawing/2014/main" id="{8CCC2B9C-A11B-5F40-BB9D-32DF99BF23BC}"/>
              </a:ext>
            </a:extLst>
          </p:cNvPr>
          <p:cNvGrpSpPr/>
          <p:nvPr/>
        </p:nvGrpSpPr>
        <p:grpSpPr>
          <a:xfrm>
            <a:off x="1422475" y="2340396"/>
            <a:ext cx="8633965" cy="584548"/>
            <a:chOff x="243239" y="5589240"/>
            <a:chExt cx="8633965" cy="584548"/>
          </a:xfrm>
        </p:grpSpPr>
        <p:sp>
          <p:nvSpPr>
            <p:cNvPr id="6" name="Rectangle 5">
              <a:extLst>
                <a:ext uri="{FF2B5EF4-FFF2-40B4-BE49-F238E27FC236}">
                  <a16:creationId xmlns:a16="http://schemas.microsoft.com/office/drawing/2014/main" id="{FE04269E-7EF1-984A-BE97-CD5B7CFED005}"/>
                </a:ext>
              </a:extLst>
            </p:cNvPr>
            <p:cNvSpPr/>
            <p:nvPr/>
          </p:nvSpPr>
          <p:spPr>
            <a:xfrm>
              <a:off x="243239" y="5748986"/>
              <a:ext cx="15297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Timing system</a:t>
              </a:r>
              <a:endParaRPr lang="sv-SE" dirty="0"/>
            </a:p>
          </p:txBody>
        </p:sp>
        <p:sp>
          <p:nvSpPr>
            <p:cNvPr id="7" name="Rectangle 6">
              <a:extLst>
                <a:ext uri="{FF2B5EF4-FFF2-40B4-BE49-F238E27FC236}">
                  <a16:creationId xmlns:a16="http://schemas.microsoft.com/office/drawing/2014/main" id="{E52076A2-9065-F249-8C00-B57F5F96A9CD}"/>
                </a:ext>
              </a:extLst>
            </p:cNvPr>
            <p:cNvSpPr/>
            <p:nvPr/>
          </p:nvSpPr>
          <p:spPr>
            <a:xfrm>
              <a:off x="3582965" y="5748986"/>
              <a:ext cx="88760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BCM</a:t>
              </a:r>
              <a:endParaRPr lang="sv-SE" dirty="0"/>
            </a:p>
          </p:txBody>
        </p:sp>
        <p:sp>
          <p:nvSpPr>
            <p:cNvPr id="8" name="Rectangle 7">
              <a:extLst>
                <a:ext uri="{FF2B5EF4-FFF2-40B4-BE49-F238E27FC236}">
                  <a16:creationId xmlns:a16="http://schemas.microsoft.com/office/drawing/2014/main" id="{EE7BD262-1E10-3546-B07E-C73C49F33DAF}"/>
                </a:ext>
              </a:extLst>
            </p:cNvPr>
            <p:cNvSpPr/>
            <p:nvPr/>
          </p:nvSpPr>
          <p:spPr>
            <a:xfrm>
              <a:off x="6300191" y="5661248"/>
              <a:ext cx="1489855" cy="512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FBIS</a:t>
              </a:r>
            </a:p>
            <a:p>
              <a:pPr algn="ctr"/>
              <a:r>
                <a:rPr lang="en-US" dirty="0"/>
                <a:t>Demonstrator</a:t>
              </a:r>
              <a:endParaRPr lang="sv-SE" dirty="0"/>
            </a:p>
          </p:txBody>
        </p:sp>
        <p:cxnSp>
          <p:nvCxnSpPr>
            <p:cNvPr id="9" name="Straight Arrow Connector 8">
              <a:extLst>
                <a:ext uri="{FF2B5EF4-FFF2-40B4-BE49-F238E27FC236}">
                  <a16:creationId xmlns:a16="http://schemas.microsoft.com/office/drawing/2014/main" id="{494F9909-7710-7D4E-9B2C-6224B6F96E2C}"/>
                </a:ext>
              </a:extLst>
            </p:cNvPr>
            <p:cNvCxnSpPr>
              <a:stCxn id="6" idx="3"/>
              <a:endCxn id="7" idx="1"/>
            </p:cNvCxnSpPr>
            <p:nvPr/>
          </p:nvCxnSpPr>
          <p:spPr>
            <a:xfrm>
              <a:off x="1773035" y="5929006"/>
              <a:ext cx="18099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1FF7BC2-E5B1-F34B-B3EA-0A0651C69C10}"/>
                </a:ext>
              </a:extLst>
            </p:cNvPr>
            <p:cNvCxnSpPr>
              <a:stCxn id="7" idx="3"/>
              <a:endCxn id="8" idx="1"/>
            </p:cNvCxnSpPr>
            <p:nvPr/>
          </p:nvCxnSpPr>
          <p:spPr>
            <a:xfrm flipV="1">
              <a:off x="4470571" y="5917518"/>
              <a:ext cx="1829620" cy="11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2F0C6CF-39B3-A040-A2AC-3CE20206D633}"/>
                </a:ext>
              </a:extLst>
            </p:cNvPr>
            <p:cNvSpPr txBox="1"/>
            <p:nvPr/>
          </p:nvSpPr>
          <p:spPr>
            <a:xfrm>
              <a:off x="1763688" y="5589240"/>
              <a:ext cx="1832553" cy="369332"/>
            </a:xfrm>
            <a:prstGeom prst="rect">
              <a:avLst/>
            </a:prstGeom>
            <a:noFill/>
          </p:spPr>
          <p:txBody>
            <a:bodyPr wrap="none" rtlCol="0">
              <a:spAutoFit/>
            </a:bodyPr>
            <a:lstStyle/>
            <a:p>
              <a:r>
                <a:rPr lang="en-US" dirty="0"/>
                <a:t>Beam mode (BM)</a:t>
              </a:r>
              <a:endParaRPr lang="sv-SE" dirty="0"/>
            </a:p>
          </p:txBody>
        </p:sp>
        <p:sp>
          <p:nvSpPr>
            <p:cNvPr id="12" name="TextBox 11">
              <a:extLst>
                <a:ext uri="{FF2B5EF4-FFF2-40B4-BE49-F238E27FC236}">
                  <a16:creationId xmlns:a16="http://schemas.microsoft.com/office/drawing/2014/main" id="{B8C6A527-2AEB-B34F-AC5F-F87AADF2711D}"/>
                </a:ext>
              </a:extLst>
            </p:cNvPr>
            <p:cNvSpPr txBox="1"/>
            <p:nvPr/>
          </p:nvSpPr>
          <p:spPr>
            <a:xfrm>
              <a:off x="4458021" y="5589240"/>
              <a:ext cx="1842171" cy="369332"/>
            </a:xfrm>
            <a:prstGeom prst="rect">
              <a:avLst/>
            </a:prstGeom>
            <a:noFill/>
          </p:spPr>
          <p:txBody>
            <a:bodyPr wrap="none" rtlCol="0">
              <a:spAutoFit/>
            </a:bodyPr>
            <a:lstStyle/>
            <a:p>
              <a:r>
                <a:rPr lang="en-US" dirty="0"/>
                <a:t>Beam permit (BP)</a:t>
              </a:r>
              <a:endParaRPr lang="sv-SE" dirty="0"/>
            </a:p>
          </p:txBody>
        </p:sp>
        <p:cxnSp>
          <p:nvCxnSpPr>
            <p:cNvPr id="13" name="Straight Arrow Connector 12">
              <a:extLst>
                <a:ext uri="{FF2B5EF4-FFF2-40B4-BE49-F238E27FC236}">
                  <a16:creationId xmlns:a16="http://schemas.microsoft.com/office/drawing/2014/main" id="{CB233D71-236D-7142-A087-D2E885DAAF44}"/>
                </a:ext>
              </a:extLst>
            </p:cNvPr>
            <p:cNvCxnSpPr>
              <a:stCxn id="8" idx="3"/>
            </p:cNvCxnSpPr>
            <p:nvPr/>
          </p:nvCxnSpPr>
          <p:spPr>
            <a:xfrm>
              <a:off x="7790046" y="5917518"/>
              <a:ext cx="1030426" cy="11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5E930B-8C68-2645-8369-6321CDF058A4}"/>
                </a:ext>
              </a:extLst>
            </p:cNvPr>
            <p:cNvSpPr txBox="1"/>
            <p:nvPr/>
          </p:nvSpPr>
          <p:spPr>
            <a:xfrm>
              <a:off x="7790047" y="5603478"/>
              <a:ext cx="1087157" cy="369332"/>
            </a:xfrm>
            <a:prstGeom prst="rect">
              <a:avLst/>
            </a:prstGeom>
            <a:noFill/>
          </p:spPr>
          <p:txBody>
            <a:bodyPr wrap="none" rtlCol="0">
              <a:spAutoFit/>
            </a:bodyPr>
            <a:lstStyle/>
            <a:p>
              <a:r>
                <a:rPr lang="en-US" dirty="0"/>
                <a:t>Global BP</a:t>
              </a:r>
              <a:endParaRPr lang="sv-SE" dirty="0"/>
            </a:p>
          </p:txBody>
        </p:sp>
      </p:grpSp>
      <p:grpSp>
        <p:nvGrpSpPr>
          <p:cNvPr id="15" name="Group 14">
            <a:extLst>
              <a:ext uri="{FF2B5EF4-FFF2-40B4-BE49-F238E27FC236}">
                <a16:creationId xmlns:a16="http://schemas.microsoft.com/office/drawing/2014/main" id="{7073EFFB-2E9E-B14E-8172-CEAF2FDA5C7E}"/>
              </a:ext>
            </a:extLst>
          </p:cNvPr>
          <p:cNvGrpSpPr/>
          <p:nvPr/>
        </p:nvGrpSpPr>
        <p:grpSpPr>
          <a:xfrm>
            <a:off x="1080391" y="3220639"/>
            <a:ext cx="5553689" cy="3267483"/>
            <a:chOff x="107504" y="1090284"/>
            <a:chExt cx="9036496" cy="5316573"/>
          </a:xfrm>
        </p:grpSpPr>
        <p:pic>
          <p:nvPicPr>
            <p:cNvPr id="16" name="Content Placeholder 8">
              <a:extLst>
                <a:ext uri="{FF2B5EF4-FFF2-40B4-BE49-F238E27FC236}">
                  <a16:creationId xmlns:a16="http://schemas.microsoft.com/office/drawing/2014/main" id="{AB039795-DC36-E84D-86AD-D49134C24DC1}"/>
                </a:ext>
              </a:extLst>
            </p:cNvPr>
            <p:cNvPicPr>
              <a:picLocks noChangeAspect="1"/>
            </p:cNvPicPr>
            <p:nvPr/>
          </p:nvPicPr>
          <p:blipFill>
            <a:blip r:embed="rId2"/>
            <a:stretch>
              <a:fillRect/>
            </a:stretch>
          </p:blipFill>
          <p:spPr>
            <a:xfrm>
              <a:off x="410852" y="1090284"/>
              <a:ext cx="8229600" cy="2953777"/>
            </a:xfrm>
            <a:prstGeom prst="rect">
              <a:avLst/>
            </a:prstGeom>
          </p:spPr>
        </p:pic>
        <p:cxnSp>
          <p:nvCxnSpPr>
            <p:cNvPr id="17" name="Straight Arrow Connector 16">
              <a:extLst>
                <a:ext uri="{FF2B5EF4-FFF2-40B4-BE49-F238E27FC236}">
                  <a16:creationId xmlns:a16="http://schemas.microsoft.com/office/drawing/2014/main" id="{7A140E6F-6E21-B94E-972A-59D72E6BBB1A}"/>
                </a:ext>
              </a:extLst>
            </p:cNvPr>
            <p:cNvCxnSpPr/>
            <p:nvPr/>
          </p:nvCxnSpPr>
          <p:spPr>
            <a:xfrm flipV="1">
              <a:off x="5220072" y="2098396"/>
              <a:ext cx="288032" cy="468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716FDF0-C1FF-D946-AE66-7A199D0236BF}"/>
                </a:ext>
              </a:extLst>
            </p:cNvPr>
            <p:cNvSpPr txBox="1"/>
            <p:nvPr/>
          </p:nvSpPr>
          <p:spPr>
            <a:xfrm>
              <a:off x="1225631" y="2731919"/>
              <a:ext cx="465192" cy="276999"/>
            </a:xfrm>
            <a:prstGeom prst="rect">
              <a:avLst/>
            </a:prstGeom>
            <a:noFill/>
          </p:spPr>
          <p:txBody>
            <a:bodyPr wrap="none" rtlCol="0">
              <a:spAutoFit/>
            </a:bodyPr>
            <a:lstStyle/>
            <a:p>
              <a:r>
                <a:rPr lang="en-US" sz="1200" dirty="0"/>
                <a:t>25m</a:t>
              </a:r>
              <a:endParaRPr lang="sv-SE" sz="1200" dirty="0"/>
            </a:p>
          </p:txBody>
        </p:sp>
        <p:grpSp>
          <p:nvGrpSpPr>
            <p:cNvPr id="19" name="Group 18">
              <a:extLst>
                <a:ext uri="{FF2B5EF4-FFF2-40B4-BE49-F238E27FC236}">
                  <a16:creationId xmlns:a16="http://schemas.microsoft.com/office/drawing/2014/main" id="{0397A2DA-8CFE-1F47-B0FF-02A7D97C8CA6}"/>
                </a:ext>
              </a:extLst>
            </p:cNvPr>
            <p:cNvGrpSpPr/>
            <p:nvPr/>
          </p:nvGrpSpPr>
          <p:grpSpPr>
            <a:xfrm>
              <a:off x="107504" y="2852936"/>
              <a:ext cx="1296144" cy="1512168"/>
              <a:chOff x="107504" y="2852936"/>
              <a:chExt cx="1296144" cy="1512168"/>
            </a:xfrm>
          </p:grpSpPr>
          <p:sp>
            <p:nvSpPr>
              <p:cNvPr id="31" name="Rectangle 30">
                <a:extLst>
                  <a:ext uri="{FF2B5EF4-FFF2-40B4-BE49-F238E27FC236}">
                    <a16:creationId xmlns:a16="http://schemas.microsoft.com/office/drawing/2014/main" id="{59BB0BAF-7114-904D-A70E-19B899AB8A17}"/>
                  </a:ext>
                </a:extLst>
              </p:cNvPr>
              <p:cNvSpPr/>
              <p:nvPr/>
            </p:nvSpPr>
            <p:spPr>
              <a:xfrm>
                <a:off x="107504" y="4005064"/>
                <a:ext cx="129614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Generator</a:t>
                </a:r>
                <a:endParaRPr lang="sv-SE" sz="1000" dirty="0"/>
              </a:p>
            </p:txBody>
          </p:sp>
          <p:cxnSp>
            <p:nvCxnSpPr>
              <p:cNvPr id="32" name="Straight Connector 31">
                <a:extLst>
                  <a:ext uri="{FF2B5EF4-FFF2-40B4-BE49-F238E27FC236}">
                    <a16:creationId xmlns:a16="http://schemas.microsoft.com/office/drawing/2014/main" id="{AAE05C4E-FFEE-EA4B-8A87-340474A9B387}"/>
                  </a:ext>
                </a:extLst>
              </p:cNvPr>
              <p:cNvCxnSpPr/>
              <p:nvPr/>
            </p:nvCxnSpPr>
            <p:spPr>
              <a:xfrm flipH="1">
                <a:off x="511206" y="2852936"/>
                <a:ext cx="172362" cy="1152128"/>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81DC3EC-D822-5D47-9B62-B0D1E6EE3E21}"/>
                  </a:ext>
                </a:extLst>
              </p:cNvPr>
              <p:cNvCxnSpPr/>
              <p:nvPr/>
            </p:nvCxnSpPr>
            <p:spPr>
              <a:xfrm>
                <a:off x="827584" y="2924944"/>
                <a:ext cx="108012" cy="108012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9D17F1EE-3040-294E-997B-0300DB412EFC}"/>
                  </a:ext>
                </a:extLst>
              </p:cNvPr>
              <p:cNvGrpSpPr/>
              <p:nvPr/>
            </p:nvGrpSpPr>
            <p:grpSpPr>
              <a:xfrm rot="16749596">
                <a:off x="179512" y="3451375"/>
                <a:ext cx="576064" cy="144016"/>
                <a:chOff x="1043608" y="4365104"/>
                <a:chExt cx="576064" cy="144016"/>
              </a:xfrm>
            </p:grpSpPr>
            <p:cxnSp>
              <p:nvCxnSpPr>
                <p:cNvPr id="36" name="Straight Connector 35">
                  <a:extLst>
                    <a:ext uri="{FF2B5EF4-FFF2-40B4-BE49-F238E27FC236}">
                      <a16:creationId xmlns:a16="http://schemas.microsoft.com/office/drawing/2014/main" id="{9950F7CB-BDC4-A740-9009-0B7D56969E75}"/>
                    </a:ext>
                  </a:extLst>
                </p:cNvPr>
                <p:cNvCxnSpPr/>
                <p:nvPr/>
              </p:nvCxnSpPr>
              <p:spPr>
                <a:xfrm>
                  <a:off x="1043608" y="4509120"/>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04BC0B-2402-B044-9FBF-FA40DF3B0EF3}"/>
                    </a:ext>
                  </a:extLst>
                </p:cNvPr>
                <p:cNvCxnSpPr/>
                <p:nvPr/>
              </p:nvCxnSpPr>
              <p:spPr>
                <a:xfrm flipV="1">
                  <a:off x="1187624" y="4365104"/>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E27E8D5-4FBD-6645-BC6C-0F830A6BD672}"/>
                    </a:ext>
                  </a:extLst>
                </p:cNvPr>
                <p:cNvCxnSpPr/>
                <p:nvPr/>
              </p:nvCxnSpPr>
              <p:spPr>
                <a:xfrm>
                  <a:off x="1187624" y="4365104"/>
                  <a:ext cx="2880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59F8E55-A380-B743-9D03-D8F1CA72796A}"/>
                    </a:ext>
                  </a:extLst>
                </p:cNvPr>
                <p:cNvCxnSpPr/>
                <p:nvPr/>
              </p:nvCxnSpPr>
              <p:spPr>
                <a:xfrm>
                  <a:off x="1475656" y="4365104"/>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770045B-0AF3-1F4B-855F-75845172DF53}"/>
                    </a:ext>
                  </a:extLst>
                </p:cNvPr>
                <p:cNvCxnSpPr/>
                <p:nvPr/>
              </p:nvCxnSpPr>
              <p:spPr>
                <a:xfrm>
                  <a:off x="1475656" y="4509120"/>
                  <a:ext cx="14401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5" name="Right Arrow 34">
                <a:extLst>
                  <a:ext uri="{FF2B5EF4-FFF2-40B4-BE49-F238E27FC236}">
                    <a16:creationId xmlns:a16="http://schemas.microsoft.com/office/drawing/2014/main" id="{0EEBFB76-77A7-3346-808C-47864F3FE644}"/>
                  </a:ext>
                </a:extLst>
              </p:cNvPr>
              <p:cNvSpPr/>
              <p:nvPr/>
            </p:nvSpPr>
            <p:spPr>
              <a:xfrm rot="16765456">
                <a:off x="390758" y="3175218"/>
                <a:ext cx="216024" cy="96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0" name="Group 19">
              <a:extLst>
                <a:ext uri="{FF2B5EF4-FFF2-40B4-BE49-F238E27FC236}">
                  <a16:creationId xmlns:a16="http://schemas.microsoft.com/office/drawing/2014/main" id="{3EBD53E7-599D-9347-9D19-EB3808428CF2}"/>
                </a:ext>
              </a:extLst>
            </p:cNvPr>
            <p:cNvGrpSpPr/>
            <p:nvPr/>
          </p:nvGrpSpPr>
          <p:grpSpPr>
            <a:xfrm>
              <a:off x="1043608" y="2757987"/>
              <a:ext cx="2983160" cy="3648870"/>
              <a:chOff x="1043608" y="2757987"/>
              <a:chExt cx="2983160" cy="3648870"/>
            </a:xfrm>
          </p:grpSpPr>
          <p:pic>
            <p:nvPicPr>
              <p:cNvPr id="27" name="Picture 26">
                <a:extLst>
                  <a:ext uri="{FF2B5EF4-FFF2-40B4-BE49-F238E27FC236}">
                    <a16:creationId xmlns:a16="http://schemas.microsoft.com/office/drawing/2014/main" id="{D8DE0867-F77E-8645-8D80-738FE1A62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3339" y="4575089"/>
                <a:ext cx="2442358" cy="1831768"/>
              </a:xfrm>
              <a:prstGeom prst="rect">
                <a:avLst/>
              </a:prstGeom>
            </p:spPr>
          </p:pic>
          <p:cxnSp>
            <p:nvCxnSpPr>
              <p:cNvPr id="28" name="Straight Connector 27">
                <a:extLst>
                  <a:ext uri="{FF2B5EF4-FFF2-40B4-BE49-F238E27FC236}">
                    <a16:creationId xmlns:a16="http://schemas.microsoft.com/office/drawing/2014/main" id="{9C880F64-BD39-7C4E-BFB7-C278FCE8C627}"/>
                  </a:ext>
                </a:extLst>
              </p:cNvPr>
              <p:cNvCxnSpPr/>
              <p:nvPr/>
            </p:nvCxnSpPr>
            <p:spPr>
              <a:xfrm flipH="1" flipV="1">
                <a:off x="1043608" y="2801148"/>
                <a:ext cx="1224136" cy="3076124"/>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A2ACD36E-8F81-304C-A4C5-55F9486C5856}"/>
                  </a:ext>
                </a:extLst>
              </p:cNvPr>
              <p:cNvCxnSpPr/>
              <p:nvPr/>
            </p:nvCxnSpPr>
            <p:spPr>
              <a:xfrm flipH="1" flipV="1">
                <a:off x="2344581" y="2757987"/>
                <a:ext cx="649086" cy="2732986"/>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98045161-FEBC-8A46-B651-74DC4A356A9C}"/>
                  </a:ext>
                </a:extLst>
              </p:cNvPr>
              <p:cNvCxnSpPr/>
              <p:nvPr/>
            </p:nvCxnSpPr>
            <p:spPr>
              <a:xfrm flipV="1">
                <a:off x="3344435" y="3208596"/>
                <a:ext cx="682333" cy="1804580"/>
              </a:xfrm>
              <a:prstGeom prst="line">
                <a:avLst/>
              </a:prstGeom>
            </p:spPr>
            <p:style>
              <a:lnRef idx="2">
                <a:schemeClr val="dk1"/>
              </a:lnRef>
              <a:fillRef idx="0">
                <a:schemeClr val="dk1"/>
              </a:fillRef>
              <a:effectRef idx="1">
                <a:schemeClr val="dk1"/>
              </a:effectRef>
              <a:fontRef idx="minor">
                <a:schemeClr val="tx1"/>
              </a:fontRef>
            </p:style>
          </p:cxnSp>
        </p:grpSp>
        <p:grpSp>
          <p:nvGrpSpPr>
            <p:cNvPr id="21" name="Group 20">
              <a:extLst>
                <a:ext uri="{FF2B5EF4-FFF2-40B4-BE49-F238E27FC236}">
                  <a16:creationId xmlns:a16="http://schemas.microsoft.com/office/drawing/2014/main" id="{F2627117-B89B-8841-811B-86ACE1C86DC4}"/>
                </a:ext>
              </a:extLst>
            </p:cNvPr>
            <p:cNvGrpSpPr/>
            <p:nvPr/>
          </p:nvGrpSpPr>
          <p:grpSpPr>
            <a:xfrm>
              <a:off x="4860032" y="3511921"/>
              <a:ext cx="2966503" cy="2894936"/>
              <a:chOff x="4860032" y="3511921"/>
              <a:chExt cx="2966503" cy="2894936"/>
            </a:xfrm>
          </p:grpSpPr>
          <p:pic>
            <p:nvPicPr>
              <p:cNvPr id="25" name="Picture 24">
                <a:extLst>
                  <a:ext uri="{FF2B5EF4-FFF2-40B4-BE49-F238E27FC236}">
                    <a16:creationId xmlns:a16="http://schemas.microsoft.com/office/drawing/2014/main" id="{252B07A9-6BB9-A94A-BDDC-10E8ECFB3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4181980"/>
                <a:ext cx="2966503" cy="2224877"/>
              </a:xfrm>
              <a:prstGeom prst="rect">
                <a:avLst/>
              </a:prstGeom>
            </p:spPr>
          </p:pic>
          <p:cxnSp>
            <p:nvCxnSpPr>
              <p:cNvPr id="26" name="Straight Connector 25">
                <a:extLst>
                  <a:ext uri="{FF2B5EF4-FFF2-40B4-BE49-F238E27FC236}">
                    <a16:creationId xmlns:a16="http://schemas.microsoft.com/office/drawing/2014/main" id="{32608A35-85BA-3E47-82B4-2DF7C9EEE06A}"/>
                  </a:ext>
                </a:extLst>
              </p:cNvPr>
              <p:cNvCxnSpPr/>
              <p:nvPr/>
            </p:nvCxnSpPr>
            <p:spPr>
              <a:xfrm flipV="1">
                <a:off x="6343283" y="3511921"/>
                <a:ext cx="451693" cy="2221335"/>
              </a:xfrm>
              <a:prstGeom prst="line">
                <a:avLst/>
              </a:prstGeom>
            </p:spPr>
            <p:style>
              <a:lnRef idx="2">
                <a:schemeClr val="dk1"/>
              </a:lnRef>
              <a:fillRef idx="0">
                <a:schemeClr val="dk1"/>
              </a:fillRef>
              <a:effectRef idx="1">
                <a:schemeClr val="dk1"/>
              </a:effectRef>
              <a:fontRef idx="minor">
                <a:schemeClr val="tx1"/>
              </a:fontRef>
            </p:style>
          </p:cxnSp>
        </p:grpSp>
        <p:sp>
          <p:nvSpPr>
            <p:cNvPr id="22" name="Rectangle 21">
              <a:extLst>
                <a:ext uri="{FF2B5EF4-FFF2-40B4-BE49-F238E27FC236}">
                  <a16:creationId xmlns:a16="http://schemas.microsoft.com/office/drawing/2014/main" id="{B6E74101-C30E-1747-973B-891C0D49FEC8}"/>
                </a:ext>
              </a:extLst>
            </p:cNvPr>
            <p:cNvSpPr/>
            <p:nvPr/>
          </p:nvSpPr>
          <p:spPr>
            <a:xfrm>
              <a:off x="8309675" y="3372518"/>
              <a:ext cx="62045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EVG</a:t>
              </a:r>
              <a:endParaRPr lang="sv-SE" sz="800" dirty="0"/>
            </a:p>
          </p:txBody>
        </p:sp>
        <p:sp>
          <p:nvSpPr>
            <p:cNvPr id="23" name="Rectangle 22">
              <a:extLst>
                <a:ext uri="{FF2B5EF4-FFF2-40B4-BE49-F238E27FC236}">
                  <a16:creationId xmlns:a16="http://schemas.microsoft.com/office/drawing/2014/main" id="{1A85182A-8013-B447-A847-5815938FD794}"/>
                </a:ext>
              </a:extLst>
            </p:cNvPr>
            <p:cNvSpPr/>
            <p:nvPr/>
          </p:nvSpPr>
          <p:spPr>
            <a:xfrm>
              <a:off x="8523548" y="2148383"/>
              <a:ext cx="62045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FBIS</a:t>
              </a:r>
              <a:endParaRPr lang="sv-SE" sz="800" dirty="0"/>
            </a:p>
          </p:txBody>
        </p:sp>
        <p:cxnSp>
          <p:nvCxnSpPr>
            <p:cNvPr id="24" name="Straight Connector 23">
              <a:extLst>
                <a:ext uri="{FF2B5EF4-FFF2-40B4-BE49-F238E27FC236}">
                  <a16:creationId xmlns:a16="http://schemas.microsoft.com/office/drawing/2014/main" id="{CB8254B2-4D3F-9E47-ACFB-6843D594417D}"/>
                </a:ext>
              </a:extLst>
            </p:cNvPr>
            <p:cNvCxnSpPr>
              <a:endCxn id="31" idx="3"/>
            </p:cNvCxnSpPr>
            <p:nvPr/>
          </p:nvCxnSpPr>
          <p:spPr>
            <a:xfrm flipH="1" flipV="1">
              <a:off x="1403648" y="4185084"/>
              <a:ext cx="5040560" cy="530984"/>
            </a:xfrm>
            <a:prstGeom prst="line">
              <a:avLst/>
            </a:prstGeom>
          </p:spPr>
          <p:style>
            <a:lnRef idx="2">
              <a:schemeClr val="dk1"/>
            </a:lnRef>
            <a:fillRef idx="0">
              <a:schemeClr val="dk1"/>
            </a:fillRef>
            <a:effectRef idx="1">
              <a:schemeClr val="dk1"/>
            </a:effectRef>
            <a:fontRef idx="minor">
              <a:schemeClr val="tx1"/>
            </a:fontRef>
          </p:style>
        </p:cxnSp>
      </p:grpSp>
      <p:pic>
        <p:nvPicPr>
          <p:cNvPr id="41" name="Picture 40">
            <a:extLst>
              <a:ext uri="{FF2B5EF4-FFF2-40B4-BE49-F238E27FC236}">
                <a16:creationId xmlns:a16="http://schemas.microsoft.com/office/drawing/2014/main" id="{B9A21A7D-16C2-4040-9CA8-E4C0350325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2171" y="3127158"/>
            <a:ext cx="2142324" cy="1606743"/>
          </a:xfrm>
          <a:prstGeom prst="rect">
            <a:avLst/>
          </a:prstGeom>
        </p:spPr>
      </p:pic>
      <p:cxnSp>
        <p:nvCxnSpPr>
          <p:cNvPr id="42" name="Straight Connector 41">
            <a:extLst>
              <a:ext uri="{FF2B5EF4-FFF2-40B4-BE49-F238E27FC236}">
                <a16:creationId xmlns:a16="http://schemas.microsoft.com/office/drawing/2014/main" id="{6695DED3-7B88-7940-915C-A1D123D6A1DE}"/>
              </a:ext>
            </a:extLst>
          </p:cNvPr>
          <p:cNvCxnSpPr>
            <a:cxnSpLocks/>
          </p:cNvCxnSpPr>
          <p:nvPr/>
        </p:nvCxnSpPr>
        <p:spPr>
          <a:xfrm flipH="1">
            <a:off x="6648257" y="3986687"/>
            <a:ext cx="1003387" cy="1"/>
          </a:xfrm>
          <a:prstGeom prst="line">
            <a:avLst/>
          </a:prstGeom>
        </p:spPr>
        <p:style>
          <a:lnRef idx="2">
            <a:schemeClr val="dk1"/>
          </a:lnRef>
          <a:fillRef idx="0">
            <a:schemeClr val="dk1"/>
          </a:fillRef>
          <a:effectRef idx="1">
            <a:schemeClr val="dk1"/>
          </a:effectRef>
          <a:fontRef idx="minor">
            <a:schemeClr val="tx1"/>
          </a:fontRef>
        </p:style>
      </p:cxnSp>
      <p:grpSp>
        <p:nvGrpSpPr>
          <p:cNvPr id="43" name="Group 42">
            <a:extLst>
              <a:ext uri="{FF2B5EF4-FFF2-40B4-BE49-F238E27FC236}">
                <a16:creationId xmlns:a16="http://schemas.microsoft.com/office/drawing/2014/main" id="{10D4EFBE-B27E-934F-AB87-974CCE41E2EA}"/>
              </a:ext>
            </a:extLst>
          </p:cNvPr>
          <p:cNvGrpSpPr/>
          <p:nvPr/>
        </p:nvGrpSpPr>
        <p:grpSpPr>
          <a:xfrm>
            <a:off x="6502540" y="4743302"/>
            <a:ext cx="3266792" cy="2002527"/>
            <a:chOff x="1925198" y="2944561"/>
            <a:chExt cx="6227420" cy="3817376"/>
          </a:xfrm>
        </p:grpSpPr>
        <p:pic>
          <p:nvPicPr>
            <p:cNvPr id="44" name="Picture 43">
              <a:extLst>
                <a:ext uri="{FF2B5EF4-FFF2-40B4-BE49-F238E27FC236}">
                  <a16:creationId xmlns:a16="http://schemas.microsoft.com/office/drawing/2014/main" id="{B5491FDE-3CEF-C047-8603-E552B0DF0D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534312" y="4024441"/>
              <a:ext cx="3128567" cy="2346425"/>
            </a:xfrm>
            <a:prstGeom prst="rect">
              <a:avLst/>
            </a:prstGeom>
          </p:spPr>
        </p:pic>
        <p:pic>
          <p:nvPicPr>
            <p:cNvPr id="45" name="Picture 44">
              <a:extLst>
                <a:ext uri="{FF2B5EF4-FFF2-40B4-BE49-F238E27FC236}">
                  <a16:creationId xmlns:a16="http://schemas.microsoft.com/office/drawing/2014/main" id="{CB586D68-744E-8643-A388-42ABF571D0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3781" y="4268725"/>
              <a:ext cx="3198837" cy="2399128"/>
            </a:xfrm>
            <a:prstGeom prst="rect">
              <a:avLst/>
            </a:prstGeom>
          </p:spPr>
        </p:pic>
        <p:cxnSp>
          <p:nvCxnSpPr>
            <p:cNvPr id="46" name="Straight Connector 45">
              <a:extLst>
                <a:ext uri="{FF2B5EF4-FFF2-40B4-BE49-F238E27FC236}">
                  <a16:creationId xmlns:a16="http://schemas.microsoft.com/office/drawing/2014/main" id="{6B289FD9-C1C7-6849-ABC3-A91A762EE390}"/>
                </a:ext>
              </a:extLst>
            </p:cNvPr>
            <p:cNvCxnSpPr>
              <a:cxnSpLocks/>
            </p:cNvCxnSpPr>
            <p:nvPr/>
          </p:nvCxnSpPr>
          <p:spPr>
            <a:xfrm>
              <a:off x="1925198" y="2944561"/>
              <a:ext cx="5017910" cy="1297023"/>
            </a:xfrm>
            <a:prstGeom prst="line">
              <a:avLst/>
            </a:prstGeom>
          </p:spPr>
          <p:style>
            <a:lnRef idx="2">
              <a:schemeClr val="dk1"/>
            </a:lnRef>
            <a:fillRef idx="0">
              <a:schemeClr val="dk1"/>
            </a:fillRef>
            <a:effectRef idx="1">
              <a:schemeClr val="dk1"/>
            </a:effectRef>
            <a:fontRef idx="minor">
              <a:schemeClr val="tx1"/>
            </a:fontRef>
          </p:style>
        </p:cxnSp>
      </p:grpSp>
      <p:sp>
        <p:nvSpPr>
          <p:cNvPr id="47" name="Content Placeholder 1">
            <a:extLst>
              <a:ext uri="{FF2B5EF4-FFF2-40B4-BE49-F238E27FC236}">
                <a16:creationId xmlns:a16="http://schemas.microsoft.com/office/drawing/2014/main" id="{EECAE3BC-3AA2-984C-825F-F45C8DDDF4FD}"/>
              </a:ext>
            </a:extLst>
          </p:cNvPr>
          <p:cNvSpPr>
            <a:spLocks noGrp="1"/>
          </p:cNvSpPr>
          <p:nvPr>
            <p:ph idx="1"/>
          </p:nvPr>
        </p:nvSpPr>
        <p:spPr>
          <a:xfrm>
            <a:off x="0" y="1556792"/>
            <a:ext cx="12192000" cy="720080"/>
          </a:xfrm>
        </p:spPr>
        <p:txBody>
          <a:bodyPr/>
          <a:lstStyle/>
          <a:p>
            <a:pPr marL="0" indent="0" algn="just">
              <a:buNone/>
            </a:pPr>
            <a:r>
              <a:rPr lang="en-US" sz="1600" b="1" dirty="0">
                <a:latin typeface="Calibri" panose="020F0502020204030204" pitchFamily="34" charset="0"/>
                <a:ea typeface="Tahoma" panose="020B0604030504040204" pitchFamily="34" charset="0"/>
                <a:cs typeface="Calibri" panose="020F0502020204030204" pitchFamily="34" charset="0"/>
              </a:rPr>
              <a:t>Scope: Test Timing System, BCMs, FBIS together. </a:t>
            </a:r>
            <a:r>
              <a:rPr lang="en-US" sz="1600" dirty="0">
                <a:latin typeface="Calibri" panose="020F0502020204030204" pitchFamily="34" charset="0"/>
                <a:ea typeface="Tahoma" panose="020B0604030504040204" pitchFamily="34" charset="0"/>
                <a:cs typeface="Calibri" panose="020F0502020204030204" pitchFamily="34" charset="0"/>
              </a:rPr>
              <a:t>C</a:t>
            </a:r>
            <a:r>
              <a:rPr lang="en-US" sz="1600" dirty="0">
                <a:latin typeface="Calibri" panose="020F0502020204030204" pitchFamily="34" charset="0"/>
                <a:cs typeface="Calibri" panose="020F0502020204030204" pitchFamily="34" charset="0"/>
              </a:rPr>
              <a:t>heck that for a given Beam Mode (sent via Timing System) the BCM detects an “anomaly” (over current, too long pulse…) and removes its Beam Permit to the FBIS, which then requests a Beam Stop towards the Actuators.</a:t>
            </a:r>
            <a:endParaRPr lang="en-GB" sz="1600" dirty="0">
              <a:solidFill>
                <a:schemeClr val="tx1">
                  <a:lumMod val="85000"/>
                  <a:lumOff val="1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6942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11</a:t>
            </a:fld>
            <a:endParaRPr lang="en-GB"/>
          </a:p>
        </p:txBody>
      </p:sp>
      <p:sp>
        <p:nvSpPr>
          <p:cNvPr id="3" name="Title 3">
            <a:extLst>
              <a:ext uri="{FF2B5EF4-FFF2-40B4-BE49-F238E27FC236}">
                <a16:creationId xmlns:a16="http://schemas.microsoft.com/office/drawing/2014/main" id="{27296AFC-23ED-3447-9DD3-550365946C58}"/>
              </a:ext>
            </a:extLst>
          </p:cNvPr>
          <p:cNvSpPr>
            <a:spLocks noGrp="1"/>
          </p:cNvSpPr>
          <p:nvPr>
            <p:ph type="title"/>
          </p:nvPr>
        </p:nvSpPr>
        <p:spPr>
          <a:xfrm>
            <a:off x="609600" y="346646"/>
            <a:ext cx="9518848" cy="562074"/>
          </a:xfrm>
        </p:spPr>
        <p:txBody>
          <a:bodyPr/>
          <a:lstStyle/>
          <a:p>
            <a:r>
              <a:rPr lang="en-US" dirty="0">
                <a:solidFill>
                  <a:schemeClr val="bg1"/>
                </a:solidFill>
              </a:rPr>
              <a:t>BCM-FBIS-Timing System Test Stand: Results</a:t>
            </a:r>
            <a:endParaRPr lang="en-GB" dirty="0">
              <a:solidFill>
                <a:schemeClr val="bg1"/>
              </a:solidFill>
            </a:endParaRPr>
          </a:p>
        </p:txBody>
      </p:sp>
      <p:pic>
        <p:nvPicPr>
          <p:cNvPr id="6" name="Content Placeholder 8">
            <a:extLst>
              <a:ext uri="{FF2B5EF4-FFF2-40B4-BE49-F238E27FC236}">
                <a16:creationId xmlns:a16="http://schemas.microsoft.com/office/drawing/2014/main" id="{639C5711-F0C9-0E49-8E07-4895C07F818A}"/>
              </a:ext>
            </a:extLst>
          </p:cNvPr>
          <p:cNvPicPr>
            <a:picLocks noChangeAspect="1"/>
          </p:cNvPicPr>
          <p:nvPr/>
        </p:nvPicPr>
        <p:blipFill>
          <a:blip r:embed="rId2"/>
          <a:stretch>
            <a:fillRect/>
          </a:stretch>
        </p:blipFill>
        <p:spPr>
          <a:xfrm>
            <a:off x="418673" y="1542225"/>
            <a:ext cx="8229600" cy="2953777"/>
          </a:xfrm>
          <a:prstGeom prst="rect">
            <a:avLst/>
          </a:prstGeom>
        </p:spPr>
      </p:pic>
      <p:cxnSp>
        <p:nvCxnSpPr>
          <p:cNvPr id="7" name="Straight Arrow Connector 6">
            <a:extLst>
              <a:ext uri="{FF2B5EF4-FFF2-40B4-BE49-F238E27FC236}">
                <a16:creationId xmlns:a16="http://schemas.microsoft.com/office/drawing/2014/main" id="{9C7E3FBB-99BB-E644-ACF1-B74AD327ADF9}"/>
              </a:ext>
            </a:extLst>
          </p:cNvPr>
          <p:cNvCxnSpPr/>
          <p:nvPr/>
        </p:nvCxnSpPr>
        <p:spPr>
          <a:xfrm flipV="1">
            <a:off x="5227893" y="2550337"/>
            <a:ext cx="288032" cy="468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6F5E9CE-3684-854B-BD3A-0F33D1318055}"/>
              </a:ext>
            </a:extLst>
          </p:cNvPr>
          <p:cNvSpPr txBox="1"/>
          <p:nvPr/>
        </p:nvSpPr>
        <p:spPr>
          <a:xfrm>
            <a:off x="1233452" y="3183860"/>
            <a:ext cx="465192" cy="276999"/>
          </a:xfrm>
          <a:prstGeom prst="rect">
            <a:avLst/>
          </a:prstGeom>
          <a:noFill/>
        </p:spPr>
        <p:txBody>
          <a:bodyPr wrap="none" rtlCol="0">
            <a:spAutoFit/>
          </a:bodyPr>
          <a:lstStyle/>
          <a:p>
            <a:r>
              <a:rPr lang="en-US" sz="1200" dirty="0"/>
              <a:t>25m</a:t>
            </a:r>
            <a:endParaRPr lang="sv-SE" sz="1200" dirty="0"/>
          </a:p>
        </p:txBody>
      </p:sp>
      <p:sp>
        <p:nvSpPr>
          <p:cNvPr id="9" name="Rectangle 8">
            <a:extLst>
              <a:ext uri="{FF2B5EF4-FFF2-40B4-BE49-F238E27FC236}">
                <a16:creationId xmlns:a16="http://schemas.microsoft.com/office/drawing/2014/main" id="{3B62057D-F6DC-CC45-8CD5-00BA4C896989}"/>
              </a:ext>
            </a:extLst>
          </p:cNvPr>
          <p:cNvSpPr/>
          <p:nvPr/>
        </p:nvSpPr>
        <p:spPr>
          <a:xfrm>
            <a:off x="8468253" y="3304877"/>
            <a:ext cx="534623" cy="52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Straight Connector 9">
            <a:extLst>
              <a:ext uri="{FF2B5EF4-FFF2-40B4-BE49-F238E27FC236}">
                <a16:creationId xmlns:a16="http://schemas.microsoft.com/office/drawing/2014/main" id="{9C5F693E-A661-174E-9010-FFD39418B540}"/>
              </a:ext>
            </a:extLst>
          </p:cNvPr>
          <p:cNvCxnSpPr/>
          <p:nvPr/>
        </p:nvCxnSpPr>
        <p:spPr>
          <a:xfrm flipH="1">
            <a:off x="519027" y="3304877"/>
            <a:ext cx="172362" cy="1152128"/>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C0C736-4007-464D-B6F8-223E96622251}"/>
              </a:ext>
            </a:extLst>
          </p:cNvPr>
          <p:cNvCxnSpPr/>
          <p:nvPr/>
        </p:nvCxnSpPr>
        <p:spPr>
          <a:xfrm>
            <a:off x="835405" y="3376885"/>
            <a:ext cx="108012" cy="108012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77CF0EC1-4BCC-B240-A8CE-77B925709364}"/>
              </a:ext>
            </a:extLst>
          </p:cNvPr>
          <p:cNvGrpSpPr/>
          <p:nvPr/>
        </p:nvGrpSpPr>
        <p:grpSpPr>
          <a:xfrm rot="16749596">
            <a:off x="187333" y="3903316"/>
            <a:ext cx="576064" cy="144016"/>
            <a:chOff x="1043608" y="4365104"/>
            <a:chExt cx="576064" cy="144016"/>
          </a:xfrm>
        </p:grpSpPr>
        <p:cxnSp>
          <p:nvCxnSpPr>
            <p:cNvPr id="13" name="Straight Connector 12">
              <a:extLst>
                <a:ext uri="{FF2B5EF4-FFF2-40B4-BE49-F238E27FC236}">
                  <a16:creationId xmlns:a16="http://schemas.microsoft.com/office/drawing/2014/main" id="{D5C13FA4-0CBF-AF44-8BBF-55D149BD95E7}"/>
                </a:ext>
              </a:extLst>
            </p:cNvPr>
            <p:cNvCxnSpPr/>
            <p:nvPr/>
          </p:nvCxnSpPr>
          <p:spPr>
            <a:xfrm>
              <a:off x="1043608" y="4509120"/>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7559AE-4179-2046-851E-5F56181EF917}"/>
                </a:ext>
              </a:extLst>
            </p:cNvPr>
            <p:cNvCxnSpPr/>
            <p:nvPr/>
          </p:nvCxnSpPr>
          <p:spPr>
            <a:xfrm flipV="1">
              <a:off x="1187624" y="4365104"/>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B5C978-5E1B-854E-8842-738DED2BD086}"/>
                </a:ext>
              </a:extLst>
            </p:cNvPr>
            <p:cNvCxnSpPr/>
            <p:nvPr/>
          </p:nvCxnSpPr>
          <p:spPr>
            <a:xfrm>
              <a:off x="1187624" y="4365104"/>
              <a:ext cx="2880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CC1B55-F262-3845-A66C-9CD3121B092A}"/>
                </a:ext>
              </a:extLst>
            </p:cNvPr>
            <p:cNvCxnSpPr/>
            <p:nvPr/>
          </p:nvCxnSpPr>
          <p:spPr>
            <a:xfrm>
              <a:off x="1475656" y="4365104"/>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0D27BA-D358-F74C-9182-B90BF06861E9}"/>
                </a:ext>
              </a:extLst>
            </p:cNvPr>
            <p:cNvCxnSpPr/>
            <p:nvPr/>
          </p:nvCxnSpPr>
          <p:spPr>
            <a:xfrm>
              <a:off x="1475656" y="4509120"/>
              <a:ext cx="14401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8" name="Right Arrow 17">
            <a:extLst>
              <a:ext uri="{FF2B5EF4-FFF2-40B4-BE49-F238E27FC236}">
                <a16:creationId xmlns:a16="http://schemas.microsoft.com/office/drawing/2014/main" id="{72618083-44B3-D74A-8E05-CAF912FF79AA}"/>
              </a:ext>
            </a:extLst>
          </p:cNvPr>
          <p:cNvSpPr/>
          <p:nvPr/>
        </p:nvSpPr>
        <p:spPr>
          <a:xfrm rot="16765456">
            <a:off x="398579" y="3627159"/>
            <a:ext cx="216024" cy="96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a:extLst>
              <a:ext uri="{FF2B5EF4-FFF2-40B4-BE49-F238E27FC236}">
                <a16:creationId xmlns:a16="http://schemas.microsoft.com/office/drawing/2014/main" id="{A08B7CCA-D414-B444-BA4C-35E1C32D1847}"/>
              </a:ext>
            </a:extLst>
          </p:cNvPr>
          <p:cNvSpPr/>
          <p:nvPr/>
        </p:nvSpPr>
        <p:spPr>
          <a:xfrm>
            <a:off x="8317496" y="3824459"/>
            <a:ext cx="62045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EVG</a:t>
            </a:r>
            <a:endParaRPr lang="sv-SE" dirty="0"/>
          </a:p>
        </p:txBody>
      </p:sp>
      <p:pic>
        <p:nvPicPr>
          <p:cNvPr id="20" name="Picture 19">
            <a:extLst>
              <a:ext uri="{FF2B5EF4-FFF2-40B4-BE49-F238E27FC236}">
                <a16:creationId xmlns:a16="http://schemas.microsoft.com/office/drawing/2014/main" id="{8C35B4C9-95B3-E549-B94F-40F67BAB00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048" b="37622"/>
          <a:stretch/>
        </p:blipFill>
        <p:spPr>
          <a:xfrm>
            <a:off x="5371909" y="4592450"/>
            <a:ext cx="3276364" cy="1138464"/>
          </a:xfrm>
          <a:prstGeom prst="rect">
            <a:avLst/>
          </a:prstGeom>
        </p:spPr>
      </p:pic>
      <p:pic>
        <p:nvPicPr>
          <p:cNvPr id="21" name="Picture 20">
            <a:extLst>
              <a:ext uri="{FF2B5EF4-FFF2-40B4-BE49-F238E27FC236}">
                <a16:creationId xmlns:a16="http://schemas.microsoft.com/office/drawing/2014/main" id="{F8E1B9E2-1541-D048-BC21-2BCAD07BA8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659" b="44100"/>
          <a:stretch/>
        </p:blipFill>
        <p:spPr>
          <a:xfrm>
            <a:off x="73884" y="4488752"/>
            <a:ext cx="1523041" cy="1243697"/>
          </a:xfrm>
          <a:prstGeom prst="rect">
            <a:avLst/>
          </a:prstGeom>
        </p:spPr>
      </p:pic>
      <p:pic>
        <p:nvPicPr>
          <p:cNvPr id="22" name="Content Placeholder 4">
            <a:extLst>
              <a:ext uri="{FF2B5EF4-FFF2-40B4-BE49-F238E27FC236}">
                <a16:creationId xmlns:a16="http://schemas.microsoft.com/office/drawing/2014/main" id="{8C6EFC77-F70B-8040-8977-D46FD12F81E3}"/>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423622" y="4797152"/>
            <a:ext cx="2550165" cy="1912624"/>
          </a:xfrm>
        </p:spPr>
      </p:pic>
      <p:grpSp>
        <p:nvGrpSpPr>
          <p:cNvPr id="23" name="Group 22">
            <a:extLst>
              <a:ext uri="{FF2B5EF4-FFF2-40B4-BE49-F238E27FC236}">
                <a16:creationId xmlns:a16="http://schemas.microsoft.com/office/drawing/2014/main" id="{27BD35A0-4008-BE49-ADA3-48C11F052885}"/>
              </a:ext>
            </a:extLst>
          </p:cNvPr>
          <p:cNvGrpSpPr/>
          <p:nvPr/>
        </p:nvGrpSpPr>
        <p:grpSpPr>
          <a:xfrm>
            <a:off x="1596925" y="4889053"/>
            <a:ext cx="5821775" cy="1348259"/>
            <a:chOff x="1589104" y="4437112"/>
            <a:chExt cx="5821775" cy="1348259"/>
          </a:xfrm>
        </p:grpSpPr>
        <p:cxnSp>
          <p:nvCxnSpPr>
            <p:cNvPr id="24" name="Straight Arrow Connector 23">
              <a:extLst>
                <a:ext uri="{FF2B5EF4-FFF2-40B4-BE49-F238E27FC236}">
                  <a16:creationId xmlns:a16="http://schemas.microsoft.com/office/drawing/2014/main" id="{0B3A9547-BE3F-294D-ADE3-E4A42AF0D89C}"/>
                </a:ext>
              </a:extLst>
            </p:cNvPr>
            <p:cNvCxnSpPr/>
            <p:nvPr/>
          </p:nvCxnSpPr>
          <p:spPr>
            <a:xfrm>
              <a:off x="1589104" y="4437112"/>
              <a:ext cx="1542736" cy="8418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3EB2201A-F4B4-0741-A588-2DC8CD4E18F6}"/>
                </a:ext>
              </a:extLst>
            </p:cNvPr>
            <p:cNvCxnSpPr>
              <a:cxnSpLocks/>
            </p:cNvCxnSpPr>
            <p:nvPr/>
          </p:nvCxnSpPr>
          <p:spPr>
            <a:xfrm flipH="1">
              <a:off x="3954497" y="4993283"/>
              <a:ext cx="3456382" cy="7920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sp>
        <p:nvSpPr>
          <p:cNvPr id="26" name="Rectangle 25">
            <a:extLst>
              <a:ext uri="{FF2B5EF4-FFF2-40B4-BE49-F238E27FC236}">
                <a16:creationId xmlns:a16="http://schemas.microsoft.com/office/drawing/2014/main" id="{C8876AC9-F4B2-5F46-A0F3-6593BB06CB54}"/>
              </a:ext>
            </a:extLst>
          </p:cNvPr>
          <p:cNvSpPr/>
          <p:nvPr/>
        </p:nvSpPr>
        <p:spPr>
          <a:xfrm>
            <a:off x="8468253" y="2755102"/>
            <a:ext cx="50405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ctangle 26">
            <a:extLst>
              <a:ext uri="{FF2B5EF4-FFF2-40B4-BE49-F238E27FC236}">
                <a16:creationId xmlns:a16="http://schemas.microsoft.com/office/drawing/2014/main" id="{024C8E51-D3FB-BF43-B7E0-4A4E9ADBBDFC}"/>
              </a:ext>
            </a:extLst>
          </p:cNvPr>
          <p:cNvSpPr/>
          <p:nvPr/>
        </p:nvSpPr>
        <p:spPr>
          <a:xfrm>
            <a:off x="8996342" y="2750669"/>
            <a:ext cx="51986" cy="2321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ight Arrow 27">
            <a:extLst>
              <a:ext uri="{FF2B5EF4-FFF2-40B4-BE49-F238E27FC236}">
                <a16:creationId xmlns:a16="http://schemas.microsoft.com/office/drawing/2014/main" id="{99226114-FB37-9D44-B12F-3A09F1F00F39}"/>
              </a:ext>
            </a:extLst>
          </p:cNvPr>
          <p:cNvSpPr/>
          <p:nvPr/>
        </p:nvSpPr>
        <p:spPr>
          <a:xfrm rot="10800000">
            <a:off x="7676165" y="5046787"/>
            <a:ext cx="1372163" cy="66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Content Placeholder 2">
            <a:extLst>
              <a:ext uri="{FF2B5EF4-FFF2-40B4-BE49-F238E27FC236}">
                <a16:creationId xmlns:a16="http://schemas.microsoft.com/office/drawing/2014/main" id="{9D55C0A3-03B7-5241-9E94-D2486C55B93C}"/>
              </a:ext>
            </a:extLst>
          </p:cNvPr>
          <p:cNvSpPr txBox="1">
            <a:spLocks/>
          </p:cNvSpPr>
          <p:nvPr/>
        </p:nvSpPr>
        <p:spPr>
          <a:xfrm>
            <a:off x="9264352" y="1912541"/>
            <a:ext cx="2880320" cy="4612803"/>
          </a:xfrm>
          <a:prstGeom prst="rect">
            <a:avLst/>
          </a:prstGeom>
        </p:spPr>
        <p:txBody>
          <a:bodyPr vert="horz" lIns="90000" tIns="45549" rIns="91090" bIns="45549" rtlCol="0">
            <a:noAutofit/>
          </a:bodyPr>
          <a:lstStyle>
            <a:lvl1pPr marL="342900" indent="-342900" algn="l" defTabSz="315314" rtl="0" eaLnBrk="1" latinLnBrk="0" hangingPunct="1">
              <a:spcBef>
                <a:spcPct val="20000"/>
              </a:spcBef>
              <a:buFont typeface="Arial" panose="020B0604020202020204" pitchFamily="34" charset="0"/>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a:lstStyle>
          <a:p>
            <a:pPr marL="0" indent="0">
              <a:buNone/>
            </a:pPr>
            <a:r>
              <a:rPr lang="en-US" sz="1800" dirty="0"/>
              <a:t>The total BCM response time from the moment that the extra current (i.e. glitch) goes through the toroid until the moment that the BEAM_PERMIT signal switches on the SIS8300-KU output port is measured at </a:t>
            </a:r>
            <a:r>
              <a:rPr lang="en-US" sz="1800" b="1" dirty="0"/>
              <a:t>1.02 us</a:t>
            </a:r>
            <a:r>
              <a:rPr lang="en-US" sz="1800" dirty="0"/>
              <a:t>. </a:t>
            </a:r>
          </a:p>
          <a:p>
            <a:pPr marL="0" indent="0">
              <a:buNone/>
            </a:pPr>
            <a:r>
              <a:rPr lang="en-US" sz="1800" dirty="0"/>
              <a:t>From the total delay 0.47 us is due to the toroid, ACCT cable and the FE unit.   </a:t>
            </a:r>
          </a:p>
          <a:p>
            <a:pPr marL="0" indent="0">
              <a:buNone/>
            </a:pPr>
            <a:r>
              <a:rPr lang="en-US" sz="1800" b="1" dirty="0"/>
              <a:t>The required BCM-FBIS response time is 1-2 us.</a:t>
            </a:r>
          </a:p>
          <a:p>
            <a:pPr marL="0" indent="0">
              <a:buNone/>
            </a:pPr>
            <a:r>
              <a:rPr lang="en-US" sz="1800" b="1" dirty="0"/>
              <a:t>The measured total time is </a:t>
            </a:r>
            <a:r>
              <a:rPr lang="en-US" sz="1800" b="1" dirty="0">
                <a:effectLst>
                  <a:outerShdw blurRad="38100" dist="38100" dir="2700000" algn="tl">
                    <a:srgbClr val="000000">
                      <a:alpha val="43137"/>
                    </a:srgbClr>
                  </a:outerShdw>
                </a:effectLst>
              </a:rPr>
              <a:t>1.7 us.</a:t>
            </a:r>
            <a:endParaRPr lang="en-US" sz="1800" b="1" dirty="0"/>
          </a:p>
        </p:txBody>
      </p:sp>
    </p:spTree>
    <p:extLst>
      <p:ext uri="{BB962C8B-B14F-4D97-AF65-F5344CB8AC3E}">
        <p14:creationId xmlns:p14="http://schemas.microsoft.com/office/powerpoint/2010/main" val="2825197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12</a:t>
            </a:fld>
            <a:endParaRPr lang="en-GB"/>
          </a:p>
        </p:txBody>
      </p:sp>
      <p:sp>
        <p:nvSpPr>
          <p:cNvPr id="3" name="Titel 2">
            <a:extLst>
              <a:ext uri="{FF2B5EF4-FFF2-40B4-BE49-F238E27FC236}">
                <a16:creationId xmlns:a16="http://schemas.microsoft.com/office/drawing/2014/main" id="{2436E8C9-E22F-3B40-A85B-03263F42F1F8}"/>
              </a:ext>
            </a:extLst>
          </p:cNvPr>
          <p:cNvSpPr>
            <a:spLocks noGrp="1"/>
          </p:cNvSpPr>
          <p:nvPr>
            <p:ph type="title"/>
          </p:nvPr>
        </p:nvSpPr>
        <p:spPr>
          <a:xfrm>
            <a:off x="609600" y="346646"/>
            <a:ext cx="9518848" cy="562074"/>
          </a:xfrm>
        </p:spPr>
        <p:txBody>
          <a:bodyPr/>
          <a:lstStyle/>
          <a:p>
            <a:r>
              <a:rPr lang="en-GB" dirty="0">
                <a:solidFill>
                  <a:schemeClr val="bg1"/>
                </a:solidFill>
              </a:rPr>
              <a:t>From Prototyping Towards Production</a:t>
            </a:r>
          </a:p>
        </p:txBody>
      </p:sp>
      <p:sp>
        <p:nvSpPr>
          <p:cNvPr id="5" name="Rechteck 130">
            <a:extLst>
              <a:ext uri="{FF2B5EF4-FFF2-40B4-BE49-F238E27FC236}">
                <a16:creationId xmlns:a16="http://schemas.microsoft.com/office/drawing/2014/main" id="{E4AFF261-4978-5243-B289-7340294EFF15}"/>
              </a:ext>
            </a:extLst>
          </p:cNvPr>
          <p:cNvSpPr/>
          <p:nvPr/>
        </p:nvSpPr>
        <p:spPr>
          <a:xfrm flipV="1">
            <a:off x="0" y="4727617"/>
            <a:ext cx="12192000" cy="2130376"/>
          </a:xfrm>
          <a:prstGeom prst="rect">
            <a:avLst/>
          </a:prstGeom>
          <a:gradFill>
            <a:gsLst>
              <a:gs pos="0">
                <a:srgbClr val="FFFFFF">
                  <a:alpha val="0"/>
                </a:srgbClr>
              </a:gs>
              <a:gs pos="100000">
                <a:srgbClr val="0094CA">
                  <a:alpha val="70980"/>
                </a:srgbClr>
              </a:gs>
            </a:gsLst>
            <a:lin ang="10800000" scaled="0"/>
          </a:gradFill>
          <a:ln w="0">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r Verbinder 98">
            <a:extLst>
              <a:ext uri="{FF2B5EF4-FFF2-40B4-BE49-F238E27FC236}">
                <a16:creationId xmlns:a16="http://schemas.microsoft.com/office/drawing/2014/main" id="{526A60A5-5B8D-D348-B63E-C4C977771154}"/>
              </a:ext>
            </a:extLst>
          </p:cNvPr>
          <p:cNvCxnSpPr>
            <a:cxnSpLocks/>
          </p:cNvCxnSpPr>
          <p:nvPr/>
        </p:nvCxnSpPr>
        <p:spPr>
          <a:xfrm flipV="1">
            <a:off x="9741091" y="3292594"/>
            <a:ext cx="0" cy="2801467"/>
          </a:xfrm>
          <a:prstGeom prst="line">
            <a:avLst/>
          </a:prstGeom>
          <a:ln w="22225">
            <a:gradFill>
              <a:gsLst>
                <a:gs pos="0">
                  <a:srgbClr val="005026"/>
                </a:gs>
                <a:gs pos="100000">
                  <a:srgbClr val="005026">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 name="Gerader Verbinder 96">
            <a:extLst>
              <a:ext uri="{FF2B5EF4-FFF2-40B4-BE49-F238E27FC236}">
                <a16:creationId xmlns:a16="http://schemas.microsoft.com/office/drawing/2014/main" id="{8633DD79-016C-CE4A-B539-B244839EEFA6}"/>
              </a:ext>
            </a:extLst>
          </p:cNvPr>
          <p:cNvCxnSpPr>
            <a:cxnSpLocks/>
          </p:cNvCxnSpPr>
          <p:nvPr/>
        </p:nvCxnSpPr>
        <p:spPr>
          <a:xfrm flipV="1">
            <a:off x="8474863" y="3338680"/>
            <a:ext cx="0" cy="2825890"/>
          </a:xfrm>
          <a:prstGeom prst="line">
            <a:avLst/>
          </a:prstGeom>
          <a:ln w="22225">
            <a:gradFill>
              <a:gsLst>
                <a:gs pos="0">
                  <a:srgbClr val="005026"/>
                </a:gs>
                <a:gs pos="100000">
                  <a:srgbClr val="005026">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Rectangle 6">
            <a:extLst>
              <a:ext uri="{FF2B5EF4-FFF2-40B4-BE49-F238E27FC236}">
                <a16:creationId xmlns:a16="http://schemas.microsoft.com/office/drawing/2014/main" id="{7B0D1F0D-34C3-BC40-BF24-F478B3AAB23A}"/>
              </a:ext>
            </a:extLst>
          </p:cNvPr>
          <p:cNvSpPr/>
          <p:nvPr/>
        </p:nvSpPr>
        <p:spPr>
          <a:xfrm rot="5400000">
            <a:off x="7576902" y="2947295"/>
            <a:ext cx="3288587" cy="651599"/>
          </a:xfrm>
          <a:prstGeom prst="rect">
            <a:avLst/>
          </a:prstGeom>
          <a:gradFill>
            <a:gsLst>
              <a:gs pos="0">
                <a:srgbClr val="FFFFFF">
                  <a:alpha val="0"/>
                </a:srgbClr>
              </a:gs>
              <a:gs pos="67000">
                <a:srgbClr val="0094C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 name="Rectangle 6">
            <a:extLst>
              <a:ext uri="{FF2B5EF4-FFF2-40B4-BE49-F238E27FC236}">
                <a16:creationId xmlns:a16="http://schemas.microsoft.com/office/drawing/2014/main" id="{B6731E41-34FD-2244-8BDE-AD3B5C27D5E2}"/>
              </a:ext>
            </a:extLst>
          </p:cNvPr>
          <p:cNvSpPr/>
          <p:nvPr/>
        </p:nvSpPr>
        <p:spPr>
          <a:xfrm rot="5400000">
            <a:off x="6336399" y="2968861"/>
            <a:ext cx="3331721" cy="651600"/>
          </a:xfrm>
          <a:prstGeom prst="rect">
            <a:avLst/>
          </a:prstGeom>
          <a:gradFill>
            <a:gsLst>
              <a:gs pos="0">
                <a:srgbClr val="FFFFFF">
                  <a:alpha val="0"/>
                </a:srgbClr>
              </a:gs>
              <a:gs pos="71000">
                <a:srgbClr val="0094C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0" name="Rectangle 6">
            <a:extLst>
              <a:ext uri="{FF2B5EF4-FFF2-40B4-BE49-F238E27FC236}">
                <a16:creationId xmlns:a16="http://schemas.microsoft.com/office/drawing/2014/main" id="{17B12ECD-DA72-704A-9CA7-C4F3EC4DCD84}"/>
              </a:ext>
            </a:extLst>
          </p:cNvPr>
          <p:cNvSpPr/>
          <p:nvPr/>
        </p:nvSpPr>
        <p:spPr>
          <a:xfrm rot="5400000">
            <a:off x="5043415" y="2841062"/>
            <a:ext cx="3331718" cy="907200"/>
          </a:xfrm>
          <a:prstGeom prst="rect">
            <a:avLst/>
          </a:prstGeom>
          <a:gradFill>
            <a:gsLst>
              <a:gs pos="0">
                <a:srgbClr val="FFFFFF">
                  <a:alpha val="0"/>
                </a:srgbClr>
              </a:gs>
              <a:gs pos="67000">
                <a:srgbClr val="0094C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 name="Rectangle 6">
            <a:extLst>
              <a:ext uri="{FF2B5EF4-FFF2-40B4-BE49-F238E27FC236}">
                <a16:creationId xmlns:a16="http://schemas.microsoft.com/office/drawing/2014/main" id="{82D68829-FC6C-8643-85F5-8BD4F3F56E97}"/>
              </a:ext>
            </a:extLst>
          </p:cNvPr>
          <p:cNvSpPr/>
          <p:nvPr/>
        </p:nvSpPr>
        <p:spPr>
          <a:xfrm rot="5400000">
            <a:off x="3416807" y="2968855"/>
            <a:ext cx="3331706" cy="651600"/>
          </a:xfrm>
          <a:prstGeom prst="rect">
            <a:avLst/>
          </a:prstGeom>
          <a:gradFill>
            <a:gsLst>
              <a:gs pos="0">
                <a:srgbClr val="FFFFFF">
                  <a:alpha val="0"/>
                </a:srgbClr>
              </a:gs>
              <a:gs pos="93000">
                <a:srgbClr val="0094C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cxnSp>
        <p:nvCxnSpPr>
          <p:cNvPr id="12" name="Elbow Connector 17">
            <a:extLst>
              <a:ext uri="{FF2B5EF4-FFF2-40B4-BE49-F238E27FC236}">
                <a16:creationId xmlns:a16="http://schemas.microsoft.com/office/drawing/2014/main" id="{80CBE09A-75B0-AF40-8FE4-42B013F517DB}"/>
              </a:ext>
            </a:extLst>
          </p:cNvPr>
          <p:cNvCxnSpPr>
            <a:cxnSpLocks/>
          </p:cNvCxnSpPr>
          <p:nvPr/>
        </p:nvCxnSpPr>
        <p:spPr>
          <a:xfrm rot="16200000" flipH="1">
            <a:off x="934263" y="3766720"/>
            <a:ext cx="807420" cy="220414"/>
          </a:xfrm>
          <a:prstGeom prst="bentConnector3">
            <a:avLst>
              <a:gd name="adj1" fmla="val 158"/>
            </a:avLst>
          </a:prstGeom>
          <a:ln w="38100" cap="sq">
            <a:solidFill>
              <a:srgbClr val="003546"/>
            </a:solidFill>
            <a:miter lim="800000"/>
            <a:tailEnd type="none" w="lg" len="lg"/>
          </a:ln>
        </p:spPr>
        <p:style>
          <a:lnRef idx="1">
            <a:schemeClr val="accent1"/>
          </a:lnRef>
          <a:fillRef idx="0">
            <a:schemeClr val="accent1"/>
          </a:fillRef>
          <a:effectRef idx="0">
            <a:schemeClr val="accent1"/>
          </a:effectRef>
          <a:fontRef idx="minor">
            <a:schemeClr val="tx1"/>
          </a:fontRef>
        </p:style>
      </p:cxnSp>
      <p:sp>
        <p:nvSpPr>
          <p:cNvPr id="13" name="Rectangle 1">
            <a:extLst>
              <a:ext uri="{FF2B5EF4-FFF2-40B4-BE49-F238E27FC236}">
                <a16:creationId xmlns:a16="http://schemas.microsoft.com/office/drawing/2014/main" id="{70754CCA-81C2-5E4F-A2A3-4616E588F595}"/>
              </a:ext>
            </a:extLst>
          </p:cNvPr>
          <p:cNvSpPr/>
          <p:nvPr/>
        </p:nvSpPr>
        <p:spPr>
          <a:xfrm>
            <a:off x="2413479" y="2425974"/>
            <a:ext cx="634239" cy="484035"/>
          </a:xfrm>
          <a:prstGeom prst="rect">
            <a:avLst/>
          </a:prstGeom>
          <a:solidFill>
            <a:srgbClr val="0094CA"/>
          </a:solidFill>
          <a:ln w="22225">
            <a:solidFill>
              <a:srgbClr val="003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sz="1300" dirty="0">
                <a:solidFill>
                  <a:schemeClr val="bg1"/>
                </a:solidFill>
              </a:rPr>
              <a:t>FAT</a:t>
            </a:r>
            <a:r>
              <a:rPr lang="sv-SE" sz="1300" baseline="0" dirty="0"/>
              <a:t> </a:t>
            </a:r>
            <a:endParaRPr lang="sv-SE" sz="1300" dirty="0"/>
          </a:p>
        </p:txBody>
      </p:sp>
      <p:cxnSp>
        <p:nvCxnSpPr>
          <p:cNvPr id="14" name="Elbow Connector 17">
            <a:extLst>
              <a:ext uri="{FF2B5EF4-FFF2-40B4-BE49-F238E27FC236}">
                <a16:creationId xmlns:a16="http://schemas.microsoft.com/office/drawing/2014/main" id="{F80CB9DB-D11C-E641-A15D-E593AC5A58C1}"/>
              </a:ext>
            </a:extLst>
          </p:cNvPr>
          <p:cNvCxnSpPr>
            <a:cxnSpLocks/>
            <a:stCxn id="39" idx="3"/>
          </p:cNvCxnSpPr>
          <p:nvPr/>
        </p:nvCxnSpPr>
        <p:spPr>
          <a:xfrm flipV="1">
            <a:off x="1227765" y="2679315"/>
            <a:ext cx="220416" cy="795809"/>
          </a:xfrm>
          <a:prstGeom prst="bentConnector2">
            <a:avLst/>
          </a:prstGeom>
          <a:ln w="38100" cap="sq">
            <a:solidFill>
              <a:srgbClr val="00354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 name="Textfeld 10">
            <a:extLst>
              <a:ext uri="{FF2B5EF4-FFF2-40B4-BE49-F238E27FC236}">
                <a16:creationId xmlns:a16="http://schemas.microsoft.com/office/drawing/2014/main" id="{FBCFE85B-A345-CD4E-80F8-D8B95BA448F9}"/>
              </a:ext>
            </a:extLst>
          </p:cNvPr>
          <p:cNvSpPr txBox="1"/>
          <p:nvPr/>
        </p:nvSpPr>
        <p:spPr>
          <a:xfrm>
            <a:off x="1366178" y="4269315"/>
            <a:ext cx="861778" cy="253916"/>
          </a:xfrm>
          <a:prstGeom prst="rect">
            <a:avLst/>
          </a:prstGeom>
          <a:noFill/>
        </p:spPr>
        <p:txBody>
          <a:bodyPr wrap="square" rtlCol="0" anchor="ctr" anchorCtr="0">
            <a:spAutoFit/>
          </a:bodyPr>
          <a:lstStyle/>
          <a:p>
            <a:r>
              <a:rPr lang="de-DE" sz="1050" b="1" i="1" dirty="0" err="1">
                <a:solidFill>
                  <a:srgbClr val="003546"/>
                </a:solidFill>
              </a:rPr>
              <a:t>Procured</a:t>
            </a:r>
            <a:r>
              <a:rPr lang="de-DE" sz="1050" b="1" i="1" dirty="0">
                <a:solidFill>
                  <a:srgbClr val="003546"/>
                </a:solidFill>
              </a:rPr>
              <a:t>?</a:t>
            </a:r>
          </a:p>
        </p:txBody>
      </p:sp>
      <p:sp>
        <p:nvSpPr>
          <p:cNvPr id="16" name="Textfeld 11">
            <a:extLst>
              <a:ext uri="{FF2B5EF4-FFF2-40B4-BE49-F238E27FC236}">
                <a16:creationId xmlns:a16="http://schemas.microsoft.com/office/drawing/2014/main" id="{C7FD6356-5AB0-3943-AD77-8414A2ADD938}"/>
              </a:ext>
            </a:extLst>
          </p:cNvPr>
          <p:cNvSpPr txBox="1"/>
          <p:nvPr/>
        </p:nvSpPr>
        <p:spPr>
          <a:xfrm>
            <a:off x="1367428" y="2434293"/>
            <a:ext cx="953561" cy="253916"/>
          </a:xfrm>
          <a:prstGeom prst="rect">
            <a:avLst/>
          </a:prstGeom>
          <a:noFill/>
        </p:spPr>
        <p:txBody>
          <a:bodyPr wrap="square" rtlCol="0" anchor="ctr" anchorCtr="0">
            <a:spAutoFit/>
          </a:bodyPr>
          <a:lstStyle/>
          <a:p>
            <a:r>
              <a:rPr lang="de-DE" sz="1050" b="1" i="1" dirty="0" err="1">
                <a:solidFill>
                  <a:srgbClr val="003546"/>
                </a:solidFill>
              </a:rPr>
              <a:t>Developed</a:t>
            </a:r>
            <a:r>
              <a:rPr lang="de-DE" sz="1050" b="1" i="1" dirty="0">
                <a:solidFill>
                  <a:srgbClr val="003546"/>
                </a:solidFill>
              </a:rPr>
              <a:t>?</a:t>
            </a:r>
          </a:p>
        </p:txBody>
      </p:sp>
      <p:sp>
        <p:nvSpPr>
          <p:cNvPr id="17" name="Rectangle 1">
            <a:extLst>
              <a:ext uri="{FF2B5EF4-FFF2-40B4-BE49-F238E27FC236}">
                <a16:creationId xmlns:a16="http://schemas.microsoft.com/office/drawing/2014/main" id="{DF6341C2-A4E7-854D-8F46-D004D1FC97B4}"/>
              </a:ext>
            </a:extLst>
          </p:cNvPr>
          <p:cNvSpPr/>
          <p:nvPr/>
        </p:nvSpPr>
        <p:spPr>
          <a:xfrm>
            <a:off x="4765901" y="3233110"/>
            <a:ext cx="633507" cy="484035"/>
          </a:xfrm>
          <a:prstGeom prst="rect">
            <a:avLst/>
          </a:prstGeom>
          <a:solidFill>
            <a:srgbClr val="0094CA"/>
          </a:solidFill>
          <a:ln w="22225">
            <a:solidFill>
              <a:srgbClr val="003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sz="1400" dirty="0"/>
              <a:t>SST</a:t>
            </a:r>
            <a:endParaRPr lang="sv-SE" sz="1300" dirty="0"/>
          </a:p>
        </p:txBody>
      </p:sp>
      <p:cxnSp>
        <p:nvCxnSpPr>
          <p:cNvPr id="18" name="Gerade Verbindung mit Pfeil 13">
            <a:extLst>
              <a:ext uri="{FF2B5EF4-FFF2-40B4-BE49-F238E27FC236}">
                <a16:creationId xmlns:a16="http://schemas.microsoft.com/office/drawing/2014/main" id="{76129258-82E7-A34D-AA42-635B00EA63C7}"/>
              </a:ext>
            </a:extLst>
          </p:cNvPr>
          <p:cNvCxnSpPr>
            <a:cxnSpLocks/>
          </p:cNvCxnSpPr>
          <p:nvPr/>
        </p:nvCxnSpPr>
        <p:spPr>
          <a:xfrm>
            <a:off x="3384380" y="3466092"/>
            <a:ext cx="1296144" cy="0"/>
          </a:xfrm>
          <a:prstGeom prst="straightConnector1">
            <a:avLst/>
          </a:prstGeom>
          <a:ln w="38100">
            <a:solidFill>
              <a:srgbClr val="00354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 name="Gerade Verbindung mit Pfeil 15">
            <a:extLst>
              <a:ext uri="{FF2B5EF4-FFF2-40B4-BE49-F238E27FC236}">
                <a16:creationId xmlns:a16="http://schemas.microsoft.com/office/drawing/2014/main" id="{9B151CBD-6A53-C14F-8B17-0D372BD76641}"/>
              </a:ext>
            </a:extLst>
          </p:cNvPr>
          <p:cNvCxnSpPr>
            <a:cxnSpLocks/>
          </p:cNvCxnSpPr>
          <p:nvPr/>
        </p:nvCxnSpPr>
        <p:spPr>
          <a:xfrm>
            <a:off x="3048713" y="2665806"/>
            <a:ext cx="418352" cy="0"/>
          </a:xfrm>
          <a:prstGeom prst="straightConnector1">
            <a:avLst/>
          </a:prstGeom>
          <a:ln w="38100">
            <a:solidFill>
              <a:srgbClr val="003546"/>
            </a:solidFill>
            <a:tailEnd type="triangle" w="med" len="lg"/>
          </a:ln>
        </p:spPr>
        <p:style>
          <a:lnRef idx="1">
            <a:schemeClr val="accent1"/>
          </a:lnRef>
          <a:fillRef idx="0">
            <a:schemeClr val="accent1"/>
          </a:fillRef>
          <a:effectRef idx="0">
            <a:schemeClr val="accent1"/>
          </a:effectRef>
          <a:fontRef idx="minor">
            <a:schemeClr val="tx1"/>
          </a:fontRef>
        </p:style>
      </p:cxnSp>
      <p:sp>
        <p:nvSpPr>
          <p:cNvPr id="20" name="Rectangle 1">
            <a:extLst>
              <a:ext uri="{FF2B5EF4-FFF2-40B4-BE49-F238E27FC236}">
                <a16:creationId xmlns:a16="http://schemas.microsoft.com/office/drawing/2014/main" id="{94A7CE71-1E83-CF4E-929B-D696BC18B9D2}"/>
              </a:ext>
            </a:extLst>
          </p:cNvPr>
          <p:cNvSpPr/>
          <p:nvPr/>
        </p:nvSpPr>
        <p:spPr>
          <a:xfrm>
            <a:off x="6261894" y="3233106"/>
            <a:ext cx="892363" cy="484035"/>
          </a:xfrm>
          <a:prstGeom prst="rect">
            <a:avLst/>
          </a:prstGeom>
          <a:solidFill>
            <a:srgbClr val="0094CA"/>
          </a:solidFill>
          <a:ln w="22225">
            <a:solidFill>
              <a:srgbClr val="003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sz="1400" dirty="0"/>
              <a:t>Local</a:t>
            </a:r>
            <a:r>
              <a:rPr lang="sv-SE" sz="1300" dirty="0"/>
              <a:t>-SIT</a:t>
            </a:r>
          </a:p>
        </p:txBody>
      </p:sp>
      <p:sp>
        <p:nvSpPr>
          <p:cNvPr id="21" name="Rectangle 1">
            <a:extLst>
              <a:ext uri="{FF2B5EF4-FFF2-40B4-BE49-F238E27FC236}">
                <a16:creationId xmlns:a16="http://schemas.microsoft.com/office/drawing/2014/main" id="{5B961CBB-C0D9-7342-9554-6766084022C2}"/>
              </a:ext>
            </a:extLst>
          </p:cNvPr>
          <p:cNvSpPr/>
          <p:nvPr/>
        </p:nvSpPr>
        <p:spPr>
          <a:xfrm>
            <a:off x="7680550" y="3233106"/>
            <a:ext cx="633507" cy="484035"/>
          </a:xfrm>
          <a:prstGeom prst="rect">
            <a:avLst/>
          </a:prstGeom>
          <a:solidFill>
            <a:srgbClr val="0094CA"/>
          </a:solidFill>
          <a:ln w="22225">
            <a:solidFill>
              <a:srgbClr val="003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sz="1400" dirty="0"/>
              <a:t>SIT</a:t>
            </a:r>
            <a:endParaRPr lang="sv-SE" sz="1300" dirty="0"/>
          </a:p>
        </p:txBody>
      </p:sp>
      <p:sp>
        <p:nvSpPr>
          <p:cNvPr id="22" name="Rectangle 1">
            <a:extLst>
              <a:ext uri="{FF2B5EF4-FFF2-40B4-BE49-F238E27FC236}">
                <a16:creationId xmlns:a16="http://schemas.microsoft.com/office/drawing/2014/main" id="{8D515804-D04C-054C-90C3-2F5F0AB7B7A4}"/>
              </a:ext>
            </a:extLst>
          </p:cNvPr>
          <p:cNvSpPr/>
          <p:nvPr/>
        </p:nvSpPr>
        <p:spPr>
          <a:xfrm>
            <a:off x="8904669" y="3227938"/>
            <a:ext cx="633507" cy="484035"/>
          </a:xfrm>
          <a:prstGeom prst="rect">
            <a:avLst/>
          </a:prstGeom>
          <a:solidFill>
            <a:srgbClr val="0094CA"/>
          </a:solidFill>
          <a:ln w="22225">
            <a:solidFill>
              <a:srgbClr val="003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sz="1400" dirty="0"/>
              <a:t>FIT</a:t>
            </a:r>
          </a:p>
        </p:txBody>
      </p:sp>
      <p:cxnSp>
        <p:nvCxnSpPr>
          <p:cNvPr id="23" name="Gerade Verbindung mit Pfeil 19">
            <a:extLst>
              <a:ext uri="{FF2B5EF4-FFF2-40B4-BE49-F238E27FC236}">
                <a16:creationId xmlns:a16="http://schemas.microsoft.com/office/drawing/2014/main" id="{08AB5F85-8037-3849-8C6A-CB1B53FC1652}"/>
              </a:ext>
            </a:extLst>
          </p:cNvPr>
          <p:cNvCxnSpPr>
            <a:cxnSpLocks/>
          </p:cNvCxnSpPr>
          <p:nvPr/>
        </p:nvCxnSpPr>
        <p:spPr>
          <a:xfrm>
            <a:off x="5399408" y="3466092"/>
            <a:ext cx="763775" cy="0"/>
          </a:xfrm>
          <a:prstGeom prst="straightConnector1">
            <a:avLst/>
          </a:prstGeom>
          <a:ln w="38100">
            <a:solidFill>
              <a:srgbClr val="00354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4" name="Gerade Verbindung mit Pfeil 20">
            <a:extLst>
              <a:ext uri="{FF2B5EF4-FFF2-40B4-BE49-F238E27FC236}">
                <a16:creationId xmlns:a16="http://schemas.microsoft.com/office/drawing/2014/main" id="{0398C278-0BFD-5948-A8CD-E547FF5A974C}"/>
              </a:ext>
            </a:extLst>
          </p:cNvPr>
          <p:cNvCxnSpPr>
            <a:cxnSpLocks/>
          </p:cNvCxnSpPr>
          <p:nvPr/>
        </p:nvCxnSpPr>
        <p:spPr>
          <a:xfrm>
            <a:off x="7154257" y="3475124"/>
            <a:ext cx="418352" cy="0"/>
          </a:xfrm>
          <a:prstGeom prst="straightConnector1">
            <a:avLst/>
          </a:prstGeom>
          <a:ln w="38100">
            <a:solidFill>
              <a:srgbClr val="00354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 name="Gerade Verbindung mit Pfeil 21">
            <a:extLst>
              <a:ext uri="{FF2B5EF4-FFF2-40B4-BE49-F238E27FC236}">
                <a16:creationId xmlns:a16="http://schemas.microsoft.com/office/drawing/2014/main" id="{86C515A1-14CF-3E46-B026-252B82150F03}"/>
              </a:ext>
            </a:extLst>
          </p:cNvPr>
          <p:cNvCxnSpPr>
            <a:cxnSpLocks/>
          </p:cNvCxnSpPr>
          <p:nvPr/>
        </p:nvCxnSpPr>
        <p:spPr>
          <a:xfrm>
            <a:off x="8314057" y="3484156"/>
            <a:ext cx="454251" cy="0"/>
          </a:xfrm>
          <a:prstGeom prst="straightConnector1">
            <a:avLst/>
          </a:prstGeom>
          <a:ln w="38100">
            <a:solidFill>
              <a:srgbClr val="00354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6" name="Gerade Verbindung mit Pfeil 22">
            <a:extLst>
              <a:ext uri="{FF2B5EF4-FFF2-40B4-BE49-F238E27FC236}">
                <a16:creationId xmlns:a16="http://schemas.microsoft.com/office/drawing/2014/main" id="{56030BB9-80AA-F94B-A148-8B21D00F269E}"/>
              </a:ext>
            </a:extLst>
          </p:cNvPr>
          <p:cNvCxnSpPr>
            <a:cxnSpLocks/>
          </p:cNvCxnSpPr>
          <p:nvPr/>
        </p:nvCxnSpPr>
        <p:spPr>
          <a:xfrm>
            <a:off x="9534067" y="3484970"/>
            <a:ext cx="664757" cy="0"/>
          </a:xfrm>
          <a:prstGeom prst="straightConnector1">
            <a:avLst/>
          </a:prstGeom>
          <a:ln w="38100">
            <a:solidFill>
              <a:srgbClr val="003546"/>
            </a:solidFill>
            <a:tailEnd type="triangle" w="med" len="lg"/>
          </a:ln>
        </p:spPr>
        <p:style>
          <a:lnRef idx="1">
            <a:schemeClr val="accent1"/>
          </a:lnRef>
          <a:fillRef idx="0">
            <a:schemeClr val="accent1"/>
          </a:fillRef>
          <a:effectRef idx="0">
            <a:schemeClr val="accent1"/>
          </a:effectRef>
          <a:fontRef idx="minor">
            <a:schemeClr val="tx1"/>
          </a:fontRef>
        </p:style>
      </p:cxnSp>
      <p:sp>
        <p:nvSpPr>
          <p:cNvPr id="27" name="Rectangle 1">
            <a:extLst>
              <a:ext uri="{FF2B5EF4-FFF2-40B4-BE49-F238E27FC236}">
                <a16:creationId xmlns:a16="http://schemas.microsoft.com/office/drawing/2014/main" id="{237DC93D-EC6C-0D4D-9A0D-B18DF4EE4D03}"/>
              </a:ext>
            </a:extLst>
          </p:cNvPr>
          <p:cNvSpPr/>
          <p:nvPr/>
        </p:nvSpPr>
        <p:spPr>
          <a:xfrm>
            <a:off x="10318471" y="3224074"/>
            <a:ext cx="1080120" cy="484035"/>
          </a:xfrm>
          <a:prstGeom prst="rect">
            <a:avLst/>
          </a:prstGeom>
          <a:solidFill>
            <a:srgbClr val="0094CA"/>
          </a:solidFill>
          <a:ln w="22225">
            <a:solidFill>
              <a:srgbClr val="003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sz="1400" dirty="0"/>
              <a:t>Production</a:t>
            </a:r>
            <a:endParaRPr lang="sv-SE" sz="1300" dirty="0"/>
          </a:p>
        </p:txBody>
      </p:sp>
      <p:cxnSp>
        <p:nvCxnSpPr>
          <p:cNvPr id="28" name="Elbow Connector 17">
            <a:extLst>
              <a:ext uri="{FF2B5EF4-FFF2-40B4-BE49-F238E27FC236}">
                <a16:creationId xmlns:a16="http://schemas.microsoft.com/office/drawing/2014/main" id="{FF85597F-4807-524D-9BE2-8AD68DFE333F}"/>
              </a:ext>
            </a:extLst>
          </p:cNvPr>
          <p:cNvCxnSpPr>
            <a:cxnSpLocks/>
            <a:stCxn id="32" idx="3"/>
          </p:cNvCxnSpPr>
          <p:nvPr/>
        </p:nvCxnSpPr>
        <p:spPr>
          <a:xfrm>
            <a:off x="4184022" y="2665806"/>
            <a:ext cx="1558065" cy="800285"/>
          </a:xfrm>
          <a:prstGeom prst="bentConnector3">
            <a:avLst>
              <a:gd name="adj1" fmla="val 100464"/>
            </a:avLst>
          </a:prstGeom>
          <a:ln w="38100" cap="sq">
            <a:solidFill>
              <a:srgbClr val="003546"/>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29" name="Elbow Connector 17">
            <a:extLst>
              <a:ext uri="{FF2B5EF4-FFF2-40B4-BE49-F238E27FC236}">
                <a16:creationId xmlns:a16="http://schemas.microsoft.com/office/drawing/2014/main" id="{7874AD73-9712-3E41-A4A5-51F24BDFCEB9}"/>
              </a:ext>
            </a:extLst>
          </p:cNvPr>
          <p:cNvCxnSpPr>
            <a:cxnSpLocks/>
            <a:stCxn id="40" idx="3"/>
          </p:cNvCxnSpPr>
          <p:nvPr/>
        </p:nvCxnSpPr>
        <p:spPr>
          <a:xfrm flipV="1">
            <a:off x="3053278" y="3466091"/>
            <a:ext cx="2448948" cy="816163"/>
          </a:xfrm>
          <a:prstGeom prst="bentConnector3">
            <a:avLst>
              <a:gd name="adj1" fmla="val 110170"/>
            </a:avLst>
          </a:prstGeom>
          <a:ln w="38100" cap="sq">
            <a:solidFill>
              <a:srgbClr val="003546"/>
            </a:solidFill>
            <a:miter lim="800000"/>
            <a:tailEnd type="none" w="lg" len="lg"/>
          </a:ln>
        </p:spPr>
        <p:style>
          <a:lnRef idx="1">
            <a:schemeClr val="accent1"/>
          </a:lnRef>
          <a:fillRef idx="0">
            <a:schemeClr val="accent1"/>
          </a:fillRef>
          <a:effectRef idx="0">
            <a:schemeClr val="accent1"/>
          </a:effectRef>
          <a:fontRef idx="minor">
            <a:schemeClr val="tx1"/>
          </a:fontRef>
        </p:style>
      </p:cxnSp>
      <p:cxnSp>
        <p:nvCxnSpPr>
          <p:cNvPr id="30" name="Gerade Verbindung mit Pfeil 26">
            <a:extLst>
              <a:ext uri="{FF2B5EF4-FFF2-40B4-BE49-F238E27FC236}">
                <a16:creationId xmlns:a16="http://schemas.microsoft.com/office/drawing/2014/main" id="{8E4C25AD-D52F-7249-89A4-340C0B0AB67E}"/>
              </a:ext>
            </a:extLst>
          </p:cNvPr>
          <p:cNvCxnSpPr>
            <a:cxnSpLocks/>
          </p:cNvCxnSpPr>
          <p:nvPr/>
        </p:nvCxnSpPr>
        <p:spPr>
          <a:xfrm>
            <a:off x="1440164" y="4280637"/>
            <a:ext cx="895003" cy="0"/>
          </a:xfrm>
          <a:prstGeom prst="straightConnector1">
            <a:avLst/>
          </a:prstGeom>
          <a:ln w="38100">
            <a:solidFill>
              <a:srgbClr val="00354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 name="Gerade Verbindung mit Pfeil 27">
            <a:extLst>
              <a:ext uri="{FF2B5EF4-FFF2-40B4-BE49-F238E27FC236}">
                <a16:creationId xmlns:a16="http://schemas.microsoft.com/office/drawing/2014/main" id="{836025E6-6762-B744-B512-1666E642D361}"/>
              </a:ext>
            </a:extLst>
          </p:cNvPr>
          <p:cNvCxnSpPr>
            <a:cxnSpLocks/>
          </p:cNvCxnSpPr>
          <p:nvPr/>
        </p:nvCxnSpPr>
        <p:spPr>
          <a:xfrm>
            <a:off x="1428684" y="2667992"/>
            <a:ext cx="895003" cy="0"/>
          </a:xfrm>
          <a:prstGeom prst="straightConnector1">
            <a:avLst/>
          </a:prstGeom>
          <a:ln w="38100">
            <a:solidFill>
              <a:srgbClr val="003546"/>
            </a:solidFill>
            <a:tailEnd type="triangle" w="med" len="lg"/>
          </a:ln>
        </p:spPr>
        <p:style>
          <a:lnRef idx="1">
            <a:schemeClr val="accent1"/>
          </a:lnRef>
          <a:fillRef idx="0">
            <a:schemeClr val="accent1"/>
          </a:fillRef>
          <a:effectRef idx="0">
            <a:schemeClr val="accent1"/>
          </a:effectRef>
          <a:fontRef idx="minor">
            <a:schemeClr val="tx1"/>
          </a:fontRef>
        </p:style>
      </p:cxnSp>
      <p:sp>
        <p:nvSpPr>
          <p:cNvPr id="32" name="Rectangle 1">
            <a:extLst>
              <a:ext uri="{FF2B5EF4-FFF2-40B4-BE49-F238E27FC236}">
                <a16:creationId xmlns:a16="http://schemas.microsoft.com/office/drawing/2014/main" id="{246EE68D-4B69-D94C-AE2D-7D1853DF0DB0}"/>
              </a:ext>
            </a:extLst>
          </p:cNvPr>
          <p:cNvSpPr/>
          <p:nvPr/>
        </p:nvSpPr>
        <p:spPr>
          <a:xfrm>
            <a:off x="3550515" y="2423785"/>
            <a:ext cx="633507" cy="484042"/>
          </a:xfrm>
          <a:prstGeom prst="rect">
            <a:avLst/>
          </a:prstGeom>
          <a:solidFill>
            <a:srgbClr val="0094CA"/>
          </a:solidFill>
          <a:ln w="22225">
            <a:solidFill>
              <a:srgbClr val="003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sz="1300" dirty="0">
                <a:solidFill>
                  <a:schemeClr val="bg1"/>
                </a:solidFill>
              </a:rPr>
              <a:t>SAT</a:t>
            </a:r>
            <a:r>
              <a:rPr lang="sv-SE" sz="1300" baseline="0" dirty="0"/>
              <a:t> </a:t>
            </a:r>
            <a:endParaRPr lang="sv-SE" sz="1300" dirty="0"/>
          </a:p>
        </p:txBody>
      </p:sp>
      <p:sp>
        <p:nvSpPr>
          <p:cNvPr id="33" name="Textfeld 50">
            <a:extLst>
              <a:ext uri="{FF2B5EF4-FFF2-40B4-BE49-F238E27FC236}">
                <a16:creationId xmlns:a16="http://schemas.microsoft.com/office/drawing/2014/main" id="{B2A052B3-F219-7C4E-B8CE-BB387AB7A135}"/>
              </a:ext>
            </a:extLst>
          </p:cNvPr>
          <p:cNvSpPr txBox="1"/>
          <p:nvPr/>
        </p:nvSpPr>
        <p:spPr>
          <a:xfrm>
            <a:off x="6251324" y="1628801"/>
            <a:ext cx="911550" cy="937409"/>
          </a:xfrm>
          <a:prstGeom prst="rect">
            <a:avLst/>
          </a:prstGeom>
          <a:noFill/>
        </p:spPr>
        <p:txBody>
          <a:bodyPr wrap="square" rtlCol="0" anchor="t" anchorCtr="0">
            <a:noAutofit/>
          </a:bodyPr>
          <a:lstStyle/>
          <a:p>
            <a:r>
              <a:rPr lang="sv-SE" sz="900" dirty="0">
                <a:ln w="0"/>
                <a:solidFill>
                  <a:schemeClr val="bg1"/>
                </a:solidFill>
              </a:rPr>
              <a:t>PLC / FBIS (HIL)</a:t>
            </a:r>
          </a:p>
          <a:p>
            <a:r>
              <a:rPr lang="sv-SE" sz="900" dirty="0">
                <a:ln w="0"/>
                <a:solidFill>
                  <a:schemeClr val="bg1"/>
                </a:solidFill>
              </a:rPr>
              <a:t>Sensors </a:t>
            </a:r>
          </a:p>
        </p:txBody>
      </p:sp>
      <p:sp>
        <p:nvSpPr>
          <p:cNvPr id="34" name="Textfeld 51">
            <a:extLst>
              <a:ext uri="{FF2B5EF4-FFF2-40B4-BE49-F238E27FC236}">
                <a16:creationId xmlns:a16="http://schemas.microsoft.com/office/drawing/2014/main" id="{FC80D422-D7DF-A342-9D09-C557FB8A4C97}"/>
              </a:ext>
            </a:extLst>
          </p:cNvPr>
          <p:cNvSpPr txBox="1"/>
          <p:nvPr/>
        </p:nvSpPr>
        <p:spPr>
          <a:xfrm>
            <a:off x="4724105" y="1628802"/>
            <a:ext cx="723823" cy="939091"/>
          </a:xfrm>
          <a:prstGeom prst="rect">
            <a:avLst/>
          </a:prstGeom>
          <a:noFill/>
        </p:spPr>
        <p:txBody>
          <a:bodyPr wrap="square" rtlCol="0" anchor="t" anchorCtr="0">
            <a:noAutofit/>
          </a:bodyPr>
          <a:lstStyle/>
          <a:p>
            <a:r>
              <a:rPr lang="sv-SE" sz="900" dirty="0">
                <a:ln w="0"/>
                <a:solidFill>
                  <a:schemeClr val="bg1"/>
                </a:solidFill>
              </a:rPr>
              <a:t>PLC / FBIS</a:t>
            </a:r>
          </a:p>
          <a:p>
            <a:r>
              <a:rPr lang="sv-SE" sz="900" i="1" dirty="0">
                <a:ln w="0"/>
                <a:solidFill>
                  <a:schemeClr val="bg1"/>
                </a:solidFill>
              </a:rPr>
              <a:t>Simulation </a:t>
            </a:r>
            <a:r>
              <a:rPr lang="sv-SE" sz="900" i="1" dirty="0" err="1">
                <a:ln w="0"/>
                <a:solidFill>
                  <a:schemeClr val="bg1"/>
                </a:solidFill>
              </a:rPr>
              <a:t>Only</a:t>
            </a:r>
            <a:endParaRPr lang="sv-SE" sz="900" i="1" dirty="0">
              <a:solidFill>
                <a:schemeClr val="bg1"/>
              </a:solidFill>
            </a:endParaRPr>
          </a:p>
        </p:txBody>
      </p:sp>
      <p:sp>
        <p:nvSpPr>
          <p:cNvPr id="35" name="Textfeld 52">
            <a:extLst>
              <a:ext uri="{FF2B5EF4-FFF2-40B4-BE49-F238E27FC236}">
                <a16:creationId xmlns:a16="http://schemas.microsoft.com/office/drawing/2014/main" id="{6425AA76-67D1-1E4A-AF11-F23FBC47645D}"/>
              </a:ext>
            </a:extLst>
          </p:cNvPr>
          <p:cNvSpPr txBox="1"/>
          <p:nvPr/>
        </p:nvSpPr>
        <p:spPr>
          <a:xfrm>
            <a:off x="8895395" y="1628800"/>
            <a:ext cx="651601" cy="932451"/>
          </a:xfrm>
          <a:prstGeom prst="rect">
            <a:avLst/>
          </a:prstGeom>
          <a:noFill/>
        </p:spPr>
        <p:txBody>
          <a:bodyPr wrap="square" rtlCol="0" anchor="t" anchorCtr="0">
            <a:noAutofit/>
          </a:bodyPr>
          <a:lstStyle/>
          <a:p>
            <a:r>
              <a:rPr lang="sv-SE" sz="900" dirty="0">
                <a:ln w="0"/>
                <a:solidFill>
                  <a:schemeClr val="bg1"/>
                </a:solidFill>
              </a:rPr>
              <a:t>PLC / FBIS</a:t>
            </a:r>
          </a:p>
          <a:p>
            <a:r>
              <a:rPr lang="sv-SE" sz="900" dirty="0">
                <a:ln w="0"/>
                <a:solidFill>
                  <a:schemeClr val="bg1"/>
                </a:solidFill>
              </a:rPr>
              <a:t>Sensors </a:t>
            </a:r>
          </a:p>
          <a:p>
            <a:r>
              <a:rPr lang="sv-SE" sz="900" dirty="0" err="1">
                <a:ln w="0"/>
                <a:solidFill>
                  <a:schemeClr val="bg1"/>
                </a:solidFill>
              </a:rPr>
              <a:t>Actuators</a:t>
            </a:r>
            <a:endParaRPr lang="sv-SE" sz="900" dirty="0">
              <a:ln w="0"/>
              <a:solidFill>
                <a:schemeClr val="bg1"/>
              </a:solidFill>
            </a:endParaRPr>
          </a:p>
          <a:p>
            <a:r>
              <a:rPr lang="sv-SE" sz="900" dirty="0">
                <a:ln w="0"/>
                <a:solidFill>
                  <a:schemeClr val="bg1"/>
                </a:solidFill>
              </a:rPr>
              <a:t>Timing</a:t>
            </a:r>
          </a:p>
          <a:p>
            <a:r>
              <a:rPr lang="sv-SE" sz="900" dirty="0">
                <a:ln w="0"/>
                <a:solidFill>
                  <a:schemeClr val="bg1"/>
                </a:solidFill>
              </a:rPr>
              <a:t>EPICS</a:t>
            </a:r>
          </a:p>
        </p:txBody>
      </p:sp>
      <p:sp>
        <p:nvSpPr>
          <p:cNvPr id="36" name="Textfeld 53">
            <a:extLst>
              <a:ext uri="{FF2B5EF4-FFF2-40B4-BE49-F238E27FC236}">
                <a16:creationId xmlns:a16="http://schemas.microsoft.com/office/drawing/2014/main" id="{8266F8FE-9CB3-3C4C-8C28-361EDB137F6E}"/>
              </a:ext>
            </a:extLst>
          </p:cNvPr>
          <p:cNvSpPr txBox="1"/>
          <p:nvPr/>
        </p:nvSpPr>
        <p:spPr>
          <a:xfrm>
            <a:off x="7676460" y="1628801"/>
            <a:ext cx="651600" cy="968750"/>
          </a:xfrm>
          <a:prstGeom prst="rect">
            <a:avLst/>
          </a:prstGeom>
          <a:noFill/>
        </p:spPr>
        <p:txBody>
          <a:bodyPr wrap="square" rtlCol="0" anchor="t" anchorCtr="0">
            <a:noAutofit/>
          </a:bodyPr>
          <a:lstStyle/>
          <a:p>
            <a:r>
              <a:rPr lang="sv-SE" sz="900" dirty="0">
                <a:ln w="0"/>
                <a:solidFill>
                  <a:schemeClr val="bg1"/>
                </a:solidFill>
              </a:rPr>
              <a:t>PLC / FBIS</a:t>
            </a:r>
          </a:p>
          <a:p>
            <a:r>
              <a:rPr lang="sv-SE" sz="900" dirty="0">
                <a:ln w="0"/>
                <a:solidFill>
                  <a:schemeClr val="bg1"/>
                </a:solidFill>
              </a:rPr>
              <a:t>Sensors </a:t>
            </a:r>
          </a:p>
          <a:p>
            <a:r>
              <a:rPr lang="sv-SE" sz="900" dirty="0" err="1">
                <a:ln w="0"/>
                <a:solidFill>
                  <a:schemeClr val="bg1"/>
                </a:solidFill>
              </a:rPr>
              <a:t>Actuators</a:t>
            </a:r>
            <a:endParaRPr lang="sv-SE" sz="900" dirty="0">
              <a:ln w="0"/>
              <a:solidFill>
                <a:schemeClr val="bg1"/>
              </a:solidFill>
            </a:endParaRPr>
          </a:p>
          <a:p>
            <a:r>
              <a:rPr lang="sv-SE" sz="900" dirty="0">
                <a:ln w="0"/>
                <a:solidFill>
                  <a:schemeClr val="bg1"/>
                </a:solidFill>
              </a:rPr>
              <a:t>Timing</a:t>
            </a:r>
          </a:p>
          <a:p>
            <a:r>
              <a:rPr lang="sv-SE" sz="900" dirty="0">
                <a:ln w="0"/>
                <a:solidFill>
                  <a:schemeClr val="bg1"/>
                </a:solidFill>
              </a:rPr>
              <a:t>(EPICS)</a:t>
            </a:r>
          </a:p>
        </p:txBody>
      </p:sp>
      <p:sp>
        <p:nvSpPr>
          <p:cNvPr id="37" name="Rechteck 54">
            <a:extLst>
              <a:ext uri="{FF2B5EF4-FFF2-40B4-BE49-F238E27FC236}">
                <a16:creationId xmlns:a16="http://schemas.microsoft.com/office/drawing/2014/main" id="{BCC19FBB-F944-A647-89C0-5FEC5A5AD258}"/>
              </a:ext>
            </a:extLst>
          </p:cNvPr>
          <p:cNvSpPr/>
          <p:nvPr/>
        </p:nvSpPr>
        <p:spPr>
          <a:xfrm>
            <a:off x="7676460" y="2457650"/>
            <a:ext cx="651600" cy="584775"/>
          </a:xfrm>
          <a:prstGeom prst="rect">
            <a:avLst/>
          </a:prstGeom>
        </p:spPr>
        <p:txBody>
          <a:bodyPr wrap="square">
            <a:spAutoFit/>
          </a:bodyPr>
          <a:lstStyle/>
          <a:p>
            <a:r>
              <a:rPr lang="sv-SE" sz="800" b="1" dirty="0">
                <a:ln w="0"/>
                <a:solidFill>
                  <a:schemeClr val="bg1"/>
                </a:solidFill>
              </a:rPr>
              <a:t>Integrated Systems </a:t>
            </a:r>
            <a:r>
              <a:rPr lang="sv-SE" sz="800" b="1" i="1" spc="150" dirty="0">
                <a:ln w="0"/>
                <a:solidFill>
                  <a:schemeClr val="bg1"/>
                </a:solidFill>
              </a:rPr>
              <a:t>without</a:t>
            </a:r>
            <a:r>
              <a:rPr lang="sv-SE" sz="800" b="1" dirty="0">
                <a:ln w="0"/>
                <a:solidFill>
                  <a:schemeClr val="bg1"/>
                </a:solidFill>
              </a:rPr>
              <a:t> Beam </a:t>
            </a:r>
          </a:p>
        </p:txBody>
      </p:sp>
      <p:sp>
        <p:nvSpPr>
          <p:cNvPr id="38" name="Rechteck 55">
            <a:extLst>
              <a:ext uri="{FF2B5EF4-FFF2-40B4-BE49-F238E27FC236}">
                <a16:creationId xmlns:a16="http://schemas.microsoft.com/office/drawing/2014/main" id="{DD4E3F4A-84D8-9748-A50C-93A1DCC57641}"/>
              </a:ext>
            </a:extLst>
          </p:cNvPr>
          <p:cNvSpPr/>
          <p:nvPr/>
        </p:nvSpPr>
        <p:spPr>
          <a:xfrm>
            <a:off x="8895397" y="2457650"/>
            <a:ext cx="651600" cy="584775"/>
          </a:xfrm>
          <a:prstGeom prst="rect">
            <a:avLst/>
          </a:prstGeom>
        </p:spPr>
        <p:txBody>
          <a:bodyPr wrap="square">
            <a:spAutoFit/>
          </a:bodyPr>
          <a:lstStyle/>
          <a:p>
            <a:r>
              <a:rPr lang="sv-SE" sz="800" b="1" dirty="0">
                <a:ln w="0"/>
                <a:solidFill>
                  <a:schemeClr val="bg1"/>
                </a:solidFill>
              </a:rPr>
              <a:t>Integrated Systems </a:t>
            </a:r>
          </a:p>
          <a:p>
            <a:r>
              <a:rPr lang="sv-SE" sz="800" b="1" i="1" spc="150" dirty="0">
                <a:ln w="0"/>
                <a:solidFill>
                  <a:schemeClr val="bg1"/>
                </a:solidFill>
              </a:rPr>
              <a:t>with</a:t>
            </a:r>
          </a:p>
          <a:p>
            <a:r>
              <a:rPr lang="sv-SE" sz="800" b="1" dirty="0">
                <a:ln w="0"/>
                <a:solidFill>
                  <a:schemeClr val="bg1"/>
                </a:solidFill>
              </a:rPr>
              <a:t>Beam </a:t>
            </a:r>
          </a:p>
        </p:txBody>
      </p:sp>
      <p:sp>
        <p:nvSpPr>
          <p:cNvPr id="39" name="Rectangle 1">
            <a:extLst>
              <a:ext uri="{FF2B5EF4-FFF2-40B4-BE49-F238E27FC236}">
                <a16:creationId xmlns:a16="http://schemas.microsoft.com/office/drawing/2014/main" id="{CD1F6EB0-2188-914D-8A88-13610020AAA4}"/>
              </a:ext>
            </a:extLst>
          </p:cNvPr>
          <p:cNvSpPr/>
          <p:nvPr/>
        </p:nvSpPr>
        <p:spPr>
          <a:xfrm>
            <a:off x="326392" y="3233103"/>
            <a:ext cx="901373" cy="484042"/>
          </a:xfrm>
          <a:prstGeom prst="rect">
            <a:avLst/>
          </a:prstGeom>
          <a:solidFill>
            <a:srgbClr val="0094CA"/>
          </a:solidFill>
          <a:ln w="25400" cap="sq">
            <a:solidFill>
              <a:srgbClr val="00354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sz="1300" dirty="0">
                <a:solidFill>
                  <a:schemeClr val="bg1"/>
                </a:solidFill>
              </a:rPr>
              <a:t>Hardware</a:t>
            </a:r>
            <a:r>
              <a:rPr lang="sv-SE" sz="1300" baseline="0" dirty="0"/>
              <a:t> </a:t>
            </a:r>
            <a:endParaRPr lang="sv-SE" sz="1300" dirty="0"/>
          </a:p>
        </p:txBody>
      </p:sp>
      <p:sp>
        <p:nvSpPr>
          <p:cNvPr id="40" name="Rectangle 1">
            <a:extLst>
              <a:ext uri="{FF2B5EF4-FFF2-40B4-BE49-F238E27FC236}">
                <a16:creationId xmlns:a16="http://schemas.microsoft.com/office/drawing/2014/main" id="{5A48045F-5AFB-BA4C-AE5F-B0BFE3847945}"/>
              </a:ext>
            </a:extLst>
          </p:cNvPr>
          <p:cNvSpPr/>
          <p:nvPr/>
        </p:nvSpPr>
        <p:spPr>
          <a:xfrm>
            <a:off x="2419771" y="4040233"/>
            <a:ext cx="633507" cy="484042"/>
          </a:xfrm>
          <a:prstGeom prst="rect">
            <a:avLst/>
          </a:prstGeom>
          <a:solidFill>
            <a:srgbClr val="0094CA"/>
          </a:solidFill>
          <a:ln w="22225">
            <a:solidFill>
              <a:srgbClr val="003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sz="1300" dirty="0">
                <a:solidFill>
                  <a:schemeClr val="bg1"/>
                </a:solidFill>
              </a:rPr>
              <a:t>SAT</a:t>
            </a:r>
            <a:r>
              <a:rPr lang="sv-SE" sz="1300" baseline="0" dirty="0"/>
              <a:t> </a:t>
            </a:r>
            <a:endParaRPr lang="sv-SE" sz="1300" dirty="0"/>
          </a:p>
        </p:txBody>
      </p:sp>
      <p:sp>
        <p:nvSpPr>
          <p:cNvPr id="41" name="Rectangle 1">
            <a:extLst>
              <a:ext uri="{FF2B5EF4-FFF2-40B4-BE49-F238E27FC236}">
                <a16:creationId xmlns:a16="http://schemas.microsoft.com/office/drawing/2014/main" id="{9AACEC21-ED31-FD49-879C-9E260B1D6DB7}"/>
              </a:ext>
            </a:extLst>
          </p:cNvPr>
          <p:cNvSpPr/>
          <p:nvPr/>
        </p:nvSpPr>
        <p:spPr>
          <a:xfrm>
            <a:off x="1227765" y="5148831"/>
            <a:ext cx="2956258" cy="722549"/>
          </a:xfrm>
          <a:prstGeom prst="rect">
            <a:avLst/>
          </a:prstGeom>
          <a:solidFill>
            <a:srgbClr val="00596E"/>
          </a:solidFill>
          <a:ln w="22225">
            <a:solidFill>
              <a:srgbClr val="0012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sz="1400" dirty="0"/>
              <a:t>Development Code</a:t>
            </a:r>
            <a:br>
              <a:rPr lang="sv-SE" sz="1400" b="1" dirty="0"/>
            </a:br>
            <a:r>
              <a:rPr lang="sv-SE" sz="1400" dirty="0"/>
              <a:t>Major Code REV: </a:t>
            </a:r>
            <a:r>
              <a:rPr lang="sv-SE" sz="1400" b="1" dirty="0"/>
              <a:t>0.0.</a:t>
            </a:r>
            <a:r>
              <a:rPr lang="en-US" sz="1400" b="1" dirty="0">
                <a:effectLst>
                  <a:outerShdw blurRad="38100" dist="38100" dir="2700000" algn="tl">
                    <a:srgbClr val="000000">
                      <a:alpha val="43137"/>
                    </a:srgbClr>
                  </a:outerShdw>
                </a:effectLst>
              </a:rPr>
              <a:t>#</a:t>
            </a:r>
            <a:r>
              <a:rPr lang="en-US" sz="1400" b="1" dirty="0"/>
              <a:t> </a:t>
            </a:r>
            <a:endParaRPr lang="sv-SE" sz="1400" b="1" dirty="0"/>
          </a:p>
        </p:txBody>
      </p:sp>
      <p:sp>
        <p:nvSpPr>
          <p:cNvPr id="42" name="Rectangle 1">
            <a:extLst>
              <a:ext uri="{FF2B5EF4-FFF2-40B4-BE49-F238E27FC236}">
                <a16:creationId xmlns:a16="http://schemas.microsoft.com/office/drawing/2014/main" id="{A5912187-2519-F94B-8B39-60BAE2A5A712}"/>
              </a:ext>
            </a:extLst>
          </p:cNvPr>
          <p:cNvSpPr/>
          <p:nvPr/>
        </p:nvSpPr>
        <p:spPr>
          <a:xfrm>
            <a:off x="6261894" y="5148831"/>
            <a:ext cx="2046005" cy="722549"/>
          </a:xfrm>
          <a:prstGeom prst="rect">
            <a:avLst/>
          </a:prstGeom>
          <a:solidFill>
            <a:srgbClr val="00596E"/>
          </a:solidFill>
          <a:ln w="22225">
            <a:solidFill>
              <a:srgbClr val="0012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sz="1400" dirty="0"/>
              <a:t>Deployment Code</a:t>
            </a:r>
            <a:br>
              <a:rPr lang="sv-SE" sz="1400" b="1" dirty="0"/>
            </a:br>
            <a:r>
              <a:rPr lang="sv-SE" sz="1400" dirty="0"/>
              <a:t>Major Code REV: </a:t>
            </a:r>
            <a:r>
              <a:rPr lang="sv-SE" sz="1400" b="1" dirty="0"/>
              <a:t>0.</a:t>
            </a:r>
            <a:r>
              <a:rPr lang="en-US" sz="1400" b="1" dirty="0">
                <a:effectLst>
                  <a:outerShdw blurRad="38100" dist="38100" dir="2700000" algn="tl">
                    <a:srgbClr val="000000">
                      <a:alpha val="43137"/>
                    </a:srgbClr>
                  </a:outerShdw>
                </a:effectLst>
              </a:rPr>
              <a:t>#</a:t>
            </a:r>
            <a:r>
              <a:rPr lang="sv-SE" sz="1400" b="1" dirty="0"/>
              <a:t>.0</a:t>
            </a:r>
            <a:r>
              <a:rPr lang="en-US" sz="1400" b="1" dirty="0"/>
              <a:t> </a:t>
            </a:r>
            <a:endParaRPr lang="sv-SE" sz="1400" b="1" dirty="0"/>
          </a:p>
        </p:txBody>
      </p:sp>
      <p:sp>
        <p:nvSpPr>
          <p:cNvPr id="43" name="Rectangle 1">
            <a:extLst>
              <a:ext uri="{FF2B5EF4-FFF2-40B4-BE49-F238E27FC236}">
                <a16:creationId xmlns:a16="http://schemas.microsoft.com/office/drawing/2014/main" id="{DDAFC7C7-282D-4D43-8D20-2AF032859194}"/>
              </a:ext>
            </a:extLst>
          </p:cNvPr>
          <p:cNvSpPr/>
          <p:nvPr/>
        </p:nvSpPr>
        <p:spPr>
          <a:xfrm>
            <a:off x="9870904" y="5151204"/>
            <a:ext cx="2062733" cy="722176"/>
          </a:xfrm>
          <a:prstGeom prst="rect">
            <a:avLst/>
          </a:prstGeom>
          <a:solidFill>
            <a:srgbClr val="00596E"/>
          </a:solidFill>
          <a:ln w="22225">
            <a:solidFill>
              <a:srgbClr val="0012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sz="1400" dirty="0"/>
              <a:t>Released Code</a:t>
            </a:r>
            <a:br>
              <a:rPr lang="sv-SE" sz="1400" b="1" dirty="0"/>
            </a:br>
            <a:r>
              <a:rPr lang="sv-SE" sz="1400" dirty="0"/>
              <a:t>Major Code REV: </a:t>
            </a:r>
            <a:r>
              <a:rPr lang="en-US" sz="1400" b="1" dirty="0">
                <a:effectLst>
                  <a:outerShdw blurRad="38100" dist="38100" dir="2700000" algn="tl">
                    <a:srgbClr val="000000">
                      <a:alpha val="43137"/>
                    </a:srgbClr>
                  </a:outerShdw>
                </a:effectLst>
              </a:rPr>
              <a:t>#</a:t>
            </a:r>
            <a:r>
              <a:rPr lang="sv-SE" sz="1400" b="1" dirty="0"/>
              <a:t>.0.0</a:t>
            </a:r>
            <a:r>
              <a:rPr lang="en-US" sz="1400" b="1" dirty="0"/>
              <a:t> </a:t>
            </a:r>
            <a:endParaRPr lang="sv-SE" sz="1400" b="1" dirty="0"/>
          </a:p>
        </p:txBody>
      </p:sp>
      <p:sp>
        <p:nvSpPr>
          <p:cNvPr id="44" name="Rectangle 1">
            <a:extLst>
              <a:ext uri="{FF2B5EF4-FFF2-40B4-BE49-F238E27FC236}">
                <a16:creationId xmlns:a16="http://schemas.microsoft.com/office/drawing/2014/main" id="{0CEA93D7-A25A-154E-8503-EC69A84DF8C4}"/>
              </a:ext>
            </a:extLst>
          </p:cNvPr>
          <p:cNvSpPr/>
          <p:nvPr/>
        </p:nvSpPr>
        <p:spPr>
          <a:xfrm>
            <a:off x="9741091" y="6103142"/>
            <a:ext cx="1107437" cy="593731"/>
          </a:xfrm>
          <a:prstGeom prst="rect">
            <a:avLst/>
          </a:prstGeom>
          <a:solidFill>
            <a:srgbClr val="00B054"/>
          </a:solidFill>
          <a:ln w="22225">
            <a:solidFill>
              <a:srgbClr val="0050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b="1" dirty="0"/>
              <a:t>FIT Complete</a:t>
            </a:r>
          </a:p>
          <a:p>
            <a:pPr algn="ctr"/>
            <a:br>
              <a:rPr lang="sv-SE" b="1" dirty="0"/>
            </a:br>
            <a:r>
              <a:rPr lang="sv-SE" b="1" dirty="0"/>
              <a:t>Date</a:t>
            </a:r>
            <a:r>
              <a:rPr lang="sv-SE" dirty="0"/>
              <a:t>: </a:t>
            </a:r>
            <a:r>
              <a:rPr lang="sv-SE" dirty="0" err="1"/>
              <a:t>xxxx-xx-xx</a:t>
            </a:r>
            <a:endParaRPr lang="sv-SE" b="1" dirty="0"/>
          </a:p>
        </p:txBody>
      </p:sp>
      <p:sp>
        <p:nvSpPr>
          <p:cNvPr id="45" name="Rectangle 1">
            <a:extLst>
              <a:ext uri="{FF2B5EF4-FFF2-40B4-BE49-F238E27FC236}">
                <a16:creationId xmlns:a16="http://schemas.microsoft.com/office/drawing/2014/main" id="{C2149978-0D73-D040-82D5-FF4FBFF214E6}"/>
              </a:ext>
            </a:extLst>
          </p:cNvPr>
          <p:cNvSpPr/>
          <p:nvPr/>
        </p:nvSpPr>
        <p:spPr>
          <a:xfrm>
            <a:off x="8474863" y="6104854"/>
            <a:ext cx="1117021" cy="590550"/>
          </a:xfrm>
          <a:prstGeom prst="rect">
            <a:avLst/>
          </a:prstGeom>
          <a:solidFill>
            <a:srgbClr val="00B054"/>
          </a:solidFill>
          <a:ln w="22225">
            <a:solidFill>
              <a:srgbClr val="0050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b="1" dirty="0"/>
              <a:t>SIT Complete</a:t>
            </a:r>
          </a:p>
          <a:p>
            <a:pPr algn="ctr"/>
            <a:br>
              <a:rPr lang="sv-SE" b="1" dirty="0"/>
            </a:br>
            <a:r>
              <a:rPr lang="sv-SE" b="1" dirty="0"/>
              <a:t>Date</a:t>
            </a:r>
            <a:r>
              <a:rPr lang="sv-SE" dirty="0"/>
              <a:t>: </a:t>
            </a:r>
            <a:r>
              <a:rPr lang="sv-SE" dirty="0" err="1"/>
              <a:t>xxxx-xx-xx</a:t>
            </a:r>
            <a:endParaRPr lang="sv-SE" b="1" dirty="0"/>
          </a:p>
        </p:txBody>
      </p:sp>
      <p:sp>
        <p:nvSpPr>
          <p:cNvPr id="46" name="Rectangle 1">
            <a:extLst>
              <a:ext uri="{FF2B5EF4-FFF2-40B4-BE49-F238E27FC236}">
                <a16:creationId xmlns:a16="http://schemas.microsoft.com/office/drawing/2014/main" id="{DC541F44-60B5-C44C-9D6E-156D2ED6EA22}"/>
              </a:ext>
            </a:extLst>
          </p:cNvPr>
          <p:cNvSpPr/>
          <p:nvPr/>
        </p:nvSpPr>
        <p:spPr>
          <a:xfrm>
            <a:off x="5575421" y="6093296"/>
            <a:ext cx="1117022" cy="612177"/>
          </a:xfrm>
          <a:prstGeom prst="rect">
            <a:avLst/>
          </a:prstGeom>
          <a:solidFill>
            <a:srgbClr val="00B054"/>
          </a:solidFill>
          <a:ln w="22225">
            <a:solidFill>
              <a:srgbClr val="0050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b="1" dirty="0"/>
              <a:t>SST Complete</a:t>
            </a:r>
          </a:p>
          <a:p>
            <a:pPr algn="ctr"/>
            <a:br>
              <a:rPr lang="sv-SE" b="1" dirty="0"/>
            </a:br>
            <a:r>
              <a:rPr lang="sv-SE" b="1" dirty="0"/>
              <a:t>Date</a:t>
            </a:r>
            <a:r>
              <a:rPr lang="sv-SE" dirty="0"/>
              <a:t>: </a:t>
            </a:r>
            <a:r>
              <a:rPr lang="sv-SE" dirty="0" err="1"/>
              <a:t>xxxx-xx-xx</a:t>
            </a:r>
            <a:endParaRPr lang="sv-SE" b="1" dirty="0"/>
          </a:p>
        </p:txBody>
      </p:sp>
      <p:sp>
        <p:nvSpPr>
          <p:cNvPr id="47" name="Rectangle 1">
            <a:extLst>
              <a:ext uri="{FF2B5EF4-FFF2-40B4-BE49-F238E27FC236}">
                <a16:creationId xmlns:a16="http://schemas.microsoft.com/office/drawing/2014/main" id="{027E5BC8-357E-D84F-98E3-6231C912B7D0}"/>
              </a:ext>
            </a:extLst>
          </p:cNvPr>
          <p:cNvSpPr/>
          <p:nvPr/>
        </p:nvSpPr>
        <p:spPr>
          <a:xfrm>
            <a:off x="4330905" y="6093300"/>
            <a:ext cx="1117023" cy="612173"/>
          </a:xfrm>
          <a:prstGeom prst="rect">
            <a:avLst/>
          </a:prstGeom>
          <a:solidFill>
            <a:srgbClr val="00B054"/>
          </a:solidFill>
          <a:ln w="22225">
            <a:solidFill>
              <a:srgbClr val="0050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b="1" dirty="0"/>
              <a:t>Code Review</a:t>
            </a:r>
          </a:p>
          <a:p>
            <a:pPr algn="ctr"/>
            <a:r>
              <a:rPr lang="sv-SE" b="1" dirty="0"/>
              <a:t>Complete</a:t>
            </a:r>
            <a:br>
              <a:rPr lang="sv-SE" b="1" dirty="0"/>
            </a:br>
            <a:r>
              <a:rPr lang="sv-SE" b="1" dirty="0"/>
              <a:t>Date</a:t>
            </a:r>
            <a:r>
              <a:rPr lang="sv-SE" dirty="0"/>
              <a:t>: </a:t>
            </a:r>
            <a:r>
              <a:rPr lang="sv-SE" dirty="0" err="1"/>
              <a:t>xxxx-xx-xx</a:t>
            </a:r>
            <a:endParaRPr lang="sv-SE" b="1" dirty="0"/>
          </a:p>
        </p:txBody>
      </p:sp>
      <p:sp>
        <p:nvSpPr>
          <p:cNvPr id="48" name="Rectangle 1">
            <a:extLst>
              <a:ext uri="{FF2B5EF4-FFF2-40B4-BE49-F238E27FC236}">
                <a16:creationId xmlns:a16="http://schemas.microsoft.com/office/drawing/2014/main" id="{3DE92CB7-608C-594C-B335-15354C79164A}"/>
              </a:ext>
            </a:extLst>
          </p:cNvPr>
          <p:cNvSpPr/>
          <p:nvPr/>
        </p:nvSpPr>
        <p:spPr>
          <a:xfrm>
            <a:off x="1889494" y="3196805"/>
            <a:ext cx="1692312" cy="556637"/>
          </a:xfrm>
          <a:prstGeom prst="rect">
            <a:avLst/>
          </a:prstGeom>
          <a:solidFill>
            <a:srgbClr val="0094CA"/>
          </a:solidFill>
          <a:ln w="22225">
            <a:solidFill>
              <a:srgbClr val="003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sv-SE" sz="1300" dirty="0"/>
              <a:t>Software</a:t>
            </a:r>
          </a:p>
          <a:p>
            <a:pPr algn="ctr"/>
            <a:r>
              <a:rPr lang="sv-SE" sz="1300" dirty="0"/>
              <a:t>Development   </a:t>
            </a:r>
          </a:p>
        </p:txBody>
      </p:sp>
      <p:cxnSp>
        <p:nvCxnSpPr>
          <p:cNvPr id="49" name="Gerader Verbinder 108">
            <a:extLst>
              <a:ext uri="{FF2B5EF4-FFF2-40B4-BE49-F238E27FC236}">
                <a16:creationId xmlns:a16="http://schemas.microsoft.com/office/drawing/2014/main" id="{8E0D9BFD-6A1B-984A-AF25-284E91850CC0}"/>
              </a:ext>
            </a:extLst>
          </p:cNvPr>
          <p:cNvCxnSpPr>
            <a:cxnSpLocks/>
          </p:cNvCxnSpPr>
          <p:nvPr/>
        </p:nvCxnSpPr>
        <p:spPr>
          <a:xfrm flipV="1">
            <a:off x="5575421" y="3292594"/>
            <a:ext cx="0" cy="2825890"/>
          </a:xfrm>
          <a:prstGeom prst="line">
            <a:avLst/>
          </a:prstGeom>
          <a:ln w="22225">
            <a:gradFill>
              <a:gsLst>
                <a:gs pos="0">
                  <a:srgbClr val="005026"/>
                </a:gs>
                <a:gs pos="100000">
                  <a:srgbClr val="005026">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Gerader Verbinder 109">
            <a:extLst>
              <a:ext uri="{FF2B5EF4-FFF2-40B4-BE49-F238E27FC236}">
                <a16:creationId xmlns:a16="http://schemas.microsoft.com/office/drawing/2014/main" id="{1EE5A138-AF86-9F48-801B-D4C2C65590F2}"/>
              </a:ext>
            </a:extLst>
          </p:cNvPr>
          <p:cNvCxnSpPr>
            <a:cxnSpLocks/>
          </p:cNvCxnSpPr>
          <p:nvPr/>
        </p:nvCxnSpPr>
        <p:spPr>
          <a:xfrm flipV="1">
            <a:off x="4330905" y="3292594"/>
            <a:ext cx="0" cy="2825890"/>
          </a:xfrm>
          <a:prstGeom prst="line">
            <a:avLst/>
          </a:prstGeom>
          <a:ln w="22225">
            <a:gradFill>
              <a:gsLst>
                <a:gs pos="0">
                  <a:srgbClr val="005026"/>
                </a:gs>
                <a:gs pos="100000">
                  <a:srgbClr val="005026">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Gerader Verbinder 110">
            <a:extLst>
              <a:ext uri="{FF2B5EF4-FFF2-40B4-BE49-F238E27FC236}">
                <a16:creationId xmlns:a16="http://schemas.microsoft.com/office/drawing/2014/main" id="{0C0EFF8A-4218-C44B-8C6F-67B1CF0F726D}"/>
              </a:ext>
            </a:extLst>
          </p:cNvPr>
          <p:cNvCxnSpPr>
            <a:cxnSpLocks/>
          </p:cNvCxnSpPr>
          <p:nvPr/>
        </p:nvCxnSpPr>
        <p:spPr>
          <a:xfrm flipV="1">
            <a:off x="4184022" y="3933056"/>
            <a:ext cx="0" cy="1440162"/>
          </a:xfrm>
          <a:prstGeom prst="line">
            <a:avLst/>
          </a:prstGeom>
          <a:ln w="22225">
            <a:gradFill>
              <a:gsLst>
                <a:gs pos="0">
                  <a:schemeClr val="tx1"/>
                </a:gs>
                <a:gs pos="100000">
                  <a:srgbClr val="00000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Gerader Verbinder 115">
            <a:extLst>
              <a:ext uri="{FF2B5EF4-FFF2-40B4-BE49-F238E27FC236}">
                <a16:creationId xmlns:a16="http://schemas.microsoft.com/office/drawing/2014/main" id="{E525BB5C-ABCC-6049-A1EC-5D5A439BD34C}"/>
              </a:ext>
            </a:extLst>
          </p:cNvPr>
          <p:cNvCxnSpPr>
            <a:cxnSpLocks/>
          </p:cNvCxnSpPr>
          <p:nvPr/>
        </p:nvCxnSpPr>
        <p:spPr>
          <a:xfrm flipV="1">
            <a:off x="1226810" y="4005064"/>
            <a:ext cx="0" cy="1406842"/>
          </a:xfrm>
          <a:prstGeom prst="line">
            <a:avLst/>
          </a:prstGeom>
          <a:ln w="22225">
            <a:gradFill>
              <a:gsLst>
                <a:gs pos="0">
                  <a:schemeClr val="tx1"/>
                </a:gs>
                <a:gs pos="100000">
                  <a:srgbClr val="00000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Gerader Verbinder 118">
            <a:extLst>
              <a:ext uri="{FF2B5EF4-FFF2-40B4-BE49-F238E27FC236}">
                <a16:creationId xmlns:a16="http://schemas.microsoft.com/office/drawing/2014/main" id="{2DD37754-358A-3A44-B3C7-F5264973C0F5}"/>
              </a:ext>
            </a:extLst>
          </p:cNvPr>
          <p:cNvCxnSpPr>
            <a:cxnSpLocks/>
          </p:cNvCxnSpPr>
          <p:nvPr/>
        </p:nvCxnSpPr>
        <p:spPr>
          <a:xfrm flipV="1">
            <a:off x="6264700" y="4005064"/>
            <a:ext cx="0" cy="1520556"/>
          </a:xfrm>
          <a:prstGeom prst="line">
            <a:avLst/>
          </a:prstGeom>
          <a:ln w="22225">
            <a:gradFill>
              <a:gsLst>
                <a:gs pos="0">
                  <a:schemeClr val="tx1"/>
                </a:gs>
                <a:gs pos="100000">
                  <a:srgbClr val="00000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Gerader Verbinder 126">
            <a:extLst>
              <a:ext uri="{FF2B5EF4-FFF2-40B4-BE49-F238E27FC236}">
                <a16:creationId xmlns:a16="http://schemas.microsoft.com/office/drawing/2014/main" id="{1F490DD1-C488-B144-93D4-EE6A85E4BC51}"/>
              </a:ext>
            </a:extLst>
          </p:cNvPr>
          <p:cNvCxnSpPr>
            <a:cxnSpLocks/>
          </p:cNvCxnSpPr>
          <p:nvPr/>
        </p:nvCxnSpPr>
        <p:spPr>
          <a:xfrm flipV="1">
            <a:off x="8307899" y="3933056"/>
            <a:ext cx="0" cy="1609808"/>
          </a:xfrm>
          <a:prstGeom prst="line">
            <a:avLst/>
          </a:prstGeom>
          <a:ln w="22225">
            <a:gradFill>
              <a:gsLst>
                <a:gs pos="0">
                  <a:schemeClr val="tx1"/>
                </a:gs>
                <a:gs pos="100000">
                  <a:srgbClr val="00000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Gerader Verbinder 128">
            <a:extLst>
              <a:ext uri="{FF2B5EF4-FFF2-40B4-BE49-F238E27FC236}">
                <a16:creationId xmlns:a16="http://schemas.microsoft.com/office/drawing/2014/main" id="{573727FD-1D29-2C4B-BB28-39179BFCF99D}"/>
              </a:ext>
            </a:extLst>
          </p:cNvPr>
          <p:cNvCxnSpPr>
            <a:cxnSpLocks/>
          </p:cNvCxnSpPr>
          <p:nvPr/>
        </p:nvCxnSpPr>
        <p:spPr>
          <a:xfrm flipV="1">
            <a:off x="9866399" y="3849231"/>
            <a:ext cx="0" cy="1609808"/>
          </a:xfrm>
          <a:prstGeom prst="line">
            <a:avLst/>
          </a:prstGeom>
          <a:ln w="22225">
            <a:gradFill>
              <a:gsLst>
                <a:gs pos="0">
                  <a:schemeClr val="tx1"/>
                </a:gs>
                <a:gs pos="100000">
                  <a:srgbClr val="00000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Gerader Verbinder 129">
            <a:extLst>
              <a:ext uri="{FF2B5EF4-FFF2-40B4-BE49-F238E27FC236}">
                <a16:creationId xmlns:a16="http://schemas.microsoft.com/office/drawing/2014/main" id="{DB96C830-3653-1449-BD7B-DDDC19C0A4C6}"/>
              </a:ext>
            </a:extLst>
          </p:cNvPr>
          <p:cNvCxnSpPr>
            <a:cxnSpLocks/>
          </p:cNvCxnSpPr>
          <p:nvPr/>
        </p:nvCxnSpPr>
        <p:spPr>
          <a:xfrm flipV="1">
            <a:off x="11928648" y="3849231"/>
            <a:ext cx="0" cy="1609808"/>
          </a:xfrm>
          <a:prstGeom prst="line">
            <a:avLst/>
          </a:prstGeom>
          <a:ln w="22225">
            <a:gradFill>
              <a:gsLst>
                <a:gs pos="0">
                  <a:schemeClr val="tx1"/>
                </a:gs>
                <a:gs pos="100000">
                  <a:srgbClr val="00000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7" name="Rechteck 132">
            <a:extLst>
              <a:ext uri="{FF2B5EF4-FFF2-40B4-BE49-F238E27FC236}">
                <a16:creationId xmlns:a16="http://schemas.microsoft.com/office/drawing/2014/main" id="{DAE5626D-96C0-B543-A9B2-1156ECC4E389}"/>
              </a:ext>
            </a:extLst>
          </p:cNvPr>
          <p:cNvSpPr/>
          <p:nvPr/>
        </p:nvSpPr>
        <p:spPr>
          <a:xfrm>
            <a:off x="0" y="4725144"/>
            <a:ext cx="1206645" cy="584775"/>
          </a:xfrm>
          <a:prstGeom prst="rect">
            <a:avLst/>
          </a:prstGeom>
        </p:spPr>
        <p:txBody>
          <a:bodyPr wrap="square">
            <a:spAutoFit/>
          </a:bodyPr>
          <a:lstStyle/>
          <a:p>
            <a:r>
              <a:rPr lang="de-DE" sz="1600" b="1" spc="80" dirty="0">
                <a:solidFill>
                  <a:schemeClr val="bg2">
                    <a:lumMod val="10000"/>
                  </a:schemeClr>
                </a:solidFill>
                <a:latin typeface="+mj-lt"/>
              </a:rPr>
              <a:t>Software</a:t>
            </a:r>
          </a:p>
          <a:p>
            <a:r>
              <a:rPr lang="de-DE" sz="1600" b="1" spc="80" dirty="0">
                <a:solidFill>
                  <a:schemeClr val="bg2">
                    <a:lumMod val="10000"/>
                  </a:schemeClr>
                </a:solidFill>
                <a:latin typeface="+mj-lt"/>
              </a:rPr>
              <a:t>Lifecycle </a:t>
            </a:r>
          </a:p>
        </p:txBody>
      </p:sp>
      <p:sp>
        <p:nvSpPr>
          <p:cNvPr id="58" name="Rechteck 131">
            <a:extLst>
              <a:ext uri="{FF2B5EF4-FFF2-40B4-BE49-F238E27FC236}">
                <a16:creationId xmlns:a16="http://schemas.microsoft.com/office/drawing/2014/main" id="{1D9C2783-A279-AD4E-B553-3E4F676B4DED}"/>
              </a:ext>
            </a:extLst>
          </p:cNvPr>
          <p:cNvSpPr/>
          <p:nvPr/>
        </p:nvSpPr>
        <p:spPr>
          <a:xfrm>
            <a:off x="0" y="1412776"/>
            <a:ext cx="1103653" cy="584775"/>
          </a:xfrm>
          <a:prstGeom prst="rect">
            <a:avLst/>
          </a:prstGeom>
        </p:spPr>
        <p:txBody>
          <a:bodyPr wrap="square">
            <a:spAutoFit/>
          </a:bodyPr>
          <a:lstStyle/>
          <a:p>
            <a:r>
              <a:rPr lang="de-DE" sz="1600" b="1" spc="80" dirty="0">
                <a:latin typeface="+mj-lt"/>
              </a:rPr>
              <a:t>Project</a:t>
            </a:r>
          </a:p>
          <a:p>
            <a:r>
              <a:rPr lang="de-DE" sz="1600" b="1" spc="80" dirty="0">
                <a:latin typeface="+mj-lt"/>
              </a:rPr>
              <a:t>Lifecycle </a:t>
            </a:r>
          </a:p>
        </p:txBody>
      </p:sp>
    </p:spTree>
    <p:extLst>
      <p:ext uri="{BB962C8B-B14F-4D97-AF65-F5344CB8AC3E}">
        <p14:creationId xmlns:p14="http://schemas.microsoft.com/office/powerpoint/2010/main" val="3761763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13</a:t>
            </a:fld>
            <a:endParaRPr lang="en-GB"/>
          </a:p>
        </p:txBody>
      </p:sp>
      <p:sp>
        <p:nvSpPr>
          <p:cNvPr id="3" name="Title 3">
            <a:extLst>
              <a:ext uri="{FF2B5EF4-FFF2-40B4-BE49-F238E27FC236}">
                <a16:creationId xmlns:a16="http://schemas.microsoft.com/office/drawing/2014/main" id="{DBE1E2EE-0574-D444-94A9-586B8753ECF4}"/>
              </a:ext>
            </a:extLst>
          </p:cNvPr>
          <p:cNvSpPr>
            <a:spLocks noGrp="1"/>
          </p:cNvSpPr>
          <p:nvPr>
            <p:ph type="title"/>
          </p:nvPr>
        </p:nvSpPr>
        <p:spPr>
          <a:xfrm>
            <a:off x="609600" y="346646"/>
            <a:ext cx="9518848" cy="562074"/>
          </a:xfrm>
        </p:spPr>
        <p:txBody>
          <a:bodyPr/>
          <a:lstStyle/>
          <a:p>
            <a:r>
              <a:rPr lang="en-US" dirty="0">
                <a:solidFill>
                  <a:schemeClr val="bg1"/>
                </a:solidFill>
              </a:rPr>
              <a:t>Installation Schedule Near Term</a:t>
            </a:r>
            <a:endParaRPr lang="en-GB" dirty="0">
              <a:solidFill>
                <a:schemeClr val="bg1"/>
              </a:solidFill>
            </a:endParaRPr>
          </a:p>
        </p:txBody>
      </p:sp>
      <p:sp>
        <p:nvSpPr>
          <p:cNvPr id="5" name="Slide Number Placeholder 6">
            <a:extLst>
              <a:ext uri="{FF2B5EF4-FFF2-40B4-BE49-F238E27FC236}">
                <a16:creationId xmlns:a16="http://schemas.microsoft.com/office/drawing/2014/main" id="{5465082E-210B-784F-A09F-588753174FA2}"/>
              </a:ext>
            </a:extLst>
          </p:cNvPr>
          <p:cNvSpPr txBox="1">
            <a:spLocks/>
          </p:cNvSpPr>
          <p:nvPr/>
        </p:nvSpPr>
        <p:spPr>
          <a:xfrm>
            <a:off x="8737600" y="6453336"/>
            <a:ext cx="28448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en-GB" smtClean="0"/>
              <a:pPr/>
              <a:t>13</a:t>
            </a:fld>
            <a:endParaRPr lang="en-GB"/>
          </a:p>
        </p:txBody>
      </p:sp>
      <p:pic>
        <p:nvPicPr>
          <p:cNvPr id="6" name="Picture 5">
            <a:extLst>
              <a:ext uri="{FF2B5EF4-FFF2-40B4-BE49-F238E27FC236}">
                <a16:creationId xmlns:a16="http://schemas.microsoft.com/office/drawing/2014/main" id="{F6CD2E01-5560-8C46-ACFF-1D8C396A6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9659"/>
            <a:ext cx="8811787" cy="3211549"/>
          </a:xfrm>
          <a:prstGeom prst="rect">
            <a:avLst/>
          </a:prstGeom>
        </p:spPr>
      </p:pic>
      <p:sp>
        <p:nvSpPr>
          <p:cNvPr id="7" name="Rectangle 6">
            <a:extLst>
              <a:ext uri="{FF2B5EF4-FFF2-40B4-BE49-F238E27FC236}">
                <a16:creationId xmlns:a16="http://schemas.microsoft.com/office/drawing/2014/main" id="{D7B38850-AE4A-1848-B7DF-4BA2E1823C7F}"/>
              </a:ext>
            </a:extLst>
          </p:cNvPr>
          <p:cNvSpPr/>
          <p:nvPr/>
        </p:nvSpPr>
        <p:spPr>
          <a:xfrm>
            <a:off x="191344" y="1547500"/>
            <a:ext cx="11845910" cy="369332"/>
          </a:xfrm>
          <a:prstGeom prst="rect">
            <a:avLst/>
          </a:prstGeom>
        </p:spPr>
        <p:txBody>
          <a:bodyPr wrap="square">
            <a:spAutoFit/>
          </a:bodyPr>
          <a:lstStyle/>
          <a:p>
            <a:r>
              <a:rPr lang="en-GB" b="1" dirty="0"/>
              <a:t>Extract of MP plan as part of NCL installation plan (</a:t>
            </a:r>
            <a:r>
              <a:rPr lang="sv-SE" b="1" u="sng" dirty="0">
                <a:hlinkClick r:id="rId3"/>
              </a:rPr>
              <a:t>https://jira.esss.lu.se/plugins/servlet/softwareplant-bigpicture/gantt</a:t>
            </a:r>
            <a:r>
              <a:rPr lang="sv-SE" b="1" u="sng" dirty="0"/>
              <a:t>)</a:t>
            </a:r>
            <a:endParaRPr lang="sv-SE" b="1" dirty="0"/>
          </a:p>
        </p:txBody>
      </p:sp>
      <p:sp>
        <p:nvSpPr>
          <p:cNvPr id="8" name="Content Placeholder 1">
            <a:extLst>
              <a:ext uri="{FF2B5EF4-FFF2-40B4-BE49-F238E27FC236}">
                <a16:creationId xmlns:a16="http://schemas.microsoft.com/office/drawing/2014/main" id="{A6498395-C08D-8E40-8AA7-73B6AB02B86D}"/>
              </a:ext>
            </a:extLst>
          </p:cNvPr>
          <p:cNvSpPr>
            <a:spLocks noGrp="1"/>
          </p:cNvSpPr>
          <p:nvPr>
            <p:ph idx="1"/>
          </p:nvPr>
        </p:nvSpPr>
        <p:spPr>
          <a:xfrm>
            <a:off x="9029609" y="2060848"/>
            <a:ext cx="3162391" cy="4427561"/>
          </a:xfrm>
        </p:spPr>
        <p:txBody>
          <a:bodyPr/>
          <a:lstStyle/>
          <a:p>
            <a:pPr marL="285750" indent="-285750"/>
            <a:r>
              <a:rPr lang="en-GB" sz="1600" dirty="0"/>
              <a:t>We attend regularly the NCL integration meetings and provide pro-actively feedback. </a:t>
            </a:r>
          </a:p>
          <a:p>
            <a:pPr marL="285750" indent="-285750"/>
            <a:r>
              <a:rPr lang="en-GB" sz="1600" dirty="0"/>
              <a:t>We use our own installation team (PK)/ shared with PSS installation activities.</a:t>
            </a:r>
          </a:p>
          <a:p>
            <a:pPr marL="285750" indent="-285750"/>
            <a:r>
              <a:rPr lang="en-GB" sz="1600" dirty="0"/>
              <a:t>In case AD installation plans change, we adjust (MP is AD sequence independent and 80% flexible/ potentially we’ll have a standing army/ but plan is optimised by sharing with PSS).</a:t>
            </a:r>
          </a:p>
          <a:p>
            <a:pPr marL="285750" indent="-285750"/>
            <a:r>
              <a:rPr lang="en-GB" sz="1600" b="1" dirty="0"/>
              <a:t>MP will perform as many tests as possible as soon anything in NCL is installed to not push too many activities to the very end.</a:t>
            </a:r>
          </a:p>
          <a:p>
            <a:pPr marL="0" indent="0">
              <a:buNone/>
            </a:pPr>
            <a:endParaRPr lang="en-GB" sz="1600" b="1" dirty="0"/>
          </a:p>
          <a:p>
            <a:pPr marL="0" indent="0">
              <a:buNone/>
            </a:pPr>
            <a:r>
              <a:rPr lang="en-GB" sz="1600" dirty="0"/>
              <a:t>  </a:t>
            </a:r>
          </a:p>
          <a:p>
            <a:pPr marL="0" indent="0" algn="just">
              <a:buNone/>
            </a:pPr>
            <a:endParaRPr lang="en-GB" sz="1600" dirty="0">
              <a:solidFill>
                <a:schemeClr val="tx1">
                  <a:lumMod val="85000"/>
                  <a:lumOff val="15000"/>
                </a:schemeClr>
              </a:solidFill>
            </a:endParaRPr>
          </a:p>
        </p:txBody>
      </p:sp>
      <p:sp>
        <p:nvSpPr>
          <p:cNvPr id="9" name="TextBox 8">
            <a:extLst>
              <a:ext uri="{FF2B5EF4-FFF2-40B4-BE49-F238E27FC236}">
                <a16:creationId xmlns:a16="http://schemas.microsoft.com/office/drawing/2014/main" id="{7DF01D25-3D6C-CD44-8F44-3FE1183E9F6E}"/>
              </a:ext>
            </a:extLst>
          </p:cNvPr>
          <p:cNvSpPr txBox="1"/>
          <p:nvPr/>
        </p:nvSpPr>
        <p:spPr>
          <a:xfrm>
            <a:off x="191344" y="5804901"/>
            <a:ext cx="7004803" cy="830997"/>
          </a:xfrm>
          <a:prstGeom prst="rect">
            <a:avLst/>
          </a:prstGeom>
          <a:noFill/>
        </p:spPr>
        <p:txBody>
          <a:bodyPr wrap="none" rtlCol="0">
            <a:spAutoFit/>
          </a:bodyPr>
          <a:lstStyle/>
          <a:p>
            <a:r>
              <a:rPr lang="en-GB" sz="1600" b="1" dirty="0"/>
              <a:t>Detailed design for MP Systems:</a:t>
            </a:r>
          </a:p>
          <a:p>
            <a:r>
              <a:rPr lang="en-GB" sz="1600" dirty="0"/>
              <a:t>ESS-0308178 MPS1 - Electrical Drawings for NCL_Rev2.0 &lt;- released</a:t>
            </a:r>
          </a:p>
          <a:p>
            <a:r>
              <a:rPr lang="en-GB" sz="1600" dirty="0"/>
              <a:t>ESS-0513301 FBIS1 - Electrical Drawings for NCL_Rev1.0 &lt;- detailed design in work</a:t>
            </a:r>
          </a:p>
        </p:txBody>
      </p:sp>
      <p:pic>
        <p:nvPicPr>
          <p:cNvPr id="10" name="Picture 9">
            <a:extLst>
              <a:ext uri="{FF2B5EF4-FFF2-40B4-BE49-F238E27FC236}">
                <a16:creationId xmlns:a16="http://schemas.microsoft.com/office/drawing/2014/main" id="{9512659A-2BAF-E446-B01B-EEBC96085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760" y="2432637"/>
            <a:ext cx="288033" cy="126330"/>
          </a:xfrm>
          <a:prstGeom prst="rect">
            <a:avLst/>
          </a:prstGeom>
        </p:spPr>
      </p:pic>
      <p:pic>
        <p:nvPicPr>
          <p:cNvPr id="11" name="Picture 10">
            <a:extLst>
              <a:ext uri="{FF2B5EF4-FFF2-40B4-BE49-F238E27FC236}">
                <a16:creationId xmlns:a16="http://schemas.microsoft.com/office/drawing/2014/main" id="{5C9EDADF-A5F0-9D48-9908-BBFA796AA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760" y="2648661"/>
            <a:ext cx="301569" cy="132267"/>
          </a:xfrm>
          <a:prstGeom prst="rect">
            <a:avLst/>
          </a:prstGeom>
        </p:spPr>
      </p:pic>
      <p:pic>
        <p:nvPicPr>
          <p:cNvPr id="12" name="Picture 11">
            <a:extLst>
              <a:ext uri="{FF2B5EF4-FFF2-40B4-BE49-F238E27FC236}">
                <a16:creationId xmlns:a16="http://schemas.microsoft.com/office/drawing/2014/main" id="{8D2F52B0-1F21-FA40-9CA5-61243F1A3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760" y="2852936"/>
            <a:ext cx="288033" cy="126330"/>
          </a:xfrm>
          <a:prstGeom prst="rect">
            <a:avLst/>
          </a:prstGeom>
        </p:spPr>
      </p:pic>
      <p:pic>
        <p:nvPicPr>
          <p:cNvPr id="13" name="Picture 12">
            <a:extLst>
              <a:ext uri="{FF2B5EF4-FFF2-40B4-BE49-F238E27FC236}">
                <a16:creationId xmlns:a16="http://schemas.microsoft.com/office/drawing/2014/main" id="{9BC63186-27B5-9149-8EF9-D8CCE88F9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760" y="3068960"/>
            <a:ext cx="288033" cy="126330"/>
          </a:xfrm>
          <a:prstGeom prst="rect">
            <a:avLst/>
          </a:prstGeom>
        </p:spPr>
      </p:pic>
      <p:pic>
        <p:nvPicPr>
          <p:cNvPr id="14" name="Picture 13">
            <a:extLst>
              <a:ext uri="{FF2B5EF4-FFF2-40B4-BE49-F238E27FC236}">
                <a16:creationId xmlns:a16="http://schemas.microsoft.com/office/drawing/2014/main" id="{CD1EC424-EF0B-AA40-96A3-3E164ADC67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759" y="3279047"/>
            <a:ext cx="301569" cy="132267"/>
          </a:xfrm>
          <a:prstGeom prst="rect">
            <a:avLst/>
          </a:prstGeom>
        </p:spPr>
      </p:pic>
    </p:spTree>
    <p:extLst>
      <p:ext uri="{BB962C8B-B14F-4D97-AF65-F5344CB8AC3E}">
        <p14:creationId xmlns:p14="http://schemas.microsoft.com/office/powerpoint/2010/main" val="175599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14</a:t>
            </a:fld>
            <a:endParaRPr lang="en-GB"/>
          </a:p>
        </p:txBody>
      </p:sp>
      <p:sp>
        <p:nvSpPr>
          <p:cNvPr id="3" name="Title 3">
            <a:extLst>
              <a:ext uri="{FF2B5EF4-FFF2-40B4-BE49-F238E27FC236}">
                <a16:creationId xmlns:a16="http://schemas.microsoft.com/office/drawing/2014/main" id="{E854ED6A-47D3-9A42-82C9-C47485FF8B03}"/>
              </a:ext>
            </a:extLst>
          </p:cNvPr>
          <p:cNvSpPr>
            <a:spLocks noGrp="1"/>
          </p:cNvSpPr>
          <p:nvPr>
            <p:ph type="title"/>
          </p:nvPr>
        </p:nvSpPr>
        <p:spPr>
          <a:xfrm>
            <a:off x="609600" y="346646"/>
            <a:ext cx="9878888" cy="562074"/>
          </a:xfrm>
        </p:spPr>
        <p:txBody>
          <a:bodyPr/>
          <a:lstStyle/>
          <a:p>
            <a:r>
              <a:rPr lang="en-US" dirty="0">
                <a:solidFill>
                  <a:schemeClr val="bg1"/>
                </a:solidFill>
              </a:rPr>
              <a:t>Machine Protection Systems: Test Documentation</a:t>
            </a:r>
            <a:endParaRPr lang="en-GB" dirty="0">
              <a:solidFill>
                <a:schemeClr val="bg1"/>
              </a:solidFill>
            </a:endParaRPr>
          </a:p>
        </p:txBody>
      </p:sp>
      <p:sp>
        <p:nvSpPr>
          <p:cNvPr id="5" name="Slide Number Placeholder 6">
            <a:extLst>
              <a:ext uri="{FF2B5EF4-FFF2-40B4-BE49-F238E27FC236}">
                <a16:creationId xmlns:a16="http://schemas.microsoft.com/office/drawing/2014/main" id="{1F0FBD46-834A-AE44-95BF-072284A7D9EF}"/>
              </a:ext>
            </a:extLst>
          </p:cNvPr>
          <p:cNvSpPr txBox="1">
            <a:spLocks/>
          </p:cNvSpPr>
          <p:nvPr/>
        </p:nvSpPr>
        <p:spPr>
          <a:xfrm>
            <a:off x="8737600" y="6453336"/>
            <a:ext cx="28448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en-GB" smtClean="0"/>
              <a:pPr/>
              <a:t>14</a:t>
            </a:fld>
            <a:endParaRPr lang="en-GB"/>
          </a:p>
        </p:txBody>
      </p:sp>
      <p:pic>
        <p:nvPicPr>
          <p:cNvPr id="6" name="Picture 5">
            <a:extLst>
              <a:ext uri="{FF2B5EF4-FFF2-40B4-BE49-F238E27FC236}">
                <a16:creationId xmlns:a16="http://schemas.microsoft.com/office/drawing/2014/main" id="{426284A4-9B47-1546-B341-58C0E65B1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2060848"/>
            <a:ext cx="11725393" cy="3528392"/>
          </a:xfrm>
          <a:prstGeom prst="rect">
            <a:avLst/>
          </a:prstGeom>
        </p:spPr>
      </p:pic>
      <p:pic>
        <p:nvPicPr>
          <p:cNvPr id="7" name="Picture 6">
            <a:extLst>
              <a:ext uri="{FF2B5EF4-FFF2-40B4-BE49-F238E27FC236}">
                <a16:creationId xmlns:a16="http://schemas.microsoft.com/office/drawing/2014/main" id="{3BC780DF-6781-A74D-AF1B-C73433FA8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5747432"/>
            <a:ext cx="11725393" cy="1065944"/>
          </a:xfrm>
          <a:prstGeom prst="rect">
            <a:avLst/>
          </a:prstGeom>
        </p:spPr>
      </p:pic>
      <p:sp>
        <p:nvSpPr>
          <p:cNvPr id="8" name="TextBox 7">
            <a:extLst>
              <a:ext uri="{FF2B5EF4-FFF2-40B4-BE49-F238E27FC236}">
                <a16:creationId xmlns:a16="http://schemas.microsoft.com/office/drawing/2014/main" id="{ADA755DE-D1F0-6D4E-B975-1592AEA66F87}"/>
              </a:ext>
            </a:extLst>
          </p:cNvPr>
          <p:cNvSpPr txBox="1"/>
          <p:nvPr/>
        </p:nvSpPr>
        <p:spPr>
          <a:xfrm>
            <a:off x="308011" y="1507841"/>
            <a:ext cx="11492057" cy="400110"/>
          </a:xfrm>
          <a:prstGeom prst="rect">
            <a:avLst/>
          </a:prstGeom>
          <a:noFill/>
        </p:spPr>
        <p:txBody>
          <a:bodyPr wrap="none" rtlCol="0">
            <a:spAutoFit/>
          </a:bodyPr>
          <a:lstStyle/>
          <a:p>
            <a:r>
              <a:rPr lang="en-GB" sz="2000" b="1" dirty="0"/>
              <a:t>An Overview Matrix of all Verification &amp; Validation Test Templates &amp; Reports can be found in:</a:t>
            </a:r>
            <a:r>
              <a:rPr lang="en-US" sz="2000" b="1" dirty="0"/>
              <a:t> ESS-0515344</a:t>
            </a:r>
            <a:endParaRPr lang="en-GB" sz="2000" b="1" dirty="0"/>
          </a:p>
        </p:txBody>
      </p:sp>
    </p:spTree>
    <p:extLst>
      <p:ext uri="{BB962C8B-B14F-4D97-AF65-F5344CB8AC3E}">
        <p14:creationId xmlns:p14="http://schemas.microsoft.com/office/powerpoint/2010/main" val="3506788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15</a:t>
            </a:fld>
            <a:endParaRPr lang="en-GB"/>
          </a:p>
        </p:txBody>
      </p:sp>
      <p:sp>
        <p:nvSpPr>
          <p:cNvPr id="3" name="Title 3">
            <a:extLst>
              <a:ext uri="{FF2B5EF4-FFF2-40B4-BE49-F238E27FC236}">
                <a16:creationId xmlns:a16="http://schemas.microsoft.com/office/drawing/2014/main" id="{AF67EF05-230A-CB4D-BD98-F22ECED89C2F}"/>
              </a:ext>
            </a:extLst>
          </p:cNvPr>
          <p:cNvSpPr>
            <a:spLocks noGrp="1"/>
          </p:cNvSpPr>
          <p:nvPr>
            <p:ph type="title"/>
          </p:nvPr>
        </p:nvSpPr>
        <p:spPr>
          <a:xfrm>
            <a:off x="609600" y="346646"/>
            <a:ext cx="9518848" cy="562074"/>
          </a:xfrm>
        </p:spPr>
        <p:txBody>
          <a:bodyPr/>
          <a:lstStyle/>
          <a:p>
            <a:r>
              <a:rPr lang="en-US" dirty="0">
                <a:solidFill>
                  <a:schemeClr val="bg1"/>
                </a:solidFill>
              </a:rPr>
              <a:t>On-Site: FEB Rack Preparation for Cable Installation</a:t>
            </a:r>
            <a:endParaRPr lang="en-GB" dirty="0">
              <a:solidFill>
                <a:schemeClr val="bg1"/>
              </a:solidFill>
            </a:endParaRPr>
          </a:p>
        </p:txBody>
      </p:sp>
      <p:sp>
        <p:nvSpPr>
          <p:cNvPr id="5" name="Slide Number Placeholder 6">
            <a:extLst>
              <a:ext uri="{FF2B5EF4-FFF2-40B4-BE49-F238E27FC236}">
                <a16:creationId xmlns:a16="http://schemas.microsoft.com/office/drawing/2014/main" id="{30899A01-3F9E-F54D-8D4F-A874C523082D}"/>
              </a:ext>
            </a:extLst>
          </p:cNvPr>
          <p:cNvSpPr txBox="1">
            <a:spLocks/>
          </p:cNvSpPr>
          <p:nvPr/>
        </p:nvSpPr>
        <p:spPr>
          <a:xfrm>
            <a:off x="8737600" y="6453336"/>
            <a:ext cx="28448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en-GB" smtClean="0"/>
              <a:pPr/>
              <a:t>15</a:t>
            </a:fld>
            <a:endParaRPr lang="en-GB"/>
          </a:p>
        </p:txBody>
      </p:sp>
      <p:pic>
        <p:nvPicPr>
          <p:cNvPr id="6" name="Picture 5">
            <a:extLst>
              <a:ext uri="{FF2B5EF4-FFF2-40B4-BE49-F238E27FC236}">
                <a16:creationId xmlns:a16="http://schemas.microsoft.com/office/drawing/2014/main" id="{8C4282DF-7693-3944-980E-3CF72BEAF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22477" y="4366610"/>
            <a:ext cx="2674126" cy="2005594"/>
          </a:xfrm>
          <a:prstGeom prst="rect">
            <a:avLst/>
          </a:prstGeom>
        </p:spPr>
      </p:pic>
      <p:pic>
        <p:nvPicPr>
          <p:cNvPr id="7" name="Picture 6">
            <a:extLst>
              <a:ext uri="{FF2B5EF4-FFF2-40B4-BE49-F238E27FC236}">
                <a16:creationId xmlns:a16="http://schemas.microsoft.com/office/drawing/2014/main" id="{AA0C93D5-BA1E-2A4A-AA36-885AC80B5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40049" y="1864141"/>
            <a:ext cx="2364083" cy="1773062"/>
          </a:xfrm>
          <a:prstGeom prst="rect">
            <a:avLst/>
          </a:prstGeom>
        </p:spPr>
      </p:pic>
      <p:pic>
        <p:nvPicPr>
          <p:cNvPr id="8" name="Picture 7">
            <a:extLst>
              <a:ext uri="{FF2B5EF4-FFF2-40B4-BE49-F238E27FC236}">
                <a16:creationId xmlns:a16="http://schemas.microsoft.com/office/drawing/2014/main" id="{0BD8E0AF-9792-3E4F-A8B3-F660C07FF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440572" y="2005042"/>
            <a:ext cx="3645024" cy="2733768"/>
          </a:xfrm>
          <a:prstGeom prst="rect">
            <a:avLst/>
          </a:prstGeom>
        </p:spPr>
      </p:pic>
      <p:pic>
        <p:nvPicPr>
          <p:cNvPr id="9" name="Picture 8">
            <a:extLst>
              <a:ext uri="{FF2B5EF4-FFF2-40B4-BE49-F238E27FC236}">
                <a16:creationId xmlns:a16="http://schemas.microsoft.com/office/drawing/2014/main" id="{06B23B09-F456-F044-8676-170FA54863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8570" y="4308680"/>
            <a:ext cx="3226551" cy="2419914"/>
          </a:xfrm>
          <a:prstGeom prst="rect">
            <a:avLst/>
          </a:prstGeom>
        </p:spPr>
      </p:pic>
      <p:pic>
        <p:nvPicPr>
          <p:cNvPr id="11" name="Picture 10">
            <a:extLst>
              <a:ext uri="{FF2B5EF4-FFF2-40B4-BE49-F238E27FC236}">
                <a16:creationId xmlns:a16="http://schemas.microsoft.com/office/drawing/2014/main" id="{D56A43A4-1761-D842-8DA0-F4E9679E76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V="1">
            <a:off x="9732462" y="1873365"/>
            <a:ext cx="2591607" cy="1943706"/>
          </a:xfrm>
          <a:prstGeom prst="rect">
            <a:avLst/>
          </a:prstGeom>
        </p:spPr>
      </p:pic>
      <p:pic>
        <p:nvPicPr>
          <p:cNvPr id="12" name="Picture 11">
            <a:extLst>
              <a:ext uri="{FF2B5EF4-FFF2-40B4-BE49-F238E27FC236}">
                <a16:creationId xmlns:a16="http://schemas.microsoft.com/office/drawing/2014/main" id="{32C911E4-638D-4945-B6B6-50BF69179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744071" y="5254212"/>
            <a:ext cx="1965843" cy="1474382"/>
          </a:xfrm>
          <a:prstGeom prst="rect">
            <a:avLst/>
          </a:prstGeom>
        </p:spPr>
      </p:pic>
      <p:sp>
        <p:nvSpPr>
          <p:cNvPr id="13" name="TextBox 12">
            <a:extLst>
              <a:ext uri="{FF2B5EF4-FFF2-40B4-BE49-F238E27FC236}">
                <a16:creationId xmlns:a16="http://schemas.microsoft.com/office/drawing/2014/main" id="{B8B96B01-1D25-D344-88BA-46D916CF6E61}"/>
              </a:ext>
            </a:extLst>
          </p:cNvPr>
          <p:cNvSpPr txBox="1"/>
          <p:nvPr/>
        </p:nvSpPr>
        <p:spPr>
          <a:xfrm>
            <a:off x="2125116" y="6060138"/>
            <a:ext cx="1841530" cy="646331"/>
          </a:xfrm>
          <a:prstGeom prst="rect">
            <a:avLst/>
          </a:prstGeom>
          <a:noFill/>
        </p:spPr>
        <p:txBody>
          <a:bodyPr wrap="none" rtlCol="0">
            <a:spAutoFit/>
          </a:bodyPr>
          <a:lstStyle/>
          <a:p>
            <a:pPr algn="ctr"/>
            <a:r>
              <a:rPr lang="sv-SE" b="1" dirty="0"/>
              <a:t>Cable installation</a:t>
            </a:r>
          </a:p>
          <a:p>
            <a:pPr algn="ctr"/>
            <a:r>
              <a:rPr lang="sv-SE" b="1" dirty="0"/>
              <a:t>Start: 2019-04-01</a:t>
            </a:r>
          </a:p>
        </p:txBody>
      </p:sp>
      <p:pic>
        <p:nvPicPr>
          <p:cNvPr id="15" name="Picture 14">
            <a:extLst>
              <a:ext uri="{FF2B5EF4-FFF2-40B4-BE49-F238E27FC236}">
                <a16:creationId xmlns:a16="http://schemas.microsoft.com/office/drawing/2014/main" id="{2AF7B641-1A37-E647-850C-81246810BF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85" y="1539867"/>
            <a:ext cx="2071209" cy="2931022"/>
          </a:xfrm>
          <a:prstGeom prst="rect">
            <a:avLst/>
          </a:prstGeom>
        </p:spPr>
      </p:pic>
      <p:pic>
        <p:nvPicPr>
          <p:cNvPr id="19" name="Picture 18">
            <a:extLst>
              <a:ext uri="{FF2B5EF4-FFF2-40B4-BE49-F238E27FC236}">
                <a16:creationId xmlns:a16="http://schemas.microsoft.com/office/drawing/2014/main" id="{9F61D8A3-6185-ED45-8BB6-6395B86B73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4337" y="3991885"/>
            <a:ext cx="1678289" cy="1258717"/>
          </a:xfrm>
          <a:prstGeom prst="rect">
            <a:avLst/>
          </a:prstGeom>
        </p:spPr>
      </p:pic>
      <p:pic>
        <p:nvPicPr>
          <p:cNvPr id="21" name="Picture 20">
            <a:extLst>
              <a:ext uri="{FF2B5EF4-FFF2-40B4-BE49-F238E27FC236}">
                <a16:creationId xmlns:a16="http://schemas.microsoft.com/office/drawing/2014/main" id="{A089BB19-F871-C44B-AE89-75876A8113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978199" y="1559191"/>
            <a:ext cx="1990840" cy="2654454"/>
          </a:xfrm>
          <a:prstGeom prst="rect">
            <a:avLst/>
          </a:prstGeom>
        </p:spPr>
      </p:pic>
      <p:pic>
        <p:nvPicPr>
          <p:cNvPr id="23" name="Picture 22">
            <a:extLst>
              <a:ext uri="{FF2B5EF4-FFF2-40B4-BE49-F238E27FC236}">
                <a16:creationId xmlns:a16="http://schemas.microsoft.com/office/drawing/2014/main" id="{94CF0B0B-EBC1-BB46-99E4-D4BA27F883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5735878" y="1858376"/>
            <a:ext cx="2393482" cy="1795112"/>
          </a:xfrm>
          <a:prstGeom prst="rect">
            <a:avLst/>
          </a:prstGeom>
        </p:spPr>
      </p:pic>
      <p:pic>
        <p:nvPicPr>
          <p:cNvPr id="17" name="Picture 16">
            <a:extLst>
              <a:ext uri="{FF2B5EF4-FFF2-40B4-BE49-F238E27FC236}">
                <a16:creationId xmlns:a16="http://schemas.microsoft.com/office/drawing/2014/main" id="{17BEC338-91DD-5043-8574-8C1A114E4E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3544050" y="3608228"/>
            <a:ext cx="3566133" cy="2674600"/>
          </a:xfrm>
          <a:prstGeom prst="rect">
            <a:avLst/>
          </a:prstGeom>
        </p:spPr>
      </p:pic>
      <p:pic>
        <p:nvPicPr>
          <p:cNvPr id="10" name="Picture 9">
            <a:extLst>
              <a:ext uri="{FF2B5EF4-FFF2-40B4-BE49-F238E27FC236}">
                <a16:creationId xmlns:a16="http://schemas.microsoft.com/office/drawing/2014/main" id="{C8625470-C0A8-484F-BD40-4EBC71CBD4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6492652" y="3816665"/>
            <a:ext cx="1559932" cy="1169949"/>
          </a:xfrm>
          <a:prstGeom prst="rect">
            <a:avLst/>
          </a:prstGeom>
        </p:spPr>
      </p:pic>
    </p:spTree>
    <p:extLst>
      <p:ext uri="{BB962C8B-B14F-4D97-AF65-F5344CB8AC3E}">
        <p14:creationId xmlns:p14="http://schemas.microsoft.com/office/powerpoint/2010/main" val="3025587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16</a:t>
            </a:fld>
            <a:endParaRPr lang="en-GB"/>
          </a:p>
        </p:txBody>
      </p:sp>
      <p:sp>
        <p:nvSpPr>
          <p:cNvPr id="3" name="Title 3">
            <a:extLst>
              <a:ext uri="{FF2B5EF4-FFF2-40B4-BE49-F238E27FC236}">
                <a16:creationId xmlns:a16="http://schemas.microsoft.com/office/drawing/2014/main" id="{AB78DBBA-3C68-8F41-AD50-3494E9E0671A}"/>
              </a:ext>
            </a:extLst>
          </p:cNvPr>
          <p:cNvSpPr>
            <a:spLocks noGrp="1"/>
          </p:cNvSpPr>
          <p:nvPr>
            <p:ph type="title"/>
          </p:nvPr>
        </p:nvSpPr>
        <p:spPr>
          <a:xfrm>
            <a:off x="609600" y="346646"/>
            <a:ext cx="9518848" cy="562074"/>
          </a:xfrm>
        </p:spPr>
        <p:txBody>
          <a:bodyPr/>
          <a:lstStyle/>
          <a:p>
            <a:r>
              <a:rPr lang="en-US" dirty="0">
                <a:solidFill>
                  <a:schemeClr val="bg1"/>
                </a:solidFill>
              </a:rPr>
              <a:t>Summary</a:t>
            </a:r>
            <a:endParaRPr lang="en-GB" dirty="0">
              <a:solidFill>
                <a:schemeClr val="bg1"/>
              </a:solidFill>
            </a:endParaRPr>
          </a:p>
        </p:txBody>
      </p:sp>
      <p:sp>
        <p:nvSpPr>
          <p:cNvPr id="5" name="Content Placeholder 1">
            <a:extLst>
              <a:ext uri="{FF2B5EF4-FFF2-40B4-BE49-F238E27FC236}">
                <a16:creationId xmlns:a16="http://schemas.microsoft.com/office/drawing/2014/main" id="{5C783E73-2A7F-A443-BB4B-89E134AA68A4}"/>
              </a:ext>
            </a:extLst>
          </p:cNvPr>
          <p:cNvSpPr>
            <a:spLocks noGrp="1"/>
          </p:cNvSpPr>
          <p:nvPr>
            <p:ph idx="1"/>
          </p:nvPr>
        </p:nvSpPr>
        <p:spPr>
          <a:xfrm>
            <a:off x="90852" y="1556792"/>
            <a:ext cx="12072664" cy="5040560"/>
          </a:xfrm>
        </p:spPr>
        <p:txBody>
          <a:bodyPr/>
          <a:lstStyle/>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Presented FBIS Commissioning Plan for Normal Conducting LINAC (2 DLNs and 4 SCUs are needed for FBIS, will be delivered in July 2019).</a:t>
            </a:r>
          </a:p>
          <a:p>
            <a:pPr algn="just"/>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Presented how to stop beam, and which systems we could test so far. </a:t>
            </a:r>
            <a:r>
              <a:rPr lang="en-US" sz="16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Crucial: to test LEBT chopper with beam! Possible now in April.</a:t>
            </a:r>
          </a:p>
          <a:p>
            <a:pPr algn="just"/>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Overview on Interface Documentation: status is ok, details need to be finalized, but overall on good track. BPMs and MEBT chopper are considered less urgent, hence it is ok that these interfaces are not yet fully developed.</a:t>
            </a:r>
          </a:p>
          <a:p>
            <a:pPr algn="just"/>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Prototypes and Hardware In the Loop: Results from prototyping and using the HIL indicate that the MP systems and FBIS will fulfill their mission. Reaction times are according to specification. Tests in the field/real installation can be performed soon (May – September 2019).</a:t>
            </a:r>
          </a:p>
          <a:p>
            <a:pPr algn="just"/>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BCM-FBIS-Timing System Test Stand: Results show that the overall reaction time is between 1-2us. However tests in the field/real installation are needed to confirm this. Some changes in the BCM </a:t>
            </a:r>
            <a:r>
              <a:rPr lang="en-US" sz="16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fw</a:t>
            </a:r>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may be required (work on-going together with BI teams).</a:t>
            </a:r>
          </a:p>
          <a:p>
            <a:pPr algn="just"/>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From Prototyping Towards Production: Life cycle has been presented, templates and reports are being created and all FAT, SAT, SIT, FIT reports shall be finalized by October 2019 (to be ready for the Safety Readiness Review).</a:t>
            </a:r>
          </a:p>
          <a:p>
            <a:pPr algn="just"/>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Installation: we started with installation in March 2019 and expect to be done by September 2019 (incl. all tests that can be done wo beam).</a:t>
            </a:r>
          </a:p>
        </p:txBody>
      </p:sp>
    </p:spTree>
    <p:extLst>
      <p:ext uri="{BB962C8B-B14F-4D97-AF65-F5344CB8AC3E}">
        <p14:creationId xmlns:p14="http://schemas.microsoft.com/office/powerpoint/2010/main" val="3043058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17</a:t>
            </a:fld>
            <a:endParaRPr lang="en-GB"/>
          </a:p>
        </p:txBody>
      </p:sp>
      <p:sp>
        <p:nvSpPr>
          <p:cNvPr id="3" name="Title 3">
            <a:extLst>
              <a:ext uri="{FF2B5EF4-FFF2-40B4-BE49-F238E27FC236}">
                <a16:creationId xmlns:a16="http://schemas.microsoft.com/office/drawing/2014/main" id="{834A51AD-F24D-F64E-9883-224F236BE2C3}"/>
              </a:ext>
            </a:extLst>
          </p:cNvPr>
          <p:cNvSpPr>
            <a:spLocks noGrp="1"/>
          </p:cNvSpPr>
          <p:nvPr>
            <p:ph type="title"/>
          </p:nvPr>
        </p:nvSpPr>
        <p:spPr>
          <a:xfrm>
            <a:off x="609600" y="346646"/>
            <a:ext cx="9518848" cy="562074"/>
          </a:xfrm>
        </p:spPr>
        <p:txBody>
          <a:bodyPr/>
          <a:lstStyle/>
          <a:p>
            <a:r>
              <a:rPr lang="en-US" dirty="0">
                <a:solidFill>
                  <a:schemeClr val="bg1"/>
                </a:solidFill>
              </a:rPr>
              <a:t>Backup Slides </a:t>
            </a:r>
            <a:endParaRPr lang="en-GB" dirty="0">
              <a:solidFill>
                <a:schemeClr val="bg1"/>
              </a:solidFill>
            </a:endParaRPr>
          </a:p>
        </p:txBody>
      </p:sp>
    </p:spTree>
    <p:extLst>
      <p:ext uri="{BB962C8B-B14F-4D97-AF65-F5344CB8AC3E}">
        <p14:creationId xmlns:p14="http://schemas.microsoft.com/office/powerpoint/2010/main" val="4126447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18</a:t>
            </a:fld>
            <a:endParaRPr lang="en-GB"/>
          </a:p>
        </p:txBody>
      </p:sp>
      <p:sp>
        <p:nvSpPr>
          <p:cNvPr id="3" name="Title 3">
            <a:extLst>
              <a:ext uri="{FF2B5EF4-FFF2-40B4-BE49-F238E27FC236}">
                <a16:creationId xmlns:a16="http://schemas.microsoft.com/office/drawing/2014/main" id="{690BAC00-CD3B-AF43-8BFC-E47FB46BC38E}"/>
              </a:ext>
            </a:extLst>
          </p:cNvPr>
          <p:cNvSpPr>
            <a:spLocks noGrp="1"/>
          </p:cNvSpPr>
          <p:nvPr>
            <p:ph type="title"/>
          </p:nvPr>
        </p:nvSpPr>
        <p:spPr>
          <a:xfrm>
            <a:off x="609600" y="346646"/>
            <a:ext cx="9518848" cy="562074"/>
          </a:xfrm>
        </p:spPr>
        <p:txBody>
          <a:bodyPr/>
          <a:lstStyle/>
          <a:p>
            <a:r>
              <a:rPr lang="en-US" dirty="0">
                <a:solidFill>
                  <a:schemeClr val="bg1"/>
                </a:solidFill>
              </a:rPr>
              <a:t>FBIS Deployment for LINAC</a:t>
            </a:r>
            <a:endParaRPr lang="en-GB" dirty="0">
              <a:solidFill>
                <a:schemeClr val="bg1"/>
              </a:solidFill>
            </a:endParaRPr>
          </a:p>
        </p:txBody>
      </p:sp>
      <p:sp>
        <p:nvSpPr>
          <p:cNvPr id="5" name="Content Placeholder 1">
            <a:extLst>
              <a:ext uri="{FF2B5EF4-FFF2-40B4-BE49-F238E27FC236}">
                <a16:creationId xmlns:a16="http://schemas.microsoft.com/office/drawing/2014/main" id="{07A5F0D2-D02D-B042-BE0E-BB3EFFCBBA62}"/>
              </a:ext>
            </a:extLst>
          </p:cNvPr>
          <p:cNvSpPr>
            <a:spLocks noGrp="1"/>
          </p:cNvSpPr>
          <p:nvPr>
            <p:ph idx="1"/>
          </p:nvPr>
        </p:nvSpPr>
        <p:spPr>
          <a:xfrm>
            <a:off x="7680176" y="1700808"/>
            <a:ext cx="4295800" cy="4896544"/>
          </a:xfrm>
        </p:spPr>
        <p:txBody>
          <a:bodyPr/>
          <a:lstStyle/>
          <a:p>
            <a:pPr marL="285750" indent="-285750" algn="just"/>
            <a:r>
              <a:rPr lang="en-GB" sz="1600" dirty="0"/>
              <a:t>Sensor Systems provide critical signals (Beam Permit) to a SCU (Signal Condition Unit), which serializes and sends this information to the DLN (Decision Logic Node). </a:t>
            </a:r>
          </a:p>
          <a:p>
            <a:pPr marL="285750" indent="-285750" algn="just"/>
            <a:endParaRPr lang="en-GB" sz="1600" dirty="0"/>
          </a:p>
          <a:p>
            <a:pPr marL="285750" indent="-285750" algn="just"/>
            <a:r>
              <a:rPr lang="en-GB" sz="1600" dirty="0"/>
              <a:t>All DLN are connected together via the OPL (Optical Protection Loop). </a:t>
            </a:r>
          </a:p>
          <a:p>
            <a:pPr marL="285750" indent="-285750" algn="just"/>
            <a:endParaRPr lang="en-GB" sz="1600" dirty="0"/>
          </a:p>
          <a:p>
            <a:pPr marL="285750" indent="-285750" algn="just"/>
            <a:r>
              <a:rPr lang="en-GB" sz="1600" dirty="0"/>
              <a:t>Dedicated SCUs connect also to the OPL and request a Beam Stop to the five Actuators if the GPB (Global Beam Permit) becomes FALSE.</a:t>
            </a:r>
            <a:endParaRPr lang="sv-SE" sz="1600" dirty="0"/>
          </a:p>
          <a:p>
            <a:pPr marL="285750" indent="-285750" algn="just"/>
            <a:endParaRPr lang="en-GB" sz="1600" dirty="0"/>
          </a:p>
          <a:p>
            <a:pPr marL="285750" indent="-285750" algn="just"/>
            <a:r>
              <a:rPr lang="en-GB" sz="1600" dirty="0"/>
              <a:t>FBIS needs connection to the Timing system (Beam Destination and Beam Mode).</a:t>
            </a:r>
          </a:p>
          <a:p>
            <a:pPr marL="285750" indent="-285750" algn="just"/>
            <a:endParaRPr lang="en-GB" sz="1600" dirty="0"/>
          </a:p>
          <a:p>
            <a:pPr marL="285750" indent="-285750" algn="just"/>
            <a:r>
              <a:rPr lang="en-GB" sz="1600" dirty="0"/>
              <a:t>FBIS interfaces EPICS for Monitoring, Diagnostic and Test purposes (at DLNs).</a:t>
            </a:r>
          </a:p>
          <a:p>
            <a:pPr marL="0" indent="0" algn="just">
              <a:buNone/>
            </a:pPr>
            <a:endParaRPr lang="en-GB" sz="1600" dirty="0">
              <a:solidFill>
                <a:schemeClr val="tx1">
                  <a:lumMod val="85000"/>
                  <a:lumOff val="15000"/>
                </a:schemeClr>
              </a:solidFill>
            </a:endParaRPr>
          </a:p>
        </p:txBody>
      </p:sp>
      <p:pic>
        <p:nvPicPr>
          <p:cNvPr id="6" name="Picture 5">
            <a:extLst>
              <a:ext uri="{FF2B5EF4-FFF2-40B4-BE49-F238E27FC236}">
                <a16:creationId xmlns:a16="http://schemas.microsoft.com/office/drawing/2014/main" id="{CE4D5361-D0E3-FC4A-9A8A-04EED766E2A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1344" y="1484785"/>
            <a:ext cx="7272808" cy="4879812"/>
          </a:xfrm>
          <a:prstGeom prst="rect">
            <a:avLst/>
          </a:prstGeom>
          <a:noFill/>
          <a:ln>
            <a:noFill/>
          </a:ln>
        </p:spPr>
      </p:pic>
      <p:sp>
        <p:nvSpPr>
          <p:cNvPr id="7" name="Rectangle 6">
            <a:extLst>
              <a:ext uri="{FF2B5EF4-FFF2-40B4-BE49-F238E27FC236}">
                <a16:creationId xmlns:a16="http://schemas.microsoft.com/office/drawing/2014/main" id="{994C6C92-5C6A-964D-A508-5C56DFCE8BC2}"/>
              </a:ext>
            </a:extLst>
          </p:cNvPr>
          <p:cNvSpPr/>
          <p:nvPr/>
        </p:nvSpPr>
        <p:spPr>
          <a:xfrm>
            <a:off x="1333128" y="6505599"/>
            <a:ext cx="5266928" cy="307777"/>
          </a:xfrm>
          <a:prstGeom prst="rect">
            <a:avLst/>
          </a:prstGeom>
        </p:spPr>
        <p:txBody>
          <a:bodyPr wrap="square">
            <a:spAutoFit/>
          </a:bodyPr>
          <a:lstStyle/>
          <a:p>
            <a:pPr marL="285750" indent="-285750">
              <a:buFont typeface="Arial" panose="020B0604020202020204" pitchFamily="34" charset="0"/>
              <a:buChar char="•"/>
            </a:pPr>
            <a:r>
              <a:rPr lang="en-GB" sz="1400" dirty="0">
                <a:latin typeface="Calibri" panose="020F0502020204030204" pitchFamily="34" charset="0"/>
                <a:ea typeface="Calibri" panose="020F0502020204030204" pitchFamily="34" charset="0"/>
                <a:cs typeface="Times New Roman" panose="02020603050405020304" pitchFamily="18" charset="0"/>
              </a:rPr>
              <a:t>25 SCUs concentrating around 290 Sensor Systems into  9 DLNs</a:t>
            </a:r>
            <a:r>
              <a:rPr lang="sv-SE" sz="1400" dirty="0"/>
              <a:t> </a:t>
            </a:r>
          </a:p>
        </p:txBody>
      </p:sp>
    </p:spTree>
    <p:extLst>
      <p:ext uri="{BB962C8B-B14F-4D97-AF65-F5344CB8AC3E}">
        <p14:creationId xmlns:p14="http://schemas.microsoft.com/office/powerpoint/2010/main" val="3327777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19</a:t>
            </a:fld>
            <a:endParaRPr lang="en-GB"/>
          </a:p>
        </p:txBody>
      </p:sp>
      <p:sp>
        <p:nvSpPr>
          <p:cNvPr id="3" name="Title 3">
            <a:extLst>
              <a:ext uri="{FF2B5EF4-FFF2-40B4-BE49-F238E27FC236}">
                <a16:creationId xmlns:a16="http://schemas.microsoft.com/office/drawing/2014/main" id="{DF922888-2AFE-074C-8629-BF3AC2F3919F}"/>
              </a:ext>
            </a:extLst>
          </p:cNvPr>
          <p:cNvSpPr>
            <a:spLocks noGrp="1"/>
          </p:cNvSpPr>
          <p:nvPr>
            <p:ph type="title"/>
          </p:nvPr>
        </p:nvSpPr>
        <p:spPr>
          <a:xfrm>
            <a:off x="609600" y="346646"/>
            <a:ext cx="9518848" cy="562074"/>
          </a:xfrm>
        </p:spPr>
        <p:txBody>
          <a:bodyPr/>
          <a:lstStyle/>
          <a:p>
            <a:r>
              <a:rPr lang="en-US" dirty="0">
                <a:solidFill>
                  <a:schemeClr val="bg1"/>
                </a:solidFill>
              </a:rPr>
              <a:t>Actuator Systems: An Overview</a:t>
            </a:r>
            <a:endParaRPr lang="en-GB" dirty="0">
              <a:solidFill>
                <a:schemeClr val="bg1"/>
              </a:solidFill>
            </a:endParaRPr>
          </a:p>
        </p:txBody>
      </p:sp>
      <p:sp>
        <p:nvSpPr>
          <p:cNvPr id="5" name="Content Placeholder 1">
            <a:extLst>
              <a:ext uri="{FF2B5EF4-FFF2-40B4-BE49-F238E27FC236}">
                <a16:creationId xmlns:a16="http://schemas.microsoft.com/office/drawing/2014/main" id="{EDB85F19-20C3-F249-8A87-4AF38B8D0E16}"/>
              </a:ext>
            </a:extLst>
          </p:cNvPr>
          <p:cNvSpPr>
            <a:spLocks noGrp="1"/>
          </p:cNvSpPr>
          <p:nvPr>
            <p:ph idx="1"/>
          </p:nvPr>
        </p:nvSpPr>
        <p:spPr>
          <a:xfrm>
            <a:off x="263352" y="1844824"/>
            <a:ext cx="11582400" cy="4536504"/>
          </a:xfrm>
        </p:spPr>
        <p:txBody>
          <a:bodyPr/>
          <a:lstStyle/>
          <a:p>
            <a:pPr marL="0" indent="0">
              <a:buNone/>
            </a:pPr>
            <a:r>
              <a:rPr lang="en-GB" sz="1800" b="1" dirty="0"/>
              <a:t>Actuator Timing system:</a:t>
            </a:r>
          </a:p>
          <a:p>
            <a:r>
              <a:rPr lang="en-GB" sz="1800" dirty="0"/>
              <a:t>No hardware to add, all is done through the </a:t>
            </a:r>
            <a:r>
              <a:rPr lang="en-GB" sz="1800" dirty="0" err="1"/>
              <a:t>uTCA</a:t>
            </a:r>
            <a:r>
              <a:rPr lang="en-GB" sz="1800" dirty="0"/>
              <a:t> and the EVR.</a:t>
            </a:r>
          </a:p>
          <a:p>
            <a:r>
              <a:rPr lang="en-GB" sz="1800" dirty="0"/>
              <a:t>The logic is clear (send a signal to stop beam), the implementation a bit less.</a:t>
            </a:r>
          </a:p>
          <a:p>
            <a:r>
              <a:rPr lang="en-GB" sz="1800" dirty="0"/>
              <a:t>The feedback will follow the same logic but in the other direction.</a:t>
            </a:r>
          </a:p>
          <a:p>
            <a:pPr marL="0" indent="0">
              <a:buNone/>
            </a:pPr>
            <a:endParaRPr lang="en-GB" sz="1800" b="1" dirty="0"/>
          </a:p>
          <a:p>
            <a:pPr marL="0" indent="0">
              <a:buNone/>
            </a:pPr>
            <a:r>
              <a:rPr lang="en-GB" sz="1800" b="1" dirty="0"/>
              <a:t>Actuator Optical switch:</a:t>
            </a:r>
          </a:p>
          <a:p>
            <a:r>
              <a:rPr lang="en-GB" sz="1800" dirty="0"/>
              <a:t>SCU </a:t>
            </a:r>
            <a:r>
              <a:rPr lang="en-GB" sz="1800" dirty="0" err="1"/>
              <a:t>ISrc</a:t>
            </a:r>
            <a:r>
              <a:rPr lang="en-GB" sz="1800" dirty="0"/>
              <a:t> MC interface defined and documented in the electrical design. Detailed Requirement Specifications ready.</a:t>
            </a:r>
          </a:p>
          <a:p>
            <a:r>
              <a:rPr lang="en-GB" sz="1800" dirty="0"/>
              <a:t>Feedback is coming from the Magnetron power supply. On average, the feedback comes 4ms after the actuation (this has been measured on Ion Source-LEBT test stand with FBIS demonstrator). </a:t>
            </a:r>
            <a:endParaRPr lang="en-GB" sz="1800" u="sng" dirty="0"/>
          </a:p>
          <a:p>
            <a:endParaRPr lang="en-GB" sz="1800" dirty="0"/>
          </a:p>
          <a:p>
            <a:pPr marL="0" indent="0">
              <a:buNone/>
            </a:pPr>
            <a:r>
              <a:rPr lang="en-GB" sz="1800" b="1" dirty="0"/>
              <a:t>Actuator FSU:</a:t>
            </a:r>
          </a:p>
          <a:p>
            <a:r>
              <a:rPr lang="en-GB" sz="1800" dirty="0"/>
              <a:t>Same Mezzanine Card used as for the optical switch. </a:t>
            </a:r>
          </a:p>
          <a:p>
            <a:r>
              <a:rPr lang="en-GB" sz="1800" dirty="0"/>
              <a:t>Feedback is not implemented yet. HW PCB design needs to be finished in order to interface the RF guide power with FBIS giving a RF Power ON/OFF status on a fibre.</a:t>
            </a:r>
          </a:p>
          <a:p>
            <a:endParaRPr lang="en-GB" sz="1800" dirty="0"/>
          </a:p>
          <a:p>
            <a:pPr marL="0" indent="0" algn="just">
              <a:buNone/>
            </a:pPr>
            <a:endParaRPr lang="en-GB" sz="1800" dirty="0">
              <a:solidFill>
                <a:schemeClr val="tx1">
                  <a:lumMod val="85000"/>
                  <a:lumOff val="15000"/>
                </a:schemeClr>
              </a:solidFill>
            </a:endParaRPr>
          </a:p>
        </p:txBody>
      </p:sp>
    </p:spTree>
    <p:extLst>
      <p:ext uri="{BB962C8B-B14F-4D97-AF65-F5344CB8AC3E}">
        <p14:creationId xmlns:p14="http://schemas.microsoft.com/office/powerpoint/2010/main" val="3679403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2</a:t>
            </a:fld>
            <a:endParaRPr lang="en-GB"/>
          </a:p>
        </p:txBody>
      </p:sp>
      <p:sp>
        <p:nvSpPr>
          <p:cNvPr id="3" name="Title 1">
            <a:extLst>
              <a:ext uri="{FF2B5EF4-FFF2-40B4-BE49-F238E27FC236}">
                <a16:creationId xmlns:a16="http://schemas.microsoft.com/office/drawing/2014/main" id="{BCF2B593-1D6B-044B-B451-35AE839C2208}"/>
              </a:ext>
            </a:extLst>
          </p:cNvPr>
          <p:cNvSpPr>
            <a:spLocks noGrp="1"/>
          </p:cNvSpPr>
          <p:nvPr>
            <p:ph type="title"/>
          </p:nvPr>
        </p:nvSpPr>
        <p:spPr>
          <a:xfrm>
            <a:off x="609600" y="346646"/>
            <a:ext cx="9518848" cy="562074"/>
          </a:xfrm>
        </p:spPr>
        <p:txBody>
          <a:bodyPr/>
          <a:lstStyle/>
          <a:p>
            <a:r>
              <a:rPr lang="es-ES" dirty="0"/>
              <a:t>TAC </a:t>
            </a:r>
            <a:r>
              <a:rPr lang="es-ES" dirty="0" err="1"/>
              <a:t>Charge</a:t>
            </a:r>
            <a:endParaRPr lang="en-GB" dirty="0"/>
          </a:p>
        </p:txBody>
      </p:sp>
      <p:sp>
        <p:nvSpPr>
          <p:cNvPr id="5" name="Content Placeholder 2">
            <a:extLst>
              <a:ext uri="{FF2B5EF4-FFF2-40B4-BE49-F238E27FC236}">
                <a16:creationId xmlns:a16="http://schemas.microsoft.com/office/drawing/2014/main" id="{446630D9-283F-1248-92F2-A692F7D16D7C}"/>
              </a:ext>
            </a:extLst>
          </p:cNvPr>
          <p:cNvSpPr>
            <a:spLocks noGrp="1"/>
          </p:cNvSpPr>
          <p:nvPr>
            <p:ph idx="1"/>
          </p:nvPr>
        </p:nvSpPr>
        <p:spPr>
          <a:xfrm>
            <a:off x="191344" y="3068960"/>
            <a:ext cx="11881320" cy="1080120"/>
          </a:xfrm>
        </p:spPr>
        <p:txBody>
          <a:bodyPr/>
          <a:lstStyle/>
          <a:p>
            <a:pPr marL="0" indent="0" algn="ctr">
              <a:buNone/>
            </a:pPr>
            <a:r>
              <a:rPr lang="en-GB" sz="3000" b="1" dirty="0">
                <a:latin typeface="Calibri" panose="020F0502020204030204" pitchFamily="34" charset="0"/>
                <a:cs typeface="Calibri" panose="020F0502020204030204" pitchFamily="34" charset="0"/>
              </a:rPr>
              <a:t>Report on the plans, functionalities, prototypes and </a:t>
            </a:r>
          </a:p>
          <a:p>
            <a:pPr marL="0" indent="0" algn="ctr">
              <a:buNone/>
            </a:pPr>
            <a:r>
              <a:rPr lang="en-GB" sz="3000" b="1" dirty="0">
                <a:latin typeface="Calibri" panose="020F0502020204030204" pitchFamily="34" charset="0"/>
                <a:cs typeface="Calibri" panose="020F0502020204030204" pitchFamily="34" charset="0"/>
              </a:rPr>
              <a:t>implementation status for Machine Protection</a:t>
            </a:r>
          </a:p>
          <a:p>
            <a:pPr algn="just">
              <a:buFontTx/>
              <a:buChar char="-"/>
            </a:pPr>
            <a:endParaRPr lang="en-GB" sz="3000" b="1" dirty="0">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888640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20</a:t>
            </a:fld>
            <a:endParaRPr lang="en-GB"/>
          </a:p>
        </p:txBody>
      </p:sp>
      <p:sp>
        <p:nvSpPr>
          <p:cNvPr id="3" name="Title 3">
            <a:extLst>
              <a:ext uri="{FF2B5EF4-FFF2-40B4-BE49-F238E27FC236}">
                <a16:creationId xmlns:a16="http://schemas.microsoft.com/office/drawing/2014/main" id="{4DE72E17-7D31-1942-8D07-226D986E96EA}"/>
              </a:ext>
            </a:extLst>
          </p:cNvPr>
          <p:cNvSpPr>
            <a:spLocks noGrp="1"/>
          </p:cNvSpPr>
          <p:nvPr>
            <p:ph type="title"/>
          </p:nvPr>
        </p:nvSpPr>
        <p:spPr>
          <a:xfrm>
            <a:off x="609600" y="346646"/>
            <a:ext cx="9518848" cy="562074"/>
          </a:xfrm>
        </p:spPr>
        <p:txBody>
          <a:bodyPr/>
          <a:lstStyle/>
          <a:p>
            <a:r>
              <a:rPr lang="en-US" dirty="0">
                <a:solidFill>
                  <a:schemeClr val="bg1"/>
                </a:solidFill>
              </a:rPr>
              <a:t>Actuator Systems: An Overview</a:t>
            </a:r>
            <a:endParaRPr lang="en-GB" dirty="0">
              <a:solidFill>
                <a:schemeClr val="bg1"/>
              </a:solidFill>
            </a:endParaRPr>
          </a:p>
        </p:txBody>
      </p:sp>
      <p:sp>
        <p:nvSpPr>
          <p:cNvPr id="5" name="Content Placeholder 1">
            <a:extLst>
              <a:ext uri="{FF2B5EF4-FFF2-40B4-BE49-F238E27FC236}">
                <a16:creationId xmlns:a16="http://schemas.microsoft.com/office/drawing/2014/main" id="{3FB7FE02-D5BA-1B48-8D09-624B6275EFA7}"/>
              </a:ext>
            </a:extLst>
          </p:cNvPr>
          <p:cNvSpPr>
            <a:spLocks noGrp="1"/>
          </p:cNvSpPr>
          <p:nvPr>
            <p:ph idx="1"/>
          </p:nvPr>
        </p:nvSpPr>
        <p:spPr>
          <a:xfrm>
            <a:off x="274240" y="1772816"/>
            <a:ext cx="11726416" cy="4680520"/>
          </a:xfrm>
        </p:spPr>
        <p:txBody>
          <a:bodyPr/>
          <a:lstStyle/>
          <a:p>
            <a:pPr marL="0" indent="0">
              <a:buNone/>
            </a:pPr>
            <a:r>
              <a:rPr lang="en-GB" sz="1800" b="1" dirty="0"/>
              <a:t>Actuator LEBT Chopper:</a:t>
            </a:r>
          </a:p>
          <a:p>
            <a:r>
              <a:rPr lang="en-GB" sz="1800" dirty="0"/>
              <a:t>Logic is known but the polarity needs to be confirmed.</a:t>
            </a:r>
          </a:p>
          <a:p>
            <a:r>
              <a:rPr lang="en-GB" sz="1800" dirty="0"/>
              <a:t>Same for the feedback. This will be done as soon as the LEBT chopper power supply is repaired/replaced.</a:t>
            </a:r>
          </a:p>
          <a:p>
            <a:r>
              <a:rPr lang="en-GB" sz="1800" dirty="0"/>
              <a:t>The SCU MC needs to be specified/designed after the tests and when the behaviour of the LEBT chopper will be known.</a:t>
            </a:r>
          </a:p>
          <a:p>
            <a:pPr marL="0" indent="0">
              <a:buNone/>
            </a:pPr>
            <a:r>
              <a:rPr lang="en-GB" sz="1800" dirty="0"/>
              <a:t> </a:t>
            </a:r>
          </a:p>
          <a:p>
            <a:pPr marL="0" indent="0">
              <a:buNone/>
            </a:pPr>
            <a:r>
              <a:rPr lang="en-GB" sz="1800" b="1" dirty="0"/>
              <a:t>Actuator MEBT Chopper:</a:t>
            </a:r>
          </a:p>
          <a:p>
            <a:r>
              <a:rPr lang="en-GB" sz="1800" dirty="0"/>
              <a:t>Logic is known but no hardware is available.</a:t>
            </a:r>
          </a:p>
          <a:p>
            <a:r>
              <a:rPr lang="en-GB" sz="1800" dirty="0"/>
              <a:t>Feedback from the </a:t>
            </a:r>
            <a:r>
              <a:rPr lang="en-GB" sz="1800" dirty="0" err="1"/>
              <a:t>uTCA</a:t>
            </a:r>
            <a:r>
              <a:rPr lang="en-GB" sz="1800" dirty="0"/>
              <a:t>. Logic and interface already discussed.</a:t>
            </a:r>
          </a:p>
          <a:p>
            <a:r>
              <a:rPr lang="en-GB" sz="1800" dirty="0"/>
              <a:t>The SCU MC will be realized after the one of the </a:t>
            </a:r>
            <a:r>
              <a:rPr lang="en-GB" sz="1800" dirty="0" err="1"/>
              <a:t>ISrc</a:t>
            </a:r>
            <a:r>
              <a:rPr lang="en-GB" sz="1800" dirty="0"/>
              <a:t> and after checking the behaviour of the MEBT chopper.</a:t>
            </a:r>
          </a:p>
          <a:p>
            <a:pPr marL="0" indent="0">
              <a:buNone/>
            </a:pPr>
            <a:endParaRPr lang="en-GB" sz="1800" dirty="0"/>
          </a:p>
          <a:p>
            <a:pPr marL="0" indent="0">
              <a:buNone/>
            </a:pPr>
            <a:r>
              <a:rPr lang="en-GB" sz="1800" b="1" dirty="0"/>
              <a:t>Actuator HV PS:</a:t>
            </a:r>
          </a:p>
          <a:p>
            <a:r>
              <a:rPr lang="en-GB" sz="1800" dirty="0"/>
              <a:t>Same MC than the Actuator optical switch. The hardware will be differentiated from Optical switch and FSU when the components and connectors will be mounted on the PCB.</a:t>
            </a:r>
          </a:p>
          <a:p>
            <a:r>
              <a:rPr lang="en-GB" sz="1800" dirty="0"/>
              <a:t>Feedback is foreseen through the BCM link. Still to be confirmed by MP and BI.</a:t>
            </a:r>
          </a:p>
          <a:p>
            <a:pPr marL="0" indent="0" algn="just">
              <a:buNone/>
            </a:pPr>
            <a:endParaRPr lang="en-GB" sz="1800" dirty="0">
              <a:solidFill>
                <a:schemeClr val="tx1">
                  <a:lumMod val="85000"/>
                  <a:lumOff val="15000"/>
                </a:schemeClr>
              </a:solidFill>
            </a:endParaRPr>
          </a:p>
        </p:txBody>
      </p:sp>
    </p:spTree>
    <p:extLst>
      <p:ext uri="{BB962C8B-B14F-4D97-AF65-F5344CB8AC3E}">
        <p14:creationId xmlns:p14="http://schemas.microsoft.com/office/powerpoint/2010/main" val="1361581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21</a:t>
            </a:fld>
            <a:endParaRPr lang="en-GB"/>
          </a:p>
        </p:txBody>
      </p:sp>
      <p:sp>
        <p:nvSpPr>
          <p:cNvPr id="3" name="Title 3">
            <a:extLst>
              <a:ext uri="{FF2B5EF4-FFF2-40B4-BE49-F238E27FC236}">
                <a16:creationId xmlns:a16="http://schemas.microsoft.com/office/drawing/2014/main" id="{9660F47F-E904-1844-AE4A-663BB59F791A}"/>
              </a:ext>
            </a:extLst>
          </p:cNvPr>
          <p:cNvSpPr>
            <a:spLocks noGrp="1"/>
          </p:cNvSpPr>
          <p:nvPr>
            <p:ph type="title"/>
          </p:nvPr>
        </p:nvSpPr>
        <p:spPr>
          <a:xfrm>
            <a:off x="609600" y="346646"/>
            <a:ext cx="9518848" cy="562074"/>
          </a:xfrm>
        </p:spPr>
        <p:txBody>
          <a:bodyPr/>
          <a:lstStyle/>
          <a:p>
            <a:r>
              <a:rPr lang="en-US" dirty="0">
                <a:solidFill>
                  <a:schemeClr val="bg1"/>
                </a:solidFill>
              </a:rPr>
              <a:t>The Full Logic / Eventually an Operator View  </a:t>
            </a:r>
            <a:endParaRPr lang="en-GB" dirty="0">
              <a:solidFill>
                <a:schemeClr val="bg1"/>
              </a:solidFill>
            </a:endParaRPr>
          </a:p>
        </p:txBody>
      </p:sp>
      <p:sp>
        <p:nvSpPr>
          <p:cNvPr id="5" name="Content Placeholder 1">
            <a:extLst>
              <a:ext uri="{FF2B5EF4-FFF2-40B4-BE49-F238E27FC236}">
                <a16:creationId xmlns:a16="http://schemas.microsoft.com/office/drawing/2014/main" id="{50CEBC7C-0ED3-6540-9D53-DF5E5C7415DB}"/>
              </a:ext>
            </a:extLst>
          </p:cNvPr>
          <p:cNvSpPr>
            <a:spLocks noGrp="1"/>
          </p:cNvSpPr>
          <p:nvPr>
            <p:ph idx="1"/>
          </p:nvPr>
        </p:nvSpPr>
        <p:spPr>
          <a:xfrm>
            <a:off x="335360" y="1642691"/>
            <a:ext cx="4295800" cy="288032"/>
          </a:xfrm>
        </p:spPr>
        <p:txBody>
          <a:bodyPr/>
          <a:lstStyle/>
          <a:p>
            <a:pPr marL="0" indent="0" algn="just">
              <a:buNone/>
            </a:pPr>
            <a:r>
              <a:rPr lang="en-GB" sz="1600" b="1" dirty="0"/>
              <a:t>Lattice and Interlock Status per Element</a:t>
            </a:r>
            <a:endParaRPr lang="en-GB" sz="1600" b="1" dirty="0">
              <a:solidFill>
                <a:schemeClr val="tx1">
                  <a:lumMod val="85000"/>
                  <a:lumOff val="15000"/>
                </a:schemeClr>
              </a:solidFill>
            </a:endParaRPr>
          </a:p>
        </p:txBody>
      </p:sp>
      <p:pic>
        <p:nvPicPr>
          <p:cNvPr id="6" name="Picture 5">
            <a:extLst>
              <a:ext uri="{FF2B5EF4-FFF2-40B4-BE49-F238E27FC236}">
                <a16:creationId xmlns:a16="http://schemas.microsoft.com/office/drawing/2014/main" id="{14C8A3BB-D9A3-DF4E-99A6-89D741995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8840"/>
            <a:ext cx="12192000" cy="4576392"/>
          </a:xfrm>
          <a:prstGeom prst="rect">
            <a:avLst/>
          </a:prstGeom>
        </p:spPr>
      </p:pic>
      <p:sp>
        <p:nvSpPr>
          <p:cNvPr id="7" name="Content Placeholder 1">
            <a:extLst>
              <a:ext uri="{FF2B5EF4-FFF2-40B4-BE49-F238E27FC236}">
                <a16:creationId xmlns:a16="http://schemas.microsoft.com/office/drawing/2014/main" id="{AB620C15-6B87-4B45-B11C-F167B172C097}"/>
              </a:ext>
            </a:extLst>
          </p:cNvPr>
          <p:cNvSpPr txBox="1">
            <a:spLocks/>
          </p:cNvSpPr>
          <p:nvPr/>
        </p:nvSpPr>
        <p:spPr>
          <a:xfrm>
            <a:off x="6744072" y="1639203"/>
            <a:ext cx="5112568" cy="274141"/>
          </a:xfrm>
          <a:prstGeom prst="rect">
            <a:avLst/>
          </a:prstGeom>
        </p:spPr>
        <p:txBody>
          <a:bodyPr vert="horz" lIns="90000" tIns="45549" rIns="91090" bIns="45549" rtlCol="0">
            <a:noAutofit/>
          </a:bodyPr>
          <a:lstStyle>
            <a:lvl1pPr marL="342900" indent="-342900" algn="l" defTabSz="315314" rtl="0" eaLnBrk="1" latinLnBrk="0" hangingPunct="1">
              <a:spcBef>
                <a:spcPct val="20000"/>
              </a:spcBef>
              <a:buFont typeface="Arial" panose="020B0604020202020204" pitchFamily="34" charset="0"/>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a:lstStyle>
          <a:p>
            <a:pPr marL="0" indent="0" algn="just">
              <a:buFont typeface="Arial" panose="020B0604020202020204" pitchFamily="34" charset="0"/>
              <a:buNone/>
            </a:pPr>
            <a:r>
              <a:rPr lang="en-GB" sz="1600" b="1" dirty="0"/>
              <a:t>Interlock Status per System (BCMs, FBIS, MPS-Vac, etc.)</a:t>
            </a:r>
            <a:endParaRPr lang="en-GB" sz="1600" b="1" dirty="0">
              <a:solidFill>
                <a:schemeClr val="tx1">
                  <a:lumMod val="85000"/>
                  <a:lumOff val="15000"/>
                </a:schemeClr>
              </a:solidFill>
            </a:endParaRPr>
          </a:p>
        </p:txBody>
      </p:sp>
    </p:spTree>
    <p:extLst>
      <p:ext uri="{BB962C8B-B14F-4D97-AF65-F5344CB8AC3E}">
        <p14:creationId xmlns:p14="http://schemas.microsoft.com/office/powerpoint/2010/main" val="1189956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3</a:t>
            </a:fld>
            <a:endParaRPr lang="en-GB"/>
          </a:p>
        </p:txBody>
      </p:sp>
      <p:sp>
        <p:nvSpPr>
          <p:cNvPr id="6" name="Content Placeholder 1">
            <a:extLst>
              <a:ext uri="{FF2B5EF4-FFF2-40B4-BE49-F238E27FC236}">
                <a16:creationId xmlns:a16="http://schemas.microsoft.com/office/drawing/2014/main" id="{710BD2AD-E3E4-1D4A-9E5B-AACA7988153E}"/>
              </a:ext>
            </a:extLst>
          </p:cNvPr>
          <p:cNvSpPr>
            <a:spLocks noGrp="1"/>
          </p:cNvSpPr>
          <p:nvPr>
            <p:ph idx="1"/>
          </p:nvPr>
        </p:nvSpPr>
        <p:spPr>
          <a:xfrm>
            <a:off x="209983" y="1547574"/>
            <a:ext cx="11348156" cy="5088324"/>
          </a:xfrm>
        </p:spPr>
        <p:txBody>
          <a:bodyPr/>
          <a:lstStyle/>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Glossary</a:t>
            </a:r>
          </a:p>
          <a:p>
            <a:pPr algn="just"/>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FBIS Commissioning Plan: Focus on Normal Conducting LINAC</a:t>
            </a:r>
          </a:p>
          <a:p>
            <a:pPr algn="just"/>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How to Stop Beam</a:t>
            </a:r>
          </a:p>
          <a:p>
            <a:pPr algn="just"/>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Overview on Interface Documentation</a:t>
            </a:r>
          </a:p>
          <a:p>
            <a:pPr algn="just"/>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Prototypes and Hardware In the Loop: Scope, Status, Results</a:t>
            </a:r>
          </a:p>
          <a:p>
            <a:pPr algn="just"/>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BCM-FBIS-Timing System Test Stand: Scope and Results</a:t>
            </a:r>
          </a:p>
          <a:p>
            <a:pPr algn="just"/>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From Prototyping Towards Production: System Deployment</a:t>
            </a:r>
          </a:p>
          <a:p>
            <a:pPr algn="just"/>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Installation: Schedule, Strategy, Documentation, Status</a:t>
            </a:r>
          </a:p>
          <a:p>
            <a:pPr algn="just"/>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algn="just"/>
            <a:r>
              <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Summary</a:t>
            </a:r>
          </a:p>
          <a:p>
            <a:pPr marL="0" indent="0" algn="just">
              <a:buNone/>
            </a:pPr>
            <a:endParaRPr lang="en-US" sz="16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a:p>
            <a:pPr marL="0" indent="0" algn="just">
              <a:buNone/>
            </a:pPr>
            <a:endParaRPr lang="en-GB" sz="160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7" name="Title 3">
            <a:extLst>
              <a:ext uri="{FF2B5EF4-FFF2-40B4-BE49-F238E27FC236}">
                <a16:creationId xmlns:a16="http://schemas.microsoft.com/office/drawing/2014/main" id="{4669AF30-B0C8-9947-995D-E9BD92B9A2E4}"/>
              </a:ext>
            </a:extLst>
          </p:cNvPr>
          <p:cNvSpPr>
            <a:spLocks noGrp="1"/>
          </p:cNvSpPr>
          <p:nvPr>
            <p:ph type="title"/>
          </p:nvPr>
        </p:nvSpPr>
        <p:spPr>
          <a:xfrm>
            <a:off x="609600" y="346646"/>
            <a:ext cx="9518848" cy="562074"/>
          </a:xfrm>
        </p:spPr>
        <p:txBody>
          <a:bodyPr/>
          <a:lstStyle/>
          <a:p>
            <a:r>
              <a:rPr lang="en-US" dirty="0">
                <a:solidFill>
                  <a:schemeClr val="bg1"/>
                </a:solidFill>
              </a:rPr>
              <a:t>Outline</a:t>
            </a:r>
            <a:endParaRPr lang="en-GB" dirty="0">
              <a:solidFill>
                <a:schemeClr val="bg1"/>
              </a:solidFill>
            </a:endParaRPr>
          </a:p>
        </p:txBody>
      </p:sp>
    </p:spTree>
    <p:extLst>
      <p:ext uri="{BB962C8B-B14F-4D97-AF65-F5344CB8AC3E}">
        <p14:creationId xmlns:p14="http://schemas.microsoft.com/office/powerpoint/2010/main" val="2766775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4</a:t>
            </a:fld>
            <a:endParaRPr lang="en-GB"/>
          </a:p>
        </p:txBody>
      </p:sp>
      <p:sp>
        <p:nvSpPr>
          <p:cNvPr id="3" name="Title 3">
            <a:extLst>
              <a:ext uri="{FF2B5EF4-FFF2-40B4-BE49-F238E27FC236}">
                <a16:creationId xmlns:a16="http://schemas.microsoft.com/office/drawing/2014/main" id="{8BFB1D87-C476-0D4A-97F1-257B23434BE9}"/>
              </a:ext>
            </a:extLst>
          </p:cNvPr>
          <p:cNvSpPr>
            <a:spLocks noGrp="1"/>
          </p:cNvSpPr>
          <p:nvPr>
            <p:ph type="title"/>
          </p:nvPr>
        </p:nvSpPr>
        <p:spPr>
          <a:xfrm>
            <a:off x="609600" y="346646"/>
            <a:ext cx="9518848" cy="562074"/>
          </a:xfrm>
        </p:spPr>
        <p:txBody>
          <a:bodyPr/>
          <a:lstStyle/>
          <a:p>
            <a:r>
              <a:rPr lang="en-US" dirty="0">
                <a:solidFill>
                  <a:schemeClr val="bg1"/>
                </a:solidFill>
              </a:rPr>
              <a:t>Glossary</a:t>
            </a:r>
            <a:endParaRPr lang="en-GB" dirty="0">
              <a:solidFill>
                <a:schemeClr val="bg1"/>
              </a:solidFill>
            </a:endParaRPr>
          </a:p>
        </p:txBody>
      </p:sp>
      <p:sp>
        <p:nvSpPr>
          <p:cNvPr id="5" name="Content Placeholder 1">
            <a:extLst>
              <a:ext uri="{FF2B5EF4-FFF2-40B4-BE49-F238E27FC236}">
                <a16:creationId xmlns:a16="http://schemas.microsoft.com/office/drawing/2014/main" id="{3AAB86CB-F3DC-A74B-AABD-D435574B1AF0}"/>
              </a:ext>
            </a:extLst>
          </p:cNvPr>
          <p:cNvSpPr>
            <a:spLocks noGrp="1"/>
          </p:cNvSpPr>
          <p:nvPr>
            <p:ph idx="1"/>
          </p:nvPr>
        </p:nvSpPr>
        <p:spPr>
          <a:xfrm>
            <a:off x="335360" y="1412776"/>
            <a:ext cx="11348156" cy="5333677"/>
          </a:xfrm>
        </p:spPr>
        <p:txBody>
          <a:bodyPr/>
          <a:lstStyle/>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BCM          – Beam Current Monitor</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BLM           – Beam Loss Monitor</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BPM          – Beam Position Monitor</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DLN           – Decision Logic Node</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FAT            – Factory Acceptance Test</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FBIS           – Fast Beam Interlock System</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FEB            – Front End Building</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FIT             – Final Integration Test</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FSU	 – Fast Shutdown Unit</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HIL             – Hardware in the Loop/ Testbench for FBIS</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MPS-ID     – Machine Protection System for Insertable Devices (wire scanners, faraday cups, emittance measurement unit, </a:t>
            </a:r>
            <a:r>
              <a:rPr lang="en-US" sz="14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etc</a:t>
            </a: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MPS-Mag – Machine Protection System for LINAC Magnets (quadrupoles)</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MPS-</a:t>
            </a:r>
            <a:r>
              <a:rPr lang="en-US" sz="1400" dirty="0" err="1">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Vac</a:t>
            </a: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 Machine Protection System for Vacuum (sector gate valves)</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NCL           – Normal Conducting LINAC</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PSS	 – Personnel Safety System</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RF-LPS      – Local Protection System (LPS) for RF</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SAT            – Site Acceptance Test</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SCU           – Signal Conditioning Unit</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SIT             – Site Integration Test</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SST            – Software Simulation Test</a:t>
            </a:r>
          </a:p>
          <a:p>
            <a:pPr marL="0" indent="0" algn="just">
              <a:buNone/>
            </a:pPr>
            <a:r>
              <a:rPr lang="en-US" sz="14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ZHAW       – Zurich University of Applied Sciences/In Kind Partner for FBIS Development</a:t>
            </a:r>
            <a:endParaRPr lang="en-GB" sz="1400" dirty="0">
              <a:solidFill>
                <a:schemeClr val="tx1">
                  <a:lumMod val="85000"/>
                  <a:lumOff val="1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5500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5</a:t>
            </a:fld>
            <a:endParaRPr lang="en-GB"/>
          </a:p>
        </p:txBody>
      </p:sp>
      <p:sp>
        <p:nvSpPr>
          <p:cNvPr id="3" name="Title 3">
            <a:extLst>
              <a:ext uri="{FF2B5EF4-FFF2-40B4-BE49-F238E27FC236}">
                <a16:creationId xmlns:a16="http://schemas.microsoft.com/office/drawing/2014/main" id="{4681560E-1D84-4740-934B-B57C8E622C33}"/>
              </a:ext>
            </a:extLst>
          </p:cNvPr>
          <p:cNvSpPr>
            <a:spLocks noGrp="1"/>
          </p:cNvSpPr>
          <p:nvPr>
            <p:ph type="title"/>
          </p:nvPr>
        </p:nvSpPr>
        <p:spPr>
          <a:xfrm>
            <a:off x="609600" y="346646"/>
            <a:ext cx="9518848" cy="562074"/>
          </a:xfrm>
        </p:spPr>
        <p:txBody>
          <a:bodyPr/>
          <a:lstStyle/>
          <a:p>
            <a:r>
              <a:rPr lang="en-US" dirty="0">
                <a:solidFill>
                  <a:schemeClr val="bg1"/>
                </a:solidFill>
              </a:rPr>
              <a:t>FBIS Commissioning Plan: ESS-0880176 </a:t>
            </a:r>
            <a:endParaRPr lang="en-GB" dirty="0">
              <a:solidFill>
                <a:schemeClr val="bg1"/>
              </a:solidFill>
            </a:endParaRPr>
          </a:p>
        </p:txBody>
      </p:sp>
      <p:pic>
        <p:nvPicPr>
          <p:cNvPr id="5" name="Picture 4">
            <a:extLst>
              <a:ext uri="{FF2B5EF4-FFF2-40B4-BE49-F238E27FC236}">
                <a16:creationId xmlns:a16="http://schemas.microsoft.com/office/drawing/2014/main" id="{314ECD59-6EA0-0742-81BD-37A37C1E906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7080" y="1878855"/>
            <a:ext cx="5824904" cy="3710385"/>
          </a:xfrm>
          <a:prstGeom prst="rect">
            <a:avLst/>
          </a:prstGeom>
          <a:noFill/>
          <a:ln>
            <a:noFill/>
          </a:ln>
        </p:spPr>
      </p:pic>
      <p:graphicFrame>
        <p:nvGraphicFramePr>
          <p:cNvPr id="6" name="Table 5">
            <a:extLst>
              <a:ext uri="{FF2B5EF4-FFF2-40B4-BE49-F238E27FC236}">
                <a16:creationId xmlns:a16="http://schemas.microsoft.com/office/drawing/2014/main" id="{EEA44B69-C9BC-FB43-820C-49E0DC6CF11F}"/>
              </a:ext>
            </a:extLst>
          </p:cNvPr>
          <p:cNvGraphicFramePr>
            <a:graphicFrameLocks noGrp="1"/>
          </p:cNvGraphicFramePr>
          <p:nvPr>
            <p:extLst>
              <p:ext uri="{D42A27DB-BD31-4B8C-83A1-F6EECF244321}">
                <p14:modId xmlns:p14="http://schemas.microsoft.com/office/powerpoint/2010/main" val="2138010687"/>
              </p:ext>
            </p:extLst>
          </p:nvPr>
        </p:nvGraphicFramePr>
        <p:xfrm>
          <a:off x="6141432" y="1844824"/>
          <a:ext cx="5904655" cy="1526895"/>
        </p:xfrm>
        <a:graphic>
          <a:graphicData uri="http://schemas.openxmlformats.org/drawingml/2006/table">
            <a:tbl>
              <a:tblPr>
                <a:tableStyleId>{5C22544A-7EE6-4342-B048-85BDC9FD1C3A}</a:tableStyleId>
              </a:tblPr>
              <a:tblGrid>
                <a:gridCol w="1697511">
                  <a:extLst>
                    <a:ext uri="{9D8B030D-6E8A-4147-A177-3AD203B41FA5}">
                      <a16:colId xmlns:a16="http://schemas.microsoft.com/office/drawing/2014/main" val="1483198023"/>
                    </a:ext>
                  </a:extLst>
                </a:gridCol>
                <a:gridCol w="382468">
                  <a:extLst>
                    <a:ext uri="{9D8B030D-6E8A-4147-A177-3AD203B41FA5}">
                      <a16:colId xmlns:a16="http://schemas.microsoft.com/office/drawing/2014/main" val="66303600"/>
                    </a:ext>
                  </a:extLst>
                </a:gridCol>
                <a:gridCol w="458961">
                  <a:extLst>
                    <a:ext uri="{9D8B030D-6E8A-4147-A177-3AD203B41FA5}">
                      <a16:colId xmlns:a16="http://schemas.microsoft.com/office/drawing/2014/main" val="1225267024"/>
                    </a:ext>
                  </a:extLst>
                </a:gridCol>
                <a:gridCol w="535455">
                  <a:extLst>
                    <a:ext uri="{9D8B030D-6E8A-4147-A177-3AD203B41FA5}">
                      <a16:colId xmlns:a16="http://schemas.microsoft.com/office/drawing/2014/main" val="3355025995"/>
                    </a:ext>
                  </a:extLst>
                </a:gridCol>
                <a:gridCol w="729259">
                  <a:extLst>
                    <a:ext uri="{9D8B030D-6E8A-4147-A177-3AD203B41FA5}">
                      <a16:colId xmlns:a16="http://schemas.microsoft.com/office/drawing/2014/main" val="1364087848"/>
                    </a:ext>
                  </a:extLst>
                </a:gridCol>
                <a:gridCol w="372842">
                  <a:extLst>
                    <a:ext uri="{9D8B030D-6E8A-4147-A177-3AD203B41FA5}">
                      <a16:colId xmlns:a16="http://schemas.microsoft.com/office/drawing/2014/main" val="335839087"/>
                    </a:ext>
                  </a:extLst>
                </a:gridCol>
                <a:gridCol w="484043">
                  <a:extLst>
                    <a:ext uri="{9D8B030D-6E8A-4147-A177-3AD203B41FA5}">
                      <a16:colId xmlns:a16="http://schemas.microsoft.com/office/drawing/2014/main" val="226514871"/>
                    </a:ext>
                  </a:extLst>
                </a:gridCol>
                <a:gridCol w="564496">
                  <a:extLst>
                    <a:ext uri="{9D8B030D-6E8A-4147-A177-3AD203B41FA5}">
                      <a16:colId xmlns:a16="http://schemas.microsoft.com/office/drawing/2014/main" val="3910647886"/>
                    </a:ext>
                  </a:extLst>
                </a:gridCol>
                <a:gridCol w="679620">
                  <a:extLst>
                    <a:ext uri="{9D8B030D-6E8A-4147-A177-3AD203B41FA5}">
                      <a16:colId xmlns:a16="http://schemas.microsoft.com/office/drawing/2014/main" val="2700714152"/>
                    </a:ext>
                  </a:extLst>
                </a:gridCol>
              </a:tblGrid>
              <a:tr h="278040">
                <a:tc gridSpan="9">
                  <a:txBody>
                    <a:bodyPr/>
                    <a:lstStyle/>
                    <a:p>
                      <a:pPr marL="896620" indent="-896620">
                        <a:lnSpc>
                          <a:spcPts val="1400"/>
                        </a:lnSpc>
                        <a:spcAft>
                          <a:spcPts val="600"/>
                        </a:spcAft>
                        <a:tabLst>
                          <a:tab pos="896620" algn="l"/>
                        </a:tabLst>
                      </a:pPr>
                      <a:r>
                        <a:rPr lang="en-GB" sz="1200" b="1" noProof="0" dirty="0">
                          <a:effectLst/>
                          <a:latin typeface="Calibri" panose="020F0502020204030204" pitchFamily="34" charset="0"/>
                          <a:ea typeface="Calibri" panose="020F0502020204030204" pitchFamily="34" charset="0"/>
                          <a:cs typeface="Times New Roman" panose="02020603050405020304" pitchFamily="18" charset="0"/>
                        </a:rPr>
                        <a:t>Signal Conditioning Unit              Mezzanine Cards (Types and Numbers per SCU)</a:t>
                      </a:r>
                    </a:p>
                  </a:txBody>
                  <a:tcPr marL="83937" marR="83937" marT="41968" marB="41968">
                    <a:solidFill>
                      <a:srgbClr val="F7F7F7"/>
                    </a:solidFill>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587862451"/>
                  </a:ext>
                </a:extLst>
              </a:tr>
              <a:tr h="175250">
                <a:tc>
                  <a:txBody>
                    <a:bodyPr/>
                    <a:lstStyle/>
                    <a:p>
                      <a:pPr>
                        <a:lnSpc>
                          <a:spcPct val="115000"/>
                        </a:lnSpc>
                        <a:spcBef>
                          <a:spcPts val="300"/>
                        </a:spcBef>
                        <a:spcAft>
                          <a:spcPts val="300"/>
                        </a:spcAft>
                      </a:pPr>
                      <a:r>
                        <a:rPr lang="en-GB" sz="1000" b="1" noProof="0">
                          <a:effectLst/>
                        </a:rPr>
                        <a:t>Name</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ct val="115000"/>
                        </a:lnSpc>
                        <a:spcBef>
                          <a:spcPts val="300"/>
                        </a:spcBef>
                        <a:spcAft>
                          <a:spcPts val="300"/>
                        </a:spcAft>
                      </a:pPr>
                      <a:r>
                        <a:rPr lang="en-GB" sz="1000" b="1" noProof="0">
                          <a:effectLst/>
                        </a:rPr>
                        <a:t>PLC</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ct val="115000"/>
                        </a:lnSpc>
                        <a:spcBef>
                          <a:spcPts val="300"/>
                        </a:spcBef>
                        <a:spcAft>
                          <a:spcPts val="300"/>
                        </a:spcAft>
                      </a:pPr>
                      <a:r>
                        <a:rPr lang="en-GB" sz="1000" b="1" noProof="0">
                          <a:effectLst/>
                        </a:rPr>
                        <a:t>Struck</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ct val="115000"/>
                        </a:lnSpc>
                        <a:spcBef>
                          <a:spcPts val="300"/>
                        </a:spcBef>
                        <a:spcAft>
                          <a:spcPts val="300"/>
                        </a:spcAft>
                      </a:pPr>
                      <a:r>
                        <a:rPr lang="en-GB" sz="1000" b="1" noProof="0">
                          <a:effectLst/>
                        </a:rPr>
                        <a:t>IFC1410</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ct val="115000"/>
                        </a:lnSpc>
                        <a:spcBef>
                          <a:spcPts val="300"/>
                        </a:spcBef>
                        <a:spcAft>
                          <a:spcPts val="300"/>
                        </a:spcAft>
                      </a:pPr>
                      <a:r>
                        <a:rPr lang="en-GB" sz="1000" b="1" noProof="0">
                          <a:effectLst/>
                        </a:rPr>
                        <a:t>FBIS OPL</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ct val="115000"/>
                        </a:lnSpc>
                        <a:spcBef>
                          <a:spcPts val="300"/>
                        </a:spcBef>
                        <a:spcAft>
                          <a:spcPts val="300"/>
                        </a:spcAft>
                      </a:pPr>
                      <a:r>
                        <a:rPr lang="en-GB" sz="1000" b="1" noProof="0">
                          <a:effectLst/>
                        </a:rPr>
                        <a:t>ISrc</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ct val="115000"/>
                        </a:lnSpc>
                        <a:spcBef>
                          <a:spcPts val="300"/>
                        </a:spcBef>
                        <a:spcAft>
                          <a:spcPts val="300"/>
                        </a:spcAft>
                      </a:pPr>
                      <a:r>
                        <a:rPr lang="en-GB" sz="1000" b="1" noProof="0">
                          <a:effectLst/>
                        </a:rPr>
                        <a:t>HV PS</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ct val="115000"/>
                        </a:lnSpc>
                        <a:spcBef>
                          <a:spcPts val="300"/>
                        </a:spcBef>
                        <a:spcAft>
                          <a:spcPts val="300"/>
                        </a:spcAft>
                      </a:pPr>
                      <a:r>
                        <a:rPr lang="en-GB" sz="1000" b="1" noProof="0">
                          <a:effectLst/>
                        </a:rPr>
                        <a:t>LEBT Ch</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ct val="115000"/>
                        </a:lnSpc>
                        <a:spcBef>
                          <a:spcPts val="300"/>
                        </a:spcBef>
                        <a:spcAft>
                          <a:spcPts val="300"/>
                        </a:spcAft>
                      </a:pPr>
                      <a:r>
                        <a:rPr lang="en-GB" sz="1000" b="1" noProof="0">
                          <a:effectLst/>
                        </a:rPr>
                        <a:t>MEBT Ch</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extLst>
                  <a:ext uri="{0D108BD9-81ED-4DB2-BD59-A6C34878D82A}">
                    <a16:rowId xmlns:a16="http://schemas.microsoft.com/office/drawing/2014/main" val="4013915906"/>
                  </a:ext>
                </a:extLst>
              </a:tr>
              <a:tr h="224083">
                <a:tc>
                  <a:txBody>
                    <a:bodyPr/>
                    <a:lstStyle/>
                    <a:p>
                      <a:pPr>
                        <a:lnSpc>
                          <a:spcPts val="1400"/>
                        </a:lnSpc>
                        <a:spcAft>
                          <a:spcPts val="0"/>
                        </a:spcAft>
                      </a:pPr>
                      <a:r>
                        <a:rPr lang="en-GB" sz="1000" noProof="0">
                          <a:effectLst/>
                        </a:rPr>
                        <a:t>ISRC-010Row:MPS-SCU-0501</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5</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1</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2</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2</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1</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1</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extLst>
                  <a:ext uri="{0D108BD9-81ED-4DB2-BD59-A6C34878D82A}">
                    <a16:rowId xmlns:a16="http://schemas.microsoft.com/office/drawing/2014/main" val="1264655455"/>
                  </a:ext>
                </a:extLst>
              </a:tr>
              <a:tr h="224083">
                <a:tc>
                  <a:txBody>
                    <a:bodyPr/>
                    <a:lstStyle/>
                    <a:p>
                      <a:pPr>
                        <a:lnSpc>
                          <a:spcPts val="1400"/>
                        </a:lnSpc>
                        <a:spcAft>
                          <a:spcPts val="0"/>
                        </a:spcAft>
                      </a:pPr>
                      <a:r>
                        <a:rPr lang="en-GB" sz="1000" noProof="0">
                          <a:effectLst/>
                        </a:rPr>
                        <a:t>ISRC-010Row:MPS-SCU-0502</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solidFill>
                            <a:schemeClr val="tx1"/>
                          </a:solidFill>
                          <a:effectLst/>
                        </a:rPr>
                        <a:t>1</a:t>
                      </a:r>
                      <a:endParaRPr lang="en-GB" sz="1000" noProof="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dirty="0">
                          <a:effectLst/>
                        </a:rPr>
                        <a:t>3</a:t>
                      </a:r>
                      <a:endParaRPr lang="en-GB"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2</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2</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1</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1</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extLst>
                  <a:ext uri="{0D108BD9-81ED-4DB2-BD59-A6C34878D82A}">
                    <a16:rowId xmlns:a16="http://schemas.microsoft.com/office/drawing/2014/main" val="3453512878"/>
                  </a:ext>
                </a:extLst>
              </a:tr>
              <a:tr h="224083">
                <a:tc>
                  <a:txBody>
                    <a:bodyPr/>
                    <a:lstStyle/>
                    <a:p>
                      <a:pPr>
                        <a:lnSpc>
                          <a:spcPts val="1400"/>
                        </a:lnSpc>
                        <a:spcAft>
                          <a:spcPts val="0"/>
                        </a:spcAft>
                      </a:pPr>
                      <a:r>
                        <a:rPr lang="en-GB" sz="1000" noProof="0" dirty="0">
                          <a:effectLst/>
                        </a:rPr>
                        <a:t>DTL-010Row:MPS-SCU-0501</a:t>
                      </a:r>
                      <a:endParaRPr lang="en-GB"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4</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extLst>
                  <a:ext uri="{0D108BD9-81ED-4DB2-BD59-A6C34878D82A}">
                    <a16:rowId xmlns:a16="http://schemas.microsoft.com/office/drawing/2014/main" val="307381810"/>
                  </a:ext>
                </a:extLst>
              </a:tr>
              <a:tr h="224083">
                <a:tc>
                  <a:txBody>
                    <a:bodyPr/>
                    <a:lstStyle/>
                    <a:p>
                      <a:pPr>
                        <a:lnSpc>
                          <a:spcPts val="1400"/>
                        </a:lnSpc>
                        <a:spcAft>
                          <a:spcPts val="0"/>
                        </a:spcAft>
                      </a:pPr>
                      <a:r>
                        <a:rPr lang="en-GB" sz="1000" noProof="0">
                          <a:effectLst/>
                        </a:rPr>
                        <a:t>DTL-030Row:MPS-SCU-1001</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2</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3</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tc>
                  <a:txBody>
                    <a:bodyPr/>
                    <a:lstStyle/>
                    <a:p>
                      <a:pPr algn="ctr">
                        <a:lnSpc>
                          <a:spcPts val="1400"/>
                        </a:lnSpc>
                        <a:spcAft>
                          <a:spcPts val="0"/>
                        </a:spcAft>
                      </a:pPr>
                      <a:r>
                        <a:rPr lang="en-GB" sz="1000" noProof="0">
                          <a:effectLst/>
                        </a:rPr>
                        <a:t>0</a:t>
                      </a:r>
                      <a:endParaRPr lang="en-GB" sz="1000"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nchor="ctr">
                    <a:solidFill>
                      <a:srgbClr val="F7F7F7"/>
                    </a:solidFill>
                  </a:tcPr>
                </a:tc>
                <a:extLst>
                  <a:ext uri="{0D108BD9-81ED-4DB2-BD59-A6C34878D82A}">
                    <a16:rowId xmlns:a16="http://schemas.microsoft.com/office/drawing/2014/main" val="3260230893"/>
                  </a:ext>
                </a:extLst>
              </a:tr>
              <a:tr h="177273">
                <a:tc>
                  <a:txBody>
                    <a:bodyPr/>
                    <a:lstStyle/>
                    <a:p>
                      <a:pPr algn="l">
                        <a:lnSpc>
                          <a:spcPts val="1400"/>
                        </a:lnSpc>
                        <a:spcAft>
                          <a:spcPts val="0"/>
                        </a:spcAft>
                      </a:pPr>
                      <a:r>
                        <a:rPr lang="en-GB" sz="1000" b="1" noProof="0">
                          <a:effectLst/>
                        </a:rPr>
                        <a:t>TOTAL</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ts val="1400"/>
                        </a:lnSpc>
                        <a:spcAft>
                          <a:spcPts val="0"/>
                        </a:spcAft>
                      </a:pPr>
                      <a:r>
                        <a:rPr lang="en-GB" sz="1000" b="1" noProof="0">
                          <a:effectLst/>
                        </a:rPr>
                        <a:t>6</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ts val="1400"/>
                        </a:lnSpc>
                        <a:spcAft>
                          <a:spcPts val="0"/>
                        </a:spcAft>
                      </a:pPr>
                      <a:r>
                        <a:rPr lang="en-GB" sz="1000" b="1" noProof="0">
                          <a:effectLst/>
                        </a:rPr>
                        <a:t>6</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ts val="1400"/>
                        </a:lnSpc>
                        <a:spcAft>
                          <a:spcPts val="0"/>
                        </a:spcAft>
                      </a:pPr>
                      <a:r>
                        <a:rPr lang="en-GB" sz="1000" b="1" noProof="0">
                          <a:effectLst/>
                        </a:rPr>
                        <a:t>11</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ts val="1400"/>
                        </a:lnSpc>
                        <a:spcAft>
                          <a:spcPts val="0"/>
                        </a:spcAft>
                      </a:pPr>
                      <a:r>
                        <a:rPr lang="en-GB" sz="1000" b="1" noProof="0">
                          <a:effectLst/>
                        </a:rPr>
                        <a:t>4</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ts val="1400"/>
                        </a:lnSpc>
                        <a:spcAft>
                          <a:spcPts val="0"/>
                        </a:spcAft>
                      </a:pPr>
                      <a:r>
                        <a:rPr lang="en-GB" sz="1000" b="1" noProof="0">
                          <a:effectLst/>
                        </a:rPr>
                        <a:t>1</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ts val="1400"/>
                        </a:lnSpc>
                        <a:spcAft>
                          <a:spcPts val="0"/>
                        </a:spcAft>
                      </a:pPr>
                      <a:r>
                        <a:rPr lang="en-GB" sz="1000" b="1" noProof="0">
                          <a:effectLst/>
                        </a:rPr>
                        <a:t>1</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ts val="1400"/>
                        </a:lnSpc>
                        <a:spcAft>
                          <a:spcPts val="0"/>
                        </a:spcAft>
                      </a:pPr>
                      <a:r>
                        <a:rPr lang="en-GB" sz="1000" b="1" noProof="0">
                          <a:effectLst/>
                        </a:rPr>
                        <a:t>1</a:t>
                      </a:r>
                      <a:endParaRPr lang="en-GB" sz="10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tc>
                  <a:txBody>
                    <a:bodyPr/>
                    <a:lstStyle/>
                    <a:p>
                      <a:pPr algn="ctr">
                        <a:lnSpc>
                          <a:spcPts val="1400"/>
                        </a:lnSpc>
                        <a:spcAft>
                          <a:spcPts val="0"/>
                        </a:spcAft>
                      </a:pPr>
                      <a:r>
                        <a:rPr lang="en-GB" sz="1000" b="1" noProof="0" dirty="0">
                          <a:effectLst/>
                        </a:rPr>
                        <a:t>1</a:t>
                      </a:r>
                      <a:endParaRPr lang="en-GB" sz="10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2155" marR="42155" marT="0" marB="0">
                    <a:solidFill>
                      <a:srgbClr val="F7F7F7"/>
                    </a:solidFill>
                  </a:tcPr>
                </a:tc>
                <a:extLst>
                  <a:ext uri="{0D108BD9-81ED-4DB2-BD59-A6C34878D82A}">
                    <a16:rowId xmlns:a16="http://schemas.microsoft.com/office/drawing/2014/main" val="3824049829"/>
                  </a:ext>
                </a:extLst>
              </a:tr>
            </a:tbl>
          </a:graphicData>
        </a:graphic>
      </p:graphicFrame>
      <p:sp>
        <p:nvSpPr>
          <p:cNvPr id="7" name="TextBox 6">
            <a:extLst>
              <a:ext uri="{FF2B5EF4-FFF2-40B4-BE49-F238E27FC236}">
                <a16:creationId xmlns:a16="http://schemas.microsoft.com/office/drawing/2014/main" id="{8118DB7E-383B-F64D-B226-D7D3791D4F0F}"/>
              </a:ext>
            </a:extLst>
          </p:cNvPr>
          <p:cNvSpPr txBox="1"/>
          <p:nvPr/>
        </p:nvSpPr>
        <p:spPr>
          <a:xfrm>
            <a:off x="116116" y="5818038"/>
            <a:ext cx="12054416" cy="923330"/>
          </a:xfrm>
          <a:prstGeom prst="rect">
            <a:avLst/>
          </a:prstGeom>
          <a:noFill/>
        </p:spPr>
        <p:txBody>
          <a:bodyPr wrap="square" rtlCol="0">
            <a:spAutoFit/>
          </a:bodyPr>
          <a:lstStyle/>
          <a:p>
            <a:r>
              <a:rPr lang="en-GB" b="1" dirty="0"/>
              <a:t>The FBIS is connecting to the following systems as part of the normal conducting LINAC:</a:t>
            </a:r>
            <a:endParaRPr lang="en-GB" dirty="0"/>
          </a:p>
          <a:p>
            <a:pPr marL="285750" indent="-285750">
              <a:buFont typeface="Arial" panose="020B0604020202020204" pitchFamily="34" charset="0"/>
              <a:buChar char="•"/>
            </a:pPr>
            <a:r>
              <a:rPr lang="en-GB" dirty="0"/>
              <a:t>Sensor systems:      BCMs, BLMs, BPMs, Scrapers, MPS-ID, MPS-Vac, MPS-Mag, Ion Source-PLC, PSS-PLC, RF-LPS (1 per cavity)</a:t>
            </a:r>
          </a:p>
          <a:p>
            <a:pPr marL="285750" indent="-285750">
              <a:buFont typeface="Arial" panose="020B0604020202020204" pitchFamily="34" charset="0"/>
              <a:buChar char="•"/>
            </a:pPr>
            <a:r>
              <a:rPr lang="en-GB" dirty="0"/>
              <a:t>Actuator systems:  Ion Source, Timing System, LEBT chopper, MEBT chopper (details on next slide)</a:t>
            </a:r>
          </a:p>
        </p:txBody>
      </p:sp>
      <p:sp>
        <p:nvSpPr>
          <p:cNvPr id="8" name="TextBox 7">
            <a:extLst>
              <a:ext uri="{FF2B5EF4-FFF2-40B4-BE49-F238E27FC236}">
                <a16:creationId xmlns:a16="http://schemas.microsoft.com/office/drawing/2014/main" id="{443FF2AD-D37F-FB48-9755-50A5BA570D41}"/>
              </a:ext>
            </a:extLst>
          </p:cNvPr>
          <p:cNvSpPr txBox="1"/>
          <p:nvPr/>
        </p:nvSpPr>
        <p:spPr>
          <a:xfrm>
            <a:off x="6140440" y="3734485"/>
            <a:ext cx="5976663" cy="1569660"/>
          </a:xfrm>
          <a:prstGeom prst="rect">
            <a:avLst/>
          </a:prstGeom>
          <a:noFill/>
        </p:spPr>
        <p:txBody>
          <a:bodyPr wrap="square" rtlCol="0">
            <a:spAutoFit/>
          </a:bodyPr>
          <a:lstStyle/>
          <a:p>
            <a:r>
              <a:rPr lang="en-GB" sz="1600" b="1" dirty="0"/>
              <a:t>NCL-MP-Systems:</a:t>
            </a:r>
          </a:p>
          <a:p>
            <a:r>
              <a:rPr lang="en-GB" sz="1600" b="1" dirty="0"/>
              <a:t>1) MPS-Vac: </a:t>
            </a:r>
            <a:r>
              <a:rPr lang="en-GB" sz="1600" dirty="0"/>
              <a:t>allow beam operation only if all valves upstream beam                                          destination are open and vacuum is OK</a:t>
            </a:r>
          </a:p>
          <a:p>
            <a:r>
              <a:rPr lang="en-GB" sz="1600" b="1" dirty="0"/>
              <a:t>2) MPS-ID: </a:t>
            </a:r>
            <a:r>
              <a:rPr lang="en-GB" sz="1600" dirty="0"/>
              <a:t>allow ID operation only if beam power permits &amp; ID is OK</a:t>
            </a:r>
          </a:p>
          <a:p>
            <a:r>
              <a:rPr lang="en-GB" sz="1600" b="1" dirty="0"/>
              <a:t>3) MPS-Mag: </a:t>
            </a:r>
            <a:r>
              <a:rPr lang="en-GB" sz="1600" dirty="0"/>
              <a:t>allow beam operation only if power supplies send an OK</a:t>
            </a:r>
          </a:p>
          <a:p>
            <a:r>
              <a:rPr lang="en-GB" sz="1600" b="1" dirty="0"/>
              <a:t>4) FBIS: </a:t>
            </a:r>
            <a:r>
              <a:rPr lang="en-GB" sz="1600" dirty="0"/>
              <a:t>Collect all signals and allow beam only if they are ready &amp; OK</a:t>
            </a:r>
          </a:p>
        </p:txBody>
      </p:sp>
      <p:sp>
        <p:nvSpPr>
          <p:cNvPr id="2" name="TextBox 1">
            <a:extLst>
              <a:ext uri="{FF2B5EF4-FFF2-40B4-BE49-F238E27FC236}">
                <a16:creationId xmlns:a16="http://schemas.microsoft.com/office/drawing/2014/main" id="{1CCF1232-892A-B548-A5BD-BF92DF893A0B}"/>
              </a:ext>
            </a:extLst>
          </p:cNvPr>
          <p:cNvSpPr txBox="1"/>
          <p:nvPr/>
        </p:nvSpPr>
        <p:spPr>
          <a:xfrm>
            <a:off x="1991544" y="1484784"/>
            <a:ext cx="1944216" cy="360040"/>
          </a:xfrm>
          <a:prstGeom prst="rect">
            <a:avLst/>
          </a:prstGeom>
        </p:spPr>
        <p:txBody>
          <a:bodyPr vert="horz" wrap="none" lIns="91440" tIns="45720" rIns="91440" bIns="45720" rtlCol="0" anchor="t">
            <a:noAutofit/>
          </a:bodyPr>
          <a:lstStyle/>
          <a:p>
            <a:pPr algn="l"/>
            <a:r>
              <a:rPr lang="sv-SE" b="1" dirty="0"/>
              <a:t>FBIS Plan for NCL</a:t>
            </a:r>
          </a:p>
        </p:txBody>
      </p:sp>
    </p:spTree>
    <p:extLst>
      <p:ext uri="{BB962C8B-B14F-4D97-AF65-F5344CB8AC3E}">
        <p14:creationId xmlns:p14="http://schemas.microsoft.com/office/powerpoint/2010/main" val="40852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6</a:t>
            </a:fld>
            <a:endParaRPr lang="en-GB"/>
          </a:p>
        </p:txBody>
      </p:sp>
      <p:sp>
        <p:nvSpPr>
          <p:cNvPr id="3" name="Title 3">
            <a:extLst>
              <a:ext uri="{FF2B5EF4-FFF2-40B4-BE49-F238E27FC236}">
                <a16:creationId xmlns:a16="http://schemas.microsoft.com/office/drawing/2014/main" id="{D1F0DF0F-82B4-4C4C-AF79-3E07F0154FD4}"/>
              </a:ext>
            </a:extLst>
          </p:cNvPr>
          <p:cNvSpPr>
            <a:spLocks noGrp="1"/>
          </p:cNvSpPr>
          <p:nvPr>
            <p:ph type="title"/>
          </p:nvPr>
        </p:nvSpPr>
        <p:spPr>
          <a:xfrm>
            <a:off x="609600" y="346646"/>
            <a:ext cx="9518848" cy="562074"/>
          </a:xfrm>
        </p:spPr>
        <p:txBody>
          <a:bodyPr/>
          <a:lstStyle/>
          <a:p>
            <a:r>
              <a:rPr lang="en-US" dirty="0">
                <a:solidFill>
                  <a:schemeClr val="bg1"/>
                </a:solidFill>
              </a:rPr>
              <a:t>Actuator Systems/ How to Stop Beam: </a:t>
            </a:r>
            <a:r>
              <a:rPr lang="sv-SE" dirty="0">
                <a:solidFill>
                  <a:schemeClr val="bg1"/>
                </a:solidFill>
              </a:rPr>
              <a:t>ESS-0231457</a:t>
            </a:r>
            <a:endParaRPr lang="en-GB" dirty="0">
              <a:solidFill>
                <a:schemeClr val="bg1"/>
              </a:solidFill>
            </a:endParaRPr>
          </a:p>
        </p:txBody>
      </p:sp>
      <p:pic>
        <p:nvPicPr>
          <p:cNvPr id="5" name="Picture 4">
            <a:extLst>
              <a:ext uri="{FF2B5EF4-FFF2-40B4-BE49-F238E27FC236}">
                <a16:creationId xmlns:a16="http://schemas.microsoft.com/office/drawing/2014/main" id="{E21220C1-821A-9343-B167-FB673FCA4E90}"/>
              </a:ext>
            </a:extLst>
          </p:cNvPr>
          <p:cNvPicPr/>
          <p:nvPr/>
        </p:nvPicPr>
        <p:blipFill rotWithShape="1">
          <a:blip r:embed="rId2"/>
          <a:srcRect t="1083"/>
          <a:stretch/>
        </p:blipFill>
        <p:spPr bwMode="auto">
          <a:xfrm>
            <a:off x="191344" y="1772816"/>
            <a:ext cx="5855629" cy="3047385"/>
          </a:xfrm>
          <a:prstGeom prst="rect">
            <a:avLst/>
          </a:prstGeom>
          <a:ln>
            <a:noFill/>
          </a:ln>
          <a:extLst>
            <a:ext uri="{53640926-AAD7-44d8-BBD7-CCE9431645EC}">
              <a14:shadowObscured xmlns:lc="http://schemas.openxmlformats.org/drawingml/2006/lockedCanva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a:ext>
          </a:extLst>
        </p:spPr>
      </p:pic>
      <p:sp>
        <p:nvSpPr>
          <p:cNvPr id="6" name="Content Placeholder 1">
            <a:extLst>
              <a:ext uri="{FF2B5EF4-FFF2-40B4-BE49-F238E27FC236}">
                <a16:creationId xmlns:a16="http://schemas.microsoft.com/office/drawing/2014/main" id="{CC9F5ADD-3CD3-FA4C-AECF-7A46E972BB1A}"/>
              </a:ext>
            </a:extLst>
          </p:cNvPr>
          <p:cNvSpPr>
            <a:spLocks noGrp="1"/>
          </p:cNvSpPr>
          <p:nvPr>
            <p:ph idx="1"/>
          </p:nvPr>
        </p:nvSpPr>
        <p:spPr>
          <a:xfrm>
            <a:off x="47328" y="4892209"/>
            <a:ext cx="6346810" cy="1008112"/>
          </a:xfrm>
        </p:spPr>
        <p:txBody>
          <a:bodyPr/>
          <a:lstStyle/>
          <a:p>
            <a:pPr marL="0" indent="0">
              <a:lnSpc>
                <a:spcPts val="1920"/>
              </a:lnSpc>
              <a:spcBef>
                <a:spcPts val="0"/>
              </a:spcBef>
              <a:buNone/>
            </a:pPr>
            <a:r>
              <a:rPr lang="en-GB" sz="1600" b="1" dirty="0">
                <a:latin typeface="Calibri" panose="020F0502020204030204" pitchFamily="34" charset="0"/>
                <a:ea typeface="Calibri" panose="020F0502020204030204" pitchFamily="34" charset="0"/>
                <a:cs typeface="Calibri" panose="020F0502020204030204" pitchFamily="34" charset="0"/>
              </a:rPr>
              <a:t>In addition: </a:t>
            </a:r>
            <a:r>
              <a:rPr lang="en-GB" sz="1600" dirty="0">
                <a:latin typeface="Calibri" panose="020F0502020204030204" pitchFamily="34" charset="0"/>
                <a:ea typeface="Calibri" panose="020F0502020204030204" pitchFamily="34" charset="0"/>
                <a:cs typeface="Calibri" panose="020F0502020204030204" pitchFamily="34" charset="0"/>
              </a:rPr>
              <a:t>Allow producing plasma without extraction by acting on HVPS switch but not on timing, optical switch and FSU. Check feedback from HV readout and HV ACCT. </a:t>
            </a:r>
            <a:r>
              <a:rPr lang="en-GB" sz="1600" dirty="0">
                <a:latin typeface="Calibri" panose="020F0502020204030204" pitchFamily="34" charset="0"/>
                <a:cs typeface="Calibri" panose="020F0502020204030204" pitchFamily="34" charset="0"/>
              </a:rPr>
              <a:t> If something goes wrong, </a:t>
            </a:r>
            <a:r>
              <a:rPr lang="en-GB" sz="1600" dirty="0" err="1">
                <a:latin typeface="Calibri" panose="020F0502020204030204" pitchFamily="34" charset="0"/>
                <a:cs typeface="Calibri" panose="020F0502020204030204" pitchFamily="34" charset="0"/>
              </a:rPr>
              <a:t>ISrc</a:t>
            </a:r>
            <a:r>
              <a:rPr lang="en-GB" sz="1600" dirty="0">
                <a:latin typeface="Calibri" panose="020F0502020204030204" pitchFamily="34" charset="0"/>
                <a:cs typeface="Calibri" panose="020F0502020204030204" pitchFamily="34" charset="0"/>
              </a:rPr>
              <a:t>-PLC will inform FBIS to stop plasma and then FBIS will act on timing, optical switch and FSU.</a:t>
            </a:r>
            <a:endParaRPr lang="en-GB" sz="16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C935DB5B-B183-9C40-B9C2-261A838EE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722" y="1799997"/>
            <a:ext cx="5463463" cy="1440160"/>
          </a:xfrm>
          <a:prstGeom prst="rect">
            <a:avLst/>
          </a:prstGeom>
        </p:spPr>
      </p:pic>
      <p:sp>
        <p:nvSpPr>
          <p:cNvPr id="8" name="TextBox 7">
            <a:extLst>
              <a:ext uri="{FF2B5EF4-FFF2-40B4-BE49-F238E27FC236}">
                <a16:creationId xmlns:a16="http://schemas.microsoft.com/office/drawing/2014/main" id="{927913BA-8D49-5849-A1F8-1E6078B4A87A}"/>
              </a:ext>
            </a:extLst>
          </p:cNvPr>
          <p:cNvSpPr txBox="1"/>
          <p:nvPr/>
        </p:nvSpPr>
        <p:spPr>
          <a:xfrm>
            <a:off x="8350721" y="1465795"/>
            <a:ext cx="2130583" cy="338554"/>
          </a:xfrm>
          <a:prstGeom prst="rect">
            <a:avLst/>
          </a:prstGeom>
          <a:noFill/>
        </p:spPr>
        <p:txBody>
          <a:bodyPr wrap="none" rtlCol="0">
            <a:spAutoFit/>
          </a:bodyPr>
          <a:lstStyle/>
          <a:p>
            <a:r>
              <a:rPr lang="sv-SE" sz="1600" b="1" dirty="0"/>
              <a:t>Implementation Status</a:t>
            </a:r>
          </a:p>
        </p:txBody>
      </p:sp>
      <p:sp>
        <p:nvSpPr>
          <p:cNvPr id="9" name="TextBox 8">
            <a:extLst>
              <a:ext uri="{FF2B5EF4-FFF2-40B4-BE49-F238E27FC236}">
                <a16:creationId xmlns:a16="http://schemas.microsoft.com/office/drawing/2014/main" id="{E27FEB15-A8C7-074B-87C6-77A5D761DE3F}"/>
              </a:ext>
            </a:extLst>
          </p:cNvPr>
          <p:cNvSpPr txBox="1"/>
          <p:nvPr/>
        </p:nvSpPr>
        <p:spPr>
          <a:xfrm>
            <a:off x="2302479" y="1465361"/>
            <a:ext cx="781881" cy="338554"/>
          </a:xfrm>
          <a:prstGeom prst="rect">
            <a:avLst/>
          </a:prstGeom>
          <a:noFill/>
        </p:spPr>
        <p:txBody>
          <a:bodyPr wrap="none" rtlCol="0">
            <a:spAutoFit/>
          </a:bodyPr>
          <a:lstStyle/>
          <a:p>
            <a:r>
              <a:rPr lang="en-GB" sz="1600" b="1" dirty="0"/>
              <a:t>Theory</a:t>
            </a:r>
          </a:p>
        </p:txBody>
      </p:sp>
      <p:sp>
        <p:nvSpPr>
          <p:cNvPr id="10" name="Rectangle 9">
            <a:extLst>
              <a:ext uri="{FF2B5EF4-FFF2-40B4-BE49-F238E27FC236}">
                <a16:creationId xmlns:a16="http://schemas.microsoft.com/office/drawing/2014/main" id="{2F94C68F-10FA-874F-9562-B8F987BA6004}"/>
              </a:ext>
            </a:extLst>
          </p:cNvPr>
          <p:cNvSpPr/>
          <p:nvPr/>
        </p:nvSpPr>
        <p:spPr>
          <a:xfrm>
            <a:off x="6659722" y="3389454"/>
            <a:ext cx="5556956" cy="2554545"/>
          </a:xfrm>
          <a:prstGeom prst="rect">
            <a:avLst/>
          </a:prstGeom>
        </p:spPr>
        <p:txBody>
          <a:bodyPr wrap="square">
            <a:spAutoFit/>
          </a:bodyPr>
          <a:lstStyle/>
          <a:p>
            <a:r>
              <a:rPr lang="en-GB" sz="1600" dirty="0">
                <a:solidFill>
                  <a:srgbClr val="000000"/>
                </a:solidFill>
                <a:latin typeface="Calibri" panose="020F0502020204030204" pitchFamily="34" charset="0"/>
              </a:rPr>
              <a:t>(1) </a:t>
            </a:r>
            <a:r>
              <a:rPr lang="en-GB" sz="1600" dirty="0" err="1">
                <a:solidFill>
                  <a:srgbClr val="000000"/>
                </a:solidFill>
                <a:latin typeface="Calibri" panose="020F0502020204030204" pitchFamily="34" charset="0"/>
              </a:rPr>
              <a:t>Isrc</a:t>
            </a:r>
            <a:r>
              <a:rPr lang="en-GB" sz="1600" dirty="0">
                <a:solidFill>
                  <a:srgbClr val="000000"/>
                </a:solidFill>
                <a:latin typeface="Calibri" panose="020F0502020204030204" pitchFamily="34" charset="0"/>
              </a:rPr>
              <a:t> Mezzanine Card</a:t>
            </a:r>
          </a:p>
          <a:p>
            <a:r>
              <a:rPr lang="en-GB" sz="1600" dirty="0">
                <a:solidFill>
                  <a:srgbClr val="000000"/>
                </a:solidFill>
                <a:latin typeface="Calibri" panose="020F0502020204030204" pitchFamily="34" charset="0"/>
              </a:rPr>
              <a:t>(2) Because LEBT chopper HV PS broken</a:t>
            </a:r>
          </a:p>
          <a:p>
            <a:r>
              <a:rPr lang="en-GB" sz="1600" dirty="0">
                <a:solidFill>
                  <a:srgbClr val="000000"/>
                </a:solidFill>
                <a:latin typeface="Calibri" panose="020F0502020204030204" pitchFamily="34" charset="0"/>
              </a:rPr>
              <a:t>(3) Power supplies not at ESS yet</a:t>
            </a:r>
          </a:p>
          <a:p>
            <a:r>
              <a:rPr lang="en-GB" sz="1600" dirty="0">
                <a:solidFill>
                  <a:srgbClr val="000000"/>
                </a:solidFill>
                <a:latin typeface="Calibri" panose="020F0502020204030204" pitchFamily="34" charset="0"/>
              </a:rPr>
              <a:t>(4) BCM link</a:t>
            </a:r>
          </a:p>
          <a:p>
            <a:r>
              <a:rPr lang="en-GB" sz="1600" dirty="0">
                <a:solidFill>
                  <a:srgbClr val="000000"/>
                </a:solidFill>
                <a:latin typeface="Calibri" panose="020F0502020204030204" pitchFamily="34" charset="0"/>
              </a:rPr>
              <a:t>(5) to be checked when LEBT chopper is working</a:t>
            </a:r>
          </a:p>
          <a:p>
            <a:r>
              <a:rPr lang="en-GB" sz="1600" dirty="0">
                <a:solidFill>
                  <a:srgbClr val="000000"/>
                </a:solidFill>
                <a:latin typeface="Calibri" panose="020F0502020204030204" pitchFamily="34" charset="0"/>
              </a:rPr>
              <a:t>(6) decided (MEBT </a:t>
            </a:r>
            <a:r>
              <a:rPr lang="en-GB" sz="1600" dirty="0" err="1">
                <a:solidFill>
                  <a:srgbClr val="000000"/>
                </a:solidFill>
                <a:latin typeface="Calibri" panose="020F0502020204030204" pitchFamily="34" charset="0"/>
              </a:rPr>
              <a:t>uTCA</a:t>
            </a:r>
            <a:r>
              <a:rPr lang="en-GB" sz="1600" dirty="0">
                <a:solidFill>
                  <a:srgbClr val="000000"/>
                </a:solidFill>
                <a:latin typeface="Calibri" panose="020F0502020204030204" pitchFamily="34" charset="0"/>
              </a:rPr>
              <a:t>, IFC1410, DIO3118 with SDR connector)</a:t>
            </a:r>
          </a:p>
          <a:p>
            <a:r>
              <a:rPr lang="en-GB" sz="1600" dirty="0">
                <a:solidFill>
                  <a:srgbClr val="000000"/>
                </a:solidFill>
                <a:latin typeface="Calibri" panose="020F0502020204030204" pitchFamily="34" charset="0"/>
              </a:rPr>
              <a:t>(7) HW common to all </a:t>
            </a:r>
            <a:r>
              <a:rPr lang="en-GB" sz="1600" dirty="0">
                <a:latin typeface="Calibri" panose="020F0502020204030204" pitchFamily="34" charset="0"/>
              </a:rPr>
              <a:t>3 actuators. </a:t>
            </a:r>
            <a:r>
              <a:rPr lang="en-GB" sz="1600" dirty="0">
                <a:solidFill>
                  <a:srgbClr val="000000"/>
                </a:solidFill>
                <a:latin typeface="Calibri" panose="020F0502020204030204" pitchFamily="34" charset="0"/>
              </a:rPr>
              <a:t>HW design on-going.</a:t>
            </a:r>
          </a:p>
          <a:p>
            <a:r>
              <a:rPr lang="en-GB" sz="1600" dirty="0">
                <a:solidFill>
                  <a:srgbClr val="000000"/>
                </a:solidFill>
                <a:latin typeface="Calibri" panose="020F0502020204030204" pitchFamily="34" charset="0"/>
              </a:rPr>
              <a:t>(8) Wait for LEBT chopper to be tested</a:t>
            </a:r>
          </a:p>
          <a:p>
            <a:r>
              <a:rPr lang="en-GB" sz="1600" dirty="0">
                <a:solidFill>
                  <a:srgbClr val="000000"/>
                </a:solidFill>
                <a:latin typeface="Calibri" panose="020F0502020204030204" pitchFamily="34" charset="0"/>
              </a:rPr>
              <a:t>(9) Wait for MEBT chopper to be tested</a:t>
            </a:r>
            <a:endParaRPr lang="en-GB" sz="1600" b="0" i="0" u="none" strike="noStrike" dirty="0">
              <a:effectLst/>
              <a:latin typeface="Calibri" panose="020F0502020204030204" pitchFamily="34" charset="0"/>
            </a:endParaRPr>
          </a:p>
          <a:p>
            <a:r>
              <a:rPr lang="en-GB" sz="1600" b="0" i="0" u="none" strike="noStrike" dirty="0">
                <a:effectLst/>
                <a:latin typeface="Calibri" panose="020F0502020204030204" pitchFamily="34" charset="0"/>
              </a:rPr>
              <a:t>See also backup slides for more details</a:t>
            </a:r>
          </a:p>
        </p:txBody>
      </p:sp>
      <p:sp>
        <p:nvSpPr>
          <p:cNvPr id="11" name="TextBox 10">
            <a:extLst>
              <a:ext uri="{FF2B5EF4-FFF2-40B4-BE49-F238E27FC236}">
                <a16:creationId xmlns:a16="http://schemas.microsoft.com/office/drawing/2014/main" id="{969E52B0-3FAD-0047-B329-613B529DC665}"/>
              </a:ext>
            </a:extLst>
          </p:cNvPr>
          <p:cNvSpPr txBox="1"/>
          <p:nvPr/>
        </p:nvSpPr>
        <p:spPr>
          <a:xfrm>
            <a:off x="47327" y="6093296"/>
            <a:ext cx="12075857" cy="584775"/>
          </a:xfrm>
          <a:prstGeom prst="rect">
            <a:avLst/>
          </a:prstGeom>
          <a:noFill/>
        </p:spPr>
        <p:txBody>
          <a:bodyPr wrap="square" rtlCol="0">
            <a:spAutoFit/>
          </a:bodyPr>
          <a:lstStyle/>
          <a:p>
            <a:pPr algn="ctr"/>
            <a:r>
              <a:rPr lang="en-GB" sz="1600" b="1" dirty="0"/>
              <a:t>It is crucial to test the LEBT chopper together with the FBIS and with beam asap to ensure we can stop beam on time! </a:t>
            </a:r>
          </a:p>
          <a:p>
            <a:pPr algn="ctr"/>
            <a:r>
              <a:rPr lang="en-GB" sz="1600" b="1" dirty="0"/>
              <a:t>All other actuators are not as fast and as robust as the LEBT chopper (MEBT chopper is fast, but can take only 200us).</a:t>
            </a:r>
          </a:p>
        </p:txBody>
      </p:sp>
    </p:spTree>
    <p:extLst>
      <p:ext uri="{BB962C8B-B14F-4D97-AF65-F5344CB8AC3E}">
        <p14:creationId xmlns:p14="http://schemas.microsoft.com/office/powerpoint/2010/main" val="567786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7</a:t>
            </a:fld>
            <a:endParaRPr lang="en-GB"/>
          </a:p>
        </p:txBody>
      </p:sp>
      <p:sp>
        <p:nvSpPr>
          <p:cNvPr id="3" name="Title 3">
            <a:extLst>
              <a:ext uri="{FF2B5EF4-FFF2-40B4-BE49-F238E27FC236}">
                <a16:creationId xmlns:a16="http://schemas.microsoft.com/office/drawing/2014/main" id="{A1EFC13F-059E-5043-9996-60893BCF0EE4}"/>
              </a:ext>
            </a:extLst>
          </p:cNvPr>
          <p:cNvSpPr>
            <a:spLocks noGrp="1"/>
          </p:cNvSpPr>
          <p:nvPr>
            <p:ph type="title"/>
          </p:nvPr>
        </p:nvSpPr>
        <p:spPr>
          <a:xfrm>
            <a:off x="609600" y="346646"/>
            <a:ext cx="9518848" cy="562074"/>
          </a:xfrm>
        </p:spPr>
        <p:txBody>
          <a:bodyPr/>
          <a:lstStyle/>
          <a:p>
            <a:r>
              <a:rPr lang="en-US" dirty="0">
                <a:solidFill>
                  <a:schemeClr val="bg1"/>
                </a:solidFill>
              </a:rPr>
              <a:t>Status Interface Documentation/MP-Systems</a:t>
            </a:r>
            <a:endParaRPr lang="en-GB" dirty="0">
              <a:solidFill>
                <a:schemeClr val="bg1"/>
              </a:solidFill>
            </a:endParaRPr>
          </a:p>
        </p:txBody>
      </p:sp>
      <p:sp>
        <p:nvSpPr>
          <p:cNvPr id="5" name="Slide Number Placeholder 6">
            <a:extLst>
              <a:ext uri="{FF2B5EF4-FFF2-40B4-BE49-F238E27FC236}">
                <a16:creationId xmlns:a16="http://schemas.microsoft.com/office/drawing/2014/main" id="{ED233E7F-9A51-9143-B9AA-6984DE02327B}"/>
              </a:ext>
            </a:extLst>
          </p:cNvPr>
          <p:cNvSpPr txBox="1">
            <a:spLocks/>
          </p:cNvSpPr>
          <p:nvPr/>
        </p:nvSpPr>
        <p:spPr>
          <a:xfrm>
            <a:off x="8737600" y="6453336"/>
            <a:ext cx="28448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en-GB" smtClean="0"/>
              <a:pPr/>
              <a:t>7</a:t>
            </a:fld>
            <a:endParaRPr lang="en-GB"/>
          </a:p>
        </p:txBody>
      </p:sp>
      <p:graphicFrame>
        <p:nvGraphicFramePr>
          <p:cNvPr id="6" name="Table 5">
            <a:extLst>
              <a:ext uri="{FF2B5EF4-FFF2-40B4-BE49-F238E27FC236}">
                <a16:creationId xmlns:a16="http://schemas.microsoft.com/office/drawing/2014/main" id="{B37A245E-DB93-F949-86FE-848961D83BB5}"/>
              </a:ext>
            </a:extLst>
          </p:cNvPr>
          <p:cNvGraphicFramePr>
            <a:graphicFrameLocks noGrp="1"/>
          </p:cNvGraphicFramePr>
          <p:nvPr>
            <p:extLst>
              <p:ext uri="{D42A27DB-BD31-4B8C-83A1-F6EECF244321}">
                <p14:modId xmlns:p14="http://schemas.microsoft.com/office/powerpoint/2010/main" val="490078871"/>
              </p:ext>
            </p:extLst>
          </p:nvPr>
        </p:nvGraphicFramePr>
        <p:xfrm>
          <a:off x="335360" y="1484784"/>
          <a:ext cx="5544616" cy="5323840"/>
        </p:xfrm>
        <a:graphic>
          <a:graphicData uri="http://schemas.openxmlformats.org/drawingml/2006/table">
            <a:tbl>
              <a:tblPr firstRow="1" bandRow="1">
                <a:tableStyleId>{5C22544A-7EE6-4342-B048-85BDC9FD1C3A}</a:tableStyleId>
              </a:tblPr>
              <a:tblGrid>
                <a:gridCol w="3024336">
                  <a:extLst>
                    <a:ext uri="{9D8B030D-6E8A-4147-A177-3AD203B41FA5}">
                      <a16:colId xmlns:a16="http://schemas.microsoft.com/office/drawing/2014/main" val="1164500620"/>
                    </a:ext>
                  </a:extLst>
                </a:gridCol>
                <a:gridCol w="1296144">
                  <a:extLst>
                    <a:ext uri="{9D8B030D-6E8A-4147-A177-3AD203B41FA5}">
                      <a16:colId xmlns:a16="http://schemas.microsoft.com/office/drawing/2014/main" val="2467694564"/>
                    </a:ext>
                  </a:extLst>
                </a:gridCol>
                <a:gridCol w="1224136">
                  <a:extLst>
                    <a:ext uri="{9D8B030D-6E8A-4147-A177-3AD203B41FA5}">
                      <a16:colId xmlns:a16="http://schemas.microsoft.com/office/drawing/2014/main" val="1748171899"/>
                    </a:ext>
                  </a:extLst>
                </a:gridCol>
              </a:tblGrid>
              <a:tr h="370840">
                <a:tc>
                  <a:txBody>
                    <a:bodyPr/>
                    <a:lstStyle/>
                    <a:p>
                      <a:r>
                        <a:rPr lang="en-GB" noProof="0"/>
                        <a:t>Interface Control Document</a:t>
                      </a:r>
                    </a:p>
                  </a:txBody>
                  <a:tcPr/>
                </a:tc>
                <a:tc>
                  <a:txBody>
                    <a:bodyPr/>
                    <a:lstStyle/>
                    <a:p>
                      <a:r>
                        <a:rPr lang="en-GB" noProof="0"/>
                        <a:t>CHESS Number</a:t>
                      </a:r>
                    </a:p>
                  </a:txBody>
                  <a:tcPr/>
                </a:tc>
                <a:tc>
                  <a:txBody>
                    <a:bodyPr/>
                    <a:lstStyle/>
                    <a:p>
                      <a:r>
                        <a:rPr lang="en-GB" noProof="0"/>
                        <a:t>Status in CHESS</a:t>
                      </a:r>
                    </a:p>
                  </a:txBody>
                  <a:tcPr/>
                </a:tc>
                <a:extLst>
                  <a:ext uri="{0D108BD9-81ED-4DB2-BD59-A6C34878D82A}">
                    <a16:rowId xmlns:a16="http://schemas.microsoft.com/office/drawing/2014/main" val="4127164779"/>
                  </a:ext>
                </a:extLst>
              </a:tr>
              <a:tr h="370840">
                <a:tc>
                  <a:txBody>
                    <a:bodyPr/>
                    <a:lstStyle/>
                    <a:p>
                      <a:r>
                        <a:rPr lang="en-GB" sz="1250" b="1" noProof="0"/>
                        <a:t>Normal Conducting LINAC-Systems</a:t>
                      </a:r>
                    </a:p>
                  </a:txBody>
                  <a:tcPr/>
                </a:tc>
                <a:tc>
                  <a:txBody>
                    <a:bodyPr/>
                    <a:lstStyle/>
                    <a:p>
                      <a:endParaRPr lang="en-GB" sz="1250" noProof="0"/>
                    </a:p>
                  </a:txBody>
                  <a:tcPr/>
                </a:tc>
                <a:tc>
                  <a:txBody>
                    <a:bodyPr/>
                    <a:lstStyle/>
                    <a:p>
                      <a:endParaRPr lang="en-GB" sz="1250" noProof="0"/>
                    </a:p>
                  </a:txBody>
                  <a:tcPr/>
                </a:tc>
                <a:extLst>
                  <a:ext uri="{0D108BD9-81ED-4DB2-BD59-A6C34878D82A}">
                    <a16:rowId xmlns:a16="http://schemas.microsoft.com/office/drawing/2014/main" val="1947782227"/>
                  </a:ext>
                </a:extLst>
              </a:tr>
              <a:tr h="370840">
                <a:tc>
                  <a:txBody>
                    <a:bodyPr/>
                    <a:lstStyle/>
                    <a:p>
                      <a:pPr marL="0" marR="0" lvl="0" indent="0" algn="l" defTabSz="315314" rtl="0" eaLnBrk="1" fontAlgn="auto" latinLnBrk="0" hangingPunct="1">
                        <a:lnSpc>
                          <a:spcPct val="100000"/>
                        </a:lnSpc>
                        <a:spcBef>
                          <a:spcPts val="0"/>
                        </a:spcBef>
                        <a:spcAft>
                          <a:spcPts val="0"/>
                        </a:spcAft>
                        <a:buClrTx/>
                        <a:buSzTx/>
                        <a:buFontTx/>
                        <a:buNone/>
                        <a:tabLst/>
                        <a:defRPr/>
                      </a:pPr>
                      <a:r>
                        <a:rPr lang="en-GB" sz="1250" noProof="0"/>
                        <a:t>FBIS-Ion Source (Isrc-PLC &amp; actuators)</a:t>
                      </a:r>
                    </a:p>
                  </a:txBody>
                  <a:tcPr/>
                </a:tc>
                <a:tc>
                  <a:txBody>
                    <a:bodyPr/>
                    <a:lstStyle/>
                    <a:p>
                      <a:r>
                        <a:rPr lang="en-GB" sz="1250" noProof="0"/>
                        <a:t>ESS-0401425</a:t>
                      </a:r>
                    </a:p>
                  </a:txBody>
                  <a:tcPr/>
                </a:tc>
                <a:tc>
                  <a:txBody>
                    <a:bodyPr/>
                    <a:lstStyle/>
                    <a:p>
                      <a:r>
                        <a:rPr lang="en-GB" sz="1250" noProof="0">
                          <a:solidFill>
                            <a:srgbClr val="00B050"/>
                          </a:solidFill>
                        </a:rPr>
                        <a:t>Review</a:t>
                      </a:r>
                      <a:endParaRPr lang="en-GB" sz="1250" noProof="0"/>
                    </a:p>
                  </a:txBody>
                  <a:tcPr/>
                </a:tc>
                <a:extLst>
                  <a:ext uri="{0D108BD9-81ED-4DB2-BD59-A6C34878D82A}">
                    <a16:rowId xmlns:a16="http://schemas.microsoft.com/office/drawing/2014/main" val="1986963490"/>
                  </a:ext>
                </a:extLst>
              </a:tr>
              <a:tr h="370840">
                <a:tc>
                  <a:txBody>
                    <a:bodyPr/>
                    <a:lstStyle/>
                    <a:p>
                      <a:r>
                        <a:rPr lang="en-GB" sz="1250" noProof="0">
                          <a:solidFill>
                            <a:schemeClr val="tx1">
                              <a:lumMod val="85000"/>
                              <a:lumOff val="15000"/>
                            </a:schemeClr>
                          </a:solidFill>
                        </a:rPr>
                        <a:t>FBIS- LEBT chopper system (feedback)</a:t>
                      </a:r>
                      <a:endParaRPr lang="en-GB" sz="1250" noProof="0"/>
                    </a:p>
                  </a:txBody>
                  <a:tcPr/>
                </a:tc>
                <a:tc>
                  <a:txBody>
                    <a:bodyPr/>
                    <a:lstStyle/>
                    <a:p>
                      <a:r>
                        <a:rPr lang="en-GB" sz="1250" noProof="0">
                          <a:solidFill>
                            <a:schemeClr val="tx1">
                              <a:lumMod val="85000"/>
                              <a:lumOff val="15000"/>
                            </a:schemeClr>
                          </a:solidFill>
                        </a:rPr>
                        <a:t>ESS-0117248</a:t>
                      </a:r>
                      <a:endParaRPr lang="en-GB" sz="1250" noProof="0"/>
                    </a:p>
                  </a:txBody>
                  <a:tcPr/>
                </a:tc>
                <a:tc>
                  <a:txBody>
                    <a:bodyPr/>
                    <a:lstStyle/>
                    <a:p>
                      <a:r>
                        <a:rPr lang="en-GB" sz="1250" noProof="0">
                          <a:solidFill>
                            <a:srgbClr val="00B050"/>
                          </a:solidFill>
                        </a:rPr>
                        <a:t>Released</a:t>
                      </a:r>
                    </a:p>
                  </a:txBody>
                  <a:tcPr/>
                </a:tc>
                <a:extLst>
                  <a:ext uri="{0D108BD9-81ED-4DB2-BD59-A6C34878D82A}">
                    <a16:rowId xmlns:a16="http://schemas.microsoft.com/office/drawing/2014/main" val="31057445"/>
                  </a:ext>
                </a:extLst>
              </a:tr>
              <a:tr h="370840">
                <a:tc>
                  <a:txBody>
                    <a:bodyPr/>
                    <a:lstStyle/>
                    <a:p>
                      <a:r>
                        <a:rPr lang="en-GB" sz="1250" noProof="0"/>
                        <a:t>FBIS-LEBT chopper (actuator)</a:t>
                      </a:r>
                    </a:p>
                  </a:txBody>
                  <a:tcPr/>
                </a:tc>
                <a:tc>
                  <a:txBody>
                    <a:bodyPr/>
                    <a:lstStyle/>
                    <a:p>
                      <a:r>
                        <a:rPr lang="en-GB" sz="1250" noProof="0"/>
                        <a:t>ESS-0870909</a:t>
                      </a:r>
                    </a:p>
                  </a:txBody>
                  <a:tcPr/>
                </a:tc>
                <a:tc>
                  <a:txBody>
                    <a:bodyPr/>
                    <a:lstStyle/>
                    <a:p>
                      <a:pPr marL="0" marR="0" lvl="0" indent="0" algn="l" defTabSz="315314" rtl="0" eaLnBrk="1" fontAlgn="auto" latinLnBrk="0" hangingPunct="1">
                        <a:lnSpc>
                          <a:spcPct val="100000"/>
                        </a:lnSpc>
                        <a:spcBef>
                          <a:spcPts val="0"/>
                        </a:spcBef>
                        <a:spcAft>
                          <a:spcPts val="0"/>
                        </a:spcAft>
                        <a:buClrTx/>
                        <a:buSzTx/>
                        <a:buFontTx/>
                        <a:buNone/>
                        <a:tabLst/>
                        <a:defRPr/>
                      </a:pPr>
                      <a:r>
                        <a:rPr lang="en-GB" sz="1250" noProof="0">
                          <a:solidFill>
                            <a:srgbClr val="00B050"/>
                          </a:solidFill>
                        </a:rPr>
                        <a:t>Review</a:t>
                      </a:r>
                      <a:endParaRPr lang="en-GB" sz="1250" noProof="0"/>
                    </a:p>
                  </a:txBody>
                  <a:tcPr/>
                </a:tc>
                <a:extLst>
                  <a:ext uri="{0D108BD9-81ED-4DB2-BD59-A6C34878D82A}">
                    <a16:rowId xmlns:a16="http://schemas.microsoft.com/office/drawing/2014/main" val="4265413369"/>
                  </a:ext>
                </a:extLst>
              </a:tr>
              <a:tr h="370840">
                <a:tc>
                  <a:txBody>
                    <a:bodyPr/>
                    <a:lstStyle/>
                    <a:p>
                      <a:r>
                        <a:rPr lang="en-GB" sz="1250" noProof="0"/>
                        <a:t>MPS-Vac and vacuum valves</a:t>
                      </a:r>
                    </a:p>
                  </a:txBody>
                  <a:tcPr/>
                </a:tc>
                <a:tc>
                  <a:txBody>
                    <a:bodyPr/>
                    <a:lstStyle/>
                    <a:p>
                      <a:r>
                        <a:rPr lang="en-GB" sz="1250" noProof="0"/>
                        <a:t>ESS-0100091</a:t>
                      </a:r>
                    </a:p>
                  </a:txBody>
                  <a:tcPr/>
                </a:tc>
                <a:tc>
                  <a:txBody>
                    <a:bodyPr/>
                    <a:lstStyle/>
                    <a:p>
                      <a:r>
                        <a:rPr lang="en-GB" sz="1250" noProof="0">
                          <a:solidFill>
                            <a:srgbClr val="00B050"/>
                          </a:solidFill>
                        </a:rPr>
                        <a:t>Released</a:t>
                      </a:r>
                    </a:p>
                  </a:txBody>
                  <a:tcPr/>
                </a:tc>
                <a:extLst>
                  <a:ext uri="{0D108BD9-81ED-4DB2-BD59-A6C34878D82A}">
                    <a16:rowId xmlns:a16="http://schemas.microsoft.com/office/drawing/2014/main" val="749254507"/>
                  </a:ext>
                </a:extLst>
              </a:tr>
              <a:tr h="370840">
                <a:tc>
                  <a:txBody>
                    <a:bodyPr/>
                    <a:lstStyle/>
                    <a:p>
                      <a:r>
                        <a:rPr lang="en-GB" sz="1250" noProof="0"/>
                        <a:t>MPS-Vac and Vacuum Interlock PLC (PBVI)</a:t>
                      </a:r>
                    </a:p>
                  </a:txBody>
                  <a:tcPr/>
                </a:tc>
                <a:tc>
                  <a:txBody>
                    <a:bodyPr/>
                    <a:lstStyle/>
                    <a:p>
                      <a:r>
                        <a:rPr lang="en-GB" sz="1250" noProof="0"/>
                        <a:t>ESS-0288085</a:t>
                      </a:r>
                    </a:p>
                  </a:txBody>
                  <a:tcPr/>
                </a:tc>
                <a:tc>
                  <a:txBody>
                    <a:bodyPr/>
                    <a:lstStyle/>
                    <a:p>
                      <a:r>
                        <a:rPr lang="en-GB" sz="1250" noProof="0">
                          <a:solidFill>
                            <a:srgbClr val="00B050"/>
                          </a:solidFill>
                        </a:rPr>
                        <a:t>Released</a:t>
                      </a:r>
                    </a:p>
                  </a:txBody>
                  <a:tcPr/>
                </a:tc>
                <a:extLst>
                  <a:ext uri="{0D108BD9-81ED-4DB2-BD59-A6C34878D82A}">
                    <a16:rowId xmlns:a16="http://schemas.microsoft.com/office/drawing/2014/main" val="2546273483"/>
                  </a:ext>
                </a:extLst>
              </a:tr>
              <a:tr h="370840">
                <a:tc>
                  <a:txBody>
                    <a:bodyPr/>
                    <a:lstStyle/>
                    <a:p>
                      <a:r>
                        <a:rPr lang="en-GB" sz="1250" noProof="0"/>
                        <a:t>MPS-Vac and EPICS</a:t>
                      </a:r>
                    </a:p>
                  </a:txBody>
                  <a:tcPr/>
                </a:tc>
                <a:tc>
                  <a:txBody>
                    <a:bodyPr/>
                    <a:lstStyle/>
                    <a:p>
                      <a:r>
                        <a:rPr lang="en-GB" sz="1250" noProof="0"/>
                        <a:t>ESS-0403411</a:t>
                      </a:r>
                    </a:p>
                  </a:txBody>
                  <a:tcPr/>
                </a:tc>
                <a:tc>
                  <a:txBody>
                    <a:bodyPr/>
                    <a:lstStyle/>
                    <a:p>
                      <a:r>
                        <a:rPr lang="en-GB" sz="1250" noProof="0">
                          <a:solidFill>
                            <a:srgbClr val="00B050"/>
                          </a:solidFill>
                        </a:rPr>
                        <a:t>Released</a:t>
                      </a:r>
                    </a:p>
                  </a:txBody>
                  <a:tcPr/>
                </a:tc>
                <a:extLst>
                  <a:ext uri="{0D108BD9-81ED-4DB2-BD59-A6C34878D82A}">
                    <a16:rowId xmlns:a16="http://schemas.microsoft.com/office/drawing/2014/main" val="3887103819"/>
                  </a:ext>
                </a:extLst>
              </a:tr>
              <a:tr h="370840">
                <a:tc>
                  <a:txBody>
                    <a:bodyPr/>
                    <a:lstStyle/>
                    <a:p>
                      <a:r>
                        <a:rPr lang="en-GB" sz="1250" noProof="0"/>
                        <a:t>MPS-ID and IDs (insertable devices)</a:t>
                      </a:r>
                    </a:p>
                  </a:txBody>
                  <a:tcPr/>
                </a:tc>
                <a:tc>
                  <a:txBody>
                    <a:bodyPr/>
                    <a:lstStyle/>
                    <a:p>
                      <a:r>
                        <a:rPr lang="en-GB" sz="1250" noProof="0"/>
                        <a:t>ESS-0110223</a:t>
                      </a:r>
                    </a:p>
                  </a:txBody>
                  <a:tcPr/>
                </a:tc>
                <a:tc>
                  <a:txBody>
                    <a:bodyPr/>
                    <a:lstStyle/>
                    <a:p>
                      <a:r>
                        <a:rPr lang="en-GB" sz="1250" noProof="0">
                          <a:solidFill>
                            <a:srgbClr val="00B050"/>
                          </a:solidFill>
                        </a:rPr>
                        <a:t>Released</a:t>
                      </a:r>
                    </a:p>
                  </a:txBody>
                  <a:tcPr/>
                </a:tc>
                <a:extLst>
                  <a:ext uri="{0D108BD9-81ED-4DB2-BD59-A6C34878D82A}">
                    <a16:rowId xmlns:a16="http://schemas.microsoft.com/office/drawing/2014/main" val="2294940719"/>
                  </a:ext>
                </a:extLst>
              </a:tr>
              <a:tr h="370840">
                <a:tc>
                  <a:txBody>
                    <a:bodyPr/>
                    <a:lstStyle/>
                    <a:p>
                      <a:r>
                        <a:rPr lang="en-GB" sz="1250" noProof="0"/>
                        <a:t>MPS-ID and ID Motion Controllers</a:t>
                      </a:r>
                    </a:p>
                  </a:txBody>
                  <a:tcPr/>
                </a:tc>
                <a:tc>
                  <a:txBody>
                    <a:bodyPr/>
                    <a:lstStyle/>
                    <a:p>
                      <a:r>
                        <a:rPr lang="en-GB" sz="1250" noProof="0"/>
                        <a:t>ESS-0151690</a:t>
                      </a:r>
                    </a:p>
                  </a:txBody>
                  <a:tcPr/>
                </a:tc>
                <a:tc>
                  <a:txBody>
                    <a:bodyPr/>
                    <a:lstStyle/>
                    <a:p>
                      <a:r>
                        <a:rPr lang="en-GB" sz="1250" noProof="0">
                          <a:solidFill>
                            <a:srgbClr val="00B050"/>
                          </a:solidFill>
                        </a:rPr>
                        <a:t>Released</a:t>
                      </a:r>
                    </a:p>
                  </a:txBody>
                  <a:tcPr/>
                </a:tc>
                <a:extLst>
                  <a:ext uri="{0D108BD9-81ED-4DB2-BD59-A6C34878D82A}">
                    <a16:rowId xmlns:a16="http://schemas.microsoft.com/office/drawing/2014/main" val="2404567960"/>
                  </a:ext>
                </a:extLst>
              </a:tr>
              <a:tr h="370840">
                <a:tc>
                  <a:txBody>
                    <a:bodyPr/>
                    <a:lstStyle/>
                    <a:p>
                      <a:r>
                        <a:rPr lang="en-GB" sz="1250" noProof="0" dirty="0"/>
                        <a:t>MPS-ID and EPICS</a:t>
                      </a:r>
                    </a:p>
                  </a:txBody>
                  <a:tcPr/>
                </a:tc>
                <a:tc>
                  <a:txBody>
                    <a:bodyPr/>
                    <a:lstStyle/>
                    <a:p>
                      <a:r>
                        <a:rPr lang="en-GB" sz="1250" noProof="0"/>
                        <a:t>ESS-0419512</a:t>
                      </a:r>
                    </a:p>
                  </a:txBody>
                  <a:tcPr/>
                </a:tc>
                <a:tc>
                  <a:txBody>
                    <a:bodyPr/>
                    <a:lstStyle/>
                    <a:p>
                      <a:r>
                        <a:rPr lang="en-GB" sz="1250" noProof="0">
                          <a:solidFill>
                            <a:srgbClr val="00B050"/>
                          </a:solidFill>
                        </a:rPr>
                        <a:t>Released</a:t>
                      </a:r>
                    </a:p>
                  </a:txBody>
                  <a:tcPr/>
                </a:tc>
                <a:extLst>
                  <a:ext uri="{0D108BD9-81ED-4DB2-BD59-A6C34878D82A}">
                    <a16:rowId xmlns:a16="http://schemas.microsoft.com/office/drawing/2014/main" val="757143638"/>
                  </a:ext>
                </a:extLst>
              </a:tr>
              <a:tr h="370840">
                <a:tc>
                  <a:txBody>
                    <a:bodyPr/>
                    <a:lstStyle/>
                    <a:p>
                      <a:r>
                        <a:rPr lang="en-GB" sz="1250" noProof="0"/>
                        <a:t>MPS-Mag and MEBT PLC</a:t>
                      </a:r>
                    </a:p>
                  </a:txBody>
                  <a:tcPr/>
                </a:tc>
                <a:tc>
                  <a:txBody>
                    <a:bodyPr/>
                    <a:lstStyle/>
                    <a:p>
                      <a:r>
                        <a:rPr lang="en-GB" sz="1250" noProof="0"/>
                        <a:t>ESS-0494755</a:t>
                      </a:r>
                    </a:p>
                  </a:txBody>
                  <a:tcPr/>
                </a:tc>
                <a:tc>
                  <a:txBody>
                    <a:bodyPr/>
                    <a:lstStyle/>
                    <a:p>
                      <a:pPr marL="0" marR="0" lvl="0" indent="0" algn="l" defTabSz="315314" rtl="0" eaLnBrk="1" fontAlgn="auto" latinLnBrk="0" hangingPunct="1">
                        <a:lnSpc>
                          <a:spcPct val="100000"/>
                        </a:lnSpc>
                        <a:spcBef>
                          <a:spcPts val="0"/>
                        </a:spcBef>
                        <a:spcAft>
                          <a:spcPts val="0"/>
                        </a:spcAft>
                        <a:buClrTx/>
                        <a:buSzTx/>
                        <a:buFontTx/>
                        <a:buNone/>
                        <a:tabLst/>
                        <a:defRPr/>
                      </a:pPr>
                      <a:r>
                        <a:rPr lang="en-GB" sz="1250" noProof="0">
                          <a:solidFill>
                            <a:srgbClr val="00B050"/>
                          </a:solidFill>
                        </a:rPr>
                        <a:t>Review</a:t>
                      </a:r>
                    </a:p>
                  </a:txBody>
                  <a:tcPr/>
                </a:tc>
                <a:extLst>
                  <a:ext uri="{0D108BD9-81ED-4DB2-BD59-A6C34878D82A}">
                    <a16:rowId xmlns:a16="http://schemas.microsoft.com/office/drawing/2014/main" val="3511150084"/>
                  </a:ext>
                </a:extLst>
              </a:tr>
              <a:tr h="370840">
                <a:tc>
                  <a:txBody>
                    <a:bodyPr/>
                    <a:lstStyle/>
                    <a:p>
                      <a:r>
                        <a:rPr lang="en-GB" sz="1250" noProof="0"/>
                        <a:t>FBIS and RF-LPS</a:t>
                      </a:r>
                    </a:p>
                  </a:txBody>
                  <a:tcPr/>
                </a:tc>
                <a:tc>
                  <a:txBody>
                    <a:bodyPr/>
                    <a:lstStyle/>
                    <a:p>
                      <a:r>
                        <a:rPr lang="en-GB" sz="1250" noProof="0"/>
                        <a:t>ESS-0879723</a:t>
                      </a:r>
                    </a:p>
                  </a:txBody>
                  <a:tcPr/>
                </a:tc>
                <a:tc>
                  <a:txBody>
                    <a:bodyPr/>
                    <a:lstStyle/>
                    <a:p>
                      <a:r>
                        <a:rPr lang="en-GB" sz="1250" noProof="0">
                          <a:solidFill>
                            <a:srgbClr val="00B050"/>
                          </a:solidFill>
                        </a:rPr>
                        <a:t>Review</a:t>
                      </a:r>
                      <a:endParaRPr lang="en-GB" sz="1250" noProof="0"/>
                    </a:p>
                  </a:txBody>
                  <a:tcPr/>
                </a:tc>
                <a:extLst>
                  <a:ext uri="{0D108BD9-81ED-4DB2-BD59-A6C34878D82A}">
                    <a16:rowId xmlns:a16="http://schemas.microsoft.com/office/drawing/2014/main" val="1685632182"/>
                  </a:ext>
                </a:extLst>
              </a:tr>
              <a:tr h="370840">
                <a:tc>
                  <a:txBody>
                    <a:bodyPr/>
                    <a:lstStyle/>
                    <a:p>
                      <a:r>
                        <a:rPr lang="en-GB" sz="1250" noProof="0"/>
                        <a:t>FBIS and BCMs</a:t>
                      </a:r>
                    </a:p>
                  </a:txBody>
                  <a:tcPr/>
                </a:tc>
                <a:tc>
                  <a:txBody>
                    <a:bodyPr/>
                    <a:lstStyle/>
                    <a:p>
                      <a:r>
                        <a:rPr lang="en-GB" sz="1250" noProof="0"/>
                        <a:t>ESS-0105298</a:t>
                      </a:r>
                    </a:p>
                  </a:txBody>
                  <a:tcPr/>
                </a:tc>
                <a:tc>
                  <a:txBody>
                    <a:bodyPr/>
                    <a:lstStyle/>
                    <a:p>
                      <a:r>
                        <a:rPr lang="en-GB" sz="1250" noProof="0" dirty="0">
                          <a:solidFill>
                            <a:srgbClr val="00B050"/>
                          </a:solidFill>
                        </a:rPr>
                        <a:t>Review</a:t>
                      </a:r>
                    </a:p>
                  </a:txBody>
                  <a:tcPr/>
                </a:tc>
                <a:extLst>
                  <a:ext uri="{0D108BD9-81ED-4DB2-BD59-A6C34878D82A}">
                    <a16:rowId xmlns:a16="http://schemas.microsoft.com/office/drawing/2014/main" val="942203288"/>
                  </a:ext>
                </a:extLst>
              </a:tr>
            </a:tbl>
          </a:graphicData>
        </a:graphic>
      </p:graphicFrame>
      <p:graphicFrame>
        <p:nvGraphicFramePr>
          <p:cNvPr id="7" name="Table 6">
            <a:extLst>
              <a:ext uri="{FF2B5EF4-FFF2-40B4-BE49-F238E27FC236}">
                <a16:creationId xmlns:a16="http://schemas.microsoft.com/office/drawing/2014/main" id="{8FD60554-7D41-6E4B-AE35-BB64CECD5A76}"/>
              </a:ext>
            </a:extLst>
          </p:cNvPr>
          <p:cNvGraphicFramePr>
            <a:graphicFrameLocks noGrp="1"/>
          </p:cNvGraphicFramePr>
          <p:nvPr>
            <p:extLst>
              <p:ext uri="{D42A27DB-BD31-4B8C-83A1-F6EECF244321}">
                <p14:modId xmlns:p14="http://schemas.microsoft.com/office/powerpoint/2010/main" val="3828476052"/>
              </p:ext>
            </p:extLst>
          </p:nvPr>
        </p:nvGraphicFramePr>
        <p:xfrm>
          <a:off x="6384032" y="1484784"/>
          <a:ext cx="5544616" cy="5323840"/>
        </p:xfrm>
        <a:graphic>
          <a:graphicData uri="http://schemas.openxmlformats.org/drawingml/2006/table">
            <a:tbl>
              <a:tblPr firstRow="1" bandRow="1">
                <a:tableStyleId>{5C22544A-7EE6-4342-B048-85BDC9FD1C3A}</a:tableStyleId>
              </a:tblPr>
              <a:tblGrid>
                <a:gridCol w="3024336">
                  <a:extLst>
                    <a:ext uri="{9D8B030D-6E8A-4147-A177-3AD203B41FA5}">
                      <a16:colId xmlns:a16="http://schemas.microsoft.com/office/drawing/2014/main" val="1164500620"/>
                    </a:ext>
                  </a:extLst>
                </a:gridCol>
                <a:gridCol w="1296144">
                  <a:extLst>
                    <a:ext uri="{9D8B030D-6E8A-4147-A177-3AD203B41FA5}">
                      <a16:colId xmlns:a16="http://schemas.microsoft.com/office/drawing/2014/main" val="2467694564"/>
                    </a:ext>
                  </a:extLst>
                </a:gridCol>
                <a:gridCol w="1224136">
                  <a:extLst>
                    <a:ext uri="{9D8B030D-6E8A-4147-A177-3AD203B41FA5}">
                      <a16:colId xmlns:a16="http://schemas.microsoft.com/office/drawing/2014/main" val="1748171899"/>
                    </a:ext>
                  </a:extLst>
                </a:gridCol>
              </a:tblGrid>
              <a:tr h="370840">
                <a:tc>
                  <a:txBody>
                    <a:bodyPr/>
                    <a:lstStyle/>
                    <a:p>
                      <a:r>
                        <a:rPr lang="en-GB" noProof="0"/>
                        <a:t>Interface Control Document</a:t>
                      </a:r>
                    </a:p>
                  </a:txBody>
                  <a:tcPr/>
                </a:tc>
                <a:tc>
                  <a:txBody>
                    <a:bodyPr/>
                    <a:lstStyle/>
                    <a:p>
                      <a:r>
                        <a:rPr lang="en-GB" noProof="0"/>
                        <a:t>CHESS Number</a:t>
                      </a:r>
                    </a:p>
                  </a:txBody>
                  <a:tcPr/>
                </a:tc>
                <a:tc>
                  <a:txBody>
                    <a:bodyPr/>
                    <a:lstStyle/>
                    <a:p>
                      <a:r>
                        <a:rPr lang="en-GB" noProof="0"/>
                        <a:t>Status in CHESS</a:t>
                      </a:r>
                    </a:p>
                  </a:txBody>
                  <a:tcPr/>
                </a:tc>
                <a:extLst>
                  <a:ext uri="{0D108BD9-81ED-4DB2-BD59-A6C34878D82A}">
                    <a16:rowId xmlns:a16="http://schemas.microsoft.com/office/drawing/2014/main" val="4127164779"/>
                  </a:ext>
                </a:extLst>
              </a:tr>
              <a:tr h="370840">
                <a:tc>
                  <a:txBody>
                    <a:bodyPr/>
                    <a:lstStyle/>
                    <a:p>
                      <a:r>
                        <a:rPr lang="en-GB" sz="1250" noProof="0"/>
                        <a:t>FBIS and BLMs</a:t>
                      </a:r>
                    </a:p>
                  </a:txBody>
                  <a:tcPr/>
                </a:tc>
                <a:tc>
                  <a:txBody>
                    <a:bodyPr/>
                    <a:lstStyle/>
                    <a:p>
                      <a:r>
                        <a:rPr lang="en-GB" sz="1250" noProof="0"/>
                        <a:t>ESS-0515969</a:t>
                      </a:r>
                    </a:p>
                  </a:txBody>
                  <a:tcPr/>
                </a:tc>
                <a:tc>
                  <a:txBody>
                    <a:bodyPr/>
                    <a:lstStyle/>
                    <a:p>
                      <a:r>
                        <a:rPr lang="en-GB" sz="1250" noProof="0">
                          <a:solidFill>
                            <a:srgbClr val="00B050"/>
                          </a:solidFill>
                        </a:rPr>
                        <a:t>Released</a:t>
                      </a:r>
                    </a:p>
                  </a:txBody>
                  <a:tcPr/>
                </a:tc>
                <a:extLst>
                  <a:ext uri="{0D108BD9-81ED-4DB2-BD59-A6C34878D82A}">
                    <a16:rowId xmlns:a16="http://schemas.microsoft.com/office/drawing/2014/main" val="1947782227"/>
                  </a:ext>
                </a:extLst>
              </a:tr>
              <a:tr h="370840">
                <a:tc>
                  <a:txBody>
                    <a:bodyPr/>
                    <a:lstStyle/>
                    <a:p>
                      <a:pPr marL="0" marR="0" lvl="0" indent="0" algn="l" defTabSz="315314" rtl="0" eaLnBrk="1" fontAlgn="auto" latinLnBrk="0" hangingPunct="1">
                        <a:lnSpc>
                          <a:spcPct val="100000"/>
                        </a:lnSpc>
                        <a:spcBef>
                          <a:spcPts val="0"/>
                        </a:spcBef>
                        <a:spcAft>
                          <a:spcPts val="0"/>
                        </a:spcAft>
                        <a:buClrTx/>
                        <a:buSzTx/>
                        <a:buFontTx/>
                        <a:buNone/>
                        <a:tabLst/>
                        <a:defRPr/>
                      </a:pPr>
                      <a:r>
                        <a:rPr lang="en-GB" sz="1250" noProof="0"/>
                        <a:t>FBIS and BPMs</a:t>
                      </a:r>
                    </a:p>
                  </a:txBody>
                  <a:tcPr/>
                </a:tc>
                <a:tc>
                  <a:txBody>
                    <a:bodyPr/>
                    <a:lstStyle/>
                    <a:p>
                      <a:r>
                        <a:rPr lang="en-GB" sz="1250" noProof="0"/>
                        <a:t>JIRA</a:t>
                      </a:r>
                    </a:p>
                  </a:txBody>
                  <a:tcPr/>
                </a:tc>
                <a:tc>
                  <a:txBody>
                    <a:bodyPr/>
                    <a:lstStyle/>
                    <a:p>
                      <a:pPr marL="0" marR="0" lvl="0" indent="0" algn="l" defTabSz="315314" rtl="0" eaLnBrk="1" fontAlgn="auto" latinLnBrk="0" hangingPunct="1">
                        <a:lnSpc>
                          <a:spcPct val="100000"/>
                        </a:lnSpc>
                        <a:spcBef>
                          <a:spcPts val="0"/>
                        </a:spcBef>
                        <a:spcAft>
                          <a:spcPts val="0"/>
                        </a:spcAft>
                        <a:buClrTx/>
                        <a:buSzTx/>
                        <a:buFontTx/>
                        <a:buNone/>
                        <a:tabLst/>
                        <a:defRPr/>
                      </a:pPr>
                      <a:r>
                        <a:rPr lang="en-GB" sz="1250" noProof="0"/>
                        <a:t>Work on-going</a:t>
                      </a:r>
                    </a:p>
                  </a:txBody>
                  <a:tcPr/>
                </a:tc>
                <a:extLst>
                  <a:ext uri="{0D108BD9-81ED-4DB2-BD59-A6C34878D82A}">
                    <a16:rowId xmlns:a16="http://schemas.microsoft.com/office/drawing/2014/main" val="1986963490"/>
                  </a:ext>
                </a:extLst>
              </a:tr>
              <a:tr h="370840">
                <a:tc>
                  <a:txBody>
                    <a:bodyPr/>
                    <a:lstStyle/>
                    <a:p>
                      <a:pPr marL="0" marR="0" lvl="0" indent="0" algn="l" defTabSz="315314" rtl="0" eaLnBrk="1" fontAlgn="auto" latinLnBrk="0" hangingPunct="1">
                        <a:lnSpc>
                          <a:spcPct val="100000"/>
                        </a:lnSpc>
                        <a:spcBef>
                          <a:spcPts val="0"/>
                        </a:spcBef>
                        <a:spcAft>
                          <a:spcPts val="0"/>
                        </a:spcAft>
                        <a:buClrTx/>
                        <a:buSzTx/>
                        <a:buFontTx/>
                        <a:buNone/>
                        <a:tabLst/>
                        <a:defRPr/>
                      </a:pPr>
                      <a:r>
                        <a:rPr lang="en-GB" sz="1250" noProof="0"/>
                        <a:t>MPS PLCs and FBIS </a:t>
                      </a:r>
                    </a:p>
                  </a:txBody>
                  <a:tcPr/>
                </a:tc>
                <a:tc>
                  <a:txBody>
                    <a:bodyPr/>
                    <a:lstStyle/>
                    <a:p>
                      <a:r>
                        <a:rPr lang="en-GB" sz="1250" noProof="0"/>
                        <a:t>ESS-0440607</a:t>
                      </a:r>
                    </a:p>
                  </a:txBody>
                  <a:tcPr/>
                </a:tc>
                <a:tc>
                  <a:txBody>
                    <a:bodyPr/>
                    <a:lstStyle/>
                    <a:p>
                      <a:r>
                        <a:rPr lang="en-GB" sz="1250" noProof="0">
                          <a:solidFill>
                            <a:srgbClr val="00B050"/>
                          </a:solidFill>
                        </a:rPr>
                        <a:t>Released</a:t>
                      </a:r>
                    </a:p>
                  </a:txBody>
                  <a:tcPr/>
                </a:tc>
                <a:extLst>
                  <a:ext uri="{0D108BD9-81ED-4DB2-BD59-A6C34878D82A}">
                    <a16:rowId xmlns:a16="http://schemas.microsoft.com/office/drawing/2014/main" val="31057445"/>
                  </a:ext>
                </a:extLst>
              </a:tr>
              <a:tr h="370840">
                <a:tc>
                  <a:txBody>
                    <a:bodyPr/>
                    <a:lstStyle/>
                    <a:p>
                      <a:r>
                        <a:rPr lang="en-GB" sz="1250" noProof="0"/>
                        <a:t>FBIS and MEBT chopper</a:t>
                      </a:r>
                    </a:p>
                  </a:txBody>
                  <a:tcPr/>
                </a:tc>
                <a:tc>
                  <a:txBody>
                    <a:bodyPr/>
                    <a:lstStyle/>
                    <a:p>
                      <a:r>
                        <a:rPr lang="en-GB" sz="1250" noProof="0"/>
                        <a:t>JIRA</a:t>
                      </a:r>
                    </a:p>
                  </a:txBody>
                  <a:tcPr/>
                </a:tc>
                <a:tc>
                  <a:txBody>
                    <a:bodyPr/>
                    <a:lstStyle/>
                    <a:p>
                      <a:pPr marL="0" marR="0" lvl="0" indent="0" algn="l" defTabSz="315314" rtl="0" eaLnBrk="1" fontAlgn="auto" latinLnBrk="0" hangingPunct="1">
                        <a:lnSpc>
                          <a:spcPct val="100000"/>
                        </a:lnSpc>
                        <a:spcBef>
                          <a:spcPts val="0"/>
                        </a:spcBef>
                        <a:spcAft>
                          <a:spcPts val="0"/>
                        </a:spcAft>
                        <a:buClrTx/>
                        <a:buSzTx/>
                        <a:buFontTx/>
                        <a:buNone/>
                        <a:tabLst/>
                        <a:defRPr/>
                      </a:pPr>
                      <a:r>
                        <a:rPr lang="en-GB" sz="1250" noProof="0"/>
                        <a:t>Work on-going</a:t>
                      </a:r>
                    </a:p>
                  </a:txBody>
                  <a:tcPr/>
                </a:tc>
                <a:extLst>
                  <a:ext uri="{0D108BD9-81ED-4DB2-BD59-A6C34878D82A}">
                    <a16:rowId xmlns:a16="http://schemas.microsoft.com/office/drawing/2014/main" val="4265413369"/>
                  </a:ext>
                </a:extLst>
              </a:tr>
              <a:tr h="370840">
                <a:tc>
                  <a:txBody>
                    <a:bodyPr/>
                    <a:lstStyle/>
                    <a:p>
                      <a:endParaRPr lang="en-GB" sz="1250" b="1" noProof="0"/>
                    </a:p>
                  </a:txBody>
                  <a:tcPr/>
                </a:tc>
                <a:tc>
                  <a:txBody>
                    <a:bodyPr/>
                    <a:lstStyle/>
                    <a:p>
                      <a:endParaRPr lang="en-GB" sz="1250" noProof="0"/>
                    </a:p>
                  </a:txBody>
                  <a:tcPr/>
                </a:tc>
                <a:tc>
                  <a:txBody>
                    <a:bodyPr/>
                    <a:lstStyle/>
                    <a:p>
                      <a:endParaRPr lang="en-GB" sz="1250" noProof="0"/>
                    </a:p>
                  </a:txBody>
                  <a:tcPr/>
                </a:tc>
                <a:extLst>
                  <a:ext uri="{0D108BD9-81ED-4DB2-BD59-A6C34878D82A}">
                    <a16:rowId xmlns:a16="http://schemas.microsoft.com/office/drawing/2014/main" val="749254507"/>
                  </a:ext>
                </a:extLst>
              </a:tr>
              <a:tr h="370840">
                <a:tc>
                  <a:txBody>
                    <a:bodyPr/>
                    <a:lstStyle/>
                    <a:p>
                      <a:r>
                        <a:rPr lang="en-GB" sz="1250" b="1" noProof="0"/>
                        <a:t>Target-Systems</a:t>
                      </a:r>
                    </a:p>
                  </a:txBody>
                  <a:tcPr/>
                </a:tc>
                <a:tc>
                  <a:txBody>
                    <a:bodyPr/>
                    <a:lstStyle/>
                    <a:p>
                      <a:endParaRPr lang="en-GB" sz="1250" noProof="0"/>
                    </a:p>
                  </a:txBody>
                  <a:tcPr/>
                </a:tc>
                <a:tc>
                  <a:txBody>
                    <a:bodyPr/>
                    <a:lstStyle/>
                    <a:p>
                      <a:endParaRPr lang="en-GB" sz="1250" noProof="0"/>
                    </a:p>
                  </a:txBody>
                  <a:tcPr/>
                </a:tc>
                <a:extLst>
                  <a:ext uri="{0D108BD9-81ED-4DB2-BD59-A6C34878D82A}">
                    <a16:rowId xmlns:a16="http://schemas.microsoft.com/office/drawing/2014/main" val="2546273483"/>
                  </a:ext>
                </a:extLst>
              </a:tr>
              <a:tr h="370840">
                <a:tc>
                  <a:txBody>
                    <a:bodyPr/>
                    <a:lstStyle/>
                    <a:p>
                      <a:r>
                        <a:rPr lang="en-GB" sz="1250" noProof="0"/>
                        <a:t>MPS-Trg and Primary Target water cooling</a:t>
                      </a:r>
                    </a:p>
                  </a:txBody>
                  <a:tcPr/>
                </a:tc>
                <a:tc>
                  <a:txBody>
                    <a:bodyPr/>
                    <a:lstStyle/>
                    <a:p>
                      <a:r>
                        <a:rPr lang="en-GB" sz="1250" noProof="0">
                          <a:solidFill>
                            <a:schemeClr val="tx1">
                              <a:lumMod val="85000"/>
                              <a:lumOff val="15000"/>
                            </a:schemeClr>
                          </a:solidFill>
                        </a:rPr>
                        <a:t>ESS-0216049</a:t>
                      </a:r>
                      <a:endParaRPr lang="en-GB" sz="1250" noProof="0"/>
                    </a:p>
                  </a:txBody>
                  <a:tcPr/>
                </a:tc>
                <a:tc>
                  <a:txBody>
                    <a:bodyPr/>
                    <a:lstStyle/>
                    <a:p>
                      <a:r>
                        <a:rPr lang="en-GB" sz="1250" noProof="0" dirty="0"/>
                        <a:t>Draft ready</a:t>
                      </a:r>
                    </a:p>
                  </a:txBody>
                  <a:tcPr/>
                </a:tc>
                <a:extLst>
                  <a:ext uri="{0D108BD9-81ED-4DB2-BD59-A6C34878D82A}">
                    <a16:rowId xmlns:a16="http://schemas.microsoft.com/office/drawing/2014/main" val="3887103819"/>
                  </a:ext>
                </a:extLst>
              </a:tr>
              <a:tr h="370840">
                <a:tc>
                  <a:txBody>
                    <a:bodyPr/>
                    <a:lstStyle/>
                    <a:p>
                      <a:r>
                        <a:rPr lang="en-GB" sz="1250" noProof="0"/>
                        <a:t>MPS-Trg and Target Wheel</a:t>
                      </a:r>
                    </a:p>
                  </a:txBody>
                  <a:tcPr/>
                </a:tc>
                <a:tc>
                  <a:txBody>
                    <a:bodyPr/>
                    <a:lstStyle/>
                    <a:p>
                      <a:r>
                        <a:rPr lang="en-GB" sz="1250" noProof="0"/>
                        <a:t>ESS-0400026</a:t>
                      </a:r>
                    </a:p>
                  </a:txBody>
                  <a:tcPr/>
                </a:tc>
                <a:tc>
                  <a:txBody>
                    <a:bodyPr/>
                    <a:lstStyle/>
                    <a:p>
                      <a:r>
                        <a:rPr lang="en-GB" sz="1250" noProof="0" dirty="0"/>
                        <a:t>Draft Ready</a:t>
                      </a:r>
                    </a:p>
                  </a:txBody>
                  <a:tcPr/>
                </a:tc>
                <a:extLst>
                  <a:ext uri="{0D108BD9-81ED-4DB2-BD59-A6C34878D82A}">
                    <a16:rowId xmlns:a16="http://schemas.microsoft.com/office/drawing/2014/main" val="2294940719"/>
                  </a:ext>
                </a:extLst>
              </a:tr>
              <a:tr h="370840">
                <a:tc>
                  <a:txBody>
                    <a:bodyPr/>
                    <a:lstStyle/>
                    <a:p>
                      <a:r>
                        <a:rPr lang="en-GB" sz="1250" noProof="0"/>
                        <a:t>Target Electrical Infrastructure and MP</a:t>
                      </a:r>
                    </a:p>
                  </a:txBody>
                  <a:tcPr/>
                </a:tc>
                <a:tc>
                  <a:txBody>
                    <a:bodyPr/>
                    <a:lstStyle/>
                    <a:p>
                      <a:r>
                        <a:rPr lang="en-GB" sz="1250" noProof="0"/>
                        <a:t>ESS-0198548</a:t>
                      </a:r>
                    </a:p>
                  </a:txBody>
                  <a:tcPr/>
                </a:tc>
                <a:tc>
                  <a:txBody>
                    <a:bodyPr/>
                    <a:lstStyle/>
                    <a:p>
                      <a:r>
                        <a:rPr lang="en-GB" sz="1250" noProof="0" dirty="0">
                          <a:solidFill>
                            <a:srgbClr val="00B050"/>
                          </a:solidFill>
                        </a:rPr>
                        <a:t>Released</a:t>
                      </a:r>
                    </a:p>
                  </a:txBody>
                  <a:tcPr/>
                </a:tc>
                <a:extLst>
                  <a:ext uri="{0D108BD9-81ED-4DB2-BD59-A6C34878D82A}">
                    <a16:rowId xmlns:a16="http://schemas.microsoft.com/office/drawing/2014/main" val="2404567960"/>
                  </a:ext>
                </a:extLst>
              </a:tr>
              <a:tr h="370840">
                <a:tc>
                  <a:txBody>
                    <a:bodyPr/>
                    <a:lstStyle/>
                    <a:p>
                      <a:r>
                        <a:rPr lang="en-GB" sz="1250" noProof="0"/>
                        <a:t>MPS-Trg and Proton Beam Window</a:t>
                      </a:r>
                    </a:p>
                  </a:txBody>
                  <a:tcPr/>
                </a:tc>
                <a:tc>
                  <a:txBody>
                    <a:bodyPr/>
                    <a:lstStyle/>
                    <a:p>
                      <a:r>
                        <a:rPr lang="en-GB" sz="1250" noProof="0"/>
                        <a:t>ESS-0400027</a:t>
                      </a:r>
                    </a:p>
                  </a:txBody>
                  <a:tcPr/>
                </a:tc>
                <a:tc>
                  <a:txBody>
                    <a:bodyPr/>
                    <a:lstStyle/>
                    <a:p>
                      <a:r>
                        <a:rPr lang="en-GB" sz="1250" noProof="0"/>
                        <a:t>Work on-going</a:t>
                      </a:r>
                    </a:p>
                  </a:txBody>
                  <a:tcPr/>
                </a:tc>
                <a:extLst>
                  <a:ext uri="{0D108BD9-81ED-4DB2-BD59-A6C34878D82A}">
                    <a16:rowId xmlns:a16="http://schemas.microsoft.com/office/drawing/2014/main" val="757143638"/>
                  </a:ext>
                </a:extLst>
              </a:tr>
              <a:tr h="370840">
                <a:tc>
                  <a:txBody>
                    <a:bodyPr/>
                    <a:lstStyle/>
                    <a:p>
                      <a:pPr marL="0" marR="0" lvl="0" indent="0" algn="l" defTabSz="315314" rtl="0" eaLnBrk="1" fontAlgn="auto" latinLnBrk="0" hangingPunct="1">
                        <a:lnSpc>
                          <a:spcPct val="100000"/>
                        </a:lnSpc>
                        <a:spcBef>
                          <a:spcPts val="0"/>
                        </a:spcBef>
                        <a:spcAft>
                          <a:spcPts val="0"/>
                        </a:spcAft>
                        <a:buClrTx/>
                        <a:buSzTx/>
                        <a:buFontTx/>
                        <a:buNone/>
                        <a:tabLst/>
                        <a:defRPr/>
                      </a:pPr>
                      <a:r>
                        <a:rPr lang="en-GB" sz="1250" noProof="0"/>
                        <a:t>MPS-Trg and Tuning Beam Dump</a:t>
                      </a:r>
                    </a:p>
                  </a:txBody>
                  <a:tcPr/>
                </a:tc>
                <a:tc>
                  <a:txBody>
                    <a:bodyPr/>
                    <a:lstStyle/>
                    <a:p>
                      <a:r>
                        <a:rPr lang="en-GB" sz="1250" noProof="0"/>
                        <a:t>ESS-0213023</a:t>
                      </a:r>
                    </a:p>
                  </a:txBody>
                  <a:tcPr/>
                </a:tc>
                <a:tc>
                  <a:txBody>
                    <a:bodyPr/>
                    <a:lstStyle/>
                    <a:p>
                      <a:r>
                        <a:rPr lang="en-GB" sz="1250" noProof="0"/>
                        <a:t>Draft ready</a:t>
                      </a:r>
                    </a:p>
                  </a:txBody>
                  <a:tcPr/>
                </a:tc>
                <a:extLst>
                  <a:ext uri="{0D108BD9-81ED-4DB2-BD59-A6C34878D82A}">
                    <a16:rowId xmlns:a16="http://schemas.microsoft.com/office/drawing/2014/main" val="3511150084"/>
                  </a:ext>
                </a:extLst>
              </a:tr>
              <a:tr h="370840">
                <a:tc>
                  <a:txBody>
                    <a:bodyPr/>
                    <a:lstStyle/>
                    <a:p>
                      <a:endParaRPr lang="en-GB" noProof="0"/>
                    </a:p>
                  </a:txBody>
                  <a:tcPr/>
                </a:tc>
                <a:tc>
                  <a:txBody>
                    <a:bodyPr/>
                    <a:lstStyle/>
                    <a:p>
                      <a:endParaRPr lang="en-GB" noProof="0"/>
                    </a:p>
                  </a:txBody>
                  <a:tcPr/>
                </a:tc>
                <a:tc>
                  <a:txBody>
                    <a:bodyPr/>
                    <a:lstStyle/>
                    <a:p>
                      <a:endParaRPr lang="en-GB" noProof="0"/>
                    </a:p>
                  </a:txBody>
                  <a:tcPr/>
                </a:tc>
                <a:extLst>
                  <a:ext uri="{0D108BD9-81ED-4DB2-BD59-A6C34878D82A}">
                    <a16:rowId xmlns:a16="http://schemas.microsoft.com/office/drawing/2014/main" val="1685632182"/>
                  </a:ext>
                </a:extLst>
              </a:tr>
              <a:tr h="370840">
                <a:tc>
                  <a:txBody>
                    <a:bodyPr/>
                    <a:lstStyle/>
                    <a:p>
                      <a:endParaRPr lang="en-GB" noProof="0"/>
                    </a:p>
                  </a:txBody>
                  <a:tcPr/>
                </a:tc>
                <a:tc>
                  <a:txBody>
                    <a:bodyPr/>
                    <a:lstStyle/>
                    <a:p>
                      <a:endParaRPr lang="en-GB" noProof="0"/>
                    </a:p>
                  </a:txBody>
                  <a:tcPr/>
                </a:tc>
                <a:tc>
                  <a:txBody>
                    <a:bodyPr/>
                    <a:lstStyle/>
                    <a:p>
                      <a:endParaRPr lang="en-GB" noProof="0" dirty="0"/>
                    </a:p>
                  </a:txBody>
                  <a:tcPr/>
                </a:tc>
                <a:extLst>
                  <a:ext uri="{0D108BD9-81ED-4DB2-BD59-A6C34878D82A}">
                    <a16:rowId xmlns:a16="http://schemas.microsoft.com/office/drawing/2014/main" val="942203288"/>
                  </a:ext>
                </a:extLst>
              </a:tr>
            </a:tbl>
          </a:graphicData>
        </a:graphic>
      </p:graphicFrame>
    </p:spTree>
    <p:extLst>
      <p:ext uri="{BB962C8B-B14F-4D97-AF65-F5344CB8AC3E}">
        <p14:creationId xmlns:p14="http://schemas.microsoft.com/office/powerpoint/2010/main" val="1034689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8</a:t>
            </a:fld>
            <a:endParaRPr lang="en-GB"/>
          </a:p>
        </p:txBody>
      </p:sp>
      <p:sp>
        <p:nvSpPr>
          <p:cNvPr id="3" name="Title 3">
            <a:extLst>
              <a:ext uri="{FF2B5EF4-FFF2-40B4-BE49-F238E27FC236}">
                <a16:creationId xmlns:a16="http://schemas.microsoft.com/office/drawing/2014/main" id="{493C9CDA-9D80-AF47-A6FB-6DC83FEB6325}"/>
              </a:ext>
            </a:extLst>
          </p:cNvPr>
          <p:cNvSpPr>
            <a:spLocks noGrp="1"/>
          </p:cNvSpPr>
          <p:nvPr>
            <p:ph type="title"/>
          </p:nvPr>
        </p:nvSpPr>
        <p:spPr>
          <a:xfrm>
            <a:off x="609600" y="346646"/>
            <a:ext cx="9518848" cy="562074"/>
          </a:xfrm>
        </p:spPr>
        <p:txBody>
          <a:bodyPr/>
          <a:lstStyle/>
          <a:p>
            <a:r>
              <a:rPr lang="en-US" dirty="0">
                <a:solidFill>
                  <a:schemeClr val="bg1"/>
                </a:solidFill>
              </a:rPr>
              <a:t>Prototypes in the Labs at ESS and ZHAW: Status</a:t>
            </a:r>
            <a:endParaRPr lang="en-GB" dirty="0">
              <a:solidFill>
                <a:schemeClr val="bg1"/>
              </a:solidFill>
            </a:endParaRPr>
          </a:p>
        </p:txBody>
      </p:sp>
      <p:sp>
        <p:nvSpPr>
          <p:cNvPr id="5" name="Content Placeholder 1">
            <a:extLst>
              <a:ext uri="{FF2B5EF4-FFF2-40B4-BE49-F238E27FC236}">
                <a16:creationId xmlns:a16="http://schemas.microsoft.com/office/drawing/2014/main" id="{50ACA83F-6116-B644-A09E-15E13CF07BE3}"/>
              </a:ext>
            </a:extLst>
          </p:cNvPr>
          <p:cNvSpPr>
            <a:spLocks noGrp="1"/>
          </p:cNvSpPr>
          <p:nvPr>
            <p:ph idx="1"/>
          </p:nvPr>
        </p:nvSpPr>
        <p:spPr>
          <a:xfrm>
            <a:off x="302007" y="1546783"/>
            <a:ext cx="7090137" cy="1584176"/>
          </a:xfrm>
        </p:spPr>
        <p:txBody>
          <a:bodyPr/>
          <a:lstStyle/>
          <a:p>
            <a:pPr marL="0" indent="0" algn="just">
              <a:buNone/>
            </a:pPr>
            <a:r>
              <a:rPr lang="en-US" sz="1600" b="1" dirty="0">
                <a:latin typeface="Tahoma" panose="020B0604030504040204" pitchFamily="34" charset="0"/>
                <a:ea typeface="Tahoma" panose="020B0604030504040204" pitchFamily="34" charset="0"/>
                <a:cs typeface="Tahoma" panose="020B0604030504040204" pitchFamily="34" charset="0"/>
              </a:rPr>
              <a:t>MPS-</a:t>
            </a:r>
            <a:r>
              <a:rPr lang="en-US" sz="1600" b="1" dirty="0" err="1">
                <a:latin typeface="Tahoma" panose="020B0604030504040204" pitchFamily="34" charset="0"/>
                <a:ea typeface="Tahoma" panose="020B0604030504040204" pitchFamily="34" charset="0"/>
                <a:cs typeface="Tahoma" panose="020B0604030504040204" pitchFamily="34" charset="0"/>
              </a:rPr>
              <a:t>Vac</a:t>
            </a:r>
            <a:r>
              <a:rPr lang="en-US" sz="1600" b="1" dirty="0">
                <a:latin typeface="Tahoma" panose="020B0604030504040204" pitchFamily="34" charset="0"/>
                <a:ea typeface="Tahoma" panose="020B0604030504040204" pitchFamily="34" charset="0"/>
                <a:cs typeface="Tahoma" panose="020B0604030504040204" pitchFamily="34" charset="0"/>
              </a:rPr>
              <a:t> and MPS-ID: </a:t>
            </a:r>
            <a:r>
              <a:rPr lang="en-US" sz="1600" dirty="0">
                <a:latin typeface="Tahoma" panose="020B0604030504040204" pitchFamily="34" charset="0"/>
                <a:ea typeface="Tahoma" panose="020B0604030504040204" pitchFamily="34" charset="0"/>
                <a:cs typeface="Tahoma" panose="020B0604030504040204" pitchFamily="34" charset="0"/>
              </a:rPr>
              <a:t>fully tested and ready for final </a:t>
            </a:r>
            <a:r>
              <a:rPr lang="en-US" sz="1600" dirty="0" err="1">
                <a:latin typeface="Tahoma" panose="020B0604030504040204" pitchFamily="34" charset="0"/>
                <a:ea typeface="Tahoma" panose="020B0604030504040204" pitchFamily="34" charset="0"/>
                <a:cs typeface="Tahoma" panose="020B0604030504040204" pitchFamily="34" charset="0"/>
              </a:rPr>
              <a:t>sw</a:t>
            </a:r>
            <a:r>
              <a:rPr lang="en-US" sz="1600" dirty="0">
                <a:latin typeface="Tahoma" panose="020B0604030504040204" pitchFamily="34" charset="0"/>
                <a:ea typeface="Tahoma" panose="020B0604030504040204" pitchFamily="34" charset="0"/>
                <a:cs typeface="Tahoma" panose="020B0604030504040204" pitchFamily="34" charset="0"/>
              </a:rPr>
              <a:t> testing, </a:t>
            </a:r>
            <a:r>
              <a:rPr lang="en-US" sz="1600" dirty="0" err="1">
                <a:latin typeface="Tahoma" panose="020B0604030504040204" pitchFamily="34" charset="0"/>
                <a:ea typeface="Tahoma" panose="020B0604030504040204" pitchFamily="34" charset="0"/>
                <a:cs typeface="Tahoma" panose="020B0604030504040204" pitchFamily="34" charset="0"/>
              </a:rPr>
              <a:t>sw</a:t>
            </a:r>
            <a:r>
              <a:rPr lang="en-US" sz="1600" dirty="0">
                <a:latin typeface="Tahoma" panose="020B0604030504040204" pitchFamily="34" charset="0"/>
                <a:ea typeface="Tahoma" panose="020B0604030504040204" pitchFamily="34" charset="0"/>
                <a:cs typeface="Tahoma" panose="020B0604030504040204" pitchFamily="34" charset="0"/>
              </a:rPr>
              <a:t> freeze &amp; version control, deployment, installation</a:t>
            </a:r>
          </a:p>
          <a:p>
            <a:pPr marL="0" indent="0" algn="just">
              <a:buNone/>
            </a:pPr>
            <a:r>
              <a:rPr lang="en-US" sz="1600" b="1" dirty="0">
                <a:latin typeface="Tahoma" panose="020B0604030504040204" pitchFamily="34" charset="0"/>
                <a:ea typeface="Tahoma" panose="020B0604030504040204" pitchFamily="34" charset="0"/>
                <a:cs typeface="Tahoma" panose="020B0604030504040204" pitchFamily="34" charset="0"/>
              </a:rPr>
              <a:t>MPS-Mag:</a:t>
            </a:r>
            <a:r>
              <a:rPr lang="en-US" sz="1600" dirty="0">
                <a:latin typeface="Tahoma" panose="020B0604030504040204" pitchFamily="34" charset="0"/>
                <a:ea typeface="Tahoma" panose="020B0604030504040204" pitchFamily="34" charset="0"/>
                <a:cs typeface="Tahoma" panose="020B0604030504040204" pitchFamily="34" charset="0"/>
              </a:rPr>
              <a:t> prototype in ESS lab (Critical Design Review: 2019-05-22)</a:t>
            </a:r>
          </a:p>
          <a:p>
            <a:pPr marL="0" indent="0" algn="just">
              <a:buNone/>
            </a:pPr>
            <a:r>
              <a:rPr lang="en-US" sz="1600" b="1" dirty="0">
                <a:latin typeface="Tahoma" panose="020B0604030504040204" pitchFamily="34" charset="0"/>
                <a:ea typeface="Tahoma" panose="020B0604030504040204" pitchFamily="34" charset="0"/>
                <a:cs typeface="Tahoma" panose="020B0604030504040204" pitchFamily="34" charset="0"/>
              </a:rPr>
              <a:t>FBIS:</a:t>
            </a:r>
            <a:r>
              <a:rPr lang="en-US" sz="1600" dirty="0">
                <a:latin typeface="Tahoma" panose="020B0604030504040204" pitchFamily="34" charset="0"/>
                <a:ea typeface="Tahoma" panose="020B0604030504040204" pitchFamily="34" charset="0"/>
                <a:cs typeface="Tahoma" panose="020B0604030504040204" pitchFamily="34" charset="0"/>
              </a:rPr>
              <a:t> Demonstrator/prototype in Lund/installed at Ion Source-LEBT test stand for testing and FBIS existing at ZHAW (finalization of </a:t>
            </a:r>
            <a:r>
              <a:rPr lang="en-US" sz="1600" dirty="0" err="1">
                <a:latin typeface="Tahoma" panose="020B0604030504040204" pitchFamily="34" charset="0"/>
                <a:ea typeface="Tahoma" panose="020B0604030504040204" pitchFamily="34" charset="0"/>
                <a:cs typeface="Tahoma" panose="020B0604030504040204" pitchFamily="34" charset="0"/>
              </a:rPr>
              <a:t>hw</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fw</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sw</a:t>
            </a:r>
            <a:r>
              <a:rPr lang="en-US" sz="1600" dirty="0">
                <a:latin typeface="Tahoma" panose="020B0604030504040204" pitchFamily="34" charset="0"/>
                <a:ea typeface="Tahoma" panose="020B0604030504040204" pitchFamily="34" charset="0"/>
                <a:cs typeface="Tahoma" panose="020B0604030504040204" pitchFamily="34" charset="0"/>
              </a:rPr>
              <a:t>)</a:t>
            </a:r>
            <a:endParaRPr lang="en-GB" sz="1600" dirty="0">
              <a:solidFill>
                <a:schemeClr val="tx1">
                  <a:lumMod val="85000"/>
                  <a:lumOff val="15000"/>
                </a:schemeClr>
              </a:solidFill>
            </a:endParaRPr>
          </a:p>
          <a:p>
            <a:pPr>
              <a:spcBef>
                <a:spcPts val="0"/>
              </a:spcBef>
            </a:pPr>
            <a:endParaRPr lang="en-GB" sz="1600" dirty="0">
              <a:solidFill>
                <a:schemeClr val="tx1">
                  <a:lumMod val="85000"/>
                  <a:lumOff val="15000"/>
                </a:schemeClr>
              </a:solidFill>
            </a:endParaRPr>
          </a:p>
        </p:txBody>
      </p:sp>
      <p:pic>
        <p:nvPicPr>
          <p:cNvPr id="6" name="Picture 5">
            <a:extLst>
              <a:ext uri="{FF2B5EF4-FFF2-40B4-BE49-F238E27FC236}">
                <a16:creationId xmlns:a16="http://schemas.microsoft.com/office/drawing/2014/main" id="{D0F3EFDF-BAE4-7F49-B8D4-D03DCB43F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0216" y="4463855"/>
            <a:ext cx="3631499" cy="2277513"/>
          </a:xfrm>
          <a:prstGeom prst="rect">
            <a:avLst/>
          </a:prstGeom>
        </p:spPr>
      </p:pic>
      <p:pic>
        <p:nvPicPr>
          <p:cNvPr id="7" name="Picture 6">
            <a:extLst>
              <a:ext uri="{FF2B5EF4-FFF2-40B4-BE49-F238E27FC236}">
                <a16:creationId xmlns:a16="http://schemas.microsoft.com/office/drawing/2014/main" id="{8DF46DC1-4448-B64E-893E-3CB6F1CC1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216" y="2112584"/>
            <a:ext cx="3744416" cy="2038100"/>
          </a:xfrm>
          <a:prstGeom prst="rect">
            <a:avLst/>
          </a:prstGeom>
        </p:spPr>
      </p:pic>
      <p:sp>
        <p:nvSpPr>
          <p:cNvPr id="8" name="TextBox 7">
            <a:extLst>
              <a:ext uri="{FF2B5EF4-FFF2-40B4-BE49-F238E27FC236}">
                <a16:creationId xmlns:a16="http://schemas.microsoft.com/office/drawing/2014/main" id="{552FAA66-45FA-C34A-9677-8DFC0738DDA2}"/>
              </a:ext>
            </a:extLst>
          </p:cNvPr>
          <p:cNvSpPr txBox="1"/>
          <p:nvPr/>
        </p:nvSpPr>
        <p:spPr>
          <a:xfrm>
            <a:off x="8185122" y="1866310"/>
            <a:ext cx="3671518" cy="338554"/>
          </a:xfrm>
          <a:prstGeom prst="rect">
            <a:avLst/>
          </a:prstGeom>
          <a:noFill/>
        </p:spPr>
        <p:txBody>
          <a:bodyPr wrap="none" rtlCol="0">
            <a:spAutoFit/>
          </a:bodyPr>
          <a:lstStyle/>
          <a:p>
            <a:r>
              <a:rPr lang="sv-SE" sz="1600" dirty="0" err="1"/>
              <a:t>Mezzanine</a:t>
            </a:r>
            <a:r>
              <a:rPr lang="sv-SE" sz="1600" dirty="0"/>
              <a:t> </a:t>
            </a:r>
            <a:r>
              <a:rPr lang="sv-SE" sz="1600" dirty="0" err="1"/>
              <a:t>Card</a:t>
            </a:r>
            <a:r>
              <a:rPr lang="sv-SE" sz="1600" dirty="0"/>
              <a:t> to </a:t>
            </a:r>
            <a:r>
              <a:rPr lang="sv-SE" sz="1600" dirty="0" err="1"/>
              <a:t>connect</a:t>
            </a:r>
            <a:r>
              <a:rPr lang="sv-SE" sz="1600" dirty="0"/>
              <a:t> SCU </a:t>
            </a:r>
            <a:r>
              <a:rPr lang="sv-SE" sz="1600" dirty="0" err="1"/>
              <a:t>with</a:t>
            </a:r>
            <a:r>
              <a:rPr lang="sv-SE" sz="1600" dirty="0"/>
              <a:t> </a:t>
            </a:r>
            <a:r>
              <a:rPr lang="sv-SE" sz="1600" dirty="0" err="1"/>
              <a:t>PLCs</a:t>
            </a:r>
            <a:endParaRPr lang="sv-SE" sz="1600" dirty="0"/>
          </a:p>
        </p:txBody>
      </p:sp>
      <p:cxnSp>
        <p:nvCxnSpPr>
          <p:cNvPr id="9" name="Straight Connector 8">
            <a:extLst>
              <a:ext uri="{FF2B5EF4-FFF2-40B4-BE49-F238E27FC236}">
                <a16:creationId xmlns:a16="http://schemas.microsoft.com/office/drawing/2014/main" id="{45DA9126-10F5-6344-BE67-BEB7A45F74A4}"/>
              </a:ext>
            </a:extLst>
          </p:cNvPr>
          <p:cNvCxnSpPr>
            <a:cxnSpLocks/>
          </p:cNvCxnSpPr>
          <p:nvPr/>
        </p:nvCxnSpPr>
        <p:spPr>
          <a:xfrm flipH="1">
            <a:off x="9205083" y="3877802"/>
            <a:ext cx="160918" cy="2071478"/>
          </a:xfrm>
          <a:prstGeom prst="line">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39B63CF-4F68-304D-A5A1-FEF022741385}"/>
              </a:ext>
            </a:extLst>
          </p:cNvPr>
          <p:cNvSpPr txBox="1"/>
          <p:nvPr/>
        </p:nvSpPr>
        <p:spPr>
          <a:xfrm>
            <a:off x="10200456" y="4098558"/>
            <a:ext cx="1407437" cy="338554"/>
          </a:xfrm>
          <a:prstGeom prst="rect">
            <a:avLst/>
          </a:prstGeom>
          <a:noFill/>
        </p:spPr>
        <p:txBody>
          <a:bodyPr wrap="none" rtlCol="0">
            <a:spAutoFit/>
          </a:bodyPr>
          <a:lstStyle/>
          <a:p>
            <a:r>
              <a:rPr lang="sv-SE" sz="1600" dirty="0"/>
              <a:t>FBIS SCU </a:t>
            </a:r>
            <a:r>
              <a:rPr lang="sv-SE" sz="1600" dirty="0" err="1"/>
              <a:t>Crate</a:t>
            </a:r>
            <a:endParaRPr lang="sv-SE" sz="1600" dirty="0"/>
          </a:p>
        </p:txBody>
      </p:sp>
      <p:pic>
        <p:nvPicPr>
          <p:cNvPr id="11" name="Picture 10">
            <a:extLst>
              <a:ext uri="{FF2B5EF4-FFF2-40B4-BE49-F238E27FC236}">
                <a16:creationId xmlns:a16="http://schemas.microsoft.com/office/drawing/2014/main" id="{B2D0A8A4-745F-8942-9A27-A5CA5B657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3081" y="4101699"/>
            <a:ext cx="3015360" cy="2261520"/>
          </a:xfrm>
          <a:prstGeom prst="rect">
            <a:avLst/>
          </a:prstGeom>
        </p:spPr>
      </p:pic>
      <p:pic>
        <p:nvPicPr>
          <p:cNvPr id="12" name="Picture 11">
            <a:extLst>
              <a:ext uri="{FF2B5EF4-FFF2-40B4-BE49-F238E27FC236}">
                <a16:creationId xmlns:a16="http://schemas.microsoft.com/office/drawing/2014/main" id="{05F69AA8-A249-5241-9EA6-607189903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188217" y="4101699"/>
            <a:ext cx="3015360" cy="2261520"/>
          </a:xfrm>
          <a:prstGeom prst="rect">
            <a:avLst/>
          </a:prstGeom>
        </p:spPr>
      </p:pic>
      <p:sp>
        <p:nvSpPr>
          <p:cNvPr id="14" name="TextBox 13">
            <a:extLst>
              <a:ext uri="{FF2B5EF4-FFF2-40B4-BE49-F238E27FC236}">
                <a16:creationId xmlns:a16="http://schemas.microsoft.com/office/drawing/2014/main" id="{4B7B7E54-1773-2746-A0F8-B37EA4922732}"/>
              </a:ext>
            </a:extLst>
          </p:cNvPr>
          <p:cNvSpPr txBox="1"/>
          <p:nvPr/>
        </p:nvSpPr>
        <p:spPr>
          <a:xfrm>
            <a:off x="1303057" y="3340710"/>
            <a:ext cx="799321" cy="338554"/>
          </a:xfrm>
          <a:prstGeom prst="rect">
            <a:avLst/>
          </a:prstGeom>
          <a:noFill/>
        </p:spPr>
        <p:txBody>
          <a:bodyPr wrap="none" rtlCol="0">
            <a:spAutoFit/>
          </a:bodyPr>
          <a:lstStyle/>
          <a:p>
            <a:r>
              <a:rPr lang="sv-SE" sz="1600" dirty="0"/>
              <a:t>MPS-ID</a:t>
            </a:r>
          </a:p>
        </p:txBody>
      </p:sp>
      <p:sp>
        <p:nvSpPr>
          <p:cNvPr id="15" name="TextBox 14">
            <a:extLst>
              <a:ext uri="{FF2B5EF4-FFF2-40B4-BE49-F238E27FC236}">
                <a16:creationId xmlns:a16="http://schemas.microsoft.com/office/drawing/2014/main" id="{7197BED8-B823-A047-9FB4-547FB36A6BA7}"/>
              </a:ext>
            </a:extLst>
          </p:cNvPr>
          <p:cNvSpPr txBox="1"/>
          <p:nvPr/>
        </p:nvSpPr>
        <p:spPr>
          <a:xfrm>
            <a:off x="5025852" y="3340710"/>
            <a:ext cx="1896288" cy="338554"/>
          </a:xfrm>
          <a:prstGeom prst="rect">
            <a:avLst/>
          </a:prstGeom>
          <a:noFill/>
        </p:spPr>
        <p:txBody>
          <a:bodyPr wrap="none" rtlCol="0">
            <a:spAutoFit/>
          </a:bodyPr>
          <a:lstStyle/>
          <a:p>
            <a:r>
              <a:rPr lang="sv-SE" sz="1600" dirty="0"/>
              <a:t>MPS-ID Rack for NCL</a:t>
            </a:r>
          </a:p>
        </p:txBody>
      </p:sp>
      <p:sp>
        <p:nvSpPr>
          <p:cNvPr id="16" name="TextBox 15">
            <a:extLst>
              <a:ext uri="{FF2B5EF4-FFF2-40B4-BE49-F238E27FC236}">
                <a16:creationId xmlns:a16="http://schemas.microsoft.com/office/drawing/2014/main" id="{4A63C2F6-8B85-8B41-B242-FC0C1F3D794B}"/>
              </a:ext>
            </a:extLst>
          </p:cNvPr>
          <p:cNvSpPr txBox="1"/>
          <p:nvPr/>
        </p:nvSpPr>
        <p:spPr>
          <a:xfrm>
            <a:off x="3037092" y="3341913"/>
            <a:ext cx="911340" cy="338554"/>
          </a:xfrm>
          <a:prstGeom prst="rect">
            <a:avLst/>
          </a:prstGeom>
          <a:noFill/>
        </p:spPr>
        <p:txBody>
          <a:bodyPr wrap="none" rtlCol="0">
            <a:spAutoFit/>
          </a:bodyPr>
          <a:lstStyle/>
          <a:p>
            <a:r>
              <a:rPr lang="sv-SE" sz="1600" dirty="0"/>
              <a:t>MPS-</a:t>
            </a:r>
            <a:r>
              <a:rPr lang="sv-SE" sz="1600" dirty="0" err="1"/>
              <a:t>Vac</a:t>
            </a:r>
            <a:endParaRPr lang="sv-SE" sz="1600" dirty="0"/>
          </a:p>
        </p:txBody>
      </p:sp>
      <p:pic>
        <p:nvPicPr>
          <p:cNvPr id="17" name="Picture 16">
            <a:extLst>
              <a:ext uri="{FF2B5EF4-FFF2-40B4-BE49-F238E27FC236}">
                <a16:creationId xmlns:a16="http://schemas.microsoft.com/office/drawing/2014/main" id="{E377BB02-1CA0-C045-A274-64D815F09F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467175" y="4103203"/>
            <a:ext cx="3013642" cy="2260231"/>
          </a:xfrm>
          <a:prstGeom prst="rect">
            <a:avLst/>
          </a:prstGeom>
        </p:spPr>
      </p:pic>
    </p:spTree>
    <p:extLst>
      <p:ext uri="{BB962C8B-B14F-4D97-AF65-F5344CB8AC3E}">
        <p14:creationId xmlns:p14="http://schemas.microsoft.com/office/powerpoint/2010/main" val="2279946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829E6A-197C-4F08-9567-0C1DC96C577F}"/>
              </a:ext>
            </a:extLst>
          </p:cNvPr>
          <p:cNvSpPr>
            <a:spLocks noGrp="1"/>
          </p:cNvSpPr>
          <p:nvPr>
            <p:ph type="sldNum" sz="quarter" idx="12"/>
          </p:nvPr>
        </p:nvSpPr>
        <p:spPr/>
        <p:txBody>
          <a:bodyPr/>
          <a:lstStyle/>
          <a:p>
            <a:fld id="{551115BC-487E-4422-894C-CB7CD3E79223}" type="slidenum">
              <a:rPr lang="en-GB" smtClean="0"/>
              <a:pPr/>
              <a:t>9</a:t>
            </a:fld>
            <a:endParaRPr lang="en-GB"/>
          </a:p>
        </p:txBody>
      </p:sp>
      <p:sp>
        <p:nvSpPr>
          <p:cNvPr id="3" name="Title 3">
            <a:extLst>
              <a:ext uri="{FF2B5EF4-FFF2-40B4-BE49-F238E27FC236}">
                <a16:creationId xmlns:a16="http://schemas.microsoft.com/office/drawing/2014/main" id="{C4AF3B3A-4187-C34A-B6F7-2C2CE655FBC6}"/>
              </a:ext>
            </a:extLst>
          </p:cNvPr>
          <p:cNvSpPr>
            <a:spLocks noGrp="1"/>
          </p:cNvSpPr>
          <p:nvPr>
            <p:ph type="title"/>
          </p:nvPr>
        </p:nvSpPr>
        <p:spPr>
          <a:xfrm>
            <a:off x="609600" y="346646"/>
            <a:ext cx="9518848" cy="562074"/>
          </a:xfrm>
        </p:spPr>
        <p:txBody>
          <a:bodyPr/>
          <a:lstStyle/>
          <a:p>
            <a:r>
              <a:rPr lang="en-US" dirty="0">
                <a:solidFill>
                  <a:schemeClr val="bg1"/>
                </a:solidFill>
              </a:rPr>
              <a:t>Hardware in the Loop (HIL): FBIS Test System</a:t>
            </a:r>
            <a:endParaRPr lang="en-GB" dirty="0">
              <a:solidFill>
                <a:schemeClr val="bg1"/>
              </a:solidFill>
            </a:endParaRPr>
          </a:p>
        </p:txBody>
      </p:sp>
      <p:pic>
        <p:nvPicPr>
          <p:cNvPr id="5" name="Bildplatzhalter 2">
            <a:extLst>
              <a:ext uri="{FF2B5EF4-FFF2-40B4-BE49-F238E27FC236}">
                <a16:creationId xmlns:a16="http://schemas.microsoft.com/office/drawing/2014/main" id="{A9B73AE9-C8F2-AE40-92EB-4F1241F2FEB3}"/>
              </a:ext>
            </a:extLst>
          </p:cNvPr>
          <p:cNvPicPr>
            <a:picLocks noChangeAspect="1"/>
          </p:cNvPicPr>
          <p:nvPr/>
        </p:nvPicPr>
        <p:blipFill>
          <a:blip r:embed="rId2">
            <a:extLst>
              <a:ext uri="{28A0092B-C50C-407E-A947-70E740481C1C}">
                <a14:useLocalDpi xmlns:a14="http://schemas.microsoft.com/office/drawing/2010/main" val="0"/>
              </a:ext>
            </a:extLst>
          </a:blip>
          <a:srcRect l="1775" r="1775"/>
          <a:stretch>
            <a:fillRect/>
          </a:stretch>
        </p:blipFill>
        <p:spPr>
          <a:xfrm>
            <a:off x="47869" y="2564904"/>
            <a:ext cx="2735763" cy="3783798"/>
          </a:xfrm>
          <a:prstGeom prst="rect">
            <a:avLst/>
          </a:prstGeom>
        </p:spPr>
      </p:pic>
      <p:sp>
        <p:nvSpPr>
          <p:cNvPr id="6" name="Slide Number Placeholder 6">
            <a:extLst>
              <a:ext uri="{FF2B5EF4-FFF2-40B4-BE49-F238E27FC236}">
                <a16:creationId xmlns:a16="http://schemas.microsoft.com/office/drawing/2014/main" id="{3835A868-57FA-034B-B7E0-2A1854CF889A}"/>
              </a:ext>
            </a:extLst>
          </p:cNvPr>
          <p:cNvSpPr txBox="1">
            <a:spLocks/>
          </p:cNvSpPr>
          <p:nvPr/>
        </p:nvSpPr>
        <p:spPr>
          <a:xfrm>
            <a:off x="8737600" y="6453336"/>
            <a:ext cx="28448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en-GB" smtClean="0"/>
              <a:pPr/>
              <a:t>9</a:t>
            </a:fld>
            <a:endParaRPr lang="en-GB"/>
          </a:p>
        </p:txBody>
      </p:sp>
      <p:sp>
        <p:nvSpPr>
          <p:cNvPr id="7" name="Inhaltsplatzhalter 2">
            <a:extLst>
              <a:ext uri="{FF2B5EF4-FFF2-40B4-BE49-F238E27FC236}">
                <a16:creationId xmlns:a16="http://schemas.microsoft.com/office/drawing/2014/main" id="{A30BE589-E25F-224F-9481-3C2A588CE531}"/>
              </a:ext>
            </a:extLst>
          </p:cNvPr>
          <p:cNvSpPr txBox="1">
            <a:spLocks/>
          </p:cNvSpPr>
          <p:nvPr/>
        </p:nvSpPr>
        <p:spPr>
          <a:xfrm>
            <a:off x="2783632" y="2636912"/>
            <a:ext cx="2664296" cy="3674061"/>
          </a:xfrm>
          <a:prstGeom prst="rect">
            <a:avLst/>
          </a:prstGeom>
        </p:spPr>
        <p:txBody>
          <a:bodyPr vert="horz" lIns="90000" tIns="45549" rIns="91090" bIns="45549" rtlCol="0">
            <a:noAutofit/>
          </a:bodyPr>
          <a:lstStyle>
            <a:lvl1pPr marL="342900" indent="-342900" algn="l" defTabSz="315314" rtl="0" eaLnBrk="1" latinLnBrk="0" hangingPunct="1">
              <a:spcBef>
                <a:spcPct val="20000"/>
              </a:spcBef>
              <a:buFont typeface="Arial" panose="020B0604020202020204" pitchFamily="34" charset="0"/>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a:lstStyle>
          <a:p>
            <a:pPr marL="0" indent="0">
              <a:buNone/>
            </a:pPr>
            <a:r>
              <a:rPr lang="de-CH" sz="1600" b="1" dirty="0"/>
              <a:t>Set </a:t>
            </a:r>
            <a:r>
              <a:rPr lang="de-CH" sz="1600" b="1" dirty="0" err="1"/>
              <a:t>up</a:t>
            </a:r>
            <a:r>
              <a:rPr lang="de-CH" sz="1600" b="1" dirty="0"/>
              <a:t>:</a:t>
            </a:r>
          </a:p>
          <a:p>
            <a:pPr marL="0" indent="0">
              <a:buNone/>
            </a:pPr>
            <a:r>
              <a:rPr lang="de-CH" sz="1600" dirty="0"/>
              <a:t>PXIe-1082, 8-Slot 3U PXI Express Chassis</a:t>
            </a:r>
          </a:p>
          <a:p>
            <a:pPr marL="0" indent="0">
              <a:buNone/>
            </a:pPr>
            <a:r>
              <a:rPr lang="de-CH" sz="1600" dirty="0"/>
              <a:t>PXIe-8880 RT (</a:t>
            </a:r>
            <a:r>
              <a:rPr lang="de-CH" sz="1600" dirty="0" err="1"/>
              <a:t>PharLab</a:t>
            </a:r>
            <a:r>
              <a:rPr lang="de-CH" sz="1600" dirty="0"/>
              <a:t>)</a:t>
            </a:r>
            <a:br>
              <a:rPr lang="de-CH" sz="1600" dirty="0"/>
            </a:br>
            <a:r>
              <a:rPr lang="de-CH" sz="1600" dirty="0"/>
              <a:t>Intel® Xeon® E5-2618L v3 </a:t>
            </a:r>
            <a:r>
              <a:rPr lang="de-CH" sz="1600" dirty="0" err="1"/>
              <a:t>Octa</a:t>
            </a:r>
            <a:r>
              <a:rPr lang="de-CH" sz="1600" dirty="0"/>
              <a:t>-Core </a:t>
            </a:r>
            <a:r>
              <a:rPr lang="de-CH" sz="1600" dirty="0" err="1"/>
              <a:t>Processor</a:t>
            </a:r>
            <a:r>
              <a:rPr lang="de-CH" sz="1600" dirty="0"/>
              <a:t> 2,3 GHz</a:t>
            </a:r>
          </a:p>
          <a:p>
            <a:pPr marL="0" indent="0">
              <a:buNone/>
            </a:pPr>
            <a:r>
              <a:rPr lang="de-CH" sz="1600" dirty="0"/>
              <a:t>PXIe-7975R</a:t>
            </a:r>
            <a:br>
              <a:rPr lang="de-CH" sz="1600" dirty="0"/>
            </a:br>
            <a:r>
              <a:rPr lang="de-CH" sz="1600" dirty="0"/>
              <a:t>NI </a:t>
            </a:r>
            <a:r>
              <a:rPr lang="de-CH" sz="1600" dirty="0" err="1"/>
              <a:t>FlexRIO</a:t>
            </a:r>
            <a:r>
              <a:rPr lang="de-CH" sz="1600" dirty="0"/>
              <a:t> FPGA Kintex7 2GB</a:t>
            </a:r>
          </a:p>
          <a:p>
            <a:pPr marL="0" indent="0">
              <a:buNone/>
            </a:pPr>
            <a:r>
              <a:rPr lang="de-CH" sz="1600" dirty="0"/>
              <a:t>NI6581B, 100 MHz, 54 Single-</a:t>
            </a:r>
            <a:r>
              <a:rPr lang="de-CH" sz="1600" dirty="0" err="1"/>
              <a:t>Ended</a:t>
            </a:r>
            <a:r>
              <a:rPr lang="de-CH" sz="1600" dirty="0"/>
              <a:t>-Channel Digital I/O Adapter Module</a:t>
            </a:r>
          </a:p>
          <a:p>
            <a:pPr marL="0" indent="0">
              <a:buNone/>
            </a:pPr>
            <a:r>
              <a:rPr lang="de-CH" sz="1600" dirty="0"/>
              <a:t>PXIe-6547-64, HSDIO 64 DIGIO 100 MHz</a:t>
            </a:r>
          </a:p>
          <a:p>
            <a:endParaRPr lang="de-CH" sz="1600" dirty="0"/>
          </a:p>
        </p:txBody>
      </p:sp>
      <p:grpSp>
        <p:nvGrpSpPr>
          <p:cNvPr id="8" name="Group 7">
            <a:extLst>
              <a:ext uri="{FF2B5EF4-FFF2-40B4-BE49-F238E27FC236}">
                <a16:creationId xmlns:a16="http://schemas.microsoft.com/office/drawing/2014/main" id="{73CB12FB-6D8A-C142-88F5-126ACF337921}"/>
              </a:ext>
            </a:extLst>
          </p:cNvPr>
          <p:cNvGrpSpPr/>
          <p:nvPr/>
        </p:nvGrpSpPr>
        <p:grpSpPr>
          <a:xfrm>
            <a:off x="5360943" y="1535763"/>
            <a:ext cx="6806732" cy="3466443"/>
            <a:chOff x="962761" y="839430"/>
            <a:chExt cx="7119374" cy="3625660"/>
          </a:xfrm>
        </p:grpSpPr>
        <p:pic>
          <p:nvPicPr>
            <p:cNvPr id="9" name="Picture 2">
              <a:extLst>
                <a:ext uri="{FF2B5EF4-FFF2-40B4-BE49-F238E27FC236}">
                  <a16:creationId xmlns:a16="http://schemas.microsoft.com/office/drawing/2014/main" id="{0870E77F-B100-DB47-823A-E2E0C7D2A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761" y="1122449"/>
              <a:ext cx="6856022" cy="2890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4">
              <a:extLst>
                <a:ext uri="{FF2B5EF4-FFF2-40B4-BE49-F238E27FC236}">
                  <a16:creationId xmlns:a16="http://schemas.microsoft.com/office/drawing/2014/main" id="{CFF507F6-5EF0-DE43-9BF5-F995D28D8639}"/>
                </a:ext>
              </a:extLst>
            </p:cNvPr>
            <p:cNvSpPr txBox="1"/>
            <p:nvPr/>
          </p:nvSpPr>
          <p:spPr>
            <a:xfrm>
              <a:off x="1062639" y="4126536"/>
              <a:ext cx="2099934" cy="338554"/>
            </a:xfrm>
            <a:prstGeom prst="rect">
              <a:avLst/>
            </a:prstGeom>
            <a:noFill/>
          </p:spPr>
          <p:txBody>
            <a:bodyPr wrap="none" rtlCol="0">
              <a:spAutoFit/>
            </a:bodyPr>
            <a:lstStyle/>
            <a:p>
              <a:r>
                <a:rPr lang="de-CH" sz="1600" dirty="0">
                  <a:solidFill>
                    <a:srgbClr val="0064A6"/>
                  </a:solidFill>
                </a:rPr>
                <a:t>Test Script </a:t>
              </a:r>
              <a:r>
                <a:rPr lang="de-CH" sz="1600" dirty="0" err="1">
                  <a:solidFill>
                    <a:srgbClr val="0064A6"/>
                  </a:solidFill>
                </a:rPr>
                <a:t>Execution</a:t>
              </a:r>
              <a:endParaRPr lang="de-CH" sz="1600" dirty="0">
                <a:solidFill>
                  <a:srgbClr val="0064A6"/>
                </a:solidFill>
              </a:endParaRPr>
            </a:p>
          </p:txBody>
        </p:sp>
        <p:cxnSp>
          <p:nvCxnSpPr>
            <p:cNvPr id="11" name="Gerade Verbindung 8">
              <a:extLst>
                <a:ext uri="{FF2B5EF4-FFF2-40B4-BE49-F238E27FC236}">
                  <a16:creationId xmlns:a16="http://schemas.microsoft.com/office/drawing/2014/main" id="{C7B31C19-D0BC-E24E-AA08-94A8857E7621}"/>
                </a:ext>
              </a:extLst>
            </p:cNvPr>
            <p:cNvCxnSpPr>
              <a:cxnSpLocks/>
            </p:cNvCxnSpPr>
            <p:nvPr/>
          </p:nvCxnSpPr>
          <p:spPr>
            <a:xfrm flipH="1" flipV="1">
              <a:off x="1656265" y="3478464"/>
              <a:ext cx="197180" cy="648072"/>
            </a:xfrm>
            <a:prstGeom prst="line">
              <a:avLst/>
            </a:prstGeom>
            <a:ln w="19050">
              <a:tailEnd type="oval"/>
            </a:ln>
            <a:effectLst>
              <a:glow rad="63500">
                <a:srgbClr val="FBFBFB">
                  <a:alpha val="40000"/>
                </a:srgbClr>
              </a:glow>
            </a:effectLst>
          </p:spPr>
          <p:style>
            <a:lnRef idx="1">
              <a:schemeClr val="accent1"/>
            </a:lnRef>
            <a:fillRef idx="0">
              <a:schemeClr val="accent1"/>
            </a:fillRef>
            <a:effectRef idx="0">
              <a:schemeClr val="accent1"/>
            </a:effectRef>
            <a:fontRef idx="minor">
              <a:schemeClr val="tx1"/>
            </a:fontRef>
          </p:style>
        </p:cxnSp>
        <p:sp>
          <p:nvSpPr>
            <p:cNvPr id="12" name="Textfeld 6">
              <a:extLst>
                <a:ext uri="{FF2B5EF4-FFF2-40B4-BE49-F238E27FC236}">
                  <a16:creationId xmlns:a16="http://schemas.microsoft.com/office/drawing/2014/main" id="{8C9353BA-22A8-DF44-AFB2-7C052029BBE1}"/>
                </a:ext>
              </a:extLst>
            </p:cNvPr>
            <p:cNvSpPr txBox="1"/>
            <p:nvPr/>
          </p:nvSpPr>
          <p:spPr>
            <a:xfrm>
              <a:off x="2333380" y="839430"/>
              <a:ext cx="3259098" cy="584775"/>
            </a:xfrm>
            <a:prstGeom prst="rect">
              <a:avLst/>
            </a:prstGeom>
            <a:noFill/>
          </p:spPr>
          <p:txBody>
            <a:bodyPr wrap="none" rtlCol="0">
              <a:spAutoFit/>
            </a:bodyPr>
            <a:lstStyle/>
            <a:p>
              <a:pPr algn="ctr"/>
              <a:r>
                <a:rPr lang="en-US" sz="1600" dirty="0">
                  <a:solidFill>
                    <a:srgbClr val="0064A6"/>
                  </a:solidFill>
                </a:rPr>
                <a:t>HIL Simulator</a:t>
              </a:r>
            </a:p>
            <a:p>
              <a:pPr algn="ctr"/>
              <a:r>
                <a:rPr lang="en-US" sz="1600" dirty="0">
                  <a:solidFill>
                    <a:srgbClr val="0064A6"/>
                  </a:solidFill>
                </a:rPr>
                <a:t>Signal Generation and Acquisition</a:t>
              </a:r>
            </a:p>
          </p:txBody>
        </p:sp>
        <p:cxnSp>
          <p:nvCxnSpPr>
            <p:cNvPr id="13" name="Gerade Verbindung 11">
              <a:extLst>
                <a:ext uri="{FF2B5EF4-FFF2-40B4-BE49-F238E27FC236}">
                  <a16:creationId xmlns:a16="http://schemas.microsoft.com/office/drawing/2014/main" id="{AB70181B-548C-CE42-ABE5-72AE29D3207E}"/>
                </a:ext>
              </a:extLst>
            </p:cNvPr>
            <p:cNvCxnSpPr>
              <a:stCxn id="12" idx="2"/>
            </p:cNvCxnSpPr>
            <p:nvPr/>
          </p:nvCxnSpPr>
          <p:spPr>
            <a:xfrm>
              <a:off x="3962929" y="1424205"/>
              <a:ext cx="65732" cy="390929"/>
            </a:xfrm>
            <a:prstGeom prst="line">
              <a:avLst/>
            </a:prstGeom>
            <a:ln w="19050">
              <a:tailEnd type="oval"/>
            </a:ln>
            <a:effectLst>
              <a:glow rad="63500">
                <a:srgbClr val="FBFBFB">
                  <a:alpha val="40000"/>
                </a:srgbClr>
              </a:glow>
            </a:effectLst>
          </p:spPr>
          <p:style>
            <a:lnRef idx="1">
              <a:schemeClr val="accent1"/>
            </a:lnRef>
            <a:fillRef idx="0">
              <a:schemeClr val="accent1"/>
            </a:fillRef>
            <a:effectRef idx="0">
              <a:schemeClr val="accent1"/>
            </a:effectRef>
            <a:fontRef idx="minor">
              <a:schemeClr val="tx1"/>
            </a:fontRef>
          </p:style>
        </p:cxnSp>
        <p:sp>
          <p:nvSpPr>
            <p:cNvPr id="14" name="Textfeld 8">
              <a:extLst>
                <a:ext uri="{FF2B5EF4-FFF2-40B4-BE49-F238E27FC236}">
                  <a16:creationId xmlns:a16="http://schemas.microsoft.com/office/drawing/2014/main" id="{69A18663-F662-5941-BAD3-CF82B6EBD7E7}"/>
                </a:ext>
              </a:extLst>
            </p:cNvPr>
            <p:cNvSpPr txBox="1"/>
            <p:nvPr/>
          </p:nvSpPr>
          <p:spPr>
            <a:xfrm>
              <a:off x="5569769" y="901834"/>
              <a:ext cx="2032929" cy="584775"/>
            </a:xfrm>
            <a:prstGeom prst="rect">
              <a:avLst/>
            </a:prstGeom>
            <a:noFill/>
          </p:spPr>
          <p:txBody>
            <a:bodyPr wrap="none" rtlCol="0">
              <a:spAutoFit/>
            </a:bodyPr>
            <a:lstStyle/>
            <a:p>
              <a:pPr algn="ctr"/>
              <a:r>
                <a:rPr lang="en-US" sz="1600" dirty="0">
                  <a:solidFill>
                    <a:srgbClr val="0064A6"/>
                  </a:solidFill>
                </a:rPr>
                <a:t>HIL Connector Box</a:t>
              </a:r>
            </a:p>
            <a:p>
              <a:pPr algn="ctr"/>
              <a:r>
                <a:rPr lang="en-US" sz="1600" dirty="0">
                  <a:solidFill>
                    <a:srgbClr val="0064A6"/>
                  </a:solidFill>
                </a:rPr>
                <a:t>Hardware Interfaces</a:t>
              </a:r>
            </a:p>
          </p:txBody>
        </p:sp>
        <p:cxnSp>
          <p:nvCxnSpPr>
            <p:cNvPr id="15" name="Gerade Verbindung 16">
              <a:extLst>
                <a:ext uri="{FF2B5EF4-FFF2-40B4-BE49-F238E27FC236}">
                  <a16:creationId xmlns:a16="http://schemas.microsoft.com/office/drawing/2014/main" id="{F0369F95-854B-E74E-A712-8BBD2DBD74D6}"/>
                </a:ext>
              </a:extLst>
            </p:cNvPr>
            <p:cNvCxnSpPr>
              <a:stCxn id="14" idx="2"/>
            </p:cNvCxnSpPr>
            <p:nvPr/>
          </p:nvCxnSpPr>
          <p:spPr>
            <a:xfrm flipH="1">
              <a:off x="6260034" y="1486609"/>
              <a:ext cx="326200" cy="335565"/>
            </a:xfrm>
            <a:prstGeom prst="line">
              <a:avLst/>
            </a:prstGeom>
            <a:ln w="19050">
              <a:tailEnd type="oval"/>
            </a:ln>
            <a:effectLst>
              <a:glow rad="63500">
                <a:srgbClr val="FBFBFB">
                  <a:alpha val="40000"/>
                </a:srgbClr>
              </a:glow>
            </a:effectLst>
          </p:spPr>
          <p:style>
            <a:lnRef idx="1">
              <a:schemeClr val="accent1"/>
            </a:lnRef>
            <a:fillRef idx="0">
              <a:schemeClr val="accent1"/>
            </a:fillRef>
            <a:effectRef idx="0">
              <a:schemeClr val="accent1"/>
            </a:effectRef>
            <a:fontRef idx="minor">
              <a:schemeClr val="tx1"/>
            </a:fontRef>
          </p:style>
        </p:cxnSp>
        <p:sp>
          <p:nvSpPr>
            <p:cNvPr id="16" name="Textfeld 10">
              <a:extLst>
                <a:ext uri="{FF2B5EF4-FFF2-40B4-BE49-F238E27FC236}">
                  <a16:creationId xmlns:a16="http://schemas.microsoft.com/office/drawing/2014/main" id="{602EB8D2-5174-6840-BFE9-F810A85E76BE}"/>
                </a:ext>
              </a:extLst>
            </p:cNvPr>
            <p:cNvSpPr txBox="1"/>
            <p:nvPr/>
          </p:nvSpPr>
          <p:spPr>
            <a:xfrm>
              <a:off x="6260033" y="4116509"/>
              <a:ext cx="1822102" cy="338554"/>
            </a:xfrm>
            <a:prstGeom prst="rect">
              <a:avLst/>
            </a:prstGeom>
            <a:noFill/>
          </p:spPr>
          <p:txBody>
            <a:bodyPr wrap="none" rtlCol="0">
              <a:spAutoFit/>
            </a:bodyPr>
            <a:lstStyle/>
            <a:p>
              <a:r>
                <a:rPr lang="de-CH" sz="1600" dirty="0">
                  <a:solidFill>
                    <a:srgbClr val="0064A6"/>
                  </a:solidFill>
                </a:rPr>
                <a:t>Device </a:t>
              </a:r>
              <a:r>
                <a:rPr lang="de-CH" sz="1600" dirty="0" err="1">
                  <a:solidFill>
                    <a:srgbClr val="0064A6"/>
                  </a:solidFill>
                </a:rPr>
                <a:t>under</a:t>
              </a:r>
              <a:r>
                <a:rPr lang="de-CH" sz="1600" dirty="0">
                  <a:solidFill>
                    <a:srgbClr val="0064A6"/>
                  </a:solidFill>
                </a:rPr>
                <a:t> Test</a:t>
              </a:r>
            </a:p>
          </p:txBody>
        </p:sp>
        <p:cxnSp>
          <p:nvCxnSpPr>
            <p:cNvPr id="17" name="Gerade Verbindung 18">
              <a:extLst>
                <a:ext uri="{FF2B5EF4-FFF2-40B4-BE49-F238E27FC236}">
                  <a16:creationId xmlns:a16="http://schemas.microsoft.com/office/drawing/2014/main" id="{553E0B01-55DD-9241-A4D8-29B8DE034FE7}"/>
                </a:ext>
              </a:extLst>
            </p:cNvPr>
            <p:cNvCxnSpPr>
              <a:stCxn id="16" idx="0"/>
            </p:cNvCxnSpPr>
            <p:nvPr/>
          </p:nvCxnSpPr>
          <p:spPr>
            <a:xfrm flipV="1">
              <a:off x="7171084" y="3468437"/>
              <a:ext cx="169069" cy="648072"/>
            </a:xfrm>
            <a:prstGeom prst="line">
              <a:avLst/>
            </a:prstGeom>
            <a:ln>
              <a:tailEnd type="ova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8" name="Rechteck 15">
              <a:extLst>
                <a:ext uri="{FF2B5EF4-FFF2-40B4-BE49-F238E27FC236}">
                  <a16:creationId xmlns:a16="http://schemas.microsoft.com/office/drawing/2014/main" id="{6559ADFC-3605-0C4D-A04E-96CA202C4905}"/>
                </a:ext>
              </a:extLst>
            </p:cNvPr>
            <p:cNvSpPr/>
            <p:nvPr/>
          </p:nvSpPr>
          <p:spPr>
            <a:xfrm>
              <a:off x="6973615" y="2485647"/>
              <a:ext cx="564005" cy="243343"/>
            </a:xfrm>
            <a:prstGeom prst="rect">
              <a:avLst/>
            </a:prstGeom>
            <a:ln/>
          </p:spPr>
          <p:style>
            <a:lnRef idx="0">
              <a:schemeClr val="accent3"/>
            </a:lnRef>
            <a:fillRef idx="3">
              <a:schemeClr val="accent3"/>
            </a:fillRef>
            <a:effectRef idx="3">
              <a:schemeClr val="accent3"/>
            </a:effectRef>
            <a:fontRef idx="minor">
              <a:schemeClr val="lt1"/>
            </a:fontRef>
          </p:style>
          <p:txBody>
            <a:bodyPr lIns="0" rIns="0" rtlCol="0" anchor="ctr"/>
            <a:lstStyle/>
            <a:p>
              <a:pPr algn="ctr"/>
              <a:r>
                <a:rPr lang="de-CH" sz="1200" b="1" dirty="0"/>
                <a:t>SCU</a:t>
              </a:r>
            </a:p>
          </p:txBody>
        </p:sp>
        <p:sp>
          <p:nvSpPr>
            <p:cNvPr id="19" name="Rechteck 16">
              <a:extLst>
                <a:ext uri="{FF2B5EF4-FFF2-40B4-BE49-F238E27FC236}">
                  <a16:creationId xmlns:a16="http://schemas.microsoft.com/office/drawing/2014/main" id="{45BBA931-88B8-4041-9EB1-F3412DBD445B}"/>
                </a:ext>
              </a:extLst>
            </p:cNvPr>
            <p:cNvSpPr/>
            <p:nvPr/>
          </p:nvSpPr>
          <p:spPr>
            <a:xfrm>
              <a:off x="6973615" y="2786546"/>
              <a:ext cx="564005" cy="243343"/>
            </a:xfrm>
            <a:prstGeom prst="rect">
              <a:avLst/>
            </a:prstGeom>
            <a:ln/>
          </p:spPr>
          <p:style>
            <a:lnRef idx="0">
              <a:schemeClr val="accent4"/>
            </a:lnRef>
            <a:fillRef idx="3">
              <a:schemeClr val="accent4"/>
            </a:fillRef>
            <a:effectRef idx="3">
              <a:schemeClr val="accent4"/>
            </a:effectRef>
            <a:fontRef idx="minor">
              <a:schemeClr val="lt1"/>
            </a:fontRef>
          </p:style>
          <p:txBody>
            <a:bodyPr lIns="0" rIns="0" rtlCol="0" anchor="ctr"/>
            <a:lstStyle/>
            <a:p>
              <a:pPr algn="ctr"/>
              <a:r>
                <a:rPr lang="de-CH" sz="1200" b="1" dirty="0">
                  <a:solidFill>
                    <a:schemeClr val="tx1"/>
                  </a:solidFill>
                </a:rPr>
                <a:t>DLN</a:t>
              </a:r>
            </a:p>
          </p:txBody>
        </p:sp>
      </p:grpSp>
      <p:pic>
        <p:nvPicPr>
          <p:cNvPr id="20" name="Inhaltsplatzhalter 3">
            <a:extLst>
              <a:ext uri="{FF2B5EF4-FFF2-40B4-BE49-F238E27FC236}">
                <a16:creationId xmlns:a16="http://schemas.microsoft.com/office/drawing/2014/main" id="{F663164C-C87E-F04A-ADC3-AC042F5EA5A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928530" y="4992617"/>
            <a:ext cx="1993696" cy="1776243"/>
          </a:xfrm>
        </p:spPr>
      </p:pic>
      <p:pic>
        <p:nvPicPr>
          <p:cNvPr id="21" name="Inhaltsplatzhalter 4">
            <a:extLst>
              <a:ext uri="{FF2B5EF4-FFF2-40B4-BE49-F238E27FC236}">
                <a16:creationId xmlns:a16="http://schemas.microsoft.com/office/drawing/2014/main" id="{04A1EC78-B5E1-854F-9E84-A75C49B136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3152" y="4992616"/>
            <a:ext cx="1993696" cy="1776243"/>
          </a:xfrm>
          <a:prstGeom prst="rect">
            <a:avLst/>
          </a:prstGeom>
        </p:spPr>
      </p:pic>
      <p:sp>
        <p:nvSpPr>
          <p:cNvPr id="22" name="Rectangle 21">
            <a:extLst>
              <a:ext uri="{FF2B5EF4-FFF2-40B4-BE49-F238E27FC236}">
                <a16:creationId xmlns:a16="http://schemas.microsoft.com/office/drawing/2014/main" id="{45A2C66E-408A-8847-BD31-582C34847958}"/>
              </a:ext>
            </a:extLst>
          </p:cNvPr>
          <p:cNvSpPr/>
          <p:nvPr/>
        </p:nvSpPr>
        <p:spPr>
          <a:xfrm>
            <a:off x="151694" y="1514459"/>
            <a:ext cx="5002652" cy="830997"/>
          </a:xfrm>
          <a:prstGeom prst="rect">
            <a:avLst/>
          </a:prstGeom>
        </p:spPr>
        <p:txBody>
          <a:bodyPr wrap="square">
            <a:spAutoFit/>
          </a:bodyPr>
          <a:lstStyle/>
          <a:p>
            <a:pPr algn="just"/>
            <a:r>
              <a:rPr lang="en-US" sz="1600" dirty="0">
                <a:latin typeface="Calibri" panose="020F0502020204030204" pitchFamily="34" charset="0"/>
                <a:ea typeface="Tahoma" panose="020B0604030504040204" pitchFamily="34" charset="0"/>
                <a:cs typeface="Calibri" panose="020F0502020204030204" pitchFamily="34" charset="0"/>
              </a:rPr>
              <a:t>FBIS and HIL at ZHAW / 1 HIL to be kept at ZHAW for development and FBIS FAT/ 1 HIL to be send to ESS in 2019-06 for FBIS SAT &amp; SIT</a:t>
            </a:r>
          </a:p>
        </p:txBody>
      </p:sp>
      <p:sp>
        <p:nvSpPr>
          <p:cNvPr id="23" name="TextBox 22">
            <a:extLst>
              <a:ext uri="{FF2B5EF4-FFF2-40B4-BE49-F238E27FC236}">
                <a16:creationId xmlns:a16="http://schemas.microsoft.com/office/drawing/2014/main" id="{A5D1297B-922E-5F42-B287-A41DF908FC2E}"/>
              </a:ext>
            </a:extLst>
          </p:cNvPr>
          <p:cNvSpPr txBox="1"/>
          <p:nvPr/>
        </p:nvSpPr>
        <p:spPr>
          <a:xfrm>
            <a:off x="5893265" y="5864000"/>
            <a:ext cx="856517" cy="369332"/>
          </a:xfrm>
          <a:prstGeom prst="rect">
            <a:avLst/>
          </a:prstGeom>
          <a:noFill/>
        </p:spPr>
        <p:txBody>
          <a:bodyPr wrap="none" rtlCol="0">
            <a:spAutoFit/>
          </a:bodyPr>
          <a:lstStyle/>
          <a:p>
            <a:r>
              <a:rPr lang="sv-SE" sz="1600" b="1" dirty="0" err="1"/>
              <a:t>Results</a:t>
            </a:r>
            <a:r>
              <a:rPr lang="sv-SE" dirty="0"/>
              <a:t>:</a:t>
            </a:r>
          </a:p>
        </p:txBody>
      </p:sp>
    </p:spTree>
    <p:extLst>
      <p:ext uri="{BB962C8B-B14F-4D97-AF65-F5344CB8AC3E}">
        <p14:creationId xmlns:p14="http://schemas.microsoft.com/office/powerpoint/2010/main" val="1669692359"/>
      </p:ext>
    </p:extLst>
  </p:cSld>
  <p:clrMapOvr>
    <a:masterClrMapping/>
  </p:clrMapOvr>
</p:sld>
</file>

<file path=ppt/theme/theme1.xml><?xml version="1.0" encoding="utf-8"?>
<a:theme xmlns:a="http://schemas.openxmlformats.org/drawingml/2006/main" name="ESS-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2019 ESS template" id="{29187F29-8712-D14C-B8E7-170A5282868A}" vid="{E9B9166D-3D04-D74A-9E51-274D5F9AE5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TotalTime>
  <Words>1972</Words>
  <Application>Microsoft Macintosh PowerPoint</Application>
  <PresentationFormat>Widescreen</PresentationFormat>
  <Paragraphs>393</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Tahoma</vt:lpstr>
      <vt:lpstr>Times New Roman</vt:lpstr>
      <vt:lpstr>ESS-Theme</vt:lpstr>
      <vt:lpstr>PowerPoint Presentation</vt:lpstr>
      <vt:lpstr>TAC Charge</vt:lpstr>
      <vt:lpstr>Outline</vt:lpstr>
      <vt:lpstr>Glossary</vt:lpstr>
      <vt:lpstr>FBIS Commissioning Plan: ESS-0880176 </vt:lpstr>
      <vt:lpstr>Actuator Systems/ How to Stop Beam: ESS-0231457</vt:lpstr>
      <vt:lpstr>Status Interface Documentation/MP-Systems</vt:lpstr>
      <vt:lpstr>Prototypes in the Labs at ESS and ZHAW: Status</vt:lpstr>
      <vt:lpstr>Hardware in the Loop (HIL): FBIS Test System</vt:lpstr>
      <vt:lpstr>BCM-FBIS-Timing System Test Stand: Scope</vt:lpstr>
      <vt:lpstr>BCM-FBIS-Timing System Test Stand: Results</vt:lpstr>
      <vt:lpstr>From Prototyping Towards Production</vt:lpstr>
      <vt:lpstr>Installation Schedule Near Term</vt:lpstr>
      <vt:lpstr>Machine Protection Systems: Test Documentation</vt:lpstr>
      <vt:lpstr>On-Site: FEB Rack Preparation for Cable Installation</vt:lpstr>
      <vt:lpstr>Summary</vt:lpstr>
      <vt:lpstr>Backup Slides </vt:lpstr>
      <vt:lpstr>FBIS Deployment for LINAC</vt:lpstr>
      <vt:lpstr>Actuator Systems: An Overview</vt:lpstr>
      <vt:lpstr>Actuator Systems: An Overview</vt:lpstr>
      <vt:lpstr>The Full Logic / Eventually an Operator View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Spallation Source</dc:title>
  <dc:creator>martin.sjostrand@esss.se</dc:creator>
  <cp:lastModifiedBy>Microsoft Office User</cp:lastModifiedBy>
  <cp:revision>82</cp:revision>
  <dcterms:created xsi:type="dcterms:W3CDTF">2018-10-29T15:52:13Z</dcterms:created>
  <dcterms:modified xsi:type="dcterms:W3CDTF">2019-04-09T18:51:20Z</dcterms:modified>
</cp:coreProperties>
</file>