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
  </p:notesMasterIdLst>
  <p:sldIdLst>
    <p:sldId id="256" r:id="rId2"/>
    <p:sldId id="259" r:id="rId3"/>
    <p:sldId id="266" r:id="rId4"/>
    <p:sldId id="267" r:id="rId5"/>
    <p:sldId id="271" r:id="rId6"/>
    <p:sldId id="272" r:id="rId7"/>
    <p:sldId id="268" r:id="rId8"/>
    <p:sldId id="269" r:id="rId9"/>
    <p:sldId id="273" r:id="rId10"/>
    <p:sldId id="270" r:id="rId11"/>
    <p:sldId id="280" r:id="rId12"/>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09" autoAdjust="0"/>
    <p:restoredTop sz="94613" autoAdjust="0"/>
  </p:normalViewPr>
  <p:slideViewPr>
    <p:cSldViewPr>
      <p:cViewPr varScale="1">
        <p:scale>
          <a:sx n="182" d="100"/>
          <a:sy n="182" d="100"/>
        </p:scale>
        <p:origin x="176" y="5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12T13:08:08.361" idx="1">
    <p:pos x="10" y="10"/>
    <p:text>Explain my way of PP and possible time for questions and discussions. Introduce WUL</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2019-03-28</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a:t>
            </a:fld>
            <a:endParaRPr lang="sv-SE" dirty="0"/>
          </a:p>
        </p:txBody>
      </p:sp>
    </p:spTree>
    <p:extLst>
      <p:ext uri="{BB962C8B-B14F-4D97-AF65-F5344CB8AC3E}">
        <p14:creationId xmlns:p14="http://schemas.microsoft.com/office/powerpoint/2010/main" val="1041263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28/03/2019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28/03/2019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28/03/2019</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28/03/2019</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28/03/2019</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GB" sz="4000" dirty="0"/>
              <a:t>Target Wheel Design</a:t>
            </a:r>
          </a:p>
        </p:txBody>
      </p:sp>
      <p:sp>
        <p:nvSpPr>
          <p:cNvPr id="3" name="Subtitle 2"/>
          <p:cNvSpPr>
            <a:spLocks noGrp="1"/>
          </p:cNvSpPr>
          <p:nvPr>
            <p:ph type="subTitle" idx="1"/>
          </p:nvPr>
        </p:nvSpPr>
        <p:spPr/>
        <p:txBody>
          <a:bodyPr>
            <a:noAutofit/>
          </a:bodyPr>
          <a:lstStyle/>
          <a:p>
            <a:r>
              <a:rPr lang="en-GB" sz="2000" dirty="0">
                <a:solidFill>
                  <a:schemeClr val="bg1"/>
                </a:solidFill>
              </a:rPr>
              <a:t>Ulf Od</a:t>
            </a:r>
            <a:r>
              <a:rPr lang="sv-SE" sz="2000" dirty="0" err="1">
                <a:solidFill>
                  <a:schemeClr val="bg1"/>
                </a:solidFill>
              </a:rPr>
              <a:t>én</a:t>
            </a:r>
            <a:endParaRPr lang="en-GB" sz="2000" dirty="0">
              <a:solidFill>
                <a:schemeClr val="bg1"/>
              </a:solidFill>
            </a:endParaRPr>
          </a:p>
          <a:p>
            <a:r>
              <a:rPr lang="en-GB" sz="2000" dirty="0">
                <a:solidFill>
                  <a:schemeClr val="bg1"/>
                </a:solidFill>
              </a:rPr>
              <a:t>WP Manager Target System</a:t>
            </a:r>
          </a:p>
          <a:p>
            <a:endParaRPr lang="en-GB" sz="2000" dirty="0">
              <a:solidFill>
                <a:schemeClr val="bg1"/>
              </a:solidFill>
            </a:endParaRPr>
          </a:p>
          <a:p>
            <a:r>
              <a:rPr lang="sv-SE" sz="2000" dirty="0">
                <a:solidFill>
                  <a:schemeClr val="bg1"/>
                </a:solidFill>
              </a:rPr>
              <a:t>Kristoffer </a:t>
            </a:r>
            <a:r>
              <a:rPr lang="sv-SE" sz="2000" dirty="0" err="1">
                <a:solidFill>
                  <a:schemeClr val="bg1"/>
                </a:solidFill>
              </a:rPr>
              <a:t>Sjögreen</a:t>
            </a:r>
            <a:r>
              <a:rPr lang="sv-SE" sz="2000" dirty="0">
                <a:solidFill>
                  <a:schemeClr val="bg1"/>
                </a:solidFill>
              </a:rPr>
              <a:t> </a:t>
            </a:r>
          </a:p>
          <a:p>
            <a:r>
              <a:rPr lang="sv-SE" sz="2000" dirty="0">
                <a:solidFill>
                  <a:schemeClr val="bg1"/>
                </a:solidFill>
              </a:rPr>
              <a:t>WU </a:t>
            </a:r>
            <a:r>
              <a:rPr lang="sv-SE" sz="2000" dirty="0" err="1">
                <a:solidFill>
                  <a:schemeClr val="bg1"/>
                </a:solidFill>
              </a:rPr>
              <a:t>Leader</a:t>
            </a:r>
            <a:r>
              <a:rPr lang="sv-SE" sz="2000" dirty="0">
                <a:solidFill>
                  <a:schemeClr val="bg1"/>
                </a:solidFill>
              </a:rPr>
              <a:t> Target Wheel </a:t>
            </a:r>
            <a:r>
              <a:rPr lang="sv-SE" sz="2000" dirty="0" err="1">
                <a:solidFill>
                  <a:schemeClr val="bg1"/>
                </a:solidFill>
              </a:rPr>
              <a:t>Drive&amp;Shaft</a:t>
            </a:r>
            <a:endParaRPr lang="en-GB" sz="2000" dirty="0">
              <a:solidFill>
                <a:schemeClr val="bg1"/>
              </a:solidFill>
            </a:endParaRP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err="1">
                <a:solidFill>
                  <a:srgbClr val="FFFFFF"/>
                </a:solidFill>
              </a:rPr>
              <a:t>www.europeanspallationsource.se</a:t>
            </a:r>
            <a:endParaRPr lang="en-GB" sz="1600" dirty="0">
              <a:solidFill>
                <a:srgbClr val="FFFFFF"/>
              </a:solidFill>
            </a:endParaRPr>
          </a:p>
          <a:p>
            <a:pPr algn="ctr"/>
            <a:r>
              <a:rPr lang="en-GB" sz="1400" dirty="0">
                <a:solidFill>
                  <a:srgbClr val="FFFFFF"/>
                </a:solidFill>
              </a:rPr>
              <a:t>11 April 2019</a:t>
            </a:r>
          </a:p>
        </p:txBody>
      </p:sp>
      <p:pic>
        <p:nvPicPr>
          <p:cNvPr id="5" name="Picture 2" descr="Trasiga cykel — Stockfoto">
            <a:extLst>
              <a:ext uri="{FF2B5EF4-FFF2-40B4-BE49-F238E27FC236}">
                <a16:creationId xmlns:a16="http://schemas.microsoft.com/office/drawing/2014/main" id="{AB2A04E6-BBE6-FF43-813D-C7AB7C9084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528" t="42650" r="8440"/>
          <a:stretch/>
        </p:blipFill>
        <p:spPr bwMode="auto">
          <a:xfrm>
            <a:off x="1037208" y="316350"/>
            <a:ext cx="2275768" cy="227640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98C47DBC-BAF9-DC48-BC6D-4F72A6BB20FE}"/>
              </a:ext>
            </a:extLst>
          </p:cNvPr>
          <p:cNvCxnSpPr>
            <a:cxnSpLocks/>
          </p:cNvCxnSpPr>
          <p:nvPr/>
        </p:nvCxnSpPr>
        <p:spPr>
          <a:xfrm flipV="1">
            <a:off x="827584" y="432873"/>
            <a:ext cx="2836800" cy="1586036"/>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67BDF97-9D40-6043-B1C3-98FA9CF7A114}"/>
              </a:ext>
            </a:extLst>
          </p:cNvPr>
          <p:cNvCxnSpPr>
            <a:cxnSpLocks/>
          </p:cNvCxnSpPr>
          <p:nvPr/>
        </p:nvCxnSpPr>
        <p:spPr>
          <a:xfrm>
            <a:off x="685800" y="428377"/>
            <a:ext cx="2978584" cy="1697553"/>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613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19E6D-B729-584A-9846-9334C3FDEB60}"/>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CE96E18A-703B-884F-8421-1194C178A723}"/>
              </a:ext>
            </a:extLst>
          </p:cNvPr>
          <p:cNvSpPr>
            <a:spLocks noGrp="1"/>
          </p:cNvSpPr>
          <p:nvPr>
            <p:ph idx="1"/>
          </p:nvPr>
        </p:nvSpPr>
        <p:spPr>
          <a:xfrm>
            <a:off x="457200" y="1600200"/>
            <a:ext cx="8229600" cy="4997152"/>
          </a:xfrm>
        </p:spPr>
        <p:txBody>
          <a:bodyPr>
            <a:normAutofit lnSpcReduction="10000"/>
          </a:bodyPr>
          <a:lstStyle/>
          <a:p>
            <a:r>
              <a:rPr lang="en-GB" sz="2000" dirty="0"/>
              <a:t>The prototype #3 demonstrates the possibility to manufacture the target wheel according to plan A </a:t>
            </a:r>
          </a:p>
          <a:p>
            <a:r>
              <a:rPr lang="en-GB" sz="2000" dirty="0"/>
              <a:t>B1 and B2 is unmatured. It is judged to introduce more risks to change the design concept this late in the project. </a:t>
            </a:r>
          </a:p>
          <a:p>
            <a:r>
              <a:rPr lang="en-GB" sz="2000" dirty="0"/>
              <a:t>The ramp up of ESS is stretched out. The stresses on the target wheel is considerably reduced. </a:t>
            </a:r>
          </a:p>
          <a:p>
            <a:r>
              <a:rPr lang="en-GB" sz="2000" dirty="0"/>
              <a:t>The cassette position design and the welding procedure needs further engineering: </a:t>
            </a:r>
            <a:endParaRPr lang="sv-SE" sz="2000" dirty="0"/>
          </a:p>
          <a:p>
            <a:pPr lvl="1"/>
            <a:r>
              <a:rPr lang="en-GB" sz="1800" dirty="0"/>
              <a:t>The cassette position, should be enlarged to allow for compression and the helium bypass flow between the cassette and the wheel should be limited by some mechanical sealing.</a:t>
            </a:r>
            <a:endParaRPr lang="sv-SE" sz="1800" dirty="0"/>
          </a:p>
          <a:p>
            <a:pPr lvl="1"/>
            <a:r>
              <a:rPr lang="en-GB" sz="1800" dirty="0"/>
              <a:t>The welding area needs to be further elaborated to optimise the welding and allow for 100% inspection. </a:t>
            </a:r>
            <a:endParaRPr lang="sv-SE" sz="1800" dirty="0"/>
          </a:p>
          <a:p>
            <a:pPr lvl="1"/>
            <a:r>
              <a:rPr lang="en-GB" sz="1800" dirty="0"/>
              <a:t>The welding sequence must allow for radius compression. The target wheel shroud shall not be attached to the target wheel central piece before finalising the target wheel rib welding.</a:t>
            </a:r>
            <a:endParaRPr lang="sv-SE" sz="1800" dirty="0"/>
          </a:p>
          <a:p>
            <a:endParaRPr lang="en-GB" sz="2000" dirty="0"/>
          </a:p>
        </p:txBody>
      </p:sp>
      <p:sp>
        <p:nvSpPr>
          <p:cNvPr id="4" name="Slide Number Placeholder 3">
            <a:extLst>
              <a:ext uri="{FF2B5EF4-FFF2-40B4-BE49-F238E27FC236}">
                <a16:creationId xmlns:a16="http://schemas.microsoft.com/office/drawing/2014/main" id="{0984D833-4639-2140-A098-5B42FE4680B3}"/>
              </a:ext>
            </a:extLst>
          </p:cNvPr>
          <p:cNvSpPr>
            <a:spLocks noGrp="1"/>
          </p:cNvSpPr>
          <p:nvPr>
            <p:ph type="sldNum" sz="quarter" idx="12"/>
          </p:nvPr>
        </p:nvSpPr>
        <p:spPr/>
        <p:txBody>
          <a:bodyPr/>
          <a:lstStyle/>
          <a:p>
            <a:fld id="{551115BC-487E-4422-894C-CB7CD3E79223}" type="slidenum">
              <a:rPr lang="en-GB" noProof="0" smtClean="0"/>
              <a:t>10</a:t>
            </a:fld>
            <a:endParaRPr lang="en-GB" noProof="0"/>
          </a:p>
        </p:txBody>
      </p:sp>
    </p:spTree>
    <p:extLst>
      <p:ext uri="{BB962C8B-B14F-4D97-AF65-F5344CB8AC3E}">
        <p14:creationId xmlns:p14="http://schemas.microsoft.com/office/powerpoint/2010/main" val="149168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19E6D-B729-584A-9846-9334C3FDEB60}"/>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CE96E18A-703B-884F-8421-1194C178A723}"/>
              </a:ext>
            </a:extLst>
          </p:cNvPr>
          <p:cNvSpPr>
            <a:spLocks noGrp="1"/>
          </p:cNvSpPr>
          <p:nvPr>
            <p:ph idx="1"/>
          </p:nvPr>
        </p:nvSpPr>
        <p:spPr/>
        <p:txBody>
          <a:bodyPr>
            <a:normAutofit/>
          </a:bodyPr>
          <a:lstStyle/>
          <a:p>
            <a:r>
              <a:rPr lang="en-GB" sz="2400" dirty="0"/>
              <a:t>Even if the plan A design is the preferred design for the first ESS target wheel, it is recommended to start the engineering of the second ESS target wheel immediately. This to have as the backup plan if manufacturing of the first ESS target wheel fails or if the first ESS target wheel for some reason fails during operation. </a:t>
            </a:r>
            <a:br>
              <a:rPr lang="en-GB" sz="2400" dirty="0"/>
            </a:br>
            <a:endParaRPr lang="en-GB" sz="2400" dirty="0"/>
          </a:p>
          <a:p>
            <a:r>
              <a:rPr lang="en-GB" sz="2400" dirty="0"/>
              <a:t>Substantial knowhow is developed during the WP2 project within the WP2 staff and the ESS Bilbao. This should be taken into consideration organising the second ESS target wheel project. </a:t>
            </a:r>
            <a:endParaRPr lang="sv-SE" sz="2400" dirty="0"/>
          </a:p>
          <a:p>
            <a:endParaRPr lang="en-GB" sz="2400" dirty="0"/>
          </a:p>
        </p:txBody>
      </p:sp>
      <p:sp>
        <p:nvSpPr>
          <p:cNvPr id="4" name="Slide Number Placeholder 3">
            <a:extLst>
              <a:ext uri="{FF2B5EF4-FFF2-40B4-BE49-F238E27FC236}">
                <a16:creationId xmlns:a16="http://schemas.microsoft.com/office/drawing/2014/main" id="{0984D833-4639-2140-A098-5B42FE4680B3}"/>
              </a:ext>
            </a:extLst>
          </p:cNvPr>
          <p:cNvSpPr>
            <a:spLocks noGrp="1"/>
          </p:cNvSpPr>
          <p:nvPr>
            <p:ph type="sldNum" sz="quarter" idx="12"/>
          </p:nvPr>
        </p:nvSpPr>
        <p:spPr/>
        <p:txBody>
          <a:bodyPr/>
          <a:lstStyle/>
          <a:p>
            <a:fld id="{551115BC-487E-4422-894C-CB7CD3E79223}" type="slidenum">
              <a:rPr lang="en-GB" noProof="0" smtClean="0"/>
              <a:t>11</a:t>
            </a:fld>
            <a:endParaRPr lang="en-GB" noProof="0"/>
          </a:p>
        </p:txBody>
      </p:sp>
    </p:spTree>
    <p:extLst>
      <p:ext uri="{BB962C8B-B14F-4D97-AF65-F5344CB8AC3E}">
        <p14:creationId xmlns:p14="http://schemas.microsoft.com/office/powerpoint/2010/main" val="427890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3B836-CD92-BB42-851C-B50132188FCB}"/>
              </a:ext>
            </a:extLst>
          </p:cNvPr>
          <p:cNvSpPr>
            <a:spLocks noGrp="1"/>
          </p:cNvSpPr>
          <p:nvPr>
            <p:ph type="title"/>
          </p:nvPr>
        </p:nvSpPr>
        <p:spPr/>
        <p:txBody>
          <a:bodyPr/>
          <a:lstStyle/>
          <a:p>
            <a:r>
              <a:rPr lang="en-GB" dirty="0"/>
              <a:t>Outline of the presentation</a:t>
            </a:r>
          </a:p>
        </p:txBody>
      </p:sp>
      <p:sp>
        <p:nvSpPr>
          <p:cNvPr id="3" name="Content Placeholder 2">
            <a:extLst>
              <a:ext uri="{FF2B5EF4-FFF2-40B4-BE49-F238E27FC236}">
                <a16:creationId xmlns:a16="http://schemas.microsoft.com/office/drawing/2014/main" id="{E300809D-C2C2-FE4D-B5DC-AA129BBA3957}"/>
              </a:ext>
            </a:extLst>
          </p:cNvPr>
          <p:cNvSpPr>
            <a:spLocks noGrp="1"/>
          </p:cNvSpPr>
          <p:nvPr>
            <p:ph idx="1"/>
          </p:nvPr>
        </p:nvSpPr>
        <p:spPr/>
        <p:txBody>
          <a:bodyPr>
            <a:normAutofit/>
          </a:bodyPr>
          <a:lstStyle/>
          <a:p>
            <a:r>
              <a:rPr lang="en-GB" dirty="0"/>
              <a:t>Target Wheel Design</a:t>
            </a:r>
          </a:p>
          <a:p>
            <a:r>
              <a:rPr lang="en-GB" dirty="0"/>
              <a:t>Prototyping</a:t>
            </a:r>
          </a:p>
          <a:p>
            <a:r>
              <a:rPr lang="en-GB" dirty="0"/>
              <a:t>Alternative Design</a:t>
            </a:r>
          </a:p>
          <a:p>
            <a:r>
              <a:rPr lang="en-GB" dirty="0"/>
              <a:t>Discussion</a:t>
            </a:r>
          </a:p>
          <a:p>
            <a:r>
              <a:rPr lang="en-GB" dirty="0"/>
              <a:t>Conclusion</a:t>
            </a:r>
          </a:p>
        </p:txBody>
      </p:sp>
      <p:sp>
        <p:nvSpPr>
          <p:cNvPr id="4" name="Slide Number Placeholder 3">
            <a:extLst>
              <a:ext uri="{FF2B5EF4-FFF2-40B4-BE49-F238E27FC236}">
                <a16:creationId xmlns:a16="http://schemas.microsoft.com/office/drawing/2014/main" id="{6BE0D984-A637-6144-8A31-4A05E61FB121}"/>
              </a:ext>
            </a:extLst>
          </p:cNvPr>
          <p:cNvSpPr>
            <a:spLocks noGrp="1"/>
          </p:cNvSpPr>
          <p:nvPr>
            <p:ph type="sldNum" sz="quarter" idx="12"/>
          </p:nvPr>
        </p:nvSpPr>
        <p:spPr/>
        <p:txBody>
          <a:bodyPr/>
          <a:lstStyle/>
          <a:p>
            <a:fld id="{551115BC-487E-4422-894C-CB7CD3E79223}" type="slidenum">
              <a:rPr lang="en-GB" noProof="0" smtClean="0"/>
              <a:t>2</a:t>
            </a:fld>
            <a:endParaRPr lang="en-GB" noProof="0"/>
          </a:p>
        </p:txBody>
      </p:sp>
    </p:spTree>
    <p:extLst>
      <p:ext uri="{BB962C8B-B14F-4D97-AF65-F5344CB8AC3E}">
        <p14:creationId xmlns:p14="http://schemas.microsoft.com/office/powerpoint/2010/main" val="3728398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AF71BD-49E1-AA4D-A2E9-6E1A4839287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88093" y="1916831"/>
            <a:ext cx="4828123" cy="2637127"/>
          </a:xfrm>
          <a:prstGeom prst="rect">
            <a:avLst/>
          </a:prstGeom>
          <a:noFill/>
          <a:ln>
            <a:noFill/>
          </a:ln>
        </p:spPr>
      </p:pic>
      <p:sp>
        <p:nvSpPr>
          <p:cNvPr id="2" name="Title 1">
            <a:extLst>
              <a:ext uri="{FF2B5EF4-FFF2-40B4-BE49-F238E27FC236}">
                <a16:creationId xmlns:a16="http://schemas.microsoft.com/office/drawing/2014/main" id="{F1E56DB6-1A88-D040-A983-74C9B2BB1ABC}"/>
              </a:ext>
            </a:extLst>
          </p:cNvPr>
          <p:cNvSpPr>
            <a:spLocks noGrp="1"/>
          </p:cNvSpPr>
          <p:nvPr>
            <p:ph type="title"/>
          </p:nvPr>
        </p:nvSpPr>
        <p:spPr/>
        <p:txBody>
          <a:bodyPr/>
          <a:lstStyle/>
          <a:p>
            <a:r>
              <a:rPr lang="en-GB" dirty="0"/>
              <a:t>Target Wheel Design</a:t>
            </a:r>
          </a:p>
        </p:txBody>
      </p:sp>
      <p:sp>
        <p:nvSpPr>
          <p:cNvPr id="4" name="Slide Number Placeholder 3">
            <a:extLst>
              <a:ext uri="{FF2B5EF4-FFF2-40B4-BE49-F238E27FC236}">
                <a16:creationId xmlns:a16="http://schemas.microsoft.com/office/drawing/2014/main" id="{9284C87A-D972-A34C-B569-4AA27BEDB2E0}"/>
              </a:ext>
            </a:extLst>
          </p:cNvPr>
          <p:cNvSpPr>
            <a:spLocks noGrp="1"/>
          </p:cNvSpPr>
          <p:nvPr>
            <p:ph type="sldNum" sz="quarter" idx="12"/>
          </p:nvPr>
        </p:nvSpPr>
        <p:spPr/>
        <p:txBody>
          <a:bodyPr/>
          <a:lstStyle/>
          <a:p>
            <a:fld id="{551115BC-487E-4422-894C-CB7CD3E79223}" type="slidenum">
              <a:rPr lang="en-GB" noProof="0" smtClean="0"/>
              <a:t>3</a:t>
            </a:fld>
            <a:endParaRPr lang="en-GB" noProof="0"/>
          </a:p>
        </p:txBody>
      </p:sp>
      <p:pic>
        <p:nvPicPr>
          <p:cNvPr id="6" name="Picture 5">
            <a:extLst>
              <a:ext uri="{FF2B5EF4-FFF2-40B4-BE49-F238E27FC236}">
                <a16:creationId xmlns:a16="http://schemas.microsoft.com/office/drawing/2014/main" id="{1BC4FD74-D38D-784C-9403-B2C243D68FCE}"/>
              </a:ext>
            </a:extLst>
          </p:cNvPr>
          <p:cNvPicPr>
            <a:picLocks noChangeAspect="1"/>
          </p:cNvPicPr>
          <p:nvPr/>
        </p:nvPicPr>
        <p:blipFill rotWithShape="1">
          <a:blip r:embed="rId3">
            <a:extLst>
              <a:ext uri="{28A0092B-C50C-407E-A947-70E740481C1C}">
                <a14:useLocalDpi xmlns:a14="http://schemas.microsoft.com/office/drawing/2010/main" val="0"/>
              </a:ext>
            </a:extLst>
          </a:blip>
          <a:srcRect l="17450" t="5201" r="9051" b="20601"/>
          <a:stretch/>
        </p:blipFill>
        <p:spPr>
          <a:xfrm rot="5400000">
            <a:off x="5997053" y="4132413"/>
            <a:ext cx="3051502" cy="2310423"/>
          </a:xfrm>
          <a:prstGeom prst="rect">
            <a:avLst/>
          </a:prstGeom>
        </p:spPr>
      </p:pic>
      <p:pic>
        <p:nvPicPr>
          <p:cNvPr id="8" name="Picture 7">
            <a:extLst>
              <a:ext uri="{FF2B5EF4-FFF2-40B4-BE49-F238E27FC236}">
                <a16:creationId xmlns:a16="http://schemas.microsoft.com/office/drawing/2014/main" id="{4F0CD55D-9672-C747-A3EC-6C348A3B6497}"/>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bright="33000"/>
                    </a14:imgEffect>
                  </a14:imgLayer>
                </a14:imgProps>
              </a:ext>
              <a:ext uri="{28A0092B-C50C-407E-A947-70E740481C1C}">
                <a14:useLocalDpi xmlns:a14="http://schemas.microsoft.com/office/drawing/2010/main" val="0"/>
              </a:ext>
            </a:extLst>
          </a:blip>
          <a:srcRect l="12963" t="14110" r="29630"/>
          <a:stretch/>
        </p:blipFill>
        <p:spPr>
          <a:xfrm rot="5400000">
            <a:off x="6503876" y="1377296"/>
            <a:ext cx="2232248" cy="2504814"/>
          </a:xfrm>
          <a:prstGeom prst="rect">
            <a:avLst/>
          </a:prstGeom>
        </p:spPr>
      </p:pic>
      <p:pic>
        <p:nvPicPr>
          <p:cNvPr id="10" name="Picture 9">
            <a:extLst>
              <a:ext uri="{FF2B5EF4-FFF2-40B4-BE49-F238E27FC236}">
                <a16:creationId xmlns:a16="http://schemas.microsoft.com/office/drawing/2014/main" id="{DD680F36-4C01-A340-9ADF-D4D35ACD94D6}"/>
              </a:ext>
            </a:extLst>
          </p:cNvPr>
          <p:cNvPicPr>
            <a:picLocks noChangeAspect="1"/>
          </p:cNvPicPr>
          <p:nvPr/>
        </p:nvPicPr>
        <p:blipFill rotWithShape="1">
          <a:blip r:embed="rId5">
            <a:extLst>
              <a:ext uri="{28A0092B-C50C-407E-A947-70E740481C1C}">
                <a14:useLocalDpi xmlns:a14="http://schemas.microsoft.com/office/drawing/2010/main" val="0"/>
              </a:ext>
            </a:extLst>
          </a:blip>
          <a:srcRect l="31007" t="3452" r="36382" b="23030"/>
          <a:stretch/>
        </p:blipFill>
        <p:spPr>
          <a:xfrm>
            <a:off x="35496" y="3140968"/>
            <a:ext cx="2304256" cy="3672408"/>
          </a:xfrm>
          <a:prstGeom prst="rect">
            <a:avLst/>
          </a:prstGeom>
        </p:spPr>
      </p:pic>
      <p:sp>
        <p:nvSpPr>
          <p:cNvPr id="11" name="Rectangle 10">
            <a:extLst>
              <a:ext uri="{FF2B5EF4-FFF2-40B4-BE49-F238E27FC236}">
                <a16:creationId xmlns:a16="http://schemas.microsoft.com/office/drawing/2014/main" id="{D93C685A-1211-B642-A3A6-5B226D6832A0}"/>
              </a:ext>
            </a:extLst>
          </p:cNvPr>
          <p:cNvSpPr/>
          <p:nvPr/>
        </p:nvSpPr>
        <p:spPr>
          <a:xfrm>
            <a:off x="0" y="3284984"/>
            <a:ext cx="45720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1388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A12BB-45EB-A84D-B60F-58D52E6B1E16}"/>
              </a:ext>
            </a:extLst>
          </p:cNvPr>
          <p:cNvSpPr>
            <a:spLocks noGrp="1"/>
          </p:cNvSpPr>
          <p:nvPr>
            <p:ph type="title"/>
          </p:nvPr>
        </p:nvSpPr>
        <p:spPr/>
        <p:txBody>
          <a:bodyPr/>
          <a:lstStyle/>
          <a:p>
            <a:r>
              <a:rPr lang="en-GB" dirty="0"/>
              <a:t>Prototyping #1</a:t>
            </a:r>
          </a:p>
        </p:txBody>
      </p:sp>
      <p:pic>
        <p:nvPicPr>
          <p:cNvPr id="6" name="Content Placeholder 5">
            <a:extLst>
              <a:ext uri="{FF2B5EF4-FFF2-40B4-BE49-F238E27FC236}">
                <a16:creationId xmlns:a16="http://schemas.microsoft.com/office/drawing/2014/main" id="{4985A1B9-EABA-FA49-BD38-10BDC00246F5}"/>
              </a:ext>
            </a:extLst>
          </p:cNvPr>
          <p:cNvPicPr>
            <a:picLocks noGrp="1" noChangeAspect="1"/>
          </p:cNvPicPr>
          <p:nvPr>
            <p:ph idx="1"/>
          </p:nvPr>
        </p:nvPicPr>
        <p:blipFill>
          <a:blip r:embed="rId2"/>
          <a:stretch>
            <a:fillRect/>
          </a:stretch>
        </p:blipFill>
        <p:spPr>
          <a:xfrm rot="10800000">
            <a:off x="1043607" y="1988840"/>
            <a:ext cx="5823347" cy="4367510"/>
          </a:xfrm>
          <a:prstGeom prst="rect">
            <a:avLst/>
          </a:prstGeom>
        </p:spPr>
      </p:pic>
      <p:sp>
        <p:nvSpPr>
          <p:cNvPr id="4" name="Slide Number Placeholder 3">
            <a:extLst>
              <a:ext uri="{FF2B5EF4-FFF2-40B4-BE49-F238E27FC236}">
                <a16:creationId xmlns:a16="http://schemas.microsoft.com/office/drawing/2014/main" id="{A3A23270-51A0-2A4E-92CA-83F1F335C111}"/>
              </a:ext>
            </a:extLst>
          </p:cNvPr>
          <p:cNvSpPr>
            <a:spLocks noGrp="1"/>
          </p:cNvSpPr>
          <p:nvPr>
            <p:ph type="sldNum" sz="quarter" idx="12"/>
          </p:nvPr>
        </p:nvSpPr>
        <p:spPr/>
        <p:txBody>
          <a:bodyPr/>
          <a:lstStyle/>
          <a:p>
            <a:fld id="{551115BC-487E-4422-894C-CB7CD3E79223}" type="slidenum">
              <a:rPr lang="en-GB" noProof="0" smtClean="0"/>
              <a:t>4</a:t>
            </a:fld>
            <a:endParaRPr lang="en-GB" noProof="0"/>
          </a:p>
        </p:txBody>
      </p:sp>
    </p:spTree>
    <p:extLst>
      <p:ext uri="{BB962C8B-B14F-4D97-AF65-F5344CB8AC3E}">
        <p14:creationId xmlns:p14="http://schemas.microsoft.com/office/powerpoint/2010/main" val="3889479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A12BB-45EB-A84D-B60F-58D52E6B1E16}"/>
              </a:ext>
            </a:extLst>
          </p:cNvPr>
          <p:cNvSpPr>
            <a:spLocks noGrp="1"/>
          </p:cNvSpPr>
          <p:nvPr>
            <p:ph type="title"/>
          </p:nvPr>
        </p:nvSpPr>
        <p:spPr/>
        <p:txBody>
          <a:bodyPr/>
          <a:lstStyle/>
          <a:p>
            <a:r>
              <a:rPr lang="en-GB" dirty="0"/>
              <a:t>Prototyping #3</a:t>
            </a:r>
          </a:p>
        </p:txBody>
      </p:sp>
      <p:sp>
        <p:nvSpPr>
          <p:cNvPr id="4" name="Slide Number Placeholder 3">
            <a:extLst>
              <a:ext uri="{FF2B5EF4-FFF2-40B4-BE49-F238E27FC236}">
                <a16:creationId xmlns:a16="http://schemas.microsoft.com/office/drawing/2014/main" id="{A3A23270-51A0-2A4E-92CA-83F1F335C111}"/>
              </a:ext>
            </a:extLst>
          </p:cNvPr>
          <p:cNvSpPr>
            <a:spLocks noGrp="1"/>
          </p:cNvSpPr>
          <p:nvPr>
            <p:ph type="sldNum" sz="quarter" idx="12"/>
          </p:nvPr>
        </p:nvSpPr>
        <p:spPr/>
        <p:txBody>
          <a:bodyPr/>
          <a:lstStyle/>
          <a:p>
            <a:fld id="{551115BC-487E-4422-894C-CB7CD3E79223}" type="slidenum">
              <a:rPr lang="en-GB" noProof="0" smtClean="0"/>
              <a:t>5</a:t>
            </a:fld>
            <a:endParaRPr lang="en-GB" noProof="0"/>
          </a:p>
        </p:txBody>
      </p:sp>
      <p:pic>
        <p:nvPicPr>
          <p:cNvPr id="7" name="Picture 6">
            <a:extLst>
              <a:ext uri="{FF2B5EF4-FFF2-40B4-BE49-F238E27FC236}">
                <a16:creationId xmlns:a16="http://schemas.microsoft.com/office/drawing/2014/main" id="{404160E5-34BA-CA46-89F9-20873BF03C37}"/>
              </a:ext>
            </a:extLst>
          </p:cNvPr>
          <p:cNvPicPr>
            <a:picLocks noChangeAspect="1"/>
          </p:cNvPicPr>
          <p:nvPr/>
        </p:nvPicPr>
        <p:blipFill>
          <a:blip r:embed="rId2"/>
          <a:stretch>
            <a:fillRect/>
          </a:stretch>
        </p:blipFill>
        <p:spPr>
          <a:xfrm rot="5400000">
            <a:off x="4417073" y="2132496"/>
            <a:ext cx="5114749" cy="3836062"/>
          </a:xfrm>
          <a:prstGeom prst="rect">
            <a:avLst/>
          </a:prstGeom>
        </p:spPr>
      </p:pic>
      <p:pic>
        <p:nvPicPr>
          <p:cNvPr id="10" name="Picture 9">
            <a:extLst>
              <a:ext uri="{FF2B5EF4-FFF2-40B4-BE49-F238E27FC236}">
                <a16:creationId xmlns:a16="http://schemas.microsoft.com/office/drawing/2014/main" id="{3979DA0C-E939-BB41-830A-40BF3A924688}"/>
              </a:ext>
            </a:extLst>
          </p:cNvPr>
          <p:cNvPicPr>
            <a:picLocks noChangeAspect="1"/>
          </p:cNvPicPr>
          <p:nvPr/>
        </p:nvPicPr>
        <p:blipFill>
          <a:blip r:embed="rId3"/>
          <a:stretch>
            <a:fillRect/>
          </a:stretch>
        </p:blipFill>
        <p:spPr>
          <a:xfrm rot="5400000">
            <a:off x="-72019" y="2380940"/>
            <a:ext cx="4064000" cy="3048000"/>
          </a:xfrm>
          <a:prstGeom prst="rect">
            <a:avLst/>
          </a:prstGeom>
        </p:spPr>
      </p:pic>
      <p:pic>
        <p:nvPicPr>
          <p:cNvPr id="9" name="Picture 8">
            <a:extLst>
              <a:ext uri="{FF2B5EF4-FFF2-40B4-BE49-F238E27FC236}">
                <a16:creationId xmlns:a16="http://schemas.microsoft.com/office/drawing/2014/main" id="{672E11FE-1495-0647-BE40-DB6D05ECD931}"/>
              </a:ext>
            </a:extLst>
          </p:cNvPr>
          <p:cNvPicPr>
            <a:picLocks noChangeAspect="1"/>
          </p:cNvPicPr>
          <p:nvPr/>
        </p:nvPicPr>
        <p:blipFill rotWithShape="1">
          <a:blip r:embed="rId4"/>
          <a:srcRect l="31528" t="5883" r="20636" b="-5883"/>
          <a:stretch/>
        </p:blipFill>
        <p:spPr>
          <a:xfrm rot="6379302">
            <a:off x="2712771" y="4224302"/>
            <a:ext cx="1682595" cy="2638157"/>
          </a:xfrm>
          <a:prstGeom prst="rect">
            <a:avLst/>
          </a:prstGeom>
        </p:spPr>
      </p:pic>
      <p:cxnSp>
        <p:nvCxnSpPr>
          <p:cNvPr id="11" name="Straight Connector 10">
            <a:extLst>
              <a:ext uri="{FF2B5EF4-FFF2-40B4-BE49-F238E27FC236}">
                <a16:creationId xmlns:a16="http://schemas.microsoft.com/office/drawing/2014/main" id="{A9E180A3-AEA2-2E4D-BF8C-1934F3F80D84}"/>
              </a:ext>
            </a:extLst>
          </p:cNvPr>
          <p:cNvCxnSpPr/>
          <p:nvPr/>
        </p:nvCxnSpPr>
        <p:spPr>
          <a:xfrm>
            <a:off x="2411760" y="3717032"/>
            <a:ext cx="1296144" cy="167264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107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59D61-F93C-0946-8067-6BDD44243571}"/>
              </a:ext>
            </a:extLst>
          </p:cNvPr>
          <p:cNvSpPr>
            <a:spLocks noGrp="1"/>
          </p:cNvSpPr>
          <p:nvPr>
            <p:ph type="title"/>
          </p:nvPr>
        </p:nvSpPr>
        <p:spPr/>
        <p:txBody>
          <a:bodyPr/>
          <a:lstStyle/>
          <a:p>
            <a:r>
              <a:rPr lang="en-GB" dirty="0"/>
              <a:t>Prototyping</a:t>
            </a:r>
          </a:p>
        </p:txBody>
      </p:sp>
      <p:sp>
        <p:nvSpPr>
          <p:cNvPr id="3" name="Content Placeholder 2">
            <a:extLst>
              <a:ext uri="{FF2B5EF4-FFF2-40B4-BE49-F238E27FC236}">
                <a16:creationId xmlns:a16="http://schemas.microsoft.com/office/drawing/2014/main" id="{7494DAAD-B621-2C44-B10B-68E44712B7B0}"/>
              </a:ext>
            </a:extLst>
          </p:cNvPr>
          <p:cNvSpPr>
            <a:spLocks noGrp="1"/>
          </p:cNvSpPr>
          <p:nvPr>
            <p:ph idx="1"/>
          </p:nvPr>
        </p:nvSpPr>
        <p:spPr/>
        <p:txBody>
          <a:bodyPr/>
          <a:lstStyle/>
          <a:p>
            <a:r>
              <a:rPr lang="en-GB" dirty="0"/>
              <a:t>Lessons learned:</a:t>
            </a:r>
          </a:p>
          <a:p>
            <a:pPr lvl="1"/>
            <a:endParaRPr lang="en-GB" dirty="0"/>
          </a:p>
        </p:txBody>
      </p:sp>
      <p:sp>
        <p:nvSpPr>
          <p:cNvPr id="4" name="Slide Number Placeholder 3">
            <a:extLst>
              <a:ext uri="{FF2B5EF4-FFF2-40B4-BE49-F238E27FC236}">
                <a16:creationId xmlns:a16="http://schemas.microsoft.com/office/drawing/2014/main" id="{A8491B3A-B16A-6848-8824-C05EEAB03D36}"/>
              </a:ext>
            </a:extLst>
          </p:cNvPr>
          <p:cNvSpPr>
            <a:spLocks noGrp="1"/>
          </p:cNvSpPr>
          <p:nvPr>
            <p:ph type="sldNum" sz="quarter" idx="12"/>
          </p:nvPr>
        </p:nvSpPr>
        <p:spPr/>
        <p:txBody>
          <a:bodyPr/>
          <a:lstStyle/>
          <a:p>
            <a:fld id="{551115BC-487E-4422-894C-CB7CD3E79223}" type="slidenum">
              <a:rPr lang="en-GB" noProof="0" smtClean="0"/>
              <a:t>6</a:t>
            </a:fld>
            <a:endParaRPr lang="en-GB" noProof="0"/>
          </a:p>
        </p:txBody>
      </p:sp>
    </p:spTree>
    <p:extLst>
      <p:ext uri="{BB962C8B-B14F-4D97-AF65-F5344CB8AC3E}">
        <p14:creationId xmlns:p14="http://schemas.microsoft.com/office/powerpoint/2010/main" val="2018679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9809C-D047-BC4B-8BB1-A68034338682}"/>
              </a:ext>
            </a:extLst>
          </p:cNvPr>
          <p:cNvSpPr>
            <a:spLocks noGrp="1"/>
          </p:cNvSpPr>
          <p:nvPr>
            <p:ph type="title"/>
          </p:nvPr>
        </p:nvSpPr>
        <p:spPr/>
        <p:txBody>
          <a:bodyPr/>
          <a:lstStyle/>
          <a:p>
            <a:r>
              <a:rPr lang="en-GB" dirty="0"/>
              <a:t>Alternative Design</a:t>
            </a:r>
          </a:p>
        </p:txBody>
      </p:sp>
      <p:sp>
        <p:nvSpPr>
          <p:cNvPr id="4" name="Slide Number Placeholder 3">
            <a:extLst>
              <a:ext uri="{FF2B5EF4-FFF2-40B4-BE49-F238E27FC236}">
                <a16:creationId xmlns:a16="http://schemas.microsoft.com/office/drawing/2014/main" id="{0251E5D0-7AE0-2146-AE99-ED87D8316039}"/>
              </a:ext>
            </a:extLst>
          </p:cNvPr>
          <p:cNvSpPr>
            <a:spLocks noGrp="1"/>
          </p:cNvSpPr>
          <p:nvPr>
            <p:ph type="sldNum" sz="quarter" idx="12"/>
          </p:nvPr>
        </p:nvSpPr>
        <p:spPr/>
        <p:txBody>
          <a:bodyPr/>
          <a:lstStyle/>
          <a:p>
            <a:fld id="{551115BC-487E-4422-894C-CB7CD3E79223}" type="slidenum">
              <a:rPr lang="en-GB" noProof="0" smtClean="0"/>
              <a:t>7</a:t>
            </a:fld>
            <a:endParaRPr lang="en-GB" noProof="0"/>
          </a:p>
        </p:txBody>
      </p:sp>
      <p:pic>
        <p:nvPicPr>
          <p:cNvPr id="5" name="Picture 4">
            <a:extLst>
              <a:ext uri="{FF2B5EF4-FFF2-40B4-BE49-F238E27FC236}">
                <a16:creationId xmlns:a16="http://schemas.microsoft.com/office/drawing/2014/main" id="{0FE95D3E-0388-4646-A1B0-6C4250A76C91}"/>
              </a:ext>
            </a:extLst>
          </p:cNvPr>
          <p:cNvPicPr/>
          <p:nvPr/>
        </p:nvPicPr>
        <p:blipFill rotWithShape="1">
          <a:blip r:embed="rId2">
            <a:extLst>
              <a:ext uri="{28A0092B-C50C-407E-A947-70E740481C1C}">
                <a14:useLocalDpi xmlns:a14="http://schemas.microsoft.com/office/drawing/2010/main" val="0"/>
              </a:ext>
            </a:extLst>
          </a:blip>
          <a:srcRect l="3533" t="12948" r="12958" b="9359"/>
          <a:stretch/>
        </p:blipFill>
        <p:spPr bwMode="auto">
          <a:xfrm>
            <a:off x="2376736" y="1844824"/>
            <a:ext cx="4715544" cy="2088232"/>
          </a:xfrm>
          <a:prstGeom prst="rect">
            <a:avLst/>
          </a:prstGeom>
          <a:noFill/>
          <a:ln>
            <a:noFill/>
          </a:ln>
        </p:spPr>
      </p:pic>
      <p:pic>
        <p:nvPicPr>
          <p:cNvPr id="6" name="Picture 5">
            <a:extLst>
              <a:ext uri="{FF2B5EF4-FFF2-40B4-BE49-F238E27FC236}">
                <a16:creationId xmlns:a16="http://schemas.microsoft.com/office/drawing/2014/main" id="{280C8342-5627-5A45-BCAB-3BFA8F4C9959}"/>
              </a:ext>
            </a:extLst>
          </p:cNvPr>
          <p:cNvPicPr/>
          <p:nvPr/>
        </p:nvPicPr>
        <p:blipFill rotWithShape="1">
          <a:blip r:embed="rId3">
            <a:extLst>
              <a:ext uri="{28A0092B-C50C-407E-A947-70E740481C1C}">
                <a14:useLocalDpi xmlns:a14="http://schemas.microsoft.com/office/drawing/2010/main" val="0"/>
              </a:ext>
            </a:extLst>
          </a:blip>
          <a:srcRect l="-1" t="23685" r="50844" b="10372"/>
          <a:stretch/>
        </p:blipFill>
        <p:spPr bwMode="auto">
          <a:xfrm>
            <a:off x="2195736" y="4028091"/>
            <a:ext cx="4104456" cy="2497253"/>
          </a:xfrm>
          <a:prstGeom prst="rect">
            <a:avLst/>
          </a:prstGeom>
          <a:noFill/>
          <a:ln>
            <a:noFill/>
          </a:ln>
        </p:spPr>
      </p:pic>
      <p:sp>
        <p:nvSpPr>
          <p:cNvPr id="7" name="TextBox 6">
            <a:extLst>
              <a:ext uri="{FF2B5EF4-FFF2-40B4-BE49-F238E27FC236}">
                <a16:creationId xmlns:a16="http://schemas.microsoft.com/office/drawing/2014/main" id="{5AE01C9D-B242-9244-9610-264469812CF1}"/>
              </a:ext>
            </a:extLst>
          </p:cNvPr>
          <p:cNvSpPr txBox="1"/>
          <p:nvPr/>
        </p:nvSpPr>
        <p:spPr>
          <a:xfrm>
            <a:off x="635431" y="2603714"/>
            <a:ext cx="1272273" cy="461665"/>
          </a:xfrm>
          <a:prstGeom prst="rect">
            <a:avLst/>
          </a:prstGeom>
          <a:noFill/>
        </p:spPr>
        <p:txBody>
          <a:bodyPr wrap="square" rtlCol="0">
            <a:spAutoFit/>
          </a:bodyPr>
          <a:lstStyle/>
          <a:p>
            <a:r>
              <a:rPr lang="en-GB" sz="2400" b="1" dirty="0"/>
              <a:t>Plan B1</a:t>
            </a:r>
          </a:p>
        </p:txBody>
      </p:sp>
      <p:sp>
        <p:nvSpPr>
          <p:cNvPr id="8" name="TextBox 7">
            <a:extLst>
              <a:ext uri="{FF2B5EF4-FFF2-40B4-BE49-F238E27FC236}">
                <a16:creationId xmlns:a16="http://schemas.microsoft.com/office/drawing/2014/main" id="{D50432F0-4332-B248-A10E-7DD87E1AA774}"/>
              </a:ext>
            </a:extLst>
          </p:cNvPr>
          <p:cNvSpPr txBox="1"/>
          <p:nvPr/>
        </p:nvSpPr>
        <p:spPr>
          <a:xfrm>
            <a:off x="660682" y="5045884"/>
            <a:ext cx="1138453" cy="461665"/>
          </a:xfrm>
          <a:prstGeom prst="rect">
            <a:avLst/>
          </a:prstGeom>
          <a:noFill/>
        </p:spPr>
        <p:txBody>
          <a:bodyPr wrap="square" rtlCol="0">
            <a:spAutoFit/>
          </a:bodyPr>
          <a:lstStyle>
            <a:defPPr>
              <a:defRPr lang="sv-SE"/>
            </a:defPPr>
            <a:lvl1pPr>
              <a:defRPr sz="2400" b="1"/>
            </a:lvl1pPr>
          </a:lstStyle>
          <a:p>
            <a:r>
              <a:rPr lang="en-GB" dirty="0"/>
              <a:t>Plan B2</a:t>
            </a:r>
          </a:p>
        </p:txBody>
      </p:sp>
    </p:spTree>
    <p:extLst>
      <p:ext uri="{BB962C8B-B14F-4D97-AF65-F5344CB8AC3E}">
        <p14:creationId xmlns:p14="http://schemas.microsoft.com/office/powerpoint/2010/main" val="1656662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0E48C-31FF-8849-ACDC-AE6D2DDFF9CD}"/>
              </a:ext>
            </a:extLst>
          </p:cNvPr>
          <p:cNvSpPr>
            <a:spLocks noGrp="1"/>
          </p:cNvSpPr>
          <p:nvPr>
            <p:ph type="title"/>
          </p:nvPr>
        </p:nvSpPr>
        <p:spPr/>
        <p:txBody>
          <a:bodyPr/>
          <a:lstStyle/>
          <a:p>
            <a:r>
              <a:rPr lang="en-GB" dirty="0"/>
              <a:t>Discussion</a:t>
            </a:r>
          </a:p>
        </p:txBody>
      </p:sp>
      <p:sp>
        <p:nvSpPr>
          <p:cNvPr id="3" name="Content Placeholder 2">
            <a:extLst>
              <a:ext uri="{FF2B5EF4-FFF2-40B4-BE49-F238E27FC236}">
                <a16:creationId xmlns:a16="http://schemas.microsoft.com/office/drawing/2014/main" id="{D0D49908-D0E8-5940-B917-A4CD004C3082}"/>
              </a:ext>
            </a:extLst>
          </p:cNvPr>
          <p:cNvSpPr>
            <a:spLocks noGrp="1"/>
          </p:cNvSpPr>
          <p:nvPr>
            <p:ph idx="1"/>
          </p:nvPr>
        </p:nvSpPr>
        <p:spPr/>
        <p:txBody>
          <a:bodyPr>
            <a:normAutofit/>
          </a:bodyPr>
          <a:lstStyle/>
          <a:p>
            <a:r>
              <a:rPr lang="en-GB" dirty="0"/>
              <a:t>Massive welding in a stainless steel structures with narrow tolerances is challenging. </a:t>
            </a:r>
          </a:p>
          <a:p>
            <a:r>
              <a:rPr lang="en-GB" dirty="0"/>
              <a:t>Clamped design will escalate the deformations </a:t>
            </a:r>
          </a:p>
          <a:p>
            <a:r>
              <a:rPr lang="en-GB" dirty="0"/>
              <a:t>prototype #3, also displays deformations. </a:t>
            </a:r>
          </a:p>
          <a:p>
            <a:r>
              <a:rPr lang="en-GB" dirty="0"/>
              <a:t>The performed metrology (#3) indicates 1 mm between the ribs. Theoretically this is a reduction of </a:t>
            </a:r>
            <a:r>
              <a:rPr lang="en-GB" u="sng" dirty="0"/>
              <a:t>36 mm </a:t>
            </a:r>
            <a:r>
              <a:rPr lang="en-GB" dirty="0"/>
              <a:t>on the outer circumferences of the wheel. </a:t>
            </a:r>
          </a:p>
        </p:txBody>
      </p:sp>
      <p:sp>
        <p:nvSpPr>
          <p:cNvPr id="4" name="Slide Number Placeholder 3">
            <a:extLst>
              <a:ext uri="{FF2B5EF4-FFF2-40B4-BE49-F238E27FC236}">
                <a16:creationId xmlns:a16="http://schemas.microsoft.com/office/drawing/2014/main" id="{06DCC0E8-D22A-BF41-B14C-D89912370BE4}"/>
              </a:ext>
            </a:extLst>
          </p:cNvPr>
          <p:cNvSpPr>
            <a:spLocks noGrp="1"/>
          </p:cNvSpPr>
          <p:nvPr>
            <p:ph type="sldNum" sz="quarter" idx="12"/>
          </p:nvPr>
        </p:nvSpPr>
        <p:spPr/>
        <p:txBody>
          <a:bodyPr/>
          <a:lstStyle/>
          <a:p>
            <a:fld id="{551115BC-487E-4422-894C-CB7CD3E79223}" type="slidenum">
              <a:rPr lang="en-GB" noProof="0" smtClean="0"/>
              <a:t>8</a:t>
            </a:fld>
            <a:endParaRPr lang="en-GB" noProof="0"/>
          </a:p>
        </p:txBody>
      </p:sp>
    </p:spTree>
    <p:extLst>
      <p:ext uri="{BB962C8B-B14F-4D97-AF65-F5344CB8AC3E}">
        <p14:creationId xmlns:p14="http://schemas.microsoft.com/office/powerpoint/2010/main" val="111496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1EE24-A1F6-DC4C-943E-EF7929B78A54}"/>
              </a:ext>
            </a:extLst>
          </p:cNvPr>
          <p:cNvSpPr>
            <a:spLocks noGrp="1"/>
          </p:cNvSpPr>
          <p:nvPr>
            <p:ph type="title"/>
          </p:nvPr>
        </p:nvSpPr>
        <p:spPr/>
        <p:txBody>
          <a:bodyPr/>
          <a:lstStyle/>
          <a:p>
            <a:r>
              <a:rPr lang="en-GB" dirty="0"/>
              <a:t>Discussion</a:t>
            </a:r>
          </a:p>
        </p:txBody>
      </p:sp>
      <p:sp>
        <p:nvSpPr>
          <p:cNvPr id="3" name="Content Placeholder 2">
            <a:extLst>
              <a:ext uri="{FF2B5EF4-FFF2-40B4-BE49-F238E27FC236}">
                <a16:creationId xmlns:a16="http://schemas.microsoft.com/office/drawing/2014/main" id="{B30FF58C-8E95-964F-AE18-8FC3F8C28CFC}"/>
              </a:ext>
            </a:extLst>
          </p:cNvPr>
          <p:cNvSpPr>
            <a:spLocks noGrp="1"/>
          </p:cNvSpPr>
          <p:nvPr>
            <p:ph idx="1"/>
          </p:nvPr>
        </p:nvSpPr>
        <p:spPr/>
        <p:txBody>
          <a:bodyPr>
            <a:normAutofit fontScale="92500" lnSpcReduction="10000"/>
          </a:bodyPr>
          <a:lstStyle/>
          <a:p>
            <a:r>
              <a:rPr lang="en-GB" dirty="0"/>
              <a:t>There are two design issues connected to the welding deformation:</a:t>
            </a:r>
          </a:p>
          <a:p>
            <a:pPr marL="914400" lvl="1" indent="-457200">
              <a:buFont typeface="+mj-lt"/>
              <a:buAutoNum type="arabicPeriod"/>
            </a:pPr>
            <a:r>
              <a:rPr lang="en-GB" dirty="0"/>
              <a:t>One is that the cassette has to fit into the position and prevent by-pass flow of helium. </a:t>
            </a:r>
            <a:br>
              <a:rPr lang="en-GB" dirty="0"/>
            </a:br>
            <a:br>
              <a:rPr lang="en-GB" dirty="0"/>
            </a:br>
            <a:r>
              <a:rPr lang="en-GB" dirty="0"/>
              <a:t>The maximum gap during 5 MW proton beam power should be less then 0,2-04 mm.</a:t>
            </a:r>
          </a:p>
          <a:p>
            <a:pPr marL="914400" lvl="1" indent="-457200">
              <a:buFont typeface="+mj-lt"/>
              <a:buAutoNum type="arabicPeriod"/>
            </a:pPr>
            <a:endParaRPr lang="en-GB" dirty="0"/>
          </a:p>
          <a:p>
            <a:pPr marL="914400" lvl="1" indent="-457200">
              <a:buFont typeface="+mj-lt"/>
              <a:buAutoNum type="arabicPeriod"/>
            </a:pPr>
            <a:r>
              <a:rPr lang="en-GB" dirty="0"/>
              <a:t>The other is the flatness tolerance of the target wheel.</a:t>
            </a:r>
            <a:br>
              <a:rPr lang="en-GB" dirty="0"/>
            </a:br>
            <a:br>
              <a:rPr lang="en-GB" dirty="0"/>
            </a:br>
            <a:r>
              <a:rPr lang="en-GB" dirty="0"/>
              <a:t>The wheel has a narrow gap to the moderator and the flatness requirement to prevent the wheel from clashing in to the moderator is +/- 0,2-0,4</a:t>
            </a:r>
            <a:endParaRPr lang="sv-SE" dirty="0"/>
          </a:p>
        </p:txBody>
      </p:sp>
      <p:sp>
        <p:nvSpPr>
          <p:cNvPr id="4" name="Slide Number Placeholder 3">
            <a:extLst>
              <a:ext uri="{FF2B5EF4-FFF2-40B4-BE49-F238E27FC236}">
                <a16:creationId xmlns:a16="http://schemas.microsoft.com/office/drawing/2014/main" id="{579EBD68-3CEE-634D-9F92-582E45C5163B}"/>
              </a:ext>
            </a:extLst>
          </p:cNvPr>
          <p:cNvSpPr>
            <a:spLocks noGrp="1"/>
          </p:cNvSpPr>
          <p:nvPr>
            <p:ph type="sldNum" sz="quarter" idx="12"/>
          </p:nvPr>
        </p:nvSpPr>
        <p:spPr/>
        <p:txBody>
          <a:bodyPr/>
          <a:lstStyle/>
          <a:p>
            <a:fld id="{551115BC-487E-4422-894C-CB7CD3E79223}" type="slidenum">
              <a:rPr lang="en-GB" noProof="0" smtClean="0"/>
              <a:t>9</a:t>
            </a:fld>
            <a:endParaRPr lang="en-GB" noProof="0"/>
          </a:p>
        </p:txBody>
      </p:sp>
    </p:spTree>
    <p:extLst>
      <p:ext uri="{BB962C8B-B14F-4D97-AF65-F5344CB8AC3E}">
        <p14:creationId xmlns:p14="http://schemas.microsoft.com/office/powerpoint/2010/main" val="354655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11632</TotalTime>
  <Words>371</Words>
  <Application>Microsoft Macintosh PowerPoint</Application>
  <PresentationFormat>On-screen Show (4:3)</PresentationFormat>
  <Paragraphs>54</Paragraphs>
  <Slides>11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Target Wheel Design</vt:lpstr>
      <vt:lpstr>Outline of the presentation</vt:lpstr>
      <vt:lpstr>Target Wheel Design</vt:lpstr>
      <vt:lpstr>Prototyping #1</vt:lpstr>
      <vt:lpstr>Prototyping #3</vt:lpstr>
      <vt:lpstr>Prototyping</vt:lpstr>
      <vt:lpstr>Alternative Design</vt:lpstr>
      <vt:lpstr>Discussion</vt:lpstr>
      <vt:lpstr>Discussion</vt:lpstr>
      <vt:lpstr>Conclusions</vt:lpstr>
      <vt:lpstr>Conclusions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Microsoft Office User</dc:creator>
  <cp:lastModifiedBy>Microsoft Office User</cp:lastModifiedBy>
  <cp:revision>51</cp:revision>
  <dcterms:created xsi:type="dcterms:W3CDTF">2018-09-12T11:49:16Z</dcterms:created>
  <dcterms:modified xsi:type="dcterms:W3CDTF">2019-03-28T09:11:16Z</dcterms:modified>
</cp:coreProperties>
</file>