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sldIdLst>
    <p:sldId id="256" r:id="rId2"/>
    <p:sldId id="259" r:id="rId3"/>
    <p:sldId id="266" r:id="rId4"/>
    <p:sldId id="292" r:id="rId5"/>
    <p:sldId id="291" r:id="rId6"/>
    <p:sldId id="272" r:id="rId7"/>
    <p:sldId id="267" r:id="rId8"/>
    <p:sldId id="281" r:id="rId9"/>
    <p:sldId id="282" r:id="rId10"/>
    <p:sldId id="283" r:id="rId11"/>
    <p:sldId id="271" r:id="rId12"/>
    <p:sldId id="284" r:id="rId13"/>
    <p:sldId id="285" r:id="rId14"/>
    <p:sldId id="286" r:id="rId15"/>
    <p:sldId id="287" r:id="rId16"/>
    <p:sldId id="288" r:id="rId17"/>
    <p:sldId id="268" r:id="rId18"/>
    <p:sldId id="290" r:id="rId19"/>
    <p:sldId id="269" r:id="rId20"/>
    <p:sldId id="273" r:id="rId21"/>
    <p:sldId id="270" r:id="rId22"/>
    <p:sldId id="280" r:id="rId23"/>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03" autoAdjust="0"/>
    <p:restoredTop sz="94613" autoAdjust="0"/>
  </p:normalViewPr>
  <p:slideViewPr>
    <p:cSldViewPr>
      <p:cViewPr varScale="1">
        <p:scale>
          <a:sx n="112" d="100"/>
          <a:sy n="112" d="100"/>
        </p:scale>
        <p:origin x="1336" y="1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0-12T13:08:08.361" idx="1">
    <p:pos x="10" y="10"/>
    <p:text>Explain my way of PP and possible time for questions and discussions. Introduce WUL</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2019-04-10</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1</a:t>
            </a:fld>
            <a:endParaRPr lang="sv-SE" dirty="0"/>
          </a:p>
        </p:txBody>
      </p:sp>
    </p:spTree>
    <p:extLst>
      <p:ext uri="{BB962C8B-B14F-4D97-AF65-F5344CB8AC3E}">
        <p14:creationId xmlns:p14="http://schemas.microsoft.com/office/powerpoint/2010/main" val="10412639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0"/>
              <a:t>Click to edit Master title style</a:t>
            </a:r>
            <a:endParaRPr lang="en-GB" noProof="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4" name="Date Placeholder 3"/>
          <p:cNvSpPr>
            <a:spLocks noGrp="1"/>
          </p:cNvSpPr>
          <p:nvPr>
            <p:ph type="dt" sz="half" idx="10"/>
          </p:nvPr>
        </p:nvSpPr>
        <p:spPr/>
        <p:txBody>
          <a:bodyPr/>
          <a:lstStyle/>
          <a:p>
            <a:fld id="{5ED7AC81-318B-4D49-A602-9E30227C87EC}" type="datetime1">
              <a:rPr lang="en-GB" noProof="0" smtClean="0"/>
              <a:t>10/04/2019</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noProof="0" smtClean="0"/>
              <a:t>10/04/2019</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10/04/2019</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p:cNvSpPr>
            <a:spLocks noGrp="1"/>
          </p:cNvSpPr>
          <p:nvPr>
            <p:ph type="dt" sz="half" idx="10"/>
          </p:nvPr>
        </p:nvSpPr>
        <p:spPr/>
        <p:txBody>
          <a:bodyPr/>
          <a:lstStyle/>
          <a:p>
            <a:fld id="{3C7D23FA-05C4-4CC1-B281-2F815585BC1C}" type="datetime1">
              <a:rPr lang="en-GB" noProof="0" smtClean="0"/>
              <a:t>10/04/2019</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9144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7596336" y="256034"/>
            <a:ext cx="1513752" cy="894048"/>
          </a:xfrm>
          <a:prstGeom prst="rect">
            <a:avLst/>
          </a:prstGeom>
          <a:solidFill>
            <a:srgbClr val="0094CA"/>
          </a:solidFill>
        </p:spPr>
      </p:pic>
      <p:sp>
        <p:nvSpPr>
          <p:cNvPr id="2" name="Title 1"/>
          <p:cNvSpPr>
            <a:spLocks noGrp="1"/>
          </p:cNvSpPr>
          <p:nvPr>
            <p:ph type="title" hasCustomPrompt="1"/>
          </p:nvPr>
        </p:nvSpPr>
        <p:spPr>
          <a:xfrm>
            <a:off x="457200" y="346646"/>
            <a:ext cx="7139136"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457200" y="1781000"/>
            <a:ext cx="8229600" cy="4345166"/>
          </a:xfrm>
        </p:spPr>
        <p:txBody>
          <a:bodyPr lIns="90000">
            <a:noAutofit/>
          </a:bodyPr>
          <a:lstStyle>
            <a:lvl1pPr marL="342900" indent="-342900">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3124200" y="6453337"/>
            <a:ext cx="28956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6553200" y="6453337"/>
            <a:ext cx="21336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457200" y="797780"/>
            <a:ext cx="7139136"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41753408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en-GB" noProof="0" smtClean="0"/>
              <a:t>10/04/2019</a:t>
            </a:fld>
            <a:endParaRPr lang="en-GB" noProof="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8.emf"/><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GB" sz="4000" dirty="0"/>
              <a:t>Target Wheel Design</a:t>
            </a:r>
          </a:p>
        </p:txBody>
      </p:sp>
      <p:sp>
        <p:nvSpPr>
          <p:cNvPr id="3" name="Subtitle 2"/>
          <p:cNvSpPr>
            <a:spLocks noGrp="1"/>
          </p:cNvSpPr>
          <p:nvPr>
            <p:ph type="subTitle" idx="1"/>
          </p:nvPr>
        </p:nvSpPr>
        <p:spPr/>
        <p:txBody>
          <a:bodyPr>
            <a:noAutofit/>
          </a:bodyPr>
          <a:lstStyle/>
          <a:p>
            <a:r>
              <a:rPr lang="en-GB" sz="2000" dirty="0">
                <a:solidFill>
                  <a:schemeClr val="bg1"/>
                </a:solidFill>
              </a:rPr>
              <a:t>Ulf Od</a:t>
            </a:r>
            <a:r>
              <a:rPr lang="sv-SE" sz="2000" dirty="0" err="1">
                <a:solidFill>
                  <a:schemeClr val="bg1"/>
                </a:solidFill>
              </a:rPr>
              <a:t>én</a:t>
            </a:r>
            <a:r>
              <a:rPr lang="en-GB" sz="2000" dirty="0">
                <a:solidFill>
                  <a:schemeClr val="bg1"/>
                </a:solidFill>
              </a:rPr>
              <a:t> WP Manager Target System</a:t>
            </a:r>
          </a:p>
          <a:p>
            <a:r>
              <a:rPr lang="en-GB" sz="2000" dirty="0">
                <a:solidFill>
                  <a:schemeClr val="bg1"/>
                </a:solidFill>
              </a:rPr>
              <a:t>Fernando </a:t>
            </a:r>
            <a:r>
              <a:rPr lang="en-GB" sz="2000" dirty="0" err="1">
                <a:solidFill>
                  <a:schemeClr val="bg1"/>
                </a:solidFill>
              </a:rPr>
              <a:t>Sordo</a:t>
            </a:r>
            <a:r>
              <a:rPr lang="en-GB" sz="2000" dirty="0">
                <a:solidFill>
                  <a:schemeClr val="bg1"/>
                </a:solidFill>
              </a:rPr>
              <a:t>- Head of Target Division ESS Bilbao</a:t>
            </a:r>
          </a:p>
          <a:p>
            <a:r>
              <a:rPr lang="sv-SE" sz="2000" dirty="0">
                <a:solidFill>
                  <a:schemeClr val="bg1"/>
                </a:solidFill>
              </a:rPr>
              <a:t>Kristoffer Sjögreen WU </a:t>
            </a:r>
            <a:r>
              <a:rPr lang="sv-SE" sz="2000" dirty="0" err="1">
                <a:solidFill>
                  <a:schemeClr val="bg1"/>
                </a:solidFill>
              </a:rPr>
              <a:t>Leader</a:t>
            </a:r>
            <a:r>
              <a:rPr lang="sv-SE" sz="2000" dirty="0">
                <a:solidFill>
                  <a:schemeClr val="bg1"/>
                </a:solidFill>
              </a:rPr>
              <a:t> Target Wheel </a:t>
            </a:r>
            <a:r>
              <a:rPr lang="sv-SE" sz="2000" dirty="0" err="1">
                <a:solidFill>
                  <a:schemeClr val="bg1"/>
                </a:solidFill>
              </a:rPr>
              <a:t>Drive&amp;Shaft</a:t>
            </a:r>
            <a:endParaRPr lang="sv-SE" sz="2000" dirty="0">
              <a:solidFill>
                <a:schemeClr val="bg1"/>
              </a:solidFill>
            </a:endParaRPr>
          </a:p>
        </p:txBody>
      </p:sp>
      <p:sp>
        <p:nvSpPr>
          <p:cNvPr id="4" name="Rectangle 3"/>
          <p:cNvSpPr/>
          <p:nvPr/>
        </p:nvSpPr>
        <p:spPr>
          <a:xfrm>
            <a:off x="2286000" y="5949280"/>
            <a:ext cx="4572000" cy="603242"/>
          </a:xfrm>
          <a:prstGeom prst="rect">
            <a:avLst/>
          </a:prstGeom>
        </p:spPr>
        <p:txBody>
          <a:bodyPr>
            <a:spAutoFit/>
          </a:bodyPr>
          <a:lstStyle/>
          <a:p>
            <a:pPr algn="ctr">
              <a:lnSpc>
                <a:spcPct val="120000"/>
              </a:lnSpc>
            </a:pPr>
            <a:r>
              <a:rPr lang="en-GB" sz="1600" dirty="0" err="1">
                <a:solidFill>
                  <a:srgbClr val="FFFFFF"/>
                </a:solidFill>
              </a:rPr>
              <a:t>www.europeanspallationsource.se</a:t>
            </a:r>
            <a:endParaRPr lang="en-GB" sz="1600" dirty="0">
              <a:solidFill>
                <a:srgbClr val="FFFFFF"/>
              </a:solidFill>
            </a:endParaRPr>
          </a:p>
          <a:p>
            <a:pPr algn="ctr"/>
            <a:r>
              <a:rPr lang="en-GB" sz="1400" dirty="0">
                <a:solidFill>
                  <a:srgbClr val="FFFFFF"/>
                </a:solidFill>
              </a:rPr>
              <a:t>11 April 2019</a:t>
            </a:r>
          </a:p>
        </p:txBody>
      </p:sp>
      <p:pic>
        <p:nvPicPr>
          <p:cNvPr id="5" name="Picture 2" descr="Trasiga cykel — Stockfoto">
            <a:extLst>
              <a:ext uri="{FF2B5EF4-FFF2-40B4-BE49-F238E27FC236}">
                <a16:creationId xmlns:a16="http://schemas.microsoft.com/office/drawing/2014/main" id="{AB2A04E6-BBE6-FF43-813D-C7AB7C9084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528" t="42650" r="8440"/>
          <a:stretch/>
        </p:blipFill>
        <p:spPr bwMode="auto">
          <a:xfrm>
            <a:off x="1037208" y="316350"/>
            <a:ext cx="2275768" cy="227640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 name="Straight Connector 5">
            <a:extLst>
              <a:ext uri="{FF2B5EF4-FFF2-40B4-BE49-F238E27FC236}">
                <a16:creationId xmlns:a16="http://schemas.microsoft.com/office/drawing/2014/main" id="{98C47DBC-BAF9-DC48-BC6D-4F72A6BB20FE}"/>
              </a:ext>
            </a:extLst>
          </p:cNvPr>
          <p:cNvCxnSpPr>
            <a:cxnSpLocks/>
          </p:cNvCxnSpPr>
          <p:nvPr/>
        </p:nvCxnSpPr>
        <p:spPr>
          <a:xfrm flipV="1">
            <a:off x="827584" y="432873"/>
            <a:ext cx="2836800" cy="1586036"/>
          </a:xfrm>
          <a:prstGeom prst="line">
            <a:avLst/>
          </a:prstGeom>
          <a:ln w="730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67BDF97-9D40-6043-B1C3-98FA9CF7A114}"/>
              </a:ext>
            </a:extLst>
          </p:cNvPr>
          <p:cNvCxnSpPr>
            <a:cxnSpLocks/>
          </p:cNvCxnSpPr>
          <p:nvPr/>
        </p:nvCxnSpPr>
        <p:spPr>
          <a:xfrm>
            <a:off x="685800" y="428377"/>
            <a:ext cx="2978584" cy="1697553"/>
          </a:xfrm>
          <a:prstGeom prst="line">
            <a:avLst/>
          </a:prstGeom>
          <a:ln w="7302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descr="ESSBilbaoLogoVect.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192" y="1412776"/>
            <a:ext cx="2316277" cy="908720"/>
          </a:xfrm>
          <a:prstGeom prst="rect">
            <a:avLst/>
          </a:prstGeom>
        </p:spPr>
      </p:pic>
    </p:spTree>
    <p:extLst>
      <p:ext uri="{BB962C8B-B14F-4D97-AF65-F5344CB8AC3E}">
        <p14:creationId xmlns:p14="http://schemas.microsoft.com/office/powerpoint/2010/main" val="1394613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 – Prototype 2</a:t>
            </a:r>
            <a:br>
              <a:rPr lang="en-US" dirty="0"/>
            </a:br>
            <a:endParaRPr lang="en-US" dirty="0"/>
          </a:p>
        </p:txBody>
      </p:sp>
      <p:pic>
        <p:nvPicPr>
          <p:cNvPr id="5" name="Content Placeholder 4"/>
          <p:cNvPicPr>
            <a:picLocks noGrp="1" noChangeAspect="1"/>
          </p:cNvPicPr>
          <p:nvPr>
            <p:ph idx="1"/>
          </p:nvPr>
        </p:nvPicPr>
        <p:blipFill>
          <a:blip r:embed="rId2"/>
          <a:srcRect l="-15490" r="-15490"/>
          <a:stretch>
            <a:fillRect/>
          </a:stretch>
        </p:blipFill>
        <p:spPr>
          <a:xfrm>
            <a:off x="-540568" y="1556792"/>
            <a:ext cx="8229600" cy="4525963"/>
          </a:xfrm>
        </p:spPr>
      </p:pic>
      <p:sp>
        <p:nvSpPr>
          <p:cNvPr id="4" name="Slide Number Placeholder 3"/>
          <p:cNvSpPr>
            <a:spLocks noGrp="1"/>
          </p:cNvSpPr>
          <p:nvPr>
            <p:ph type="sldNum" sz="quarter" idx="12"/>
          </p:nvPr>
        </p:nvSpPr>
        <p:spPr/>
        <p:txBody>
          <a:bodyPr/>
          <a:lstStyle/>
          <a:p>
            <a:fld id="{551115BC-487E-4422-894C-CB7CD3E79223}" type="slidenum">
              <a:rPr lang="en-GB" noProof="0" smtClean="0"/>
              <a:t>10</a:t>
            </a:fld>
            <a:endParaRPr lang="en-GB" noProof="0"/>
          </a:p>
        </p:txBody>
      </p:sp>
      <p:pic>
        <p:nvPicPr>
          <p:cNvPr id="6" name="Picture 5" descr="ESSBilbaoLogoVec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620688"/>
            <a:ext cx="1835444" cy="720080"/>
          </a:xfrm>
          <a:prstGeom prst="rect">
            <a:avLst/>
          </a:prstGeom>
        </p:spPr>
      </p:pic>
      <p:sp>
        <p:nvSpPr>
          <p:cNvPr id="3" name="TextBox 2"/>
          <p:cNvSpPr txBox="1"/>
          <p:nvPr/>
        </p:nvSpPr>
        <p:spPr>
          <a:xfrm>
            <a:off x="7020272" y="2564904"/>
            <a:ext cx="1944216" cy="2031325"/>
          </a:xfrm>
          <a:prstGeom prst="rect">
            <a:avLst/>
          </a:prstGeom>
          <a:noFill/>
        </p:spPr>
        <p:txBody>
          <a:bodyPr wrap="square" rtlCol="0">
            <a:spAutoFit/>
          </a:bodyPr>
          <a:lstStyle/>
          <a:p>
            <a:r>
              <a:rPr lang="en-US" dirty="0"/>
              <a:t>After welding 50 % of weld volume, it was clear that the deformations could not be controlled with fixtures.</a:t>
            </a:r>
          </a:p>
        </p:txBody>
      </p:sp>
    </p:spTree>
    <p:extLst>
      <p:ext uri="{BB962C8B-B14F-4D97-AF65-F5344CB8AC3E}">
        <p14:creationId xmlns:p14="http://schemas.microsoft.com/office/powerpoint/2010/main" val="1596345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A12BB-45EB-A84D-B60F-58D52E6B1E16}"/>
              </a:ext>
            </a:extLst>
          </p:cNvPr>
          <p:cNvSpPr>
            <a:spLocks noGrp="1"/>
          </p:cNvSpPr>
          <p:nvPr>
            <p:ph type="title"/>
          </p:nvPr>
        </p:nvSpPr>
        <p:spPr/>
        <p:txBody>
          <a:bodyPr/>
          <a:lstStyle/>
          <a:p>
            <a:r>
              <a:rPr lang="en-GB" dirty="0"/>
              <a:t>Prototyping #3</a:t>
            </a:r>
          </a:p>
        </p:txBody>
      </p:sp>
      <p:sp>
        <p:nvSpPr>
          <p:cNvPr id="4" name="Slide Number Placeholder 3">
            <a:extLst>
              <a:ext uri="{FF2B5EF4-FFF2-40B4-BE49-F238E27FC236}">
                <a16:creationId xmlns:a16="http://schemas.microsoft.com/office/drawing/2014/main" id="{A3A23270-51A0-2A4E-92CA-83F1F335C111}"/>
              </a:ext>
            </a:extLst>
          </p:cNvPr>
          <p:cNvSpPr>
            <a:spLocks noGrp="1"/>
          </p:cNvSpPr>
          <p:nvPr>
            <p:ph type="sldNum" sz="quarter" idx="12"/>
          </p:nvPr>
        </p:nvSpPr>
        <p:spPr/>
        <p:txBody>
          <a:bodyPr/>
          <a:lstStyle/>
          <a:p>
            <a:fld id="{551115BC-487E-4422-894C-CB7CD3E79223}" type="slidenum">
              <a:rPr lang="en-GB" noProof="0" smtClean="0"/>
              <a:t>11</a:t>
            </a:fld>
            <a:endParaRPr lang="en-GB" noProof="0"/>
          </a:p>
        </p:txBody>
      </p:sp>
      <p:pic>
        <p:nvPicPr>
          <p:cNvPr id="7" name="Picture 6">
            <a:extLst>
              <a:ext uri="{FF2B5EF4-FFF2-40B4-BE49-F238E27FC236}">
                <a16:creationId xmlns:a16="http://schemas.microsoft.com/office/drawing/2014/main" id="{404160E5-34BA-CA46-89F9-20873BF03C37}"/>
              </a:ext>
            </a:extLst>
          </p:cNvPr>
          <p:cNvPicPr>
            <a:picLocks noChangeAspect="1"/>
          </p:cNvPicPr>
          <p:nvPr/>
        </p:nvPicPr>
        <p:blipFill>
          <a:blip r:embed="rId2"/>
          <a:stretch>
            <a:fillRect/>
          </a:stretch>
        </p:blipFill>
        <p:spPr>
          <a:xfrm rot="5400000">
            <a:off x="5196069" y="2911492"/>
            <a:ext cx="4224468" cy="3168351"/>
          </a:xfrm>
          <a:prstGeom prst="rect">
            <a:avLst/>
          </a:prstGeom>
        </p:spPr>
      </p:pic>
      <p:pic>
        <p:nvPicPr>
          <p:cNvPr id="10" name="Picture 9">
            <a:extLst>
              <a:ext uri="{FF2B5EF4-FFF2-40B4-BE49-F238E27FC236}">
                <a16:creationId xmlns:a16="http://schemas.microsoft.com/office/drawing/2014/main" id="{3979DA0C-E939-BB41-830A-40BF3A924688}"/>
              </a:ext>
            </a:extLst>
          </p:cNvPr>
          <p:cNvPicPr>
            <a:picLocks noChangeAspect="1"/>
          </p:cNvPicPr>
          <p:nvPr/>
        </p:nvPicPr>
        <p:blipFill>
          <a:blip r:embed="rId3"/>
          <a:stretch>
            <a:fillRect/>
          </a:stretch>
        </p:blipFill>
        <p:spPr>
          <a:xfrm rot="5400000">
            <a:off x="-72019" y="2380940"/>
            <a:ext cx="4064000" cy="3048000"/>
          </a:xfrm>
          <a:prstGeom prst="rect">
            <a:avLst/>
          </a:prstGeom>
        </p:spPr>
      </p:pic>
      <p:pic>
        <p:nvPicPr>
          <p:cNvPr id="9" name="Picture 8">
            <a:extLst>
              <a:ext uri="{FF2B5EF4-FFF2-40B4-BE49-F238E27FC236}">
                <a16:creationId xmlns:a16="http://schemas.microsoft.com/office/drawing/2014/main" id="{672E11FE-1495-0647-BE40-DB6D05ECD931}"/>
              </a:ext>
            </a:extLst>
          </p:cNvPr>
          <p:cNvPicPr>
            <a:picLocks noChangeAspect="1"/>
          </p:cNvPicPr>
          <p:nvPr/>
        </p:nvPicPr>
        <p:blipFill rotWithShape="1">
          <a:blip r:embed="rId4"/>
          <a:srcRect l="31528" t="5883" r="20636" b="-5883"/>
          <a:stretch/>
        </p:blipFill>
        <p:spPr>
          <a:xfrm rot="6379302">
            <a:off x="2712771" y="4224302"/>
            <a:ext cx="1682595" cy="2638157"/>
          </a:xfrm>
          <a:prstGeom prst="rect">
            <a:avLst/>
          </a:prstGeom>
        </p:spPr>
      </p:pic>
      <p:cxnSp>
        <p:nvCxnSpPr>
          <p:cNvPr id="11" name="Straight Connector 10">
            <a:extLst>
              <a:ext uri="{FF2B5EF4-FFF2-40B4-BE49-F238E27FC236}">
                <a16:creationId xmlns:a16="http://schemas.microsoft.com/office/drawing/2014/main" id="{A9E180A3-AEA2-2E4D-BF8C-1934F3F80D84}"/>
              </a:ext>
            </a:extLst>
          </p:cNvPr>
          <p:cNvCxnSpPr/>
          <p:nvPr/>
        </p:nvCxnSpPr>
        <p:spPr>
          <a:xfrm>
            <a:off x="2411760" y="3717032"/>
            <a:ext cx="1296144" cy="167264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descr="ESSBilbaoLogoVect.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4088" y="404664"/>
            <a:ext cx="1728192" cy="678003"/>
          </a:xfrm>
          <a:prstGeom prst="rect">
            <a:avLst/>
          </a:prstGeom>
        </p:spPr>
      </p:pic>
      <p:sp>
        <p:nvSpPr>
          <p:cNvPr id="3" name="TextBox 2"/>
          <p:cNvSpPr txBox="1"/>
          <p:nvPr/>
        </p:nvSpPr>
        <p:spPr>
          <a:xfrm>
            <a:off x="3563888" y="1772816"/>
            <a:ext cx="4447402" cy="1754327"/>
          </a:xfrm>
          <a:prstGeom prst="rect">
            <a:avLst/>
          </a:prstGeom>
          <a:noFill/>
        </p:spPr>
        <p:txBody>
          <a:bodyPr wrap="none" rtlCol="0">
            <a:spAutoFit/>
          </a:bodyPr>
          <a:lstStyle/>
          <a:p>
            <a:r>
              <a:rPr lang="en-US" dirty="0"/>
              <a:t>Prototype 3 is the baseline design.</a:t>
            </a:r>
          </a:p>
          <a:p>
            <a:r>
              <a:rPr lang="en-US" dirty="0"/>
              <a:t>There are still deformations, but controllable.</a:t>
            </a:r>
          </a:p>
          <a:p>
            <a:r>
              <a:rPr lang="en-US" dirty="0"/>
              <a:t>However, </a:t>
            </a:r>
          </a:p>
          <a:p>
            <a:r>
              <a:rPr lang="en-US" dirty="0"/>
              <a:t>some adjustments</a:t>
            </a:r>
          </a:p>
          <a:p>
            <a:r>
              <a:rPr lang="en-US" dirty="0"/>
              <a:t>to the design will be</a:t>
            </a:r>
          </a:p>
          <a:p>
            <a:r>
              <a:rPr lang="en-US" dirty="0"/>
              <a:t>necessary.</a:t>
            </a:r>
          </a:p>
        </p:txBody>
      </p:sp>
    </p:spTree>
    <p:extLst>
      <p:ext uri="{BB962C8B-B14F-4D97-AF65-F5344CB8AC3E}">
        <p14:creationId xmlns:p14="http://schemas.microsoft.com/office/powerpoint/2010/main" val="536107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implemented– Prototype 3</a:t>
            </a:r>
            <a:br>
              <a:rPr lang="en-US" dirty="0"/>
            </a:br>
            <a:endParaRPr lang="en-US" dirty="0"/>
          </a:p>
        </p:txBody>
      </p:sp>
      <p:pic>
        <p:nvPicPr>
          <p:cNvPr id="5" name="Content Placeholder 4"/>
          <p:cNvPicPr>
            <a:picLocks noGrp="1" noChangeAspect="1"/>
          </p:cNvPicPr>
          <p:nvPr>
            <p:ph idx="1"/>
          </p:nvPr>
        </p:nvPicPr>
        <p:blipFill>
          <a:blip r:embed="rId2"/>
          <a:srcRect t="-3781" b="-3781"/>
          <a:stretch>
            <a:fillRect/>
          </a:stretch>
        </p:blipFill>
        <p:spPr/>
      </p:pic>
      <p:sp>
        <p:nvSpPr>
          <p:cNvPr id="4" name="Slide Number Placeholder 3"/>
          <p:cNvSpPr>
            <a:spLocks noGrp="1"/>
          </p:cNvSpPr>
          <p:nvPr>
            <p:ph type="sldNum" sz="quarter" idx="12"/>
          </p:nvPr>
        </p:nvSpPr>
        <p:spPr/>
        <p:txBody>
          <a:bodyPr/>
          <a:lstStyle/>
          <a:p>
            <a:fld id="{551115BC-487E-4422-894C-CB7CD3E79223}" type="slidenum">
              <a:rPr lang="en-GB" noProof="0" smtClean="0"/>
              <a:t>12</a:t>
            </a:fld>
            <a:endParaRPr lang="en-GB" noProof="0"/>
          </a:p>
        </p:txBody>
      </p:sp>
      <p:pic>
        <p:nvPicPr>
          <p:cNvPr id="6" name="Picture 5" descr="ESSBilbaoLogoVec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76" y="1052736"/>
            <a:ext cx="1835444" cy="720080"/>
          </a:xfrm>
          <a:prstGeom prst="rect">
            <a:avLst/>
          </a:prstGeom>
        </p:spPr>
      </p:pic>
      <p:cxnSp>
        <p:nvCxnSpPr>
          <p:cNvPr id="7" name="Straight Arrow Connector 6"/>
          <p:cNvCxnSpPr/>
          <p:nvPr/>
        </p:nvCxnSpPr>
        <p:spPr>
          <a:xfrm>
            <a:off x="5796136" y="3933056"/>
            <a:ext cx="720080" cy="50405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9990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implemented- Prototype 3</a:t>
            </a:r>
            <a:br>
              <a:rPr lang="en-US" dirty="0"/>
            </a:br>
            <a:endParaRPr lang="en-US" dirty="0"/>
          </a:p>
        </p:txBody>
      </p:sp>
      <p:pic>
        <p:nvPicPr>
          <p:cNvPr id="5" name="Content Placeholder 4"/>
          <p:cNvPicPr>
            <a:picLocks noGrp="1" noChangeAspect="1"/>
          </p:cNvPicPr>
          <p:nvPr>
            <p:ph idx="1"/>
          </p:nvPr>
        </p:nvPicPr>
        <p:blipFill>
          <a:blip r:embed="rId2"/>
          <a:srcRect t="-864" b="-864"/>
          <a:stretch>
            <a:fillRect/>
          </a:stretch>
        </p:blipFill>
        <p:spPr>
          <a:xfrm>
            <a:off x="457200" y="1639341"/>
            <a:ext cx="8229600" cy="4525963"/>
          </a:xfrm>
        </p:spPr>
      </p:pic>
      <p:sp>
        <p:nvSpPr>
          <p:cNvPr id="4" name="Slide Number Placeholder 3"/>
          <p:cNvSpPr>
            <a:spLocks noGrp="1"/>
          </p:cNvSpPr>
          <p:nvPr>
            <p:ph type="sldNum" sz="quarter" idx="12"/>
          </p:nvPr>
        </p:nvSpPr>
        <p:spPr/>
        <p:txBody>
          <a:bodyPr/>
          <a:lstStyle/>
          <a:p>
            <a:fld id="{551115BC-487E-4422-894C-CB7CD3E79223}" type="slidenum">
              <a:rPr lang="en-GB" noProof="0" smtClean="0"/>
              <a:t>13</a:t>
            </a:fld>
            <a:endParaRPr lang="en-GB" noProof="0"/>
          </a:p>
        </p:txBody>
      </p:sp>
      <p:pic>
        <p:nvPicPr>
          <p:cNvPr id="6" name="Picture 5" descr="ESSBilbaoLogoVec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876024"/>
            <a:ext cx="1368152" cy="536752"/>
          </a:xfrm>
          <a:prstGeom prst="rect">
            <a:avLst/>
          </a:prstGeom>
        </p:spPr>
      </p:pic>
    </p:spTree>
    <p:extLst>
      <p:ext uri="{BB962C8B-B14F-4D97-AF65-F5344CB8AC3E}">
        <p14:creationId xmlns:p14="http://schemas.microsoft.com/office/powerpoint/2010/main" val="4128725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implemented- Prototype 3</a:t>
            </a:r>
            <a:br>
              <a:rPr lang="en-US" dirty="0"/>
            </a:br>
            <a:endParaRPr lang="en-US" dirty="0"/>
          </a:p>
        </p:txBody>
      </p:sp>
      <p:pic>
        <p:nvPicPr>
          <p:cNvPr id="5" name="Content Placeholder 4"/>
          <p:cNvPicPr>
            <a:picLocks noGrp="1" noChangeAspect="1"/>
          </p:cNvPicPr>
          <p:nvPr>
            <p:ph idx="1"/>
          </p:nvPr>
        </p:nvPicPr>
        <p:blipFill rotWithShape="1">
          <a:blip r:embed="rId2"/>
          <a:srcRect l="-5262" t="26259" r="-5262"/>
          <a:stretch/>
        </p:blipFill>
        <p:spPr>
          <a:xfrm>
            <a:off x="467544" y="1700808"/>
            <a:ext cx="8229600" cy="3337467"/>
          </a:xfrm>
        </p:spPr>
      </p:pic>
      <p:sp>
        <p:nvSpPr>
          <p:cNvPr id="4" name="Slide Number Placeholder 3"/>
          <p:cNvSpPr>
            <a:spLocks noGrp="1"/>
          </p:cNvSpPr>
          <p:nvPr>
            <p:ph type="sldNum" sz="quarter" idx="12"/>
          </p:nvPr>
        </p:nvSpPr>
        <p:spPr/>
        <p:txBody>
          <a:bodyPr/>
          <a:lstStyle/>
          <a:p>
            <a:fld id="{551115BC-487E-4422-894C-CB7CD3E79223}" type="slidenum">
              <a:rPr lang="en-GB" noProof="0" smtClean="0"/>
              <a:t>14</a:t>
            </a:fld>
            <a:endParaRPr lang="en-GB" noProof="0"/>
          </a:p>
        </p:txBody>
      </p:sp>
      <p:pic>
        <p:nvPicPr>
          <p:cNvPr id="6" name="Picture 5" descr="ESSBilbaoLogoVec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44" y="980728"/>
            <a:ext cx="1656184" cy="649753"/>
          </a:xfrm>
          <a:prstGeom prst="rect">
            <a:avLst/>
          </a:prstGeom>
        </p:spPr>
      </p:pic>
      <p:sp>
        <p:nvSpPr>
          <p:cNvPr id="3" name="TextBox 2"/>
          <p:cNvSpPr txBox="1"/>
          <p:nvPr/>
        </p:nvSpPr>
        <p:spPr>
          <a:xfrm>
            <a:off x="323528" y="5373216"/>
            <a:ext cx="8597225" cy="923330"/>
          </a:xfrm>
          <a:prstGeom prst="rect">
            <a:avLst/>
          </a:prstGeom>
          <a:noFill/>
        </p:spPr>
        <p:txBody>
          <a:bodyPr wrap="none" rtlCol="0">
            <a:spAutoFit/>
          </a:bodyPr>
          <a:lstStyle/>
          <a:p>
            <a:r>
              <a:rPr lang="en-US" dirty="0"/>
              <a:t>There is an internal structure consisting of 3 mm plates needed to separate the </a:t>
            </a:r>
          </a:p>
          <a:p>
            <a:r>
              <a:rPr lang="en-US" dirty="0"/>
              <a:t>inlet flow from the outlet flow.  Experience from prototype 2 showed this structure needs </a:t>
            </a:r>
          </a:p>
          <a:p>
            <a:r>
              <a:rPr lang="en-US" dirty="0"/>
              <a:t>to be free in the radial direction but at the same time controlled in vertical direction.</a:t>
            </a:r>
          </a:p>
        </p:txBody>
      </p:sp>
    </p:spTree>
    <p:extLst>
      <p:ext uri="{BB962C8B-B14F-4D97-AF65-F5344CB8AC3E}">
        <p14:creationId xmlns:p14="http://schemas.microsoft.com/office/powerpoint/2010/main" val="3394436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implemented- Prototype 3</a:t>
            </a:r>
          </a:p>
        </p:txBody>
      </p:sp>
      <p:pic>
        <p:nvPicPr>
          <p:cNvPr id="5" name="Content Placeholder 4"/>
          <p:cNvPicPr>
            <a:picLocks noGrp="1" noChangeAspect="1"/>
          </p:cNvPicPr>
          <p:nvPr>
            <p:ph idx="1"/>
          </p:nvPr>
        </p:nvPicPr>
        <p:blipFill rotWithShape="1">
          <a:blip r:embed="rId2"/>
          <a:srcRect l="-4092" t="27671" r="-4092"/>
          <a:stretch/>
        </p:blipFill>
        <p:spPr>
          <a:xfrm>
            <a:off x="457200" y="2852582"/>
            <a:ext cx="8229600" cy="3273581"/>
          </a:xfrm>
        </p:spPr>
      </p:pic>
      <p:sp>
        <p:nvSpPr>
          <p:cNvPr id="4" name="Slide Number Placeholder 3"/>
          <p:cNvSpPr>
            <a:spLocks noGrp="1"/>
          </p:cNvSpPr>
          <p:nvPr>
            <p:ph type="sldNum" sz="quarter" idx="12"/>
          </p:nvPr>
        </p:nvSpPr>
        <p:spPr/>
        <p:txBody>
          <a:bodyPr/>
          <a:lstStyle/>
          <a:p>
            <a:fld id="{551115BC-487E-4422-894C-CB7CD3E79223}" type="slidenum">
              <a:rPr lang="en-GB" noProof="0" smtClean="0"/>
              <a:t>15</a:t>
            </a:fld>
            <a:endParaRPr lang="en-GB" noProof="0"/>
          </a:p>
        </p:txBody>
      </p:sp>
      <p:pic>
        <p:nvPicPr>
          <p:cNvPr id="6" name="Picture 5" descr="ESSBilbaoLogoVec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296" y="1556792"/>
            <a:ext cx="1259380" cy="494079"/>
          </a:xfrm>
          <a:prstGeom prst="rect">
            <a:avLst/>
          </a:prstGeom>
        </p:spPr>
      </p:pic>
      <p:sp>
        <p:nvSpPr>
          <p:cNvPr id="3" name="TextBox 2"/>
          <p:cNvSpPr txBox="1"/>
          <p:nvPr/>
        </p:nvSpPr>
        <p:spPr>
          <a:xfrm>
            <a:off x="1115616" y="1772816"/>
            <a:ext cx="2160240" cy="923330"/>
          </a:xfrm>
          <a:prstGeom prst="rect">
            <a:avLst/>
          </a:prstGeom>
          <a:noFill/>
        </p:spPr>
        <p:txBody>
          <a:bodyPr wrap="square" rtlCol="0">
            <a:spAutoFit/>
          </a:bodyPr>
          <a:lstStyle/>
          <a:p>
            <a:r>
              <a:rPr lang="en-US" dirty="0"/>
              <a:t>Temperature measured during welding was reduced</a:t>
            </a:r>
          </a:p>
        </p:txBody>
      </p:sp>
    </p:spTree>
    <p:extLst>
      <p:ext uri="{BB962C8B-B14F-4D97-AF65-F5344CB8AC3E}">
        <p14:creationId xmlns:p14="http://schemas.microsoft.com/office/powerpoint/2010/main" val="203656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Remaining work before the baseline design is verified</a:t>
            </a:r>
          </a:p>
        </p:txBody>
      </p:sp>
      <p:sp>
        <p:nvSpPr>
          <p:cNvPr id="3" name="Content Placeholder 2"/>
          <p:cNvSpPr>
            <a:spLocks noGrp="1"/>
          </p:cNvSpPr>
          <p:nvPr>
            <p:ph idx="1"/>
          </p:nvPr>
        </p:nvSpPr>
        <p:spPr/>
        <p:txBody>
          <a:bodyPr/>
          <a:lstStyle/>
          <a:p>
            <a:r>
              <a:rPr lang="en-US" dirty="0"/>
              <a:t>Thermal cycling, simulating temperature fluctuations (Operating conditions) up to 450</a:t>
            </a:r>
            <a:r>
              <a:rPr lang="en-US" baseline="30000" dirty="0"/>
              <a:t>o</a:t>
            </a:r>
            <a:r>
              <a:rPr lang="en-US" dirty="0"/>
              <a:t> C up to 10 times, again measuring deformation</a:t>
            </a:r>
          </a:p>
          <a:p>
            <a:r>
              <a:rPr lang="en-US" dirty="0"/>
              <a:t>Qualification of mechanical TIG- welding robot- assuring repeatability in welding</a:t>
            </a:r>
          </a:p>
          <a:p>
            <a:r>
              <a:rPr lang="en-US" dirty="0"/>
              <a:t>Shim strategy</a:t>
            </a:r>
          </a:p>
          <a:p>
            <a:endParaRPr lang="en-US" dirty="0"/>
          </a:p>
          <a:p>
            <a:r>
              <a:rPr lang="en-US" dirty="0"/>
              <a:t>Do we need additional mockups?</a:t>
            </a:r>
          </a:p>
          <a:p>
            <a:r>
              <a:rPr lang="en-US" dirty="0"/>
              <a:t>When can we say that the approach is verified?</a:t>
            </a:r>
          </a:p>
          <a:p>
            <a:pPr marL="0" indent="0">
              <a:buNone/>
            </a:pP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16</a:t>
            </a:fld>
            <a:endParaRPr lang="en-GB" noProof="0"/>
          </a:p>
        </p:txBody>
      </p:sp>
      <p:pic>
        <p:nvPicPr>
          <p:cNvPr id="5" name="Picture 4" descr="ESSBilbaoLogoVec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176" y="836712"/>
            <a:ext cx="1259380" cy="494079"/>
          </a:xfrm>
          <a:prstGeom prst="rect">
            <a:avLst/>
          </a:prstGeom>
        </p:spPr>
      </p:pic>
    </p:spTree>
    <p:extLst>
      <p:ext uri="{BB962C8B-B14F-4D97-AF65-F5344CB8AC3E}">
        <p14:creationId xmlns:p14="http://schemas.microsoft.com/office/powerpoint/2010/main" val="1432901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9809C-D047-BC4B-8BB1-A68034338682}"/>
              </a:ext>
            </a:extLst>
          </p:cNvPr>
          <p:cNvSpPr>
            <a:spLocks noGrp="1"/>
          </p:cNvSpPr>
          <p:nvPr>
            <p:ph type="title"/>
          </p:nvPr>
        </p:nvSpPr>
        <p:spPr/>
        <p:txBody>
          <a:bodyPr/>
          <a:lstStyle/>
          <a:p>
            <a:r>
              <a:rPr lang="en-GB" dirty="0"/>
              <a:t>Alternative Design</a:t>
            </a:r>
          </a:p>
        </p:txBody>
      </p:sp>
      <p:sp>
        <p:nvSpPr>
          <p:cNvPr id="4" name="Slide Number Placeholder 3">
            <a:extLst>
              <a:ext uri="{FF2B5EF4-FFF2-40B4-BE49-F238E27FC236}">
                <a16:creationId xmlns:a16="http://schemas.microsoft.com/office/drawing/2014/main" id="{0251E5D0-7AE0-2146-AE99-ED87D8316039}"/>
              </a:ext>
            </a:extLst>
          </p:cNvPr>
          <p:cNvSpPr>
            <a:spLocks noGrp="1"/>
          </p:cNvSpPr>
          <p:nvPr>
            <p:ph type="sldNum" sz="quarter" idx="12"/>
          </p:nvPr>
        </p:nvSpPr>
        <p:spPr/>
        <p:txBody>
          <a:bodyPr/>
          <a:lstStyle/>
          <a:p>
            <a:fld id="{551115BC-487E-4422-894C-CB7CD3E79223}" type="slidenum">
              <a:rPr lang="en-GB" noProof="0" smtClean="0"/>
              <a:t>17</a:t>
            </a:fld>
            <a:endParaRPr lang="en-GB" noProof="0"/>
          </a:p>
        </p:txBody>
      </p:sp>
      <p:pic>
        <p:nvPicPr>
          <p:cNvPr id="5" name="Picture 4">
            <a:extLst>
              <a:ext uri="{FF2B5EF4-FFF2-40B4-BE49-F238E27FC236}">
                <a16:creationId xmlns:a16="http://schemas.microsoft.com/office/drawing/2014/main" id="{0FE95D3E-0388-4646-A1B0-6C4250A76C91}"/>
              </a:ext>
            </a:extLst>
          </p:cNvPr>
          <p:cNvPicPr/>
          <p:nvPr/>
        </p:nvPicPr>
        <p:blipFill rotWithShape="1">
          <a:blip r:embed="rId2">
            <a:extLst>
              <a:ext uri="{28A0092B-C50C-407E-A947-70E740481C1C}">
                <a14:useLocalDpi xmlns:a14="http://schemas.microsoft.com/office/drawing/2010/main" val="0"/>
              </a:ext>
            </a:extLst>
          </a:blip>
          <a:srcRect l="3533" t="12948" r="12958" b="9359"/>
          <a:stretch/>
        </p:blipFill>
        <p:spPr bwMode="auto">
          <a:xfrm>
            <a:off x="2376736" y="1844824"/>
            <a:ext cx="4715544" cy="2088232"/>
          </a:xfrm>
          <a:prstGeom prst="rect">
            <a:avLst/>
          </a:prstGeom>
          <a:noFill/>
          <a:ln>
            <a:noFill/>
          </a:ln>
        </p:spPr>
      </p:pic>
      <p:pic>
        <p:nvPicPr>
          <p:cNvPr id="6" name="Picture 5">
            <a:extLst>
              <a:ext uri="{FF2B5EF4-FFF2-40B4-BE49-F238E27FC236}">
                <a16:creationId xmlns:a16="http://schemas.microsoft.com/office/drawing/2014/main" id="{280C8342-5627-5A45-BCAB-3BFA8F4C9959}"/>
              </a:ext>
            </a:extLst>
          </p:cNvPr>
          <p:cNvPicPr/>
          <p:nvPr/>
        </p:nvPicPr>
        <p:blipFill rotWithShape="1">
          <a:blip r:embed="rId3">
            <a:extLst>
              <a:ext uri="{28A0092B-C50C-407E-A947-70E740481C1C}">
                <a14:useLocalDpi xmlns:a14="http://schemas.microsoft.com/office/drawing/2010/main" val="0"/>
              </a:ext>
            </a:extLst>
          </a:blip>
          <a:srcRect l="-1" t="23685" r="50844" b="10372"/>
          <a:stretch/>
        </p:blipFill>
        <p:spPr bwMode="auto">
          <a:xfrm>
            <a:off x="2195736" y="4028091"/>
            <a:ext cx="4104456" cy="2497253"/>
          </a:xfrm>
          <a:prstGeom prst="rect">
            <a:avLst/>
          </a:prstGeom>
          <a:noFill/>
          <a:ln>
            <a:noFill/>
          </a:ln>
        </p:spPr>
      </p:pic>
      <p:sp>
        <p:nvSpPr>
          <p:cNvPr id="7" name="TextBox 6">
            <a:extLst>
              <a:ext uri="{FF2B5EF4-FFF2-40B4-BE49-F238E27FC236}">
                <a16:creationId xmlns:a16="http://schemas.microsoft.com/office/drawing/2014/main" id="{5AE01C9D-B242-9244-9610-264469812CF1}"/>
              </a:ext>
            </a:extLst>
          </p:cNvPr>
          <p:cNvSpPr txBox="1"/>
          <p:nvPr/>
        </p:nvSpPr>
        <p:spPr>
          <a:xfrm>
            <a:off x="635431" y="2603714"/>
            <a:ext cx="1272273" cy="461665"/>
          </a:xfrm>
          <a:prstGeom prst="rect">
            <a:avLst/>
          </a:prstGeom>
          <a:noFill/>
        </p:spPr>
        <p:txBody>
          <a:bodyPr wrap="square" rtlCol="0">
            <a:spAutoFit/>
          </a:bodyPr>
          <a:lstStyle/>
          <a:p>
            <a:r>
              <a:rPr lang="en-GB" sz="2400" b="1" dirty="0"/>
              <a:t>Plan B1</a:t>
            </a:r>
          </a:p>
        </p:txBody>
      </p:sp>
      <p:sp>
        <p:nvSpPr>
          <p:cNvPr id="8" name="TextBox 7">
            <a:extLst>
              <a:ext uri="{FF2B5EF4-FFF2-40B4-BE49-F238E27FC236}">
                <a16:creationId xmlns:a16="http://schemas.microsoft.com/office/drawing/2014/main" id="{D50432F0-4332-B248-A10E-7DD87E1AA774}"/>
              </a:ext>
            </a:extLst>
          </p:cNvPr>
          <p:cNvSpPr txBox="1"/>
          <p:nvPr/>
        </p:nvSpPr>
        <p:spPr>
          <a:xfrm>
            <a:off x="660682" y="5045884"/>
            <a:ext cx="1138453" cy="461665"/>
          </a:xfrm>
          <a:prstGeom prst="rect">
            <a:avLst/>
          </a:prstGeom>
          <a:noFill/>
        </p:spPr>
        <p:txBody>
          <a:bodyPr wrap="square" rtlCol="0">
            <a:spAutoFit/>
          </a:bodyPr>
          <a:lstStyle>
            <a:defPPr>
              <a:defRPr lang="sv-SE"/>
            </a:defPPr>
            <a:lvl1pPr>
              <a:defRPr sz="2400" b="1"/>
            </a:lvl1pPr>
          </a:lstStyle>
          <a:p>
            <a:r>
              <a:rPr lang="en-GB" dirty="0"/>
              <a:t>Plan B2</a:t>
            </a:r>
          </a:p>
        </p:txBody>
      </p:sp>
      <p:pic>
        <p:nvPicPr>
          <p:cNvPr id="9" name="Picture 8" descr="ESSBilbaoLogoVect.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088" y="404664"/>
            <a:ext cx="1728192" cy="678003"/>
          </a:xfrm>
          <a:prstGeom prst="rect">
            <a:avLst/>
          </a:prstGeom>
        </p:spPr>
      </p:pic>
    </p:spTree>
    <p:extLst>
      <p:ext uri="{BB962C8B-B14F-4D97-AF65-F5344CB8AC3E}">
        <p14:creationId xmlns:p14="http://schemas.microsoft.com/office/powerpoint/2010/main" val="1656662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a:t>
            </a:r>
          </a:p>
        </p:txBody>
      </p:sp>
      <p:sp>
        <p:nvSpPr>
          <p:cNvPr id="4" name="Slide Number Placeholder 3"/>
          <p:cNvSpPr>
            <a:spLocks noGrp="1"/>
          </p:cNvSpPr>
          <p:nvPr>
            <p:ph type="sldNum" sz="quarter" idx="12"/>
          </p:nvPr>
        </p:nvSpPr>
        <p:spPr/>
        <p:txBody>
          <a:bodyPr/>
          <a:lstStyle/>
          <a:p>
            <a:fld id="{551115BC-487E-4422-894C-CB7CD3E79223}" type="slidenum">
              <a:rPr lang="en-GB" smtClean="0"/>
              <a:pPr/>
              <a:t>18</a:t>
            </a:fld>
            <a:endParaRPr lang="en-GB"/>
          </a:p>
        </p:txBody>
      </p:sp>
      <p:sp>
        <p:nvSpPr>
          <p:cNvPr id="5" name="Text Placeholder 4"/>
          <p:cNvSpPr>
            <a:spLocks noGrp="1"/>
          </p:cNvSpPr>
          <p:nvPr>
            <p:ph type="body" sz="quarter" idx="13"/>
          </p:nvPr>
        </p:nvSpPr>
        <p:spPr/>
        <p:txBody>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353910960"/>
              </p:ext>
            </p:extLst>
          </p:nvPr>
        </p:nvGraphicFramePr>
        <p:xfrm>
          <a:off x="953598" y="1772816"/>
          <a:ext cx="6138682" cy="3888432"/>
        </p:xfrm>
        <a:graphic>
          <a:graphicData uri="http://schemas.openxmlformats.org/presentationml/2006/ole">
            <mc:AlternateContent xmlns:mc="http://schemas.openxmlformats.org/markup-compatibility/2006">
              <mc:Choice xmlns:v="urn:schemas-microsoft-com:vml" Requires="v">
                <p:oleObj spid="_x0000_s1074" name="Document" r:id="rId3" imgW="9017000" imgH="5080000" progId="Word.Document.12">
                  <p:embed/>
                </p:oleObj>
              </mc:Choice>
              <mc:Fallback>
                <p:oleObj name="Document" r:id="rId3" imgW="9017000" imgH="5080000" progId="Word.Document.12">
                  <p:embed/>
                  <p:pic>
                    <p:nvPicPr>
                      <p:cNvPr id="0" name=""/>
                      <p:cNvPicPr/>
                      <p:nvPr/>
                    </p:nvPicPr>
                    <p:blipFill>
                      <a:blip r:embed="rId4"/>
                      <a:stretch>
                        <a:fillRect/>
                      </a:stretch>
                    </p:blipFill>
                    <p:spPr>
                      <a:xfrm>
                        <a:off x="953598" y="1772816"/>
                        <a:ext cx="6138682" cy="3888432"/>
                      </a:xfrm>
                      <a:prstGeom prst="rect">
                        <a:avLst/>
                      </a:prstGeom>
                    </p:spPr>
                  </p:pic>
                </p:oleObj>
              </mc:Fallback>
            </mc:AlternateContent>
          </a:graphicData>
        </a:graphic>
      </p:graphicFrame>
      <p:pic>
        <p:nvPicPr>
          <p:cNvPr id="6" name="Picture 5" descr="ESSBilbaoLogoVect.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4088" y="404664"/>
            <a:ext cx="1728192" cy="678003"/>
          </a:xfrm>
          <a:prstGeom prst="rect">
            <a:avLst/>
          </a:prstGeom>
        </p:spPr>
      </p:pic>
    </p:spTree>
    <p:extLst>
      <p:ext uri="{BB962C8B-B14F-4D97-AF65-F5344CB8AC3E}">
        <p14:creationId xmlns:p14="http://schemas.microsoft.com/office/powerpoint/2010/main" val="2198753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0E48C-31FF-8849-ACDC-AE6D2DDFF9CD}"/>
              </a:ext>
            </a:extLst>
          </p:cNvPr>
          <p:cNvSpPr>
            <a:spLocks noGrp="1"/>
          </p:cNvSpPr>
          <p:nvPr>
            <p:ph type="title"/>
          </p:nvPr>
        </p:nvSpPr>
        <p:spPr/>
        <p:txBody>
          <a:bodyPr/>
          <a:lstStyle/>
          <a:p>
            <a:r>
              <a:rPr lang="en-GB" dirty="0"/>
              <a:t>Discussion</a:t>
            </a:r>
          </a:p>
        </p:txBody>
      </p:sp>
      <p:sp>
        <p:nvSpPr>
          <p:cNvPr id="3" name="Content Placeholder 2">
            <a:extLst>
              <a:ext uri="{FF2B5EF4-FFF2-40B4-BE49-F238E27FC236}">
                <a16:creationId xmlns:a16="http://schemas.microsoft.com/office/drawing/2014/main" id="{D0D49908-D0E8-5940-B917-A4CD004C3082}"/>
              </a:ext>
            </a:extLst>
          </p:cNvPr>
          <p:cNvSpPr>
            <a:spLocks noGrp="1"/>
          </p:cNvSpPr>
          <p:nvPr>
            <p:ph idx="1"/>
          </p:nvPr>
        </p:nvSpPr>
        <p:spPr/>
        <p:txBody>
          <a:bodyPr>
            <a:normAutofit/>
          </a:bodyPr>
          <a:lstStyle/>
          <a:p>
            <a:r>
              <a:rPr lang="en-GB" dirty="0"/>
              <a:t>Massive welding in a stainless steel structures with narrow tolerances is challenging. </a:t>
            </a:r>
          </a:p>
          <a:p>
            <a:r>
              <a:rPr lang="en-GB" dirty="0"/>
              <a:t>Clamped design will escalate the deformations </a:t>
            </a:r>
          </a:p>
          <a:p>
            <a:r>
              <a:rPr lang="en-GB" dirty="0"/>
              <a:t>prototype #3, also displays deformations. </a:t>
            </a:r>
          </a:p>
          <a:p>
            <a:r>
              <a:rPr lang="en-GB" dirty="0"/>
              <a:t>The performed metrology (#3) indicates 1 mm between the ribs. Theoretically this is a reduction of </a:t>
            </a:r>
            <a:r>
              <a:rPr lang="en-GB" u="sng" dirty="0"/>
              <a:t>36 mm </a:t>
            </a:r>
            <a:r>
              <a:rPr lang="en-GB" dirty="0"/>
              <a:t>on the outer circumferences of the wheel. </a:t>
            </a:r>
          </a:p>
        </p:txBody>
      </p:sp>
      <p:sp>
        <p:nvSpPr>
          <p:cNvPr id="4" name="Slide Number Placeholder 3">
            <a:extLst>
              <a:ext uri="{FF2B5EF4-FFF2-40B4-BE49-F238E27FC236}">
                <a16:creationId xmlns:a16="http://schemas.microsoft.com/office/drawing/2014/main" id="{06DCC0E8-D22A-BF41-B14C-D89912370BE4}"/>
              </a:ext>
            </a:extLst>
          </p:cNvPr>
          <p:cNvSpPr>
            <a:spLocks noGrp="1"/>
          </p:cNvSpPr>
          <p:nvPr>
            <p:ph type="sldNum" sz="quarter" idx="12"/>
          </p:nvPr>
        </p:nvSpPr>
        <p:spPr/>
        <p:txBody>
          <a:bodyPr/>
          <a:lstStyle/>
          <a:p>
            <a:fld id="{551115BC-487E-4422-894C-CB7CD3E79223}" type="slidenum">
              <a:rPr lang="en-GB" noProof="0" smtClean="0"/>
              <a:t>19</a:t>
            </a:fld>
            <a:endParaRPr lang="en-GB" noProof="0"/>
          </a:p>
        </p:txBody>
      </p:sp>
      <p:pic>
        <p:nvPicPr>
          <p:cNvPr id="5" name="Picture 4" descr="ESSBilbaoLogoVec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404664"/>
            <a:ext cx="1728192" cy="678003"/>
          </a:xfrm>
          <a:prstGeom prst="rect">
            <a:avLst/>
          </a:prstGeom>
        </p:spPr>
      </p:pic>
    </p:spTree>
    <p:extLst>
      <p:ext uri="{BB962C8B-B14F-4D97-AF65-F5344CB8AC3E}">
        <p14:creationId xmlns:p14="http://schemas.microsoft.com/office/powerpoint/2010/main" val="111496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3B836-CD92-BB42-851C-B50132188FCB}"/>
              </a:ext>
            </a:extLst>
          </p:cNvPr>
          <p:cNvSpPr>
            <a:spLocks noGrp="1"/>
          </p:cNvSpPr>
          <p:nvPr>
            <p:ph type="title"/>
          </p:nvPr>
        </p:nvSpPr>
        <p:spPr/>
        <p:txBody>
          <a:bodyPr/>
          <a:lstStyle/>
          <a:p>
            <a:r>
              <a:rPr lang="en-GB" dirty="0"/>
              <a:t>Outline of the presentation</a:t>
            </a:r>
          </a:p>
        </p:txBody>
      </p:sp>
      <p:sp>
        <p:nvSpPr>
          <p:cNvPr id="3" name="Content Placeholder 2">
            <a:extLst>
              <a:ext uri="{FF2B5EF4-FFF2-40B4-BE49-F238E27FC236}">
                <a16:creationId xmlns:a16="http://schemas.microsoft.com/office/drawing/2014/main" id="{E300809D-C2C2-FE4D-B5DC-AA129BBA3957}"/>
              </a:ext>
            </a:extLst>
          </p:cNvPr>
          <p:cNvSpPr>
            <a:spLocks noGrp="1"/>
          </p:cNvSpPr>
          <p:nvPr>
            <p:ph idx="1"/>
          </p:nvPr>
        </p:nvSpPr>
        <p:spPr/>
        <p:txBody>
          <a:bodyPr>
            <a:normAutofit/>
          </a:bodyPr>
          <a:lstStyle/>
          <a:p>
            <a:r>
              <a:rPr lang="en-GB" dirty="0"/>
              <a:t>Target Wheel Design</a:t>
            </a:r>
          </a:p>
          <a:p>
            <a:r>
              <a:rPr lang="en-GB" dirty="0"/>
              <a:t>Prototyping</a:t>
            </a:r>
          </a:p>
          <a:p>
            <a:r>
              <a:rPr lang="en-GB" dirty="0"/>
              <a:t>Alternative Design</a:t>
            </a:r>
          </a:p>
          <a:p>
            <a:r>
              <a:rPr lang="en-GB" dirty="0"/>
              <a:t>Discussion</a:t>
            </a:r>
          </a:p>
          <a:p>
            <a:r>
              <a:rPr lang="en-GB" dirty="0"/>
              <a:t>Conclusion</a:t>
            </a:r>
          </a:p>
        </p:txBody>
      </p:sp>
      <p:sp>
        <p:nvSpPr>
          <p:cNvPr id="4" name="Slide Number Placeholder 3">
            <a:extLst>
              <a:ext uri="{FF2B5EF4-FFF2-40B4-BE49-F238E27FC236}">
                <a16:creationId xmlns:a16="http://schemas.microsoft.com/office/drawing/2014/main" id="{6BE0D984-A637-6144-8A31-4A05E61FB121}"/>
              </a:ext>
            </a:extLst>
          </p:cNvPr>
          <p:cNvSpPr>
            <a:spLocks noGrp="1"/>
          </p:cNvSpPr>
          <p:nvPr>
            <p:ph type="sldNum" sz="quarter" idx="12"/>
          </p:nvPr>
        </p:nvSpPr>
        <p:spPr/>
        <p:txBody>
          <a:bodyPr/>
          <a:lstStyle/>
          <a:p>
            <a:fld id="{551115BC-487E-4422-894C-CB7CD3E79223}" type="slidenum">
              <a:rPr lang="en-GB" noProof="0" smtClean="0"/>
              <a:t>2</a:t>
            </a:fld>
            <a:endParaRPr lang="en-GB" noProof="0"/>
          </a:p>
        </p:txBody>
      </p:sp>
    </p:spTree>
    <p:extLst>
      <p:ext uri="{BB962C8B-B14F-4D97-AF65-F5344CB8AC3E}">
        <p14:creationId xmlns:p14="http://schemas.microsoft.com/office/powerpoint/2010/main" val="3728398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1EE24-A1F6-DC4C-943E-EF7929B78A54}"/>
              </a:ext>
            </a:extLst>
          </p:cNvPr>
          <p:cNvSpPr>
            <a:spLocks noGrp="1"/>
          </p:cNvSpPr>
          <p:nvPr>
            <p:ph type="title"/>
          </p:nvPr>
        </p:nvSpPr>
        <p:spPr/>
        <p:txBody>
          <a:bodyPr/>
          <a:lstStyle/>
          <a:p>
            <a:r>
              <a:rPr lang="en-GB" dirty="0"/>
              <a:t>Discussion</a:t>
            </a:r>
          </a:p>
        </p:txBody>
      </p:sp>
      <p:sp>
        <p:nvSpPr>
          <p:cNvPr id="3" name="Content Placeholder 2">
            <a:extLst>
              <a:ext uri="{FF2B5EF4-FFF2-40B4-BE49-F238E27FC236}">
                <a16:creationId xmlns:a16="http://schemas.microsoft.com/office/drawing/2014/main" id="{B30FF58C-8E95-964F-AE18-8FC3F8C28CFC}"/>
              </a:ext>
            </a:extLst>
          </p:cNvPr>
          <p:cNvSpPr>
            <a:spLocks noGrp="1"/>
          </p:cNvSpPr>
          <p:nvPr>
            <p:ph idx="1"/>
          </p:nvPr>
        </p:nvSpPr>
        <p:spPr/>
        <p:txBody>
          <a:bodyPr>
            <a:normAutofit fontScale="92500" lnSpcReduction="20000"/>
          </a:bodyPr>
          <a:lstStyle/>
          <a:p>
            <a:r>
              <a:rPr lang="en-GB" dirty="0"/>
              <a:t>There are two design issues connected to the welding deformation:</a:t>
            </a:r>
          </a:p>
          <a:p>
            <a:pPr marL="914400" lvl="1" indent="-457200">
              <a:buFont typeface="+mj-lt"/>
              <a:buAutoNum type="arabicPeriod"/>
            </a:pPr>
            <a:r>
              <a:rPr lang="en-GB" dirty="0"/>
              <a:t>One is that the cassette has to fit into the position and prevent by-pass flow of helium. </a:t>
            </a:r>
            <a:br>
              <a:rPr lang="en-GB" dirty="0"/>
            </a:br>
            <a:br>
              <a:rPr lang="en-GB" dirty="0"/>
            </a:br>
            <a:r>
              <a:rPr lang="en-GB" dirty="0"/>
              <a:t>The maximum gap during 5 MW proton beam power should be less then 0,2-0,4 mm.</a:t>
            </a:r>
          </a:p>
          <a:p>
            <a:pPr marL="914400" lvl="1" indent="-457200">
              <a:buFont typeface="+mj-lt"/>
              <a:buAutoNum type="arabicPeriod"/>
            </a:pPr>
            <a:endParaRPr lang="en-GB" dirty="0"/>
          </a:p>
          <a:p>
            <a:pPr marL="914400" lvl="1" indent="-457200">
              <a:buFont typeface="+mj-lt"/>
              <a:buAutoNum type="arabicPeriod"/>
            </a:pPr>
            <a:r>
              <a:rPr lang="en-GB" dirty="0"/>
              <a:t>The other is the flatness tolerance of the target wheel, after final machining.</a:t>
            </a:r>
            <a:br>
              <a:rPr lang="en-GB" dirty="0"/>
            </a:br>
            <a:br>
              <a:rPr lang="en-GB" dirty="0"/>
            </a:br>
            <a:r>
              <a:rPr lang="en-GB" dirty="0"/>
              <a:t>The wheel has a narrow gap to the moderator and the flatness requirement to prevent the wheel from clashing in to the moderator is +/- 0,2-0,4</a:t>
            </a:r>
            <a:endParaRPr lang="sv-SE" dirty="0"/>
          </a:p>
        </p:txBody>
      </p:sp>
      <p:sp>
        <p:nvSpPr>
          <p:cNvPr id="4" name="Slide Number Placeholder 3">
            <a:extLst>
              <a:ext uri="{FF2B5EF4-FFF2-40B4-BE49-F238E27FC236}">
                <a16:creationId xmlns:a16="http://schemas.microsoft.com/office/drawing/2014/main" id="{579EBD68-3CEE-634D-9F92-582E45C5163B}"/>
              </a:ext>
            </a:extLst>
          </p:cNvPr>
          <p:cNvSpPr>
            <a:spLocks noGrp="1"/>
          </p:cNvSpPr>
          <p:nvPr>
            <p:ph type="sldNum" sz="quarter" idx="12"/>
          </p:nvPr>
        </p:nvSpPr>
        <p:spPr/>
        <p:txBody>
          <a:bodyPr/>
          <a:lstStyle/>
          <a:p>
            <a:fld id="{551115BC-487E-4422-894C-CB7CD3E79223}" type="slidenum">
              <a:rPr lang="en-GB" noProof="0" smtClean="0"/>
              <a:t>20</a:t>
            </a:fld>
            <a:endParaRPr lang="en-GB" noProof="0"/>
          </a:p>
        </p:txBody>
      </p:sp>
      <p:pic>
        <p:nvPicPr>
          <p:cNvPr id="5" name="Picture 4" descr="ESSBilbaoLogoVec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404664"/>
            <a:ext cx="1728192" cy="678003"/>
          </a:xfrm>
          <a:prstGeom prst="rect">
            <a:avLst/>
          </a:prstGeom>
        </p:spPr>
      </p:pic>
    </p:spTree>
    <p:extLst>
      <p:ext uri="{BB962C8B-B14F-4D97-AF65-F5344CB8AC3E}">
        <p14:creationId xmlns:p14="http://schemas.microsoft.com/office/powerpoint/2010/main" val="354655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19E6D-B729-584A-9846-9334C3FDEB60}"/>
              </a:ext>
            </a:extLst>
          </p:cNvPr>
          <p:cNvSpPr>
            <a:spLocks noGrp="1"/>
          </p:cNvSpPr>
          <p:nvPr>
            <p:ph type="title"/>
          </p:nvPr>
        </p:nvSpPr>
        <p:spPr/>
        <p:txBody>
          <a:bodyPr/>
          <a:lstStyle/>
          <a:p>
            <a:r>
              <a:rPr lang="en-GB" dirty="0"/>
              <a:t>Conclusions</a:t>
            </a:r>
          </a:p>
        </p:txBody>
      </p:sp>
      <p:sp>
        <p:nvSpPr>
          <p:cNvPr id="3" name="Content Placeholder 2">
            <a:extLst>
              <a:ext uri="{FF2B5EF4-FFF2-40B4-BE49-F238E27FC236}">
                <a16:creationId xmlns:a16="http://schemas.microsoft.com/office/drawing/2014/main" id="{CE96E18A-703B-884F-8421-1194C178A723}"/>
              </a:ext>
            </a:extLst>
          </p:cNvPr>
          <p:cNvSpPr>
            <a:spLocks noGrp="1"/>
          </p:cNvSpPr>
          <p:nvPr>
            <p:ph idx="1"/>
          </p:nvPr>
        </p:nvSpPr>
        <p:spPr>
          <a:xfrm>
            <a:off x="457200" y="1600200"/>
            <a:ext cx="8229600" cy="4997152"/>
          </a:xfrm>
        </p:spPr>
        <p:txBody>
          <a:bodyPr>
            <a:normAutofit fontScale="92500" lnSpcReduction="10000"/>
          </a:bodyPr>
          <a:lstStyle/>
          <a:p>
            <a:r>
              <a:rPr lang="en-GB" sz="2000" dirty="0"/>
              <a:t>The prototype #3 demonstrated the possibility to manufacture the target wheel according to the baseline design with modifications.</a:t>
            </a:r>
          </a:p>
          <a:p>
            <a:r>
              <a:rPr lang="en-GB" sz="2000" dirty="0"/>
              <a:t>The alternative designs B1 and B2 is unmatured. It is judged to introduce more risks to change the design concept this late in the project. </a:t>
            </a:r>
          </a:p>
          <a:p>
            <a:r>
              <a:rPr lang="en-GB" sz="2000" dirty="0"/>
              <a:t>The ramp up of ESS is stretched out. The stresses on the first target wheel will be lower than the baseline design, which is based on 5 MW beam power.</a:t>
            </a:r>
          </a:p>
          <a:p>
            <a:r>
              <a:rPr lang="en-GB" sz="2000" dirty="0"/>
              <a:t>The cassette position design and the welding procedure needs further engineering: </a:t>
            </a:r>
            <a:endParaRPr lang="sv-SE" sz="2000" dirty="0"/>
          </a:p>
          <a:p>
            <a:pPr lvl="1"/>
            <a:r>
              <a:rPr lang="en-GB" sz="1800" dirty="0"/>
              <a:t>The cassette position, will be enlarged to allow for compression and the helium bypass flow between the cassette and the wheel will be limited by some mechanical sealing.</a:t>
            </a:r>
            <a:endParaRPr lang="sv-SE" sz="1800" dirty="0"/>
          </a:p>
          <a:p>
            <a:pPr lvl="1"/>
            <a:r>
              <a:rPr lang="en-GB" sz="1800" dirty="0"/>
              <a:t>The welding area will to be further elaborated to optimise the welding and allow for 100% inspection. </a:t>
            </a:r>
            <a:endParaRPr lang="sv-SE" sz="1800" dirty="0"/>
          </a:p>
          <a:p>
            <a:pPr lvl="1"/>
            <a:r>
              <a:rPr lang="en-GB" sz="1800" dirty="0"/>
              <a:t>The welding sequence will be fine- tuned to allow for as much free movement of the structure during welding as possible, to minimize building in stress or getting unwanted deformation. One such measure would be to rearrange the order of welding the geometry together, </a:t>
            </a:r>
            <a:r>
              <a:rPr lang="sv-SE" sz="1800" dirty="0"/>
              <a:t>and </a:t>
            </a:r>
            <a:r>
              <a:rPr lang="sv-SE" sz="1800" dirty="0" err="1"/>
              <a:t>attach</a:t>
            </a:r>
            <a:r>
              <a:rPr lang="sv-SE" sz="1800" dirty="0"/>
              <a:t> the </a:t>
            </a:r>
            <a:r>
              <a:rPr lang="sv-SE" sz="1800" dirty="0" err="1"/>
              <a:t>shroud</a:t>
            </a:r>
            <a:r>
              <a:rPr lang="sv-SE" sz="1800" dirty="0"/>
              <a:t> </a:t>
            </a:r>
            <a:r>
              <a:rPr lang="sv-SE" sz="1800" dirty="0" err="1"/>
              <a:t>to</a:t>
            </a:r>
            <a:r>
              <a:rPr lang="sv-SE" sz="1800" dirty="0"/>
              <a:t> central </a:t>
            </a:r>
            <a:r>
              <a:rPr lang="sv-SE" sz="1800" dirty="0" err="1"/>
              <a:t>piece</a:t>
            </a:r>
            <a:r>
              <a:rPr lang="sv-SE" sz="1800" dirty="0"/>
              <a:t> </a:t>
            </a:r>
            <a:r>
              <a:rPr lang="sv-SE" sz="1800" dirty="0" err="1"/>
              <a:t>after</a:t>
            </a:r>
            <a:r>
              <a:rPr lang="sv-SE" sz="1800" dirty="0"/>
              <a:t> the </a:t>
            </a:r>
            <a:r>
              <a:rPr lang="sv-SE" sz="1800" dirty="0" err="1"/>
              <a:t>shroud</a:t>
            </a:r>
            <a:r>
              <a:rPr lang="sv-SE" sz="1800" dirty="0"/>
              <a:t> is </a:t>
            </a:r>
            <a:r>
              <a:rPr lang="sv-SE" sz="1800" dirty="0" err="1"/>
              <a:t>welded</a:t>
            </a:r>
            <a:r>
              <a:rPr lang="sv-SE" sz="1800" dirty="0"/>
              <a:t> (and </a:t>
            </a:r>
            <a:r>
              <a:rPr lang="sv-SE" sz="1800" dirty="0" err="1"/>
              <a:t>deformed</a:t>
            </a:r>
            <a:r>
              <a:rPr lang="sv-SE" sz="1800" dirty="0"/>
              <a:t>)</a:t>
            </a:r>
          </a:p>
          <a:p>
            <a:endParaRPr lang="en-GB" sz="2000" dirty="0"/>
          </a:p>
        </p:txBody>
      </p:sp>
      <p:sp>
        <p:nvSpPr>
          <p:cNvPr id="4" name="Slide Number Placeholder 3">
            <a:extLst>
              <a:ext uri="{FF2B5EF4-FFF2-40B4-BE49-F238E27FC236}">
                <a16:creationId xmlns:a16="http://schemas.microsoft.com/office/drawing/2014/main" id="{0984D833-4639-2140-A098-5B42FE4680B3}"/>
              </a:ext>
            </a:extLst>
          </p:cNvPr>
          <p:cNvSpPr>
            <a:spLocks noGrp="1"/>
          </p:cNvSpPr>
          <p:nvPr>
            <p:ph type="sldNum" sz="quarter" idx="12"/>
          </p:nvPr>
        </p:nvSpPr>
        <p:spPr/>
        <p:txBody>
          <a:bodyPr/>
          <a:lstStyle/>
          <a:p>
            <a:fld id="{551115BC-487E-4422-894C-CB7CD3E79223}" type="slidenum">
              <a:rPr lang="en-GB" noProof="0" smtClean="0"/>
              <a:t>21</a:t>
            </a:fld>
            <a:endParaRPr lang="en-GB" noProof="0"/>
          </a:p>
        </p:txBody>
      </p:sp>
      <p:pic>
        <p:nvPicPr>
          <p:cNvPr id="5" name="Picture 4" descr="ESSBilbaoLogoVec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404664"/>
            <a:ext cx="1728192" cy="678003"/>
          </a:xfrm>
          <a:prstGeom prst="rect">
            <a:avLst/>
          </a:prstGeom>
        </p:spPr>
      </p:pic>
    </p:spTree>
    <p:extLst>
      <p:ext uri="{BB962C8B-B14F-4D97-AF65-F5344CB8AC3E}">
        <p14:creationId xmlns:p14="http://schemas.microsoft.com/office/powerpoint/2010/main" val="149168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19E6D-B729-584A-9846-9334C3FDEB60}"/>
              </a:ext>
            </a:extLst>
          </p:cNvPr>
          <p:cNvSpPr>
            <a:spLocks noGrp="1"/>
          </p:cNvSpPr>
          <p:nvPr>
            <p:ph type="title"/>
          </p:nvPr>
        </p:nvSpPr>
        <p:spPr/>
        <p:txBody>
          <a:bodyPr/>
          <a:lstStyle/>
          <a:p>
            <a:r>
              <a:rPr lang="en-GB" dirty="0"/>
              <a:t>Conclusions</a:t>
            </a:r>
          </a:p>
        </p:txBody>
      </p:sp>
      <p:sp>
        <p:nvSpPr>
          <p:cNvPr id="3" name="Content Placeholder 2">
            <a:extLst>
              <a:ext uri="{FF2B5EF4-FFF2-40B4-BE49-F238E27FC236}">
                <a16:creationId xmlns:a16="http://schemas.microsoft.com/office/drawing/2014/main" id="{CE96E18A-703B-884F-8421-1194C178A723}"/>
              </a:ext>
            </a:extLst>
          </p:cNvPr>
          <p:cNvSpPr>
            <a:spLocks noGrp="1"/>
          </p:cNvSpPr>
          <p:nvPr>
            <p:ph idx="1"/>
          </p:nvPr>
        </p:nvSpPr>
        <p:spPr/>
        <p:txBody>
          <a:bodyPr>
            <a:normAutofit/>
          </a:bodyPr>
          <a:lstStyle/>
          <a:p>
            <a:r>
              <a:rPr lang="en-GB" sz="2400" dirty="0"/>
              <a:t>Even if the baseline design is the preferred design for the first ESS target wheel, it is recommended to start the engineering of the second ESS target wheel immediately. This to have as the backup plan if manufacturing of the first ESS target wheel fails or if the first ESS target wheel for some reason fails during operation. </a:t>
            </a:r>
            <a:br>
              <a:rPr lang="en-GB" sz="2400" dirty="0"/>
            </a:br>
            <a:endParaRPr lang="en-GB" sz="2400" dirty="0"/>
          </a:p>
          <a:p>
            <a:r>
              <a:rPr lang="en-GB" sz="2400" dirty="0"/>
              <a:t>Substantial knowhow is developed during the WP2 project within the WP2 staff and the ESS Bilbao. This should be taken into consideration organising the second ESS target wheel project. </a:t>
            </a:r>
            <a:endParaRPr lang="sv-SE" sz="2400" dirty="0"/>
          </a:p>
          <a:p>
            <a:endParaRPr lang="en-GB" sz="2400" dirty="0"/>
          </a:p>
        </p:txBody>
      </p:sp>
      <p:sp>
        <p:nvSpPr>
          <p:cNvPr id="4" name="Slide Number Placeholder 3">
            <a:extLst>
              <a:ext uri="{FF2B5EF4-FFF2-40B4-BE49-F238E27FC236}">
                <a16:creationId xmlns:a16="http://schemas.microsoft.com/office/drawing/2014/main" id="{0984D833-4639-2140-A098-5B42FE4680B3}"/>
              </a:ext>
            </a:extLst>
          </p:cNvPr>
          <p:cNvSpPr>
            <a:spLocks noGrp="1"/>
          </p:cNvSpPr>
          <p:nvPr>
            <p:ph type="sldNum" sz="quarter" idx="12"/>
          </p:nvPr>
        </p:nvSpPr>
        <p:spPr/>
        <p:txBody>
          <a:bodyPr/>
          <a:lstStyle/>
          <a:p>
            <a:fld id="{551115BC-487E-4422-894C-CB7CD3E79223}" type="slidenum">
              <a:rPr lang="en-GB" noProof="0" smtClean="0"/>
              <a:t>22</a:t>
            </a:fld>
            <a:endParaRPr lang="en-GB" noProof="0"/>
          </a:p>
        </p:txBody>
      </p:sp>
      <p:pic>
        <p:nvPicPr>
          <p:cNvPr id="5" name="Picture 4" descr="ESSBilbaoLogoVec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404664"/>
            <a:ext cx="1728192" cy="678003"/>
          </a:xfrm>
          <a:prstGeom prst="rect">
            <a:avLst/>
          </a:prstGeom>
        </p:spPr>
      </p:pic>
    </p:spTree>
    <p:extLst>
      <p:ext uri="{BB962C8B-B14F-4D97-AF65-F5344CB8AC3E}">
        <p14:creationId xmlns:p14="http://schemas.microsoft.com/office/powerpoint/2010/main" val="427890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AF71BD-49E1-AA4D-A2E9-6E1A4839287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88093" y="1916831"/>
            <a:ext cx="4828123" cy="2637127"/>
          </a:xfrm>
          <a:prstGeom prst="rect">
            <a:avLst/>
          </a:prstGeom>
          <a:noFill/>
          <a:ln>
            <a:noFill/>
          </a:ln>
        </p:spPr>
      </p:pic>
      <p:sp>
        <p:nvSpPr>
          <p:cNvPr id="2" name="Title 1">
            <a:extLst>
              <a:ext uri="{FF2B5EF4-FFF2-40B4-BE49-F238E27FC236}">
                <a16:creationId xmlns:a16="http://schemas.microsoft.com/office/drawing/2014/main" id="{F1E56DB6-1A88-D040-A983-74C9B2BB1ABC}"/>
              </a:ext>
            </a:extLst>
          </p:cNvPr>
          <p:cNvSpPr>
            <a:spLocks noGrp="1"/>
          </p:cNvSpPr>
          <p:nvPr>
            <p:ph type="title"/>
          </p:nvPr>
        </p:nvSpPr>
        <p:spPr/>
        <p:txBody>
          <a:bodyPr/>
          <a:lstStyle/>
          <a:p>
            <a:r>
              <a:rPr lang="en-GB" dirty="0"/>
              <a:t>Target Wheel Design</a:t>
            </a:r>
          </a:p>
        </p:txBody>
      </p:sp>
      <p:sp>
        <p:nvSpPr>
          <p:cNvPr id="4" name="Slide Number Placeholder 3">
            <a:extLst>
              <a:ext uri="{FF2B5EF4-FFF2-40B4-BE49-F238E27FC236}">
                <a16:creationId xmlns:a16="http://schemas.microsoft.com/office/drawing/2014/main" id="{9284C87A-D972-A34C-B569-4AA27BEDB2E0}"/>
              </a:ext>
            </a:extLst>
          </p:cNvPr>
          <p:cNvSpPr>
            <a:spLocks noGrp="1"/>
          </p:cNvSpPr>
          <p:nvPr>
            <p:ph type="sldNum" sz="quarter" idx="12"/>
          </p:nvPr>
        </p:nvSpPr>
        <p:spPr/>
        <p:txBody>
          <a:bodyPr/>
          <a:lstStyle/>
          <a:p>
            <a:fld id="{551115BC-487E-4422-894C-CB7CD3E79223}" type="slidenum">
              <a:rPr lang="en-GB" noProof="0" smtClean="0"/>
              <a:t>3</a:t>
            </a:fld>
            <a:endParaRPr lang="en-GB" noProof="0"/>
          </a:p>
        </p:txBody>
      </p:sp>
      <p:pic>
        <p:nvPicPr>
          <p:cNvPr id="6" name="Picture 5">
            <a:extLst>
              <a:ext uri="{FF2B5EF4-FFF2-40B4-BE49-F238E27FC236}">
                <a16:creationId xmlns:a16="http://schemas.microsoft.com/office/drawing/2014/main" id="{1BC4FD74-D38D-784C-9403-B2C243D68FCE}"/>
              </a:ext>
            </a:extLst>
          </p:cNvPr>
          <p:cNvPicPr>
            <a:picLocks noChangeAspect="1"/>
          </p:cNvPicPr>
          <p:nvPr/>
        </p:nvPicPr>
        <p:blipFill rotWithShape="1">
          <a:blip r:embed="rId3">
            <a:extLst>
              <a:ext uri="{28A0092B-C50C-407E-A947-70E740481C1C}">
                <a14:useLocalDpi xmlns:a14="http://schemas.microsoft.com/office/drawing/2010/main" val="0"/>
              </a:ext>
            </a:extLst>
          </a:blip>
          <a:srcRect l="17450" t="5201" r="9051" b="20601"/>
          <a:stretch/>
        </p:blipFill>
        <p:spPr>
          <a:xfrm rot="5400000">
            <a:off x="5997053" y="4132413"/>
            <a:ext cx="3051502" cy="2310423"/>
          </a:xfrm>
          <a:prstGeom prst="rect">
            <a:avLst/>
          </a:prstGeom>
        </p:spPr>
      </p:pic>
      <p:pic>
        <p:nvPicPr>
          <p:cNvPr id="8" name="Picture 7">
            <a:extLst>
              <a:ext uri="{FF2B5EF4-FFF2-40B4-BE49-F238E27FC236}">
                <a16:creationId xmlns:a16="http://schemas.microsoft.com/office/drawing/2014/main" id="{4F0CD55D-9672-C747-A3EC-6C348A3B6497}"/>
              </a:ext>
            </a:extLst>
          </p:cNvPr>
          <p:cNvPicPr>
            <a:picLocks noChangeAspect="1"/>
          </p:cNvPicPr>
          <p:nvPr/>
        </p:nvPicPr>
        <p:blipFill rotWithShape="1">
          <a:blip r:embed="rId4">
            <a:extLst>
              <a:ext uri="{28A0092B-C50C-407E-A947-70E740481C1C}">
                <a14:useLocalDpi xmlns:a14="http://schemas.microsoft.com/office/drawing/2010/main" val="0"/>
              </a:ext>
            </a:extLst>
          </a:blip>
          <a:srcRect l="12963" t="14110" r="29630"/>
          <a:stretch/>
        </p:blipFill>
        <p:spPr>
          <a:xfrm rot="5400000">
            <a:off x="6503876" y="1377296"/>
            <a:ext cx="2232248" cy="2504814"/>
          </a:xfrm>
          <a:prstGeom prst="rect">
            <a:avLst/>
          </a:prstGeom>
        </p:spPr>
      </p:pic>
      <p:pic>
        <p:nvPicPr>
          <p:cNvPr id="10" name="Picture 9">
            <a:extLst>
              <a:ext uri="{FF2B5EF4-FFF2-40B4-BE49-F238E27FC236}">
                <a16:creationId xmlns:a16="http://schemas.microsoft.com/office/drawing/2014/main" id="{DD680F36-4C01-A340-9ADF-D4D35ACD94D6}"/>
              </a:ext>
            </a:extLst>
          </p:cNvPr>
          <p:cNvPicPr>
            <a:picLocks noChangeAspect="1"/>
          </p:cNvPicPr>
          <p:nvPr/>
        </p:nvPicPr>
        <p:blipFill rotWithShape="1">
          <a:blip r:embed="rId5">
            <a:extLst>
              <a:ext uri="{28A0092B-C50C-407E-A947-70E740481C1C}">
                <a14:useLocalDpi xmlns:a14="http://schemas.microsoft.com/office/drawing/2010/main" val="0"/>
              </a:ext>
            </a:extLst>
          </a:blip>
          <a:srcRect l="31007" t="3452" r="36382" b="23030"/>
          <a:stretch/>
        </p:blipFill>
        <p:spPr>
          <a:xfrm>
            <a:off x="35496" y="3140968"/>
            <a:ext cx="2304256" cy="3672408"/>
          </a:xfrm>
          <a:prstGeom prst="rect">
            <a:avLst/>
          </a:prstGeom>
        </p:spPr>
      </p:pic>
      <p:sp>
        <p:nvSpPr>
          <p:cNvPr id="11" name="Rectangle 10">
            <a:extLst>
              <a:ext uri="{FF2B5EF4-FFF2-40B4-BE49-F238E27FC236}">
                <a16:creationId xmlns:a16="http://schemas.microsoft.com/office/drawing/2014/main" id="{D93C685A-1211-B642-A3A6-5B226D6832A0}"/>
              </a:ext>
            </a:extLst>
          </p:cNvPr>
          <p:cNvSpPr/>
          <p:nvPr/>
        </p:nvSpPr>
        <p:spPr>
          <a:xfrm>
            <a:off x="0" y="3284984"/>
            <a:ext cx="457200"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ESSBilbaoLogoVect.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9792" y="5085184"/>
            <a:ext cx="3050454" cy="1196752"/>
          </a:xfrm>
          <a:prstGeom prst="rect">
            <a:avLst/>
          </a:prstGeom>
        </p:spPr>
      </p:pic>
    </p:spTree>
    <p:extLst>
      <p:ext uri="{BB962C8B-B14F-4D97-AF65-F5344CB8AC3E}">
        <p14:creationId xmlns:p14="http://schemas.microsoft.com/office/powerpoint/2010/main" val="4141388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Cassette- shroud interface</a:t>
            </a:r>
          </a:p>
        </p:txBody>
      </p:sp>
      <p:pic>
        <p:nvPicPr>
          <p:cNvPr id="5" name="Content Placeholder 4"/>
          <p:cNvPicPr>
            <a:picLocks noGrp="1" noChangeAspect="1"/>
          </p:cNvPicPr>
          <p:nvPr>
            <p:ph idx="1"/>
          </p:nvPr>
        </p:nvPicPr>
        <p:blipFill>
          <a:blip r:embed="rId2"/>
          <a:srcRect t="-38891" b="-38891"/>
          <a:stretch>
            <a:fillRect/>
          </a:stretch>
        </p:blipFill>
        <p:spPr/>
      </p:pic>
      <p:sp>
        <p:nvSpPr>
          <p:cNvPr id="4" name="Slide Number Placeholder 3"/>
          <p:cNvSpPr>
            <a:spLocks noGrp="1"/>
          </p:cNvSpPr>
          <p:nvPr>
            <p:ph type="sldNum" sz="quarter" idx="12"/>
          </p:nvPr>
        </p:nvSpPr>
        <p:spPr/>
        <p:txBody>
          <a:bodyPr/>
          <a:lstStyle/>
          <a:p>
            <a:fld id="{551115BC-487E-4422-894C-CB7CD3E79223}" type="slidenum">
              <a:rPr lang="en-GB" noProof="0" smtClean="0"/>
              <a:t>4</a:t>
            </a:fld>
            <a:endParaRPr lang="en-GB" noProof="0"/>
          </a:p>
        </p:txBody>
      </p:sp>
      <p:pic>
        <p:nvPicPr>
          <p:cNvPr id="6" name="Picture 5" descr="ESSBilbaoLogoVec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620688"/>
            <a:ext cx="1835444" cy="720080"/>
          </a:xfrm>
          <a:prstGeom prst="rect">
            <a:avLst/>
          </a:prstGeom>
        </p:spPr>
      </p:pic>
    </p:spTree>
    <p:extLst>
      <p:ext uri="{BB962C8B-B14F-4D97-AF65-F5344CB8AC3E}">
        <p14:creationId xmlns:p14="http://schemas.microsoft.com/office/powerpoint/2010/main" val="101966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problem</a:t>
            </a:r>
          </a:p>
        </p:txBody>
      </p:sp>
      <p:sp>
        <p:nvSpPr>
          <p:cNvPr id="3" name="Content Placeholder 2"/>
          <p:cNvSpPr>
            <a:spLocks noGrp="1"/>
          </p:cNvSpPr>
          <p:nvPr>
            <p:ph idx="1"/>
          </p:nvPr>
        </p:nvSpPr>
        <p:spPr/>
        <p:txBody>
          <a:bodyPr/>
          <a:lstStyle/>
          <a:p>
            <a:r>
              <a:rPr lang="en-US" dirty="0"/>
              <a:t>Maintaining the cassette interface (order of magnitude +/- 0.1—0.5 mm) in a heavy welded stainless steel structure, guaranteeing structural stability throughout target lifetime.</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5</a:t>
            </a:fld>
            <a:endParaRPr lang="en-GB" noProof="0"/>
          </a:p>
        </p:txBody>
      </p:sp>
      <p:pic>
        <p:nvPicPr>
          <p:cNvPr id="5" name="Picture 4" descr="ESSBilbaoLogoVec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620688"/>
            <a:ext cx="1835444" cy="720080"/>
          </a:xfrm>
          <a:prstGeom prst="rect">
            <a:avLst/>
          </a:prstGeom>
        </p:spPr>
      </p:pic>
    </p:spTree>
    <p:extLst>
      <p:ext uri="{BB962C8B-B14F-4D97-AF65-F5344CB8AC3E}">
        <p14:creationId xmlns:p14="http://schemas.microsoft.com/office/powerpoint/2010/main" val="996436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59D61-F93C-0946-8067-6BDD44243571}"/>
              </a:ext>
            </a:extLst>
          </p:cNvPr>
          <p:cNvSpPr>
            <a:spLocks noGrp="1"/>
          </p:cNvSpPr>
          <p:nvPr>
            <p:ph type="title"/>
          </p:nvPr>
        </p:nvSpPr>
        <p:spPr/>
        <p:txBody>
          <a:bodyPr/>
          <a:lstStyle/>
          <a:p>
            <a:r>
              <a:rPr lang="en-GB" dirty="0"/>
              <a:t>Lessons learned</a:t>
            </a:r>
          </a:p>
        </p:txBody>
      </p:sp>
      <p:sp>
        <p:nvSpPr>
          <p:cNvPr id="3" name="Content Placeholder 2">
            <a:extLst>
              <a:ext uri="{FF2B5EF4-FFF2-40B4-BE49-F238E27FC236}">
                <a16:creationId xmlns:a16="http://schemas.microsoft.com/office/drawing/2014/main" id="{7494DAAD-B621-2C44-B10B-68E44712B7B0}"/>
              </a:ext>
            </a:extLst>
          </p:cNvPr>
          <p:cNvSpPr>
            <a:spLocks noGrp="1"/>
          </p:cNvSpPr>
          <p:nvPr>
            <p:ph idx="1"/>
          </p:nvPr>
        </p:nvSpPr>
        <p:spPr/>
        <p:txBody>
          <a:bodyPr/>
          <a:lstStyle/>
          <a:p>
            <a:r>
              <a:rPr lang="en-US" dirty="0"/>
              <a:t>It is not possible to maintain the cassette interface (order of magnitude +/- 0.1—0.5 mm) in a heavy welded stainless steel structure, guaranteeing structural stability throughout target lifetime.</a:t>
            </a:r>
          </a:p>
          <a:p>
            <a:r>
              <a:rPr lang="en-US" dirty="0"/>
              <a:t> Instead, the target must be manufactured with larger tolerances and the cassettes shimmed/ machined in place.</a:t>
            </a:r>
          </a:p>
          <a:p>
            <a:r>
              <a:rPr lang="en-US" dirty="0"/>
              <a:t>The welding volume must be minimized as much as the structural requirements allows</a:t>
            </a:r>
          </a:p>
        </p:txBody>
      </p:sp>
      <p:sp>
        <p:nvSpPr>
          <p:cNvPr id="4" name="Slide Number Placeholder 3">
            <a:extLst>
              <a:ext uri="{FF2B5EF4-FFF2-40B4-BE49-F238E27FC236}">
                <a16:creationId xmlns:a16="http://schemas.microsoft.com/office/drawing/2014/main" id="{A8491B3A-B16A-6848-8824-C05EEAB03D36}"/>
              </a:ext>
            </a:extLst>
          </p:cNvPr>
          <p:cNvSpPr>
            <a:spLocks noGrp="1"/>
          </p:cNvSpPr>
          <p:nvPr>
            <p:ph type="sldNum" sz="quarter" idx="12"/>
          </p:nvPr>
        </p:nvSpPr>
        <p:spPr/>
        <p:txBody>
          <a:bodyPr/>
          <a:lstStyle/>
          <a:p>
            <a:fld id="{551115BC-487E-4422-894C-CB7CD3E79223}" type="slidenum">
              <a:rPr lang="en-GB" noProof="0" smtClean="0"/>
              <a:t>6</a:t>
            </a:fld>
            <a:endParaRPr lang="en-GB" noProof="0"/>
          </a:p>
        </p:txBody>
      </p:sp>
      <p:pic>
        <p:nvPicPr>
          <p:cNvPr id="5" name="Picture 4" descr="ESSBilbaoLogoVec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620688"/>
            <a:ext cx="1835444" cy="720080"/>
          </a:xfrm>
          <a:prstGeom prst="rect">
            <a:avLst/>
          </a:prstGeom>
        </p:spPr>
      </p:pic>
    </p:spTree>
    <p:extLst>
      <p:ext uri="{BB962C8B-B14F-4D97-AF65-F5344CB8AC3E}">
        <p14:creationId xmlns:p14="http://schemas.microsoft.com/office/powerpoint/2010/main" val="2018679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A12BB-45EB-A84D-B60F-58D52E6B1E16}"/>
              </a:ext>
            </a:extLst>
          </p:cNvPr>
          <p:cNvSpPr>
            <a:spLocks noGrp="1"/>
          </p:cNvSpPr>
          <p:nvPr>
            <p:ph type="title"/>
          </p:nvPr>
        </p:nvSpPr>
        <p:spPr/>
        <p:txBody>
          <a:bodyPr/>
          <a:lstStyle/>
          <a:p>
            <a:r>
              <a:rPr lang="en-GB" dirty="0"/>
              <a:t>Prototyping #1</a:t>
            </a:r>
          </a:p>
        </p:txBody>
      </p:sp>
      <p:pic>
        <p:nvPicPr>
          <p:cNvPr id="6" name="Content Placeholder 5">
            <a:extLst>
              <a:ext uri="{FF2B5EF4-FFF2-40B4-BE49-F238E27FC236}">
                <a16:creationId xmlns:a16="http://schemas.microsoft.com/office/drawing/2014/main" id="{4985A1B9-EABA-FA49-BD38-10BDC00246F5}"/>
              </a:ext>
            </a:extLst>
          </p:cNvPr>
          <p:cNvPicPr>
            <a:picLocks noGrp="1" noChangeAspect="1"/>
          </p:cNvPicPr>
          <p:nvPr>
            <p:ph idx="1"/>
          </p:nvPr>
        </p:nvPicPr>
        <p:blipFill>
          <a:blip r:embed="rId2"/>
          <a:stretch>
            <a:fillRect/>
          </a:stretch>
        </p:blipFill>
        <p:spPr>
          <a:xfrm rot="10800000">
            <a:off x="1043607" y="1988840"/>
            <a:ext cx="3936438" cy="2952328"/>
          </a:xfrm>
          <a:prstGeom prst="rect">
            <a:avLst/>
          </a:prstGeom>
        </p:spPr>
      </p:pic>
      <p:sp>
        <p:nvSpPr>
          <p:cNvPr id="4" name="Slide Number Placeholder 3">
            <a:extLst>
              <a:ext uri="{FF2B5EF4-FFF2-40B4-BE49-F238E27FC236}">
                <a16:creationId xmlns:a16="http://schemas.microsoft.com/office/drawing/2014/main" id="{A3A23270-51A0-2A4E-92CA-83F1F335C111}"/>
              </a:ext>
            </a:extLst>
          </p:cNvPr>
          <p:cNvSpPr>
            <a:spLocks noGrp="1"/>
          </p:cNvSpPr>
          <p:nvPr>
            <p:ph type="sldNum" sz="quarter" idx="12"/>
          </p:nvPr>
        </p:nvSpPr>
        <p:spPr/>
        <p:txBody>
          <a:bodyPr/>
          <a:lstStyle/>
          <a:p>
            <a:fld id="{551115BC-487E-4422-894C-CB7CD3E79223}" type="slidenum">
              <a:rPr lang="en-GB" noProof="0" smtClean="0"/>
              <a:t>7</a:t>
            </a:fld>
            <a:endParaRPr lang="en-GB" noProof="0"/>
          </a:p>
        </p:txBody>
      </p:sp>
      <p:pic>
        <p:nvPicPr>
          <p:cNvPr id="5" name="Picture 4" descr="ESSBilbaoLogoVec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404664"/>
            <a:ext cx="1728192" cy="678003"/>
          </a:xfrm>
          <a:prstGeom prst="rect">
            <a:avLst/>
          </a:prstGeom>
        </p:spPr>
      </p:pic>
      <p:sp>
        <p:nvSpPr>
          <p:cNvPr id="3" name="TextBox 2"/>
          <p:cNvSpPr txBox="1"/>
          <p:nvPr/>
        </p:nvSpPr>
        <p:spPr>
          <a:xfrm>
            <a:off x="5292081" y="3212976"/>
            <a:ext cx="3456384" cy="2585323"/>
          </a:xfrm>
          <a:prstGeom prst="rect">
            <a:avLst/>
          </a:prstGeom>
          <a:noFill/>
        </p:spPr>
        <p:txBody>
          <a:bodyPr wrap="square" rtlCol="0">
            <a:spAutoFit/>
          </a:bodyPr>
          <a:lstStyle/>
          <a:p>
            <a:r>
              <a:rPr lang="en-US" dirty="0"/>
              <a:t>Prototype 1 was an attempt to produce the full target geometry, by the right welding method, following the RCC- </a:t>
            </a:r>
            <a:r>
              <a:rPr lang="en-US" dirty="0" err="1"/>
              <a:t>MRx</a:t>
            </a:r>
            <a:r>
              <a:rPr lang="en-US" dirty="0"/>
              <a:t> code framework.</a:t>
            </a:r>
          </a:p>
          <a:p>
            <a:r>
              <a:rPr lang="en-US" dirty="0"/>
              <a:t>The deformations were not measured, but it was clear that the structure was too deformed.</a:t>
            </a:r>
          </a:p>
          <a:p>
            <a:endParaRPr lang="en-US" dirty="0"/>
          </a:p>
        </p:txBody>
      </p:sp>
    </p:spTree>
    <p:extLst>
      <p:ext uri="{BB962C8B-B14F-4D97-AF65-F5344CB8AC3E}">
        <p14:creationId xmlns:p14="http://schemas.microsoft.com/office/powerpoint/2010/main" val="3889479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 – Prototype 2</a:t>
            </a:r>
            <a:br>
              <a:rPr lang="en-US" dirty="0"/>
            </a:br>
            <a:endParaRPr lang="en-US" dirty="0"/>
          </a:p>
        </p:txBody>
      </p:sp>
      <p:pic>
        <p:nvPicPr>
          <p:cNvPr id="5" name="Content Placeholder 4"/>
          <p:cNvPicPr>
            <a:picLocks noGrp="1" noChangeAspect="1"/>
          </p:cNvPicPr>
          <p:nvPr>
            <p:ph idx="1"/>
          </p:nvPr>
        </p:nvPicPr>
        <p:blipFill>
          <a:blip r:embed="rId2"/>
          <a:srcRect l="-13435" r="-13435"/>
          <a:stretch>
            <a:fillRect/>
          </a:stretch>
        </p:blipFill>
        <p:spPr>
          <a:xfrm>
            <a:off x="-468560" y="1628800"/>
            <a:ext cx="7253308" cy="3989040"/>
          </a:xfrm>
        </p:spPr>
      </p:pic>
      <p:sp>
        <p:nvSpPr>
          <p:cNvPr id="4" name="Slide Number Placeholder 3"/>
          <p:cNvSpPr>
            <a:spLocks noGrp="1"/>
          </p:cNvSpPr>
          <p:nvPr>
            <p:ph type="sldNum" sz="quarter" idx="12"/>
          </p:nvPr>
        </p:nvSpPr>
        <p:spPr/>
        <p:txBody>
          <a:bodyPr/>
          <a:lstStyle/>
          <a:p>
            <a:fld id="{551115BC-487E-4422-894C-CB7CD3E79223}" type="slidenum">
              <a:rPr lang="en-GB" noProof="0" smtClean="0"/>
              <a:t>8</a:t>
            </a:fld>
            <a:endParaRPr lang="en-GB" noProof="0"/>
          </a:p>
        </p:txBody>
      </p:sp>
      <p:pic>
        <p:nvPicPr>
          <p:cNvPr id="6" name="Picture 5" descr="ESSBilbaoLogoVec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620688"/>
            <a:ext cx="1835444" cy="720080"/>
          </a:xfrm>
          <a:prstGeom prst="rect">
            <a:avLst/>
          </a:prstGeom>
        </p:spPr>
      </p:pic>
      <p:sp>
        <p:nvSpPr>
          <p:cNvPr id="3" name="TextBox 2"/>
          <p:cNvSpPr txBox="1"/>
          <p:nvPr/>
        </p:nvSpPr>
        <p:spPr>
          <a:xfrm>
            <a:off x="6071245" y="2708920"/>
            <a:ext cx="3025663" cy="1477328"/>
          </a:xfrm>
          <a:prstGeom prst="rect">
            <a:avLst/>
          </a:prstGeom>
          <a:noFill/>
        </p:spPr>
        <p:txBody>
          <a:bodyPr wrap="none" rtlCol="0">
            <a:spAutoFit/>
          </a:bodyPr>
          <a:lstStyle/>
          <a:p>
            <a:r>
              <a:rPr lang="en-US" dirty="0"/>
              <a:t>In prototype 2, the</a:t>
            </a:r>
          </a:p>
          <a:p>
            <a:r>
              <a:rPr lang="en-US" dirty="0"/>
              <a:t>approach from prototype 1</a:t>
            </a:r>
          </a:p>
          <a:p>
            <a:r>
              <a:rPr lang="en-US" dirty="0"/>
              <a:t>was repeated, but with</a:t>
            </a:r>
          </a:p>
          <a:p>
            <a:r>
              <a:rPr lang="en-US" dirty="0"/>
              <a:t>welding fixtures, and strict</a:t>
            </a:r>
          </a:p>
          <a:p>
            <a:r>
              <a:rPr lang="en-US" dirty="0"/>
              <a:t>control of the welding process</a:t>
            </a:r>
          </a:p>
        </p:txBody>
      </p:sp>
    </p:spTree>
    <p:extLst>
      <p:ext uri="{BB962C8B-B14F-4D97-AF65-F5344CB8AC3E}">
        <p14:creationId xmlns:p14="http://schemas.microsoft.com/office/powerpoint/2010/main" val="2368392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 – Prototype 2</a:t>
            </a:r>
            <a:br>
              <a:rPr lang="en-US" dirty="0"/>
            </a:br>
            <a:endParaRPr lang="en-US" dirty="0"/>
          </a:p>
        </p:txBody>
      </p:sp>
      <p:pic>
        <p:nvPicPr>
          <p:cNvPr id="5" name="Content Placeholder 4"/>
          <p:cNvPicPr>
            <a:picLocks noGrp="1" noChangeAspect="1"/>
          </p:cNvPicPr>
          <p:nvPr>
            <p:ph idx="1"/>
          </p:nvPr>
        </p:nvPicPr>
        <p:blipFill>
          <a:blip r:embed="rId2"/>
          <a:srcRect l="-13279" r="-13279"/>
          <a:stretch>
            <a:fillRect/>
          </a:stretch>
        </p:blipFill>
        <p:spPr/>
      </p:pic>
      <p:sp>
        <p:nvSpPr>
          <p:cNvPr id="4" name="Slide Number Placeholder 3"/>
          <p:cNvSpPr>
            <a:spLocks noGrp="1"/>
          </p:cNvSpPr>
          <p:nvPr>
            <p:ph type="sldNum" sz="quarter" idx="12"/>
          </p:nvPr>
        </p:nvSpPr>
        <p:spPr/>
        <p:txBody>
          <a:bodyPr/>
          <a:lstStyle/>
          <a:p>
            <a:fld id="{551115BC-487E-4422-894C-CB7CD3E79223}" type="slidenum">
              <a:rPr lang="en-GB" noProof="0" smtClean="0"/>
              <a:t>9</a:t>
            </a:fld>
            <a:endParaRPr lang="en-GB" noProof="0"/>
          </a:p>
        </p:txBody>
      </p:sp>
      <p:pic>
        <p:nvPicPr>
          <p:cNvPr id="6" name="Picture 5" descr="ESSBilbaoLogoVec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620688"/>
            <a:ext cx="1835444" cy="720080"/>
          </a:xfrm>
          <a:prstGeom prst="rect">
            <a:avLst/>
          </a:prstGeom>
        </p:spPr>
      </p:pic>
    </p:spTree>
    <p:extLst>
      <p:ext uri="{BB962C8B-B14F-4D97-AF65-F5344CB8AC3E}">
        <p14:creationId xmlns:p14="http://schemas.microsoft.com/office/powerpoint/2010/main" val="28932691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11789</TotalTime>
  <Words>793</Words>
  <Application>Microsoft Macintosh PowerPoint</Application>
  <PresentationFormat>On-screen Show (4:3)</PresentationFormat>
  <Paragraphs>101</Paragraphs>
  <Slides>22</Slides>
  <Notes>1</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6" baseType="lpstr">
      <vt:lpstr>Arial</vt:lpstr>
      <vt:lpstr>Calibri</vt:lpstr>
      <vt:lpstr>Office Theme</vt:lpstr>
      <vt:lpstr>Document</vt:lpstr>
      <vt:lpstr>Target Wheel Design</vt:lpstr>
      <vt:lpstr>Outline of the presentation</vt:lpstr>
      <vt:lpstr>Target Wheel Design</vt:lpstr>
      <vt:lpstr>Cassette- shroud interface</vt:lpstr>
      <vt:lpstr>Main problem</vt:lpstr>
      <vt:lpstr>Lessons learned</vt:lpstr>
      <vt:lpstr>Prototyping #1</vt:lpstr>
      <vt:lpstr>Lessons learned – Prototype 2 </vt:lpstr>
      <vt:lpstr>Lessons learned – Prototype 2 </vt:lpstr>
      <vt:lpstr>Lessons learned – Prototype 2 </vt:lpstr>
      <vt:lpstr>Prototyping #3</vt:lpstr>
      <vt:lpstr>Changes implemented– Prototype 3 </vt:lpstr>
      <vt:lpstr>Changes implemented- Prototype 3 </vt:lpstr>
      <vt:lpstr>Changes implemented- Prototype 3 </vt:lpstr>
      <vt:lpstr>Changes implemented- Prototype 3</vt:lpstr>
      <vt:lpstr>Remaining work before the baseline design is verified</vt:lpstr>
      <vt:lpstr>Alternative Design</vt:lpstr>
      <vt:lpstr>Comparison</vt:lpstr>
      <vt:lpstr>Discussion</vt:lpstr>
      <vt:lpstr>Discussion</vt:lpstr>
      <vt:lpstr>Conclusions</vt:lpstr>
      <vt:lpstr>Conclusions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Microsoft Office User</dc:creator>
  <cp:lastModifiedBy>Microsoft Office User</cp:lastModifiedBy>
  <cp:revision>88</cp:revision>
  <dcterms:created xsi:type="dcterms:W3CDTF">2018-09-12T11:49:16Z</dcterms:created>
  <dcterms:modified xsi:type="dcterms:W3CDTF">2019-04-10T11:57:29Z</dcterms:modified>
</cp:coreProperties>
</file>