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(null)" ContentType="image/x-em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</p:sldMasterIdLst>
  <p:notesMasterIdLst>
    <p:notesMasterId r:id="rId42"/>
  </p:notesMasterIdLst>
  <p:sldIdLst>
    <p:sldId id="349" r:id="rId3"/>
    <p:sldId id="350" r:id="rId4"/>
    <p:sldId id="481" r:id="rId5"/>
    <p:sldId id="351" r:id="rId6"/>
    <p:sldId id="355" r:id="rId7"/>
    <p:sldId id="284" r:id="rId8"/>
    <p:sldId id="301" r:id="rId9"/>
    <p:sldId id="263" r:id="rId10"/>
    <p:sldId id="473" r:id="rId11"/>
    <p:sldId id="315" r:id="rId12"/>
    <p:sldId id="395" r:id="rId13"/>
    <p:sldId id="396" r:id="rId14"/>
    <p:sldId id="403" r:id="rId15"/>
    <p:sldId id="397" r:id="rId16"/>
    <p:sldId id="454" r:id="rId17"/>
    <p:sldId id="469" r:id="rId18"/>
    <p:sldId id="281" r:id="rId19"/>
    <p:sldId id="468" r:id="rId20"/>
    <p:sldId id="285" r:id="rId21"/>
    <p:sldId id="289" r:id="rId22"/>
    <p:sldId id="290" r:id="rId23"/>
    <p:sldId id="360" r:id="rId24"/>
    <p:sldId id="474" r:id="rId25"/>
    <p:sldId id="398" r:id="rId26"/>
    <p:sldId id="399" r:id="rId27"/>
    <p:sldId id="475" r:id="rId28"/>
    <p:sldId id="476" r:id="rId29"/>
    <p:sldId id="470" r:id="rId30"/>
    <p:sldId id="477" r:id="rId31"/>
    <p:sldId id="471" r:id="rId32"/>
    <p:sldId id="478" r:id="rId33"/>
    <p:sldId id="459" r:id="rId34"/>
    <p:sldId id="482" r:id="rId35"/>
    <p:sldId id="402" r:id="rId36"/>
    <p:sldId id="479" r:id="rId37"/>
    <p:sldId id="472" r:id="rId38"/>
    <p:sldId id="272" r:id="rId39"/>
    <p:sldId id="273" r:id="rId40"/>
    <p:sldId id="274" r:id="rId41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11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9FDB"/>
    <a:srgbClr val="76D6FF"/>
    <a:srgbClr val="D9D9D9"/>
    <a:srgbClr val="BFBFBF"/>
    <a:srgbClr val="0094CA"/>
    <a:srgbClr val="13A1DD"/>
    <a:srgbClr val="FFFFFF"/>
    <a:srgbClr val="13A0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323" autoAdjust="0"/>
    <p:restoredTop sz="93354" autoAdjust="0"/>
  </p:normalViewPr>
  <p:slideViewPr>
    <p:cSldViewPr>
      <p:cViewPr varScale="1">
        <p:scale>
          <a:sx n="206" d="100"/>
          <a:sy n="206" d="100"/>
        </p:scale>
        <p:origin x="1688" y="184"/>
      </p:cViewPr>
      <p:guideLst>
        <p:guide pos="3840"/>
        <p:guide orient="horz" pos="1117"/>
      </p:guideLst>
    </p:cSldViewPr>
  </p:slideViewPr>
  <p:outlineViewPr>
    <p:cViewPr>
      <p:scale>
        <a:sx n="33" d="100"/>
        <a:sy n="33" d="100"/>
      </p:scale>
      <p:origin x="0" y="-797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2019-04-03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Three water cooling loops</a:t>
            </a:r>
          </a:p>
          <a:p>
            <a:r>
              <a:rPr lang="en-US" dirty="0"/>
              <a:t>	Thermal</a:t>
            </a:r>
            <a:r>
              <a:rPr lang="en-US" baseline="0" dirty="0"/>
              <a:t> Moderator + PBW 178 kW</a:t>
            </a:r>
          </a:p>
          <a:p>
            <a:r>
              <a:rPr lang="en-US" baseline="0" dirty="0"/>
              <a:t>	Reflectors + PBW	</a:t>
            </a:r>
          </a:p>
          <a:p>
            <a:r>
              <a:rPr lang="en-US" baseline="0" dirty="0"/>
              <a:t>	Shielding &amp; Plugs</a:t>
            </a:r>
          </a:p>
          <a:p>
            <a:endParaRPr lang="en-US" baseline="0" dirty="0"/>
          </a:p>
          <a:p>
            <a:r>
              <a:rPr lang="en-US" baseline="0" dirty="0"/>
              <a:t>5 MW = 9 % mass, 2 % </a:t>
            </a:r>
            <a:r>
              <a:rPr lang="en-US" baseline="0" dirty="0" err="1"/>
              <a:t>neutronos</a:t>
            </a:r>
            <a:r>
              <a:rPr lang="en-US" baseline="0" dirty="0"/>
              <a:t>, 89 % heat 4450 kW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375103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72478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9583197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bg>
      <p:bgPr>
        <a:solidFill>
          <a:srgbClr val="13A0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>
            <a:normAutofit/>
          </a:bodyPr>
          <a:lstStyle>
            <a:lvl1pPr algn="ctr">
              <a:defRPr sz="3200"/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Presenter name</a:t>
            </a:r>
            <a:endParaRPr lang="en-GB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D7AC81-318B-4D49-A602-9E30227C87EC}" type="datetime1">
              <a:rPr lang="en-GB" smtClean="0"/>
              <a:pPr/>
              <a:t>03/04/2019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407" y="260651"/>
            <a:ext cx="2208245" cy="886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77A986-290F-D34E-872B-A89DF3BE59A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9219135" y="260651"/>
            <a:ext cx="2972865" cy="13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831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963087" y="4407120"/>
            <a:ext cx="10363200" cy="1362076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963087" y="2906723"/>
            <a:ext cx="10363200" cy="1500187"/>
          </a:xfrm>
        </p:spPr>
        <p:txBody>
          <a:bodyPr anchor="b"/>
          <a:lstStyle>
            <a:lvl1pPr marL="0" indent="0">
              <a:buNone/>
              <a:defRPr sz="1385">
                <a:solidFill>
                  <a:schemeClr val="tx1">
                    <a:tint val="75000"/>
                  </a:schemeClr>
                </a:solidFill>
              </a:defRPr>
            </a:lvl1pPr>
            <a:lvl2pPr marL="315314" indent="0">
              <a:buNone/>
              <a:defRPr sz="1247">
                <a:solidFill>
                  <a:schemeClr val="tx1">
                    <a:tint val="75000"/>
                  </a:schemeClr>
                </a:solidFill>
              </a:defRPr>
            </a:lvl2pPr>
            <a:lvl3pPr marL="630630" indent="0">
              <a:buNone/>
              <a:defRPr sz="1108">
                <a:solidFill>
                  <a:schemeClr val="tx1">
                    <a:tint val="75000"/>
                  </a:schemeClr>
                </a:solidFill>
              </a:defRPr>
            </a:lvl3pPr>
            <a:lvl4pPr marL="945947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4pPr>
            <a:lvl5pPr marL="126126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5pPr>
            <a:lvl6pPr marL="1576588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6pPr>
            <a:lvl7pPr marL="1891904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7pPr>
            <a:lvl8pPr marL="2207225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8pPr>
            <a:lvl9pPr marL="2522543" indent="0">
              <a:buNone/>
              <a:defRPr sz="96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1585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1939"/>
            </a:lvl1pPr>
            <a:lvl2pPr>
              <a:defRPr sz="1661"/>
            </a:lvl2pPr>
            <a:lvl3pPr>
              <a:defRPr sz="1385"/>
            </a:lvl3pPr>
            <a:lvl4pPr>
              <a:defRPr sz="1247"/>
            </a:lvl4pPr>
            <a:lvl5pPr>
              <a:defRPr sz="1247"/>
            </a:lvl5pPr>
            <a:lvl6pPr>
              <a:defRPr sz="1247"/>
            </a:lvl6pPr>
            <a:lvl7pPr>
              <a:defRPr sz="1247"/>
            </a:lvl7pPr>
            <a:lvl8pPr>
              <a:defRPr sz="1247"/>
            </a:lvl8pPr>
            <a:lvl9pPr>
              <a:defRPr sz="1247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712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4" y="1535116"/>
            <a:ext cx="5386917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609604" y="2174878"/>
            <a:ext cx="5386917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6193374" y="1535116"/>
            <a:ext cx="5389033" cy="639762"/>
          </a:xfrm>
        </p:spPr>
        <p:txBody>
          <a:bodyPr anchor="b"/>
          <a:lstStyle>
            <a:lvl1pPr marL="0" indent="0">
              <a:buNone/>
              <a:defRPr sz="1661" b="1"/>
            </a:lvl1pPr>
            <a:lvl2pPr marL="315314" indent="0">
              <a:buNone/>
              <a:defRPr sz="1385" b="1"/>
            </a:lvl2pPr>
            <a:lvl3pPr marL="630630" indent="0">
              <a:buNone/>
              <a:defRPr sz="1247" b="1"/>
            </a:lvl3pPr>
            <a:lvl4pPr marL="945947" indent="0">
              <a:buNone/>
              <a:defRPr sz="1108" b="1"/>
            </a:lvl4pPr>
            <a:lvl5pPr marL="1261265" indent="0">
              <a:buNone/>
              <a:defRPr sz="1108" b="1"/>
            </a:lvl5pPr>
            <a:lvl6pPr marL="1576588" indent="0">
              <a:buNone/>
              <a:defRPr sz="1108" b="1"/>
            </a:lvl6pPr>
            <a:lvl7pPr marL="1891904" indent="0">
              <a:buNone/>
              <a:defRPr sz="1108" b="1"/>
            </a:lvl7pPr>
            <a:lvl8pPr marL="2207225" indent="0">
              <a:buNone/>
              <a:defRPr sz="1108" b="1"/>
            </a:lvl8pPr>
            <a:lvl9pPr marL="2522543" indent="0">
              <a:buNone/>
              <a:defRPr sz="1108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6193374" y="2174878"/>
            <a:ext cx="5389033" cy="3951288"/>
          </a:xfrm>
        </p:spPr>
        <p:txBody>
          <a:bodyPr/>
          <a:lstStyle>
            <a:lvl1pPr>
              <a:defRPr sz="1661"/>
            </a:lvl1pPr>
            <a:lvl2pPr>
              <a:defRPr sz="1385"/>
            </a:lvl2pPr>
            <a:lvl3pPr>
              <a:defRPr sz="1247"/>
            </a:lvl3pPr>
            <a:lvl4pPr>
              <a:defRPr sz="1108"/>
            </a:lvl4pPr>
            <a:lvl5pPr>
              <a:defRPr sz="1108"/>
            </a:lvl5pPr>
            <a:lvl6pPr>
              <a:defRPr sz="1108"/>
            </a:lvl6pPr>
            <a:lvl7pPr>
              <a:defRPr sz="1108"/>
            </a:lvl7pPr>
            <a:lvl8pPr>
              <a:defRPr sz="1108"/>
            </a:lvl8pPr>
            <a:lvl9pPr>
              <a:defRPr sz="1108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446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16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342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4766743" y="273401"/>
            <a:ext cx="6815668" cy="5853113"/>
          </a:xfrm>
        </p:spPr>
        <p:txBody>
          <a:bodyPr/>
          <a:lstStyle>
            <a:lvl1pPr>
              <a:defRPr sz="2216"/>
            </a:lvl1pPr>
            <a:lvl2pPr>
              <a:defRPr sz="1939"/>
            </a:lvl2pPr>
            <a:lvl3pPr>
              <a:defRPr sz="1661"/>
            </a:lvl3pPr>
            <a:lvl4pPr>
              <a:defRPr sz="1385"/>
            </a:lvl4pPr>
            <a:lvl5pPr>
              <a:defRPr sz="1385"/>
            </a:lvl5pPr>
            <a:lvl6pPr>
              <a:defRPr sz="1385"/>
            </a:lvl6pPr>
            <a:lvl7pPr>
              <a:defRPr sz="1385"/>
            </a:lvl7pPr>
            <a:lvl8pPr>
              <a:defRPr sz="1385"/>
            </a:lvl8pPr>
            <a:lvl9pPr>
              <a:defRPr sz="1385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300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8"/>
          </a:xfrm>
        </p:spPr>
        <p:txBody>
          <a:bodyPr anchor="b"/>
          <a:lstStyle>
            <a:lvl1pPr algn="l">
              <a:defRPr sz="1385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216"/>
            </a:lvl1pPr>
            <a:lvl2pPr marL="315314" indent="0">
              <a:buNone/>
              <a:defRPr sz="1939"/>
            </a:lvl2pPr>
            <a:lvl3pPr marL="630630" indent="0">
              <a:buNone/>
              <a:defRPr sz="1661"/>
            </a:lvl3pPr>
            <a:lvl4pPr marL="945947" indent="0">
              <a:buNone/>
              <a:defRPr sz="1385"/>
            </a:lvl4pPr>
            <a:lvl5pPr marL="1261265" indent="0">
              <a:buNone/>
              <a:defRPr sz="1385"/>
            </a:lvl5pPr>
            <a:lvl6pPr marL="1576588" indent="0">
              <a:buNone/>
              <a:defRPr sz="1385"/>
            </a:lvl6pPr>
            <a:lvl7pPr marL="1891904" indent="0">
              <a:buNone/>
              <a:defRPr sz="1385"/>
            </a:lvl7pPr>
            <a:lvl8pPr marL="2207225" indent="0">
              <a:buNone/>
              <a:defRPr sz="1385"/>
            </a:lvl8pPr>
            <a:lvl9pPr marL="2522543" indent="0">
              <a:buNone/>
              <a:defRPr sz="1385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969"/>
            </a:lvl1pPr>
            <a:lvl2pPr marL="315314" indent="0">
              <a:buNone/>
              <a:defRPr sz="831"/>
            </a:lvl2pPr>
            <a:lvl3pPr marL="630630" indent="0">
              <a:buNone/>
              <a:defRPr sz="692"/>
            </a:lvl3pPr>
            <a:lvl4pPr marL="945947" indent="0">
              <a:buNone/>
              <a:defRPr sz="623"/>
            </a:lvl4pPr>
            <a:lvl5pPr marL="1261265" indent="0">
              <a:buNone/>
              <a:defRPr sz="623"/>
            </a:lvl5pPr>
            <a:lvl6pPr marL="1576588" indent="0">
              <a:buNone/>
              <a:defRPr sz="623"/>
            </a:lvl6pPr>
            <a:lvl7pPr marL="1891904" indent="0">
              <a:buNone/>
              <a:defRPr sz="623"/>
            </a:lvl7pPr>
            <a:lvl8pPr marL="2207225" indent="0">
              <a:buNone/>
              <a:defRPr sz="623"/>
            </a:lvl8pPr>
            <a:lvl9pPr marL="2522543" indent="0">
              <a:buNone/>
              <a:defRPr sz="623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222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0471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8839200" y="275036"/>
            <a:ext cx="2743200" cy="5851525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09600" y="275036"/>
            <a:ext cx="8026400" cy="5851525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2019-04-03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00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76DC40F-55C4-384F-A14E-20FF4C53AB90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D684BB-AC49-4844-95DA-6540E04D6DE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09600" y="1781000"/>
            <a:ext cx="10972800" cy="4345166"/>
          </a:xfrm>
        </p:spPr>
        <p:txBody>
          <a:bodyPr lIns="9000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8011E48-F5AC-104B-BB7F-6322AAB1F2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91349" y="301"/>
            <a:ext cx="7683499" cy="1441451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cxnSp>
        <p:nvCxnSpPr>
          <p:cNvPr id="3" name="Rak 7"/>
          <p:cNvCxnSpPr/>
          <p:nvPr userDrawn="1"/>
        </p:nvCxnSpPr>
        <p:spPr>
          <a:xfrm>
            <a:off x="-434760" y="1452400"/>
            <a:ext cx="12928527" cy="0"/>
          </a:xfrm>
          <a:prstGeom prst="line">
            <a:avLst/>
          </a:prstGeom>
          <a:ln w="635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9735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E636088-FAD8-024C-A1D7-D74763A458C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781000"/>
            <a:ext cx="5384800" cy="43451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noProof="0" dirty="0"/>
              <a:t>Avoid text less than 16 points.  Always use Calibri font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448251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448251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D9470-03DC-FB43-B831-D8BEB33949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1282D3D-8FD4-E041-9B14-07B58C6C3A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lIns="90000"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2852DFA2-0FC7-BC44-83D5-11A0ECDA59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 lIns="90000">
            <a:no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 dirty="0"/>
              <a:t>Avoid text less than 16 points.</a:t>
            </a:r>
          </a:p>
          <a:p>
            <a:pPr lvl="0"/>
            <a:r>
              <a:rPr lang="en-US" noProof="0" dirty="0"/>
              <a:t>Always use Calibri font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GB"/>
              <a:t>© European Spallation Source ERIC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1115BC-487E-4422-894C-CB7CD3E79223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669E2A3-BE71-6440-9127-D0B8B7CC9739}"/>
              </a:ext>
            </a:extLst>
          </p:cNvPr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13A0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453336"/>
            <a:ext cx="2844800" cy="365125"/>
          </a:xfrm>
        </p:spPr>
        <p:txBody>
          <a:bodyPr anchor="b"/>
          <a:lstStyle/>
          <a:p>
            <a:fld id="{3C7D23FA-05C4-4CC1-B281-2F815585BC1C}" type="datetime1">
              <a:rPr lang="en-GB" noProof="0" smtClean="0"/>
              <a:t>03/04/2019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453336"/>
            <a:ext cx="3860800" cy="365125"/>
          </a:xfrm>
        </p:spPr>
        <p:txBody>
          <a:bodyPr anchor="b"/>
          <a:lstStyle/>
          <a:p>
            <a:r>
              <a:rPr lang="en-GB" dirty="0"/>
              <a:t>© European Spallation Source ERIC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453336"/>
            <a:ext cx="2844800" cy="365125"/>
          </a:xfrm>
        </p:spPr>
        <p:txBody>
          <a:bodyPr anchor="b"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3169E67-0A12-B74D-AF26-4E88E2ACDB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346646"/>
            <a:ext cx="9518848" cy="562074"/>
          </a:xfrm>
        </p:spPr>
        <p:txBody>
          <a:bodyPr anchor="b">
            <a:noAutofit/>
          </a:bodyPr>
          <a:lstStyle>
            <a:lvl1pPr algn="l">
              <a:defRPr sz="3200" b="1" baseline="0"/>
            </a:lvl1pPr>
          </a:lstStyle>
          <a:p>
            <a:r>
              <a:rPr lang="sv-SE" noProof="0" dirty="0" err="1"/>
              <a:t>Headline</a:t>
            </a:r>
            <a:r>
              <a:rPr lang="sv-SE" noProof="0" dirty="0"/>
              <a:t>, </a:t>
            </a:r>
            <a:r>
              <a:rPr lang="sv-SE" noProof="0" dirty="0" err="1"/>
              <a:t>type</a:t>
            </a:r>
            <a:r>
              <a:rPr lang="sv-SE" noProof="0" dirty="0"/>
              <a:t> </a:t>
            </a:r>
            <a:r>
              <a:rPr lang="sv-SE" noProof="0" dirty="0" err="1"/>
              <a:t>Calibri</a:t>
            </a:r>
            <a:r>
              <a:rPr lang="sv-SE" noProof="0" dirty="0"/>
              <a:t>, </a:t>
            </a:r>
            <a:r>
              <a:rPr lang="sv-SE" noProof="0" dirty="0" err="1"/>
              <a:t>Size</a:t>
            </a:r>
            <a:r>
              <a:rPr lang="sv-SE" noProof="0" dirty="0"/>
              <a:t> 32</a:t>
            </a:r>
            <a:endParaRPr lang="en-GB" noProof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EC61DED-7621-EB4E-8EAC-F939BC061D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5" b="16409"/>
          <a:stretch/>
        </p:blipFill>
        <p:spPr>
          <a:xfrm>
            <a:off x="10128448" y="256034"/>
            <a:ext cx="2018336" cy="894048"/>
          </a:xfrm>
          <a:prstGeom prst="rect">
            <a:avLst/>
          </a:prstGeom>
          <a:solidFill>
            <a:srgbClr val="0094CA"/>
          </a:solidFill>
        </p:spPr>
      </p:pic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616A99C-711C-4B40-89A4-39C8721F15D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797780"/>
            <a:ext cx="9518848" cy="590550"/>
          </a:xfrm>
        </p:spPr>
        <p:txBody>
          <a:bodyPr>
            <a:normAutofit/>
          </a:bodyPr>
          <a:lstStyle>
            <a:lvl1pPr marL="0" indent="0">
              <a:buNone/>
              <a:defRPr lang="sv-SE" sz="2400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sv-SE" dirty="0" err="1"/>
              <a:t>Sub</a:t>
            </a:r>
            <a:r>
              <a:rPr lang="sv-SE" dirty="0"/>
              <a:t> </a:t>
            </a:r>
            <a:r>
              <a:rPr lang="sv-SE" dirty="0" err="1"/>
              <a:t>headline</a:t>
            </a:r>
            <a:r>
              <a:rPr lang="sv-SE" dirty="0"/>
              <a:t>, </a:t>
            </a:r>
            <a:r>
              <a:rPr lang="sv-SE" dirty="0" err="1"/>
              <a:t>type</a:t>
            </a:r>
            <a:r>
              <a:rPr lang="sv-SE" dirty="0"/>
              <a:t> </a:t>
            </a:r>
            <a:r>
              <a:rPr lang="sv-SE" dirty="0" err="1"/>
              <a:t>Calibri</a:t>
            </a:r>
            <a:r>
              <a:rPr lang="sv-SE" dirty="0"/>
              <a:t>, </a:t>
            </a:r>
            <a:r>
              <a:rPr lang="sv-SE" dirty="0" err="1"/>
              <a:t>Size</a:t>
            </a:r>
            <a:r>
              <a:rPr lang="sv-SE" dirty="0"/>
              <a:t> 24</a:t>
            </a:r>
          </a:p>
        </p:txBody>
      </p:sp>
    </p:spTree>
    <p:extLst>
      <p:ext uri="{BB962C8B-B14F-4D97-AF65-F5344CB8AC3E}">
        <p14:creationId xmlns:p14="http://schemas.microsoft.com/office/powerpoint/2010/main" val="149880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03/04/2019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344" y="319530"/>
            <a:ext cx="1827307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103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  <a:p>
            <a:pPr lvl="4"/>
            <a:r>
              <a:rPr lang="sv-SE" noProof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03/04/2019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19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12192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noProof="0"/>
              <a:t>Click to edit Master text styles</a:t>
            </a:r>
          </a:p>
          <a:p>
            <a:pPr lvl="1"/>
            <a:r>
              <a:rPr lang="sv-SE" noProof="0"/>
              <a:t>Second level</a:t>
            </a:r>
          </a:p>
          <a:p>
            <a:pPr lvl="2"/>
            <a:r>
              <a:rPr lang="sv-SE" noProof="0"/>
              <a:t>Third level</a:t>
            </a:r>
          </a:p>
          <a:p>
            <a:pPr lvl="3"/>
            <a:r>
              <a:rPr lang="sv-SE" noProof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03/04/2019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550" y="260649"/>
            <a:ext cx="1813101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718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15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4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6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765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919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207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522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</p:spTree>
    <p:extLst>
      <p:ext uri="{BB962C8B-B14F-4D97-AF65-F5344CB8AC3E}">
        <p14:creationId xmlns:p14="http://schemas.microsoft.com/office/powerpoint/2010/main" val="288360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noProof="0"/>
              <a:t>Klicka här för att ändra format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en-GB" noProof="0" smtClean="0"/>
              <a:t>03/04/2019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69" r:id="rId5"/>
    <p:sldLayoutId id="2147483670" r:id="rId6"/>
    <p:sldLayoutId id="2147483671" r:id="rId7"/>
    <p:sldLayoutId id="2147483672" r:id="rId8"/>
  </p:sldLayoutIdLst>
  <p:hf hdr="0" ftr="0" dt="0"/>
  <p:txStyles>
    <p:titleStyle>
      <a:lvl1pPr algn="l" defTabSz="685800" rtl="0" eaLnBrk="1" latinLnBrk="0" hangingPunct="1">
        <a:spcBef>
          <a:spcPct val="0"/>
        </a:spcBef>
        <a:buNone/>
        <a:defRPr sz="24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5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090" tIns="45549" rIns="91090" bIns="45549" rtlCol="0" anchor="ctr">
            <a:normAutofit/>
          </a:bodyPr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090" tIns="45549" rIns="91090" bIns="45549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609604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l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49A5678A-D05F-FD42-9890-CCECCD9C8C54}" type="datetimeFigureOut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2019-04-03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4165600" y="6356748"/>
            <a:ext cx="3860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ct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748"/>
            <a:ext cx="2844800" cy="365125"/>
          </a:xfrm>
          <a:prstGeom prst="rect">
            <a:avLst/>
          </a:prstGeom>
        </p:spPr>
        <p:txBody>
          <a:bodyPr vert="horz" lIns="91090" tIns="45549" rIns="91090" bIns="45549" rtlCol="0" anchor="ctr"/>
          <a:lstStyle>
            <a:lvl1pPr algn="r">
              <a:defRPr sz="8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15314"/>
            <a:fld id="{276797C7-3D02-2A4F-97AD-9EB2A99A67F0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 defTabSz="315314"/>
              <a:t>‹#›</a:t>
            </a:fld>
            <a:endParaRPr lang="sv-S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207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</p:sldLayoutIdLst>
  <p:txStyles>
    <p:titleStyle>
      <a:lvl1pPr algn="ctr" defTabSz="315314" rtl="0" eaLnBrk="1" latinLnBrk="0" hangingPunct="1">
        <a:spcBef>
          <a:spcPct val="0"/>
        </a:spcBef>
        <a:buNone/>
        <a:defRPr sz="304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6484" indent="-236484" algn="l" defTabSz="315314" rtl="0" eaLnBrk="1" latinLnBrk="0" hangingPunct="1">
        <a:spcBef>
          <a:spcPct val="20000"/>
        </a:spcBef>
        <a:buFont typeface="Arial"/>
        <a:buChar char="•"/>
        <a:defRPr sz="2216" kern="1200">
          <a:solidFill>
            <a:schemeClr val="tx1"/>
          </a:solidFill>
          <a:latin typeface="+mn-lt"/>
          <a:ea typeface="+mn-ea"/>
          <a:cs typeface="+mn-cs"/>
        </a:defRPr>
      </a:lvl1pPr>
      <a:lvl2pPr marL="512390" indent="-197066" algn="l" defTabSz="315314" rtl="0" eaLnBrk="1" latinLnBrk="0" hangingPunct="1">
        <a:spcBef>
          <a:spcPct val="20000"/>
        </a:spcBef>
        <a:buFont typeface="Arial"/>
        <a:buChar char="–"/>
        <a:defRPr sz="1939" kern="1200">
          <a:solidFill>
            <a:schemeClr val="tx1"/>
          </a:solidFill>
          <a:latin typeface="+mn-lt"/>
          <a:ea typeface="+mn-ea"/>
          <a:cs typeface="+mn-cs"/>
        </a:defRPr>
      </a:lvl2pPr>
      <a:lvl3pPr marL="788276" indent="-157655" algn="l" defTabSz="315314" rtl="0" eaLnBrk="1" latinLnBrk="0" hangingPunct="1">
        <a:spcBef>
          <a:spcPct val="20000"/>
        </a:spcBef>
        <a:buFont typeface="Arial"/>
        <a:buChar char="•"/>
        <a:defRPr sz="1661" kern="1200">
          <a:solidFill>
            <a:schemeClr val="tx1"/>
          </a:solidFill>
          <a:latin typeface="+mn-lt"/>
          <a:ea typeface="+mn-ea"/>
          <a:cs typeface="+mn-cs"/>
        </a:defRPr>
      </a:lvl3pPr>
      <a:lvl4pPr marL="1103609" indent="-157655" algn="l" defTabSz="315314" rtl="0" eaLnBrk="1" latinLnBrk="0" hangingPunct="1">
        <a:spcBef>
          <a:spcPct val="20000"/>
        </a:spcBef>
        <a:buFont typeface="Arial"/>
        <a:buChar char="–"/>
        <a:defRPr sz="1385" kern="1200">
          <a:solidFill>
            <a:schemeClr val="tx1"/>
          </a:solidFill>
          <a:latin typeface="+mn-lt"/>
          <a:ea typeface="+mn-ea"/>
          <a:cs typeface="+mn-cs"/>
        </a:defRPr>
      </a:lvl4pPr>
      <a:lvl5pPr marL="1418929" indent="-157655" algn="l" defTabSz="315314" rtl="0" eaLnBrk="1" latinLnBrk="0" hangingPunct="1">
        <a:spcBef>
          <a:spcPct val="20000"/>
        </a:spcBef>
        <a:buFont typeface="Arial"/>
        <a:buChar char="»"/>
        <a:defRPr sz="1385" kern="1200">
          <a:solidFill>
            <a:schemeClr val="tx1"/>
          </a:solidFill>
          <a:latin typeface="+mn-lt"/>
          <a:ea typeface="+mn-ea"/>
          <a:cs typeface="+mn-cs"/>
        </a:defRPr>
      </a:lvl5pPr>
      <a:lvl6pPr marL="1734244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6pPr>
      <a:lvl7pPr marL="2049560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7pPr>
      <a:lvl8pPr marL="2364882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8pPr>
      <a:lvl9pPr marL="2680197" indent="-157655" algn="l" defTabSz="315314" rtl="0" eaLnBrk="1" latinLnBrk="0" hangingPunct="1">
        <a:spcBef>
          <a:spcPct val="20000"/>
        </a:spcBef>
        <a:buFont typeface="Arial"/>
        <a:buChar char="•"/>
        <a:defRPr sz="13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1pPr>
      <a:lvl2pPr marL="31531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2pPr>
      <a:lvl3pPr marL="630630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3pPr>
      <a:lvl4pPr marL="945947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4pPr>
      <a:lvl5pPr marL="126126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5pPr>
      <a:lvl6pPr marL="1576588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6pPr>
      <a:lvl7pPr marL="1891904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7pPr>
      <a:lvl8pPr marL="2207225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8pPr>
      <a:lvl9pPr marL="2522543" algn="l" defTabSz="315314" rtl="0" eaLnBrk="1" latinLnBrk="0" hangingPunct="1">
        <a:defRPr sz="12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(null)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(null)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(null)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(null)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(null)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5" Type="http://schemas.openxmlformats.org/officeDocument/2006/relationships/image" Target="../media/image17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tiff"/><Relationship Id="rId4" Type="http://schemas.openxmlformats.org/officeDocument/2006/relationships/image" Target="../media/image45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(null)"/><Relationship Id="rId1" Type="http://schemas.openxmlformats.org/officeDocument/2006/relationships/slideLayout" Target="../slideLayouts/slideLayout6.xml"/><Relationship Id="rId4" Type="http://schemas.openxmlformats.org/officeDocument/2006/relationships/image" Target="cid:image001.png@01D4E979.86258EF0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2CE98-D5A2-0648-AD18-116338EADB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 defTabSz="315314"/>
            <a:r>
              <a:rPr lang="en-GB" sz="4000" b="1" dirty="0">
                <a:solidFill>
                  <a:srgbClr val="FFFFFF"/>
                </a:solidFill>
              </a:rPr>
              <a:t>European Spallation Source</a:t>
            </a:r>
            <a:br>
              <a:rPr lang="en-GB" sz="4000" b="1" dirty="0">
                <a:solidFill>
                  <a:srgbClr val="FFFFFF"/>
                </a:solidFill>
              </a:rPr>
            </a:br>
            <a:r>
              <a:rPr lang="en-GB" sz="4000" b="1" dirty="0">
                <a:solidFill>
                  <a:srgbClr val="FFFFFF"/>
                </a:solidFill>
              </a:rPr>
              <a:t>TAC-19</a:t>
            </a:r>
            <a:br>
              <a:rPr lang="en-GB" sz="4000" b="1" dirty="0">
                <a:solidFill>
                  <a:srgbClr val="FFFFFF"/>
                </a:solidFill>
              </a:rPr>
            </a:br>
            <a:r>
              <a:rPr lang="en-GB" sz="4000" b="1" dirty="0">
                <a:solidFill>
                  <a:srgbClr val="FFFFFF"/>
                </a:solidFill>
              </a:rPr>
              <a:t>Water Cooling Systems</a:t>
            </a:r>
            <a:br>
              <a:rPr lang="en-GB" b="1" dirty="0">
                <a:solidFill>
                  <a:srgbClr val="FFFFFF"/>
                </a:solidFill>
              </a:rPr>
            </a:br>
            <a:endParaRPr lang="sv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47BB3A-0D99-9D43-ADAF-EC7E12B7F5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defTabSz="315314"/>
            <a:endParaRPr lang="en-GB" sz="2400" b="1" dirty="0">
              <a:solidFill>
                <a:prstClr val="white"/>
              </a:solidFill>
            </a:endParaRP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Håkan Carlsson </a:t>
            </a:r>
          </a:p>
          <a:p>
            <a:pPr defTabSz="315314"/>
            <a:r>
              <a:rPr lang="sv-SE" sz="1800" dirty="0">
                <a:solidFill>
                  <a:srgbClr val="FFFFFF"/>
                </a:solidFill>
              </a:rPr>
              <a:t>Group </a:t>
            </a:r>
            <a:r>
              <a:rPr lang="sv-SE" sz="1800" dirty="0" err="1">
                <a:solidFill>
                  <a:srgbClr val="FFFFFF"/>
                </a:solidFill>
              </a:rPr>
              <a:t>Leader</a:t>
            </a:r>
            <a:r>
              <a:rPr lang="sv-SE" sz="1800" dirty="0">
                <a:solidFill>
                  <a:srgbClr val="FFFFFF"/>
                </a:solidFill>
              </a:rPr>
              <a:t> Fluid Systems – Target Division</a:t>
            </a:r>
            <a:endParaRPr lang="en-US" sz="1400" dirty="0">
              <a:solidFill>
                <a:prstClr val="white"/>
              </a:solidFill>
            </a:endParaRP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European Spallation Source ERIC</a:t>
            </a:r>
          </a:p>
          <a:p>
            <a:pPr defTabSz="315314"/>
            <a:r>
              <a:rPr lang="en-GB" sz="1400" dirty="0">
                <a:solidFill>
                  <a:srgbClr val="FFFFFF"/>
                </a:solidFill>
              </a:rPr>
              <a:t>2019-04-11</a:t>
            </a:r>
            <a:endParaRPr lang="en-GB" sz="1200" dirty="0">
              <a:solidFill>
                <a:srgbClr val="FFFFFF"/>
              </a:solidFill>
            </a:endParaRP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38474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Water Cooling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5" name="Picture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01" y="2564904"/>
            <a:ext cx="7139136" cy="390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8830D4-B47E-494C-B5C1-B1AB32CD218E}"/>
              </a:ext>
            </a:extLst>
          </p:cNvPr>
          <p:cNvSpPr txBox="1"/>
          <p:nvPr/>
        </p:nvSpPr>
        <p:spPr>
          <a:xfrm>
            <a:off x="5951984" y="1916832"/>
            <a:ext cx="864096" cy="64807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sv-S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0A422D-86D1-6B41-8653-85DF726DCB49}"/>
              </a:ext>
            </a:extLst>
          </p:cNvPr>
          <p:cNvSpPr txBox="1"/>
          <p:nvPr/>
        </p:nvSpPr>
        <p:spPr>
          <a:xfrm>
            <a:off x="4295800" y="3157682"/>
            <a:ext cx="576064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90s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90DF80-8942-0D45-8A65-C257CBECCFB6}"/>
              </a:ext>
            </a:extLst>
          </p:cNvPr>
          <p:cNvSpPr txBox="1"/>
          <p:nvPr/>
        </p:nvSpPr>
        <p:spPr>
          <a:xfrm>
            <a:off x="1343472" y="3157682"/>
            <a:ext cx="576064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300s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D212AF-32BF-1D4F-87EF-2FD2FF0E71BC}"/>
              </a:ext>
            </a:extLst>
          </p:cNvPr>
          <p:cNvSpPr txBox="1"/>
          <p:nvPr/>
        </p:nvSpPr>
        <p:spPr>
          <a:xfrm>
            <a:off x="8328248" y="1430370"/>
            <a:ext cx="3133863" cy="1628976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  <a:ln w="28575">
            <a:solidFill>
              <a:srgbClr val="C00000"/>
            </a:solidFill>
          </a:ln>
        </p:spPr>
        <p:txBody>
          <a:bodyPr vert="horz" wrap="none" lIns="91440" tIns="45720" rIns="91440" bIns="45720" rtlCol="0" anchor="t">
            <a:normAutofit/>
          </a:bodyPr>
          <a:lstStyle/>
          <a:p>
            <a:pPr algn="ctr"/>
            <a:r>
              <a:rPr lang="sv-SE" sz="1400" b="1" dirty="0" err="1"/>
              <a:t>Considerations</a:t>
            </a:r>
            <a:endParaRPr lang="sv-SE" sz="14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400" dirty="0" err="1"/>
              <a:t>Water</a:t>
            </a:r>
            <a:r>
              <a:rPr lang="sv-SE" sz="1400" dirty="0"/>
              <a:t> </a:t>
            </a:r>
            <a:r>
              <a:rPr lang="sv-SE" sz="1400" dirty="0" err="1"/>
              <a:t>activation</a:t>
            </a:r>
            <a:endParaRPr lang="sv-S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400" dirty="0" err="1"/>
              <a:t>Delay</a:t>
            </a:r>
            <a:r>
              <a:rPr lang="sv-SE" sz="1400" dirty="0"/>
              <a:t> tank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400" dirty="0"/>
              <a:t>Non-</a:t>
            </a:r>
            <a:r>
              <a:rPr lang="sv-SE" sz="1400" dirty="0" err="1"/>
              <a:t>accessible</a:t>
            </a:r>
            <a:r>
              <a:rPr lang="sv-SE" sz="1400" dirty="0"/>
              <a:t> </a:t>
            </a:r>
            <a:r>
              <a:rPr lang="sv-SE" sz="1400" dirty="0" err="1"/>
              <a:t>rooms</a:t>
            </a:r>
            <a:endParaRPr lang="sv-SE" sz="14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400" dirty="0" err="1"/>
              <a:t>Radiolysis</a:t>
            </a:r>
            <a:endParaRPr lang="sv-S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400" dirty="0"/>
              <a:t>GLS tanks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400" dirty="0"/>
              <a:t>Re-</a:t>
            </a:r>
            <a:r>
              <a:rPr lang="sv-SE" sz="1400" dirty="0" err="1"/>
              <a:t>combiner</a:t>
            </a:r>
            <a:r>
              <a:rPr lang="sv-SE" sz="1400" dirty="0"/>
              <a:t> system</a:t>
            </a:r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id="{6AE947FB-7886-8342-9632-CEB41B8742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2113032"/>
              </p:ext>
            </p:extLst>
          </p:nvPr>
        </p:nvGraphicFramePr>
        <p:xfrm>
          <a:off x="7320136" y="3108503"/>
          <a:ext cx="4752527" cy="30333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82018">
                <a:tc>
                  <a:txBody>
                    <a:bodyPr/>
                    <a:lstStyle/>
                    <a:p>
                      <a:pPr marL="7556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7556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Isotope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Half-life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ts val="127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spc="-6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1" spc="-1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Deca</a:t>
                      </a:r>
                      <a:r>
                        <a:rPr lang="en-US" sz="1200" b="1" spc="-15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y</a:t>
                      </a:r>
                      <a:r>
                        <a:rPr lang="en-US" sz="1200" b="1" spc="0" baseline="0" dirty="0">
                          <a:effectLst/>
                          <a:latin typeface="+mn-lt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spc="5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mode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Time</a:t>
                      </a:r>
                      <a:r>
                        <a:rPr lang="en-US" sz="1200" b="1" spc="-25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step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[0s]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Time</a:t>
                      </a:r>
                      <a:r>
                        <a:rPr lang="en-US" sz="1200" b="1" spc="-25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step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spcBef>
                          <a:spcPts val="65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[90s]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aseline="30000" dirty="0">
                          <a:latin typeface="Times"/>
                          <a:cs typeface="Times"/>
                        </a:rPr>
                        <a:t>3</a:t>
                      </a:r>
                      <a:r>
                        <a:rPr lang="en-US" sz="1200" dirty="0">
                          <a:latin typeface="Times"/>
                          <a:cs typeface="Times"/>
                        </a:rPr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"/>
                          <a:cs typeface="Times"/>
                        </a:rPr>
                        <a:t>12.3</a:t>
                      </a:r>
                      <a:r>
                        <a:rPr lang="en-US" sz="1200" baseline="0" dirty="0">
                          <a:latin typeface="Times"/>
                          <a:cs typeface="Times"/>
                        </a:rPr>
                        <a:t> y</a:t>
                      </a:r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3431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621.3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31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3431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621.3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aseline="30000" dirty="0">
                          <a:latin typeface="Times"/>
                          <a:cs typeface="Times"/>
                        </a:rPr>
                        <a:t>7</a:t>
                      </a:r>
                      <a:r>
                        <a:rPr lang="en-US" sz="1200" dirty="0">
                          <a:latin typeface="Times"/>
                          <a:cs typeface="Times"/>
                        </a:rPr>
                        <a:t>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"/>
                          <a:cs typeface="Times"/>
                        </a:rPr>
                        <a:t>53d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pc="-10" dirty="0">
                          <a:effectLst/>
                          <a:latin typeface="Times"/>
                          <a:ea typeface="Calibri"/>
                          <a:cs typeface="Times"/>
                        </a:rPr>
                        <a:t>EC</a:t>
                      </a:r>
                      <a:r>
                        <a:rPr lang="en-US" sz="1200" b="0" i="1" spc="-5" dirty="0"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  <a:r>
                        <a:rPr lang="en-US" sz="1200" b="0" i="1" spc="-70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+</a:t>
                      </a:r>
                      <a:r>
                        <a:rPr lang="en-US" sz="1200" b="0" spc="-125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i="1" spc="5" dirty="0" err="1">
                          <a:effectLst/>
                          <a:latin typeface="Times"/>
                          <a:ea typeface="Calibri"/>
                          <a:cs typeface="Times"/>
                        </a:rPr>
                        <a:t>γ</a:t>
                      </a:r>
                      <a:r>
                        <a:rPr lang="en-US" sz="1200" b="0" spc="10" dirty="0">
                          <a:effectLst/>
                          <a:latin typeface="Times"/>
                          <a:ea typeface="Calibri"/>
                          <a:cs typeface="Times"/>
                        </a:rPr>
                        <a:t>[477</a:t>
                      </a:r>
                      <a:r>
                        <a:rPr lang="en-US" sz="1200" b="0" i="1" spc="5" dirty="0">
                          <a:effectLst/>
                          <a:latin typeface="Times"/>
                          <a:ea typeface="Calibri"/>
                          <a:cs typeface="Times"/>
                        </a:rPr>
                        <a:t>k</a:t>
                      </a:r>
                      <a:r>
                        <a:rPr lang="en-US" sz="1200" b="0" i="1" spc="10" dirty="0">
                          <a:effectLst/>
                          <a:latin typeface="Times"/>
                          <a:ea typeface="Calibri"/>
                          <a:cs typeface="Times"/>
                        </a:rPr>
                        <a:t>eV</a:t>
                      </a:r>
                      <a:r>
                        <a:rPr lang="en-US" sz="1200" b="0" i="1" spc="-100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3431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445.1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3431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3431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445.1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aseline="30000" dirty="0">
                          <a:latin typeface="Times"/>
                          <a:cs typeface="Times"/>
                        </a:rPr>
                        <a:t>11</a:t>
                      </a:r>
                      <a:r>
                        <a:rPr lang="en-US" sz="1200" dirty="0">
                          <a:latin typeface="Times"/>
                          <a:cs typeface="Times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"/>
                          <a:cs typeface="Times"/>
                        </a:rPr>
                        <a:t>1223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1473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1400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aseline="30000" dirty="0">
                          <a:latin typeface="Times"/>
                          <a:cs typeface="Times"/>
                        </a:rPr>
                        <a:t>14</a:t>
                      </a:r>
                      <a:r>
                        <a:rPr lang="en-US" sz="1200" dirty="0">
                          <a:latin typeface="Times"/>
                          <a:cs typeface="Times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"/>
                          <a:cs typeface="Times"/>
                        </a:rPr>
                        <a:t>70.6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spc="-10" dirty="0">
                          <a:effectLst/>
                          <a:latin typeface="Times"/>
                          <a:ea typeface="Calibri"/>
                          <a:cs typeface="Times"/>
                        </a:rPr>
                        <a:t>EC</a:t>
                      </a:r>
                      <a:r>
                        <a:rPr lang="en-US" sz="1200" b="0" i="1" spc="-5" dirty="0"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  <a:r>
                        <a:rPr lang="en-US" sz="1200" b="0" i="1" spc="-70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+</a:t>
                      </a:r>
                      <a:r>
                        <a:rPr lang="en-US" sz="1200" b="0" spc="-125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i="1" spc="5" dirty="0" err="1">
                          <a:effectLst/>
                          <a:latin typeface="Times"/>
                          <a:ea typeface="Calibri"/>
                          <a:cs typeface="Times"/>
                        </a:rPr>
                        <a:t>γ</a:t>
                      </a:r>
                      <a:r>
                        <a:rPr lang="en-US" sz="1200" b="0" spc="10" dirty="0">
                          <a:effectLst/>
                          <a:latin typeface="Times"/>
                          <a:ea typeface="Calibri"/>
                          <a:cs typeface="Times"/>
                        </a:rPr>
                        <a:t>[2.3</a:t>
                      </a:r>
                      <a:r>
                        <a:rPr lang="en-US" sz="1200" b="0" i="1" spc="5" dirty="0">
                          <a:effectLst/>
                          <a:latin typeface="Times"/>
                          <a:ea typeface="Calibri"/>
                          <a:cs typeface="Times"/>
                        </a:rPr>
                        <a:t>M</a:t>
                      </a:r>
                      <a:r>
                        <a:rPr lang="en-US" sz="1200" b="0" i="1" spc="10" dirty="0">
                          <a:effectLst/>
                          <a:latin typeface="Times"/>
                          <a:ea typeface="Calibri"/>
                          <a:cs typeface="Times"/>
                        </a:rPr>
                        <a:t>eV</a:t>
                      </a:r>
                      <a:r>
                        <a:rPr lang="en-US" sz="1200" b="0" i="1" spc="-100" dirty="0"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7622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76225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92.3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7622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76225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38.5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aseline="30000" dirty="0">
                          <a:latin typeface="Times"/>
                          <a:cs typeface="Times"/>
                        </a:rPr>
                        <a:t>15</a:t>
                      </a:r>
                      <a:r>
                        <a:rPr lang="en-US" sz="1200" dirty="0">
                          <a:latin typeface="Times"/>
                          <a:cs typeface="Times"/>
                        </a:rPr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latin typeface="Times"/>
                          <a:cs typeface="Times"/>
                        </a:rPr>
                        <a:t>122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1" dirty="0"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4511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2723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b="1" baseline="30000" dirty="0">
                          <a:solidFill>
                            <a:srgbClr val="C00000"/>
                          </a:solidFill>
                          <a:latin typeface="Times"/>
                          <a:cs typeface="Times"/>
                        </a:rPr>
                        <a:t>16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"/>
                          <a:cs typeface="Times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rgbClr val="C00000"/>
                          </a:solidFill>
                          <a:latin typeface="Times"/>
                          <a:cs typeface="Times"/>
                        </a:rPr>
                        <a:t>7.1 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spc="-5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β</a:t>
                      </a:r>
                      <a:r>
                        <a:rPr lang="en-US" sz="1200" b="1" i="1" spc="-7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+</a:t>
                      </a:r>
                      <a:r>
                        <a:rPr lang="en-US" sz="1200" b="1" spc="-125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1" i="1" spc="5" dirty="0" err="1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γ</a:t>
                      </a:r>
                      <a:r>
                        <a:rPr lang="en-US" sz="1200" b="1" spc="1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[6.1</a:t>
                      </a:r>
                      <a:r>
                        <a:rPr lang="en-US" sz="1200" b="1" i="1" spc="5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M</a:t>
                      </a:r>
                      <a:r>
                        <a:rPr lang="en-US" sz="1200" b="1" i="1" spc="1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eV</a:t>
                      </a:r>
                      <a:r>
                        <a:rPr lang="en-US" sz="1200" b="1" i="1" spc="-1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 </a:t>
                      </a: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4462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1" dirty="0">
                        <a:solidFill>
                          <a:srgbClr val="C00000"/>
                        </a:solidFill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Calibri"/>
                          <a:cs typeface="Times"/>
                        </a:rPr>
                        <a:t>0.8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9746"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Times"/>
                          <a:cs typeface="Times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>
                        <a:latin typeface="Times"/>
                        <a:cs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1590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15900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12380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endParaRPr lang="en-US" sz="1200" b="0" dirty="0">
                        <a:effectLst/>
                        <a:latin typeface="Times"/>
                        <a:ea typeface="Calibri"/>
                        <a:cs typeface="Times"/>
                      </a:endParaRPr>
                    </a:p>
                    <a:p>
                      <a:pPr marL="257810" algn="ctr">
                        <a:lnSpc>
                          <a:spcPts val="1270"/>
                        </a:lnSpc>
                        <a:spcAft>
                          <a:spcPts val="0"/>
                        </a:spcAft>
                      </a:pPr>
                      <a:r>
                        <a:rPr lang="en-US" sz="1200" b="0" dirty="0">
                          <a:effectLst/>
                          <a:latin typeface="Times"/>
                          <a:ea typeface="Calibri"/>
                          <a:cs typeface="Times"/>
                        </a:rPr>
                        <a:t>5657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805B89D-CE2E-F745-8E33-7DEFE46FDDCD}"/>
              </a:ext>
            </a:extLst>
          </p:cNvPr>
          <p:cNvSpPr txBox="1"/>
          <p:nvPr/>
        </p:nvSpPr>
        <p:spPr>
          <a:xfrm>
            <a:off x="7416911" y="6141898"/>
            <a:ext cx="4775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Total activity in Curies, only isotopes contributing in excess of 10Cu at 60 s cooling are listed</a:t>
            </a:r>
          </a:p>
          <a:p>
            <a:pPr algn="ctr"/>
            <a:r>
              <a:rPr lang="en-US" sz="1200" dirty="0"/>
              <a:t>(</a:t>
            </a:r>
            <a:r>
              <a:rPr lang="en-US" sz="1200" dirty="0" err="1"/>
              <a:t>Esben</a:t>
            </a:r>
            <a:r>
              <a:rPr lang="en-US" sz="1200" dirty="0"/>
              <a:t> </a:t>
            </a:r>
            <a:r>
              <a:rPr lang="en-US" sz="1200" dirty="0" err="1"/>
              <a:t>Klinkby</a:t>
            </a:r>
            <a:r>
              <a:rPr lang="en-US" sz="1200" dirty="0"/>
              <a:t>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AD8065C-D69E-8646-951E-3F6FA90F71FF}"/>
              </a:ext>
            </a:extLst>
          </p:cNvPr>
          <p:cNvCxnSpPr>
            <a:cxnSpLocks/>
          </p:cNvCxnSpPr>
          <p:nvPr/>
        </p:nvCxnSpPr>
        <p:spPr>
          <a:xfrm flipH="1" flipV="1">
            <a:off x="4871864" y="3356992"/>
            <a:ext cx="2448272" cy="2207188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17A2424-994E-764D-8571-3B7CA38A3E81}"/>
              </a:ext>
            </a:extLst>
          </p:cNvPr>
          <p:cNvCxnSpPr>
            <a:cxnSpLocks/>
          </p:cNvCxnSpPr>
          <p:nvPr/>
        </p:nvCxnSpPr>
        <p:spPr>
          <a:xfrm flipH="1">
            <a:off x="1991544" y="2672916"/>
            <a:ext cx="6912768" cy="612068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8595BF3-F76E-DC4A-A34E-403F85A2A1BC}"/>
              </a:ext>
            </a:extLst>
          </p:cNvPr>
          <p:cNvCxnSpPr>
            <a:cxnSpLocks/>
          </p:cNvCxnSpPr>
          <p:nvPr/>
        </p:nvCxnSpPr>
        <p:spPr>
          <a:xfrm flipH="1">
            <a:off x="4871864" y="2026585"/>
            <a:ext cx="4011012" cy="1330407"/>
          </a:xfrm>
          <a:prstGeom prst="straightConnector1">
            <a:avLst/>
          </a:prstGeom>
          <a:ln w="127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17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8" grpId="1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61051-7F62-5047-BEB0-FF26631A6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Moderator </a:t>
            </a:r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Cooling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57B18-86D1-F148-8D61-52E9E4B4F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26BE9C-5EC0-404C-8FF1-C628A2009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3611"/>
            <a:ext cx="7658596" cy="54143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A6C369-DB46-634E-8C13-8350B258606F}"/>
              </a:ext>
            </a:extLst>
          </p:cNvPr>
          <p:cNvSpPr txBox="1"/>
          <p:nvPr/>
        </p:nvSpPr>
        <p:spPr>
          <a:xfrm>
            <a:off x="7824192" y="1844824"/>
            <a:ext cx="4176464" cy="31683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P: 166 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T</a:t>
            </a:r>
            <a:r>
              <a:rPr lang="sv-SE" sz="2000" baseline="-25000" dirty="0" err="1"/>
              <a:t>in</a:t>
            </a:r>
            <a:r>
              <a:rPr lang="sv-SE" sz="2000" dirty="0"/>
              <a:t> = 20 </a:t>
            </a:r>
            <a:r>
              <a:rPr lang="sv-SE" sz="2000" baseline="30000" dirty="0" err="1"/>
              <a:t>o</a:t>
            </a:r>
            <a:r>
              <a:rPr lang="sv-SE" sz="2000" dirty="0" err="1"/>
              <a:t>C</a:t>
            </a:r>
            <a:r>
              <a:rPr lang="sv-SE" sz="2000" dirty="0"/>
              <a:t> (to </a:t>
            </a:r>
            <a:r>
              <a:rPr lang="sv-SE" sz="2000" dirty="0" err="1"/>
              <a:t>cooled</a:t>
            </a:r>
            <a:r>
              <a:rPr lang="sv-SE" sz="2000" dirty="0"/>
              <a:t> </a:t>
            </a:r>
            <a:r>
              <a:rPr lang="sv-SE" sz="2000" dirty="0" err="1"/>
              <a:t>object</a:t>
            </a:r>
            <a:r>
              <a:rPr lang="sv-SE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T</a:t>
            </a:r>
            <a:r>
              <a:rPr lang="sv-SE" sz="2000" baseline="-25000" dirty="0"/>
              <a:t>ut</a:t>
            </a:r>
            <a:r>
              <a:rPr lang="sv-SE" sz="2000" dirty="0"/>
              <a:t> = 29 </a:t>
            </a:r>
            <a:r>
              <a:rPr lang="sv-SE" sz="2000" baseline="30000" dirty="0" err="1"/>
              <a:t>o</a:t>
            </a:r>
            <a:r>
              <a:rPr lang="sv-SE" sz="2000" dirty="0" err="1"/>
              <a:t>C</a:t>
            </a:r>
            <a:r>
              <a:rPr lang="sv-SE" sz="2000" dirty="0"/>
              <a:t> (from </a:t>
            </a:r>
            <a:r>
              <a:rPr lang="sv-SE" sz="2000" dirty="0" err="1"/>
              <a:t>cooled</a:t>
            </a:r>
            <a:r>
              <a:rPr lang="sv-SE" sz="2000" dirty="0"/>
              <a:t> </a:t>
            </a:r>
            <a:r>
              <a:rPr lang="sv-SE" sz="2000" dirty="0" err="1"/>
              <a:t>object</a:t>
            </a:r>
            <a:r>
              <a:rPr lang="sv-SE" sz="20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Pump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Redundant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Magnetic &amp; </a:t>
            </a:r>
            <a:r>
              <a:rPr lang="sv-SE" dirty="0" err="1"/>
              <a:t>hermetic</a:t>
            </a:r>
            <a:endParaRPr lang="sv-S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Flow</a:t>
            </a:r>
            <a:r>
              <a:rPr lang="sv-SE" dirty="0"/>
              <a:t> 22,3 m</a:t>
            </a:r>
            <a:r>
              <a:rPr lang="sv-SE" baseline="30000" dirty="0"/>
              <a:t>3</a:t>
            </a:r>
            <a:r>
              <a:rPr lang="sv-SE" dirty="0"/>
              <a:t>/h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TDH: 44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Pressure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Controlled</a:t>
            </a:r>
            <a:r>
              <a:rPr lang="sv-SE" dirty="0"/>
              <a:t> by </a:t>
            </a:r>
            <a:r>
              <a:rPr lang="sv-SE" dirty="0" err="1"/>
              <a:t>frequency</a:t>
            </a:r>
            <a:r>
              <a:rPr lang="sv-SE" dirty="0"/>
              <a:t> </a:t>
            </a:r>
            <a:r>
              <a:rPr lang="sv-SE" dirty="0" err="1"/>
              <a:t>converter</a:t>
            </a:r>
            <a:r>
              <a:rPr lang="sv-SE" dirty="0"/>
              <a:t> on pump &amp; </a:t>
            </a:r>
            <a:r>
              <a:rPr lang="sv-SE" dirty="0" err="1"/>
              <a:t>pressure</a:t>
            </a:r>
            <a:r>
              <a:rPr lang="sv-SE" dirty="0"/>
              <a:t> transmitter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All transmitters </a:t>
            </a:r>
            <a:r>
              <a:rPr lang="sv-SE" dirty="0" err="1"/>
              <a:t>outside</a:t>
            </a:r>
            <a:r>
              <a:rPr lang="sv-SE" dirty="0"/>
              <a:t> </a:t>
            </a:r>
            <a:r>
              <a:rPr lang="sv-SE" dirty="0" err="1"/>
              <a:t>room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Flow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Flow</a:t>
            </a:r>
            <a:r>
              <a:rPr lang="sv-SE" dirty="0"/>
              <a:t> Control </a:t>
            </a:r>
            <a:r>
              <a:rPr lang="sv-SE" dirty="0" err="1"/>
              <a:t>Valves</a:t>
            </a:r>
            <a:endParaRPr lang="sv-S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Pneumatic</a:t>
            </a:r>
            <a:r>
              <a:rPr lang="sv-SE" dirty="0"/>
              <a:t> </a:t>
            </a:r>
            <a:r>
              <a:rPr lang="sv-SE" dirty="0" err="1"/>
              <a:t>controlled</a:t>
            </a:r>
            <a:endParaRPr lang="sv-SE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000" dirty="0"/>
          </a:p>
          <a:p>
            <a:pPr algn="l"/>
            <a:endParaRPr lang="sv-SE" sz="2000" dirty="0"/>
          </a:p>
          <a:p>
            <a:pPr algn="l"/>
            <a:endParaRPr lang="sv-SE" sz="2000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14CCA0-4ED8-B649-8E5B-C995D3C6462F}"/>
              </a:ext>
            </a:extLst>
          </p:cNvPr>
          <p:cNvCxnSpPr>
            <a:cxnSpLocks/>
          </p:cNvCxnSpPr>
          <p:nvPr/>
        </p:nvCxnSpPr>
        <p:spPr>
          <a:xfrm flipH="1">
            <a:off x="4151784" y="2780928"/>
            <a:ext cx="4248472" cy="7920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6D6EA53-4C96-1E42-9914-38711B695D9F}"/>
              </a:ext>
            </a:extLst>
          </p:cNvPr>
          <p:cNvCxnSpPr>
            <a:cxnSpLocks/>
          </p:cNvCxnSpPr>
          <p:nvPr/>
        </p:nvCxnSpPr>
        <p:spPr>
          <a:xfrm flipH="1">
            <a:off x="4079776" y="2780928"/>
            <a:ext cx="4320480" cy="15121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D25EFA9-217F-F44E-9250-D2E4A3E014CA}"/>
              </a:ext>
            </a:extLst>
          </p:cNvPr>
          <p:cNvSpPr/>
          <p:nvPr/>
        </p:nvSpPr>
        <p:spPr>
          <a:xfrm>
            <a:off x="4799856" y="3717032"/>
            <a:ext cx="216024" cy="21602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38D8BF4-BDA6-A140-BBB9-B1166D43A46D}"/>
              </a:ext>
            </a:extLst>
          </p:cNvPr>
          <p:cNvCxnSpPr/>
          <p:nvPr/>
        </p:nvCxnSpPr>
        <p:spPr>
          <a:xfrm>
            <a:off x="4943872" y="3933056"/>
            <a:ext cx="0" cy="216024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916248-A360-004C-9C25-F6B96EC1DF1B}"/>
              </a:ext>
            </a:extLst>
          </p:cNvPr>
          <p:cNvCxnSpPr/>
          <p:nvPr/>
        </p:nvCxnSpPr>
        <p:spPr>
          <a:xfrm flipH="1">
            <a:off x="4079776" y="4149080"/>
            <a:ext cx="864096" cy="0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641493C-6645-1C4A-9C0C-E997AD572E80}"/>
              </a:ext>
            </a:extLst>
          </p:cNvPr>
          <p:cNvCxnSpPr/>
          <p:nvPr/>
        </p:nvCxnSpPr>
        <p:spPr>
          <a:xfrm flipV="1">
            <a:off x="4079776" y="3645024"/>
            <a:ext cx="0" cy="504056"/>
          </a:xfrm>
          <a:prstGeom prst="line">
            <a:avLst/>
          </a:prstGeom>
          <a:ln w="190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653C43-A290-1E49-AE74-2A7B0B1D86BB}"/>
              </a:ext>
            </a:extLst>
          </p:cNvPr>
          <p:cNvCxnSpPr>
            <a:endCxn id="8" idx="6"/>
          </p:cNvCxnSpPr>
          <p:nvPr/>
        </p:nvCxnSpPr>
        <p:spPr>
          <a:xfrm flipH="1">
            <a:off x="5015880" y="3717032"/>
            <a:ext cx="3312368" cy="1080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EDEA5F9-A72D-4349-B37D-96349234759D}"/>
              </a:ext>
            </a:extLst>
          </p:cNvPr>
          <p:cNvCxnSpPr/>
          <p:nvPr/>
        </p:nvCxnSpPr>
        <p:spPr>
          <a:xfrm flipH="1" flipV="1">
            <a:off x="6600056" y="4149080"/>
            <a:ext cx="1656184" cy="3600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7180EAC-4973-AD43-BF5E-5ED78499B768}"/>
              </a:ext>
            </a:extLst>
          </p:cNvPr>
          <p:cNvSpPr/>
          <p:nvPr/>
        </p:nvSpPr>
        <p:spPr>
          <a:xfrm>
            <a:off x="5447928" y="4005064"/>
            <a:ext cx="1152128" cy="21602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5462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A6A9E-B3BC-1A45-949C-EA2828C6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Reflectors</a:t>
            </a:r>
            <a:r>
              <a:rPr lang="sv-SE" dirty="0"/>
              <a:t> </a:t>
            </a:r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Cooling</a:t>
            </a:r>
            <a:endParaRPr lang="sv-S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1AEDBC-E6CC-FC49-8AA7-917FACDEE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8355"/>
            <a:ext cx="7680176" cy="542964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1BA1F-E8B9-8F42-BB21-F1D4AE250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E931CD-5339-6649-AD0C-75E69E2D05A3}"/>
              </a:ext>
            </a:extLst>
          </p:cNvPr>
          <p:cNvSpPr txBox="1"/>
          <p:nvPr/>
        </p:nvSpPr>
        <p:spPr>
          <a:xfrm>
            <a:off x="7752184" y="1628800"/>
            <a:ext cx="4176464" cy="316835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P: 250 kW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err="1"/>
              <a:t>T</a:t>
            </a:r>
            <a:r>
              <a:rPr lang="sv-SE" sz="2000" baseline="-25000" dirty="0" err="1"/>
              <a:t>in</a:t>
            </a:r>
            <a:r>
              <a:rPr lang="sv-SE" sz="2000" dirty="0"/>
              <a:t> = 20 </a:t>
            </a:r>
            <a:r>
              <a:rPr lang="sv-SE" sz="2000" baseline="30000" dirty="0" err="1"/>
              <a:t>o</a:t>
            </a:r>
            <a:r>
              <a:rPr lang="sv-SE" sz="2000" dirty="0" err="1"/>
              <a:t>C</a:t>
            </a:r>
            <a:r>
              <a:rPr lang="sv-SE" sz="2000" dirty="0"/>
              <a:t> (to </a:t>
            </a:r>
            <a:r>
              <a:rPr lang="sv-SE" sz="2000" dirty="0" err="1"/>
              <a:t>cooled</a:t>
            </a:r>
            <a:r>
              <a:rPr lang="sv-SE" sz="2000" dirty="0"/>
              <a:t> </a:t>
            </a:r>
            <a:r>
              <a:rPr lang="sv-SE" sz="2000" dirty="0" err="1"/>
              <a:t>object</a:t>
            </a:r>
            <a:r>
              <a:rPr lang="sv-SE" sz="2000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T</a:t>
            </a:r>
            <a:r>
              <a:rPr lang="sv-SE" sz="2000" baseline="-25000" dirty="0"/>
              <a:t>ut</a:t>
            </a:r>
            <a:r>
              <a:rPr lang="sv-SE" sz="2000" dirty="0"/>
              <a:t> = 49,9 </a:t>
            </a:r>
            <a:r>
              <a:rPr lang="sv-SE" sz="2000" baseline="30000" dirty="0" err="1"/>
              <a:t>o</a:t>
            </a:r>
            <a:r>
              <a:rPr lang="sv-SE" sz="2000" dirty="0" err="1"/>
              <a:t>C</a:t>
            </a:r>
            <a:r>
              <a:rPr lang="sv-SE" sz="2000" dirty="0"/>
              <a:t> (from </a:t>
            </a:r>
            <a:r>
              <a:rPr lang="sv-SE" sz="2000" dirty="0" err="1"/>
              <a:t>cooled</a:t>
            </a:r>
            <a:r>
              <a:rPr lang="sv-SE" sz="2000" dirty="0"/>
              <a:t> </a:t>
            </a:r>
            <a:r>
              <a:rPr lang="sv-SE" sz="2000" dirty="0" err="1"/>
              <a:t>object</a:t>
            </a:r>
            <a:endParaRPr lang="sv-S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Pumps: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Redundant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Magnetic &amp; </a:t>
            </a:r>
            <a:r>
              <a:rPr lang="sv-SE" dirty="0" err="1"/>
              <a:t>hermetic</a:t>
            </a:r>
            <a:endParaRPr lang="sv-S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Flow</a:t>
            </a:r>
            <a:r>
              <a:rPr lang="sv-SE" dirty="0"/>
              <a:t>: 18,4 m</a:t>
            </a:r>
            <a:r>
              <a:rPr lang="sv-SE" baseline="30000" dirty="0"/>
              <a:t>3</a:t>
            </a:r>
            <a:r>
              <a:rPr lang="sv-SE" dirty="0"/>
              <a:t>/h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TDH: 44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Pressure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Controlled</a:t>
            </a:r>
            <a:r>
              <a:rPr lang="sv-SE" dirty="0"/>
              <a:t> by </a:t>
            </a:r>
            <a:r>
              <a:rPr lang="sv-SE" dirty="0" err="1"/>
              <a:t>frequency</a:t>
            </a:r>
            <a:r>
              <a:rPr lang="sv-SE" dirty="0"/>
              <a:t> </a:t>
            </a:r>
            <a:r>
              <a:rPr lang="sv-SE" dirty="0" err="1"/>
              <a:t>converter</a:t>
            </a:r>
            <a:r>
              <a:rPr lang="sv-SE" dirty="0"/>
              <a:t> on pump &amp; </a:t>
            </a:r>
            <a:r>
              <a:rPr lang="sv-SE" dirty="0" err="1"/>
              <a:t>pressure</a:t>
            </a:r>
            <a:r>
              <a:rPr lang="sv-SE" dirty="0"/>
              <a:t> transmitter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All transmitters </a:t>
            </a:r>
            <a:r>
              <a:rPr lang="sv-SE" dirty="0" err="1"/>
              <a:t>outside</a:t>
            </a:r>
            <a:r>
              <a:rPr lang="sv-SE" dirty="0"/>
              <a:t> </a:t>
            </a:r>
            <a:r>
              <a:rPr lang="sv-SE" dirty="0" err="1"/>
              <a:t>room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Flow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Flow</a:t>
            </a:r>
            <a:r>
              <a:rPr lang="sv-SE" dirty="0"/>
              <a:t> Control </a:t>
            </a:r>
            <a:r>
              <a:rPr lang="sv-SE" dirty="0" err="1"/>
              <a:t>Valves</a:t>
            </a:r>
            <a:endParaRPr lang="sv-S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Pneumatic</a:t>
            </a:r>
            <a:r>
              <a:rPr lang="sv-SE" dirty="0"/>
              <a:t> </a:t>
            </a:r>
            <a:r>
              <a:rPr lang="sv-SE" dirty="0" err="1"/>
              <a:t>controlled</a:t>
            </a:r>
            <a:endParaRPr lang="sv-SE" sz="2000" dirty="0"/>
          </a:p>
          <a:p>
            <a:pPr algn="l"/>
            <a:endParaRPr lang="sv-SE" sz="2000" dirty="0"/>
          </a:p>
          <a:p>
            <a:pPr algn="l"/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7679872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0E792-C094-254B-949E-71582C030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Shielding</a:t>
            </a:r>
            <a:r>
              <a:rPr lang="sv-SE" dirty="0"/>
              <a:t> &amp; </a:t>
            </a:r>
            <a:r>
              <a:rPr lang="sv-SE" dirty="0" err="1"/>
              <a:t>Plugs</a:t>
            </a:r>
            <a:r>
              <a:rPr lang="sv-SE" dirty="0"/>
              <a:t> </a:t>
            </a:r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Cooling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3B032-009E-B142-A506-5AFC6B75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67D7902-373B-564F-A65E-AD095C6A82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solidFill>
              <a:schemeClr val="accent1"/>
            </a:solidFill>
          </a:ln>
        </p:spPr>
        <p:txBody>
          <a:bodyPr vert="horz" wrap="square" lIns="91440" tIns="45720" rIns="91440" bIns="45720" rtlCol="0" anchor="t">
            <a:normAutofit fontScale="92500" lnSpcReduction="2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P: 1183 kW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err="1"/>
              <a:t>T</a:t>
            </a:r>
            <a:r>
              <a:rPr lang="sv-SE" sz="2000" baseline="-25000" dirty="0" err="1"/>
              <a:t>in</a:t>
            </a:r>
            <a:r>
              <a:rPr lang="sv-SE" sz="2000" dirty="0"/>
              <a:t> = 35 </a:t>
            </a:r>
            <a:r>
              <a:rPr lang="sv-SE" sz="2000" baseline="30000" dirty="0" err="1"/>
              <a:t>o</a:t>
            </a:r>
            <a:r>
              <a:rPr lang="sv-SE" sz="2000" dirty="0" err="1"/>
              <a:t>C</a:t>
            </a:r>
            <a:r>
              <a:rPr lang="sv-SE" sz="2000" dirty="0"/>
              <a:t> (to </a:t>
            </a:r>
            <a:r>
              <a:rPr lang="sv-SE" sz="2000" dirty="0" err="1"/>
              <a:t>cooled</a:t>
            </a:r>
            <a:r>
              <a:rPr lang="sv-SE" sz="2000" dirty="0"/>
              <a:t> </a:t>
            </a:r>
            <a:r>
              <a:rPr lang="sv-SE" sz="2000" dirty="0" err="1"/>
              <a:t>object</a:t>
            </a:r>
            <a:r>
              <a:rPr lang="sv-SE" sz="2000" dirty="0"/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T</a:t>
            </a:r>
            <a:r>
              <a:rPr lang="sv-SE" sz="2000" baseline="-25000" dirty="0"/>
              <a:t>ut</a:t>
            </a:r>
            <a:r>
              <a:rPr lang="sv-SE" sz="2000" dirty="0"/>
              <a:t> = 49,3 </a:t>
            </a:r>
            <a:r>
              <a:rPr lang="sv-SE" sz="2000" baseline="30000" dirty="0" err="1"/>
              <a:t>o</a:t>
            </a:r>
            <a:r>
              <a:rPr lang="sv-SE" sz="2000" dirty="0" err="1"/>
              <a:t>C</a:t>
            </a:r>
            <a:r>
              <a:rPr lang="sv-SE" sz="2000" dirty="0"/>
              <a:t> (from </a:t>
            </a:r>
            <a:r>
              <a:rPr lang="sv-SE" sz="2000" dirty="0" err="1"/>
              <a:t>cooled</a:t>
            </a:r>
            <a:r>
              <a:rPr lang="sv-SE" sz="2000" dirty="0"/>
              <a:t> </a:t>
            </a:r>
            <a:r>
              <a:rPr lang="sv-SE" sz="2000" dirty="0" err="1"/>
              <a:t>object</a:t>
            </a:r>
            <a:endParaRPr lang="sv-S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Pumps: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Redundant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Magnetic &amp; </a:t>
            </a:r>
            <a:r>
              <a:rPr lang="sv-SE" dirty="0" err="1"/>
              <a:t>hermetic</a:t>
            </a:r>
            <a:endParaRPr lang="sv-S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Flow</a:t>
            </a:r>
            <a:r>
              <a:rPr lang="sv-SE" dirty="0"/>
              <a:t>: 96,4 m</a:t>
            </a:r>
            <a:r>
              <a:rPr lang="sv-SE" baseline="30000" dirty="0"/>
              <a:t>3</a:t>
            </a:r>
            <a:r>
              <a:rPr lang="sv-SE" dirty="0"/>
              <a:t>/h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TDH: 53 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Pressure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Controlled</a:t>
            </a:r>
            <a:r>
              <a:rPr lang="sv-SE" dirty="0"/>
              <a:t> by </a:t>
            </a:r>
            <a:r>
              <a:rPr lang="sv-SE" dirty="0" err="1"/>
              <a:t>frequency</a:t>
            </a:r>
            <a:r>
              <a:rPr lang="sv-SE" dirty="0"/>
              <a:t> </a:t>
            </a:r>
            <a:r>
              <a:rPr lang="sv-SE" dirty="0" err="1"/>
              <a:t>converter</a:t>
            </a:r>
            <a:r>
              <a:rPr lang="sv-SE" dirty="0"/>
              <a:t> on pump &amp; </a:t>
            </a:r>
            <a:r>
              <a:rPr lang="sv-SE" dirty="0" err="1"/>
              <a:t>pressure</a:t>
            </a:r>
            <a:r>
              <a:rPr lang="sv-SE" dirty="0"/>
              <a:t> transmitter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/>
              <a:t>All transmitters </a:t>
            </a:r>
            <a:r>
              <a:rPr lang="sv-SE" dirty="0" err="1"/>
              <a:t>outside</a:t>
            </a:r>
            <a:r>
              <a:rPr lang="sv-SE" dirty="0"/>
              <a:t> </a:t>
            </a:r>
            <a:r>
              <a:rPr lang="sv-SE" dirty="0" err="1"/>
              <a:t>room</a:t>
            </a:r>
            <a:endParaRPr lang="sv-S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Pressure</a:t>
            </a:r>
            <a:r>
              <a:rPr lang="sv-SE" dirty="0"/>
              <a:t> </a:t>
            </a:r>
            <a:r>
              <a:rPr lang="sv-SE" dirty="0" err="1"/>
              <a:t>switches</a:t>
            </a:r>
            <a:r>
              <a:rPr lang="sv-SE" dirty="0"/>
              <a:t> – </a:t>
            </a:r>
            <a:r>
              <a:rPr lang="sv-SE" dirty="0" err="1"/>
              <a:t>hardwired</a:t>
            </a:r>
            <a:r>
              <a:rPr lang="sv-SE" dirty="0"/>
              <a:t> to pump </a:t>
            </a:r>
            <a:r>
              <a:rPr lang="sv-SE" dirty="0" err="1"/>
              <a:t>power</a:t>
            </a:r>
            <a:r>
              <a:rPr lang="sv-SE" dirty="0"/>
              <a:t> </a:t>
            </a:r>
            <a:r>
              <a:rPr lang="sv-SE" dirty="0" err="1"/>
              <a:t>supply</a:t>
            </a:r>
            <a:endParaRPr lang="sv-SE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Flow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Flow</a:t>
            </a:r>
            <a:r>
              <a:rPr lang="sv-SE" dirty="0"/>
              <a:t> Control </a:t>
            </a:r>
            <a:r>
              <a:rPr lang="sv-SE" dirty="0" err="1"/>
              <a:t>Valves</a:t>
            </a:r>
            <a:endParaRPr lang="sv-S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Pneumatic</a:t>
            </a:r>
            <a:r>
              <a:rPr lang="sv-SE" dirty="0"/>
              <a:t> </a:t>
            </a:r>
            <a:r>
              <a:rPr lang="sv-SE" dirty="0" err="1"/>
              <a:t>controlled</a:t>
            </a:r>
            <a:endParaRPr lang="sv-SE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switches</a:t>
            </a:r>
            <a:r>
              <a:rPr lang="sv-SE" dirty="0"/>
              <a:t> (for </a:t>
            </a:r>
            <a:r>
              <a:rPr lang="sv-SE" dirty="0" err="1"/>
              <a:t>cooling</a:t>
            </a:r>
            <a:r>
              <a:rPr lang="sv-SE" dirty="0"/>
              <a:t> </a:t>
            </a:r>
            <a:r>
              <a:rPr lang="sv-SE" dirty="0" err="1"/>
              <a:t>circuits</a:t>
            </a:r>
            <a:r>
              <a:rPr lang="sv-SE" dirty="0"/>
              <a:t> </a:t>
            </a:r>
            <a:r>
              <a:rPr lang="sv-SE" dirty="0" err="1"/>
              <a:t>without</a:t>
            </a:r>
            <a:r>
              <a:rPr lang="sv-SE" dirty="0"/>
              <a:t> </a:t>
            </a:r>
            <a:r>
              <a:rPr lang="sv-SE" dirty="0" err="1"/>
              <a:t>flow</a:t>
            </a:r>
            <a:r>
              <a:rPr lang="sv-SE" dirty="0"/>
              <a:t> </a:t>
            </a:r>
            <a:r>
              <a:rPr lang="sv-SE" dirty="0" err="1"/>
              <a:t>measurement</a:t>
            </a:r>
            <a:r>
              <a:rPr lang="sv-SE" dirty="0"/>
              <a:t>)</a:t>
            </a:r>
          </a:p>
          <a:p>
            <a:pPr algn="l"/>
            <a:endParaRPr lang="sv-SE" sz="1800" dirty="0"/>
          </a:p>
          <a:p>
            <a:pPr algn="l"/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555313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394D4-2916-074D-8EFE-70789198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Shielding</a:t>
            </a:r>
            <a:r>
              <a:rPr lang="sv-SE" dirty="0"/>
              <a:t> &amp; </a:t>
            </a:r>
            <a:r>
              <a:rPr lang="sv-SE" dirty="0" err="1"/>
              <a:t>Plugs</a:t>
            </a:r>
            <a:r>
              <a:rPr lang="sv-SE" dirty="0"/>
              <a:t> </a:t>
            </a:r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Cooling</a:t>
            </a:r>
            <a:endParaRPr lang="sv-S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378528-9C15-5D4E-AA8B-4E0A5C12F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3"/>
            <a:ext cx="10602416" cy="5301208"/>
          </a:xfrm>
          <a:ln>
            <a:solidFill>
              <a:srgbClr val="1E9FDB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B5DF00-9F49-C542-A60F-53BE76CB7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F4B2C9B-454F-A445-BBB3-DADD8D026945}"/>
              </a:ext>
            </a:extLst>
          </p:cNvPr>
          <p:cNvCxnSpPr/>
          <p:nvPr/>
        </p:nvCxnSpPr>
        <p:spPr>
          <a:xfrm flipH="1">
            <a:off x="6888088" y="2060848"/>
            <a:ext cx="2016224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7CC633B-0A26-F042-B251-87F139DACAC7}"/>
              </a:ext>
            </a:extLst>
          </p:cNvPr>
          <p:cNvCxnSpPr/>
          <p:nvPr/>
        </p:nvCxnSpPr>
        <p:spPr>
          <a:xfrm>
            <a:off x="6888088" y="2060848"/>
            <a:ext cx="0" cy="129614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BDC39B-F1A9-C548-90B5-DF79DF8686E5}"/>
              </a:ext>
            </a:extLst>
          </p:cNvPr>
          <p:cNvCxnSpPr/>
          <p:nvPr/>
        </p:nvCxnSpPr>
        <p:spPr>
          <a:xfrm flipH="1">
            <a:off x="6240016" y="3356992"/>
            <a:ext cx="648072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4E94AD-354D-6443-97FE-4B24D88DFDCE}"/>
              </a:ext>
            </a:extLst>
          </p:cNvPr>
          <p:cNvCxnSpPr/>
          <p:nvPr/>
        </p:nvCxnSpPr>
        <p:spPr>
          <a:xfrm flipH="1">
            <a:off x="3215680" y="3356992"/>
            <a:ext cx="2520280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8A60F61-F11C-FA44-A356-D68353FA2B55}"/>
              </a:ext>
            </a:extLst>
          </p:cNvPr>
          <p:cNvCxnSpPr>
            <a:cxnSpLocks/>
          </p:cNvCxnSpPr>
          <p:nvPr/>
        </p:nvCxnSpPr>
        <p:spPr>
          <a:xfrm>
            <a:off x="2711624" y="3573016"/>
            <a:ext cx="0" cy="129614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711B291-C605-BB4D-82CD-527555595986}"/>
              </a:ext>
            </a:extLst>
          </p:cNvPr>
          <p:cNvCxnSpPr/>
          <p:nvPr/>
        </p:nvCxnSpPr>
        <p:spPr>
          <a:xfrm>
            <a:off x="2711624" y="4867164"/>
            <a:ext cx="648072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B0D40B-6269-4A4B-A57A-072291A73ADF}"/>
              </a:ext>
            </a:extLst>
          </p:cNvPr>
          <p:cNvCxnSpPr>
            <a:cxnSpLocks/>
            <a:endCxn id="31" idx="2"/>
          </p:cNvCxnSpPr>
          <p:nvPr/>
        </p:nvCxnSpPr>
        <p:spPr>
          <a:xfrm>
            <a:off x="3575720" y="4509120"/>
            <a:ext cx="1512168" cy="0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52E1F8B-4DEA-524E-8EF1-D02B61053488}"/>
              </a:ext>
            </a:extLst>
          </p:cNvPr>
          <p:cNvCxnSpPr/>
          <p:nvPr/>
        </p:nvCxnSpPr>
        <p:spPr>
          <a:xfrm>
            <a:off x="7824192" y="4509120"/>
            <a:ext cx="0" cy="432048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FEFD9B4-3976-4C4B-8ED1-8EEE521F9E03}"/>
              </a:ext>
            </a:extLst>
          </p:cNvPr>
          <p:cNvCxnSpPr/>
          <p:nvPr/>
        </p:nvCxnSpPr>
        <p:spPr>
          <a:xfrm>
            <a:off x="7824192" y="4941168"/>
            <a:ext cx="144016" cy="0"/>
          </a:xfrm>
          <a:prstGeom prst="line">
            <a:avLst/>
          </a:prstGeom>
          <a:ln w="28575">
            <a:solidFill>
              <a:srgbClr val="1E9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FEADBA5-C34C-3C43-9C20-4E2B86C41FE5}"/>
              </a:ext>
            </a:extLst>
          </p:cNvPr>
          <p:cNvCxnSpPr/>
          <p:nvPr/>
        </p:nvCxnSpPr>
        <p:spPr>
          <a:xfrm>
            <a:off x="3575720" y="4509120"/>
            <a:ext cx="0" cy="216024"/>
          </a:xfrm>
          <a:prstGeom prst="line">
            <a:avLst/>
          </a:prstGeom>
          <a:ln w="38100">
            <a:solidFill>
              <a:srgbClr val="1E9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667F6AB-1051-E44F-B78F-F4479DDB7E53}"/>
              </a:ext>
            </a:extLst>
          </p:cNvPr>
          <p:cNvSpPr/>
          <p:nvPr/>
        </p:nvSpPr>
        <p:spPr>
          <a:xfrm>
            <a:off x="2136539" y="3197679"/>
            <a:ext cx="1079139" cy="373342"/>
          </a:xfrm>
          <a:prstGeom prst="roundRect">
            <a:avLst/>
          </a:prstGeom>
          <a:solidFill>
            <a:schemeClr val="accent6">
              <a:lumMod val="75000"/>
              <a:alpha val="39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BF8FD3BA-3B11-F54B-BC3B-72923EFBE885}"/>
              </a:ext>
            </a:extLst>
          </p:cNvPr>
          <p:cNvSpPr/>
          <p:nvPr/>
        </p:nvSpPr>
        <p:spPr>
          <a:xfrm>
            <a:off x="5735960" y="3284984"/>
            <a:ext cx="504055" cy="2160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6F7D655B-49ED-AC4D-8333-FC4E7BAFB0D8}"/>
              </a:ext>
            </a:extLst>
          </p:cNvPr>
          <p:cNvSpPr/>
          <p:nvPr/>
        </p:nvSpPr>
        <p:spPr>
          <a:xfrm>
            <a:off x="5087888" y="4401108"/>
            <a:ext cx="234965" cy="216024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ED9375C-DC83-6240-80E1-2F2E72C56C84}"/>
              </a:ext>
            </a:extLst>
          </p:cNvPr>
          <p:cNvCxnSpPr>
            <a:stCxn id="31" idx="0"/>
            <a:endCxn id="31" idx="6"/>
          </p:cNvCxnSpPr>
          <p:nvPr/>
        </p:nvCxnSpPr>
        <p:spPr>
          <a:xfrm>
            <a:off x="5205371" y="4401108"/>
            <a:ext cx="117482" cy="108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3871FB1-1832-0E4B-9F55-83F0725DCA38}"/>
              </a:ext>
            </a:extLst>
          </p:cNvPr>
          <p:cNvCxnSpPr>
            <a:stCxn id="31" idx="6"/>
            <a:endCxn id="31" idx="4"/>
          </p:cNvCxnSpPr>
          <p:nvPr/>
        </p:nvCxnSpPr>
        <p:spPr>
          <a:xfrm flipH="1">
            <a:off x="5205371" y="4509120"/>
            <a:ext cx="117482" cy="108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00DE6E19-1985-DE43-954E-1F9CAE7CAD88}"/>
              </a:ext>
            </a:extLst>
          </p:cNvPr>
          <p:cNvCxnSpPr>
            <a:cxnSpLocks/>
          </p:cNvCxnSpPr>
          <p:nvPr/>
        </p:nvCxnSpPr>
        <p:spPr>
          <a:xfrm>
            <a:off x="5322853" y="4514927"/>
            <a:ext cx="2501339" cy="0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54A73FD-4DE6-934C-B215-5FD3368F6A86}"/>
              </a:ext>
            </a:extLst>
          </p:cNvPr>
          <p:cNvCxnSpPr/>
          <p:nvPr/>
        </p:nvCxnSpPr>
        <p:spPr>
          <a:xfrm>
            <a:off x="7968208" y="2420888"/>
            <a:ext cx="1224136" cy="0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C23F98A3-BB7C-8B43-86E7-6F9C50A4F6D3}"/>
              </a:ext>
            </a:extLst>
          </p:cNvPr>
          <p:cNvCxnSpPr/>
          <p:nvPr/>
        </p:nvCxnSpPr>
        <p:spPr>
          <a:xfrm>
            <a:off x="7968208" y="2780928"/>
            <a:ext cx="1224136" cy="0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397FECAD-BD9A-8243-AD2B-4C28572CD3BB}"/>
              </a:ext>
            </a:extLst>
          </p:cNvPr>
          <p:cNvCxnSpPr/>
          <p:nvPr/>
        </p:nvCxnSpPr>
        <p:spPr>
          <a:xfrm>
            <a:off x="7968208" y="3068960"/>
            <a:ext cx="1224136" cy="0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4CEDCC0-509E-0C46-964C-C6CD46BBB0AD}"/>
              </a:ext>
            </a:extLst>
          </p:cNvPr>
          <p:cNvCxnSpPr/>
          <p:nvPr/>
        </p:nvCxnSpPr>
        <p:spPr>
          <a:xfrm>
            <a:off x="7968208" y="3392996"/>
            <a:ext cx="1224136" cy="0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31211DDE-BE9F-9243-8897-A31A0F9ABA48}"/>
              </a:ext>
            </a:extLst>
          </p:cNvPr>
          <p:cNvCxnSpPr/>
          <p:nvPr/>
        </p:nvCxnSpPr>
        <p:spPr>
          <a:xfrm>
            <a:off x="7968208" y="3717032"/>
            <a:ext cx="1224136" cy="0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23B3ECA4-4181-6D44-BCCF-6AEF36C7BD5C}"/>
              </a:ext>
            </a:extLst>
          </p:cNvPr>
          <p:cNvCxnSpPr/>
          <p:nvPr/>
        </p:nvCxnSpPr>
        <p:spPr>
          <a:xfrm>
            <a:off x="7968208" y="4005064"/>
            <a:ext cx="1224136" cy="0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75099766-A15A-E041-9A50-BD756EA5A60D}"/>
              </a:ext>
            </a:extLst>
          </p:cNvPr>
          <p:cNvCxnSpPr/>
          <p:nvPr/>
        </p:nvCxnSpPr>
        <p:spPr>
          <a:xfrm>
            <a:off x="7968208" y="4365104"/>
            <a:ext cx="1224136" cy="0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1C53D75-A7A1-F54C-B5AB-3A732544CB5A}"/>
              </a:ext>
            </a:extLst>
          </p:cNvPr>
          <p:cNvCxnSpPr/>
          <p:nvPr/>
        </p:nvCxnSpPr>
        <p:spPr>
          <a:xfrm>
            <a:off x="7968208" y="4635048"/>
            <a:ext cx="1224136" cy="0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4484EEF-FBC5-B848-AF64-40F0367A4E6E}"/>
              </a:ext>
            </a:extLst>
          </p:cNvPr>
          <p:cNvCxnSpPr/>
          <p:nvPr/>
        </p:nvCxnSpPr>
        <p:spPr>
          <a:xfrm>
            <a:off x="7975447" y="4871117"/>
            <a:ext cx="1224136" cy="0"/>
          </a:xfrm>
          <a:prstGeom prst="straightConnector1">
            <a:avLst/>
          </a:prstGeom>
          <a:ln w="28575">
            <a:solidFill>
              <a:srgbClr val="1E9FDB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6A84FDF-54C5-5F45-83AF-8053F6B3DF41}"/>
              </a:ext>
            </a:extLst>
          </p:cNvPr>
          <p:cNvCxnSpPr/>
          <p:nvPr/>
        </p:nvCxnSpPr>
        <p:spPr>
          <a:xfrm flipH="1" flipV="1">
            <a:off x="7968208" y="2420888"/>
            <a:ext cx="7239" cy="2520280"/>
          </a:xfrm>
          <a:prstGeom prst="line">
            <a:avLst/>
          </a:prstGeom>
          <a:ln w="28575">
            <a:solidFill>
              <a:srgbClr val="1E9FD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>
            <a:extLst>
              <a:ext uri="{FF2B5EF4-FFF2-40B4-BE49-F238E27FC236}">
                <a16:creationId xmlns:a16="http://schemas.microsoft.com/office/drawing/2014/main" id="{7468D3CB-EF25-E542-801B-95A55B639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7193" y="1654763"/>
            <a:ext cx="1199456" cy="1652191"/>
          </a:xfrm>
          <a:prstGeom prst="rect">
            <a:avLst/>
          </a:prstGeom>
        </p:spPr>
      </p:pic>
      <p:pic>
        <p:nvPicPr>
          <p:cNvPr id="53" name="Picture 2">
            <a:extLst>
              <a:ext uri="{FF2B5EF4-FFF2-40B4-BE49-F238E27FC236}">
                <a16:creationId xmlns:a16="http://schemas.microsoft.com/office/drawing/2014/main" id="{1975339C-E366-A440-978D-C842379BD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176" r="22172" b="2633"/>
          <a:stretch/>
        </p:blipFill>
        <p:spPr bwMode="auto">
          <a:xfrm>
            <a:off x="10804168" y="3778938"/>
            <a:ext cx="460590" cy="1715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6AC3B969-5CDF-9E4C-8033-37116741AD4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264" y="3313501"/>
            <a:ext cx="1515369" cy="1754386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733A1E9C-F7BA-2742-9F61-B7C43CD4EA99}"/>
              </a:ext>
            </a:extLst>
          </p:cNvPr>
          <p:cNvCxnSpPr/>
          <p:nvPr/>
        </p:nvCxnSpPr>
        <p:spPr>
          <a:xfrm>
            <a:off x="9624392" y="2420888"/>
            <a:ext cx="1332801" cy="28803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97A1B11-7799-8C46-BD79-DA56781E16B7}"/>
              </a:ext>
            </a:extLst>
          </p:cNvPr>
          <p:cNvCxnSpPr>
            <a:cxnSpLocks/>
          </p:cNvCxnSpPr>
          <p:nvPr/>
        </p:nvCxnSpPr>
        <p:spPr>
          <a:xfrm flipV="1">
            <a:off x="9703640" y="2947360"/>
            <a:ext cx="1288903" cy="76967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19B75D7-E824-454F-BC2A-FE8A895DBAFC}"/>
              </a:ext>
            </a:extLst>
          </p:cNvPr>
          <p:cNvCxnSpPr>
            <a:cxnSpLocks/>
          </p:cNvCxnSpPr>
          <p:nvPr/>
        </p:nvCxnSpPr>
        <p:spPr>
          <a:xfrm flipV="1">
            <a:off x="9699417" y="3097338"/>
            <a:ext cx="1365135" cy="156800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A994B9FA-9E8B-FA41-B56A-A3065022689A}"/>
              </a:ext>
            </a:extLst>
          </p:cNvPr>
          <p:cNvCxnSpPr>
            <a:cxnSpLocks/>
          </p:cNvCxnSpPr>
          <p:nvPr/>
        </p:nvCxnSpPr>
        <p:spPr>
          <a:xfrm>
            <a:off x="9624391" y="2763489"/>
            <a:ext cx="1728193" cy="83440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A1658C4-2C7B-6849-9C2B-A431D5932E3C}"/>
              </a:ext>
            </a:extLst>
          </p:cNvPr>
          <p:cNvCxnSpPr>
            <a:cxnSpLocks/>
          </p:cNvCxnSpPr>
          <p:nvPr/>
        </p:nvCxnSpPr>
        <p:spPr>
          <a:xfrm>
            <a:off x="9699417" y="3065528"/>
            <a:ext cx="1141871" cy="80115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F1C7C3B8-387C-C242-BA22-5E75E4D1BD1B}"/>
              </a:ext>
            </a:extLst>
          </p:cNvPr>
          <p:cNvCxnSpPr>
            <a:cxnSpLocks/>
          </p:cNvCxnSpPr>
          <p:nvPr/>
        </p:nvCxnSpPr>
        <p:spPr>
          <a:xfrm>
            <a:off x="9731751" y="3392996"/>
            <a:ext cx="1072417" cy="53195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8249A25-8128-3545-9908-E1A7FB6C7927}"/>
              </a:ext>
            </a:extLst>
          </p:cNvPr>
          <p:cNvCxnSpPr>
            <a:cxnSpLocks/>
          </p:cNvCxnSpPr>
          <p:nvPr/>
        </p:nvCxnSpPr>
        <p:spPr>
          <a:xfrm flipV="1">
            <a:off x="9699417" y="3984847"/>
            <a:ext cx="1104751" cy="4470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359B4D9-821E-0E44-BE88-DD05843DB230}"/>
              </a:ext>
            </a:extLst>
          </p:cNvPr>
          <p:cNvCxnSpPr>
            <a:cxnSpLocks/>
          </p:cNvCxnSpPr>
          <p:nvPr/>
        </p:nvCxnSpPr>
        <p:spPr>
          <a:xfrm flipV="1">
            <a:off x="9703569" y="4071238"/>
            <a:ext cx="1094431" cy="265491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Platshållare för innehåll 6">
            <a:extLst>
              <a:ext uri="{FF2B5EF4-FFF2-40B4-BE49-F238E27FC236}">
                <a16:creationId xmlns:a16="http://schemas.microsoft.com/office/drawing/2014/main" id="{0E97C796-642E-174E-A61F-9743108D4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544" y="5590786"/>
            <a:ext cx="1631456" cy="836712"/>
          </a:xfrm>
          <a:prstGeom prst="rect">
            <a:avLst/>
          </a:prstGeom>
        </p:spPr>
      </p:pic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3A781142-8425-4749-9F6B-C2DD9E5FF849}"/>
              </a:ext>
            </a:extLst>
          </p:cNvPr>
          <p:cNvCxnSpPr>
            <a:cxnSpLocks/>
          </p:cNvCxnSpPr>
          <p:nvPr/>
        </p:nvCxnSpPr>
        <p:spPr>
          <a:xfrm>
            <a:off x="9731751" y="4898606"/>
            <a:ext cx="988641" cy="7127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7025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altLang="x-none" dirty="0">
                <a:ea typeface="ＭＳ Ｐゴシック" charset="-128"/>
              </a:rPr>
              <a:t>Primary Water Cooling Systems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B5E5B36-7598-0D47-8C3D-4A5E7F0D01B8}" type="slidenum">
              <a:rPr lang="sv-SE" altLang="x-none" sz="1200"/>
              <a:pPr>
                <a:spcBef>
                  <a:spcPct val="0"/>
                </a:spcBef>
                <a:buFontTx/>
                <a:buNone/>
              </a:pPr>
              <a:t>15</a:t>
            </a:fld>
            <a:endParaRPr lang="sv-SE" altLang="x-none" sz="12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1D8FD1-2FD9-3E47-8C28-68B5F56A3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786" y="4242484"/>
            <a:ext cx="2627828" cy="2599723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>
            <a:contourClr>
              <a:srgbClr val="FF000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47FFD5-1615-FF42-BF46-D43BF7AFD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95576"/>
            <a:ext cx="2634088" cy="2222257"/>
          </a:xfrm>
          <a:prstGeom prst="rect">
            <a:avLst/>
          </a:prstGeom>
          <a:scene3d>
            <a:camera prst="orthographicFront"/>
            <a:lightRig rig="threePt" dir="t"/>
          </a:scene3d>
          <a:sp3d contourW="38100">
            <a:contourClr>
              <a:srgbClr val="FF0000"/>
            </a:contourClr>
          </a:sp3d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851736-A688-FC42-AAC5-4FC60B68BD37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940352" y="2276872"/>
            <a:ext cx="4248472" cy="1980100"/>
          </a:xfrm>
          <a:prstGeom prst="rect">
            <a:avLst/>
          </a:prstGeom>
          <a:scene3d>
            <a:camera prst="orthographicFront"/>
            <a:lightRig rig="threePt" dir="t"/>
          </a:scene3d>
          <a:sp3d contourW="31750">
            <a:contourClr>
              <a:srgbClr val="FF0000"/>
            </a:contourClr>
          </a:sp3d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A6E6DBF-8FE0-5E44-A772-4A865EED9F8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5663952" y="4803839"/>
            <a:ext cx="4201144" cy="2016224"/>
          </a:xfrm>
          <a:prstGeom prst="rect">
            <a:avLst/>
          </a:prstGeom>
          <a:scene3d>
            <a:camera prst="orthographicFront"/>
            <a:lightRig rig="threePt" dir="t"/>
          </a:scene3d>
          <a:sp3d contourW="31750">
            <a:contourClr>
              <a:srgbClr val="FF0000"/>
            </a:contourClr>
          </a:sp3d>
        </p:spPr>
      </p:pic>
      <p:pic>
        <p:nvPicPr>
          <p:cNvPr id="16" name="Picture 15" descr="section.bmp">
            <a:extLst>
              <a:ext uri="{FF2B5EF4-FFF2-40B4-BE49-F238E27FC236}">
                <a16:creationId xmlns:a16="http://schemas.microsoft.com/office/drawing/2014/main" id="{9C1D193A-8EF1-FC40-9F18-1C08DA2834C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8686" y="1471905"/>
            <a:ext cx="4943586" cy="219296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BCEEBA-1E72-B645-8968-6394698438D5}"/>
              </a:ext>
            </a:extLst>
          </p:cNvPr>
          <p:cNvSpPr txBox="1"/>
          <p:nvPr/>
        </p:nvSpPr>
        <p:spPr>
          <a:xfrm>
            <a:off x="9111888" y="143837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77500" lnSpcReduction="20000"/>
          </a:bodyPr>
          <a:lstStyle/>
          <a:p>
            <a:pPr algn="l"/>
            <a:r>
              <a:rPr lang="sv-SE" sz="2000" b="1" dirty="0" err="1"/>
              <a:t>Level</a:t>
            </a:r>
            <a:r>
              <a:rPr lang="sv-SE" sz="2000" b="1" dirty="0"/>
              <a:t> 115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GLS tanks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err="1"/>
              <a:t>Delay</a:t>
            </a:r>
            <a:r>
              <a:rPr lang="sv-SE" sz="2000" dirty="0"/>
              <a:t> tanks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Control </a:t>
            </a:r>
            <a:r>
              <a:rPr lang="sv-SE" sz="2000" dirty="0" err="1"/>
              <a:t>Valves</a:t>
            </a:r>
            <a:endParaRPr lang="sv-SE" sz="2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B5C6B1-C807-2E4B-A71E-DFB32785A97E}"/>
              </a:ext>
            </a:extLst>
          </p:cNvPr>
          <p:cNvSpPr txBox="1"/>
          <p:nvPr/>
        </p:nvSpPr>
        <p:spPr>
          <a:xfrm>
            <a:off x="10026288" y="5229200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1600" b="1" dirty="0" err="1"/>
              <a:t>Level</a:t>
            </a:r>
            <a:r>
              <a:rPr lang="sv-SE" sz="1600" b="1" dirty="0"/>
              <a:t> 100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600" dirty="0"/>
              <a:t>Pumps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600" dirty="0" err="1"/>
              <a:t>HX:s</a:t>
            </a:r>
            <a:endParaRPr lang="sv-SE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05F237-2269-4143-8002-3327C5C69FCF}"/>
              </a:ext>
            </a:extLst>
          </p:cNvPr>
          <p:cNvSpPr txBox="1"/>
          <p:nvPr/>
        </p:nvSpPr>
        <p:spPr>
          <a:xfrm>
            <a:off x="649162" y="4897551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1600" dirty="0" err="1"/>
              <a:t>Monlith</a:t>
            </a:r>
            <a:r>
              <a:rPr lang="sv-SE" sz="1600" dirty="0"/>
              <a:t> </a:t>
            </a:r>
            <a:r>
              <a:rPr lang="sv-SE" sz="1600" dirty="0" err="1"/>
              <a:t>Vessel</a:t>
            </a:r>
            <a:endParaRPr lang="sv-SE" sz="1600" dirty="0"/>
          </a:p>
          <a:p>
            <a:pPr algn="l"/>
            <a:r>
              <a:rPr lang="sv-SE" sz="1600" dirty="0"/>
              <a:t>Connection Cell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9DD8CC8-DABF-3A44-975A-3B32FB3910E3}"/>
              </a:ext>
            </a:extLst>
          </p:cNvPr>
          <p:cNvSpPr txBox="1"/>
          <p:nvPr/>
        </p:nvSpPr>
        <p:spPr>
          <a:xfrm>
            <a:off x="505513" y="1471905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1600" dirty="0"/>
              <a:t>Connection Cell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86C84B-FA1A-3245-A5F6-0E952F160367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2753424" y="2485749"/>
            <a:ext cx="1830408" cy="52095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D20E735-93D9-E24D-AB81-D79337C13AFC}"/>
              </a:ext>
            </a:extLst>
          </p:cNvPr>
          <p:cNvCxnSpPr>
            <a:cxnSpLocks/>
            <a:stCxn id="6" idx="0"/>
          </p:cNvCxnSpPr>
          <p:nvPr/>
        </p:nvCxnSpPr>
        <p:spPr>
          <a:xfrm flipV="1">
            <a:off x="3775700" y="2636912"/>
            <a:ext cx="808132" cy="16055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F2B1236-1382-774D-AF2B-318D599864D8}"/>
              </a:ext>
            </a:extLst>
          </p:cNvPr>
          <p:cNvCxnSpPr>
            <a:cxnSpLocks/>
          </p:cNvCxnSpPr>
          <p:nvPr/>
        </p:nvCxnSpPr>
        <p:spPr>
          <a:xfrm flipH="1" flipV="1">
            <a:off x="4943872" y="2568386"/>
            <a:ext cx="2996480" cy="64459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44C70044-A2C1-724D-BDE0-43AFD0A14AB0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4943872" y="2746227"/>
            <a:ext cx="2820652" cy="205761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897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Primary cooling systems inside connection cell </a:t>
            </a:r>
            <a:br>
              <a:rPr lang="sv-SE" b="1" dirty="0"/>
            </a:b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31" y="1491168"/>
            <a:ext cx="6344601" cy="35548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07368" y="5346553"/>
            <a:ext cx="6344601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endParaRPr lang="sv-SE" b="1" dirty="0">
              <a:solidFill>
                <a:srgbClr val="059ED6"/>
              </a:solidFill>
            </a:endParaRPr>
          </a:p>
          <a:p>
            <a:r>
              <a:rPr lang="sv-SE" b="1" dirty="0">
                <a:solidFill>
                  <a:srgbClr val="C00000"/>
                </a:solidFill>
              </a:rPr>
              <a:t>Moderator</a:t>
            </a:r>
            <a:r>
              <a:rPr lang="sv-SE" b="1" dirty="0">
                <a:solidFill>
                  <a:srgbClr val="059ED6"/>
                </a:solidFill>
              </a:rPr>
              <a:t>	 </a:t>
            </a:r>
            <a:r>
              <a:rPr lang="sv-SE" b="1" dirty="0" err="1">
                <a:solidFill>
                  <a:srgbClr val="FFC000"/>
                </a:solidFill>
              </a:rPr>
              <a:t>Reflector</a:t>
            </a:r>
            <a:endParaRPr lang="sv-SE" b="1" dirty="0">
              <a:solidFill>
                <a:srgbClr val="059ED6"/>
              </a:solidFill>
            </a:endParaRPr>
          </a:p>
          <a:p>
            <a:endParaRPr lang="sv-SE" b="1" dirty="0">
              <a:solidFill>
                <a:srgbClr val="059ED6"/>
              </a:solidFill>
            </a:endParaRPr>
          </a:p>
          <a:p>
            <a:r>
              <a:rPr lang="sv-SE" b="1" dirty="0" err="1">
                <a:solidFill>
                  <a:srgbClr val="00B050"/>
                </a:solidFill>
              </a:rPr>
              <a:t>Shielding</a:t>
            </a:r>
            <a:r>
              <a:rPr lang="sv-SE" b="1" dirty="0">
                <a:solidFill>
                  <a:srgbClr val="00B050"/>
                </a:solidFill>
              </a:rPr>
              <a:t> &amp; </a:t>
            </a:r>
            <a:r>
              <a:rPr lang="sv-SE" b="1" dirty="0" err="1">
                <a:solidFill>
                  <a:srgbClr val="00B050"/>
                </a:solidFill>
              </a:rPr>
              <a:t>Plugs</a:t>
            </a:r>
            <a:r>
              <a:rPr lang="sv-SE" b="1" dirty="0">
                <a:solidFill>
                  <a:srgbClr val="059ED6"/>
                </a:solidFill>
              </a:rPr>
              <a:t>     </a:t>
            </a:r>
            <a:r>
              <a:rPr lang="sv-SE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Proton </a:t>
            </a:r>
            <a:r>
              <a:rPr lang="sv-SE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Beam</a:t>
            </a:r>
            <a:r>
              <a:rPr lang="sv-SE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  <a:r>
              <a:rPr lang="sv-SE" b="1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Window</a:t>
            </a:r>
            <a:endParaRPr lang="sv-SE" b="1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endParaRPr lang="sv-SE" b="1" dirty="0">
              <a:solidFill>
                <a:srgbClr val="059ED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9EC308-F26E-1145-9E0C-1DB668ED40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1491168"/>
            <a:ext cx="3466741" cy="3551710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1FA3CABA-6EA3-804B-A488-0C517FDBB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863717" y="4547514"/>
            <a:ext cx="3328283" cy="226511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FD73A4A-15D1-0042-A170-C9A7964F01F9}"/>
              </a:ext>
            </a:extLst>
          </p:cNvPr>
          <p:cNvCxnSpPr/>
          <p:nvPr/>
        </p:nvCxnSpPr>
        <p:spPr>
          <a:xfrm flipH="1" flipV="1">
            <a:off x="9912424" y="3068960"/>
            <a:ext cx="1008112" cy="2277593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6007702-0DD3-A44B-B9DC-280357C6E69C}"/>
              </a:ext>
            </a:extLst>
          </p:cNvPr>
          <p:cNvSpPr txBox="1"/>
          <p:nvPr/>
        </p:nvSpPr>
        <p:spPr>
          <a:xfrm>
            <a:off x="10387208" y="3398578"/>
            <a:ext cx="1728192" cy="3600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chemeClr val="accent1"/>
            </a:solidFill>
          </a:ln>
        </p:spPr>
        <p:txBody>
          <a:bodyPr vert="horz" wrap="none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sv-SE" sz="1400" dirty="0"/>
              <a:t>Proton </a:t>
            </a:r>
            <a:r>
              <a:rPr lang="sv-SE" sz="1400" dirty="0" err="1"/>
              <a:t>Beam</a:t>
            </a:r>
            <a:r>
              <a:rPr lang="sv-SE" sz="1400" dirty="0"/>
              <a:t> </a:t>
            </a:r>
            <a:r>
              <a:rPr lang="sv-SE" sz="1400" dirty="0" err="1"/>
              <a:t>Window</a:t>
            </a:r>
            <a:endParaRPr lang="sv-SE" sz="1400" dirty="0"/>
          </a:p>
          <a:p>
            <a:pPr algn="l"/>
            <a:r>
              <a:rPr lang="sv-SE" sz="1400" dirty="0"/>
              <a:t>&amp; Proton </a:t>
            </a:r>
            <a:r>
              <a:rPr lang="sv-SE" sz="1400" dirty="0" err="1"/>
              <a:t>Beam</a:t>
            </a:r>
            <a:r>
              <a:rPr lang="sv-SE" sz="1400" dirty="0"/>
              <a:t> </a:t>
            </a:r>
            <a:r>
              <a:rPr lang="sv-SE" sz="1400" dirty="0" err="1"/>
              <a:t>Window</a:t>
            </a:r>
            <a:r>
              <a:rPr lang="sv-SE" sz="1400" dirty="0"/>
              <a:t> </a:t>
            </a:r>
            <a:r>
              <a:rPr lang="sv-SE" sz="1400" dirty="0" err="1"/>
              <a:t>Plug</a:t>
            </a:r>
            <a:endParaRPr lang="sv-SE" sz="14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0C5409-D3B2-D042-9705-F83D4A827277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10992544" y="3758618"/>
            <a:ext cx="258760" cy="143105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87844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P&amp;ID, Shielding &amp; Plugs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BECEC9C-7A1D-7349-A8DB-420340D7000A}"/>
              </a:ext>
            </a:extLst>
          </p:cNvPr>
          <p:cNvGrpSpPr/>
          <p:nvPr/>
        </p:nvGrpSpPr>
        <p:grpSpPr>
          <a:xfrm>
            <a:off x="191344" y="1508795"/>
            <a:ext cx="8208912" cy="4368477"/>
            <a:chOff x="188266" y="1799380"/>
            <a:chExt cx="8261282" cy="4242463"/>
          </a:xfrm>
        </p:grpSpPr>
        <p:sp>
          <p:nvSpPr>
            <p:cNvPr id="6" name="Rounded Rectangle 5"/>
            <p:cNvSpPr/>
            <p:nvPr/>
          </p:nvSpPr>
          <p:spPr>
            <a:xfrm>
              <a:off x="3503712" y="2297427"/>
              <a:ext cx="2016224" cy="374441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Connection Ring</a:t>
              </a:r>
              <a:endParaRPr lang="sv-SE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88266" y="4169634"/>
              <a:ext cx="187528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6" idx="3"/>
            </p:cNvCxnSpPr>
            <p:nvPr/>
          </p:nvCxnSpPr>
          <p:spPr>
            <a:xfrm>
              <a:off x="5519936" y="4169635"/>
              <a:ext cx="28803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lowchart: Collate 20"/>
            <p:cNvSpPr/>
            <p:nvPr/>
          </p:nvSpPr>
          <p:spPr>
            <a:xfrm rot="5400000">
              <a:off x="792214" y="4025619"/>
              <a:ext cx="288032" cy="288032"/>
            </a:xfrm>
            <a:prstGeom prst="flowChartCol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sp>
          <p:nvSpPr>
            <p:cNvPr id="22" name="Flowchart: Collate 21"/>
            <p:cNvSpPr/>
            <p:nvPr/>
          </p:nvSpPr>
          <p:spPr>
            <a:xfrm rot="5400000">
              <a:off x="7799386" y="4025619"/>
              <a:ext cx="288032" cy="288032"/>
            </a:xfrm>
            <a:prstGeom prst="flowChartCol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8400256" y="2009395"/>
              <a:ext cx="0" cy="40324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5519936" y="3305539"/>
              <a:ext cx="28803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519936" y="5033731"/>
              <a:ext cx="288032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Flowchart: Collate 30"/>
            <p:cNvSpPr/>
            <p:nvPr/>
          </p:nvSpPr>
          <p:spPr>
            <a:xfrm rot="5400000">
              <a:off x="7799386" y="4884633"/>
              <a:ext cx="288032" cy="288032"/>
            </a:xfrm>
            <a:prstGeom prst="flowChartCollat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>
                <a:solidFill>
                  <a:schemeClr val="tx1"/>
                </a:solidFill>
              </a:endParaRPr>
            </a:p>
          </p:txBody>
        </p: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784893" y="3143715"/>
              <a:ext cx="317019" cy="310923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>
              <a:off x="2063552" y="3299175"/>
              <a:ext cx="14401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2063552" y="4163783"/>
              <a:ext cx="1440160" cy="585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2063552" y="5028649"/>
              <a:ext cx="144016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Flowchart: Connector 42"/>
            <p:cNvSpPr/>
            <p:nvPr/>
          </p:nvSpPr>
          <p:spPr>
            <a:xfrm>
              <a:off x="6845882" y="2683798"/>
              <a:ext cx="372443" cy="37938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6816081" y="2688826"/>
              <a:ext cx="576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TT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46" name="Straight Connector 45"/>
            <p:cNvCxnSpPr>
              <a:stCxn id="43" idx="4"/>
            </p:cNvCxnSpPr>
            <p:nvPr/>
          </p:nvCxnSpPr>
          <p:spPr>
            <a:xfrm>
              <a:off x="7032104" y="3063187"/>
              <a:ext cx="1" cy="2423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lowchart: Connector 53"/>
            <p:cNvSpPr/>
            <p:nvPr/>
          </p:nvSpPr>
          <p:spPr>
            <a:xfrm>
              <a:off x="6845882" y="3547893"/>
              <a:ext cx="372443" cy="37938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816081" y="3552921"/>
              <a:ext cx="576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TT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56" name="Straight Connector 55"/>
            <p:cNvCxnSpPr>
              <a:stCxn id="54" idx="4"/>
            </p:cNvCxnSpPr>
            <p:nvPr/>
          </p:nvCxnSpPr>
          <p:spPr>
            <a:xfrm>
              <a:off x="7032104" y="3927282"/>
              <a:ext cx="1" cy="2423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lowchart: Connector 56"/>
            <p:cNvSpPr/>
            <p:nvPr/>
          </p:nvSpPr>
          <p:spPr>
            <a:xfrm>
              <a:off x="6872408" y="4406960"/>
              <a:ext cx="372443" cy="37938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842607" y="4411988"/>
              <a:ext cx="576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TT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59" name="Straight Connector 58"/>
            <p:cNvCxnSpPr>
              <a:stCxn id="57" idx="4"/>
            </p:cNvCxnSpPr>
            <p:nvPr/>
          </p:nvCxnSpPr>
          <p:spPr>
            <a:xfrm>
              <a:off x="7058630" y="4786349"/>
              <a:ext cx="1" cy="2423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Flowchart: Connector 59"/>
            <p:cNvSpPr/>
            <p:nvPr/>
          </p:nvSpPr>
          <p:spPr>
            <a:xfrm>
              <a:off x="748634" y="3547893"/>
              <a:ext cx="372443" cy="37938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704328" y="3565888"/>
              <a:ext cx="57606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FCV</a:t>
              </a:r>
              <a:endParaRPr lang="sv-SE" sz="1600" dirty="0">
                <a:solidFill>
                  <a:schemeClr val="bg1"/>
                </a:solidFill>
              </a:endParaRPr>
            </a:p>
          </p:txBody>
        </p:sp>
        <p:cxnSp>
          <p:nvCxnSpPr>
            <p:cNvPr id="62" name="Straight Connector 61"/>
            <p:cNvCxnSpPr>
              <a:stCxn id="60" idx="4"/>
            </p:cNvCxnSpPr>
            <p:nvPr/>
          </p:nvCxnSpPr>
          <p:spPr>
            <a:xfrm>
              <a:off x="934856" y="3927282"/>
              <a:ext cx="1" cy="2423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191344" y="2945499"/>
              <a:ext cx="0" cy="266429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Flowchart: Connector 64"/>
            <p:cNvSpPr/>
            <p:nvPr/>
          </p:nvSpPr>
          <p:spPr>
            <a:xfrm>
              <a:off x="276287" y="3547893"/>
              <a:ext cx="372443" cy="37938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94598" y="3196555"/>
              <a:ext cx="576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125</a:t>
              </a:r>
              <a:endParaRPr lang="sv-SE" dirty="0"/>
            </a:p>
          </p:txBody>
        </p:sp>
        <p:cxnSp>
          <p:nvCxnSpPr>
            <p:cNvPr id="67" name="Straight Connector 66"/>
            <p:cNvCxnSpPr>
              <a:stCxn id="65" idx="4"/>
            </p:cNvCxnSpPr>
            <p:nvPr/>
          </p:nvCxnSpPr>
          <p:spPr>
            <a:xfrm>
              <a:off x="462509" y="3927282"/>
              <a:ext cx="1" cy="2423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Rectangle 73"/>
            <p:cNvSpPr/>
            <p:nvPr/>
          </p:nvSpPr>
          <p:spPr>
            <a:xfrm>
              <a:off x="583956" y="4311986"/>
              <a:ext cx="70429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FCV-125</a:t>
              </a:r>
            </a:p>
            <a:p>
              <a:r>
                <a:rPr lang="en-US" sz="1200" dirty="0"/>
                <a:t>80-16</a:t>
              </a:r>
              <a:endParaRPr lang="sv-SE" sz="1200" dirty="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61170" y="3546791"/>
              <a:ext cx="40267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FT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sp>
          <p:nvSpPr>
            <p:cNvPr id="77" name="Up Arrow 76"/>
            <p:cNvSpPr/>
            <p:nvPr/>
          </p:nvSpPr>
          <p:spPr>
            <a:xfrm>
              <a:off x="1271970" y="4169634"/>
              <a:ext cx="72008" cy="1224137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78" name="Flowchart: Process 77"/>
            <p:cNvSpPr/>
            <p:nvPr/>
          </p:nvSpPr>
          <p:spPr>
            <a:xfrm>
              <a:off x="789603" y="5416639"/>
              <a:ext cx="1030166" cy="432048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TP-1043-07</a:t>
              </a:r>
              <a:endParaRPr lang="sv-SE" sz="1400" dirty="0"/>
            </a:p>
          </p:txBody>
        </p:sp>
        <p:sp>
          <p:nvSpPr>
            <p:cNvPr id="80" name="Flowchart: Connector 79"/>
            <p:cNvSpPr/>
            <p:nvPr/>
          </p:nvSpPr>
          <p:spPr>
            <a:xfrm>
              <a:off x="1322068" y="3542042"/>
              <a:ext cx="372443" cy="37938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311170" y="3552097"/>
              <a:ext cx="576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PS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82" name="Straight Connector 81"/>
            <p:cNvCxnSpPr>
              <a:stCxn id="80" idx="4"/>
            </p:cNvCxnSpPr>
            <p:nvPr/>
          </p:nvCxnSpPr>
          <p:spPr>
            <a:xfrm>
              <a:off x="1508290" y="3921431"/>
              <a:ext cx="1" cy="2423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/>
            <p:cNvCxnSpPr/>
            <p:nvPr/>
          </p:nvCxnSpPr>
          <p:spPr>
            <a:xfrm>
              <a:off x="2063552" y="4163783"/>
              <a:ext cx="0" cy="86486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Arrow Connector 88"/>
            <p:cNvCxnSpPr/>
            <p:nvPr/>
          </p:nvCxnSpPr>
          <p:spPr>
            <a:xfrm flipV="1">
              <a:off x="2063552" y="3299175"/>
              <a:ext cx="0" cy="8646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1868329" y="1937387"/>
              <a:ext cx="0" cy="4029832"/>
            </a:xfrm>
            <a:prstGeom prst="line">
              <a:avLst/>
            </a:prstGeom>
            <a:ln>
              <a:gradFill flip="none" rotWithShape="1">
                <a:gsLst>
                  <a:gs pos="0">
                    <a:srgbClr val="C00000"/>
                  </a:gs>
                  <a:gs pos="34000">
                    <a:srgbClr val="C00000"/>
                  </a:gs>
                  <a:gs pos="18000">
                    <a:schemeClr val="bg1"/>
                  </a:gs>
                  <a:gs pos="52000">
                    <a:srgbClr val="C00000"/>
                  </a:gs>
                  <a:gs pos="67000">
                    <a:schemeClr val="bg1"/>
                  </a:gs>
                  <a:gs pos="96000">
                    <a:schemeClr val="bg1"/>
                  </a:gs>
                  <a:gs pos="83000">
                    <a:srgbClr val="C00000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ctangle 97"/>
            <p:cNvSpPr/>
            <p:nvPr/>
          </p:nvSpPr>
          <p:spPr>
            <a:xfrm>
              <a:off x="1925274" y="1799380"/>
              <a:ext cx="148951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>
                  <a:solidFill>
                    <a:srgbClr val="C00000"/>
                  </a:solidFill>
                </a:rPr>
                <a:t>Connection Cell</a:t>
              </a:r>
              <a:endParaRPr lang="sv-SE" sz="1600" dirty="0">
                <a:solidFill>
                  <a:srgbClr val="C00000"/>
                </a:solidFill>
              </a:endParaRPr>
            </a:p>
          </p:txBody>
        </p:sp>
        <p:pic>
          <p:nvPicPr>
            <p:cNvPr id="99" name="Picture 9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77768" y="3143714"/>
              <a:ext cx="317019" cy="310923"/>
            </a:xfrm>
            <a:prstGeom prst="rect">
              <a:avLst/>
            </a:prstGeom>
          </p:spPr>
        </p:pic>
        <p:pic>
          <p:nvPicPr>
            <p:cNvPr id="100" name="Picture 9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3872" y="3990002"/>
              <a:ext cx="317019" cy="310923"/>
            </a:xfrm>
            <a:prstGeom prst="rect">
              <a:avLst/>
            </a:prstGeom>
          </p:spPr>
        </p:pic>
        <p:pic>
          <p:nvPicPr>
            <p:cNvPr id="101" name="Picture 10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88291" y="4878783"/>
              <a:ext cx="317019" cy="310923"/>
            </a:xfrm>
            <a:prstGeom prst="rect">
              <a:avLst/>
            </a:prstGeom>
          </p:spPr>
        </p:pic>
        <p:sp>
          <p:nvSpPr>
            <p:cNvPr id="102" name="Flowchart: Connector 101"/>
            <p:cNvSpPr/>
            <p:nvPr/>
          </p:nvSpPr>
          <p:spPr>
            <a:xfrm>
              <a:off x="6023489" y="2684779"/>
              <a:ext cx="372443" cy="37938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6021999" y="2686136"/>
              <a:ext cx="576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FS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104" name="Straight Connector 103"/>
            <p:cNvCxnSpPr/>
            <p:nvPr/>
          </p:nvCxnSpPr>
          <p:spPr>
            <a:xfrm>
              <a:off x="6211428" y="3060497"/>
              <a:ext cx="1" cy="2423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Flowchart: Connector 104"/>
            <p:cNvSpPr/>
            <p:nvPr/>
          </p:nvSpPr>
          <p:spPr>
            <a:xfrm>
              <a:off x="6023314" y="3553987"/>
              <a:ext cx="372443" cy="37938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6008021" y="3555259"/>
              <a:ext cx="576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FS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6211253" y="3929705"/>
              <a:ext cx="1" cy="2423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Flowchart: Connector 107"/>
            <p:cNvSpPr/>
            <p:nvPr/>
          </p:nvSpPr>
          <p:spPr>
            <a:xfrm>
              <a:off x="6041601" y="4406960"/>
              <a:ext cx="372443" cy="379388"/>
            </a:xfrm>
            <a:prstGeom prst="flowChartConnector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42595" y="4409246"/>
              <a:ext cx="5760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FS</a:t>
              </a:r>
              <a:endParaRPr lang="sv-SE" dirty="0">
                <a:solidFill>
                  <a:schemeClr val="bg1"/>
                </a:solidFill>
              </a:endParaRPr>
            </a:p>
          </p:txBody>
        </p:sp>
        <p:cxnSp>
          <p:nvCxnSpPr>
            <p:cNvPr id="110" name="Straight Connector 109"/>
            <p:cNvCxnSpPr>
              <a:stCxn id="108" idx="4"/>
            </p:cNvCxnSpPr>
            <p:nvPr/>
          </p:nvCxnSpPr>
          <p:spPr>
            <a:xfrm>
              <a:off x="6227823" y="4786349"/>
              <a:ext cx="1" cy="24235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1335309" y="4115176"/>
              <a:ext cx="5357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DN80</a:t>
              </a:r>
              <a:endParaRPr lang="sv-SE" sz="1200" dirty="0"/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2979712" y="3058212"/>
              <a:ext cx="5357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DN40</a:t>
              </a:r>
              <a:endParaRPr lang="sv-SE" sz="1200" dirty="0"/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2992874" y="3952304"/>
              <a:ext cx="5357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DN40</a:t>
              </a:r>
              <a:endParaRPr lang="sv-SE" sz="1200" dirty="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3000160" y="4772978"/>
              <a:ext cx="5357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DN40</a:t>
              </a:r>
              <a:endParaRPr lang="sv-SE" sz="1200" dirty="0"/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5510441" y="3065266"/>
              <a:ext cx="5357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DN40</a:t>
              </a:r>
              <a:endParaRPr lang="sv-SE" sz="1200" dirty="0"/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5514200" y="3923845"/>
              <a:ext cx="5357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DN40</a:t>
              </a:r>
              <a:endParaRPr lang="sv-SE" sz="1200" dirty="0"/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5538112" y="4769025"/>
              <a:ext cx="53572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DN40</a:t>
              </a:r>
              <a:endParaRPr lang="sv-SE" sz="1200" dirty="0"/>
            </a:p>
          </p:txBody>
        </p:sp>
        <p:sp>
          <p:nvSpPr>
            <p:cNvPr id="118" name="Rectangle 117"/>
            <p:cNvSpPr/>
            <p:nvPr/>
          </p:nvSpPr>
          <p:spPr>
            <a:xfrm rot="16200000">
              <a:off x="8003913" y="2302945"/>
              <a:ext cx="6142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DN150</a:t>
              </a:r>
              <a:endParaRPr lang="sv-SE" sz="1200" dirty="0"/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1796546" y="2724429"/>
              <a:ext cx="1262772" cy="44834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Flow Distribution</a:t>
              </a:r>
            </a:p>
            <a:p>
              <a:pPr algn="ctr"/>
              <a:r>
                <a:rPr lang="en-US" sz="1200" dirty="0"/>
                <a:t>Valve</a:t>
              </a:r>
              <a:endParaRPr lang="sv-SE" sz="1200" dirty="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7665126" y="2698917"/>
              <a:ext cx="516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Ball</a:t>
              </a:r>
            </a:p>
            <a:p>
              <a:r>
                <a:rPr lang="en-US" sz="1200" dirty="0"/>
                <a:t>Valve</a:t>
              </a:r>
              <a:endParaRPr lang="sv-SE" sz="1200" dirty="0"/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7704277" y="3570344"/>
              <a:ext cx="516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Ball</a:t>
              </a:r>
            </a:p>
            <a:p>
              <a:r>
                <a:rPr lang="en-US" sz="1200" dirty="0"/>
                <a:t>Valve</a:t>
              </a:r>
              <a:endParaRPr lang="sv-SE" sz="1200" dirty="0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697998" y="4455245"/>
              <a:ext cx="51603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Ball</a:t>
              </a:r>
            </a:p>
            <a:p>
              <a:r>
                <a:rPr lang="en-US" sz="1200" dirty="0"/>
                <a:t>Valve</a:t>
              </a:r>
              <a:endParaRPr lang="sv-SE" sz="1200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0C546B-6327-3943-8DFC-EF75595AA8B8}"/>
              </a:ext>
            </a:extLst>
          </p:cNvPr>
          <p:cNvSpPr txBox="1"/>
          <p:nvPr/>
        </p:nvSpPr>
        <p:spPr>
          <a:xfrm>
            <a:off x="609600" y="5850235"/>
            <a:ext cx="2456761" cy="9804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normAutofit fontScale="70000" lnSpcReduction="20000"/>
          </a:bodyPr>
          <a:lstStyle/>
          <a:p>
            <a:pPr algn="l"/>
            <a:r>
              <a:rPr lang="sv-SE" sz="2000" dirty="0"/>
              <a:t>FT = </a:t>
            </a:r>
            <a:r>
              <a:rPr lang="sv-SE" sz="2000" dirty="0" err="1"/>
              <a:t>Flow</a:t>
            </a:r>
            <a:r>
              <a:rPr lang="sv-SE" sz="2000" dirty="0"/>
              <a:t> Transmitter</a:t>
            </a:r>
          </a:p>
          <a:p>
            <a:pPr algn="l"/>
            <a:r>
              <a:rPr lang="sv-SE" sz="2000" dirty="0"/>
              <a:t>FCV = </a:t>
            </a:r>
            <a:r>
              <a:rPr lang="sv-SE" sz="2000" dirty="0" err="1"/>
              <a:t>Flow</a:t>
            </a:r>
            <a:r>
              <a:rPr lang="sv-SE" sz="2000" dirty="0"/>
              <a:t> Control </a:t>
            </a:r>
            <a:r>
              <a:rPr lang="sv-SE" sz="2000" dirty="0" err="1"/>
              <a:t>Valve</a:t>
            </a:r>
            <a:endParaRPr lang="sv-SE" sz="2000" dirty="0"/>
          </a:p>
          <a:p>
            <a:pPr algn="l"/>
            <a:r>
              <a:rPr lang="sv-SE" sz="2000" dirty="0"/>
              <a:t>PS = </a:t>
            </a:r>
            <a:r>
              <a:rPr lang="sv-SE" sz="2000" dirty="0" err="1"/>
              <a:t>Pressure</a:t>
            </a:r>
            <a:r>
              <a:rPr lang="sv-SE" sz="2000" dirty="0"/>
              <a:t> Switch</a:t>
            </a:r>
          </a:p>
          <a:p>
            <a:pPr algn="l"/>
            <a:r>
              <a:rPr lang="sv-SE" sz="2000" dirty="0"/>
              <a:t>FS = </a:t>
            </a:r>
            <a:r>
              <a:rPr lang="sv-SE" sz="2000" dirty="0" err="1"/>
              <a:t>Flow</a:t>
            </a:r>
            <a:r>
              <a:rPr lang="sv-SE" sz="2000" dirty="0"/>
              <a:t> Switch</a:t>
            </a:r>
          </a:p>
          <a:p>
            <a:pPr algn="l"/>
            <a:r>
              <a:rPr lang="sv-SE" sz="2000" dirty="0"/>
              <a:t>TT = </a:t>
            </a:r>
            <a:r>
              <a:rPr lang="sv-SE" sz="2000" dirty="0" err="1"/>
              <a:t>Temperature</a:t>
            </a:r>
            <a:r>
              <a:rPr lang="sv-SE" sz="2000" dirty="0"/>
              <a:t> Transmitter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6795DC-5330-7F4E-B3A8-B58009235CE1}"/>
              </a:ext>
            </a:extLst>
          </p:cNvPr>
          <p:cNvSpPr txBox="1"/>
          <p:nvPr/>
        </p:nvSpPr>
        <p:spPr>
          <a:xfrm>
            <a:off x="8518015" y="1556333"/>
            <a:ext cx="3631894" cy="112746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chemeClr val="tx1"/>
            </a:solidFill>
          </a:ln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1600" b="1" dirty="0"/>
              <a:t>Design </a:t>
            </a:r>
            <a:r>
              <a:rPr lang="sv-SE" sz="1600" b="1" dirty="0" err="1"/>
              <a:t>pressure</a:t>
            </a:r>
            <a:r>
              <a:rPr lang="sv-SE" sz="1600" b="1" dirty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600" dirty="0"/>
              <a:t>Main Loop = 10 bar (a)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600" dirty="0"/>
              <a:t>Components = 10 bar (a) or 5 bar (a)</a:t>
            </a:r>
          </a:p>
          <a:p>
            <a:pPr algn="l"/>
            <a:endParaRPr lang="sv-SE" sz="1600" dirty="0"/>
          </a:p>
        </p:txBody>
      </p:sp>
      <p:pic>
        <p:nvPicPr>
          <p:cNvPr id="84" name="Content Placeholder 4">
            <a:extLst>
              <a:ext uri="{FF2B5EF4-FFF2-40B4-BE49-F238E27FC236}">
                <a16:creationId xmlns:a16="http://schemas.microsoft.com/office/drawing/2014/main" id="{3BCEE56A-D2E9-334B-B966-BB045432E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489821" y="4240052"/>
            <a:ext cx="3660088" cy="2574374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35ECAB02-41F5-1445-9754-4672170C520B}"/>
              </a:ext>
            </a:extLst>
          </p:cNvPr>
          <p:cNvSpPr/>
          <p:nvPr/>
        </p:nvSpPr>
        <p:spPr>
          <a:xfrm>
            <a:off x="8975386" y="5586386"/>
            <a:ext cx="1367683" cy="2140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98382AA-C3A4-E84D-987E-0DBBE3416965}"/>
              </a:ext>
            </a:extLst>
          </p:cNvPr>
          <p:cNvCxnSpPr>
            <a:stCxn id="85" idx="1"/>
          </p:cNvCxnSpPr>
          <p:nvPr/>
        </p:nvCxnSpPr>
        <p:spPr>
          <a:xfrm flipH="1" flipV="1">
            <a:off x="8400256" y="2893060"/>
            <a:ext cx="575130" cy="28003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4FF205A-7058-B941-9255-7295BBB58228}"/>
              </a:ext>
            </a:extLst>
          </p:cNvPr>
          <p:cNvCxnSpPr>
            <a:cxnSpLocks/>
            <a:stCxn id="85" idx="1"/>
          </p:cNvCxnSpPr>
          <p:nvPr/>
        </p:nvCxnSpPr>
        <p:spPr>
          <a:xfrm flipH="1">
            <a:off x="6487179" y="5693409"/>
            <a:ext cx="2488207" cy="6586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D3BEA511-5951-A44A-B55C-3F77519DA646}"/>
              </a:ext>
            </a:extLst>
          </p:cNvPr>
          <p:cNvSpPr/>
          <p:nvPr/>
        </p:nvSpPr>
        <p:spPr>
          <a:xfrm>
            <a:off x="1806615" y="3354996"/>
            <a:ext cx="1254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Flow Distribution</a:t>
            </a:r>
          </a:p>
          <a:p>
            <a:pPr algn="ctr"/>
            <a:r>
              <a:rPr lang="en-US" sz="1200" dirty="0"/>
              <a:t>Valve</a:t>
            </a:r>
            <a:endParaRPr lang="sv-SE" sz="1200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D6EA5FF8-0940-1D48-BF5C-0340B61E6A8E}"/>
              </a:ext>
            </a:extLst>
          </p:cNvPr>
          <p:cNvSpPr/>
          <p:nvPr/>
        </p:nvSpPr>
        <p:spPr>
          <a:xfrm>
            <a:off x="1841196" y="4231102"/>
            <a:ext cx="12547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Flow Distribution</a:t>
            </a:r>
          </a:p>
          <a:p>
            <a:pPr algn="ctr"/>
            <a:r>
              <a:rPr lang="en-US" sz="1200" dirty="0"/>
              <a:t>Valve</a:t>
            </a:r>
            <a:endParaRPr lang="sv-SE" sz="1200" dirty="0"/>
          </a:p>
        </p:txBody>
      </p:sp>
    </p:spTree>
    <p:extLst>
      <p:ext uri="{BB962C8B-B14F-4D97-AF65-F5344CB8AC3E}">
        <p14:creationId xmlns:p14="http://schemas.microsoft.com/office/powerpoint/2010/main" val="3623975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Switch (example)</a:t>
            </a:r>
            <a:endParaRPr lang="sv-S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BETA B type</a:t>
            </a:r>
            <a:endParaRPr lang="sv-SE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66474" y="2174876"/>
            <a:ext cx="3469487" cy="3951113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26363" y="2174875"/>
            <a:ext cx="3727101" cy="395128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  <p:sp>
        <p:nvSpPr>
          <p:cNvPr id="12" name="Flowchart: Summing Junction 11"/>
          <p:cNvSpPr/>
          <p:nvPr/>
        </p:nvSpPr>
        <p:spPr>
          <a:xfrm>
            <a:off x="8040216" y="4437112"/>
            <a:ext cx="144016" cy="144016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Flowchart: Summing Junction 12"/>
          <p:cNvSpPr/>
          <p:nvPr/>
        </p:nvSpPr>
        <p:spPr>
          <a:xfrm>
            <a:off x="8400256" y="4160317"/>
            <a:ext cx="144016" cy="144016"/>
          </a:xfrm>
          <a:prstGeom prst="flowChartSummingJunction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304" y="124699"/>
            <a:ext cx="1728192" cy="1266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832710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Flowswitch</a:t>
            </a:r>
            <a:r>
              <a:rPr lang="en-US" dirty="0"/>
              <a:t> (example)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Type DW-R</a:t>
            </a:r>
            <a:endParaRPr lang="sv-SE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302984" y="2174875"/>
            <a:ext cx="3396620" cy="3951288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19</a:t>
            </a:fld>
            <a:endParaRPr lang="en-GB" noProof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4" y="130796"/>
            <a:ext cx="1695019" cy="1242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026" y="3196268"/>
            <a:ext cx="4091311" cy="2922365"/>
          </a:xfrm>
          <a:prstGeom prst="rect">
            <a:avLst/>
          </a:prstGeom>
        </p:spPr>
      </p:pic>
      <p:sp>
        <p:nvSpPr>
          <p:cNvPr id="11" name="&quot;No&quot; Symbol 10"/>
          <p:cNvSpPr/>
          <p:nvPr/>
        </p:nvSpPr>
        <p:spPr>
          <a:xfrm>
            <a:off x="8256240" y="4293096"/>
            <a:ext cx="216024" cy="216024"/>
          </a:xfrm>
          <a:prstGeom prst="noSmoking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86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B5C7-599C-1B46-B63E-974118B0D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AA8DE-5F9C-774D-A251-7A091E2C2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Overview</a:t>
            </a:r>
          </a:p>
          <a:p>
            <a:r>
              <a:rPr lang="en-GB" dirty="0"/>
              <a:t>Primary Water Cooling Systems</a:t>
            </a:r>
          </a:p>
          <a:p>
            <a:r>
              <a:rPr lang="en-GB" dirty="0"/>
              <a:t>Radiolysis Gas Treatment System</a:t>
            </a:r>
          </a:p>
          <a:p>
            <a:r>
              <a:rPr lang="en-GB" dirty="0"/>
              <a:t>Water Purification</a:t>
            </a:r>
          </a:p>
          <a:p>
            <a:r>
              <a:rPr lang="en-GB" dirty="0"/>
              <a:t>Drainage</a:t>
            </a:r>
          </a:p>
          <a:p>
            <a:r>
              <a:rPr lang="en-GB" dirty="0"/>
              <a:t>Control system &amp; Commissioning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729294-037D-554D-92C3-515551AEB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</a:t>
            </a:fld>
            <a:endParaRPr lang="en-GB" noProof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B9121C-D607-7542-93FF-48514E77284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37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Temperature Sensor (example)</a:t>
            </a:r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1925333" y="1547500"/>
            <a:ext cx="842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PT-100</a:t>
            </a:r>
            <a:endParaRPr lang="sv-SE" b="1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68008" y="2046694"/>
            <a:ext cx="4334567" cy="18863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1" y="2148458"/>
            <a:ext cx="3405817" cy="17845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4221089"/>
            <a:ext cx="5752900" cy="1459235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7104112" y="2852936"/>
            <a:ext cx="792088" cy="72008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6" name="Oval 5"/>
          <p:cNvSpPr/>
          <p:nvPr/>
        </p:nvSpPr>
        <p:spPr>
          <a:xfrm>
            <a:off x="4439816" y="4509120"/>
            <a:ext cx="1296144" cy="1296144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60833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Shut off valve / Ball valve (example) </a:t>
            </a:r>
            <a:endParaRPr lang="sv-SE" dirty="0"/>
          </a:p>
        </p:txBody>
      </p:sp>
      <p:sp>
        <p:nvSpPr>
          <p:cNvPr id="12" name="Rectangle 11"/>
          <p:cNvSpPr/>
          <p:nvPr/>
        </p:nvSpPr>
        <p:spPr>
          <a:xfrm>
            <a:off x="1981201" y="1772816"/>
            <a:ext cx="15888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Worcester A44</a:t>
            </a:r>
            <a:endParaRPr lang="sv-SE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81200" y="2231224"/>
            <a:ext cx="4038600" cy="3263917"/>
          </a:xfrm>
          <a:prstGeom prst="rect">
            <a:avLst/>
          </a:prstGeom>
        </p:spPr>
      </p:pic>
      <p:pic>
        <p:nvPicPr>
          <p:cNvPr id="13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984401"/>
            <a:ext cx="4038600" cy="17575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7680176" y="3429000"/>
            <a:ext cx="648072" cy="50405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90D499-F862-C948-84D6-7467AB4E0967}"/>
              </a:ext>
            </a:extLst>
          </p:cNvPr>
          <p:cNvSpPr txBox="1"/>
          <p:nvPr/>
        </p:nvSpPr>
        <p:spPr>
          <a:xfrm>
            <a:off x="7032104" y="1772816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 err="1"/>
              <a:t>Purpose</a:t>
            </a:r>
            <a:r>
              <a:rPr lang="sv-SE" sz="2000" dirty="0"/>
              <a:t>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Drain &amp; </a:t>
            </a:r>
            <a:r>
              <a:rPr lang="sv-SE" sz="2000" dirty="0" err="1"/>
              <a:t>drying</a:t>
            </a: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34515134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AFDF1-1630-8440-AD73-A71E766A0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Some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main</a:t>
            </a:r>
            <a:r>
              <a:rPr lang="sv-SE" dirty="0"/>
              <a:t> </a:t>
            </a:r>
            <a:r>
              <a:rPr lang="sv-SE" dirty="0" err="1"/>
              <a:t>components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C8677B-5800-6D48-944F-AD1BD1BB8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22</a:t>
            </a:fld>
            <a:endParaRPr lang="en-GB" noProof="0"/>
          </a:p>
        </p:txBody>
      </p:sp>
      <p:pic>
        <p:nvPicPr>
          <p:cNvPr id="2050" name="Picture 2" descr="https://www.alfalaval.com/globalassets/images/products/heat-transfer/plate-heat-exchangers/fusion-bonded-plate-heat-exchangers/fhe_alfanova_indhvac_right_640x360.png">
            <a:extLst>
              <a:ext uri="{FF2B5EF4-FFF2-40B4-BE49-F238E27FC236}">
                <a16:creationId xmlns:a16="http://schemas.microsoft.com/office/drawing/2014/main" id="{D8CBE379-CE5D-A14E-BE89-3B1FF5C9ADE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16" y="2065294"/>
            <a:ext cx="6410493" cy="435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Image result for tl6-bfg plate heat exchanger">
            <a:extLst>
              <a:ext uri="{FF2B5EF4-FFF2-40B4-BE49-F238E27FC236}">
                <a16:creationId xmlns:a16="http://schemas.microsoft.com/office/drawing/2014/main" id="{9675BD94-5082-894D-A559-A038FF7605C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10100" y="2120900"/>
            <a:ext cx="2971800" cy="261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B860F3-180E-A042-AA7F-851755E99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2" y="3140968"/>
            <a:ext cx="3996637" cy="3518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D8E45B-EB07-114D-8500-8C97B07F3A5A}"/>
              </a:ext>
            </a:extLst>
          </p:cNvPr>
          <p:cNvSpPr txBox="1"/>
          <p:nvPr/>
        </p:nvSpPr>
        <p:spPr>
          <a:xfrm>
            <a:off x="223908" y="1793929"/>
            <a:ext cx="396044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 err="1"/>
              <a:t>Intermediate</a:t>
            </a:r>
            <a:r>
              <a:rPr lang="sv-SE" sz="2000" dirty="0"/>
              <a:t> </a:t>
            </a:r>
            <a:r>
              <a:rPr lang="sv-SE" sz="2000" dirty="0" err="1"/>
              <a:t>Water</a:t>
            </a:r>
            <a:r>
              <a:rPr lang="sv-SE" sz="2000" dirty="0"/>
              <a:t> </a:t>
            </a:r>
            <a:r>
              <a:rPr lang="sv-SE" sz="2000" dirty="0" err="1"/>
              <a:t>Cooling</a:t>
            </a:r>
            <a:r>
              <a:rPr lang="sv-SE" sz="2000" dirty="0"/>
              <a:t> Systems</a:t>
            </a:r>
          </a:p>
          <a:p>
            <a:pPr algn="ctr"/>
            <a:r>
              <a:rPr lang="sv-SE" sz="2000" dirty="0"/>
              <a:t>Alfa Laval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87AA78-09B8-D046-ABED-03697B7E6FEF}"/>
              </a:ext>
            </a:extLst>
          </p:cNvPr>
          <p:cNvSpPr txBox="1"/>
          <p:nvPr/>
        </p:nvSpPr>
        <p:spPr>
          <a:xfrm>
            <a:off x="7249018" y="1442898"/>
            <a:ext cx="396044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 err="1"/>
              <a:t>Primary</a:t>
            </a:r>
            <a:r>
              <a:rPr lang="sv-SE" sz="2000" dirty="0"/>
              <a:t> </a:t>
            </a:r>
            <a:r>
              <a:rPr lang="sv-SE" sz="2000" dirty="0" err="1"/>
              <a:t>Water</a:t>
            </a:r>
            <a:r>
              <a:rPr lang="sv-SE" sz="2000" dirty="0"/>
              <a:t> </a:t>
            </a:r>
            <a:r>
              <a:rPr lang="sv-SE" sz="2000" dirty="0" err="1"/>
              <a:t>Cooling</a:t>
            </a:r>
            <a:r>
              <a:rPr lang="sv-SE" sz="2000" dirty="0"/>
              <a:t> Systems</a:t>
            </a:r>
          </a:p>
          <a:p>
            <a:pPr algn="ctr"/>
            <a:r>
              <a:rPr lang="sv-SE" sz="2000" dirty="0"/>
              <a:t>(Alfa Laval – not </a:t>
            </a:r>
            <a:r>
              <a:rPr lang="sv-SE" sz="2000" dirty="0" err="1"/>
              <a:t>decided</a:t>
            </a:r>
            <a:r>
              <a:rPr lang="sv-SE" sz="2000" dirty="0"/>
              <a:t> </a:t>
            </a:r>
            <a:r>
              <a:rPr lang="sv-SE" sz="2000" dirty="0" err="1"/>
              <a:t>yet</a:t>
            </a:r>
            <a:r>
              <a:rPr lang="sv-SE" sz="2000" dirty="0"/>
              <a:t>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598205-52F5-E040-98E3-0838A776F6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898" y="3789040"/>
            <a:ext cx="3060700" cy="26543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AF61CD-D4B4-E545-AB9B-19FB5FF47572}"/>
              </a:ext>
            </a:extLst>
          </p:cNvPr>
          <p:cNvSpPr txBox="1"/>
          <p:nvPr/>
        </p:nvSpPr>
        <p:spPr>
          <a:xfrm>
            <a:off x="3976898" y="3497590"/>
            <a:ext cx="396044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Magnetic </a:t>
            </a:r>
            <a:r>
              <a:rPr lang="sv-SE" sz="2000" dirty="0" err="1"/>
              <a:t>Hermetic</a:t>
            </a:r>
            <a:r>
              <a:rPr lang="sv-SE" sz="2000" dirty="0"/>
              <a:t> Pumps (KSB)</a:t>
            </a:r>
          </a:p>
        </p:txBody>
      </p:sp>
    </p:spTree>
    <p:extLst>
      <p:ext uri="{BB962C8B-B14F-4D97-AF65-F5344CB8AC3E}">
        <p14:creationId xmlns:p14="http://schemas.microsoft.com/office/powerpoint/2010/main" val="20734152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2F23CD-66CC-B74A-B5C0-922376705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Radiolysis</a:t>
            </a:r>
            <a:r>
              <a:rPr lang="sv-SE" dirty="0"/>
              <a:t> Gas </a:t>
            </a:r>
            <a:r>
              <a:rPr lang="sv-SE" dirty="0" err="1"/>
              <a:t>Treatment</a:t>
            </a:r>
            <a:r>
              <a:rPr lang="sv-SE" dirty="0"/>
              <a:t>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881B1-816F-E340-A6E1-DF373746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51785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758F-29DC-AB48-8753-E0134918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Connection to </a:t>
            </a:r>
            <a:r>
              <a:rPr lang="sv-SE" dirty="0" err="1"/>
              <a:t>Radiolysis</a:t>
            </a:r>
            <a:r>
              <a:rPr lang="sv-SE" dirty="0"/>
              <a:t> </a:t>
            </a:r>
            <a:r>
              <a:rPr lang="sv-SE" dirty="0" err="1"/>
              <a:t>Treatment</a:t>
            </a:r>
            <a:r>
              <a:rPr lang="sv-SE" dirty="0"/>
              <a:t>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D215B-6C84-3B47-A509-4CAB5075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24</a:t>
            </a:fld>
            <a:endParaRPr lang="en-GB" noProof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6C4CD60-F835-7044-824E-AF71F761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3"/>
            <a:ext cx="10602416" cy="5301208"/>
          </a:xfrm>
          <a:prstGeom prst="rect">
            <a:avLst/>
          </a:prstGeom>
          <a:ln>
            <a:solidFill>
              <a:srgbClr val="1E9FDB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D0BA14-5B96-C843-8EC9-A792BAA3E042}"/>
              </a:ext>
            </a:extLst>
          </p:cNvPr>
          <p:cNvCxnSpPr/>
          <p:nvPr/>
        </p:nvCxnSpPr>
        <p:spPr>
          <a:xfrm flipH="1">
            <a:off x="6888088" y="2060848"/>
            <a:ext cx="20162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F31BB6-43F1-404C-AD37-4CF07DFF3EF6}"/>
              </a:ext>
            </a:extLst>
          </p:cNvPr>
          <p:cNvCxnSpPr/>
          <p:nvPr/>
        </p:nvCxnSpPr>
        <p:spPr>
          <a:xfrm>
            <a:off x="6888088" y="2060848"/>
            <a:ext cx="0" cy="12961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306667-CEC0-304B-97AF-531572889AD0}"/>
              </a:ext>
            </a:extLst>
          </p:cNvPr>
          <p:cNvCxnSpPr/>
          <p:nvPr/>
        </p:nvCxnSpPr>
        <p:spPr>
          <a:xfrm flipH="1">
            <a:off x="6240016" y="3356992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BDF6AD-8720-F445-88BA-691E499A8831}"/>
              </a:ext>
            </a:extLst>
          </p:cNvPr>
          <p:cNvCxnSpPr/>
          <p:nvPr/>
        </p:nvCxnSpPr>
        <p:spPr>
          <a:xfrm flipH="1">
            <a:off x="3215680" y="3356992"/>
            <a:ext cx="252028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24B6C5-6EDB-154A-A331-B41B338960EE}"/>
              </a:ext>
            </a:extLst>
          </p:cNvPr>
          <p:cNvCxnSpPr>
            <a:cxnSpLocks/>
          </p:cNvCxnSpPr>
          <p:nvPr/>
        </p:nvCxnSpPr>
        <p:spPr>
          <a:xfrm>
            <a:off x="2711624" y="3573016"/>
            <a:ext cx="0" cy="12961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FDF4458-80CF-4247-B56C-79CF87C134B9}"/>
              </a:ext>
            </a:extLst>
          </p:cNvPr>
          <p:cNvCxnSpPr/>
          <p:nvPr/>
        </p:nvCxnSpPr>
        <p:spPr>
          <a:xfrm>
            <a:off x="2711624" y="4867164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81D228-B9CB-D245-A21F-0AEDF47E10D6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3575720" y="4509120"/>
            <a:ext cx="151216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317945-FA45-7543-B0CD-4A5C31BA4445}"/>
              </a:ext>
            </a:extLst>
          </p:cNvPr>
          <p:cNvCxnSpPr/>
          <p:nvPr/>
        </p:nvCxnSpPr>
        <p:spPr>
          <a:xfrm>
            <a:off x="7824192" y="4509120"/>
            <a:ext cx="0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A48FB3-E10F-FE42-AE4E-47A1F54C5338}"/>
              </a:ext>
            </a:extLst>
          </p:cNvPr>
          <p:cNvCxnSpPr/>
          <p:nvPr/>
        </p:nvCxnSpPr>
        <p:spPr>
          <a:xfrm>
            <a:off x="7824192" y="4941168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4D15B8-3776-B541-A297-FF0DD9164453}"/>
              </a:ext>
            </a:extLst>
          </p:cNvPr>
          <p:cNvCxnSpPr/>
          <p:nvPr/>
        </p:nvCxnSpPr>
        <p:spPr>
          <a:xfrm>
            <a:off x="3575720" y="4509120"/>
            <a:ext cx="0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864B659-B9EE-8B43-929D-9C3A4243FD15}"/>
              </a:ext>
            </a:extLst>
          </p:cNvPr>
          <p:cNvSpPr/>
          <p:nvPr/>
        </p:nvSpPr>
        <p:spPr>
          <a:xfrm>
            <a:off x="2136539" y="3197679"/>
            <a:ext cx="1079139" cy="3733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5BAD138-7B62-5748-8560-5EB0CE316EF1}"/>
              </a:ext>
            </a:extLst>
          </p:cNvPr>
          <p:cNvSpPr/>
          <p:nvPr/>
        </p:nvSpPr>
        <p:spPr>
          <a:xfrm>
            <a:off x="5735960" y="3284984"/>
            <a:ext cx="504055" cy="2160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D70496F-0407-514D-B816-993F1ACCE2D1}"/>
              </a:ext>
            </a:extLst>
          </p:cNvPr>
          <p:cNvSpPr/>
          <p:nvPr/>
        </p:nvSpPr>
        <p:spPr>
          <a:xfrm>
            <a:off x="5087888" y="4401108"/>
            <a:ext cx="234965" cy="216024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83C4F1-6113-4C4A-8F2A-4D8E844A7328}"/>
              </a:ext>
            </a:extLst>
          </p:cNvPr>
          <p:cNvCxnSpPr>
            <a:stCxn id="18" idx="0"/>
            <a:endCxn id="18" idx="6"/>
          </p:cNvCxnSpPr>
          <p:nvPr/>
        </p:nvCxnSpPr>
        <p:spPr>
          <a:xfrm>
            <a:off x="5205371" y="4401108"/>
            <a:ext cx="117482" cy="108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24E9F1-A9A3-6646-A262-31D5B55F6D96}"/>
              </a:ext>
            </a:extLst>
          </p:cNvPr>
          <p:cNvCxnSpPr>
            <a:stCxn id="18" idx="6"/>
            <a:endCxn id="18" idx="4"/>
          </p:cNvCxnSpPr>
          <p:nvPr/>
        </p:nvCxnSpPr>
        <p:spPr>
          <a:xfrm flipH="1">
            <a:off x="5205371" y="4509120"/>
            <a:ext cx="117482" cy="108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FEF9F98-5762-4346-AA57-002ECD787853}"/>
              </a:ext>
            </a:extLst>
          </p:cNvPr>
          <p:cNvCxnSpPr>
            <a:cxnSpLocks/>
          </p:cNvCxnSpPr>
          <p:nvPr/>
        </p:nvCxnSpPr>
        <p:spPr>
          <a:xfrm>
            <a:off x="5322853" y="4514927"/>
            <a:ext cx="25013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9DB4BB5-B7BD-2F4F-8C59-BC7068EA20E5}"/>
              </a:ext>
            </a:extLst>
          </p:cNvPr>
          <p:cNvCxnSpPr/>
          <p:nvPr/>
        </p:nvCxnSpPr>
        <p:spPr>
          <a:xfrm>
            <a:off x="7968208" y="2420888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B4BD6C6-DC79-B24B-8812-B5A7B9E07425}"/>
              </a:ext>
            </a:extLst>
          </p:cNvPr>
          <p:cNvCxnSpPr/>
          <p:nvPr/>
        </p:nvCxnSpPr>
        <p:spPr>
          <a:xfrm>
            <a:off x="7968208" y="2780928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5F9FCC-C256-744A-8FC2-FB14C11A8DA4}"/>
              </a:ext>
            </a:extLst>
          </p:cNvPr>
          <p:cNvCxnSpPr/>
          <p:nvPr/>
        </p:nvCxnSpPr>
        <p:spPr>
          <a:xfrm>
            <a:off x="7968208" y="3068960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3554A57-AA9E-4B48-BC57-480A796F5F75}"/>
              </a:ext>
            </a:extLst>
          </p:cNvPr>
          <p:cNvCxnSpPr/>
          <p:nvPr/>
        </p:nvCxnSpPr>
        <p:spPr>
          <a:xfrm>
            <a:off x="7968208" y="3392996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6343CA-25A0-FC4A-8CC1-5D9457154523}"/>
              </a:ext>
            </a:extLst>
          </p:cNvPr>
          <p:cNvCxnSpPr/>
          <p:nvPr/>
        </p:nvCxnSpPr>
        <p:spPr>
          <a:xfrm>
            <a:off x="7968208" y="3717032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39DFEA-B260-034B-86A7-71903FC22819}"/>
              </a:ext>
            </a:extLst>
          </p:cNvPr>
          <p:cNvCxnSpPr/>
          <p:nvPr/>
        </p:nvCxnSpPr>
        <p:spPr>
          <a:xfrm>
            <a:off x="7968208" y="4005064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2AC229-864B-C844-A685-04AF35D31C92}"/>
              </a:ext>
            </a:extLst>
          </p:cNvPr>
          <p:cNvCxnSpPr/>
          <p:nvPr/>
        </p:nvCxnSpPr>
        <p:spPr>
          <a:xfrm>
            <a:off x="7968208" y="4365104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DFADA77-59A6-E247-BC99-84F4F58496DA}"/>
              </a:ext>
            </a:extLst>
          </p:cNvPr>
          <p:cNvCxnSpPr/>
          <p:nvPr/>
        </p:nvCxnSpPr>
        <p:spPr>
          <a:xfrm>
            <a:off x="7968208" y="4635048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66B3909-788D-EF48-B644-A0F34F9E286F}"/>
              </a:ext>
            </a:extLst>
          </p:cNvPr>
          <p:cNvCxnSpPr/>
          <p:nvPr/>
        </p:nvCxnSpPr>
        <p:spPr>
          <a:xfrm>
            <a:off x="7975447" y="4871117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A96467-2917-D145-B6CC-70552618BC25}"/>
              </a:ext>
            </a:extLst>
          </p:cNvPr>
          <p:cNvCxnSpPr/>
          <p:nvPr/>
        </p:nvCxnSpPr>
        <p:spPr>
          <a:xfrm flipH="1" flipV="1">
            <a:off x="7968208" y="2420888"/>
            <a:ext cx="7239" cy="2520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2C32D8-1816-2A43-8C23-E401D37A9065}"/>
              </a:ext>
            </a:extLst>
          </p:cNvPr>
          <p:cNvCxnSpPr>
            <a:cxnSpLocks/>
          </p:cNvCxnSpPr>
          <p:nvPr/>
        </p:nvCxnSpPr>
        <p:spPr>
          <a:xfrm flipV="1">
            <a:off x="2855640" y="2132856"/>
            <a:ext cx="0" cy="10648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0DB3621-1783-7545-B124-F9E6BFFB018B}"/>
              </a:ext>
            </a:extLst>
          </p:cNvPr>
          <p:cNvCxnSpPr/>
          <p:nvPr/>
        </p:nvCxnSpPr>
        <p:spPr>
          <a:xfrm flipH="1">
            <a:off x="1415480" y="2132856"/>
            <a:ext cx="144016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4A06D16-1401-4C48-8E68-01AF174E3E1E}"/>
              </a:ext>
            </a:extLst>
          </p:cNvPr>
          <p:cNvCxnSpPr>
            <a:cxnSpLocks/>
          </p:cNvCxnSpPr>
          <p:nvPr/>
        </p:nvCxnSpPr>
        <p:spPr>
          <a:xfrm flipV="1">
            <a:off x="1127448" y="2636912"/>
            <a:ext cx="1224136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929C0CB-0D54-F14C-A1BF-8F37A7841CEC}"/>
              </a:ext>
            </a:extLst>
          </p:cNvPr>
          <p:cNvCxnSpPr>
            <a:cxnSpLocks/>
          </p:cNvCxnSpPr>
          <p:nvPr/>
        </p:nvCxnSpPr>
        <p:spPr>
          <a:xfrm>
            <a:off x="2351584" y="2636912"/>
            <a:ext cx="0" cy="5607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3045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78BCA81-61C8-5143-9E1C-DD09BBCEB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53" y="1484784"/>
            <a:ext cx="6992928" cy="52446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1F6D02-EE29-694D-9834-32C57E351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Radiolysis</a:t>
            </a:r>
            <a:r>
              <a:rPr lang="sv-SE" dirty="0"/>
              <a:t> Gas </a:t>
            </a:r>
            <a:r>
              <a:rPr lang="sv-SE" dirty="0" err="1"/>
              <a:t>Treatment</a:t>
            </a:r>
            <a:r>
              <a:rPr lang="sv-SE" dirty="0"/>
              <a:t>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6C2B0-FA99-6742-88BB-21427C30D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25</a:t>
            </a:fld>
            <a:endParaRPr lang="en-GB" noProof="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A9567A-5DBC-FD4B-8A58-E136A2935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8315" y="1484784"/>
            <a:ext cx="4661123" cy="33401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F0E935D-B6F6-3F4C-9757-396EE8355FEB}"/>
              </a:ext>
            </a:extLst>
          </p:cNvPr>
          <p:cNvSpPr txBox="1"/>
          <p:nvPr/>
        </p:nvSpPr>
        <p:spPr>
          <a:xfrm>
            <a:off x="8544272" y="4941168"/>
            <a:ext cx="914400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sv-SE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222221-27F0-1244-8565-75E0C9ACE645}"/>
              </a:ext>
            </a:extLst>
          </p:cNvPr>
          <p:cNvSpPr txBox="1"/>
          <p:nvPr/>
        </p:nvSpPr>
        <p:spPr>
          <a:xfrm>
            <a:off x="15542840" y="9683392"/>
            <a:ext cx="316156" cy="91440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sv-SE" sz="2000" dirty="0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E952EA90-C347-FA41-BACA-6E3F1AB71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1438" y="4902605"/>
            <a:ext cx="6133573" cy="1477328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altLang="sv-SE" sz="1000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Radiolysis</a:t>
            </a:r>
            <a:endParaRPr lang="sv-SE" altLang="sv-SE" sz="1000" b="1" dirty="0">
              <a:latin typeface="Calibri" panose="020F0502020204030204" pitchFamily="34" charset="0"/>
              <a:ea typeface="Calibri" panose="020F0502020204030204" pitchFamily="34" charset="0"/>
              <a:cs typeface="Times New Roman" pitchFamily="2" charset="0"/>
            </a:endParaRPr>
          </a:p>
          <a:p>
            <a:pPr marL="171450" lvl="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v-SE" altLang="sv-S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D</a:t>
            </a:r>
            <a:r>
              <a:rPr kumimoji="0" lang="sv-SE" altLang="sv-SE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ecomposition</a:t>
            </a:r>
            <a:r>
              <a:rPr kumimoji="0" lang="sv-SE" altLang="sv-S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</a:t>
            </a:r>
            <a:r>
              <a:rPr kumimoji="0" lang="sv-SE" altLang="sv-SE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of</a:t>
            </a:r>
            <a:r>
              <a:rPr kumimoji="0" lang="sv-SE" altLang="sv-S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</a:t>
            </a:r>
            <a:r>
              <a:rPr kumimoji="0" lang="sv-SE" altLang="sv-SE" sz="1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water</a:t>
            </a:r>
            <a:r>
              <a:rPr kumimoji="0" lang="sv-SE" altLang="sv-S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, H</a:t>
            </a:r>
            <a:r>
              <a:rPr kumimoji="0" lang="sv-SE" altLang="sv-SE" sz="10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2</a:t>
            </a:r>
            <a:r>
              <a:rPr kumimoji="0" lang="sv-SE" altLang="sv-S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O =&gt; </a:t>
            </a: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H</a:t>
            </a:r>
            <a:r>
              <a:rPr lang="sv-SE" altLang="sv-SE" sz="10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2</a:t>
            </a: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+ ½ H</a:t>
            </a:r>
            <a:r>
              <a:rPr lang="sv-SE" altLang="sv-SE" sz="10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2</a:t>
            </a: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O</a:t>
            </a:r>
            <a:r>
              <a:rPr lang="sv-SE" altLang="sv-SE" sz="10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2</a:t>
            </a:r>
            <a:r>
              <a:rPr kumimoji="0" lang="sv-SE" altLang="sv-SE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</a:t>
            </a:r>
          </a:p>
          <a:p>
            <a:pPr marL="171450" indent="-1714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Generation </a:t>
            </a:r>
            <a:r>
              <a:rPr lang="sv-SE" altLang="sv-S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of</a:t>
            </a: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oxygen, H</a:t>
            </a:r>
            <a:r>
              <a:rPr lang="sv-SE" altLang="sv-SE" sz="10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2</a:t>
            </a: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O</a:t>
            </a:r>
            <a:r>
              <a:rPr lang="sv-SE" altLang="sv-SE" sz="10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2</a:t>
            </a: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+ </a:t>
            </a:r>
            <a:r>
              <a:rPr lang="sv-SE" altLang="sv-S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radical</a:t>
            </a: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=&gt; H</a:t>
            </a:r>
            <a:r>
              <a:rPr lang="sv-SE" altLang="sv-SE" sz="10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2</a:t>
            </a: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+ ½ O</a:t>
            </a:r>
            <a:r>
              <a:rPr lang="sv-SE" altLang="sv-SE" sz="1000" baseline="-30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2</a:t>
            </a: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  (</a:t>
            </a:r>
            <a:r>
              <a:rPr lang="sv-SE" altLang="sv-S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secondary</a:t>
            </a: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</a:t>
            </a:r>
            <a:r>
              <a:rPr lang="sv-SE" altLang="sv-SE" sz="10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reaction</a:t>
            </a:r>
            <a:r>
              <a:rPr lang="sv-SE" altLang="sv-SE" sz="1000" dirty="0"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) </a:t>
            </a:r>
          </a:p>
          <a:p>
            <a:pPr lvl="0"/>
            <a:r>
              <a:rPr lang="en-GB" sz="1000" b="1" dirty="0"/>
              <a:t>Requirements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000" dirty="0"/>
              <a:t>Recombine the hydrogen formed</a:t>
            </a:r>
            <a:endParaRPr lang="sv-SE" sz="1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000" dirty="0"/>
              <a:t>Keeping the concentration of hydrogen below the lower flammability level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000" dirty="0"/>
              <a:t>Keeping the non re-combinable spallation gases contained until decay</a:t>
            </a:r>
          </a:p>
          <a:p>
            <a:pPr lvl="0"/>
            <a:r>
              <a:rPr lang="en-GB" sz="1000" dirty="0"/>
              <a:t>          allows release to the atmosphere (</a:t>
            </a:r>
            <a:r>
              <a:rPr lang="en-GB" sz="1000" baseline="30000" dirty="0"/>
              <a:t>11</a:t>
            </a:r>
            <a:r>
              <a:rPr lang="en-GB" sz="1000" dirty="0"/>
              <a:t>C, </a:t>
            </a:r>
            <a:r>
              <a:rPr lang="en-GB" sz="1000" baseline="30000" dirty="0"/>
              <a:t>14</a:t>
            </a:r>
            <a:r>
              <a:rPr lang="en-GB" sz="1000" dirty="0"/>
              <a:t>O, </a:t>
            </a:r>
            <a:r>
              <a:rPr lang="en-GB" sz="1000" baseline="30000" dirty="0"/>
              <a:t>15</a:t>
            </a:r>
            <a:r>
              <a:rPr lang="en-GB" sz="1000" dirty="0"/>
              <a:t>O)</a:t>
            </a:r>
            <a:endParaRPr lang="sv-SE" sz="1000" dirty="0"/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sv-SE" altLang="sv-SE" sz="1000" dirty="0">
              <a:latin typeface="Arial" panose="020B0604020202020204" pitchFamily="34" charset="0"/>
            </a:endParaRPr>
          </a:p>
        </p:txBody>
      </p:sp>
      <p:sp>
        <p:nvSpPr>
          <p:cNvPr id="23" name="Rectangle 14">
            <a:extLst>
              <a:ext uri="{FF2B5EF4-FFF2-40B4-BE49-F238E27FC236}">
                <a16:creationId xmlns:a16="http://schemas.microsoft.com/office/drawing/2014/main" id="{E42CA916-8179-BE4D-9E04-0C9F80B3D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216" y="5293271"/>
            <a:ext cx="421540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v-SE" altLang="sv-SE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itchFamily="2" charset="0"/>
              </a:rPr>
              <a:t> </a:t>
            </a:r>
            <a:endParaRPr kumimoji="0" lang="sv-SE" altLang="sv-SE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22309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2F23CD-66CC-B74A-B5C0-922376705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Purification</a:t>
            </a:r>
            <a:r>
              <a:rPr lang="sv-SE" dirty="0"/>
              <a:t> System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881B1-816F-E340-A6E1-DF373746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2650077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758F-29DC-AB48-8753-E01349184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Purification</a:t>
            </a:r>
            <a:r>
              <a:rPr lang="sv-SE" dirty="0"/>
              <a:t>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7D215B-6C84-3B47-A509-4CAB5075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27</a:t>
            </a:fld>
            <a:endParaRPr lang="en-GB" noProof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6C4CD60-F835-7044-824E-AF71F761CD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3"/>
            <a:ext cx="10602416" cy="5301208"/>
          </a:xfrm>
          <a:prstGeom prst="rect">
            <a:avLst/>
          </a:prstGeom>
          <a:ln>
            <a:solidFill>
              <a:srgbClr val="1E9FDB"/>
            </a:solidFill>
          </a:ln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FD0BA14-5B96-C843-8EC9-A792BAA3E042}"/>
              </a:ext>
            </a:extLst>
          </p:cNvPr>
          <p:cNvCxnSpPr/>
          <p:nvPr/>
        </p:nvCxnSpPr>
        <p:spPr>
          <a:xfrm flipH="1">
            <a:off x="6888088" y="2060848"/>
            <a:ext cx="2016224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5F31BB6-43F1-404C-AD37-4CF07DFF3EF6}"/>
              </a:ext>
            </a:extLst>
          </p:cNvPr>
          <p:cNvCxnSpPr/>
          <p:nvPr/>
        </p:nvCxnSpPr>
        <p:spPr>
          <a:xfrm>
            <a:off x="6888088" y="2060848"/>
            <a:ext cx="0" cy="12961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306667-CEC0-304B-97AF-531572889AD0}"/>
              </a:ext>
            </a:extLst>
          </p:cNvPr>
          <p:cNvCxnSpPr/>
          <p:nvPr/>
        </p:nvCxnSpPr>
        <p:spPr>
          <a:xfrm flipH="1">
            <a:off x="6240016" y="3356992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7BDF6AD-8720-F445-88BA-691E499A8831}"/>
              </a:ext>
            </a:extLst>
          </p:cNvPr>
          <p:cNvCxnSpPr/>
          <p:nvPr/>
        </p:nvCxnSpPr>
        <p:spPr>
          <a:xfrm flipH="1">
            <a:off x="3215680" y="3356992"/>
            <a:ext cx="2520280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324B6C5-6EDB-154A-A331-B41B338960EE}"/>
              </a:ext>
            </a:extLst>
          </p:cNvPr>
          <p:cNvCxnSpPr>
            <a:cxnSpLocks/>
          </p:cNvCxnSpPr>
          <p:nvPr/>
        </p:nvCxnSpPr>
        <p:spPr>
          <a:xfrm>
            <a:off x="2711624" y="3573016"/>
            <a:ext cx="0" cy="129614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FDF4458-80CF-4247-B56C-79CF87C134B9}"/>
              </a:ext>
            </a:extLst>
          </p:cNvPr>
          <p:cNvCxnSpPr/>
          <p:nvPr/>
        </p:nvCxnSpPr>
        <p:spPr>
          <a:xfrm>
            <a:off x="2711624" y="4867164"/>
            <a:ext cx="64807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881D228-B9CB-D245-A21F-0AEDF47E10D6}"/>
              </a:ext>
            </a:extLst>
          </p:cNvPr>
          <p:cNvCxnSpPr>
            <a:cxnSpLocks/>
            <a:endCxn id="18" idx="2"/>
          </p:cNvCxnSpPr>
          <p:nvPr/>
        </p:nvCxnSpPr>
        <p:spPr>
          <a:xfrm>
            <a:off x="3575720" y="4509120"/>
            <a:ext cx="151216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317945-FA45-7543-B0CD-4A5C31BA4445}"/>
              </a:ext>
            </a:extLst>
          </p:cNvPr>
          <p:cNvCxnSpPr/>
          <p:nvPr/>
        </p:nvCxnSpPr>
        <p:spPr>
          <a:xfrm>
            <a:off x="7824192" y="4509120"/>
            <a:ext cx="0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0A48FB3-E10F-FE42-AE4E-47A1F54C5338}"/>
              </a:ext>
            </a:extLst>
          </p:cNvPr>
          <p:cNvCxnSpPr/>
          <p:nvPr/>
        </p:nvCxnSpPr>
        <p:spPr>
          <a:xfrm>
            <a:off x="7824192" y="4941168"/>
            <a:ext cx="14401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4D15B8-3776-B541-A297-FF0DD9164453}"/>
              </a:ext>
            </a:extLst>
          </p:cNvPr>
          <p:cNvCxnSpPr/>
          <p:nvPr/>
        </p:nvCxnSpPr>
        <p:spPr>
          <a:xfrm>
            <a:off x="3575720" y="4509120"/>
            <a:ext cx="0" cy="21602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5864B659-B9EE-8B43-929D-9C3A4243FD15}"/>
              </a:ext>
            </a:extLst>
          </p:cNvPr>
          <p:cNvSpPr/>
          <p:nvPr/>
        </p:nvSpPr>
        <p:spPr>
          <a:xfrm>
            <a:off x="2136539" y="3197679"/>
            <a:ext cx="1079139" cy="37334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5BAD138-7B62-5748-8560-5EB0CE316EF1}"/>
              </a:ext>
            </a:extLst>
          </p:cNvPr>
          <p:cNvSpPr/>
          <p:nvPr/>
        </p:nvSpPr>
        <p:spPr>
          <a:xfrm>
            <a:off x="5735960" y="3284984"/>
            <a:ext cx="504055" cy="21602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D70496F-0407-514D-B816-993F1ACCE2D1}"/>
              </a:ext>
            </a:extLst>
          </p:cNvPr>
          <p:cNvSpPr/>
          <p:nvPr/>
        </p:nvSpPr>
        <p:spPr>
          <a:xfrm>
            <a:off x="5087888" y="4401108"/>
            <a:ext cx="234965" cy="216024"/>
          </a:xfrm>
          <a:prstGeom prst="ellipse">
            <a:avLst/>
          </a:prstGeom>
          <a:solidFill>
            <a:schemeClr val="accent1">
              <a:alpha val="2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783C4F1-6113-4C4A-8F2A-4D8E844A7328}"/>
              </a:ext>
            </a:extLst>
          </p:cNvPr>
          <p:cNvCxnSpPr>
            <a:stCxn id="18" idx="0"/>
            <a:endCxn id="18" idx="6"/>
          </p:cNvCxnSpPr>
          <p:nvPr/>
        </p:nvCxnSpPr>
        <p:spPr>
          <a:xfrm>
            <a:off x="5205371" y="4401108"/>
            <a:ext cx="117482" cy="108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824E9F1-A9A3-6646-A262-31D5B55F6D96}"/>
              </a:ext>
            </a:extLst>
          </p:cNvPr>
          <p:cNvCxnSpPr>
            <a:stCxn id="18" idx="6"/>
            <a:endCxn id="18" idx="4"/>
          </p:cNvCxnSpPr>
          <p:nvPr/>
        </p:nvCxnSpPr>
        <p:spPr>
          <a:xfrm flipH="1">
            <a:off x="5205371" y="4509120"/>
            <a:ext cx="117482" cy="10801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FEF9F98-5762-4346-AA57-002ECD787853}"/>
              </a:ext>
            </a:extLst>
          </p:cNvPr>
          <p:cNvCxnSpPr>
            <a:cxnSpLocks/>
          </p:cNvCxnSpPr>
          <p:nvPr/>
        </p:nvCxnSpPr>
        <p:spPr>
          <a:xfrm>
            <a:off x="5322853" y="4514927"/>
            <a:ext cx="250133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9DB4BB5-B7BD-2F4F-8C59-BC7068EA20E5}"/>
              </a:ext>
            </a:extLst>
          </p:cNvPr>
          <p:cNvCxnSpPr/>
          <p:nvPr/>
        </p:nvCxnSpPr>
        <p:spPr>
          <a:xfrm>
            <a:off x="7968208" y="2420888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B4BD6C6-DC79-B24B-8812-B5A7B9E07425}"/>
              </a:ext>
            </a:extLst>
          </p:cNvPr>
          <p:cNvCxnSpPr/>
          <p:nvPr/>
        </p:nvCxnSpPr>
        <p:spPr>
          <a:xfrm>
            <a:off x="7968208" y="2780928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45F9FCC-C256-744A-8FC2-FB14C11A8DA4}"/>
              </a:ext>
            </a:extLst>
          </p:cNvPr>
          <p:cNvCxnSpPr/>
          <p:nvPr/>
        </p:nvCxnSpPr>
        <p:spPr>
          <a:xfrm>
            <a:off x="7968208" y="3068960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3554A57-AA9E-4B48-BC57-480A796F5F75}"/>
              </a:ext>
            </a:extLst>
          </p:cNvPr>
          <p:cNvCxnSpPr/>
          <p:nvPr/>
        </p:nvCxnSpPr>
        <p:spPr>
          <a:xfrm>
            <a:off x="7968208" y="3392996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16343CA-25A0-FC4A-8CC1-5D9457154523}"/>
              </a:ext>
            </a:extLst>
          </p:cNvPr>
          <p:cNvCxnSpPr/>
          <p:nvPr/>
        </p:nvCxnSpPr>
        <p:spPr>
          <a:xfrm>
            <a:off x="7968208" y="3717032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539DFEA-B260-034B-86A7-71903FC22819}"/>
              </a:ext>
            </a:extLst>
          </p:cNvPr>
          <p:cNvCxnSpPr/>
          <p:nvPr/>
        </p:nvCxnSpPr>
        <p:spPr>
          <a:xfrm>
            <a:off x="7968208" y="4005064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52AC229-864B-C844-A685-04AF35D31C92}"/>
              </a:ext>
            </a:extLst>
          </p:cNvPr>
          <p:cNvCxnSpPr/>
          <p:nvPr/>
        </p:nvCxnSpPr>
        <p:spPr>
          <a:xfrm>
            <a:off x="7968208" y="4365104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DFADA77-59A6-E247-BC99-84F4F58496DA}"/>
              </a:ext>
            </a:extLst>
          </p:cNvPr>
          <p:cNvCxnSpPr/>
          <p:nvPr/>
        </p:nvCxnSpPr>
        <p:spPr>
          <a:xfrm>
            <a:off x="7968208" y="4635048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66B3909-788D-EF48-B644-A0F34F9E286F}"/>
              </a:ext>
            </a:extLst>
          </p:cNvPr>
          <p:cNvCxnSpPr/>
          <p:nvPr/>
        </p:nvCxnSpPr>
        <p:spPr>
          <a:xfrm>
            <a:off x="7975447" y="4871117"/>
            <a:ext cx="122413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7A96467-2917-D145-B6CC-70552618BC25}"/>
              </a:ext>
            </a:extLst>
          </p:cNvPr>
          <p:cNvCxnSpPr/>
          <p:nvPr/>
        </p:nvCxnSpPr>
        <p:spPr>
          <a:xfrm flipH="1" flipV="1">
            <a:off x="7968208" y="2420888"/>
            <a:ext cx="7239" cy="252028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52C32D8-1816-2A43-8C23-E401D37A9065}"/>
              </a:ext>
            </a:extLst>
          </p:cNvPr>
          <p:cNvCxnSpPr>
            <a:cxnSpLocks/>
          </p:cNvCxnSpPr>
          <p:nvPr/>
        </p:nvCxnSpPr>
        <p:spPr>
          <a:xfrm flipV="1">
            <a:off x="4151784" y="4509120"/>
            <a:ext cx="0" cy="77679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0DB3621-1783-7545-B124-F9E6BFFB018B}"/>
              </a:ext>
            </a:extLst>
          </p:cNvPr>
          <p:cNvCxnSpPr>
            <a:cxnSpLocks/>
          </p:cNvCxnSpPr>
          <p:nvPr/>
        </p:nvCxnSpPr>
        <p:spPr>
          <a:xfrm flipH="1">
            <a:off x="1703512" y="6237312"/>
            <a:ext cx="511256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4A06D16-1401-4C48-8E68-01AF174E3E1E}"/>
              </a:ext>
            </a:extLst>
          </p:cNvPr>
          <p:cNvCxnSpPr>
            <a:cxnSpLocks/>
          </p:cNvCxnSpPr>
          <p:nvPr/>
        </p:nvCxnSpPr>
        <p:spPr>
          <a:xfrm flipV="1">
            <a:off x="1828494" y="5293406"/>
            <a:ext cx="2323290" cy="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2929C0CB-0D54-F14C-A1BF-8F37A7841CEC}"/>
              </a:ext>
            </a:extLst>
          </p:cNvPr>
          <p:cNvCxnSpPr>
            <a:cxnSpLocks/>
          </p:cNvCxnSpPr>
          <p:nvPr/>
        </p:nvCxnSpPr>
        <p:spPr>
          <a:xfrm>
            <a:off x="6816080" y="4563126"/>
            <a:ext cx="0" cy="167418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0473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3736-BC7C-094A-9ECC-381776CF5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purification</a:t>
            </a:r>
            <a:r>
              <a:rPr lang="sv-SE" dirty="0"/>
              <a:t> – </a:t>
            </a:r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Cooling</a:t>
            </a:r>
            <a:r>
              <a:rPr lang="sv-SE" dirty="0"/>
              <a:t>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249ABB-2E2B-2740-80CF-8B448EC6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28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0990C5-A1EE-5A48-AE7E-BD0BF42557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9120336" y="4221088"/>
            <a:ext cx="2952329" cy="1903350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contourClr>
              <a:srgbClr val="FF000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37A36A-1330-D344-8AD3-9F137861B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4137265"/>
            <a:ext cx="3600400" cy="2545836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>
            <a:contourClr>
              <a:srgbClr val="FF000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621A6E-BA34-9849-B648-91D458688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864" y="1476801"/>
            <a:ext cx="3600400" cy="2545835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>
            <a:contourClr>
              <a:srgbClr val="FF0000"/>
            </a:contourClr>
          </a:sp3d>
        </p:spPr>
      </p:pic>
      <p:pic>
        <p:nvPicPr>
          <p:cNvPr id="9" name="Picture 8" descr="section.bmp">
            <a:extLst>
              <a:ext uri="{FF2B5EF4-FFF2-40B4-BE49-F238E27FC236}">
                <a16:creationId xmlns:a16="http://schemas.microsoft.com/office/drawing/2014/main" id="{C61853CE-6A8B-EE41-81E2-AB66811FE4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271" y="1456994"/>
            <a:ext cx="3616433" cy="1604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7B720D5-26C8-3A41-B5D0-350D5395F088}"/>
              </a:ext>
            </a:extLst>
          </p:cNvPr>
          <p:cNvCxnSpPr>
            <a:cxnSpLocks/>
            <a:stCxn id="5" idx="0"/>
          </p:cNvCxnSpPr>
          <p:nvPr/>
        </p:nvCxnSpPr>
        <p:spPr>
          <a:xfrm flipH="1" flipV="1">
            <a:off x="10064032" y="2348880"/>
            <a:ext cx="532469" cy="1872208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A35DBA3-DB13-9849-AAB7-60CF93C38E98}"/>
              </a:ext>
            </a:extLst>
          </p:cNvPr>
          <p:cNvSpPr txBox="1"/>
          <p:nvPr/>
        </p:nvSpPr>
        <p:spPr>
          <a:xfrm>
            <a:off x="119336" y="1657190"/>
            <a:ext cx="4608512" cy="2365445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chemeClr val="accent1"/>
            </a:solidFill>
          </a:ln>
        </p:spPr>
        <p:txBody>
          <a:bodyPr vert="horz" wrap="none" lIns="91440" tIns="45720" rIns="91440" bIns="45720" rtlCol="0" anchor="t">
            <a:normAutofit fontScale="85000" lnSpcReduction="20000"/>
          </a:bodyPr>
          <a:lstStyle/>
          <a:p>
            <a:pPr algn="l"/>
            <a:r>
              <a:rPr lang="sv-SE" sz="2000" dirty="0"/>
              <a:t>2 </a:t>
            </a:r>
            <a:r>
              <a:rPr lang="sv-SE" sz="2000" dirty="0" err="1"/>
              <a:t>columns</a:t>
            </a:r>
            <a:r>
              <a:rPr lang="sv-SE" sz="2000" dirty="0"/>
              <a:t>/system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Fixed</a:t>
            </a:r>
            <a:r>
              <a:rPr lang="sv-SE" sz="2000" dirty="0"/>
              <a:t> </a:t>
            </a:r>
            <a:r>
              <a:rPr lang="sv-SE" sz="2000" dirty="0" err="1"/>
              <a:t>columns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Lead</a:t>
            </a:r>
            <a:r>
              <a:rPr lang="sv-SE" sz="2000" dirty="0"/>
              <a:t> </a:t>
            </a:r>
            <a:r>
              <a:rPr lang="sv-SE" sz="2000" dirty="0" err="1"/>
              <a:t>shielded</a:t>
            </a:r>
            <a:r>
              <a:rPr lang="sv-SE" sz="2000" dirty="0"/>
              <a:t> 4 cm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One</a:t>
            </a:r>
            <a:r>
              <a:rPr lang="sv-SE" sz="2000" dirty="0"/>
              <a:t> </a:t>
            </a:r>
            <a:r>
              <a:rPr lang="sv-SE" sz="2000" dirty="0" err="1"/>
              <a:t>running</a:t>
            </a:r>
            <a:r>
              <a:rPr lang="sv-SE" sz="2000" dirty="0"/>
              <a:t> and </a:t>
            </a:r>
            <a:r>
              <a:rPr lang="sv-SE" sz="2000" dirty="0" err="1"/>
              <a:t>one</a:t>
            </a:r>
            <a:r>
              <a:rPr lang="sv-SE" sz="2000" dirty="0"/>
              <a:t> standby or </a:t>
            </a:r>
            <a:r>
              <a:rPr lang="sv-SE" sz="2000" dirty="0" err="1"/>
              <a:t>decay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v-SE" sz="2000" dirty="0"/>
          </a:p>
          <a:p>
            <a:r>
              <a:rPr lang="sv-SE" sz="2000" dirty="0"/>
              <a:t>Exchange </a:t>
            </a:r>
            <a:r>
              <a:rPr lang="sv-SE" sz="2000" dirty="0" err="1"/>
              <a:t>of</a:t>
            </a:r>
            <a:r>
              <a:rPr lang="sv-SE" sz="2000" dirty="0"/>
              <a:t> </a:t>
            </a:r>
            <a:r>
              <a:rPr lang="sv-SE" sz="2000" dirty="0" err="1"/>
              <a:t>resin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/>
              <a:t>At </a:t>
            </a:r>
            <a:r>
              <a:rPr lang="sv-SE" sz="2000" dirty="0" err="1"/>
              <a:t>most</a:t>
            </a:r>
            <a:r>
              <a:rPr lang="sv-SE" sz="2000" dirty="0"/>
              <a:t> </a:t>
            </a:r>
            <a:r>
              <a:rPr lang="sv-SE" sz="2000" dirty="0" err="1"/>
              <a:t>once</a:t>
            </a:r>
            <a:r>
              <a:rPr lang="sv-SE" sz="2000" dirty="0"/>
              <a:t>/</a:t>
            </a:r>
            <a:r>
              <a:rPr lang="sv-SE" sz="2000" dirty="0" err="1"/>
              <a:t>year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Conductivity</a:t>
            </a:r>
            <a:r>
              <a:rPr lang="sv-SE" sz="2000" dirty="0"/>
              <a:t> &gt; 0,5 𝜇</a:t>
            </a:r>
            <a:r>
              <a:rPr lang="sv-SE" sz="2000" dirty="0" err="1"/>
              <a:t>Sm</a:t>
            </a:r>
            <a:r>
              <a:rPr lang="sv-SE" sz="2000" dirty="0"/>
              <a:t>/cm 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/>
              <a:t>Transport </a:t>
            </a:r>
            <a:r>
              <a:rPr lang="sv-SE" sz="2000" dirty="0" err="1"/>
              <a:t>Vessel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 err="1"/>
              <a:t>Mock-up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sv-SE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99146E-2827-9747-A496-0961946DE8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556" y="4194919"/>
            <a:ext cx="1822896" cy="24305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846AF3-B276-0340-BB69-A77B1A474493}"/>
              </a:ext>
            </a:extLst>
          </p:cNvPr>
          <p:cNvCxnSpPr/>
          <p:nvPr/>
        </p:nvCxnSpPr>
        <p:spPr>
          <a:xfrm flipV="1">
            <a:off x="8709148" y="2492896"/>
            <a:ext cx="1354884" cy="164436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596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2F23CD-66CC-B74A-B5C0-922376705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Drainage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881B1-816F-E340-A6E1-DF373746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29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04853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CA87D7C-CE31-9346-9BF9-8C88A6F0CB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Overview</a:t>
            </a:r>
            <a:endParaRPr lang="sv-SE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A75791B1-0F1C-2740-A512-1A245197AD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8BB8C8-6AAD-3641-826C-F1AD2567B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142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658B-C946-8F42-956F-79AC6BB3A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Drainage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334596-081C-9F44-A940-F0FE030B4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30</a:t>
            </a:fld>
            <a:endParaRPr lang="en-GB" noProof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63DB7-0FF5-2748-B538-C39CD802BC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248128" y="4293096"/>
            <a:ext cx="4067944" cy="2404822"/>
          </a:xfrm>
          <a:prstGeom prst="rect">
            <a:avLst/>
          </a:prstGeom>
          <a:scene3d>
            <a:camera prst="orthographicFront"/>
            <a:lightRig rig="threePt" dir="t"/>
          </a:scene3d>
          <a:sp3d contourW="25400">
            <a:contourClr>
              <a:srgbClr val="FF000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CE36EAF-E69A-9944-9653-6F6088833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0661" y="1776242"/>
            <a:ext cx="2673822" cy="2005367"/>
          </a:xfrm>
          <a:prstGeom prst="rect">
            <a:avLst/>
          </a:prstGeom>
          <a:scene3d>
            <a:camera prst="orthographicFront"/>
            <a:lightRig rig="threePt" dir="t"/>
          </a:scene3d>
          <a:sp3d contourW="19050">
            <a:contourClr>
              <a:srgbClr val="FF0000"/>
            </a:contourClr>
          </a:sp3d>
        </p:spPr>
      </p:pic>
      <p:pic>
        <p:nvPicPr>
          <p:cNvPr id="7" name="Picture 6" descr="section.bmp">
            <a:extLst>
              <a:ext uri="{FF2B5EF4-FFF2-40B4-BE49-F238E27FC236}">
                <a16:creationId xmlns:a16="http://schemas.microsoft.com/office/drawing/2014/main" id="{D612A369-75C8-D141-AF35-E894804BEB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271" y="1456994"/>
            <a:ext cx="3616433" cy="16042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9F24362-6FBE-DF4A-A188-7D32FAB2F78F}"/>
              </a:ext>
            </a:extLst>
          </p:cNvPr>
          <p:cNvCxnSpPr/>
          <p:nvPr/>
        </p:nvCxnSpPr>
        <p:spPr>
          <a:xfrm flipV="1">
            <a:off x="9624392" y="2492896"/>
            <a:ext cx="648072" cy="1800200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79A13C8-3984-3342-B41A-2DA3DF89A7DE}"/>
              </a:ext>
            </a:extLst>
          </p:cNvPr>
          <p:cNvSpPr txBox="1"/>
          <p:nvPr/>
        </p:nvSpPr>
        <p:spPr>
          <a:xfrm>
            <a:off x="609600" y="2420888"/>
            <a:ext cx="5015920" cy="324036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chemeClr val="accent1"/>
            </a:solidFill>
          </a:ln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Re-</a:t>
            </a:r>
            <a:r>
              <a:rPr lang="sv-SE" sz="2000" dirty="0" err="1"/>
              <a:t>use</a:t>
            </a:r>
            <a:r>
              <a:rPr lang="sv-SE" sz="2000" dirty="0"/>
              <a:t> the </a:t>
            </a:r>
            <a:r>
              <a:rPr lang="sv-SE" sz="2000" dirty="0" err="1"/>
              <a:t>water</a:t>
            </a:r>
            <a:r>
              <a:rPr lang="sv-SE" sz="2000" dirty="0"/>
              <a:t> as </a:t>
            </a:r>
            <a:r>
              <a:rPr lang="sv-SE" sz="2000" dirty="0" err="1"/>
              <a:t>much</a:t>
            </a:r>
            <a:r>
              <a:rPr lang="sv-SE" sz="2000" dirty="0"/>
              <a:t> as </a:t>
            </a:r>
            <a:r>
              <a:rPr lang="sv-SE" sz="2000" dirty="0" err="1"/>
              <a:t>possible</a:t>
            </a:r>
            <a:endParaRPr lang="sv-SE" sz="2000" dirty="0"/>
          </a:p>
          <a:p>
            <a:pPr algn="l"/>
            <a:r>
              <a:rPr lang="sv-SE" sz="2000" dirty="0" err="1"/>
              <a:t>Seperate</a:t>
            </a:r>
            <a:r>
              <a:rPr lang="sv-SE" sz="2000" dirty="0"/>
              <a:t> </a:t>
            </a:r>
            <a:r>
              <a:rPr lang="sv-SE" sz="2000" dirty="0" err="1"/>
              <a:t>vessels</a:t>
            </a:r>
            <a:r>
              <a:rPr lang="sv-SE" sz="2000" dirty="0"/>
              <a:t> for: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All </a:t>
            </a:r>
            <a:r>
              <a:rPr lang="sv-SE" sz="2000" dirty="0" err="1"/>
              <a:t>three</a:t>
            </a:r>
            <a:r>
              <a:rPr lang="sv-SE" sz="2000" dirty="0"/>
              <a:t> </a:t>
            </a:r>
            <a:r>
              <a:rPr lang="sv-SE" sz="2000" dirty="0" err="1"/>
              <a:t>primary</a:t>
            </a:r>
            <a:r>
              <a:rPr lang="sv-SE" sz="2000" dirty="0"/>
              <a:t> </a:t>
            </a:r>
            <a:r>
              <a:rPr lang="sv-SE" sz="2000" dirty="0" err="1"/>
              <a:t>cooling</a:t>
            </a:r>
            <a:r>
              <a:rPr lang="sv-SE" sz="2000" dirty="0"/>
              <a:t> systems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/>
              <a:t>All </a:t>
            </a:r>
            <a:r>
              <a:rPr lang="sv-SE" sz="2000" dirty="0" err="1"/>
              <a:t>three</a:t>
            </a:r>
            <a:r>
              <a:rPr lang="sv-SE" sz="2000" dirty="0"/>
              <a:t> </a:t>
            </a:r>
            <a:r>
              <a:rPr lang="sv-SE" sz="2000" dirty="0" err="1"/>
              <a:t>intermediate</a:t>
            </a:r>
            <a:r>
              <a:rPr lang="sv-SE" sz="2000" dirty="0"/>
              <a:t> </a:t>
            </a:r>
            <a:r>
              <a:rPr lang="sv-SE" sz="2000" dirty="0" err="1"/>
              <a:t>cooling</a:t>
            </a:r>
            <a:r>
              <a:rPr lang="sv-SE" sz="2000" dirty="0"/>
              <a:t> systems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2000" dirty="0" err="1"/>
              <a:t>Storage</a:t>
            </a:r>
            <a:r>
              <a:rPr lang="sv-SE" sz="2000" dirty="0"/>
              <a:t> </a:t>
            </a:r>
            <a:r>
              <a:rPr lang="sv-SE" sz="2000" dirty="0" err="1"/>
              <a:t>vessels</a:t>
            </a:r>
            <a:r>
              <a:rPr lang="sv-SE" sz="2000" dirty="0"/>
              <a:t>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/>
              <a:t>2 x 17 m</a:t>
            </a:r>
            <a:r>
              <a:rPr lang="sv-SE" sz="2000" baseline="30000" dirty="0"/>
              <a:t>3</a:t>
            </a:r>
            <a:r>
              <a:rPr lang="sv-SE" sz="2000" dirty="0"/>
              <a:t> </a:t>
            </a:r>
            <a:r>
              <a:rPr lang="sv-SE" sz="2000" dirty="0" err="1"/>
              <a:t>floor</a:t>
            </a:r>
            <a:r>
              <a:rPr lang="sv-SE" sz="2000" dirty="0"/>
              <a:t> </a:t>
            </a:r>
            <a:r>
              <a:rPr lang="sv-SE" sz="2000" dirty="0" err="1"/>
              <a:t>drain</a:t>
            </a:r>
            <a:r>
              <a:rPr lang="sv-SE" sz="2000" dirty="0"/>
              <a:t> (sprinkler </a:t>
            </a:r>
            <a:r>
              <a:rPr lang="sv-SE" sz="2000" dirty="0" err="1"/>
              <a:t>water</a:t>
            </a:r>
            <a:r>
              <a:rPr lang="sv-SE" sz="2000" dirty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/>
              <a:t>1 </a:t>
            </a:r>
            <a:r>
              <a:rPr lang="sv-SE" sz="2000" dirty="0" err="1"/>
              <a:t>activated</a:t>
            </a:r>
            <a:r>
              <a:rPr lang="sv-SE" sz="2000" dirty="0"/>
              <a:t> </a:t>
            </a:r>
            <a:r>
              <a:rPr lang="sv-SE" sz="2000" dirty="0" err="1"/>
              <a:t>water</a:t>
            </a:r>
            <a:r>
              <a:rPr lang="sv-SE" sz="2000" dirty="0"/>
              <a:t> =&gt; </a:t>
            </a:r>
            <a:r>
              <a:rPr lang="sv-SE" sz="2000" dirty="0" err="1"/>
              <a:t>waste</a:t>
            </a:r>
            <a:endParaRPr lang="sv-SE" sz="20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2000" dirty="0"/>
              <a:t>1 non-</a:t>
            </a:r>
            <a:r>
              <a:rPr lang="sv-SE" sz="2000" dirty="0" err="1"/>
              <a:t>activated</a:t>
            </a:r>
            <a:r>
              <a:rPr lang="sv-SE" sz="2000" dirty="0"/>
              <a:t> </a:t>
            </a:r>
            <a:r>
              <a:rPr lang="sv-SE" sz="2000" dirty="0" err="1"/>
              <a:t>water</a:t>
            </a:r>
            <a:r>
              <a:rPr lang="sv-SE" sz="2000" dirty="0"/>
              <a:t> =&gt; </a:t>
            </a:r>
            <a:r>
              <a:rPr lang="sv-SE" sz="2000" dirty="0" err="1"/>
              <a:t>waste</a:t>
            </a:r>
            <a:endParaRPr lang="sv-SE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v-SE" sz="2000" dirty="0"/>
              <a:t>Connection to </a:t>
            </a:r>
            <a:r>
              <a:rPr lang="sv-SE" sz="2000" dirty="0" err="1"/>
              <a:t>waste</a:t>
            </a:r>
            <a:r>
              <a:rPr lang="sv-SE" sz="2000" dirty="0"/>
              <a:t> 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sv-SE" sz="2000" dirty="0"/>
          </a:p>
        </p:txBody>
      </p:sp>
    </p:spTree>
    <p:extLst>
      <p:ext uri="{BB962C8B-B14F-4D97-AF65-F5344CB8AC3E}">
        <p14:creationId xmlns:p14="http://schemas.microsoft.com/office/powerpoint/2010/main" val="28363239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92F23CD-66CC-B74A-B5C0-9223767059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Shielding</a:t>
            </a:r>
            <a:endParaRPr lang="sv-S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D881B1-816F-E340-A6E1-DF3737466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2681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92E81407-1B9E-E346-92B0-CCD7DA21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5760" y="1633794"/>
            <a:ext cx="3540066" cy="25406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C8BA4D-16F3-BD4E-B4D1-84F697801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Shielding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Cooling</a:t>
            </a:r>
            <a:r>
              <a:rPr lang="sv-SE" dirty="0"/>
              <a:t>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CA7C1-8FAD-C647-A419-40ED1B22B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32</a:t>
            </a:fld>
            <a:endParaRPr lang="en-GB" noProof="0"/>
          </a:p>
        </p:txBody>
      </p:sp>
      <p:pic>
        <p:nvPicPr>
          <p:cNvPr id="9" name="Picture 8" descr="C:\Users\aitorbeitiatelletxea\Desktop\STEP\w.jpg">
            <a:extLst>
              <a:ext uri="{FF2B5EF4-FFF2-40B4-BE49-F238E27FC236}">
                <a16:creationId xmlns:a16="http://schemas.microsoft.com/office/drawing/2014/main" id="{ABC2DC38-8340-6749-82E2-0A0C2BFD0BFA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3" t="21510" r="11268" b="7369"/>
          <a:stretch/>
        </p:blipFill>
        <p:spPr bwMode="auto">
          <a:xfrm>
            <a:off x="6325294" y="4349539"/>
            <a:ext cx="4836150" cy="24928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B5EDF57-EF25-9042-80DF-874C5B52AA41}"/>
              </a:ext>
            </a:extLst>
          </p:cNvPr>
          <p:cNvCxnSpPr>
            <a:cxnSpLocks/>
            <a:endCxn id="12" idx="2"/>
          </p:cNvCxnSpPr>
          <p:nvPr/>
        </p:nvCxnSpPr>
        <p:spPr>
          <a:xfrm flipV="1">
            <a:off x="2927891" y="4174421"/>
            <a:ext cx="2777902" cy="16435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181D0E8-AD97-774C-A973-177EC744C369}"/>
              </a:ext>
            </a:extLst>
          </p:cNvPr>
          <p:cNvCxnSpPr>
            <a:cxnSpLocks/>
            <a:stCxn id="11" idx="0"/>
            <a:endCxn id="8" idx="2"/>
          </p:cNvCxnSpPr>
          <p:nvPr/>
        </p:nvCxnSpPr>
        <p:spPr>
          <a:xfrm flipV="1">
            <a:off x="1739517" y="4174421"/>
            <a:ext cx="190792" cy="3134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5B2B60A-A1F6-5D41-BA01-09A1B3271963}"/>
              </a:ext>
            </a:extLst>
          </p:cNvPr>
          <p:cNvSpPr txBox="1"/>
          <p:nvPr/>
        </p:nvSpPr>
        <p:spPr>
          <a:xfrm>
            <a:off x="6551570" y="1516796"/>
            <a:ext cx="934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sv-SE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sv-SE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4FC993-CA4B-204F-884B-D6A5C8BEC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585" y="1482656"/>
            <a:ext cx="4510079" cy="27200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25E1CE-08D4-F347-831F-FC2FE54D8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33794"/>
            <a:ext cx="3860618" cy="25406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AE9ACD-551F-4144-BD3A-4CA883D98831}"/>
              </a:ext>
            </a:extLst>
          </p:cNvPr>
          <p:cNvSpPr/>
          <p:nvPr/>
        </p:nvSpPr>
        <p:spPr>
          <a:xfrm>
            <a:off x="191345" y="4487875"/>
            <a:ext cx="3096344" cy="104644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rgbClr val="1E9FD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v-SE" sz="1400" b="1" dirty="0"/>
              <a:t>Pipes in </a:t>
            </a:r>
            <a:r>
              <a:rPr lang="sv-SE" sz="1400" b="1" dirty="0" err="1"/>
              <a:t>connection</a:t>
            </a:r>
            <a:r>
              <a:rPr lang="sv-SE" sz="1400" b="1" dirty="0"/>
              <a:t> cell</a:t>
            </a:r>
          </a:p>
          <a:p>
            <a:r>
              <a:rPr lang="sv-SE" sz="1200" dirty="0">
                <a:latin typeface="Helvetica" pitchFamily="2" charset="0"/>
              </a:rPr>
              <a:t>● No </a:t>
            </a:r>
            <a:r>
              <a:rPr lang="sv-SE" sz="1200" dirty="0" err="1">
                <a:latin typeface="Helvetica" pitchFamily="2" charset="0"/>
              </a:rPr>
              <a:t>shielding</a:t>
            </a:r>
            <a:r>
              <a:rPr lang="sv-SE" sz="1200" dirty="0">
                <a:latin typeface="Helvetica" pitchFamily="2" charset="0"/>
              </a:rPr>
              <a:t> is </a:t>
            </a:r>
            <a:r>
              <a:rPr lang="sv-SE" sz="1200" dirty="0" err="1">
                <a:latin typeface="Helvetica" pitchFamily="2" charset="0"/>
              </a:rPr>
              <a:t>required</a:t>
            </a:r>
            <a:r>
              <a:rPr lang="sv-SE" sz="1200" dirty="0">
                <a:latin typeface="Helvetica" pitchFamily="2" charset="0"/>
              </a:rPr>
              <a:t> </a:t>
            </a:r>
            <a:r>
              <a:rPr lang="sv-SE" sz="1200" dirty="0" err="1">
                <a:latin typeface="Helvetica" pitchFamily="2" charset="0"/>
              </a:rPr>
              <a:t>downward</a:t>
            </a:r>
            <a:endParaRPr lang="sv-SE" sz="1200" dirty="0">
              <a:latin typeface="Helvetica" pitchFamily="2" charset="0"/>
            </a:endParaRPr>
          </a:p>
          <a:p>
            <a:r>
              <a:rPr lang="sv-SE" sz="1200" dirty="0">
                <a:latin typeface="Helvetica" pitchFamily="2" charset="0"/>
              </a:rPr>
              <a:t>● 4 cm </a:t>
            </a:r>
            <a:r>
              <a:rPr lang="sv-SE" sz="1200" dirty="0" err="1">
                <a:latin typeface="Helvetica" pitchFamily="2" charset="0"/>
              </a:rPr>
              <a:t>lead</a:t>
            </a:r>
            <a:r>
              <a:rPr lang="sv-SE" sz="1200" dirty="0">
                <a:latin typeface="Helvetica" pitchFamily="2" charset="0"/>
              </a:rPr>
              <a:t> </a:t>
            </a:r>
            <a:r>
              <a:rPr lang="sv-SE" sz="1200" dirty="0" err="1">
                <a:latin typeface="Helvetica" pitchFamily="2" charset="0"/>
              </a:rPr>
              <a:t>shielding</a:t>
            </a:r>
            <a:r>
              <a:rPr lang="sv-SE" sz="1200" dirty="0">
                <a:latin typeface="Helvetica" pitchFamily="2" charset="0"/>
              </a:rPr>
              <a:t> is </a:t>
            </a:r>
            <a:r>
              <a:rPr lang="sv-SE" sz="1200" dirty="0" err="1">
                <a:latin typeface="Helvetica" pitchFamily="2" charset="0"/>
              </a:rPr>
              <a:t>required</a:t>
            </a:r>
            <a:r>
              <a:rPr lang="sv-SE" sz="1200" dirty="0">
                <a:latin typeface="Helvetica" pitchFamily="2" charset="0"/>
              </a:rPr>
              <a:t> </a:t>
            </a:r>
            <a:r>
              <a:rPr lang="sv-SE" sz="1200" dirty="0" err="1">
                <a:latin typeface="Helvetica" pitchFamily="2" charset="0"/>
              </a:rPr>
              <a:t>upward</a:t>
            </a:r>
            <a:endParaRPr lang="sv-SE" sz="1200" dirty="0">
              <a:latin typeface="Helvetica" pitchFamily="2" charset="0"/>
            </a:endParaRPr>
          </a:p>
          <a:p>
            <a:r>
              <a:rPr lang="sv-SE" sz="1200" dirty="0">
                <a:latin typeface="Helvetica" pitchFamily="2" charset="0"/>
              </a:rPr>
              <a:t>● 8 cm </a:t>
            </a:r>
            <a:r>
              <a:rPr lang="sv-SE" sz="1200" dirty="0" err="1">
                <a:latin typeface="Helvetica" pitchFamily="2" charset="0"/>
              </a:rPr>
              <a:t>lead</a:t>
            </a:r>
            <a:r>
              <a:rPr lang="sv-SE" sz="1200" dirty="0">
                <a:latin typeface="Helvetica" pitchFamily="2" charset="0"/>
              </a:rPr>
              <a:t> </a:t>
            </a:r>
            <a:r>
              <a:rPr lang="sv-SE" sz="1200" dirty="0" err="1">
                <a:latin typeface="Helvetica" pitchFamily="2" charset="0"/>
              </a:rPr>
              <a:t>shielding</a:t>
            </a:r>
            <a:r>
              <a:rPr lang="sv-SE" sz="1200" dirty="0">
                <a:latin typeface="Helvetica" pitchFamily="2" charset="0"/>
              </a:rPr>
              <a:t> is </a:t>
            </a:r>
            <a:r>
              <a:rPr lang="sv-SE" sz="1200" dirty="0" err="1">
                <a:latin typeface="Helvetica" pitchFamily="2" charset="0"/>
              </a:rPr>
              <a:t>required</a:t>
            </a:r>
            <a:r>
              <a:rPr lang="sv-SE" sz="1200" dirty="0">
                <a:latin typeface="Helvetica" pitchFamily="2" charset="0"/>
              </a:rPr>
              <a:t> </a:t>
            </a:r>
            <a:r>
              <a:rPr lang="sv-SE" sz="1200" dirty="0" err="1">
                <a:latin typeface="Helvetica" pitchFamily="2" charset="0"/>
              </a:rPr>
              <a:t>toward</a:t>
            </a:r>
            <a:r>
              <a:rPr lang="sv-SE" sz="1200" dirty="0">
                <a:latin typeface="Helvetica" pitchFamily="2" charset="0"/>
              </a:rPr>
              <a:t> instrument hall</a:t>
            </a:r>
            <a:endParaRPr lang="sv-SE" sz="1200" dirty="0">
              <a:effectLst/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F6A589-F8EB-414B-ACEE-3EE66ABDEBB7}"/>
              </a:ext>
            </a:extLst>
          </p:cNvPr>
          <p:cNvSpPr txBox="1"/>
          <p:nvPr/>
        </p:nvSpPr>
        <p:spPr>
          <a:xfrm>
            <a:off x="695400" y="4287858"/>
            <a:ext cx="2592288" cy="432048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endParaRPr lang="sv-SE" sz="14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8ED2FF-B101-3148-A64A-4A2A00F79BCA}"/>
              </a:ext>
            </a:extLst>
          </p:cNvPr>
          <p:cNvSpPr txBox="1"/>
          <p:nvPr/>
        </p:nvSpPr>
        <p:spPr>
          <a:xfrm>
            <a:off x="1487488" y="5744578"/>
            <a:ext cx="1151277" cy="296286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lnSpcReduction="10000"/>
          </a:bodyPr>
          <a:lstStyle/>
          <a:p>
            <a:pPr algn="l"/>
            <a:endParaRPr lang="sv-SE" sz="14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2DEF81-E3EA-CD40-B284-086E9C06D4C9}"/>
              </a:ext>
            </a:extLst>
          </p:cNvPr>
          <p:cNvSpPr/>
          <p:nvPr/>
        </p:nvSpPr>
        <p:spPr>
          <a:xfrm>
            <a:off x="1037827" y="5817945"/>
            <a:ext cx="4005469" cy="86177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rgbClr val="1E9FDB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sv-SE" sz="1400" b="1" dirty="0" err="1"/>
              <a:t>Delay</a:t>
            </a:r>
            <a:r>
              <a:rPr lang="sv-SE" sz="1400" b="1" dirty="0"/>
              <a:t> tanks</a:t>
            </a:r>
          </a:p>
          <a:p>
            <a:r>
              <a:rPr lang="sv-SE" sz="1200" dirty="0">
                <a:latin typeface="Helvetica" pitchFamily="2" charset="0"/>
              </a:rPr>
              <a:t>● 4 cm </a:t>
            </a:r>
            <a:r>
              <a:rPr lang="sv-SE" sz="1200" dirty="0" err="1">
                <a:latin typeface="Helvetica" pitchFamily="2" charset="0"/>
              </a:rPr>
              <a:t>lead</a:t>
            </a:r>
            <a:r>
              <a:rPr lang="sv-SE" sz="1200" dirty="0">
                <a:latin typeface="Helvetica" pitchFamily="2" charset="0"/>
              </a:rPr>
              <a:t> </a:t>
            </a:r>
            <a:r>
              <a:rPr lang="sv-SE" sz="1200" dirty="0" err="1">
                <a:latin typeface="Helvetica" pitchFamily="2" charset="0"/>
              </a:rPr>
              <a:t>shielding</a:t>
            </a:r>
            <a:r>
              <a:rPr lang="sv-SE" sz="1200" dirty="0">
                <a:latin typeface="Helvetica" pitchFamily="2" charset="0"/>
              </a:rPr>
              <a:t> is </a:t>
            </a:r>
            <a:r>
              <a:rPr lang="sv-SE" sz="1200" dirty="0" err="1">
                <a:latin typeface="Helvetica" pitchFamily="2" charset="0"/>
              </a:rPr>
              <a:t>required</a:t>
            </a:r>
            <a:r>
              <a:rPr lang="sv-SE" sz="1200" dirty="0">
                <a:latin typeface="Helvetica" pitchFamily="2" charset="0"/>
              </a:rPr>
              <a:t> </a:t>
            </a:r>
            <a:r>
              <a:rPr lang="sv-SE" sz="1200" dirty="0" err="1">
                <a:latin typeface="Helvetica" pitchFamily="2" charset="0"/>
              </a:rPr>
              <a:t>downward</a:t>
            </a:r>
            <a:endParaRPr lang="sv-SE" sz="1200" dirty="0">
              <a:latin typeface="Helvetica" pitchFamily="2" charset="0"/>
            </a:endParaRPr>
          </a:p>
          <a:p>
            <a:r>
              <a:rPr lang="sv-SE" sz="1200" dirty="0">
                <a:latin typeface="Helvetica" pitchFamily="2" charset="0"/>
              </a:rPr>
              <a:t>● 14 cm </a:t>
            </a:r>
            <a:r>
              <a:rPr lang="sv-SE" sz="1200" dirty="0" err="1">
                <a:latin typeface="Helvetica" pitchFamily="2" charset="0"/>
              </a:rPr>
              <a:t>lead</a:t>
            </a:r>
            <a:r>
              <a:rPr lang="sv-SE" sz="1200" dirty="0">
                <a:latin typeface="Helvetica" pitchFamily="2" charset="0"/>
              </a:rPr>
              <a:t> </a:t>
            </a:r>
            <a:r>
              <a:rPr lang="sv-SE" sz="1200" dirty="0" err="1">
                <a:latin typeface="Helvetica" pitchFamily="2" charset="0"/>
              </a:rPr>
              <a:t>shielding</a:t>
            </a:r>
            <a:r>
              <a:rPr lang="sv-SE" sz="1200" dirty="0">
                <a:latin typeface="Helvetica" pitchFamily="2" charset="0"/>
              </a:rPr>
              <a:t> is </a:t>
            </a:r>
            <a:r>
              <a:rPr lang="sv-SE" sz="1200" dirty="0" err="1">
                <a:latin typeface="Helvetica" pitchFamily="2" charset="0"/>
              </a:rPr>
              <a:t>required</a:t>
            </a:r>
            <a:r>
              <a:rPr lang="sv-SE" sz="1200" dirty="0">
                <a:latin typeface="Helvetica" pitchFamily="2" charset="0"/>
              </a:rPr>
              <a:t> </a:t>
            </a:r>
            <a:r>
              <a:rPr lang="sv-SE" sz="1200" dirty="0" err="1">
                <a:latin typeface="Helvetica" pitchFamily="2" charset="0"/>
              </a:rPr>
              <a:t>upward</a:t>
            </a:r>
            <a:endParaRPr lang="sv-SE" sz="1200" dirty="0">
              <a:latin typeface="Helvetica" pitchFamily="2" charset="0"/>
            </a:endParaRPr>
          </a:p>
          <a:p>
            <a:r>
              <a:rPr lang="sv-SE" sz="1200" dirty="0">
                <a:latin typeface="Helvetica" pitchFamily="2" charset="0"/>
              </a:rPr>
              <a:t>● 14 cm </a:t>
            </a:r>
            <a:r>
              <a:rPr lang="sv-SE" sz="1200" dirty="0" err="1">
                <a:latin typeface="Helvetica" pitchFamily="2" charset="0"/>
              </a:rPr>
              <a:t>lead</a:t>
            </a:r>
            <a:r>
              <a:rPr lang="sv-SE" sz="1200" dirty="0">
                <a:latin typeface="Helvetica" pitchFamily="2" charset="0"/>
              </a:rPr>
              <a:t> </a:t>
            </a:r>
            <a:r>
              <a:rPr lang="sv-SE" sz="1200" dirty="0" err="1">
                <a:latin typeface="Helvetica" pitchFamily="2" charset="0"/>
              </a:rPr>
              <a:t>shielding</a:t>
            </a:r>
            <a:r>
              <a:rPr lang="sv-SE" sz="1200" dirty="0">
                <a:latin typeface="Helvetica" pitchFamily="2" charset="0"/>
              </a:rPr>
              <a:t> is </a:t>
            </a:r>
            <a:r>
              <a:rPr lang="sv-SE" sz="1200" dirty="0" err="1">
                <a:latin typeface="Helvetica" pitchFamily="2" charset="0"/>
              </a:rPr>
              <a:t>required</a:t>
            </a:r>
            <a:r>
              <a:rPr lang="sv-SE" sz="1200" dirty="0">
                <a:latin typeface="Helvetica" pitchFamily="2" charset="0"/>
              </a:rPr>
              <a:t> </a:t>
            </a:r>
            <a:r>
              <a:rPr lang="sv-SE" sz="1200" dirty="0" err="1">
                <a:latin typeface="Helvetica" pitchFamily="2" charset="0"/>
              </a:rPr>
              <a:t>toward</a:t>
            </a:r>
            <a:r>
              <a:rPr lang="sv-SE" sz="1200" dirty="0">
                <a:latin typeface="Helvetica" pitchFamily="2" charset="0"/>
              </a:rPr>
              <a:t> instrument hall</a:t>
            </a:r>
            <a:endParaRPr lang="sv-SE" sz="1200" dirty="0">
              <a:effectLst/>
              <a:latin typeface="Helvetica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6F12843-83A3-3442-AF0B-0E5A20EAAADE}"/>
              </a:ext>
            </a:extLst>
          </p:cNvPr>
          <p:cNvSpPr txBox="1"/>
          <p:nvPr/>
        </p:nvSpPr>
        <p:spPr>
          <a:xfrm>
            <a:off x="7969206" y="4284521"/>
            <a:ext cx="648072" cy="4067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rgbClr val="1E9FDB"/>
            </a:solidFill>
          </a:ln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10 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CE452F-F9A5-6E44-B9CE-FAE941B2DCEF}"/>
              </a:ext>
            </a:extLst>
          </p:cNvPr>
          <p:cNvSpPr txBox="1"/>
          <p:nvPr/>
        </p:nvSpPr>
        <p:spPr>
          <a:xfrm>
            <a:off x="9613118" y="4284521"/>
            <a:ext cx="648072" cy="406707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rgbClr val="1E9FDB"/>
            </a:solidFill>
          </a:ln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2000" dirty="0"/>
              <a:t>90 t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96E51F52-A6D5-B546-91A3-EFA634C57B56}"/>
              </a:ext>
            </a:extLst>
          </p:cNvPr>
          <p:cNvCxnSpPr>
            <a:cxnSpLocks/>
          </p:cNvCxnSpPr>
          <p:nvPr/>
        </p:nvCxnSpPr>
        <p:spPr>
          <a:xfrm flipH="1">
            <a:off x="7548250" y="4691229"/>
            <a:ext cx="744993" cy="46596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1ADFF19-A632-B446-9CAF-3558A66B2283}"/>
              </a:ext>
            </a:extLst>
          </p:cNvPr>
          <p:cNvCxnSpPr>
            <a:cxnSpLocks/>
          </p:cNvCxnSpPr>
          <p:nvPr/>
        </p:nvCxnSpPr>
        <p:spPr>
          <a:xfrm flipH="1">
            <a:off x="9734103" y="4719906"/>
            <a:ext cx="203052" cy="7520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858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29" grpId="0" animBg="1"/>
      <p:bldP spid="3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3F7243-608B-EA4C-9138-E6D74EA5B6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Intermediate</a:t>
            </a:r>
            <a:r>
              <a:rPr lang="sv-SE" dirty="0"/>
              <a:t>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Cooling</a:t>
            </a:r>
            <a:r>
              <a:rPr lang="sv-SE" dirty="0"/>
              <a:t> Systems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3B54C8-4DAC-F04C-99B4-3F51DBF57CA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A6BC6-DB0F-E943-BC2B-0BB965A74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524817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409F4-4837-0845-8A89-A7A1E4207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Target </a:t>
            </a:r>
            <a:r>
              <a:rPr lang="sv-SE" dirty="0" err="1"/>
              <a:t>Intermediate</a:t>
            </a:r>
            <a:r>
              <a:rPr lang="sv-SE" dirty="0"/>
              <a:t>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Cooling</a:t>
            </a:r>
            <a:endParaRPr lang="sv-SE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003E19F-FA42-B442-AA76-C943950FFB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8" y="1446590"/>
            <a:ext cx="7710074" cy="544621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2EFAA7-8ECB-D94C-97F2-F1324FB31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34</a:t>
            </a:fld>
            <a:endParaRPr lang="en-GB" noProof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578C44-A78F-D940-9115-65FA8B6ED1E6}"/>
              </a:ext>
            </a:extLst>
          </p:cNvPr>
          <p:cNvSpPr txBox="1"/>
          <p:nvPr/>
        </p:nvSpPr>
        <p:spPr>
          <a:xfrm>
            <a:off x="8724367" y="1465682"/>
            <a:ext cx="3426132" cy="397954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rgbClr val="1E9FDB"/>
            </a:solidFill>
          </a:ln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1400" b="1" dirty="0"/>
              <a:t>Three independent loops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sv-SE" sz="1400" dirty="0"/>
              <a:t>Heat </a:t>
            </a:r>
            <a:r>
              <a:rPr lang="sv-SE" sz="1400" dirty="0" err="1"/>
              <a:t>Exchangers</a:t>
            </a:r>
            <a:r>
              <a:rPr lang="sv-SE" sz="1400" dirty="0"/>
              <a:t> (Alfa Laval)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sz="1400" dirty="0"/>
              <a:t>1500 kW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sz="1400" dirty="0"/>
              <a:t>1600 kW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sz="1400" dirty="0"/>
              <a:t>437 kW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400" dirty="0"/>
              <a:t>Pumps (KSB  </a:t>
            </a:r>
            <a:r>
              <a:rPr lang="sv-SE" sz="1400" dirty="0" err="1"/>
              <a:t>magnetic</a:t>
            </a:r>
            <a:r>
              <a:rPr lang="sv-SE" sz="1400" dirty="0"/>
              <a:t>)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sz="1400" dirty="0"/>
              <a:t>26,1 m</a:t>
            </a:r>
            <a:r>
              <a:rPr lang="sv-SE" sz="1400" baseline="30000" dirty="0"/>
              <a:t>3</a:t>
            </a:r>
            <a:r>
              <a:rPr lang="sv-SE" sz="1400" dirty="0"/>
              <a:t>/h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sz="1400" dirty="0"/>
              <a:t>27,9 m</a:t>
            </a:r>
            <a:r>
              <a:rPr lang="sv-SE" sz="1400" baseline="30000" dirty="0"/>
              <a:t>3</a:t>
            </a:r>
            <a:r>
              <a:rPr lang="sv-SE" sz="1400" dirty="0"/>
              <a:t>/h</a:t>
            </a:r>
          </a:p>
          <a:p>
            <a:pPr marL="914400" lvl="1" indent="-457200">
              <a:buFont typeface="+mj-lt"/>
              <a:buAutoNum type="arabicPeriod"/>
            </a:pPr>
            <a:r>
              <a:rPr lang="sv-SE" sz="1400" dirty="0"/>
              <a:t>27,9 m</a:t>
            </a:r>
            <a:r>
              <a:rPr lang="sv-SE" sz="1400" baseline="30000" dirty="0"/>
              <a:t>3</a:t>
            </a:r>
            <a:r>
              <a:rPr lang="sv-SE" sz="1400" dirty="0"/>
              <a:t>/h</a:t>
            </a:r>
          </a:p>
          <a:p>
            <a:pPr algn="l"/>
            <a:r>
              <a:rPr lang="sv-SE" sz="1400" dirty="0"/>
              <a:t>Control: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sv-SE" sz="1400" dirty="0" err="1"/>
              <a:t>He</a:t>
            </a:r>
            <a:r>
              <a:rPr lang="sv-SE" sz="1400" dirty="0"/>
              <a:t>-temp </a:t>
            </a:r>
            <a:r>
              <a:rPr lang="sv-SE" sz="1400" dirty="0" err="1"/>
              <a:t>after</a:t>
            </a:r>
            <a:r>
              <a:rPr lang="sv-SE" sz="1400" dirty="0"/>
              <a:t> </a:t>
            </a:r>
            <a:r>
              <a:rPr lang="sv-SE" sz="1400" dirty="0" err="1"/>
              <a:t>HX:s</a:t>
            </a:r>
            <a:endParaRPr lang="sv-S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400" dirty="0" err="1"/>
              <a:t>Frequency</a:t>
            </a:r>
            <a:r>
              <a:rPr lang="sv-SE" sz="1400" dirty="0"/>
              <a:t> </a:t>
            </a:r>
            <a:r>
              <a:rPr lang="sv-SE" sz="1400" dirty="0" err="1"/>
              <a:t>converter</a:t>
            </a:r>
            <a:endParaRPr lang="sv-SE" sz="1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sv-SE" sz="1400" dirty="0"/>
              <a:t>(Control </a:t>
            </a:r>
            <a:r>
              <a:rPr lang="sv-SE" sz="1400" dirty="0" err="1"/>
              <a:t>valve</a:t>
            </a:r>
            <a:r>
              <a:rPr lang="sv-SE" sz="1400" dirty="0"/>
              <a:t>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47A92C-DE8A-0F42-B1CB-690913CACBF1}"/>
              </a:ext>
            </a:extLst>
          </p:cNvPr>
          <p:cNvCxnSpPr/>
          <p:nvPr/>
        </p:nvCxnSpPr>
        <p:spPr>
          <a:xfrm>
            <a:off x="2423592" y="3068960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E94894-316C-DC49-89F6-C651586883A3}"/>
              </a:ext>
            </a:extLst>
          </p:cNvPr>
          <p:cNvCxnSpPr>
            <a:cxnSpLocks/>
          </p:cNvCxnSpPr>
          <p:nvPr/>
        </p:nvCxnSpPr>
        <p:spPr>
          <a:xfrm>
            <a:off x="3287688" y="3068960"/>
            <a:ext cx="115212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C21FC94-530D-3441-8FF8-6C4BD5BBBEA5}"/>
              </a:ext>
            </a:extLst>
          </p:cNvPr>
          <p:cNvCxnSpPr>
            <a:cxnSpLocks/>
          </p:cNvCxnSpPr>
          <p:nvPr/>
        </p:nvCxnSpPr>
        <p:spPr>
          <a:xfrm flipV="1">
            <a:off x="4439816" y="2420888"/>
            <a:ext cx="0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AD0E857-0DB8-D349-AE7F-3F369AA08A27}"/>
              </a:ext>
            </a:extLst>
          </p:cNvPr>
          <p:cNvCxnSpPr>
            <a:cxnSpLocks/>
          </p:cNvCxnSpPr>
          <p:nvPr/>
        </p:nvCxnSpPr>
        <p:spPr>
          <a:xfrm flipH="1">
            <a:off x="2063552" y="2420888"/>
            <a:ext cx="18722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25C83E6-37CA-144C-BE8A-CC318C838ABC}"/>
              </a:ext>
            </a:extLst>
          </p:cNvPr>
          <p:cNvCxnSpPr>
            <a:cxnSpLocks/>
          </p:cNvCxnSpPr>
          <p:nvPr/>
        </p:nvCxnSpPr>
        <p:spPr>
          <a:xfrm flipH="1">
            <a:off x="4079776" y="2420888"/>
            <a:ext cx="3600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36DFA1B-F405-E54F-B1BD-6D1DBCF64258}"/>
              </a:ext>
            </a:extLst>
          </p:cNvPr>
          <p:cNvCxnSpPr>
            <a:cxnSpLocks/>
          </p:cNvCxnSpPr>
          <p:nvPr/>
        </p:nvCxnSpPr>
        <p:spPr>
          <a:xfrm flipH="1">
            <a:off x="2063551" y="2420888"/>
            <a:ext cx="1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7C01EAF-5EBB-B046-9837-351E7CEDA7DC}"/>
              </a:ext>
            </a:extLst>
          </p:cNvPr>
          <p:cNvCxnSpPr>
            <a:cxnSpLocks/>
          </p:cNvCxnSpPr>
          <p:nvPr/>
        </p:nvCxnSpPr>
        <p:spPr>
          <a:xfrm>
            <a:off x="2063551" y="2852936"/>
            <a:ext cx="2880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2929858-5A03-C140-B30D-0E35428861F9}"/>
              </a:ext>
            </a:extLst>
          </p:cNvPr>
          <p:cNvCxnSpPr>
            <a:cxnSpLocks/>
          </p:cNvCxnSpPr>
          <p:nvPr/>
        </p:nvCxnSpPr>
        <p:spPr>
          <a:xfrm>
            <a:off x="2351584" y="2852936"/>
            <a:ext cx="72008" cy="216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1113241-FD14-6D48-943F-FABDCEF8EDE8}"/>
              </a:ext>
            </a:extLst>
          </p:cNvPr>
          <p:cNvCxnSpPr/>
          <p:nvPr/>
        </p:nvCxnSpPr>
        <p:spPr>
          <a:xfrm>
            <a:off x="2423592" y="4293096"/>
            <a:ext cx="72008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F9D9047-C4C0-A64D-AA84-16959EC13C8A}"/>
              </a:ext>
            </a:extLst>
          </p:cNvPr>
          <p:cNvCxnSpPr>
            <a:cxnSpLocks/>
          </p:cNvCxnSpPr>
          <p:nvPr/>
        </p:nvCxnSpPr>
        <p:spPr>
          <a:xfrm>
            <a:off x="3287688" y="4293096"/>
            <a:ext cx="115212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112B820-FD80-7849-A46B-C9B100A635A6}"/>
              </a:ext>
            </a:extLst>
          </p:cNvPr>
          <p:cNvCxnSpPr>
            <a:cxnSpLocks/>
          </p:cNvCxnSpPr>
          <p:nvPr/>
        </p:nvCxnSpPr>
        <p:spPr>
          <a:xfrm flipV="1">
            <a:off x="4439816" y="3645024"/>
            <a:ext cx="0" cy="64807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FE5FC9B-6BEA-304E-961F-2A3C65078FA9}"/>
              </a:ext>
            </a:extLst>
          </p:cNvPr>
          <p:cNvCxnSpPr>
            <a:cxnSpLocks/>
          </p:cNvCxnSpPr>
          <p:nvPr/>
        </p:nvCxnSpPr>
        <p:spPr>
          <a:xfrm flipH="1">
            <a:off x="2063552" y="3645024"/>
            <a:ext cx="18722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A084EF2C-33B2-6746-947D-FAF84B4218A9}"/>
              </a:ext>
            </a:extLst>
          </p:cNvPr>
          <p:cNvCxnSpPr>
            <a:cxnSpLocks/>
          </p:cNvCxnSpPr>
          <p:nvPr/>
        </p:nvCxnSpPr>
        <p:spPr>
          <a:xfrm flipH="1">
            <a:off x="4079776" y="3645024"/>
            <a:ext cx="36004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7249F75-D2AC-3547-A7CC-75ED1A7D875B}"/>
              </a:ext>
            </a:extLst>
          </p:cNvPr>
          <p:cNvCxnSpPr>
            <a:cxnSpLocks/>
          </p:cNvCxnSpPr>
          <p:nvPr/>
        </p:nvCxnSpPr>
        <p:spPr>
          <a:xfrm flipH="1">
            <a:off x="2063551" y="3645024"/>
            <a:ext cx="1" cy="43204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9C82407E-87C9-014B-9E9E-1DD39866D999}"/>
              </a:ext>
            </a:extLst>
          </p:cNvPr>
          <p:cNvCxnSpPr>
            <a:cxnSpLocks/>
          </p:cNvCxnSpPr>
          <p:nvPr/>
        </p:nvCxnSpPr>
        <p:spPr>
          <a:xfrm>
            <a:off x="2351584" y="4077072"/>
            <a:ext cx="72008" cy="21602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Oval 40">
            <a:extLst>
              <a:ext uri="{FF2B5EF4-FFF2-40B4-BE49-F238E27FC236}">
                <a16:creationId xmlns:a16="http://schemas.microsoft.com/office/drawing/2014/main" id="{DE4DD41E-C25B-0545-BE06-B8F126699376}"/>
              </a:ext>
            </a:extLst>
          </p:cNvPr>
          <p:cNvSpPr/>
          <p:nvPr/>
        </p:nvSpPr>
        <p:spPr>
          <a:xfrm>
            <a:off x="3958174" y="2356954"/>
            <a:ext cx="144016" cy="144016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939BE30A-7036-2E44-92E4-0666D9B4D478}"/>
              </a:ext>
            </a:extLst>
          </p:cNvPr>
          <p:cNvSpPr/>
          <p:nvPr/>
        </p:nvSpPr>
        <p:spPr>
          <a:xfrm>
            <a:off x="3971764" y="3581089"/>
            <a:ext cx="144016" cy="144016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500CA9AD-AF84-E44F-AAF5-14DB8038D3BA}"/>
              </a:ext>
            </a:extLst>
          </p:cNvPr>
          <p:cNvSpPr/>
          <p:nvPr/>
        </p:nvSpPr>
        <p:spPr>
          <a:xfrm>
            <a:off x="3971764" y="4789080"/>
            <a:ext cx="144016" cy="144016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ACFD787-4229-A045-B52E-D52CA4977D58}"/>
              </a:ext>
            </a:extLst>
          </p:cNvPr>
          <p:cNvCxnSpPr>
            <a:cxnSpLocks/>
          </p:cNvCxnSpPr>
          <p:nvPr/>
        </p:nvCxnSpPr>
        <p:spPr>
          <a:xfrm>
            <a:off x="2063551" y="4077072"/>
            <a:ext cx="2880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835E3E9-824F-FF4D-995C-2637C9DD75DD}"/>
              </a:ext>
            </a:extLst>
          </p:cNvPr>
          <p:cNvCxnSpPr>
            <a:cxnSpLocks/>
          </p:cNvCxnSpPr>
          <p:nvPr/>
        </p:nvCxnSpPr>
        <p:spPr>
          <a:xfrm flipH="1">
            <a:off x="2085966" y="4861088"/>
            <a:ext cx="1872208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AEB9AF6B-99B1-A844-A0C6-00E128EC303C}"/>
              </a:ext>
            </a:extLst>
          </p:cNvPr>
          <p:cNvCxnSpPr>
            <a:cxnSpLocks/>
          </p:cNvCxnSpPr>
          <p:nvPr/>
        </p:nvCxnSpPr>
        <p:spPr>
          <a:xfrm>
            <a:off x="2085966" y="4861088"/>
            <a:ext cx="0" cy="26429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17AAE8E9-20AA-2248-A857-9BBFDD998820}"/>
              </a:ext>
            </a:extLst>
          </p:cNvPr>
          <p:cNvCxnSpPr>
            <a:cxnSpLocks/>
          </p:cNvCxnSpPr>
          <p:nvPr/>
        </p:nvCxnSpPr>
        <p:spPr>
          <a:xfrm>
            <a:off x="2085966" y="5589240"/>
            <a:ext cx="25904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FD0AB4FA-272B-DF41-8714-729B05092DD7}"/>
              </a:ext>
            </a:extLst>
          </p:cNvPr>
          <p:cNvCxnSpPr>
            <a:cxnSpLocks/>
          </p:cNvCxnSpPr>
          <p:nvPr/>
        </p:nvCxnSpPr>
        <p:spPr>
          <a:xfrm flipV="1">
            <a:off x="2437182" y="5805264"/>
            <a:ext cx="2023692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FCE2CDA3-338E-8B41-B55A-02902F2BB17E}"/>
              </a:ext>
            </a:extLst>
          </p:cNvPr>
          <p:cNvCxnSpPr>
            <a:cxnSpLocks/>
          </p:cNvCxnSpPr>
          <p:nvPr/>
        </p:nvCxnSpPr>
        <p:spPr>
          <a:xfrm flipH="1">
            <a:off x="4115781" y="4837348"/>
            <a:ext cx="345093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3CA06C81-97E4-BD4F-BCB7-6F177ADE7102}"/>
              </a:ext>
            </a:extLst>
          </p:cNvPr>
          <p:cNvCxnSpPr>
            <a:cxnSpLocks/>
          </p:cNvCxnSpPr>
          <p:nvPr/>
        </p:nvCxnSpPr>
        <p:spPr>
          <a:xfrm flipV="1">
            <a:off x="4460874" y="4837348"/>
            <a:ext cx="0" cy="8959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7A776325-6F2D-FF41-A8C6-73F15BACD7FE}"/>
              </a:ext>
            </a:extLst>
          </p:cNvPr>
          <p:cNvCxnSpPr>
            <a:cxnSpLocks/>
          </p:cNvCxnSpPr>
          <p:nvPr/>
        </p:nvCxnSpPr>
        <p:spPr>
          <a:xfrm>
            <a:off x="2351583" y="5589240"/>
            <a:ext cx="79477" cy="18792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7469C67A-87A2-B34C-9B30-F8193347DEA8}"/>
              </a:ext>
            </a:extLst>
          </p:cNvPr>
          <p:cNvCxnSpPr>
            <a:cxnSpLocks/>
          </p:cNvCxnSpPr>
          <p:nvPr/>
        </p:nvCxnSpPr>
        <p:spPr>
          <a:xfrm>
            <a:off x="695400" y="5341404"/>
            <a:ext cx="201203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C042A870-3771-B54C-B6CA-75CC7162ABA9}"/>
              </a:ext>
            </a:extLst>
          </p:cNvPr>
          <p:cNvCxnSpPr>
            <a:cxnSpLocks/>
          </p:cNvCxnSpPr>
          <p:nvPr/>
        </p:nvCxnSpPr>
        <p:spPr>
          <a:xfrm>
            <a:off x="2707432" y="5341404"/>
            <a:ext cx="0" cy="21602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4711571E-18CC-D242-8C3A-D19AAFD4A5C5}"/>
              </a:ext>
            </a:extLst>
          </p:cNvPr>
          <p:cNvCxnSpPr>
            <a:cxnSpLocks/>
          </p:cNvCxnSpPr>
          <p:nvPr/>
        </p:nvCxnSpPr>
        <p:spPr>
          <a:xfrm flipH="1">
            <a:off x="2431060" y="5557428"/>
            <a:ext cx="27637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1B543E3E-0D80-4C40-8D1E-DA5634DD43FF}"/>
              </a:ext>
            </a:extLst>
          </p:cNvPr>
          <p:cNvCxnSpPr>
            <a:cxnSpLocks/>
          </p:cNvCxnSpPr>
          <p:nvPr/>
        </p:nvCxnSpPr>
        <p:spPr>
          <a:xfrm flipH="1">
            <a:off x="2345010" y="5557428"/>
            <a:ext cx="86050" cy="2478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34AF6EAD-4B8D-2C49-A5B0-E2557818EDAE}"/>
              </a:ext>
            </a:extLst>
          </p:cNvPr>
          <p:cNvCxnSpPr>
            <a:cxnSpLocks/>
          </p:cNvCxnSpPr>
          <p:nvPr/>
        </p:nvCxnSpPr>
        <p:spPr>
          <a:xfrm flipH="1" flipV="1">
            <a:off x="695400" y="5773451"/>
            <a:ext cx="1649610" cy="371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FE97D6D7-04A2-B741-8A02-AEAE5D0888A6}"/>
              </a:ext>
            </a:extLst>
          </p:cNvPr>
          <p:cNvCxnSpPr>
            <a:cxnSpLocks/>
          </p:cNvCxnSpPr>
          <p:nvPr/>
        </p:nvCxnSpPr>
        <p:spPr>
          <a:xfrm flipV="1">
            <a:off x="1415480" y="3960832"/>
            <a:ext cx="0" cy="1380572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5DEC61C5-5B61-654A-B0F8-4483663C527B}"/>
              </a:ext>
            </a:extLst>
          </p:cNvPr>
          <p:cNvCxnSpPr>
            <a:cxnSpLocks/>
          </p:cNvCxnSpPr>
          <p:nvPr/>
        </p:nvCxnSpPr>
        <p:spPr>
          <a:xfrm>
            <a:off x="1415480" y="3960832"/>
            <a:ext cx="1305542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DD2A51CD-3688-3348-89AF-9382BF8B7BF9}"/>
              </a:ext>
            </a:extLst>
          </p:cNvPr>
          <p:cNvCxnSpPr>
            <a:cxnSpLocks/>
          </p:cNvCxnSpPr>
          <p:nvPr/>
        </p:nvCxnSpPr>
        <p:spPr>
          <a:xfrm flipH="1">
            <a:off x="2703240" y="3969060"/>
            <a:ext cx="4192" cy="12601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BB63B655-3405-8B47-95EC-6476E0FBDE56}"/>
              </a:ext>
            </a:extLst>
          </p:cNvPr>
          <p:cNvCxnSpPr>
            <a:cxnSpLocks/>
          </p:cNvCxnSpPr>
          <p:nvPr/>
        </p:nvCxnSpPr>
        <p:spPr>
          <a:xfrm flipH="1">
            <a:off x="2431060" y="4077072"/>
            <a:ext cx="27218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0183C5B5-B48E-B54A-A1B3-F89C7CA3872E}"/>
              </a:ext>
            </a:extLst>
          </p:cNvPr>
          <p:cNvCxnSpPr>
            <a:cxnSpLocks/>
          </p:cNvCxnSpPr>
          <p:nvPr/>
        </p:nvCxnSpPr>
        <p:spPr>
          <a:xfrm flipH="1">
            <a:off x="2345010" y="4077072"/>
            <a:ext cx="86050" cy="21602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0F255A1D-FD54-8349-BA65-1E18B8545FD5}"/>
              </a:ext>
            </a:extLst>
          </p:cNvPr>
          <p:cNvCxnSpPr>
            <a:cxnSpLocks/>
          </p:cNvCxnSpPr>
          <p:nvPr/>
        </p:nvCxnSpPr>
        <p:spPr>
          <a:xfrm flipH="1" flipV="1">
            <a:off x="2152592" y="4293095"/>
            <a:ext cx="192418" cy="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>
            <a:extLst>
              <a:ext uri="{FF2B5EF4-FFF2-40B4-BE49-F238E27FC236}">
                <a16:creationId xmlns:a16="http://schemas.microsoft.com/office/drawing/2014/main" id="{DBE9424B-3C84-7E4A-8692-5E1543C7CFE7}"/>
              </a:ext>
            </a:extLst>
          </p:cNvPr>
          <p:cNvCxnSpPr>
            <a:cxnSpLocks/>
          </p:cNvCxnSpPr>
          <p:nvPr/>
        </p:nvCxnSpPr>
        <p:spPr>
          <a:xfrm flipH="1">
            <a:off x="1487489" y="4221088"/>
            <a:ext cx="720079" cy="1187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B78EFFAB-1F9D-2340-97CB-077A1CAE816A}"/>
              </a:ext>
            </a:extLst>
          </p:cNvPr>
          <p:cNvCxnSpPr>
            <a:cxnSpLocks/>
          </p:cNvCxnSpPr>
          <p:nvPr/>
        </p:nvCxnSpPr>
        <p:spPr>
          <a:xfrm>
            <a:off x="1487489" y="4232959"/>
            <a:ext cx="0" cy="154049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606A8F83-859C-4A41-BA22-DAF6BA67EF57}"/>
              </a:ext>
            </a:extLst>
          </p:cNvPr>
          <p:cNvCxnSpPr>
            <a:cxnSpLocks/>
          </p:cNvCxnSpPr>
          <p:nvPr/>
        </p:nvCxnSpPr>
        <p:spPr>
          <a:xfrm flipV="1">
            <a:off x="767408" y="2744924"/>
            <a:ext cx="1872208" cy="1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8AC1DA20-5E24-9E4B-834B-5ACAC88CAE02}"/>
              </a:ext>
            </a:extLst>
          </p:cNvPr>
          <p:cNvCxnSpPr>
            <a:cxnSpLocks/>
          </p:cNvCxnSpPr>
          <p:nvPr/>
        </p:nvCxnSpPr>
        <p:spPr>
          <a:xfrm>
            <a:off x="2633042" y="2753152"/>
            <a:ext cx="0" cy="13159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05B6CD3E-D3A4-4E43-9DA4-3A04ED166D22}"/>
              </a:ext>
            </a:extLst>
          </p:cNvPr>
          <p:cNvCxnSpPr>
            <a:cxnSpLocks/>
          </p:cNvCxnSpPr>
          <p:nvPr/>
        </p:nvCxnSpPr>
        <p:spPr>
          <a:xfrm flipH="1">
            <a:off x="2437182" y="2852936"/>
            <a:ext cx="19586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80BBAB93-E6B1-EB45-92D4-170ED0165100}"/>
              </a:ext>
            </a:extLst>
          </p:cNvPr>
          <p:cNvCxnSpPr>
            <a:cxnSpLocks/>
          </p:cNvCxnSpPr>
          <p:nvPr/>
        </p:nvCxnSpPr>
        <p:spPr>
          <a:xfrm flipH="1">
            <a:off x="2344116" y="2852936"/>
            <a:ext cx="86944" cy="247835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6C96C764-C148-F944-8A68-7154590F7899}"/>
              </a:ext>
            </a:extLst>
          </p:cNvPr>
          <p:cNvCxnSpPr>
            <a:cxnSpLocks/>
          </p:cNvCxnSpPr>
          <p:nvPr/>
        </p:nvCxnSpPr>
        <p:spPr>
          <a:xfrm flipH="1">
            <a:off x="713850" y="3068960"/>
            <a:ext cx="1630267" cy="779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Oval 127">
            <a:extLst>
              <a:ext uri="{FF2B5EF4-FFF2-40B4-BE49-F238E27FC236}">
                <a16:creationId xmlns:a16="http://schemas.microsoft.com/office/drawing/2014/main" id="{3059EE46-E132-E849-945B-8C8439C4346C}"/>
              </a:ext>
            </a:extLst>
          </p:cNvPr>
          <p:cNvSpPr/>
          <p:nvPr/>
        </p:nvSpPr>
        <p:spPr>
          <a:xfrm>
            <a:off x="3143672" y="3017051"/>
            <a:ext cx="144016" cy="144016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5030EDAA-AC35-CC4C-9226-8BD95281FAB0}"/>
              </a:ext>
            </a:extLst>
          </p:cNvPr>
          <p:cNvCxnSpPr>
            <a:stCxn id="128" idx="0"/>
            <a:endCxn id="128" idx="6"/>
          </p:cNvCxnSpPr>
          <p:nvPr/>
        </p:nvCxnSpPr>
        <p:spPr>
          <a:xfrm>
            <a:off x="3215680" y="3017051"/>
            <a:ext cx="72008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BC0AE6C-80AD-9847-B2CA-2669EBA4DFA3}"/>
              </a:ext>
            </a:extLst>
          </p:cNvPr>
          <p:cNvCxnSpPr>
            <a:cxnSpLocks/>
            <a:stCxn id="128" idx="6"/>
            <a:endCxn id="128" idx="4"/>
          </p:cNvCxnSpPr>
          <p:nvPr/>
        </p:nvCxnSpPr>
        <p:spPr>
          <a:xfrm flipH="1">
            <a:off x="3215680" y="3089059"/>
            <a:ext cx="72008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>
            <a:extLst>
              <a:ext uri="{FF2B5EF4-FFF2-40B4-BE49-F238E27FC236}">
                <a16:creationId xmlns:a16="http://schemas.microsoft.com/office/drawing/2014/main" id="{CCA73421-0E56-4A42-A737-088740540336}"/>
              </a:ext>
            </a:extLst>
          </p:cNvPr>
          <p:cNvSpPr/>
          <p:nvPr/>
        </p:nvSpPr>
        <p:spPr>
          <a:xfrm>
            <a:off x="3143670" y="4224045"/>
            <a:ext cx="144016" cy="144016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37" name="Straight Connector 136">
            <a:extLst>
              <a:ext uri="{FF2B5EF4-FFF2-40B4-BE49-F238E27FC236}">
                <a16:creationId xmlns:a16="http://schemas.microsoft.com/office/drawing/2014/main" id="{A0356C68-64F3-2E4E-9ABE-75E071CF3F53}"/>
              </a:ext>
            </a:extLst>
          </p:cNvPr>
          <p:cNvCxnSpPr>
            <a:stCxn id="136" idx="0"/>
            <a:endCxn id="136" idx="6"/>
          </p:cNvCxnSpPr>
          <p:nvPr/>
        </p:nvCxnSpPr>
        <p:spPr>
          <a:xfrm>
            <a:off x="3215678" y="4224045"/>
            <a:ext cx="72008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>
            <a:extLst>
              <a:ext uri="{FF2B5EF4-FFF2-40B4-BE49-F238E27FC236}">
                <a16:creationId xmlns:a16="http://schemas.microsoft.com/office/drawing/2014/main" id="{E6A9B11D-D07C-E94E-948B-D92EF689CB3B}"/>
              </a:ext>
            </a:extLst>
          </p:cNvPr>
          <p:cNvCxnSpPr>
            <a:cxnSpLocks/>
            <a:stCxn id="136" idx="6"/>
            <a:endCxn id="136" idx="4"/>
          </p:cNvCxnSpPr>
          <p:nvPr/>
        </p:nvCxnSpPr>
        <p:spPr>
          <a:xfrm flipH="1">
            <a:off x="3215678" y="4296053"/>
            <a:ext cx="72008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Oval 138">
            <a:extLst>
              <a:ext uri="{FF2B5EF4-FFF2-40B4-BE49-F238E27FC236}">
                <a16:creationId xmlns:a16="http://schemas.microsoft.com/office/drawing/2014/main" id="{1998E4A1-C067-A549-9E08-8F66F73CC2B3}"/>
              </a:ext>
            </a:extLst>
          </p:cNvPr>
          <p:cNvSpPr/>
          <p:nvPr/>
        </p:nvSpPr>
        <p:spPr>
          <a:xfrm>
            <a:off x="2008576" y="5125381"/>
            <a:ext cx="144016" cy="144016"/>
          </a:xfrm>
          <a:prstGeom prst="ellipse">
            <a:avLst/>
          </a:prstGeom>
          <a:solidFill>
            <a:schemeClr val="accent1">
              <a:alpha val="12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472D733E-7AE2-A24B-AD1A-72F346719B49}"/>
              </a:ext>
            </a:extLst>
          </p:cNvPr>
          <p:cNvCxnSpPr>
            <a:cxnSpLocks/>
            <a:stCxn id="139" idx="2"/>
            <a:endCxn id="139" idx="4"/>
          </p:cNvCxnSpPr>
          <p:nvPr/>
        </p:nvCxnSpPr>
        <p:spPr>
          <a:xfrm>
            <a:off x="2008576" y="5197389"/>
            <a:ext cx="72008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EDFE0B70-9E2C-DC44-9F48-80689FC5C896}"/>
              </a:ext>
            </a:extLst>
          </p:cNvPr>
          <p:cNvCxnSpPr>
            <a:cxnSpLocks/>
            <a:endCxn id="139" idx="6"/>
          </p:cNvCxnSpPr>
          <p:nvPr/>
        </p:nvCxnSpPr>
        <p:spPr>
          <a:xfrm flipV="1">
            <a:off x="2076393" y="5197389"/>
            <a:ext cx="76199" cy="879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3274602A-BBB9-024E-82D9-A61A7B0BAFD9}"/>
              </a:ext>
            </a:extLst>
          </p:cNvPr>
          <p:cNvCxnSpPr>
            <a:cxnSpLocks/>
          </p:cNvCxnSpPr>
          <p:nvPr/>
        </p:nvCxnSpPr>
        <p:spPr>
          <a:xfrm>
            <a:off x="2076393" y="5285303"/>
            <a:ext cx="0" cy="3039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BB8577D-5870-4949-934A-B3929FA968F3}"/>
              </a:ext>
            </a:extLst>
          </p:cNvPr>
          <p:cNvSpPr/>
          <p:nvPr/>
        </p:nvSpPr>
        <p:spPr>
          <a:xfrm>
            <a:off x="2344116" y="2852936"/>
            <a:ext cx="79476" cy="24783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BBA27664-C5DA-6F49-9206-00AF460722CB}"/>
              </a:ext>
            </a:extLst>
          </p:cNvPr>
          <p:cNvSpPr/>
          <p:nvPr/>
        </p:nvSpPr>
        <p:spPr>
          <a:xfrm>
            <a:off x="2342606" y="4044978"/>
            <a:ext cx="79476" cy="247835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D75AE754-9BD5-CF4C-95CB-88F32375DCB4}"/>
              </a:ext>
            </a:extLst>
          </p:cNvPr>
          <p:cNvSpPr/>
          <p:nvPr/>
        </p:nvSpPr>
        <p:spPr>
          <a:xfrm>
            <a:off x="2340818" y="5557428"/>
            <a:ext cx="108248" cy="24783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0041E381-F5D5-4442-B05B-B088CFB7AB72}"/>
              </a:ext>
            </a:extLst>
          </p:cNvPr>
          <p:cNvCxnSpPr>
            <a:cxnSpLocks/>
          </p:cNvCxnSpPr>
          <p:nvPr/>
        </p:nvCxnSpPr>
        <p:spPr>
          <a:xfrm>
            <a:off x="4030182" y="1916832"/>
            <a:ext cx="0" cy="440122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D3A25749-0E15-C44C-9E63-7E69C93A76C8}"/>
              </a:ext>
            </a:extLst>
          </p:cNvPr>
          <p:cNvCxnSpPr>
            <a:cxnSpLocks/>
          </p:cNvCxnSpPr>
          <p:nvPr/>
        </p:nvCxnSpPr>
        <p:spPr>
          <a:xfrm>
            <a:off x="4027390" y="2536731"/>
            <a:ext cx="0" cy="1044358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>
            <a:extLst>
              <a:ext uri="{FF2B5EF4-FFF2-40B4-BE49-F238E27FC236}">
                <a16:creationId xmlns:a16="http://schemas.microsoft.com/office/drawing/2014/main" id="{49A355FF-8099-F446-B543-0F6BEFBC4E94}"/>
              </a:ext>
            </a:extLst>
          </p:cNvPr>
          <p:cNvCxnSpPr>
            <a:cxnSpLocks/>
          </p:cNvCxnSpPr>
          <p:nvPr/>
        </p:nvCxnSpPr>
        <p:spPr>
          <a:xfrm>
            <a:off x="4027390" y="3748999"/>
            <a:ext cx="0" cy="1040081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>
            <a:extLst>
              <a:ext uri="{FF2B5EF4-FFF2-40B4-BE49-F238E27FC236}">
                <a16:creationId xmlns:a16="http://schemas.microsoft.com/office/drawing/2014/main" id="{ECFEB051-1485-D346-A97B-38DEDC95D2D1}"/>
              </a:ext>
            </a:extLst>
          </p:cNvPr>
          <p:cNvCxnSpPr>
            <a:cxnSpLocks/>
          </p:cNvCxnSpPr>
          <p:nvPr/>
        </p:nvCxnSpPr>
        <p:spPr>
          <a:xfrm>
            <a:off x="4033963" y="4949240"/>
            <a:ext cx="1" cy="157853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Arrow Connector 169">
            <a:extLst>
              <a:ext uri="{FF2B5EF4-FFF2-40B4-BE49-F238E27FC236}">
                <a16:creationId xmlns:a16="http://schemas.microsoft.com/office/drawing/2014/main" id="{EF8C5B69-1F75-7544-8169-EFBD36AE7A7A}"/>
              </a:ext>
            </a:extLst>
          </p:cNvPr>
          <p:cNvCxnSpPr>
            <a:cxnSpLocks/>
          </p:cNvCxnSpPr>
          <p:nvPr/>
        </p:nvCxnSpPr>
        <p:spPr>
          <a:xfrm>
            <a:off x="4043772" y="5085184"/>
            <a:ext cx="695570" cy="4443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>
            <a:extLst>
              <a:ext uri="{FF2B5EF4-FFF2-40B4-BE49-F238E27FC236}">
                <a16:creationId xmlns:a16="http://schemas.microsoft.com/office/drawing/2014/main" id="{6EADAC74-1AE9-224C-9DCD-8F7E6AA2E677}"/>
              </a:ext>
            </a:extLst>
          </p:cNvPr>
          <p:cNvCxnSpPr>
            <a:cxnSpLocks/>
          </p:cNvCxnSpPr>
          <p:nvPr/>
        </p:nvCxnSpPr>
        <p:spPr>
          <a:xfrm flipH="1">
            <a:off x="4007768" y="1916832"/>
            <a:ext cx="280560" cy="0"/>
          </a:xfrm>
          <a:prstGeom prst="straightConnector1">
            <a:avLst/>
          </a:prstGeom>
          <a:ln>
            <a:solidFill>
              <a:schemeClr val="accent2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TextBox 176">
            <a:extLst>
              <a:ext uri="{FF2B5EF4-FFF2-40B4-BE49-F238E27FC236}">
                <a16:creationId xmlns:a16="http://schemas.microsoft.com/office/drawing/2014/main" id="{728DD53B-4A3A-BF4F-9CDE-9379AEA07DBD}"/>
              </a:ext>
            </a:extLst>
          </p:cNvPr>
          <p:cNvSpPr txBox="1"/>
          <p:nvPr/>
        </p:nvSpPr>
        <p:spPr>
          <a:xfrm>
            <a:off x="4027390" y="1569323"/>
            <a:ext cx="936104" cy="360041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/>
          </a:bodyPr>
          <a:lstStyle/>
          <a:p>
            <a:pPr algn="l"/>
            <a:r>
              <a:rPr lang="sv-SE" sz="1600" dirty="0">
                <a:solidFill>
                  <a:srgbClr val="C00000"/>
                </a:solidFill>
              </a:rPr>
              <a:t>Helium</a:t>
            </a:r>
          </a:p>
        </p:txBody>
      </p:sp>
      <p:pic>
        <p:nvPicPr>
          <p:cNvPr id="178" name="Picture 1" descr="cid:image001.png@01D4E979.86258EF0">
            <a:extLst>
              <a:ext uri="{FF2B5EF4-FFF2-40B4-BE49-F238E27FC236}">
                <a16:creationId xmlns:a16="http://schemas.microsoft.com/office/drawing/2014/main" id="{011885D2-BC37-394B-8108-C452C52CF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9" y="1465682"/>
            <a:ext cx="2662005" cy="29249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9" name="Rectangle 178">
            <a:extLst>
              <a:ext uri="{FF2B5EF4-FFF2-40B4-BE49-F238E27FC236}">
                <a16:creationId xmlns:a16="http://schemas.microsoft.com/office/drawing/2014/main" id="{8DF80D69-51BF-7B48-8935-736DEDADC934}"/>
              </a:ext>
            </a:extLst>
          </p:cNvPr>
          <p:cNvSpPr/>
          <p:nvPr/>
        </p:nvSpPr>
        <p:spPr>
          <a:xfrm>
            <a:off x="7852727" y="5664915"/>
            <a:ext cx="3161779" cy="646331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</a:gradFill>
          <a:ln>
            <a:solidFill>
              <a:srgbClr val="1E9FDB"/>
            </a:solidFill>
          </a:ln>
        </p:spPr>
        <p:txBody>
          <a:bodyPr wrap="square">
            <a:spAutoFit/>
          </a:bodyPr>
          <a:lstStyle/>
          <a:p>
            <a:r>
              <a:rPr lang="sv-SE" dirty="0"/>
              <a:t>Relief system from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side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He</a:t>
            </a:r>
            <a:r>
              <a:rPr lang="sv-SE" dirty="0"/>
              <a:t>-heat </a:t>
            </a:r>
            <a:r>
              <a:rPr lang="sv-SE" dirty="0" err="1"/>
              <a:t>exchangers</a:t>
            </a:r>
            <a:endParaRPr lang="sv-SE" dirty="0"/>
          </a:p>
        </p:txBody>
      </p:sp>
      <p:cxnSp>
        <p:nvCxnSpPr>
          <p:cNvPr id="181" name="Straight Arrow Connector 180">
            <a:extLst>
              <a:ext uri="{FF2B5EF4-FFF2-40B4-BE49-F238E27FC236}">
                <a16:creationId xmlns:a16="http://schemas.microsoft.com/office/drawing/2014/main" id="{ACAE7ECE-71DE-374A-AFE1-C9E927E8FDAB}"/>
              </a:ext>
            </a:extLst>
          </p:cNvPr>
          <p:cNvCxnSpPr>
            <a:cxnSpLocks/>
          </p:cNvCxnSpPr>
          <p:nvPr/>
        </p:nvCxnSpPr>
        <p:spPr>
          <a:xfrm flipH="1" flipV="1">
            <a:off x="7047624" y="2960948"/>
            <a:ext cx="1352632" cy="27039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81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1" grpId="0" animBg="1"/>
      <p:bldP spid="42" grpId="0" animBg="1"/>
      <p:bldP spid="43" grpId="0" animBg="1"/>
      <p:bldP spid="128" grpId="0" animBg="1"/>
      <p:bldP spid="136" grpId="0" animBg="1"/>
      <p:bldP spid="139" grpId="0" animBg="1"/>
      <p:bldP spid="153" grpId="0" animBg="1"/>
      <p:bldP spid="154" grpId="0" animBg="1"/>
      <p:bldP spid="156" grpId="0" animBg="1"/>
      <p:bldP spid="177" grpId="0"/>
      <p:bldP spid="17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38C9DBC-A30F-EC4B-8160-27067FC24B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/>
              <a:t>Control system &amp; </a:t>
            </a:r>
            <a:r>
              <a:rPr lang="sv-SE" dirty="0" err="1"/>
              <a:t>Commissioning</a:t>
            </a:r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AF0EE-D262-504E-9D17-F66E7776A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843902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620BD-713E-724E-9449-42A43172372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v-SE" b="1" dirty="0"/>
              <a:t>Target</a:t>
            </a:r>
            <a:r>
              <a:rPr lang="sv-SE" dirty="0"/>
              <a:t> </a:t>
            </a:r>
          </a:p>
          <a:p>
            <a:r>
              <a:rPr lang="sv-SE" dirty="0" err="1"/>
              <a:t>Specification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function</a:t>
            </a:r>
            <a:endParaRPr lang="sv-SE" dirty="0"/>
          </a:p>
          <a:p>
            <a:pPr lvl="1"/>
            <a:r>
              <a:rPr lang="sv-SE" dirty="0"/>
              <a:t>State </a:t>
            </a:r>
            <a:r>
              <a:rPr lang="sv-SE" dirty="0" err="1"/>
              <a:t>machine</a:t>
            </a:r>
            <a:r>
              <a:rPr lang="sv-SE" dirty="0"/>
              <a:t> </a:t>
            </a:r>
            <a:r>
              <a:rPr lang="sv-SE" dirty="0" err="1"/>
              <a:t>concept</a:t>
            </a:r>
            <a:endParaRPr lang="sv-SE" dirty="0"/>
          </a:p>
          <a:p>
            <a:pPr lvl="1"/>
            <a:r>
              <a:rPr lang="sv-SE" dirty="0"/>
              <a:t>System </a:t>
            </a:r>
            <a:r>
              <a:rPr lang="sv-SE" dirty="0" err="1"/>
              <a:t>chains</a:t>
            </a:r>
            <a:endParaRPr lang="sv-SE" dirty="0"/>
          </a:p>
          <a:p>
            <a:pPr lvl="1"/>
            <a:r>
              <a:rPr lang="sv-SE" dirty="0" err="1"/>
              <a:t>Individual</a:t>
            </a:r>
            <a:r>
              <a:rPr lang="sv-SE" dirty="0"/>
              <a:t> systems</a:t>
            </a:r>
          </a:p>
          <a:p>
            <a:pPr lvl="1"/>
            <a:r>
              <a:rPr lang="sv-SE" dirty="0"/>
              <a:t>Target Station</a:t>
            </a:r>
          </a:p>
          <a:p>
            <a:r>
              <a:rPr lang="sv-SE" dirty="0" err="1"/>
              <a:t>Electrical</a:t>
            </a:r>
            <a:r>
              <a:rPr lang="sv-SE" dirty="0"/>
              <a:t> design </a:t>
            </a:r>
            <a:r>
              <a:rPr lang="sv-SE" dirty="0" err="1"/>
              <a:t>of</a:t>
            </a:r>
            <a:r>
              <a:rPr lang="sv-SE" dirty="0"/>
              <a:t> automation </a:t>
            </a:r>
            <a:r>
              <a:rPr lang="sv-SE" dirty="0" err="1"/>
              <a:t>cabinets</a:t>
            </a:r>
            <a:endParaRPr lang="sv-SE" dirty="0"/>
          </a:p>
          <a:p>
            <a:r>
              <a:rPr lang="sv-SE" dirty="0"/>
              <a:t>System </a:t>
            </a:r>
            <a:r>
              <a:rPr lang="sv-SE" dirty="0" err="1"/>
              <a:t>testing</a:t>
            </a:r>
            <a:r>
              <a:rPr lang="sv-SE" dirty="0"/>
              <a:t> &amp; </a:t>
            </a:r>
            <a:r>
              <a:rPr lang="sv-SE" dirty="0" err="1"/>
              <a:t>commissioning</a:t>
            </a:r>
            <a:endParaRPr lang="sv-SE" dirty="0"/>
          </a:p>
          <a:p>
            <a:pPr lvl="2"/>
            <a:endParaRPr lang="sv-S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1B64A1E-8082-DE4D-8E6C-74FC22F04D9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1" dirty="0"/>
              <a:t>ICS</a:t>
            </a:r>
          </a:p>
          <a:p>
            <a:r>
              <a:rPr lang="sv-SE" dirty="0"/>
              <a:t>Implementation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control</a:t>
            </a:r>
            <a:r>
              <a:rPr lang="sv-SE" dirty="0"/>
              <a:t> system</a:t>
            </a:r>
          </a:p>
          <a:p>
            <a:r>
              <a:rPr lang="sv-SE" dirty="0" err="1"/>
              <a:t>PLC:s</a:t>
            </a:r>
            <a:endParaRPr lang="sv-SE" dirty="0"/>
          </a:p>
          <a:p>
            <a:r>
              <a:rPr lang="sv-SE" dirty="0"/>
              <a:t>Control </a:t>
            </a:r>
            <a:r>
              <a:rPr lang="sv-SE" dirty="0" err="1"/>
              <a:t>room</a:t>
            </a:r>
            <a:endParaRPr lang="sv-SE" dirty="0"/>
          </a:p>
          <a:p>
            <a:r>
              <a:rPr lang="sv-SE" dirty="0"/>
              <a:t>System </a:t>
            </a:r>
            <a:r>
              <a:rPr lang="sv-SE" dirty="0" err="1"/>
              <a:t>testing</a:t>
            </a:r>
            <a:r>
              <a:rPr lang="sv-SE" dirty="0"/>
              <a:t> &amp; </a:t>
            </a:r>
            <a:r>
              <a:rPr lang="sv-SE" dirty="0" err="1"/>
              <a:t>commissioning</a:t>
            </a:r>
            <a:endParaRPr lang="sv-SE" dirty="0"/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B6469-C54D-2A44-8E4D-F4F04FEFF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36</a:t>
            </a:fld>
            <a:endParaRPr lang="en-GB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956CAD-23C7-7748-B33C-D184D42E3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Control System design &amp; </a:t>
            </a:r>
            <a:r>
              <a:rPr lang="sv-SE" dirty="0" err="1"/>
              <a:t>Commissioning</a:t>
            </a:r>
            <a:endParaRPr lang="sv-S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674ACF-46C9-8441-9B77-044BF99B474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 err="1"/>
              <a:t>Responsibility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0984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61505-7689-4B4B-9C66-77CA021A8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Target Systems – System Relations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6396D2-F27C-6349-87AE-4F082C892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37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A94C86-AA41-9B4D-9E4B-341B7C9C44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478740"/>
            <a:ext cx="9535697" cy="536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994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4DBE81-FE1A-8547-A7A3-3DAF3B581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Shielding</a:t>
            </a:r>
            <a:r>
              <a:rPr lang="sv-SE" dirty="0"/>
              <a:t> &amp; </a:t>
            </a:r>
            <a:r>
              <a:rPr lang="sv-SE" dirty="0" err="1"/>
              <a:t>Plugs</a:t>
            </a:r>
            <a:r>
              <a:rPr lang="sv-SE" dirty="0"/>
              <a:t> </a:t>
            </a:r>
            <a:r>
              <a:rPr lang="sv-SE" dirty="0" err="1"/>
              <a:t>Cooling</a:t>
            </a:r>
            <a:r>
              <a:rPr lang="sv-SE" dirty="0"/>
              <a:t> – System relations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CB4A55-3586-C640-B535-1039CE78E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38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7DEA3-6268-4C4C-BB7B-D656E0424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399599"/>
            <a:ext cx="10685171" cy="545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8300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5C36A-CBCD-ED4A-94CB-EFDB231D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Moderator &amp; </a:t>
            </a:r>
            <a:r>
              <a:rPr lang="sv-SE" dirty="0" err="1"/>
              <a:t>Reflector</a:t>
            </a:r>
            <a:r>
              <a:rPr lang="sv-SE" dirty="0"/>
              <a:t> – System relations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2F023F-FA24-B54C-803A-3AC0EE210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39</a:t>
            </a:fld>
            <a:endParaRPr lang="en-GB" noProof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BD31E4-3CEC-764F-A570-F9365EBCD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1556792"/>
            <a:ext cx="9361040" cy="4976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460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E0CBA-4E00-7840-9873-628F9265B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err="1"/>
              <a:t>Radiation</a:t>
            </a:r>
            <a:r>
              <a:rPr lang="sv-SE" dirty="0"/>
              <a:t> </a:t>
            </a:r>
            <a:r>
              <a:rPr lang="sv-SE" dirty="0" err="1"/>
              <a:t>Safety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C9C32-62C0-254B-BFEA-ADF31141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sv-SE" b="1" dirty="0"/>
              <a:t>Limit </a:t>
            </a:r>
            <a:r>
              <a:rPr lang="sv-SE" b="1" dirty="0" err="1"/>
              <a:t>external</a:t>
            </a:r>
            <a:r>
              <a:rPr lang="sv-SE" b="1" dirty="0"/>
              <a:t> exposure to </a:t>
            </a:r>
            <a:r>
              <a:rPr lang="sv-SE" b="1" dirty="0" err="1"/>
              <a:t>ionizing</a:t>
            </a:r>
            <a:r>
              <a:rPr lang="sv-SE" b="1" dirty="0"/>
              <a:t> </a:t>
            </a:r>
            <a:r>
              <a:rPr lang="sv-SE" b="1" dirty="0" err="1"/>
              <a:t>radiation</a:t>
            </a:r>
            <a:r>
              <a:rPr lang="sv-SE" b="1" dirty="0"/>
              <a:t>:</a:t>
            </a:r>
            <a:r>
              <a:rPr lang="sv-SE" dirty="0"/>
              <a:t> </a:t>
            </a:r>
          </a:p>
          <a:p>
            <a:pPr lvl="1"/>
            <a:r>
              <a:rPr lang="sv-SE" i="1" dirty="0" err="1"/>
              <a:t>this</a:t>
            </a:r>
            <a:r>
              <a:rPr lang="sv-SE" i="1" dirty="0"/>
              <a:t> </a:t>
            </a:r>
            <a:r>
              <a:rPr lang="sv-SE" i="1" dirty="0" err="1"/>
              <a:t>function</a:t>
            </a:r>
            <a:r>
              <a:rPr lang="sv-SE" i="1" dirty="0"/>
              <a:t> has to be </a:t>
            </a:r>
            <a:r>
              <a:rPr lang="sv-SE" i="1" dirty="0" err="1"/>
              <a:t>achieved</a:t>
            </a:r>
            <a:r>
              <a:rPr lang="sv-SE" i="1" dirty="0"/>
              <a:t> to </a:t>
            </a:r>
            <a:r>
              <a:rPr lang="sv-SE" i="1" dirty="0" err="1"/>
              <a:t>prevent</a:t>
            </a:r>
            <a:r>
              <a:rPr lang="sv-SE" i="1" dirty="0"/>
              <a:t> </a:t>
            </a:r>
            <a:r>
              <a:rPr lang="sv-SE" i="1" dirty="0" err="1"/>
              <a:t>external</a:t>
            </a:r>
            <a:r>
              <a:rPr lang="sv-SE" i="1" dirty="0"/>
              <a:t> exposure to public and </a:t>
            </a:r>
            <a:r>
              <a:rPr lang="sv-SE" i="1" dirty="0" err="1"/>
              <a:t>personnel</a:t>
            </a:r>
            <a:r>
              <a:rPr lang="sv-SE" i="1" dirty="0"/>
              <a:t> from </a:t>
            </a:r>
            <a:r>
              <a:rPr lang="sv-SE" i="1" dirty="0" err="1"/>
              <a:t>both</a:t>
            </a:r>
            <a:r>
              <a:rPr lang="sv-SE" i="1" dirty="0"/>
              <a:t> prompt </a:t>
            </a:r>
            <a:r>
              <a:rPr lang="sv-SE" i="1" dirty="0" err="1"/>
              <a:t>radiation</a:t>
            </a:r>
            <a:r>
              <a:rPr lang="sv-SE" i="1" dirty="0"/>
              <a:t> and </a:t>
            </a:r>
            <a:r>
              <a:rPr lang="sv-SE" i="1" dirty="0" err="1"/>
              <a:t>residual</a:t>
            </a:r>
            <a:r>
              <a:rPr lang="sv-SE" i="1" dirty="0"/>
              <a:t> </a:t>
            </a:r>
            <a:r>
              <a:rPr lang="sv-SE" i="1" dirty="0" err="1"/>
              <a:t>radiation</a:t>
            </a:r>
            <a:r>
              <a:rPr lang="sv-SE" i="1" dirty="0"/>
              <a:t>,</a:t>
            </a:r>
          </a:p>
          <a:p>
            <a:pPr marL="457200" indent="-457200">
              <a:buFont typeface="+mj-lt"/>
              <a:buAutoNum type="arabicPeriod"/>
            </a:pPr>
            <a:r>
              <a:rPr lang="sv-SE" b="1" dirty="0"/>
              <a:t>Limit </a:t>
            </a:r>
            <a:r>
              <a:rPr lang="sv-SE" b="1" dirty="0" err="1"/>
              <a:t>internal</a:t>
            </a:r>
            <a:r>
              <a:rPr lang="sv-SE" b="1" dirty="0"/>
              <a:t> exposure:</a:t>
            </a:r>
            <a:r>
              <a:rPr lang="sv-SE" dirty="0"/>
              <a:t> </a:t>
            </a:r>
          </a:p>
          <a:p>
            <a:pPr lvl="1"/>
            <a:r>
              <a:rPr lang="sv-SE" i="1" dirty="0" err="1"/>
              <a:t>ensuring</a:t>
            </a:r>
            <a:r>
              <a:rPr lang="sv-SE" i="1" dirty="0"/>
              <a:t> the </a:t>
            </a:r>
            <a:r>
              <a:rPr lang="sv-SE" i="1" dirty="0" err="1"/>
              <a:t>personnel</a:t>
            </a:r>
            <a:r>
              <a:rPr lang="sv-SE" i="1" dirty="0"/>
              <a:t>, public and the </a:t>
            </a:r>
            <a:r>
              <a:rPr lang="sv-SE" i="1" dirty="0" err="1"/>
              <a:t>environment</a:t>
            </a:r>
            <a:r>
              <a:rPr lang="sv-SE" i="1" dirty="0"/>
              <a:t> </a:t>
            </a:r>
            <a:r>
              <a:rPr lang="sv-SE" i="1" dirty="0" err="1"/>
              <a:t>are</a:t>
            </a:r>
            <a:r>
              <a:rPr lang="sv-SE" i="1" dirty="0"/>
              <a:t> </a:t>
            </a:r>
            <a:r>
              <a:rPr lang="sv-SE" i="1" dirty="0" err="1"/>
              <a:t>protected</a:t>
            </a:r>
            <a:r>
              <a:rPr lang="sv-SE" i="1" dirty="0"/>
              <a:t> </a:t>
            </a:r>
            <a:r>
              <a:rPr lang="sv-SE" i="1" dirty="0" err="1"/>
              <a:t>against</a:t>
            </a:r>
            <a:r>
              <a:rPr lang="sv-SE" i="1" dirty="0"/>
              <a:t> </a:t>
            </a:r>
            <a:r>
              <a:rPr lang="sv-SE" i="1" dirty="0" err="1"/>
              <a:t>radioactive</a:t>
            </a:r>
            <a:r>
              <a:rPr lang="sv-SE" i="1" dirty="0"/>
              <a:t> material releases. </a:t>
            </a:r>
            <a:r>
              <a:rPr lang="sv-SE" i="1" dirty="0" err="1"/>
              <a:t>This</a:t>
            </a:r>
            <a:r>
              <a:rPr lang="sv-SE" i="1" dirty="0"/>
              <a:t> </a:t>
            </a:r>
            <a:r>
              <a:rPr lang="sv-SE" i="1" dirty="0" err="1"/>
              <a:t>function</a:t>
            </a:r>
            <a:r>
              <a:rPr lang="sv-SE" i="1" dirty="0"/>
              <a:t> is </a:t>
            </a:r>
            <a:r>
              <a:rPr lang="sv-SE" i="1" dirty="0" err="1"/>
              <a:t>achieved</a:t>
            </a:r>
            <a:r>
              <a:rPr lang="sv-SE" i="1" dirty="0"/>
              <a:t> </a:t>
            </a:r>
            <a:r>
              <a:rPr lang="sv-SE" i="1" dirty="0" err="1"/>
              <a:t>with</a:t>
            </a:r>
            <a:r>
              <a:rPr lang="sv-SE" i="1" dirty="0"/>
              <a:t> </a:t>
            </a:r>
            <a:r>
              <a:rPr lang="sv-SE" i="1" dirty="0" err="1"/>
              <a:t>static</a:t>
            </a:r>
            <a:r>
              <a:rPr lang="sv-SE" i="1" dirty="0"/>
              <a:t> and </a:t>
            </a:r>
            <a:r>
              <a:rPr lang="sv-SE" i="1" dirty="0" err="1"/>
              <a:t>dynamic</a:t>
            </a:r>
            <a:r>
              <a:rPr lang="sv-SE" i="1" dirty="0"/>
              <a:t> </a:t>
            </a:r>
            <a:r>
              <a:rPr lang="sv-SE" i="1" dirty="0" err="1"/>
              <a:t>confinement</a:t>
            </a:r>
            <a:r>
              <a:rPr lang="sv-SE" i="1" dirty="0"/>
              <a:t> at the process </a:t>
            </a:r>
            <a:r>
              <a:rPr lang="sv-SE" i="1" dirty="0" err="1"/>
              <a:t>level</a:t>
            </a:r>
            <a:r>
              <a:rPr lang="sv-SE" i="1" dirty="0"/>
              <a:t> and/or at the </a:t>
            </a:r>
            <a:r>
              <a:rPr lang="sv-SE" i="1" dirty="0" err="1"/>
              <a:t>building</a:t>
            </a:r>
            <a:r>
              <a:rPr lang="sv-SE" i="1" dirty="0"/>
              <a:t> </a:t>
            </a:r>
            <a:r>
              <a:rPr lang="sv-SE" i="1" dirty="0" err="1"/>
              <a:t>level</a:t>
            </a:r>
            <a:r>
              <a:rPr lang="sv-SE" i="1" dirty="0"/>
              <a:t> and </a:t>
            </a:r>
            <a:r>
              <a:rPr lang="sv-SE" i="1" dirty="0" err="1"/>
              <a:t>also</a:t>
            </a:r>
            <a:r>
              <a:rPr lang="sv-SE" i="1" dirty="0"/>
              <a:t> by </a:t>
            </a:r>
            <a:r>
              <a:rPr lang="sv-SE" i="1" dirty="0" err="1"/>
              <a:t>controlling</a:t>
            </a:r>
            <a:r>
              <a:rPr lang="sv-SE" i="1" dirty="0"/>
              <a:t> the access to the different areas </a:t>
            </a:r>
            <a:r>
              <a:rPr lang="sv-SE" i="1" dirty="0" err="1"/>
              <a:t>according</a:t>
            </a:r>
            <a:r>
              <a:rPr lang="sv-SE" i="1" dirty="0"/>
              <a:t> to </a:t>
            </a:r>
            <a:r>
              <a:rPr lang="sv-SE" i="1" dirty="0" err="1"/>
              <a:t>their</a:t>
            </a:r>
            <a:r>
              <a:rPr lang="sv-SE" i="1" dirty="0"/>
              <a:t> </a:t>
            </a:r>
            <a:r>
              <a:rPr lang="sv-SE" i="1" dirty="0" err="1"/>
              <a:t>contamination</a:t>
            </a:r>
            <a:r>
              <a:rPr lang="sv-SE" i="1" dirty="0"/>
              <a:t> </a:t>
            </a:r>
            <a:r>
              <a:rPr lang="sv-SE" i="1" dirty="0" err="1"/>
              <a:t>level</a:t>
            </a:r>
            <a:r>
              <a:rPr lang="sv-SE" i="1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sv-SE" b="1" i="1" dirty="0"/>
              <a:t>Monitor releases:</a:t>
            </a:r>
            <a:r>
              <a:rPr lang="sv-SE" i="1" dirty="0"/>
              <a:t> </a:t>
            </a:r>
          </a:p>
          <a:p>
            <a:pPr lvl="1"/>
            <a:r>
              <a:rPr lang="sv-SE" i="1" dirty="0"/>
              <a:t>in order to check </a:t>
            </a:r>
            <a:r>
              <a:rPr lang="sv-SE" i="1" dirty="0" err="1"/>
              <a:t>planned</a:t>
            </a:r>
            <a:r>
              <a:rPr lang="sv-SE" i="1" dirty="0"/>
              <a:t> releases and to </a:t>
            </a:r>
            <a:r>
              <a:rPr lang="sv-SE" i="1" dirty="0" err="1"/>
              <a:t>enable</a:t>
            </a:r>
            <a:r>
              <a:rPr lang="sv-SE" i="1" dirty="0"/>
              <a:t> </a:t>
            </a:r>
            <a:r>
              <a:rPr lang="sv-SE" i="1" dirty="0" err="1"/>
              <a:t>reacting</a:t>
            </a:r>
            <a:r>
              <a:rPr lang="sv-SE" i="1" dirty="0"/>
              <a:t> in </a:t>
            </a:r>
            <a:r>
              <a:rPr lang="sv-SE" i="1" dirty="0" err="1"/>
              <a:t>case</a:t>
            </a:r>
            <a:r>
              <a:rPr lang="sv-SE" i="1" dirty="0"/>
              <a:t> </a:t>
            </a:r>
            <a:r>
              <a:rPr lang="sv-SE" i="1" dirty="0" err="1"/>
              <a:t>of</a:t>
            </a:r>
            <a:r>
              <a:rPr lang="sv-SE" i="1" dirty="0"/>
              <a:t> </a:t>
            </a:r>
            <a:r>
              <a:rPr lang="sv-SE" i="1" dirty="0" err="1"/>
              <a:t>unexpected</a:t>
            </a:r>
            <a:r>
              <a:rPr lang="sv-SE" i="1" dirty="0"/>
              <a:t> releases in </a:t>
            </a:r>
            <a:r>
              <a:rPr lang="sv-SE" i="1" dirty="0" err="1"/>
              <a:t>compliance</a:t>
            </a:r>
            <a:r>
              <a:rPr lang="sv-SE" i="1" dirty="0"/>
              <a:t> </a:t>
            </a:r>
            <a:r>
              <a:rPr lang="sv-SE" i="1" dirty="0" err="1"/>
              <a:t>with</a:t>
            </a:r>
            <a:r>
              <a:rPr lang="sv-SE" i="1" dirty="0"/>
              <a:t> GSO [2],</a:t>
            </a:r>
          </a:p>
          <a:p>
            <a:pPr marL="457200" indent="-457200">
              <a:buFont typeface="+mj-lt"/>
              <a:buAutoNum type="arabicPeriod"/>
            </a:pPr>
            <a:r>
              <a:rPr lang="sv-SE" b="1" dirty="0"/>
              <a:t>Control heat:</a:t>
            </a:r>
            <a:r>
              <a:rPr lang="sv-SE" dirty="0"/>
              <a:t> </a:t>
            </a:r>
          </a:p>
          <a:p>
            <a:pPr lvl="1"/>
            <a:r>
              <a:rPr lang="sv-SE" i="1" dirty="0"/>
              <a:t>to </a:t>
            </a:r>
            <a:r>
              <a:rPr lang="sv-SE" i="1" dirty="0" err="1"/>
              <a:t>avoid</a:t>
            </a:r>
            <a:r>
              <a:rPr lang="sv-SE" i="1" dirty="0"/>
              <a:t> </a:t>
            </a:r>
            <a:r>
              <a:rPr lang="sv-SE" i="1" dirty="0" err="1"/>
              <a:t>confinement</a:t>
            </a:r>
            <a:r>
              <a:rPr lang="sv-SE" i="1" dirty="0"/>
              <a:t> </a:t>
            </a:r>
            <a:r>
              <a:rPr lang="sv-SE" i="1" dirty="0" err="1"/>
              <a:t>failure</a:t>
            </a:r>
            <a:r>
              <a:rPr lang="sv-SE" i="1" dirty="0"/>
              <a:t> and </a:t>
            </a:r>
            <a:r>
              <a:rPr lang="sv-SE" i="1" dirty="0" err="1"/>
              <a:t>associated</a:t>
            </a:r>
            <a:r>
              <a:rPr lang="sv-SE" i="1" dirty="0"/>
              <a:t> </a:t>
            </a:r>
            <a:r>
              <a:rPr lang="sv-SE" i="1" dirty="0" err="1"/>
              <a:t>radioactive</a:t>
            </a:r>
            <a:r>
              <a:rPr lang="sv-SE" i="1" dirty="0"/>
              <a:t> releases. </a:t>
            </a:r>
            <a:r>
              <a:rPr lang="sv-SE" i="1" dirty="0" err="1"/>
              <a:t>Controlling</a:t>
            </a:r>
            <a:r>
              <a:rPr lang="sv-SE" i="1" dirty="0"/>
              <a:t> heat source and heat distribution </a:t>
            </a:r>
            <a:r>
              <a:rPr lang="sv-SE" i="1" dirty="0" err="1"/>
              <a:t>ensures</a:t>
            </a:r>
            <a:r>
              <a:rPr lang="sv-SE" i="1" dirty="0"/>
              <a:t> </a:t>
            </a:r>
            <a:r>
              <a:rPr lang="sv-SE" i="1" dirty="0" err="1"/>
              <a:t>this</a:t>
            </a:r>
            <a:r>
              <a:rPr lang="sv-SE" i="1" dirty="0"/>
              <a:t> </a:t>
            </a:r>
            <a:r>
              <a:rPr lang="sv-SE" i="1" dirty="0" err="1"/>
              <a:t>function</a:t>
            </a:r>
            <a:r>
              <a:rPr lang="sv-SE" i="1" dirty="0"/>
              <a:t> by </a:t>
            </a:r>
            <a:r>
              <a:rPr lang="sv-SE" i="1" dirty="0" err="1"/>
              <a:t>using</a:t>
            </a:r>
            <a:r>
              <a:rPr lang="sv-SE" i="1" dirty="0"/>
              <a:t> </a:t>
            </a:r>
            <a:r>
              <a:rPr lang="sv-SE" i="1" dirty="0" err="1"/>
              <a:t>active</a:t>
            </a:r>
            <a:r>
              <a:rPr lang="sv-SE" i="1" dirty="0"/>
              <a:t> and/or passive heat </a:t>
            </a:r>
            <a:r>
              <a:rPr lang="sv-SE" i="1" dirty="0" err="1"/>
              <a:t>removal</a:t>
            </a:r>
            <a:r>
              <a:rPr lang="sv-SE" i="1" dirty="0"/>
              <a:t> systems </a:t>
            </a:r>
            <a:r>
              <a:rPr lang="sv-SE" i="1" dirty="0" err="1"/>
              <a:t>according</a:t>
            </a:r>
            <a:r>
              <a:rPr lang="sv-SE" i="1" dirty="0"/>
              <a:t> to the </a:t>
            </a:r>
            <a:r>
              <a:rPr lang="sv-SE" i="1" dirty="0" err="1"/>
              <a:t>facility</a:t>
            </a:r>
            <a:r>
              <a:rPr lang="sv-SE" i="1" dirty="0"/>
              <a:t> </a:t>
            </a:r>
            <a:r>
              <a:rPr lang="sv-SE" i="1" dirty="0" err="1"/>
              <a:t>state</a:t>
            </a:r>
            <a:r>
              <a:rPr lang="sv-SE" i="1" dirty="0"/>
              <a:t>.</a:t>
            </a:r>
          </a:p>
          <a:p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D8FCB4-654D-6845-9305-2B44546B5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9F2440-8FB1-5747-956E-2BE3B6DEF8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sv-SE" dirty="0"/>
              <a:t>ESS </a:t>
            </a:r>
            <a:r>
              <a:rPr lang="sv-SE" dirty="0" err="1"/>
              <a:t>rule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82687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0E331-1277-B943-91DC-233670B6D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Main </a:t>
            </a:r>
            <a:r>
              <a:rPr lang="sv-SE" dirty="0" err="1"/>
              <a:t>functions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cooling</a:t>
            </a:r>
            <a:r>
              <a:rPr lang="sv-SE" dirty="0"/>
              <a:t>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5C013-41C4-A140-9FC7-674C9D591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6792"/>
            <a:ext cx="10972800" cy="4345166"/>
          </a:xfrm>
        </p:spPr>
        <p:txBody>
          <a:bodyPr/>
          <a:lstStyle/>
          <a:p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Cooling</a:t>
            </a:r>
            <a:endParaRPr lang="sv-SE" dirty="0"/>
          </a:p>
          <a:p>
            <a:pPr lvl="1"/>
            <a:r>
              <a:rPr lang="sv-SE" dirty="0"/>
              <a:t>Cool the </a:t>
            </a:r>
            <a:r>
              <a:rPr lang="sv-SE" dirty="0" err="1"/>
              <a:t>components</a:t>
            </a:r>
            <a:r>
              <a:rPr lang="sv-SE" dirty="0"/>
              <a:t> </a:t>
            </a:r>
            <a:r>
              <a:rPr lang="sv-SE" dirty="0" err="1"/>
              <a:t>affected</a:t>
            </a:r>
            <a:r>
              <a:rPr lang="sv-SE" dirty="0"/>
              <a:t> by </a:t>
            </a:r>
            <a:r>
              <a:rPr lang="sv-SE" dirty="0" err="1"/>
              <a:t>nuclear</a:t>
            </a:r>
            <a:r>
              <a:rPr lang="sv-SE" dirty="0"/>
              <a:t> </a:t>
            </a:r>
            <a:r>
              <a:rPr lang="sv-SE" dirty="0" err="1"/>
              <a:t>heating</a:t>
            </a:r>
            <a:r>
              <a:rPr lang="sv-SE" dirty="0"/>
              <a:t> (4)</a:t>
            </a:r>
          </a:p>
          <a:p>
            <a:pPr lvl="1"/>
            <a:r>
              <a:rPr lang="sv-SE" dirty="0" err="1"/>
              <a:t>Confine</a:t>
            </a:r>
            <a:r>
              <a:rPr lang="sv-SE" dirty="0"/>
              <a:t> </a:t>
            </a:r>
            <a:r>
              <a:rPr lang="sv-SE" dirty="0" err="1"/>
              <a:t>radioactivity</a:t>
            </a:r>
            <a:r>
              <a:rPr lang="sv-SE" dirty="0"/>
              <a:t> (1, 2)</a:t>
            </a:r>
          </a:p>
          <a:p>
            <a:pPr lvl="2"/>
            <a:r>
              <a:rPr lang="sv-SE" dirty="0" err="1"/>
              <a:t>Closed</a:t>
            </a:r>
            <a:r>
              <a:rPr lang="sv-SE" dirty="0"/>
              <a:t> systems</a:t>
            </a:r>
          </a:p>
          <a:p>
            <a:pPr lvl="1"/>
            <a:r>
              <a:rPr lang="sv-SE" dirty="0"/>
              <a:t>Support systems</a:t>
            </a:r>
          </a:p>
          <a:p>
            <a:pPr lvl="2"/>
            <a:r>
              <a:rPr lang="sv-SE" dirty="0" err="1"/>
              <a:t>Drainage</a:t>
            </a:r>
            <a:r>
              <a:rPr lang="sv-SE" dirty="0"/>
              <a:t> (2)</a:t>
            </a:r>
          </a:p>
          <a:p>
            <a:pPr lvl="2"/>
            <a:r>
              <a:rPr lang="sv-SE" dirty="0" err="1"/>
              <a:t>Purification</a:t>
            </a:r>
            <a:r>
              <a:rPr lang="sv-SE" dirty="0"/>
              <a:t> (1, 2)</a:t>
            </a:r>
          </a:p>
          <a:p>
            <a:pPr lvl="3"/>
            <a:r>
              <a:rPr lang="sv-SE" dirty="0" err="1"/>
              <a:t>Purify</a:t>
            </a:r>
            <a:r>
              <a:rPr lang="sv-SE" dirty="0"/>
              <a:t> the </a:t>
            </a:r>
            <a:r>
              <a:rPr lang="sv-SE" dirty="0" err="1"/>
              <a:t>water</a:t>
            </a:r>
            <a:r>
              <a:rPr lang="sv-SE" dirty="0"/>
              <a:t> to </a:t>
            </a:r>
            <a:r>
              <a:rPr lang="sv-SE" dirty="0" err="1"/>
              <a:t>reduce</a:t>
            </a:r>
            <a:r>
              <a:rPr lang="sv-SE" dirty="0"/>
              <a:t> </a:t>
            </a:r>
            <a:r>
              <a:rPr lang="sv-SE" dirty="0" err="1"/>
              <a:t>corrosion</a:t>
            </a:r>
            <a:endParaRPr lang="sv-SE" dirty="0"/>
          </a:p>
          <a:p>
            <a:pPr lvl="3"/>
            <a:r>
              <a:rPr lang="sv-SE" dirty="0" err="1"/>
              <a:t>Reduce</a:t>
            </a:r>
            <a:r>
              <a:rPr lang="sv-SE" dirty="0"/>
              <a:t> </a:t>
            </a:r>
            <a:r>
              <a:rPr lang="sv-SE" dirty="0" err="1"/>
              <a:t>activation</a:t>
            </a:r>
            <a:r>
              <a:rPr lang="sv-SE" dirty="0"/>
              <a:t> </a:t>
            </a:r>
            <a:r>
              <a:rPr lang="sv-SE" dirty="0" err="1"/>
              <a:t>products</a:t>
            </a:r>
            <a:r>
              <a:rPr lang="sv-SE" dirty="0"/>
              <a:t> in the system</a:t>
            </a:r>
          </a:p>
          <a:p>
            <a:pPr lvl="2"/>
            <a:r>
              <a:rPr lang="sv-SE" dirty="0" err="1"/>
              <a:t>Radiolysis</a:t>
            </a:r>
            <a:r>
              <a:rPr lang="sv-SE" dirty="0"/>
              <a:t> </a:t>
            </a:r>
            <a:r>
              <a:rPr lang="sv-SE" dirty="0" err="1"/>
              <a:t>Treatment</a:t>
            </a:r>
            <a:r>
              <a:rPr lang="sv-SE" dirty="0"/>
              <a:t> – </a:t>
            </a:r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cooling</a:t>
            </a:r>
            <a:r>
              <a:rPr lang="sv-SE" dirty="0"/>
              <a:t> systems (1)</a:t>
            </a:r>
          </a:p>
          <a:p>
            <a:pPr lvl="3"/>
            <a:r>
              <a:rPr lang="sv-SE" dirty="0" err="1"/>
              <a:t>Remove</a:t>
            </a:r>
            <a:r>
              <a:rPr lang="sv-SE" dirty="0"/>
              <a:t> and </a:t>
            </a:r>
            <a:r>
              <a:rPr lang="sv-SE" dirty="0" err="1"/>
              <a:t>treat</a:t>
            </a:r>
            <a:r>
              <a:rPr lang="sv-SE" dirty="0"/>
              <a:t> the </a:t>
            </a:r>
            <a:r>
              <a:rPr lang="sv-SE" dirty="0" err="1"/>
              <a:t>gases</a:t>
            </a:r>
            <a:r>
              <a:rPr lang="sv-SE" dirty="0"/>
              <a:t> from the systems – </a:t>
            </a:r>
            <a:r>
              <a:rPr lang="sv-SE" dirty="0" err="1"/>
              <a:t>mainly</a:t>
            </a:r>
            <a:r>
              <a:rPr lang="sv-SE" dirty="0"/>
              <a:t> hydrogen</a:t>
            </a:r>
          </a:p>
          <a:p>
            <a:pPr lvl="2"/>
            <a:r>
              <a:rPr lang="sv-SE" dirty="0"/>
              <a:t>Sampling (3)</a:t>
            </a:r>
          </a:p>
          <a:p>
            <a:r>
              <a:rPr lang="sv-SE" dirty="0" err="1"/>
              <a:t>Intermediate</a:t>
            </a:r>
            <a:r>
              <a:rPr lang="sv-SE" dirty="0"/>
              <a:t> </a:t>
            </a:r>
            <a:r>
              <a:rPr lang="sv-SE" dirty="0" err="1"/>
              <a:t>Cooling</a:t>
            </a:r>
            <a:endParaRPr lang="sv-SE" dirty="0"/>
          </a:p>
          <a:p>
            <a:pPr lvl="1"/>
            <a:r>
              <a:rPr lang="sv-SE" dirty="0"/>
              <a:t>Cool the </a:t>
            </a:r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cooling</a:t>
            </a:r>
            <a:r>
              <a:rPr lang="sv-SE" dirty="0"/>
              <a:t> systems and </a:t>
            </a:r>
            <a:r>
              <a:rPr lang="sv-SE" dirty="0" err="1"/>
              <a:t>act</a:t>
            </a:r>
            <a:r>
              <a:rPr lang="sv-SE" dirty="0"/>
              <a:t> as a </a:t>
            </a:r>
            <a:r>
              <a:rPr lang="sv-SE" dirty="0" err="1"/>
              <a:t>barrier</a:t>
            </a:r>
            <a:r>
              <a:rPr lang="sv-SE" dirty="0"/>
              <a:t> to </a:t>
            </a:r>
            <a:r>
              <a:rPr lang="sv-SE" dirty="0" err="1"/>
              <a:t>Conventional</a:t>
            </a:r>
            <a:r>
              <a:rPr lang="sv-SE" dirty="0"/>
              <a:t> </a:t>
            </a:r>
            <a:r>
              <a:rPr lang="sv-SE" dirty="0" err="1"/>
              <a:t>Facility</a:t>
            </a:r>
            <a:r>
              <a:rPr lang="sv-SE" dirty="0"/>
              <a:t> (CF) </a:t>
            </a:r>
            <a:r>
              <a:rPr lang="sv-SE" dirty="0" err="1"/>
              <a:t>cooling</a:t>
            </a:r>
            <a:r>
              <a:rPr lang="sv-SE" dirty="0"/>
              <a:t> (1, 2, 4)</a:t>
            </a:r>
          </a:p>
          <a:p>
            <a:pPr lvl="1"/>
            <a:r>
              <a:rPr lang="sv-SE" dirty="0"/>
              <a:t>Support systems</a:t>
            </a:r>
          </a:p>
          <a:p>
            <a:pPr lvl="2"/>
            <a:r>
              <a:rPr lang="sv-SE" dirty="0" err="1"/>
              <a:t>Drainage</a:t>
            </a:r>
            <a:endParaRPr lang="sv-SE" dirty="0"/>
          </a:p>
          <a:p>
            <a:pPr lvl="1"/>
            <a:endParaRPr lang="sv-S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6BD28C-00D2-844A-B9F6-552F7BAC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69D16-6731-9B46-AC9C-22D2118CD2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611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 deposition in Monolith Structure</a:t>
            </a:r>
          </a:p>
        </p:txBody>
      </p:sp>
      <p:pic>
        <p:nvPicPr>
          <p:cNvPr id="5" name="Content Placeholder 4" descr="Monolith Vessel 2015-10-02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" b="286"/>
          <a:stretch>
            <a:fillRect/>
          </a:stretch>
        </p:blipFill>
        <p:spPr>
          <a:xfrm>
            <a:off x="4727848" y="1700808"/>
            <a:ext cx="9433048" cy="518781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601696" y="6386974"/>
            <a:ext cx="2844800" cy="365125"/>
          </a:xfrm>
        </p:spPr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674594"/>
              </p:ext>
            </p:extLst>
          </p:nvPr>
        </p:nvGraphicFramePr>
        <p:xfrm>
          <a:off x="105524" y="1465255"/>
          <a:ext cx="6422524" cy="44275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07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57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000">
                  <a:extLst>
                    <a:ext uri="{9D8B030D-6E8A-4147-A177-3AD203B41FA5}">
                      <a16:colId xmlns:a16="http://schemas.microsoft.com/office/drawing/2014/main" val="2335822623"/>
                    </a:ext>
                  </a:extLst>
                </a:gridCol>
              </a:tblGrid>
              <a:tr h="64321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Cooled component</a:t>
                      </a:r>
                      <a:endParaRPr lang="en-US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Cooling demands, </a:t>
                      </a:r>
                      <a:endParaRPr lang="en-US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(kW)</a:t>
                      </a:r>
                      <a:endParaRPr lang="en-US" sz="18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T</a:t>
                      </a:r>
                      <a:r>
                        <a:rPr lang="en-US" sz="1800" baseline="-25000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in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aseline="0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en-US" sz="1800" baseline="30000" dirty="0" err="1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1800" baseline="0" dirty="0" err="1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1800" baseline="0" dirty="0"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)</a:t>
                      </a:r>
                      <a:endParaRPr lang="en-US" sz="1800" baseline="-25000" dirty="0"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B05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Thermal water moderators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B05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160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B05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Proton Beam Window &amp; Plug</a:t>
                      </a: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>
                          <a:solidFill>
                            <a:srgbClr val="00B05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6</a:t>
                      </a:r>
                      <a:endParaRPr lang="en-US" sz="1600">
                        <a:solidFill>
                          <a:srgbClr val="00B05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B05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00B05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Water Moderator Primary Cooling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00B05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166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00B05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448088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70C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Reflectors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0070C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250</a:t>
                      </a: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0070C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0070C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Reflectors Primary Cooling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0070C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250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0070C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4709662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Steel shielding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500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Moderator/Reflector Frame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650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Target Monitoring Plug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2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Proton Beam Instrumentation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5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Neutron Beam Inserts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Proton Beam Window Port Block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rgbClr val="C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9665237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Shielding &amp; Plugs Primary Cooling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1183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i="1" dirty="0">
                          <a:solidFill>
                            <a:srgbClr val="C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35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1195479"/>
                  </a:ext>
                </a:extLst>
              </a:tr>
              <a:tr h="3279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chemeClr val="tx1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Total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b="1" i="1" dirty="0">
                          <a:solidFill>
                            <a:srgbClr val="000000"/>
                          </a:solidFill>
                          <a:effectLst/>
                          <a:latin typeface="Times"/>
                          <a:ea typeface="Times New Roman"/>
                          <a:cs typeface="Times New Roman"/>
                        </a:rPr>
                        <a:t>1599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800" b="1" i="1" dirty="0">
                        <a:solidFill>
                          <a:srgbClr val="000000"/>
                        </a:solidFill>
                        <a:effectLst/>
                        <a:latin typeface="Time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120551" y="6152237"/>
            <a:ext cx="36806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Target Wheel (Helium Cooled) 3 MW</a:t>
            </a:r>
          </a:p>
          <a:p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8288607" y="5166032"/>
            <a:ext cx="2311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Moderators/Reflectors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51538" y="1490790"/>
            <a:ext cx="2249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Beam Window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52951" y="4844842"/>
            <a:ext cx="1039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Shielding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16862" y="1490790"/>
            <a:ext cx="187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 Monitoring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2601" y="5656433"/>
            <a:ext cx="2214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Proton Beam</a:t>
            </a:r>
          </a:p>
          <a:p>
            <a:r>
              <a:rPr lang="en-US" dirty="0"/>
              <a:t>Instrumentation Plug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772552" y="3747501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NBI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30074" y="1972251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Target Wheel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984432" y="1860123"/>
            <a:ext cx="368518" cy="1743515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9444372" y="2296059"/>
            <a:ext cx="0" cy="43582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022198" y="1888044"/>
            <a:ext cx="90027" cy="2368967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882912" y="4539742"/>
            <a:ext cx="724318" cy="1116691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9039770" y="4533902"/>
            <a:ext cx="247772" cy="680272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" idx="1"/>
          </p:cNvCxnSpPr>
          <p:nvPr/>
        </p:nvCxnSpPr>
        <p:spPr>
          <a:xfrm flipH="1">
            <a:off x="10352950" y="3932168"/>
            <a:ext cx="419602" cy="324843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 flipV="1">
            <a:off x="9720082" y="4000429"/>
            <a:ext cx="632868" cy="1025426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891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ounded Rectangle 71"/>
          <p:cNvSpPr/>
          <p:nvPr/>
        </p:nvSpPr>
        <p:spPr>
          <a:xfrm>
            <a:off x="161913" y="1442155"/>
            <a:ext cx="1343630" cy="541584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ounded Rectangle 70"/>
          <p:cNvSpPr/>
          <p:nvPr/>
        </p:nvSpPr>
        <p:spPr>
          <a:xfrm>
            <a:off x="1534947" y="1450946"/>
            <a:ext cx="1767346" cy="540705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ounded Rectangle 69"/>
          <p:cNvSpPr/>
          <p:nvPr/>
        </p:nvSpPr>
        <p:spPr>
          <a:xfrm>
            <a:off x="3358261" y="1418751"/>
            <a:ext cx="2033698" cy="545307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ounded Rectangle 68"/>
          <p:cNvSpPr/>
          <p:nvPr/>
        </p:nvSpPr>
        <p:spPr>
          <a:xfrm>
            <a:off x="5447928" y="1404924"/>
            <a:ext cx="3744416" cy="545307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1923"/>
            <a:ext cx="7139136" cy="1143000"/>
          </a:xfrm>
        </p:spPr>
        <p:txBody>
          <a:bodyPr>
            <a:normAutofit/>
          </a:bodyPr>
          <a:lstStyle/>
          <a:p>
            <a:r>
              <a:rPr lang="en-US" sz="3200" dirty="0"/>
              <a:t>Target Station - Cooling Systems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5" name="Rounded Rectangle 4"/>
          <p:cNvSpPr/>
          <p:nvPr/>
        </p:nvSpPr>
        <p:spPr>
          <a:xfrm>
            <a:off x="1630444" y="2113868"/>
            <a:ext cx="1617478" cy="692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CUB 8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630444" y="3784550"/>
            <a:ext cx="1617478" cy="692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CUB 25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630444" y="5455232"/>
            <a:ext cx="1617478" cy="69249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CUB 50</a:t>
            </a:r>
            <a:r>
              <a:rPr lang="en-US" baseline="30000" dirty="0"/>
              <a:t>o</a:t>
            </a:r>
            <a:r>
              <a:rPr lang="en-US" dirty="0"/>
              <a:t>C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533507" y="2150830"/>
            <a:ext cx="1607085" cy="69249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Intermediate 15</a:t>
            </a:r>
            <a:r>
              <a:rPr lang="en-US" sz="1600" baseline="30000" dirty="0">
                <a:solidFill>
                  <a:schemeClr val="tx1"/>
                </a:solidFill>
              </a:rPr>
              <a:t>o</a:t>
            </a:r>
            <a:r>
              <a:rPr lang="en-US" sz="1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529714" y="3108305"/>
            <a:ext cx="1607085" cy="69249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Intermediate 30</a:t>
            </a:r>
            <a:r>
              <a:rPr lang="en-US" sz="1600" baseline="30000" dirty="0">
                <a:solidFill>
                  <a:schemeClr val="tx1"/>
                </a:solidFill>
              </a:rPr>
              <a:t>o</a:t>
            </a:r>
            <a:r>
              <a:rPr lang="en-US" sz="1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529714" y="6028985"/>
            <a:ext cx="1607085" cy="69249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Target Intermediate 55</a:t>
            </a:r>
            <a:r>
              <a:rPr lang="en-US" sz="1600" baseline="30000" dirty="0">
                <a:solidFill>
                  <a:schemeClr val="tx1"/>
                </a:solidFill>
              </a:rPr>
              <a:t>o</a:t>
            </a:r>
            <a:r>
              <a:rPr lang="en-US" sz="1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3529714" y="4065780"/>
            <a:ext cx="1607085" cy="69249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Target Intermediate 30</a:t>
            </a:r>
            <a:r>
              <a:rPr lang="en-US" sz="1600" baseline="30000" dirty="0">
                <a:solidFill>
                  <a:schemeClr val="tx1"/>
                </a:solidFill>
              </a:rPr>
              <a:t>o</a:t>
            </a:r>
            <a:r>
              <a:rPr lang="en-US" sz="1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529714" y="5047383"/>
            <a:ext cx="1607085" cy="69249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Target Intermediate 30</a:t>
            </a:r>
            <a:r>
              <a:rPr lang="en-US" sz="1600" baseline="30000" dirty="0">
                <a:solidFill>
                  <a:schemeClr val="tx1"/>
                </a:solidFill>
              </a:rPr>
              <a:t>o</a:t>
            </a:r>
            <a:r>
              <a:rPr lang="en-US" sz="1600" dirty="0">
                <a:solidFill>
                  <a:schemeClr val="tx1"/>
                </a:solidFill>
              </a:rPr>
              <a:t>C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340424" y="1977807"/>
            <a:ext cx="1607085" cy="6924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Water Moderators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386257" y="4053070"/>
            <a:ext cx="1607085" cy="6924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Shielding &amp; Plugs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340424" y="3015713"/>
            <a:ext cx="1607085" cy="6924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Reflectors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386257" y="5294627"/>
            <a:ext cx="1607085" cy="69249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Target </a:t>
            </a:r>
            <a:r>
              <a:rPr lang="en-US">
                <a:solidFill>
                  <a:schemeClr val="tx1"/>
                </a:solidFill>
              </a:rPr>
              <a:t>Helium Cooling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8385" y="2620718"/>
            <a:ext cx="1171658" cy="3020154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“District Heating”</a:t>
            </a:r>
          </a:p>
        </p:txBody>
      </p:sp>
      <p:cxnSp>
        <p:nvCxnSpPr>
          <p:cNvPr id="22" name="Straight Connector 21"/>
          <p:cNvCxnSpPr>
            <a:stCxn id="20" idx="3"/>
            <a:endCxn id="6" idx="1"/>
          </p:cNvCxnSpPr>
          <p:nvPr/>
        </p:nvCxnSpPr>
        <p:spPr>
          <a:xfrm>
            <a:off x="1430044" y="4130795"/>
            <a:ext cx="200401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20" idx="2"/>
            <a:endCxn id="7" idx="1"/>
          </p:cNvCxnSpPr>
          <p:nvPr/>
        </p:nvCxnSpPr>
        <p:spPr>
          <a:xfrm>
            <a:off x="844214" y="5640873"/>
            <a:ext cx="786230" cy="1606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20" idx="0"/>
            <a:endCxn id="5" idx="1"/>
          </p:cNvCxnSpPr>
          <p:nvPr/>
        </p:nvCxnSpPr>
        <p:spPr>
          <a:xfrm flipV="1">
            <a:off x="844214" y="2460114"/>
            <a:ext cx="786230" cy="16060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5" idx="3"/>
            <a:endCxn id="8" idx="1"/>
          </p:cNvCxnSpPr>
          <p:nvPr/>
        </p:nvCxnSpPr>
        <p:spPr>
          <a:xfrm>
            <a:off x="3247922" y="2460113"/>
            <a:ext cx="285584" cy="3696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3"/>
            <a:endCxn id="9" idx="1"/>
          </p:cNvCxnSpPr>
          <p:nvPr/>
        </p:nvCxnSpPr>
        <p:spPr>
          <a:xfrm flipV="1">
            <a:off x="3247923" y="3454551"/>
            <a:ext cx="281791" cy="67624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3"/>
            <a:endCxn id="11" idx="1"/>
          </p:cNvCxnSpPr>
          <p:nvPr/>
        </p:nvCxnSpPr>
        <p:spPr>
          <a:xfrm>
            <a:off x="3247923" y="4130795"/>
            <a:ext cx="281791" cy="28123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7" idx="3"/>
            <a:endCxn id="10" idx="1"/>
          </p:cNvCxnSpPr>
          <p:nvPr/>
        </p:nvCxnSpPr>
        <p:spPr>
          <a:xfrm>
            <a:off x="3247923" y="5801478"/>
            <a:ext cx="281791" cy="5737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stCxn id="8" idx="3"/>
            <a:endCxn id="13" idx="1"/>
          </p:cNvCxnSpPr>
          <p:nvPr/>
        </p:nvCxnSpPr>
        <p:spPr>
          <a:xfrm flipV="1">
            <a:off x="5140591" y="2324053"/>
            <a:ext cx="1199832" cy="17302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8" idx="3"/>
            <a:endCxn id="17" idx="1"/>
          </p:cNvCxnSpPr>
          <p:nvPr/>
        </p:nvCxnSpPr>
        <p:spPr>
          <a:xfrm>
            <a:off x="5140591" y="2497076"/>
            <a:ext cx="1199832" cy="86488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9" idx="3"/>
            <a:endCxn id="15" idx="1"/>
          </p:cNvCxnSpPr>
          <p:nvPr/>
        </p:nvCxnSpPr>
        <p:spPr>
          <a:xfrm>
            <a:off x="5136798" y="3454551"/>
            <a:ext cx="1249458" cy="94476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>
            <a:stCxn id="11" idx="3"/>
            <a:endCxn id="18" idx="1"/>
          </p:cNvCxnSpPr>
          <p:nvPr/>
        </p:nvCxnSpPr>
        <p:spPr>
          <a:xfrm>
            <a:off x="5136798" y="4412026"/>
            <a:ext cx="1249458" cy="122884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2" idx="3"/>
            <a:endCxn id="18" idx="1"/>
          </p:cNvCxnSpPr>
          <p:nvPr/>
        </p:nvCxnSpPr>
        <p:spPr>
          <a:xfrm>
            <a:off x="5136798" y="5393628"/>
            <a:ext cx="1249458" cy="24724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0" idx="3"/>
            <a:endCxn id="18" idx="1"/>
          </p:cNvCxnSpPr>
          <p:nvPr/>
        </p:nvCxnSpPr>
        <p:spPr>
          <a:xfrm flipV="1">
            <a:off x="5136798" y="5640872"/>
            <a:ext cx="1249458" cy="73435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078835" y="1452375"/>
            <a:ext cx="2482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Primary Cooling Systems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581224" y="1436229"/>
            <a:ext cx="14054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Intermediate</a:t>
            </a:r>
          </a:p>
          <a:p>
            <a:r>
              <a:rPr lang="en-US" dirty="0"/>
              <a:t> Systems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613688" y="1450946"/>
            <a:ext cx="1529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Central Utility </a:t>
            </a:r>
          </a:p>
          <a:p>
            <a:r>
              <a:rPr lang="en-US" dirty="0"/>
              <a:t>        Block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B87FE69-1F28-ED44-A5B9-854A3A2143D9}"/>
              </a:ext>
            </a:extLst>
          </p:cNvPr>
          <p:cNvSpPr/>
          <p:nvPr/>
        </p:nvSpPr>
        <p:spPr>
          <a:xfrm>
            <a:off x="9263254" y="1404923"/>
            <a:ext cx="2928746" cy="545241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EEE016-85FC-6244-B6A2-3B6F25BFA2B4}"/>
              </a:ext>
            </a:extLst>
          </p:cNvPr>
          <p:cNvSpPr txBox="1"/>
          <p:nvPr/>
        </p:nvSpPr>
        <p:spPr>
          <a:xfrm>
            <a:off x="10201681" y="1452375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Monolith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18FEFB29-7332-194C-A183-79ED2811ECAC}"/>
              </a:ext>
            </a:extLst>
          </p:cNvPr>
          <p:cNvSpPr/>
          <p:nvPr/>
        </p:nvSpPr>
        <p:spPr>
          <a:xfrm>
            <a:off x="9552384" y="1762408"/>
            <a:ext cx="2177523" cy="306686"/>
          </a:xfrm>
          <a:prstGeom prst="roundRect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Thermal Moderators</a:t>
            </a:r>
          </a:p>
        </p:txBody>
      </p:sp>
      <p:sp>
        <p:nvSpPr>
          <p:cNvPr id="42" name="Rounded Rectangle 41">
            <a:extLst>
              <a:ext uri="{FF2B5EF4-FFF2-40B4-BE49-F238E27FC236}">
                <a16:creationId xmlns:a16="http://schemas.microsoft.com/office/drawing/2014/main" id="{7EE4280A-CD37-EF4C-8A19-D117C1E0025D}"/>
              </a:ext>
            </a:extLst>
          </p:cNvPr>
          <p:cNvSpPr/>
          <p:nvPr/>
        </p:nvSpPr>
        <p:spPr>
          <a:xfrm>
            <a:off x="9552384" y="2585677"/>
            <a:ext cx="2177523" cy="257644"/>
          </a:xfrm>
          <a:prstGeom prst="roundRect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Reflectors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2A0AC213-FDD7-0A4D-8CEF-CBAEDB1689FB}"/>
              </a:ext>
            </a:extLst>
          </p:cNvPr>
          <p:cNvSpPr/>
          <p:nvPr/>
        </p:nvSpPr>
        <p:spPr>
          <a:xfrm>
            <a:off x="9552384" y="2167002"/>
            <a:ext cx="2177524" cy="293112"/>
          </a:xfrm>
          <a:prstGeom prst="roundRect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Proton Beam Window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CAA5C66F-4AFF-FC4B-8057-977F13EE7583}"/>
              </a:ext>
            </a:extLst>
          </p:cNvPr>
          <p:cNvSpPr/>
          <p:nvPr/>
        </p:nvSpPr>
        <p:spPr>
          <a:xfrm>
            <a:off x="9552384" y="2965560"/>
            <a:ext cx="2177524" cy="488992"/>
          </a:xfrm>
          <a:prstGeom prst="roundRect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Proton Beam Instrumentation Plug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069D5705-F1DC-EE4D-88C4-93B6F1485249}"/>
              </a:ext>
            </a:extLst>
          </p:cNvPr>
          <p:cNvSpPr/>
          <p:nvPr/>
        </p:nvSpPr>
        <p:spPr>
          <a:xfrm>
            <a:off x="9573157" y="3553680"/>
            <a:ext cx="2177524" cy="317055"/>
          </a:xfrm>
          <a:prstGeom prst="roundRect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Monitoring Plug</a:t>
            </a:r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C17759C7-86EA-3944-865C-7BF01921579A}"/>
              </a:ext>
            </a:extLst>
          </p:cNvPr>
          <p:cNvSpPr/>
          <p:nvPr/>
        </p:nvSpPr>
        <p:spPr>
          <a:xfrm>
            <a:off x="9591109" y="4001478"/>
            <a:ext cx="2177524" cy="326429"/>
          </a:xfrm>
          <a:prstGeom prst="roundRect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Shielding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AEB0181A-43E4-6344-B52B-12882CDFA043}"/>
              </a:ext>
            </a:extLst>
          </p:cNvPr>
          <p:cNvSpPr/>
          <p:nvPr/>
        </p:nvSpPr>
        <p:spPr>
          <a:xfrm>
            <a:off x="9591109" y="4484245"/>
            <a:ext cx="2177524" cy="296147"/>
          </a:xfrm>
          <a:prstGeom prst="roundRect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Neutron Beam Inserts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E225E950-F5E6-4E4A-8277-5C84D426A181}"/>
              </a:ext>
            </a:extLst>
          </p:cNvPr>
          <p:cNvSpPr/>
          <p:nvPr/>
        </p:nvSpPr>
        <p:spPr>
          <a:xfrm>
            <a:off x="9591109" y="4941565"/>
            <a:ext cx="2177524" cy="287635"/>
          </a:xfrm>
          <a:prstGeom prst="roundRect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Moderator plug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229C2FE-826F-404C-BA5C-8F171FFC0C33}"/>
              </a:ext>
            </a:extLst>
          </p:cNvPr>
          <p:cNvCxnSpPr>
            <a:cxnSpLocks/>
            <a:endCxn id="40" idx="1"/>
          </p:cNvCxnSpPr>
          <p:nvPr/>
        </p:nvCxnSpPr>
        <p:spPr>
          <a:xfrm flipV="1">
            <a:off x="7970010" y="1915751"/>
            <a:ext cx="1582374" cy="39210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FEBFF2-15CD-534E-8867-2F2AEC40BE27}"/>
              </a:ext>
            </a:extLst>
          </p:cNvPr>
          <p:cNvCxnSpPr>
            <a:cxnSpLocks/>
            <a:endCxn id="43" idx="1"/>
          </p:cNvCxnSpPr>
          <p:nvPr/>
        </p:nvCxnSpPr>
        <p:spPr>
          <a:xfrm>
            <a:off x="7993342" y="2313558"/>
            <a:ext cx="155904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F290070-4D3D-9844-85AF-0242877E88B1}"/>
              </a:ext>
            </a:extLst>
          </p:cNvPr>
          <p:cNvCxnSpPr>
            <a:cxnSpLocks/>
            <a:stCxn id="17" idx="3"/>
            <a:endCxn id="42" idx="1"/>
          </p:cNvCxnSpPr>
          <p:nvPr/>
        </p:nvCxnSpPr>
        <p:spPr>
          <a:xfrm flipV="1">
            <a:off x="7947509" y="2714499"/>
            <a:ext cx="1604875" cy="64745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DABB179-4AD9-C048-A397-7516A5DA3890}"/>
              </a:ext>
            </a:extLst>
          </p:cNvPr>
          <p:cNvCxnSpPr>
            <a:cxnSpLocks/>
            <a:endCxn id="45" idx="1"/>
          </p:cNvCxnSpPr>
          <p:nvPr/>
        </p:nvCxnSpPr>
        <p:spPr>
          <a:xfrm flipV="1">
            <a:off x="8014115" y="3210056"/>
            <a:ext cx="1538269" cy="116971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D857443-8530-0448-B622-17190D395FCC}"/>
              </a:ext>
            </a:extLst>
          </p:cNvPr>
          <p:cNvCxnSpPr>
            <a:cxnSpLocks/>
            <a:stCxn id="15" idx="3"/>
            <a:endCxn id="46" idx="1"/>
          </p:cNvCxnSpPr>
          <p:nvPr/>
        </p:nvCxnSpPr>
        <p:spPr>
          <a:xfrm flipV="1">
            <a:off x="7993342" y="3712208"/>
            <a:ext cx="1579815" cy="68710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B342D86-D5E6-CF41-8614-34C0BF1D981B}"/>
              </a:ext>
            </a:extLst>
          </p:cNvPr>
          <p:cNvCxnSpPr>
            <a:cxnSpLocks/>
            <a:stCxn id="15" idx="3"/>
            <a:endCxn id="48" idx="1"/>
          </p:cNvCxnSpPr>
          <p:nvPr/>
        </p:nvCxnSpPr>
        <p:spPr>
          <a:xfrm flipV="1">
            <a:off x="7993342" y="4164693"/>
            <a:ext cx="1597767" cy="23462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881F9A0-55B0-6B47-BCB2-BBBEE193A36B}"/>
              </a:ext>
            </a:extLst>
          </p:cNvPr>
          <p:cNvCxnSpPr>
            <a:cxnSpLocks/>
            <a:endCxn id="49" idx="1"/>
          </p:cNvCxnSpPr>
          <p:nvPr/>
        </p:nvCxnSpPr>
        <p:spPr>
          <a:xfrm>
            <a:off x="8014115" y="4406705"/>
            <a:ext cx="1576994" cy="22561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7E3DA9C-ADE5-7047-8947-7758239B7DFD}"/>
              </a:ext>
            </a:extLst>
          </p:cNvPr>
          <p:cNvCxnSpPr>
            <a:cxnSpLocks/>
            <a:stCxn id="15" idx="3"/>
            <a:endCxn id="50" idx="1"/>
          </p:cNvCxnSpPr>
          <p:nvPr/>
        </p:nvCxnSpPr>
        <p:spPr>
          <a:xfrm>
            <a:off x="7993342" y="4399315"/>
            <a:ext cx="1597767" cy="68606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911D74BF-1033-8A43-A1CC-60784FAB8377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3247922" y="4130795"/>
            <a:ext cx="281792" cy="131555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>
            <a:extLst>
              <a:ext uri="{FF2B5EF4-FFF2-40B4-BE49-F238E27FC236}">
                <a16:creationId xmlns:a16="http://schemas.microsoft.com/office/drawing/2014/main" id="{9EA3C8D9-5D30-464B-829D-4D06F4E9DA39}"/>
              </a:ext>
            </a:extLst>
          </p:cNvPr>
          <p:cNvSpPr/>
          <p:nvPr/>
        </p:nvSpPr>
        <p:spPr>
          <a:xfrm>
            <a:off x="9591109" y="5344982"/>
            <a:ext cx="2177524" cy="287635"/>
          </a:xfrm>
          <a:prstGeom prst="roundRect">
            <a:avLst/>
          </a:prstGeom>
          <a:solidFill>
            <a:srgbClr val="76D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PBW Port Block</a:t>
            </a:r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1AB9E48-E86B-5340-89FD-37445EF3808E}"/>
              </a:ext>
            </a:extLst>
          </p:cNvPr>
          <p:cNvCxnSpPr>
            <a:cxnSpLocks/>
            <a:stCxn id="15" idx="3"/>
            <a:endCxn id="87" idx="1"/>
          </p:cNvCxnSpPr>
          <p:nvPr/>
        </p:nvCxnSpPr>
        <p:spPr>
          <a:xfrm>
            <a:off x="7993342" y="4399315"/>
            <a:ext cx="1597767" cy="108948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ounded Rectangle 90">
            <a:extLst>
              <a:ext uri="{FF2B5EF4-FFF2-40B4-BE49-F238E27FC236}">
                <a16:creationId xmlns:a16="http://schemas.microsoft.com/office/drawing/2014/main" id="{940C8392-F79B-CB4A-83F0-15B939FAE5D0}"/>
              </a:ext>
            </a:extLst>
          </p:cNvPr>
          <p:cNvSpPr/>
          <p:nvPr/>
        </p:nvSpPr>
        <p:spPr>
          <a:xfrm>
            <a:off x="9591109" y="5907289"/>
            <a:ext cx="2177524" cy="28763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Target Wheel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E778ADA4-0B37-AE4B-9244-65DCA28795B4}"/>
              </a:ext>
            </a:extLst>
          </p:cNvPr>
          <p:cNvCxnSpPr>
            <a:cxnSpLocks/>
            <a:endCxn id="91" idx="1"/>
          </p:cNvCxnSpPr>
          <p:nvPr/>
        </p:nvCxnSpPr>
        <p:spPr>
          <a:xfrm>
            <a:off x="8014115" y="5640872"/>
            <a:ext cx="1576994" cy="41023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859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animBg="1"/>
      <p:bldP spid="69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20" grpId="0" animBg="1"/>
      <p:bldP spid="73" grpId="0"/>
      <p:bldP spid="74" grpId="0"/>
      <p:bldP spid="75" grpId="0"/>
      <p:bldP spid="39" grpId="0"/>
      <p:bldP spid="40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0" grpId="0" animBg="1"/>
      <p:bldP spid="87" grpId="0" animBg="1"/>
      <p:bldP spid="9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considerations Primary Water Cooling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Safety Analysis done </a:t>
            </a:r>
          </a:p>
          <a:p>
            <a:pPr lvl="1"/>
            <a:r>
              <a:rPr lang="en-US" dirty="0"/>
              <a:t>Safety Related Systems</a:t>
            </a:r>
          </a:p>
          <a:p>
            <a:pPr lvl="1"/>
            <a:r>
              <a:rPr lang="en-US" dirty="0"/>
              <a:t>Mechanical Quality Class 4</a:t>
            </a:r>
          </a:p>
          <a:p>
            <a:r>
              <a:rPr lang="en-US" dirty="0"/>
              <a:t>Radionuclides in the primary water cooling systems</a:t>
            </a:r>
          </a:p>
          <a:p>
            <a:pPr lvl="1"/>
            <a:r>
              <a:rPr lang="en-US" dirty="0"/>
              <a:t>Confine the water</a:t>
            </a:r>
          </a:p>
          <a:p>
            <a:pPr lvl="1"/>
            <a:r>
              <a:rPr lang="en-US" dirty="0"/>
              <a:t>Minimize release of radioactive gases to public</a:t>
            </a:r>
          </a:p>
          <a:p>
            <a:pPr lvl="1"/>
            <a:r>
              <a:rPr lang="en-US" dirty="0"/>
              <a:t>Protect workers from </a:t>
            </a:r>
            <a:r>
              <a:rPr lang="en-US" i="1" spc="5" dirty="0" err="1">
                <a:latin typeface="Times"/>
                <a:ea typeface="Calibri"/>
                <a:cs typeface="Times"/>
              </a:rPr>
              <a:t>γ</a:t>
            </a:r>
            <a:r>
              <a:rPr lang="en-US" i="1" spc="5" dirty="0">
                <a:latin typeface="Times"/>
                <a:ea typeface="Calibri"/>
                <a:cs typeface="Times"/>
              </a:rPr>
              <a:t>-</a:t>
            </a:r>
            <a:r>
              <a:rPr lang="en-US" spc="5" dirty="0">
                <a:latin typeface="Times"/>
                <a:ea typeface="Calibri"/>
                <a:cs typeface="Times"/>
              </a:rPr>
              <a:t>radiation</a:t>
            </a:r>
          </a:p>
          <a:p>
            <a:pPr lvl="2"/>
            <a:r>
              <a:rPr lang="en-US" spc="5" dirty="0">
                <a:latin typeface="Times"/>
                <a:ea typeface="Calibri"/>
                <a:cs typeface="Times"/>
              </a:rPr>
              <a:t>All systems in non-accessible rooms during operation</a:t>
            </a:r>
          </a:p>
          <a:p>
            <a:pPr lvl="2"/>
            <a:r>
              <a:rPr lang="en-US" spc="5" dirty="0">
                <a:latin typeface="Times"/>
                <a:ea typeface="Calibri"/>
                <a:cs typeface="Times"/>
              </a:rPr>
              <a:t>Minimum 4h before entering after beam stop</a:t>
            </a:r>
          </a:p>
          <a:p>
            <a:pPr lvl="2"/>
            <a:r>
              <a:rPr lang="en-US" spc="5" dirty="0">
                <a:latin typeface="Times"/>
                <a:ea typeface="Calibri"/>
                <a:cs typeface="Times"/>
              </a:rPr>
              <a:t>Extra shielding outgoing pipes &amp; delay tanks</a:t>
            </a:r>
          </a:p>
          <a:p>
            <a:pPr lvl="2"/>
            <a:r>
              <a:rPr lang="en-US" spc="5" dirty="0">
                <a:latin typeface="Times"/>
                <a:ea typeface="Calibri"/>
                <a:cs typeface="Times"/>
              </a:rPr>
              <a:t>High corrosion resisting material – SS 1.4404 (316L)</a:t>
            </a:r>
          </a:p>
          <a:p>
            <a:pPr lvl="2"/>
            <a:r>
              <a:rPr lang="en-US" spc="5" dirty="0">
                <a:latin typeface="Times"/>
                <a:ea typeface="Calibri"/>
                <a:cs typeface="Times"/>
              </a:rPr>
              <a:t>Purify the water to avoid hotspots in components (maintenance)</a:t>
            </a:r>
          </a:p>
          <a:p>
            <a:pPr lvl="2"/>
            <a:r>
              <a:rPr lang="en-GB" dirty="0">
                <a:latin typeface="Times" charset="0"/>
                <a:ea typeface="Times" charset="0"/>
                <a:cs typeface="Times" charset="0"/>
              </a:rPr>
              <a:t>Hard-facing in valves must not consist of or be lined with alloys with a cobalt content exceeding 0,20%</a:t>
            </a:r>
            <a:endParaRPr lang="en-US" spc="5" dirty="0">
              <a:latin typeface="Times" charset="0"/>
              <a:ea typeface="Times" charset="0"/>
              <a:cs typeface="Times" charset="0"/>
            </a:endParaRPr>
          </a:p>
          <a:p>
            <a:pPr lvl="1"/>
            <a:r>
              <a:rPr lang="en-US" spc="5" dirty="0">
                <a:latin typeface="Times"/>
                <a:ea typeface="Calibri"/>
                <a:cs typeface="Times"/>
              </a:rPr>
              <a:t>Protect components</a:t>
            </a:r>
          </a:p>
          <a:p>
            <a:pPr lvl="2"/>
            <a:r>
              <a:rPr lang="en-US" spc="5" dirty="0">
                <a:latin typeface="Times"/>
                <a:ea typeface="Calibri"/>
                <a:cs typeface="Times"/>
              </a:rPr>
              <a:t>Delay tank</a:t>
            </a:r>
          </a:p>
          <a:p>
            <a:pPr lvl="1"/>
            <a:r>
              <a:rPr lang="en-US" spc="5" baseline="30000" dirty="0">
                <a:latin typeface="Times"/>
                <a:ea typeface="Calibri"/>
                <a:cs typeface="Times"/>
              </a:rPr>
              <a:t>3</a:t>
            </a:r>
            <a:r>
              <a:rPr lang="en-US" spc="5" dirty="0">
                <a:latin typeface="Times"/>
                <a:ea typeface="Calibri"/>
                <a:cs typeface="Times"/>
              </a:rPr>
              <a:t>H needs to be considered during maintenance (opening up systems)</a:t>
            </a:r>
          </a:p>
          <a:p>
            <a:r>
              <a:rPr lang="en-US" spc="5" dirty="0">
                <a:latin typeface="Times"/>
                <a:ea typeface="Calibri"/>
                <a:cs typeface="Times"/>
              </a:rPr>
              <a:t>Hydrogen production – radiolysis process</a:t>
            </a:r>
          </a:p>
          <a:p>
            <a:pPr lvl="1"/>
            <a:r>
              <a:rPr lang="en-US" spc="5" dirty="0">
                <a:latin typeface="Times"/>
                <a:ea typeface="Calibri"/>
                <a:cs typeface="Times"/>
              </a:rPr>
              <a:t>Slope of pipes from components in monolith until GLS-tank (no pockets)</a:t>
            </a:r>
          </a:p>
          <a:p>
            <a:pPr lvl="1"/>
            <a:r>
              <a:rPr lang="en-US" spc="5" dirty="0">
                <a:latin typeface="Times"/>
                <a:ea typeface="Calibri"/>
                <a:cs typeface="Times"/>
              </a:rPr>
              <a:t>Vent gases (hydrogen) from the systems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9420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E10D1AC-F392-2840-A916-6BE273F2C3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 dirty="0" err="1"/>
              <a:t>Primary</a:t>
            </a:r>
            <a:r>
              <a:rPr lang="sv-SE" dirty="0"/>
              <a:t> </a:t>
            </a:r>
            <a:r>
              <a:rPr lang="sv-SE" dirty="0" err="1"/>
              <a:t>Water</a:t>
            </a:r>
            <a:r>
              <a:rPr lang="sv-SE" dirty="0"/>
              <a:t> </a:t>
            </a:r>
            <a:r>
              <a:rPr lang="sv-SE" dirty="0" err="1"/>
              <a:t>Cooling</a:t>
            </a:r>
            <a:r>
              <a:rPr lang="sv-SE" dirty="0"/>
              <a:t>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845499-FA3C-3540-AB10-0DD4A3121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120629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C4EAEFBE-156F-4FEE-9F2B-BE5A854A00D8}"/>
    </a:ext>
  </a:extLst>
</a:theme>
</file>

<file path=ppt/theme/theme2.xml><?xml version="1.0" encoding="utf-8"?>
<a:theme xmlns:a="http://schemas.openxmlformats.org/drawingml/2006/main" name="2_Anpassad formgivn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5" id="{837FB91F-CDC5-4BC6-A162-22F8370E1EC4}" vid="{76958EC4-F568-4D68-98B3-6BA4183AD24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27982</TotalTime>
  <Words>1525</Words>
  <Application>Microsoft Macintosh PowerPoint</Application>
  <PresentationFormat>Widescreen</PresentationFormat>
  <Paragraphs>466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ＭＳ Ｐゴシック</vt:lpstr>
      <vt:lpstr>Arial</vt:lpstr>
      <vt:lpstr>Calibri</vt:lpstr>
      <vt:lpstr>Helvetica</vt:lpstr>
      <vt:lpstr>Times</vt:lpstr>
      <vt:lpstr>Times New Roman</vt:lpstr>
      <vt:lpstr>Office-tema</vt:lpstr>
      <vt:lpstr>2_Anpassad formgivning</vt:lpstr>
      <vt:lpstr>European Spallation Source TAC-19 Water Cooling Systems </vt:lpstr>
      <vt:lpstr>Outline</vt:lpstr>
      <vt:lpstr>Overview</vt:lpstr>
      <vt:lpstr>Radiation Safety</vt:lpstr>
      <vt:lpstr>Main functions of cooling systems</vt:lpstr>
      <vt:lpstr>Heat deposition in Monolith Structure</vt:lpstr>
      <vt:lpstr>Target Station - Cooling Systems</vt:lpstr>
      <vt:lpstr>Design considerations Primary Water Cooling systems</vt:lpstr>
      <vt:lpstr>Primary Water Cooling Systems</vt:lpstr>
      <vt:lpstr>Primary Water Cooling System</vt:lpstr>
      <vt:lpstr>Moderator Primary Water Cooling</vt:lpstr>
      <vt:lpstr>Reflectors Primary Cooling</vt:lpstr>
      <vt:lpstr>Shielding &amp; Plugs Primary Cooling</vt:lpstr>
      <vt:lpstr>Shielding &amp; Plugs Primary Cooling</vt:lpstr>
      <vt:lpstr>Primary Water Cooling Systems</vt:lpstr>
      <vt:lpstr>Primary cooling systems inside connection cell  </vt:lpstr>
      <vt:lpstr>P&amp;ID, Shielding &amp; Plugs</vt:lpstr>
      <vt:lpstr>Pressure Switch (example)</vt:lpstr>
      <vt:lpstr>Flowswitch (example)</vt:lpstr>
      <vt:lpstr>Temperature Sensor (example)</vt:lpstr>
      <vt:lpstr>Shut off valve / Ball valve (example) </vt:lpstr>
      <vt:lpstr>Some of the main components</vt:lpstr>
      <vt:lpstr>Radiolysis Gas Treatment System</vt:lpstr>
      <vt:lpstr>Connection to Radiolysis Treatment System</vt:lpstr>
      <vt:lpstr>Radiolysis Gas Treatment System</vt:lpstr>
      <vt:lpstr>Water Purification System</vt:lpstr>
      <vt:lpstr>Water Purification System</vt:lpstr>
      <vt:lpstr>Water purification – Primary Cooling Systems</vt:lpstr>
      <vt:lpstr>Drainage</vt:lpstr>
      <vt:lpstr>Drainage</vt:lpstr>
      <vt:lpstr>Shielding</vt:lpstr>
      <vt:lpstr>Shielding of Primary Water Cooling Systems</vt:lpstr>
      <vt:lpstr>Intermediate Water Cooling Systems</vt:lpstr>
      <vt:lpstr>Target Intermediate Water Cooling</vt:lpstr>
      <vt:lpstr>Control system &amp; Commissioning</vt:lpstr>
      <vt:lpstr>Control System design &amp; Commissioning</vt:lpstr>
      <vt:lpstr>Target Systems – System Relations</vt:lpstr>
      <vt:lpstr>Shielding &amp; Plugs Cooling – System relations</vt:lpstr>
      <vt:lpstr>Moderator &amp; Reflector – System relations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European Spallation Source  </dc:title>
  <dc:creator>Håkan Carlsson</dc:creator>
  <cp:lastModifiedBy>Håkan Carlsson</cp:lastModifiedBy>
  <cp:revision>99</cp:revision>
  <cp:lastPrinted>2019-04-01T06:37:25Z</cp:lastPrinted>
  <dcterms:created xsi:type="dcterms:W3CDTF">2019-03-14T08:35:21Z</dcterms:created>
  <dcterms:modified xsi:type="dcterms:W3CDTF">2019-04-03T14:12:07Z</dcterms:modified>
</cp:coreProperties>
</file>