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57" r:id="rId4"/>
    <p:sldId id="263" r:id="rId5"/>
    <p:sldId id="262" r:id="rId6"/>
    <p:sldId id="264" r:id="rId7"/>
    <p:sldId id="265" r:id="rId8"/>
    <p:sldId id="266" r:id="rId9"/>
    <p:sldId id="259" r:id="rId10"/>
    <p:sldId id="260" r:id="rId11"/>
    <p:sldId id="272" r:id="rId12"/>
    <p:sldId id="269" r:id="rId13"/>
    <p:sldId id="270" r:id="rId14"/>
    <p:sldId id="271" r:id="rId15"/>
    <p:sldId id="267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56" autoAdjust="0"/>
  </p:normalViewPr>
  <p:slideViewPr>
    <p:cSldViewPr>
      <p:cViewPr varScale="1">
        <p:scale>
          <a:sx n="107" d="100"/>
          <a:sy n="107" d="100"/>
        </p:scale>
        <p:origin x="7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2019-04-11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KRISTINA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1116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KRISTINA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5832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KRISTINA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152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2019-04-11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2019-04-11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2019-04-11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2019-04-11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2019-04-11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noProof="0" dirty="0" smtClean="0"/>
              <a:t>Accelerator/ICS collaboration and priorities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1400" noProof="0" dirty="0" smtClean="0">
                <a:solidFill>
                  <a:schemeClr val="bg1"/>
                </a:solidFill>
              </a:rPr>
              <a:t>Henrik Carling / Mats Lindroos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Date: 2019-04-11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Line/project matrix - interaction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9532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 smtClean="0"/>
              <a:t>ICS project managers arrange coordination meetings</a:t>
            </a:r>
          </a:p>
          <a:p>
            <a:pPr lvl="1"/>
            <a:r>
              <a:rPr lang="sv-SE" sz="1600" dirty="0" smtClean="0"/>
              <a:t>Meeting with stakeholders individually to collect requests and do</a:t>
            </a:r>
            <a:br>
              <a:rPr lang="sv-SE" sz="1600" dirty="0" smtClean="0"/>
            </a:br>
            <a:r>
              <a:rPr lang="sv-SE" sz="1600" dirty="0" smtClean="0"/>
              <a:t>estimates and planning</a:t>
            </a:r>
          </a:p>
          <a:p>
            <a:pPr lvl="1"/>
            <a:r>
              <a:rPr lang="sv-SE" sz="1600" dirty="0" smtClean="0"/>
              <a:t>Meeting with stakeholders collectively to coordinate and align </a:t>
            </a:r>
            <a:br>
              <a:rPr lang="sv-SE" sz="1600" dirty="0" smtClean="0"/>
            </a:br>
            <a:r>
              <a:rPr lang="sv-SE" sz="1600" dirty="0" smtClean="0"/>
              <a:t>internal prioritization</a:t>
            </a:r>
          </a:p>
          <a:p>
            <a:endParaRPr lang="sv-SE" sz="2000" dirty="0" smtClean="0"/>
          </a:p>
          <a:p>
            <a:r>
              <a:rPr lang="sv-SE" sz="2000" dirty="0" smtClean="0"/>
              <a:t>ICS line managers arrange allocation board meetings</a:t>
            </a:r>
          </a:p>
          <a:p>
            <a:pPr lvl="1"/>
            <a:r>
              <a:rPr lang="sv-SE" sz="1600" dirty="0" smtClean="0"/>
              <a:t>Meeting with project managers to prioritize requests and to escalate</a:t>
            </a:r>
          </a:p>
          <a:p>
            <a:pPr lvl="1"/>
            <a:r>
              <a:rPr lang="sv-SE" sz="1600" dirty="0" smtClean="0"/>
              <a:t>Long-term meetings with stakeholders to understand long-term needs</a:t>
            </a:r>
          </a:p>
          <a:p>
            <a:pPr marL="457200" lvl="1" indent="0">
              <a:buNone/>
            </a:pPr>
            <a:endParaRPr lang="sv-SE" sz="1600" dirty="0" smtClean="0"/>
          </a:p>
          <a:p>
            <a:r>
              <a:rPr lang="sv-SE" sz="2000" dirty="0" err="1" smtClean="0"/>
              <a:t>Frequency</a:t>
            </a:r>
            <a:r>
              <a:rPr lang="sv-SE" sz="2000" dirty="0" smtClean="0"/>
              <a:t>/format</a:t>
            </a:r>
          </a:p>
          <a:p>
            <a:pPr lvl="1"/>
            <a:r>
              <a:rPr lang="sv-SE" sz="1600" dirty="0" smtClean="0"/>
              <a:t>Project meetings </a:t>
            </a:r>
            <a:r>
              <a:rPr lang="sv-SE" sz="1600" dirty="0" err="1" smtClean="0"/>
              <a:t>are</a:t>
            </a:r>
            <a:r>
              <a:rPr lang="sv-SE" sz="1600" dirty="0" smtClean="0"/>
              <a:t> </a:t>
            </a:r>
            <a:r>
              <a:rPr lang="sv-SE" sz="1600" dirty="0" err="1" smtClean="0"/>
              <a:t>decided</a:t>
            </a:r>
            <a:r>
              <a:rPr lang="sv-SE" sz="1600" dirty="0" smtClean="0"/>
              <a:t> per </a:t>
            </a:r>
            <a:r>
              <a:rPr lang="sv-SE" sz="1600" dirty="0" err="1" smtClean="0"/>
              <a:t>work</a:t>
            </a:r>
            <a:r>
              <a:rPr lang="sv-SE" sz="1600" dirty="0" smtClean="0"/>
              <a:t> </a:t>
            </a:r>
            <a:r>
              <a:rPr lang="sv-SE" sz="1600" dirty="0" err="1" smtClean="0"/>
              <a:t>package</a:t>
            </a:r>
            <a:r>
              <a:rPr lang="sv-SE" sz="1600" dirty="0" smtClean="0"/>
              <a:t>, </a:t>
            </a:r>
            <a:r>
              <a:rPr lang="sv-SE" sz="1600" dirty="0" err="1" smtClean="0"/>
              <a:t>typically</a:t>
            </a:r>
            <a:r>
              <a:rPr lang="sv-SE" sz="1600" dirty="0" smtClean="0"/>
              <a:t> </a:t>
            </a:r>
            <a:r>
              <a:rPr lang="sv-SE" sz="1600" dirty="0" err="1" smtClean="0"/>
              <a:t>several</a:t>
            </a:r>
            <a:r>
              <a:rPr lang="sv-SE" sz="1600" dirty="0" smtClean="0"/>
              <a:t> meetings per </a:t>
            </a:r>
            <a:r>
              <a:rPr lang="sv-SE" sz="1600" dirty="0" err="1" smtClean="0"/>
              <a:t>week</a:t>
            </a:r>
            <a:endParaRPr lang="sv-SE" sz="1600" dirty="0" smtClean="0"/>
          </a:p>
          <a:p>
            <a:pPr lvl="1"/>
            <a:r>
              <a:rPr lang="sv-SE" sz="1600" dirty="0" err="1" smtClean="0"/>
              <a:t>Allocation</a:t>
            </a:r>
            <a:r>
              <a:rPr lang="sv-SE" sz="1600" dirty="0" smtClean="0"/>
              <a:t> board meetings </a:t>
            </a:r>
            <a:r>
              <a:rPr lang="sv-SE" sz="1600" dirty="0" err="1" smtClean="0"/>
              <a:t>are</a:t>
            </a:r>
            <a:r>
              <a:rPr lang="sv-SE" sz="1600" dirty="0" smtClean="0"/>
              <a:t> </a:t>
            </a:r>
            <a:r>
              <a:rPr lang="sv-SE" sz="1600" dirty="0" err="1" smtClean="0"/>
              <a:t>monthly</a:t>
            </a:r>
            <a:r>
              <a:rPr lang="sv-SE" sz="1600" dirty="0" smtClean="0"/>
              <a:t> </a:t>
            </a:r>
            <a:r>
              <a:rPr lang="sv-SE" sz="1600" dirty="0" err="1" smtClean="0"/>
              <a:t>with</a:t>
            </a:r>
            <a:r>
              <a:rPr lang="sv-SE" sz="1600" dirty="0" smtClean="0"/>
              <a:t> a 6 </a:t>
            </a:r>
            <a:r>
              <a:rPr lang="sv-SE" sz="1600" dirty="0" err="1" smtClean="0"/>
              <a:t>month</a:t>
            </a:r>
            <a:r>
              <a:rPr lang="sv-SE" sz="1600" dirty="0" smtClean="0"/>
              <a:t> </a:t>
            </a:r>
            <a:r>
              <a:rPr lang="sv-SE" sz="1600" dirty="0" err="1" smtClean="0"/>
              <a:t>hóutlook</a:t>
            </a:r>
            <a:r>
              <a:rPr lang="sv-SE" sz="1600" dirty="0" smtClean="0"/>
              <a:t> to </a:t>
            </a:r>
            <a:r>
              <a:rPr lang="sv-SE" sz="1600" dirty="0" err="1" smtClean="0"/>
              <a:t>help</a:t>
            </a:r>
            <a:r>
              <a:rPr lang="sv-SE" sz="1600" dirty="0" smtClean="0"/>
              <a:t> </a:t>
            </a:r>
            <a:r>
              <a:rPr lang="sv-SE" sz="1600" dirty="0" err="1" smtClean="0"/>
              <a:t>project</a:t>
            </a:r>
            <a:r>
              <a:rPr lang="sv-SE" sz="1600" dirty="0" smtClean="0"/>
              <a:t> managers plan</a:t>
            </a:r>
            <a:endParaRPr lang="sv-SE" sz="1600" dirty="0" smtClean="0"/>
          </a:p>
          <a:p>
            <a:endParaRPr lang="sv-SE" sz="2000" dirty="0"/>
          </a:p>
          <a:p>
            <a:r>
              <a:rPr lang="sv-SE" sz="2000" dirty="0" smtClean="0"/>
              <a:t>Technical </a:t>
            </a:r>
            <a:r>
              <a:rPr lang="sv-SE" sz="2000" dirty="0" err="1" smtClean="0"/>
              <a:t>discussions</a:t>
            </a:r>
            <a:r>
              <a:rPr lang="sv-SE" sz="2000" dirty="0" smtClean="0"/>
              <a:t> </a:t>
            </a:r>
            <a:r>
              <a:rPr lang="sv-SE" sz="2000" dirty="0" err="1" smtClean="0"/>
              <a:t>are</a:t>
            </a:r>
            <a:r>
              <a:rPr lang="sv-SE" sz="2000" dirty="0" smtClean="0"/>
              <a:t> </a:t>
            </a:r>
            <a:r>
              <a:rPr lang="sv-SE" sz="2000" dirty="0" err="1" smtClean="0"/>
              <a:t>arranged</a:t>
            </a:r>
            <a:r>
              <a:rPr lang="sv-SE" sz="2000" dirty="0" smtClean="0"/>
              <a:t> through project managers</a:t>
            </a:r>
            <a:endParaRPr lang="sv-SE" sz="1600" dirty="0"/>
          </a:p>
          <a:p>
            <a:pPr marL="457200" lvl="1" indent="0">
              <a:buNone/>
            </a:pPr>
            <a:endParaRPr lang="sv-SE" sz="1600" dirty="0" smtClean="0"/>
          </a:p>
          <a:p>
            <a:endParaRPr lang="sv-S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pic>
        <p:nvPicPr>
          <p:cNvPr id="1026" name="Picture 2" descr="Order Finance Resource Manage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268760"/>
            <a:ext cx="2267744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0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Managing complex interaction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80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 management forum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308304" y="-6754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64288" y="19215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539552" y="1921531"/>
            <a:ext cx="50405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1560" y="2929644"/>
            <a:ext cx="1499898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Procurements</a:t>
            </a:r>
          </a:p>
          <a:p>
            <a:r>
              <a:rPr lang="en-US" dirty="0" smtClean="0"/>
              <a:t>--------------</a:t>
            </a:r>
          </a:p>
          <a:p>
            <a:r>
              <a:rPr lang="en-US" dirty="0" smtClean="0"/>
              <a:t>--------------</a:t>
            </a:r>
          </a:p>
          <a:p>
            <a:r>
              <a:rPr lang="en-US" dirty="0" smtClean="0"/>
              <a:t>--------------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11760" y="2929643"/>
            <a:ext cx="158417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Tasks</a:t>
            </a:r>
          </a:p>
          <a:p>
            <a:r>
              <a:rPr lang="en-US" dirty="0" smtClean="0"/>
              <a:t>--------------</a:t>
            </a:r>
          </a:p>
          <a:p>
            <a:r>
              <a:rPr lang="en-US" dirty="0" smtClean="0"/>
              <a:t>--------------</a:t>
            </a:r>
          </a:p>
          <a:p>
            <a:r>
              <a:rPr lang="en-US" dirty="0" smtClean="0"/>
              <a:t>--------------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39952" y="2929643"/>
            <a:ext cx="144016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Issues</a:t>
            </a:r>
          </a:p>
          <a:p>
            <a:r>
              <a:rPr lang="en-US" dirty="0" smtClean="0"/>
              <a:t>--------------</a:t>
            </a:r>
          </a:p>
          <a:p>
            <a:r>
              <a:rPr lang="en-US" dirty="0" smtClean="0"/>
              <a:t>--------------</a:t>
            </a:r>
          </a:p>
          <a:p>
            <a:r>
              <a:rPr lang="en-US" dirty="0" smtClean="0"/>
              <a:t>--------------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5796136" y="1921531"/>
            <a:ext cx="3240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0" y="1936256"/>
            <a:ext cx="3235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5400000">
            <a:off x="2917924" y="158015"/>
            <a:ext cx="327306" cy="499706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3528" y="2820203"/>
            <a:ext cx="5688632" cy="829521"/>
          </a:xfrm>
          <a:prstGeom prst="rect">
            <a:avLst/>
          </a:prstGeom>
          <a:noFill/>
          <a:ln w="571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84169" y="2744977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program management forum creates a set of tasks, procurements and issues that taken as a whole generates a meaningful result.</a:t>
            </a:r>
          </a:p>
          <a:p>
            <a:endParaRPr lang="en-US" sz="1400" dirty="0"/>
          </a:p>
          <a:p>
            <a:r>
              <a:rPr lang="en-US" sz="1400" dirty="0" smtClean="0"/>
              <a:t>The forum occurs at the beginning of each program increment and contains representatives for all members (see below).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22660" y="5610246"/>
            <a:ext cx="15434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Vacuum group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10692" y="5125766"/>
            <a:ext cx="181556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Beam diagnostics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26716" y="6084004"/>
            <a:ext cx="17157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Radio frequency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59275" y="5599524"/>
            <a:ext cx="12943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Test stand 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42442" y="5115044"/>
            <a:ext cx="12165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Cryo</a:t>
            </a:r>
            <a:r>
              <a:rPr lang="en-US" dirty="0" smtClean="0"/>
              <a:t> group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06439" y="6084004"/>
            <a:ext cx="115877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NCL group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75650" y="5595292"/>
            <a:ext cx="11154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SCL group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95792" y="5109616"/>
            <a:ext cx="24684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Protection system group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10386" y="6084004"/>
            <a:ext cx="319683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Hardware and integration group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" y="1715688"/>
            <a:ext cx="3630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Program increment. Time boxed 3 months.</a:t>
            </a:r>
            <a:endParaRPr lang="en-US" sz="1400" dirty="0"/>
          </a:p>
        </p:txBody>
      </p:sp>
      <p:sp>
        <p:nvSpPr>
          <p:cNvPr id="27" name="Left Brace 26"/>
          <p:cNvSpPr/>
          <p:nvPr/>
        </p:nvSpPr>
        <p:spPr>
          <a:xfrm rot="5400000">
            <a:off x="4383508" y="1389461"/>
            <a:ext cx="327306" cy="69201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4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Preparations for program management forum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192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308304" y="-6754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64288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512" y="1772816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Each participant shall prepare the following for the program management forum: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A list of prioritized tasks proposed for completion for the next increment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An overview of available resources for the next increment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Suggestion for common goals (1-3)  for the next increment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A short presentation of the three items above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AutoNum type="arabicParenR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Preparations for program management forum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192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308304" y="-6754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64288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512" y="1772816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Principal agenda for the program management forum: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smtClean="0">
                <a:solidFill>
                  <a:schemeClr val="tx1"/>
                </a:solidFill>
              </a:rPr>
              <a:t>Each participant presents prioritized tasks and resources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smtClean="0">
                <a:solidFill>
                  <a:schemeClr val="tx1"/>
                </a:solidFill>
              </a:rPr>
              <a:t>Open discussion and questions about the presentations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smtClean="0">
                <a:solidFill>
                  <a:schemeClr val="tx1"/>
                </a:solidFill>
              </a:rPr>
              <a:t>Agreement on a commonly agreed list of goals (1-3) for the next increment.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smtClean="0">
                <a:solidFill>
                  <a:schemeClr val="tx1"/>
                </a:solidFill>
              </a:rPr>
              <a:t>Deduction of tasks, procurements and issues that needs to be addressed.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smtClean="0">
                <a:solidFill>
                  <a:schemeClr val="tx1"/>
                </a:solidFill>
              </a:rPr>
              <a:t>Statement on resources from each participant.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smtClean="0">
                <a:solidFill>
                  <a:schemeClr val="tx1"/>
                </a:solidFill>
              </a:rPr>
              <a:t>Iteration of step 5 and 6 until everyone can commit to the plan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 results from the program management forum published on Confluence and communicated internally by each participant.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AutoNum type="arabicParenR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ICS work packages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77072"/>
            <a:ext cx="8229600" cy="2304256"/>
          </a:xfrm>
        </p:spPr>
        <p:txBody>
          <a:bodyPr>
            <a:noAutofit/>
          </a:bodyPr>
          <a:lstStyle/>
          <a:p>
            <a:r>
              <a:rPr lang="sv-SE" sz="1800" dirty="0" smtClean="0"/>
              <a:t>The table lists ICS work packages </a:t>
            </a:r>
          </a:p>
          <a:p>
            <a:endParaRPr lang="sv-SE" sz="1800" dirty="0" smtClean="0"/>
          </a:p>
          <a:p>
            <a:r>
              <a:rPr lang="sv-SE" sz="1800" dirty="0" smtClean="0"/>
              <a:t>Mainly, work packages 10, 11, 12, 13 will follow the principles outlined here</a:t>
            </a:r>
          </a:p>
          <a:p>
            <a:pPr lvl="1"/>
            <a:r>
              <a:rPr lang="sv-SE" sz="1400" dirty="0" smtClean="0"/>
              <a:t>Work package 10: 	</a:t>
            </a:r>
            <a:r>
              <a:rPr lang="sv-SE" sz="1400" b="1" dirty="0" smtClean="0"/>
              <a:t>Philippe Rabis</a:t>
            </a:r>
          </a:p>
          <a:p>
            <a:pPr lvl="1"/>
            <a:r>
              <a:rPr lang="sv-SE" sz="1400" dirty="0" smtClean="0"/>
              <a:t>Work package 11: 	</a:t>
            </a:r>
            <a:r>
              <a:rPr lang="sv-SE" sz="1400" b="1" dirty="0" smtClean="0"/>
              <a:t>Michael Beck</a:t>
            </a:r>
          </a:p>
          <a:p>
            <a:pPr lvl="1"/>
            <a:r>
              <a:rPr lang="sv-SE" sz="1400" dirty="0" smtClean="0"/>
              <a:t>Work package 12: 	</a:t>
            </a:r>
            <a:r>
              <a:rPr lang="sv-SE" sz="1400" b="1" smtClean="0"/>
              <a:t>John </a:t>
            </a:r>
            <a:r>
              <a:rPr lang="sv-SE" sz="1400" b="1" smtClean="0"/>
              <a:t>Sparger</a:t>
            </a:r>
            <a:endParaRPr lang="sv-SE" sz="1400" b="1" dirty="0" smtClean="0"/>
          </a:p>
          <a:p>
            <a:pPr lvl="1"/>
            <a:r>
              <a:rPr lang="sv-SE" sz="1400" dirty="0" smtClean="0"/>
              <a:t>Work package 13: 	</a:t>
            </a:r>
            <a:r>
              <a:rPr lang="sv-SE" sz="1400" b="1" dirty="0" smtClean="0"/>
              <a:t>Michael Beck</a:t>
            </a:r>
          </a:p>
          <a:p>
            <a:pPr lvl="1"/>
            <a:r>
              <a:rPr lang="sv-SE" sz="1400" dirty="0" smtClean="0"/>
              <a:t>Line manager: 		</a:t>
            </a:r>
            <a:r>
              <a:rPr lang="sv-SE" sz="1400" b="1" dirty="0" smtClean="0"/>
              <a:t>Karl Vestin</a:t>
            </a:r>
            <a:endParaRPr lang="sv-SE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15</a:t>
            </a:fld>
            <a:endParaRPr lang="sv-S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2" y="1556792"/>
            <a:ext cx="9007650" cy="241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13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Accelerator is the largest stakeholder of ICS during the ESS construction phase</a:t>
            </a:r>
          </a:p>
          <a:p>
            <a:pPr lvl="1"/>
            <a:r>
              <a:rPr lang="en-GB" dirty="0" smtClean="0"/>
              <a:t>Control system infrastructure</a:t>
            </a:r>
          </a:p>
          <a:p>
            <a:pPr lvl="1"/>
            <a:r>
              <a:rPr lang="en-GB" dirty="0" smtClean="0"/>
              <a:t>Personnel safety system</a:t>
            </a:r>
          </a:p>
          <a:p>
            <a:pPr lvl="1"/>
            <a:r>
              <a:rPr lang="en-GB" dirty="0" smtClean="0"/>
              <a:t>Machine protection system</a:t>
            </a:r>
          </a:p>
          <a:p>
            <a:pPr lvl="1"/>
            <a:r>
              <a:rPr lang="en-GB" dirty="0" smtClean="0"/>
              <a:t>Accelerator system integration into the 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37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Background</a:t>
            </a:r>
            <a:br>
              <a:rPr lang="en-GB" noProof="0" dirty="0" smtClean="0"/>
            </a:br>
            <a:r>
              <a:rPr lang="en-GB" sz="1800" noProof="0" dirty="0" smtClean="0"/>
              <a:t>Integrated Control Systems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1200" dirty="0" smtClean="0"/>
              <a:t>Accelerator division constructs the ESS accelerator</a:t>
            </a:r>
          </a:p>
          <a:p>
            <a:pPr>
              <a:spcBef>
                <a:spcPts val="600"/>
              </a:spcBef>
            </a:pPr>
            <a:r>
              <a:rPr lang="en-GB" sz="1200" dirty="0" smtClean="0"/>
              <a:t>ICS division is responsible for the construction of the integrated control system</a:t>
            </a:r>
          </a:p>
          <a:p>
            <a:pPr lvl="1">
              <a:spcBef>
                <a:spcPts val="600"/>
              </a:spcBef>
            </a:pPr>
            <a:r>
              <a:rPr lang="en-GB" sz="1050" dirty="0"/>
              <a:t>Both projects are in-</a:t>
            </a:r>
            <a:r>
              <a:rPr lang="en-GB" sz="1050" dirty="0" err="1"/>
              <a:t>kinded</a:t>
            </a:r>
            <a:r>
              <a:rPr lang="en-GB" sz="1050" dirty="0"/>
              <a:t> in their nature implying a distributed project/activity model</a:t>
            </a:r>
          </a:p>
          <a:p>
            <a:pPr lvl="1">
              <a:spcBef>
                <a:spcPts val="600"/>
              </a:spcBef>
            </a:pPr>
            <a:endParaRPr lang="en-GB" sz="1000" dirty="0" smtClean="0"/>
          </a:p>
          <a:p>
            <a:pPr>
              <a:spcBef>
                <a:spcPts val="600"/>
              </a:spcBef>
            </a:pPr>
            <a:r>
              <a:rPr lang="en-GB" sz="1200" dirty="0" smtClean="0"/>
              <a:t>Some activities of the ICS division can work relatively independent of stakeholders, while most of ICS will </a:t>
            </a:r>
            <a:r>
              <a:rPr lang="en-GB" sz="1200" u="sng" dirty="0" smtClean="0"/>
              <a:t>engage heavily</a:t>
            </a:r>
            <a:r>
              <a:rPr lang="en-GB" sz="1200" dirty="0" smtClean="0"/>
              <a:t> with stakeholders to design and integrate systems</a:t>
            </a:r>
          </a:p>
          <a:p>
            <a:pPr>
              <a:spcBef>
                <a:spcPts val="600"/>
              </a:spcBef>
            </a:pPr>
            <a:r>
              <a:rPr lang="en-GB" sz="1200" dirty="0" smtClean="0">
                <a:solidFill>
                  <a:schemeClr val="tx1"/>
                </a:solidFill>
              </a:rPr>
              <a:t>Most significantly, this applies to the </a:t>
            </a:r>
            <a:r>
              <a:rPr lang="en-GB" sz="1200" u="sng" dirty="0" smtClean="0">
                <a:solidFill>
                  <a:schemeClr val="tx1"/>
                </a:solidFill>
              </a:rPr>
              <a:t>protection systems group</a:t>
            </a:r>
            <a:r>
              <a:rPr lang="en-GB" sz="1200" dirty="0" smtClean="0">
                <a:solidFill>
                  <a:schemeClr val="tx1"/>
                </a:solidFill>
              </a:rPr>
              <a:t> and </a:t>
            </a:r>
            <a:r>
              <a:rPr lang="en-GB" sz="1200" u="sng" dirty="0" smtClean="0">
                <a:solidFill>
                  <a:schemeClr val="tx1"/>
                </a:solidFill>
              </a:rPr>
              <a:t>hardware and integration group</a:t>
            </a:r>
            <a:r>
              <a:rPr lang="en-GB" sz="1200" dirty="0" smtClean="0">
                <a:solidFill>
                  <a:schemeClr val="tx1"/>
                </a:solidFill>
              </a:rPr>
              <a:t>, who will almost exclusively work in close collaboration with stakeholders</a:t>
            </a:r>
          </a:p>
          <a:p>
            <a:pPr>
              <a:spcBef>
                <a:spcPts val="600"/>
              </a:spcBef>
            </a:pPr>
            <a:r>
              <a:rPr lang="en-GB" sz="1200" dirty="0" smtClean="0"/>
              <a:t>The protection systems group can in total distribute about 12 engineers and 4 technicians to work together with stakeholders</a:t>
            </a:r>
          </a:p>
          <a:p>
            <a:pPr marL="685800" lvl="1">
              <a:spcBef>
                <a:spcPts val="600"/>
              </a:spcBef>
            </a:pPr>
            <a:r>
              <a:rPr lang="en-GB" sz="1050" dirty="0" smtClean="0"/>
              <a:t>Protection system members attend the accelerator integration </a:t>
            </a:r>
            <a:r>
              <a:rPr lang="en-GB" sz="1050" dirty="0"/>
              <a:t>meetings and provide </a:t>
            </a:r>
            <a:r>
              <a:rPr lang="en-GB" sz="1050" dirty="0" smtClean="0"/>
              <a:t>pro-active feedback</a:t>
            </a:r>
          </a:p>
          <a:p>
            <a:pPr marL="685800" lvl="1">
              <a:spcBef>
                <a:spcPts val="600"/>
              </a:spcBef>
            </a:pPr>
            <a:r>
              <a:rPr lang="en-GB" sz="1050" dirty="0" smtClean="0"/>
              <a:t>Protection system work packages arranges meetings with stakeholder for planning and coordination</a:t>
            </a:r>
            <a:endParaRPr lang="en-GB" sz="1050" dirty="0"/>
          </a:p>
          <a:p>
            <a:pPr lvl="1">
              <a:spcBef>
                <a:spcPts val="600"/>
              </a:spcBef>
            </a:pPr>
            <a:endParaRPr lang="en-GB" sz="700" dirty="0" smtClean="0"/>
          </a:p>
          <a:p>
            <a:pPr>
              <a:spcBef>
                <a:spcPts val="600"/>
              </a:spcBef>
            </a:pPr>
            <a:r>
              <a:rPr lang="en-GB" sz="1200" dirty="0" smtClean="0"/>
              <a:t>The hardware and integration group can in total distribute about 25 engineers and 5 technicians to work together with stakeholders</a:t>
            </a:r>
          </a:p>
          <a:p>
            <a:pPr lvl="1">
              <a:spcBef>
                <a:spcPts val="600"/>
              </a:spcBef>
            </a:pPr>
            <a:r>
              <a:rPr lang="en-GB" sz="1050" dirty="0"/>
              <a:t>The main stakeholders are Accelerator, Target, NSS and CF - each has an ICS integration work package in the ICS construction project</a:t>
            </a:r>
          </a:p>
          <a:p>
            <a:pPr lvl="1">
              <a:spcBef>
                <a:spcPts val="600"/>
              </a:spcBef>
            </a:pPr>
            <a:r>
              <a:rPr lang="en-GB" sz="1050" dirty="0"/>
              <a:t>In order for ICS resources to be able to cover stakeholder needs, a systematic allocation of resources needs to be implemented</a:t>
            </a:r>
          </a:p>
          <a:p>
            <a:pPr lvl="1">
              <a:spcBef>
                <a:spcPts val="600"/>
              </a:spcBef>
            </a:pPr>
            <a:r>
              <a:rPr lang="en-GB" sz="1050" dirty="0"/>
              <a:t>The hardware and integration group will implement a variant of a classical line/project matrix model in order resolve prioritization and support project planning </a:t>
            </a:r>
            <a:endParaRPr lang="en-GB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sv-SE" dirty="0" smtClean="0"/>
              <a:t>Line/project matrix - motivation </a:t>
            </a:r>
            <a:r>
              <a:rPr lang="sv-SE" sz="2000" dirty="0" smtClean="0"/>
              <a:t>(1)</a:t>
            </a:r>
            <a:endParaRPr lang="sv-SE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1556792"/>
            <a:ext cx="87129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Since about one year a systematic resource allocation for ICS</a:t>
            </a:r>
            <a:br>
              <a:rPr lang="en-GB" sz="1600" dirty="0" smtClean="0"/>
            </a:br>
            <a:r>
              <a:rPr lang="en-GB" sz="1600" dirty="0" smtClean="0"/>
              <a:t>hardware and integration resources have been applied to </a:t>
            </a:r>
            <a:br>
              <a:rPr lang="en-GB" sz="1600" dirty="0" smtClean="0"/>
            </a:br>
            <a:r>
              <a:rPr lang="en-GB" sz="1600" dirty="0" smtClean="0"/>
              <a:t>stakeholder activities</a:t>
            </a:r>
          </a:p>
          <a:p>
            <a:endParaRPr lang="en-GB" sz="1600" dirty="0" smtClean="0"/>
          </a:p>
          <a:p>
            <a:r>
              <a:rPr lang="en-GB" sz="1600" dirty="0" smtClean="0"/>
              <a:t>The process of managing the prioritization/allocation has evolved to</a:t>
            </a:r>
          </a:p>
          <a:p>
            <a:pPr lvl="1"/>
            <a:r>
              <a:rPr lang="en-GB" sz="1400" dirty="0" smtClean="0"/>
              <a:t>Coordinate ICS and stakeholder project planning</a:t>
            </a:r>
          </a:p>
          <a:p>
            <a:pPr lvl="1"/>
            <a:r>
              <a:rPr lang="en-GB" sz="1400" dirty="0" smtClean="0"/>
              <a:t>Ensure correct prioritization of ICS activities</a:t>
            </a:r>
          </a:p>
          <a:p>
            <a:pPr lvl="1"/>
            <a:r>
              <a:rPr lang="en-GB" sz="1400" dirty="0" smtClean="0"/>
              <a:t>Develop (non-technical) interfaces between ICS and stakeholders</a:t>
            </a:r>
          </a:p>
          <a:p>
            <a:pPr lvl="1"/>
            <a:r>
              <a:rPr lang="en-GB" sz="1400" dirty="0" smtClean="0"/>
              <a:t>Strengthen administrative control of ICS budget compliance</a:t>
            </a:r>
            <a:endParaRPr lang="en-GB" sz="1400" dirty="0"/>
          </a:p>
          <a:p>
            <a:pPr lvl="1"/>
            <a:r>
              <a:rPr lang="en-GB" sz="1400" dirty="0" smtClean="0"/>
              <a:t>Optimize ICS resource competence development</a:t>
            </a:r>
          </a:p>
          <a:p>
            <a:endParaRPr lang="en-GB" sz="1600" dirty="0" smtClean="0"/>
          </a:p>
          <a:p>
            <a:r>
              <a:rPr lang="en-GB" sz="1600" dirty="0" smtClean="0"/>
              <a:t>There is little support in ESS processes for dealing systematically with the problem of requesting, prioritizing and allocating resources to multiple activities</a:t>
            </a:r>
            <a:endParaRPr lang="en-GB" sz="1600" dirty="0"/>
          </a:p>
        </p:txBody>
      </p:sp>
      <p:pic>
        <p:nvPicPr>
          <p:cNvPr id="3074" name="Picture 2" descr="7 Resources For Increasing Employee Loyalty For F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586" y="1443964"/>
            <a:ext cx="276225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50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Line/project matrix - </a:t>
            </a:r>
            <a:r>
              <a:rPr lang="sv-SE" dirty="0" smtClean="0"/>
              <a:t>motivation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412776"/>
            <a:ext cx="8690824" cy="1194463"/>
          </a:xfrm>
        </p:spPr>
        <p:txBody>
          <a:bodyPr>
            <a:normAutofit/>
          </a:bodyPr>
          <a:lstStyle/>
          <a:p>
            <a:r>
              <a:rPr lang="sv-SE" sz="1600" dirty="0" smtClean="0"/>
              <a:t>The line/project matrix model solves the problem of running multiple project activities with limited resources, keeping a correct prioritization that supports stakeholders project planning</a:t>
            </a:r>
          </a:p>
          <a:p>
            <a:endParaRPr lang="sv-SE" sz="1600" dirty="0" smtClean="0"/>
          </a:p>
          <a:p>
            <a:r>
              <a:rPr lang="sv-SE" sz="1600" dirty="0" smtClean="0"/>
              <a:t>It also supports the continued development of experience and competence in the line organization</a:t>
            </a:r>
            <a:endParaRPr lang="sv-S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07904" y="321297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07904" y="3429000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7904" y="364502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07904" y="386104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07904" y="407707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07904" y="429309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07904" y="4509120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07904" y="472514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07904" y="494116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07904" y="515719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7904" y="537321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07904" y="5589240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07904" y="580526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07904" y="602128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07904" y="623731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07904" y="645333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76877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261408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8144" y="2941411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44208" y="2941411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20272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596336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wn Arrow Callout 36"/>
          <p:cNvSpPr/>
          <p:nvPr/>
        </p:nvSpPr>
        <p:spPr>
          <a:xfrm>
            <a:off x="4496779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43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Target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WP5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39" name="Down Arrow Callout 38"/>
          <p:cNvSpPr/>
          <p:nvPr/>
        </p:nvSpPr>
        <p:spPr>
          <a:xfrm>
            <a:off x="5076056" y="2603356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Acc.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WP8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0" name="Down Arrow Callout 39"/>
          <p:cNvSpPr/>
          <p:nvPr/>
        </p:nvSpPr>
        <p:spPr>
          <a:xfrm>
            <a:off x="5692037" y="2606956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43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ESS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Bilbao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1" name="Down Arrow Callout 40"/>
          <p:cNvSpPr/>
          <p:nvPr/>
        </p:nvSpPr>
        <p:spPr>
          <a:xfrm>
            <a:off x="6840252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NSS</a:t>
            </a:r>
            <a:br>
              <a:rPr lang="sv-SE" sz="800" dirty="0" smtClean="0">
                <a:solidFill>
                  <a:schemeClr val="tx1"/>
                </a:solidFill>
              </a:rPr>
            </a:br>
            <a:r>
              <a:rPr lang="sv-SE" sz="800" dirty="0" smtClean="0">
                <a:solidFill>
                  <a:schemeClr val="tx1"/>
                </a:solidFill>
              </a:rPr>
              <a:t>WP5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2" name="Down Arrow Callout 41"/>
          <p:cNvSpPr/>
          <p:nvPr/>
        </p:nvSpPr>
        <p:spPr>
          <a:xfrm>
            <a:off x="6264188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Acc.</a:t>
            </a:r>
            <a:br>
              <a:rPr lang="sv-SE" sz="800" dirty="0" smtClean="0">
                <a:solidFill>
                  <a:schemeClr val="tx1"/>
                </a:solidFill>
              </a:rPr>
            </a:br>
            <a:r>
              <a:rPr lang="sv-SE" sz="800" dirty="0" smtClean="0">
                <a:solidFill>
                  <a:schemeClr val="tx1"/>
                </a:solidFill>
              </a:rPr>
              <a:t>WP7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3" name="Down Arrow Callout 42"/>
          <p:cNvSpPr/>
          <p:nvPr/>
        </p:nvSpPr>
        <p:spPr>
          <a:xfrm>
            <a:off x="7416316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Target</a:t>
            </a:r>
            <a:br>
              <a:rPr lang="sv-SE" sz="800" dirty="0" smtClean="0">
                <a:solidFill>
                  <a:schemeClr val="tx1"/>
                </a:solidFill>
              </a:rPr>
            </a:br>
            <a:r>
              <a:rPr lang="sv-SE" sz="800" dirty="0" smtClean="0">
                <a:solidFill>
                  <a:schemeClr val="tx1"/>
                </a:solidFill>
              </a:rPr>
              <a:t>WP7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4" name="Down Arrow Callout 43"/>
          <p:cNvSpPr/>
          <p:nvPr/>
        </p:nvSpPr>
        <p:spPr>
          <a:xfrm>
            <a:off x="7884368" y="2607239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43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5" name="Down Arrow Callout 44"/>
          <p:cNvSpPr/>
          <p:nvPr/>
        </p:nvSpPr>
        <p:spPr>
          <a:xfrm>
            <a:off x="8316416" y="2607239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6" name="Down Arrow Callout 45"/>
          <p:cNvSpPr/>
          <p:nvPr/>
        </p:nvSpPr>
        <p:spPr>
          <a:xfrm>
            <a:off x="8705632" y="2607239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7" name="Right Arrow Callout 46"/>
          <p:cNvSpPr/>
          <p:nvPr/>
        </p:nvSpPr>
        <p:spPr>
          <a:xfrm>
            <a:off x="1979712" y="311499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 system architect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8" name="Right Arrow Callout 47"/>
          <p:cNvSpPr/>
          <p:nvPr/>
        </p:nvSpPr>
        <p:spPr>
          <a:xfrm>
            <a:off x="1979712" y="3331015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Industrial  automation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9" name="Right Arrow Callout 48"/>
          <p:cNvSpPr/>
          <p:nvPr/>
        </p:nvSpPr>
        <p:spPr>
          <a:xfrm>
            <a:off x="1979706" y="3543343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EPICS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0" name="Right Arrow Callout 49"/>
          <p:cNvSpPr/>
          <p:nvPr/>
        </p:nvSpPr>
        <p:spPr>
          <a:xfrm>
            <a:off x="1979712" y="3755172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Embedded systems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1" name="Right Arrow Callout 50"/>
          <p:cNvSpPr/>
          <p:nvPr/>
        </p:nvSpPr>
        <p:spPr>
          <a:xfrm>
            <a:off x="1979706" y="3970620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Data networks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2" name="Right Arrow Callout 51"/>
          <p:cNvSpPr/>
          <p:nvPr/>
        </p:nvSpPr>
        <p:spPr>
          <a:xfrm>
            <a:off x="1979706" y="4186644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Analog electronics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3" name="Right Arrow Callout 52"/>
          <p:cNvSpPr/>
          <p:nvPr/>
        </p:nvSpPr>
        <p:spPr>
          <a:xfrm>
            <a:off x="1979700" y="4398972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 System Studio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4" name="Right Arrow Callout 53"/>
          <p:cNvSpPr/>
          <p:nvPr/>
        </p:nvSpPr>
        <p:spPr>
          <a:xfrm>
            <a:off x="1979706" y="461080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FPGA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5" name="Right Arrow Callout 54"/>
          <p:cNvSpPr/>
          <p:nvPr/>
        </p:nvSpPr>
        <p:spPr>
          <a:xfrm>
            <a:off x="1979700" y="4832580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MicroTCA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6" name="Right Arrow Callout 55"/>
          <p:cNvSpPr/>
          <p:nvPr/>
        </p:nvSpPr>
        <p:spPr>
          <a:xfrm>
            <a:off x="1979700" y="505707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Timing system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7" name="Right Arrow Callout 56"/>
          <p:cNvSpPr/>
          <p:nvPr/>
        </p:nvSpPr>
        <p:spPr>
          <a:xfrm>
            <a:off x="1979694" y="5277866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Process control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8" name="Right Arrow Callout 57"/>
          <p:cNvSpPr/>
          <p:nvPr/>
        </p:nvSpPr>
        <p:spPr>
          <a:xfrm>
            <a:off x="1979700" y="5498162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Vacuum controls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9" name="Right Arrow Callout 58"/>
          <p:cNvSpPr/>
          <p:nvPr/>
        </p:nvSpPr>
        <p:spPr>
          <a:xfrm>
            <a:off x="1979694" y="5714186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 system integration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0" name="Right Arrow Callout 59"/>
          <p:cNvSpPr/>
          <p:nvPr/>
        </p:nvSpPr>
        <p:spPr>
          <a:xfrm>
            <a:off x="1979694" y="5930210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Controls technicians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1" name="Right Arrow Callout 60"/>
          <p:cNvSpPr/>
          <p:nvPr/>
        </p:nvSpPr>
        <p:spPr>
          <a:xfrm>
            <a:off x="1979688" y="6142538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Information/Controls  security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2" name="Right Arrow Callout 61"/>
          <p:cNvSpPr/>
          <p:nvPr/>
        </p:nvSpPr>
        <p:spPr>
          <a:xfrm>
            <a:off x="1979694" y="6354367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Motion controls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3" name="Right Arrow Callout 62"/>
          <p:cNvSpPr/>
          <p:nvPr/>
        </p:nvSpPr>
        <p:spPr>
          <a:xfrm>
            <a:off x="1979712" y="657195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5779201" y="356331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66" name="Oval 65"/>
          <p:cNvSpPr/>
          <p:nvPr/>
        </p:nvSpPr>
        <p:spPr>
          <a:xfrm>
            <a:off x="5167614" y="310044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67" name="Oval 66"/>
          <p:cNvSpPr/>
          <p:nvPr/>
        </p:nvSpPr>
        <p:spPr>
          <a:xfrm>
            <a:off x="5779201" y="486101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68" name="Oval 67"/>
          <p:cNvSpPr/>
          <p:nvPr/>
        </p:nvSpPr>
        <p:spPr>
          <a:xfrm>
            <a:off x="4583083" y="333635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69" name="Oval 68"/>
          <p:cNvSpPr/>
          <p:nvPr/>
        </p:nvSpPr>
        <p:spPr>
          <a:xfrm>
            <a:off x="4577563" y="311860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4583083" y="506339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72" name="Oval 71"/>
          <p:cNvSpPr/>
          <p:nvPr/>
        </p:nvSpPr>
        <p:spPr>
          <a:xfrm>
            <a:off x="4583083" y="527942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73" name="Oval 72"/>
          <p:cNvSpPr/>
          <p:nvPr/>
        </p:nvSpPr>
        <p:spPr>
          <a:xfrm>
            <a:off x="5167614" y="463348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74" name="Oval 73"/>
          <p:cNvSpPr/>
          <p:nvPr/>
        </p:nvSpPr>
        <p:spPr>
          <a:xfrm>
            <a:off x="5167614" y="485435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75" name="Oval 74"/>
          <p:cNvSpPr/>
          <p:nvPr/>
        </p:nvSpPr>
        <p:spPr>
          <a:xfrm>
            <a:off x="5167608" y="355484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76" name="Oval 75"/>
          <p:cNvSpPr/>
          <p:nvPr/>
        </p:nvSpPr>
        <p:spPr>
          <a:xfrm>
            <a:off x="5162282" y="376609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78" name="Oval 77"/>
          <p:cNvSpPr/>
          <p:nvPr/>
        </p:nvSpPr>
        <p:spPr>
          <a:xfrm>
            <a:off x="5779201" y="311918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79" name="Oval 78"/>
          <p:cNvSpPr/>
          <p:nvPr/>
        </p:nvSpPr>
        <p:spPr>
          <a:xfrm>
            <a:off x="7511009" y="399174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0" name="Oval 79"/>
          <p:cNvSpPr/>
          <p:nvPr/>
        </p:nvSpPr>
        <p:spPr>
          <a:xfrm>
            <a:off x="6350414" y="311918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1" name="Oval 80"/>
          <p:cNvSpPr/>
          <p:nvPr/>
        </p:nvSpPr>
        <p:spPr>
          <a:xfrm>
            <a:off x="7502542" y="334777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2" name="Oval 81"/>
          <p:cNvSpPr/>
          <p:nvPr/>
        </p:nvSpPr>
        <p:spPr>
          <a:xfrm>
            <a:off x="6926478" y="355484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83" name="Oval 82"/>
          <p:cNvSpPr/>
          <p:nvPr/>
        </p:nvSpPr>
        <p:spPr>
          <a:xfrm>
            <a:off x="7502542" y="355484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84" name="Oval 83"/>
          <p:cNvSpPr/>
          <p:nvPr/>
        </p:nvSpPr>
        <p:spPr>
          <a:xfrm>
            <a:off x="6350413" y="355484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5" name="Oval 84"/>
          <p:cNvSpPr/>
          <p:nvPr/>
        </p:nvSpPr>
        <p:spPr>
          <a:xfrm>
            <a:off x="4577562" y="355484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6" name="Oval 85"/>
          <p:cNvSpPr/>
          <p:nvPr/>
        </p:nvSpPr>
        <p:spPr>
          <a:xfrm>
            <a:off x="6350412" y="376609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87" name="Oval 86"/>
          <p:cNvSpPr/>
          <p:nvPr/>
        </p:nvSpPr>
        <p:spPr>
          <a:xfrm>
            <a:off x="6926477" y="376609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8" name="Oval 87"/>
          <p:cNvSpPr/>
          <p:nvPr/>
        </p:nvSpPr>
        <p:spPr>
          <a:xfrm>
            <a:off x="6926478" y="399174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9" name="Oval 88"/>
          <p:cNvSpPr/>
          <p:nvPr/>
        </p:nvSpPr>
        <p:spPr>
          <a:xfrm>
            <a:off x="6350414" y="420086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0" name="Oval 89"/>
          <p:cNvSpPr/>
          <p:nvPr/>
        </p:nvSpPr>
        <p:spPr>
          <a:xfrm>
            <a:off x="6926478" y="420086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1" name="Oval 90"/>
          <p:cNvSpPr/>
          <p:nvPr/>
        </p:nvSpPr>
        <p:spPr>
          <a:xfrm>
            <a:off x="4577561" y="441532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2" name="Oval 91"/>
          <p:cNvSpPr/>
          <p:nvPr/>
        </p:nvSpPr>
        <p:spPr>
          <a:xfrm>
            <a:off x="5167607" y="441532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3" name="Oval 92"/>
          <p:cNvSpPr/>
          <p:nvPr/>
        </p:nvSpPr>
        <p:spPr>
          <a:xfrm>
            <a:off x="5774350" y="4415080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4" name="Oval 93"/>
          <p:cNvSpPr/>
          <p:nvPr/>
        </p:nvSpPr>
        <p:spPr>
          <a:xfrm>
            <a:off x="6350411" y="441507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5" name="Oval 94"/>
          <p:cNvSpPr/>
          <p:nvPr/>
        </p:nvSpPr>
        <p:spPr>
          <a:xfrm>
            <a:off x="6926478" y="440833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6" name="Oval 95"/>
          <p:cNvSpPr/>
          <p:nvPr/>
        </p:nvSpPr>
        <p:spPr>
          <a:xfrm>
            <a:off x="7502542" y="440833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7" name="Oval 96"/>
          <p:cNvSpPr/>
          <p:nvPr/>
        </p:nvSpPr>
        <p:spPr>
          <a:xfrm>
            <a:off x="6350414" y="4631350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98" name="Oval 97"/>
          <p:cNvSpPr/>
          <p:nvPr/>
        </p:nvSpPr>
        <p:spPr>
          <a:xfrm>
            <a:off x="6350414" y="485435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99" name="Oval 98"/>
          <p:cNvSpPr/>
          <p:nvPr/>
        </p:nvSpPr>
        <p:spPr>
          <a:xfrm>
            <a:off x="5162281" y="506339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100" name="Oval 99"/>
          <p:cNvSpPr/>
          <p:nvPr/>
        </p:nvSpPr>
        <p:spPr>
          <a:xfrm>
            <a:off x="6350414" y="506339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102" name="Oval 101"/>
          <p:cNvSpPr/>
          <p:nvPr/>
        </p:nvSpPr>
        <p:spPr>
          <a:xfrm>
            <a:off x="6926478" y="507128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03" name="Oval 102"/>
          <p:cNvSpPr/>
          <p:nvPr/>
        </p:nvSpPr>
        <p:spPr>
          <a:xfrm>
            <a:off x="7491028" y="527942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104" name="Oval 103"/>
          <p:cNvSpPr/>
          <p:nvPr/>
        </p:nvSpPr>
        <p:spPr>
          <a:xfrm>
            <a:off x="6926478" y="529208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07" name="Oval 106"/>
          <p:cNvSpPr/>
          <p:nvPr/>
        </p:nvSpPr>
        <p:spPr>
          <a:xfrm>
            <a:off x="4577560" y="549504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08" name="Oval 107"/>
          <p:cNvSpPr/>
          <p:nvPr/>
        </p:nvSpPr>
        <p:spPr>
          <a:xfrm>
            <a:off x="6931897" y="549816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09" name="Oval 108"/>
          <p:cNvSpPr/>
          <p:nvPr/>
        </p:nvSpPr>
        <p:spPr>
          <a:xfrm>
            <a:off x="7511009" y="549816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6" name="Oval 115"/>
          <p:cNvSpPr/>
          <p:nvPr/>
        </p:nvSpPr>
        <p:spPr>
          <a:xfrm>
            <a:off x="4577561" y="572117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7" name="Oval 116"/>
          <p:cNvSpPr/>
          <p:nvPr/>
        </p:nvSpPr>
        <p:spPr>
          <a:xfrm>
            <a:off x="5167607" y="572117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8" name="Oval 117"/>
          <p:cNvSpPr/>
          <p:nvPr/>
        </p:nvSpPr>
        <p:spPr>
          <a:xfrm>
            <a:off x="5774350" y="5720930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9" name="Oval 118"/>
          <p:cNvSpPr/>
          <p:nvPr/>
        </p:nvSpPr>
        <p:spPr>
          <a:xfrm>
            <a:off x="6350411" y="572092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0" name="Oval 119"/>
          <p:cNvSpPr/>
          <p:nvPr/>
        </p:nvSpPr>
        <p:spPr>
          <a:xfrm>
            <a:off x="6926478" y="571418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1" name="Oval 120"/>
          <p:cNvSpPr/>
          <p:nvPr/>
        </p:nvSpPr>
        <p:spPr>
          <a:xfrm>
            <a:off x="7502542" y="571418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2" name="Oval 121"/>
          <p:cNvSpPr/>
          <p:nvPr/>
        </p:nvSpPr>
        <p:spPr>
          <a:xfrm>
            <a:off x="4586028" y="593169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3" name="Oval 122"/>
          <p:cNvSpPr/>
          <p:nvPr/>
        </p:nvSpPr>
        <p:spPr>
          <a:xfrm>
            <a:off x="7497909" y="615198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4" name="Oval 123"/>
          <p:cNvSpPr/>
          <p:nvPr/>
        </p:nvSpPr>
        <p:spPr>
          <a:xfrm>
            <a:off x="5170747" y="593169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5" name="Oval 124"/>
          <p:cNvSpPr/>
          <p:nvPr/>
        </p:nvSpPr>
        <p:spPr>
          <a:xfrm>
            <a:off x="6926476" y="593169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7" name="Oval 126"/>
          <p:cNvSpPr/>
          <p:nvPr/>
        </p:nvSpPr>
        <p:spPr>
          <a:xfrm>
            <a:off x="5779201" y="635954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128" name="Oval 127"/>
          <p:cNvSpPr/>
          <p:nvPr/>
        </p:nvSpPr>
        <p:spPr>
          <a:xfrm>
            <a:off x="6931897" y="635954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33" y="3140968"/>
            <a:ext cx="18261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Step 1: </a:t>
            </a:r>
            <a:r>
              <a:rPr lang="sv-SE" sz="1100" b="1" dirty="0" smtClean="0"/>
              <a:t>Collecting requests</a:t>
            </a:r>
          </a:p>
          <a:p>
            <a:endParaRPr lang="sv-SE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Project manager interacts with stakeholders and together defines what needs to be done and when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Project manager and stakeholder defines a resource estimate with a time envelope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Project manager brings the plan back to the ICS allocation board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376483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500"/>
                            </p:stCondLst>
                            <p:childTnLst>
                              <p:par>
                                <p:cTn id="1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0"/>
                            </p:stCondLst>
                            <p:childTnLst>
                              <p:par>
                                <p:cTn id="1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"/>
                            </p:stCondLst>
                            <p:childTnLst>
                              <p:par>
                                <p:cTn id="2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500"/>
                            </p:stCondLst>
                            <p:childTnLst>
                              <p:par>
                                <p:cTn id="2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000"/>
                            </p:stCondLst>
                            <p:childTnLst>
                              <p:par>
                                <p:cTn id="2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500"/>
                            </p:stCondLst>
                            <p:childTnLst>
                              <p:par>
                                <p:cTn id="2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3000"/>
                            </p:stCondLst>
                            <p:childTnLst>
                              <p:par>
                                <p:cTn id="2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500"/>
                            </p:stCondLst>
                            <p:childTnLst>
                              <p:par>
                                <p:cTn id="2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500"/>
                            </p:stCondLst>
                            <p:childTnLst>
                              <p:par>
                                <p:cTn id="2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000"/>
                            </p:stCondLst>
                            <p:childTnLst>
                              <p:par>
                                <p:cTn id="2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500"/>
                            </p:stCondLst>
                            <p:childTnLst>
                              <p:par>
                                <p:cTn id="2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6000"/>
                            </p:stCondLst>
                            <p:childTnLst>
                              <p:par>
                                <p:cTn id="2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6500"/>
                            </p:stCondLst>
                            <p:childTnLst>
                              <p:par>
                                <p:cTn id="2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7000"/>
                            </p:stCondLst>
                            <p:childTnLst>
                              <p:par>
                                <p:cTn id="2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7500"/>
                            </p:stCondLst>
                            <p:childTnLst>
                              <p:par>
                                <p:cTn id="3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8000"/>
                            </p:stCondLst>
                            <p:childTnLst>
                              <p:par>
                                <p:cTn id="3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9000"/>
                            </p:stCondLst>
                            <p:childTnLst>
                              <p:par>
                                <p:cTn id="3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9500"/>
                            </p:stCondLst>
                            <p:childTnLst>
                              <p:par>
                                <p:cTn id="3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2" grpId="0" animBg="1"/>
      <p:bldP spid="103" grpId="0" animBg="1"/>
      <p:bldP spid="104" grpId="0" animBg="1"/>
      <p:bldP spid="107" grpId="0" animBg="1"/>
      <p:bldP spid="108" grpId="0" animBg="1"/>
      <p:bldP spid="109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Line/project matrix - motivation </a:t>
            </a:r>
            <a:r>
              <a:rPr lang="sv-SE" sz="2000" dirty="0" smtClean="0"/>
              <a:t>(2)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412776"/>
            <a:ext cx="8690824" cy="1194463"/>
          </a:xfrm>
        </p:spPr>
        <p:txBody>
          <a:bodyPr>
            <a:normAutofit/>
          </a:bodyPr>
          <a:lstStyle/>
          <a:p>
            <a:r>
              <a:rPr lang="sv-SE" sz="1600" dirty="0" smtClean="0"/>
              <a:t>The line/project matrix model solves the problem of running multiple project activities with limited resources, keeping a correct prioritization that supports stakeholders project planning</a:t>
            </a:r>
          </a:p>
          <a:p>
            <a:endParaRPr lang="sv-SE" sz="1600" dirty="0" smtClean="0"/>
          </a:p>
          <a:p>
            <a:r>
              <a:rPr lang="sv-SE" sz="1600" dirty="0" smtClean="0"/>
              <a:t>It also supports the continued development of experience and competence in the line organization</a:t>
            </a:r>
            <a:endParaRPr lang="sv-S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07904" y="321297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07904" y="3429000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7904" y="364502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07904" y="386104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07904" y="407707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07904" y="429309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07904" y="4509120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07904" y="472514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07904" y="494116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07904" y="515719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7904" y="537321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07904" y="5589240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07904" y="580526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07904" y="602128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07904" y="623731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07904" y="645333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76877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261408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8144" y="2941411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44208" y="2941411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20272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596336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wn Arrow Callout 36"/>
          <p:cNvSpPr/>
          <p:nvPr/>
        </p:nvSpPr>
        <p:spPr>
          <a:xfrm>
            <a:off x="4496779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43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Target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WP5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39" name="Down Arrow Callout 38"/>
          <p:cNvSpPr/>
          <p:nvPr/>
        </p:nvSpPr>
        <p:spPr>
          <a:xfrm>
            <a:off x="5076056" y="2603356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Acc.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WP8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0" name="Down Arrow Callout 39"/>
          <p:cNvSpPr/>
          <p:nvPr/>
        </p:nvSpPr>
        <p:spPr>
          <a:xfrm>
            <a:off x="5692037" y="2606956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43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ESS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Bilbao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1" name="Down Arrow Callout 40"/>
          <p:cNvSpPr/>
          <p:nvPr/>
        </p:nvSpPr>
        <p:spPr>
          <a:xfrm>
            <a:off x="6840252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NSS</a:t>
            </a:r>
            <a:br>
              <a:rPr lang="sv-SE" sz="800" dirty="0" smtClean="0">
                <a:solidFill>
                  <a:schemeClr val="tx1"/>
                </a:solidFill>
              </a:rPr>
            </a:br>
            <a:r>
              <a:rPr lang="sv-SE" sz="800" dirty="0" smtClean="0">
                <a:solidFill>
                  <a:schemeClr val="tx1"/>
                </a:solidFill>
              </a:rPr>
              <a:t>WP5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2" name="Down Arrow Callout 41"/>
          <p:cNvSpPr/>
          <p:nvPr/>
        </p:nvSpPr>
        <p:spPr>
          <a:xfrm>
            <a:off x="6264188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Acc.</a:t>
            </a:r>
            <a:br>
              <a:rPr lang="sv-SE" sz="800" dirty="0" smtClean="0">
                <a:solidFill>
                  <a:schemeClr val="tx1"/>
                </a:solidFill>
              </a:rPr>
            </a:br>
            <a:r>
              <a:rPr lang="sv-SE" sz="800" dirty="0" smtClean="0">
                <a:solidFill>
                  <a:schemeClr val="tx1"/>
                </a:solidFill>
              </a:rPr>
              <a:t>WP7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3" name="Down Arrow Callout 42"/>
          <p:cNvSpPr/>
          <p:nvPr/>
        </p:nvSpPr>
        <p:spPr>
          <a:xfrm>
            <a:off x="7416316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Target</a:t>
            </a:r>
            <a:br>
              <a:rPr lang="sv-SE" sz="800" dirty="0" smtClean="0">
                <a:solidFill>
                  <a:schemeClr val="tx1"/>
                </a:solidFill>
              </a:rPr>
            </a:br>
            <a:r>
              <a:rPr lang="sv-SE" sz="800" dirty="0" smtClean="0">
                <a:solidFill>
                  <a:schemeClr val="tx1"/>
                </a:solidFill>
              </a:rPr>
              <a:t>WP7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4" name="Down Arrow Callout 43"/>
          <p:cNvSpPr/>
          <p:nvPr/>
        </p:nvSpPr>
        <p:spPr>
          <a:xfrm>
            <a:off x="7884368" y="2607239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43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5" name="Down Arrow Callout 44"/>
          <p:cNvSpPr/>
          <p:nvPr/>
        </p:nvSpPr>
        <p:spPr>
          <a:xfrm>
            <a:off x="8316416" y="2607239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6" name="Down Arrow Callout 45"/>
          <p:cNvSpPr/>
          <p:nvPr/>
        </p:nvSpPr>
        <p:spPr>
          <a:xfrm>
            <a:off x="8705632" y="2607239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7" name="Right Arrow Callout 46"/>
          <p:cNvSpPr/>
          <p:nvPr/>
        </p:nvSpPr>
        <p:spPr>
          <a:xfrm>
            <a:off x="1979712" y="311499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 system architect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8" name="Right Arrow Callout 47"/>
          <p:cNvSpPr/>
          <p:nvPr/>
        </p:nvSpPr>
        <p:spPr>
          <a:xfrm>
            <a:off x="1979712" y="3331015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Industrial  automation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9" name="Right Arrow Callout 48"/>
          <p:cNvSpPr/>
          <p:nvPr/>
        </p:nvSpPr>
        <p:spPr>
          <a:xfrm>
            <a:off x="1979706" y="3543343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EPICS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0" name="Right Arrow Callout 49"/>
          <p:cNvSpPr/>
          <p:nvPr/>
        </p:nvSpPr>
        <p:spPr>
          <a:xfrm>
            <a:off x="1979712" y="3755172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Embedded systems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1" name="Right Arrow Callout 50"/>
          <p:cNvSpPr/>
          <p:nvPr/>
        </p:nvSpPr>
        <p:spPr>
          <a:xfrm>
            <a:off x="1979706" y="3970620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Data networks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2" name="Right Arrow Callout 51"/>
          <p:cNvSpPr/>
          <p:nvPr/>
        </p:nvSpPr>
        <p:spPr>
          <a:xfrm>
            <a:off x="1979706" y="4186644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Analog electronics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3" name="Right Arrow Callout 52"/>
          <p:cNvSpPr/>
          <p:nvPr/>
        </p:nvSpPr>
        <p:spPr>
          <a:xfrm>
            <a:off x="1979700" y="4398972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 System Studio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4" name="Right Arrow Callout 53"/>
          <p:cNvSpPr/>
          <p:nvPr/>
        </p:nvSpPr>
        <p:spPr>
          <a:xfrm>
            <a:off x="1979706" y="461080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FPGA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5" name="Right Arrow Callout 54"/>
          <p:cNvSpPr/>
          <p:nvPr/>
        </p:nvSpPr>
        <p:spPr>
          <a:xfrm>
            <a:off x="1979700" y="4832580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MicroTCA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6" name="Right Arrow Callout 55"/>
          <p:cNvSpPr/>
          <p:nvPr/>
        </p:nvSpPr>
        <p:spPr>
          <a:xfrm>
            <a:off x="1979700" y="505707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Timing system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7" name="Right Arrow Callout 56"/>
          <p:cNvSpPr/>
          <p:nvPr/>
        </p:nvSpPr>
        <p:spPr>
          <a:xfrm>
            <a:off x="1979694" y="5277866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Process control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8" name="Right Arrow Callout 57"/>
          <p:cNvSpPr/>
          <p:nvPr/>
        </p:nvSpPr>
        <p:spPr>
          <a:xfrm>
            <a:off x="1979700" y="5498162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Vacuum controls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9" name="Right Arrow Callout 58"/>
          <p:cNvSpPr/>
          <p:nvPr/>
        </p:nvSpPr>
        <p:spPr>
          <a:xfrm>
            <a:off x="1979694" y="5714186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 system integration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0" name="Right Arrow Callout 59"/>
          <p:cNvSpPr/>
          <p:nvPr/>
        </p:nvSpPr>
        <p:spPr>
          <a:xfrm>
            <a:off x="1979694" y="5930210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Controls technicians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1" name="Right Arrow Callout 60"/>
          <p:cNvSpPr/>
          <p:nvPr/>
        </p:nvSpPr>
        <p:spPr>
          <a:xfrm>
            <a:off x="1979688" y="6142538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Information/Controls  security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2" name="Right Arrow Callout 61"/>
          <p:cNvSpPr/>
          <p:nvPr/>
        </p:nvSpPr>
        <p:spPr>
          <a:xfrm>
            <a:off x="1979694" y="6354367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Motion controls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3" name="Right Arrow Callout 62"/>
          <p:cNvSpPr/>
          <p:nvPr/>
        </p:nvSpPr>
        <p:spPr>
          <a:xfrm>
            <a:off x="1979712" y="657195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5779201" y="356331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66" name="Oval 65"/>
          <p:cNvSpPr/>
          <p:nvPr/>
        </p:nvSpPr>
        <p:spPr>
          <a:xfrm>
            <a:off x="5167614" y="310044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67" name="Oval 66"/>
          <p:cNvSpPr/>
          <p:nvPr/>
        </p:nvSpPr>
        <p:spPr>
          <a:xfrm>
            <a:off x="5779201" y="486101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68" name="Oval 67"/>
          <p:cNvSpPr/>
          <p:nvPr/>
        </p:nvSpPr>
        <p:spPr>
          <a:xfrm>
            <a:off x="4583083" y="333635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69" name="Oval 68"/>
          <p:cNvSpPr/>
          <p:nvPr/>
        </p:nvSpPr>
        <p:spPr>
          <a:xfrm>
            <a:off x="4577563" y="311860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72" name="Oval 71"/>
          <p:cNvSpPr/>
          <p:nvPr/>
        </p:nvSpPr>
        <p:spPr>
          <a:xfrm>
            <a:off x="4583083" y="527942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73" name="Oval 72"/>
          <p:cNvSpPr/>
          <p:nvPr/>
        </p:nvSpPr>
        <p:spPr>
          <a:xfrm>
            <a:off x="5167614" y="463348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74" name="Oval 73"/>
          <p:cNvSpPr/>
          <p:nvPr/>
        </p:nvSpPr>
        <p:spPr>
          <a:xfrm>
            <a:off x="5167614" y="485435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75" name="Oval 74"/>
          <p:cNvSpPr/>
          <p:nvPr/>
        </p:nvSpPr>
        <p:spPr>
          <a:xfrm>
            <a:off x="5167608" y="355484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76" name="Oval 75"/>
          <p:cNvSpPr/>
          <p:nvPr/>
        </p:nvSpPr>
        <p:spPr>
          <a:xfrm>
            <a:off x="5162282" y="376609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81" name="Oval 80"/>
          <p:cNvSpPr/>
          <p:nvPr/>
        </p:nvSpPr>
        <p:spPr>
          <a:xfrm>
            <a:off x="7502542" y="334777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2" name="Oval 81"/>
          <p:cNvSpPr/>
          <p:nvPr/>
        </p:nvSpPr>
        <p:spPr>
          <a:xfrm>
            <a:off x="6926478" y="355484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85" name="Oval 84"/>
          <p:cNvSpPr/>
          <p:nvPr/>
        </p:nvSpPr>
        <p:spPr>
          <a:xfrm>
            <a:off x="4577562" y="355484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6" name="Oval 85"/>
          <p:cNvSpPr/>
          <p:nvPr/>
        </p:nvSpPr>
        <p:spPr>
          <a:xfrm>
            <a:off x="6350412" y="376609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88" name="Oval 87"/>
          <p:cNvSpPr/>
          <p:nvPr/>
        </p:nvSpPr>
        <p:spPr>
          <a:xfrm>
            <a:off x="6926478" y="399174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9" name="Oval 88"/>
          <p:cNvSpPr/>
          <p:nvPr/>
        </p:nvSpPr>
        <p:spPr>
          <a:xfrm>
            <a:off x="6350414" y="420086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0" name="Oval 89"/>
          <p:cNvSpPr/>
          <p:nvPr/>
        </p:nvSpPr>
        <p:spPr>
          <a:xfrm>
            <a:off x="6926478" y="420086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2" name="Oval 91"/>
          <p:cNvSpPr/>
          <p:nvPr/>
        </p:nvSpPr>
        <p:spPr>
          <a:xfrm>
            <a:off x="5167607" y="441532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3" name="Oval 92"/>
          <p:cNvSpPr/>
          <p:nvPr/>
        </p:nvSpPr>
        <p:spPr>
          <a:xfrm>
            <a:off x="5774350" y="4415080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4" name="Oval 93"/>
          <p:cNvSpPr/>
          <p:nvPr/>
        </p:nvSpPr>
        <p:spPr>
          <a:xfrm>
            <a:off x="6350411" y="441507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7" name="Oval 96"/>
          <p:cNvSpPr/>
          <p:nvPr/>
        </p:nvSpPr>
        <p:spPr>
          <a:xfrm>
            <a:off x="6350414" y="4631350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98" name="Oval 97"/>
          <p:cNvSpPr/>
          <p:nvPr/>
        </p:nvSpPr>
        <p:spPr>
          <a:xfrm>
            <a:off x="6350414" y="485435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99" name="Oval 98"/>
          <p:cNvSpPr/>
          <p:nvPr/>
        </p:nvSpPr>
        <p:spPr>
          <a:xfrm>
            <a:off x="5162281" y="506339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1</a:t>
            </a:r>
            <a:endParaRPr lang="sv-SE" sz="800" dirty="0"/>
          </a:p>
        </p:txBody>
      </p:sp>
      <p:sp>
        <p:nvSpPr>
          <p:cNvPr id="100" name="Oval 99"/>
          <p:cNvSpPr/>
          <p:nvPr/>
        </p:nvSpPr>
        <p:spPr>
          <a:xfrm>
            <a:off x="6350414" y="506339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1</a:t>
            </a:r>
            <a:endParaRPr lang="sv-SE" sz="800" dirty="0"/>
          </a:p>
        </p:txBody>
      </p:sp>
      <p:sp>
        <p:nvSpPr>
          <p:cNvPr id="102" name="Oval 101"/>
          <p:cNvSpPr/>
          <p:nvPr/>
        </p:nvSpPr>
        <p:spPr>
          <a:xfrm>
            <a:off x="6926478" y="507128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03" name="Oval 102"/>
          <p:cNvSpPr/>
          <p:nvPr/>
        </p:nvSpPr>
        <p:spPr>
          <a:xfrm>
            <a:off x="7491028" y="527942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108" name="Oval 107"/>
          <p:cNvSpPr/>
          <p:nvPr/>
        </p:nvSpPr>
        <p:spPr>
          <a:xfrm>
            <a:off x="6931897" y="549816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6" name="Oval 115"/>
          <p:cNvSpPr/>
          <p:nvPr/>
        </p:nvSpPr>
        <p:spPr>
          <a:xfrm>
            <a:off x="4577561" y="572117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7" name="Oval 116"/>
          <p:cNvSpPr/>
          <p:nvPr/>
        </p:nvSpPr>
        <p:spPr>
          <a:xfrm>
            <a:off x="5167607" y="572117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9" name="Oval 118"/>
          <p:cNvSpPr/>
          <p:nvPr/>
        </p:nvSpPr>
        <p:spPr>
          <a:xfrm>
            <a:off x="6350411" y="572092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0" name="Oval 119"/>
          <p:cNvSpPr/>
          <p:nvPr/>
        </p:nvSpPr>
        <p:spPr>
          <a:xfrm>
            <a:off x="6926478" y="571418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2" name="Oval 121"/>
          <p:cNvSpPr/>
          <p:nvPr/>
        </p:nvSpPr>
        <p:spPr>
          <a:xfrm>
            <a:off x="4586028" y="593169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3" name="Oval 122"/>
          <p:cNvSpPr/>
          <p:nvPr/>
        </p:nvSpPr>
        <p:spPr>
          <a:xfrm>
            <a:off x="7497909" y="615198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5" name="Oval 124"/>
          <p:cNvSpPr/>
          <p:nvPr/>
        </p:nvSpPr>
        <p:spPr>
          <a:xfrm>
            <a:off x="6926476" y="593169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8" name="Oval 127"/>
          <p:cNvSpPr/>
          <p:nvPr/>
        </p:nvSpPr>
        <p:spPr>
          <a:xfrm>
            <a:off x="6931897" y="635954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864" y="3135347"/>
            <a:ext cx="19768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Step 2: </a:t>
            </a:r>
            <a:r>
              <a:rPr lang="sv-SE" sz="1100" b="1" dirty="0" smtClean="0"/>
              <a:t>Prioritizing requests</a:t>
            </a:r>
          </a:p>
          <a:p>
            <a:endParaRPr lang="sv-SE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ICS allocation board prioritizes requests in discussion with stakeholders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Where conflicts occur, an escalation is made to ESS 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The prioritization is roughly adjusted to fit the joint ICS resource + stakeholder  capacity 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89432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Line/project matrix - motivation </a:t>
            </a:r>
            <a:r>
              <a:rPr lang="sv-SE" sz="2000" dirty="0" smtClean="0"/>
              <a:t>(2)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412776"/>
            <a:ext cx="8690824" cy="1194463"/>
          </a:xfrm>
        </p:spPr>
        <p:txBody>
          <a:bodyPr>
            <a:normAutofit/>
          </a:bodyPr>
          <a:lstStyle/>
          <a:p>
            <a:r>
              <a:rPr lang="sv-SE" sz="1600" dirty="0" smtClean="0"/>
              <a:t>The line/project matrix model solves the problem of running multiple project activities with limited resources, keeping a correct prioritization that supports stakeholders project planning</a:t>
            </a:r>
          </a:p>
          <a:p>
            <a:endParaRPr lang="sv-SE" sz="1600" dirty="0" smtClean="0"/>
          </a:p>
          <a:p>
            <a:r>
              <a:rPr lang="sv-SE" sz="1600" dirty="0" smtClean="0"/>
              <a:t>It also supports the continued development of experience and competence in the line organization</a:t>
            </a:r>
            <a:endParaRPr lang="sv-S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07904" y="321297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07904" y="3429000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7904" y="364502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07904" y="386104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07904" y="407707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07904" y="429309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07904" y="4509120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07904" y="472514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07904" y="494116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07904" y="515719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7904" y="537321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07904" y="5589240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07904" y="580526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07904" y="602128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07904" y="623731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07904" y="645333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76877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261408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8144" y="2941411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44208" y="2941411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20272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596336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wn Arrow Callout 36"/>
          <p:cNvSpPr/>
          <p:nvPr/>
        </p:nvSpPr>
        <p:spPr>
          <a:xfrm>
            <a:off x="4496779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43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Target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WP5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39" name="Down Arrow Callout 38"/>
          <p:cNvSpPr/>
          <p:nvPr/>
        </p:nvSpPr>
        <p:spPr>
          <a:xfrm>
            <a:off x="5076056" y="2603356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Acc.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WP8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0" name="Down Arrow Callout 39"/>
          <p:cNvSpPr/>
          <p:nvPr/>
        </p:nvSpPr>
        <p:spPr>
          <a:xfrm>
            <a:off x="5692037" y="2606956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43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ESS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Bilbao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1" name="Down Arrow Callout 40"/>
          <p:cNvSpPr/>
          <p:nvPr/>
        </p:nvSpPr>
        <p:spPr>
          <a:xfrm>
            <a:off x="6840252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NSS</a:t>
            </a:r>
            <a:br>
              <a:rPr lang="sv-SE" sz="800" dirty="0" smtClean="0">
                <a:solidFill>
                  <a:schemeClr val="tx1"/>
                </a:solidFill>
              </a:rPr>
            </a:br>
            <a:r>
              <a:rPr lang="sv-SE" sz="800" dirty="0" smtClean="0">
                <a:solidFill>
                  <a:schemeClr val="tx1"/>
                </a:solidFill>
              </a:rPr>
              <a:t>WP5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2" name="Down Arrow Callout 41"/>
          <p:cNvSpPr/>
          <p:nvPr/>
        </p:nvSpPr>
        <p:spPr>
          <a:xfrm>
            <a:off x="6264188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Acc.</a:t>
            </a:r>
            <a:br>
              <a:rPr lang="sv-SE" sz="800" dirty="0" smtClean="0">
                <a:solidFill>
                  <a:schemeClr val="tx1"/>
                </a:solidFill>
              </a:rPr>
            </a:br>
            <a:r>
              <a:rPr lang="sv-SE" sz="800" dirty="0" smtClean="0">
                <a:solidFill>
                  <a:schemeClr val="tx1"/>
                </a:solidFill>
              </a:rPr>
              <a:t>WP7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3" name="Down Arrow Callout 42"/>
          <p:cNvSpPr/>
          <p:nvPr/>
        </p:nvSpPr>
        <p:spPr>
          <a:xfrm>
            <a:off x="7416316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Target</a:t>
            </a:r>
            <a:br>
              <a:rPr lang="sv-SE" sz="800" dirty="0" smtClean="0">
                <a:solidFill>
                  <a:schemeClr val="tx1"/>
                </a:solidFill>
              </a:rPr>
            </a:br>
            <a:r>
              <a:rPr lang="sv-SE" sz="800" dirty="0" smtClean="0">
                <a:solidFill>
                  <a:schemeClr val="tx1"/>
                </a:solidFill>
              </a:rPr>
              <a:t>WP7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4" name="Down Arrow Callout 43"/>
          <p:cNvSpPr/>
          <p:nvPr/>
        </p:nvSpPr>
        <p:spPr>
          <a:xfrm>
            <a:off x="7884368" y="2607239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43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5" name="Down Arrow Callout 44"/>
          <p:cNvSpPr/>
          <p:nvPr/>
        </p:nvSpPr>
        <p:spPr>
          <a:xfrm>
            <a:off x="8316416" y="2607239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6" name="Down Arrow Callout 45"/>
          <p:cNvSpPr/>
          <p:nvPr/>
        </p:nvSpPr>
        <p:spPr>
          <a:xfrm>
            <a:off x="8705632" y="2607239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7" name="Right Arrow Callout 46"/>
          <p:cNvSpPr/>
          <p:nvPr/>
        </p:nvSpPr>
        <p:spPr>
          <a:xfrm>
            <a:off x="1979712" y="311499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 system architect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8" name="Right Arrow Callout 47"/>
          <p:cNvSpPr/>
          <p:nvPr/>
        </p:nvSpPr>
        <p:spPr>
          <a:xfrm>
            <a:off x="1979712" y="3331015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Industrial  automation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9" name="Right Arrow Callout 48"/>
          <p:cNvSpPr/>
          <p:nvPr/>
        </p:nvSpPr>
        <p:spPr>
          <a:xfrm>
            <a:off x="1979706" y="3543343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EPICS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0" name="Right Arrow Callout 49"/>
          <p:cNvSpPr/>
          <p:nvPr/>
        </p:nvSpPr>
        <p:spPr>
          <a:xfrm>
            <a:off x="1979712" y="3755172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Embedded systems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1" name="Right Arrow Callout 50"/>
          <p:cNvSpPr/>
          <p:nvPr/>
        </p:nvSpPr>
        <p:spPr>
          <a:xfrm>
            <a:off x="1979706" y="3970620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Data networks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2" name="Right Arrow Callout 51"/>
          <p:cNvSpPr/>
          <p:nvPr/>
        </p:nvSpPr>
        <p:spPr>
          <a:xfrm>
            <a:off x="1979706" y="4186644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Analog electronics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3" name="Right Arrow Callout 52"/>
          <p:cNvSpPr/>
          <p:nvPr/>
        </p:nvSpPr>
        <p:spPr>
          <a:xfrm>
            <a:off x="1979700" y="4398972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 System Studio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4" name="Right Arrow Callout 53"/>
          <p:cNvSpPr/>
          <p:nvPr/>
        </p:nvSpPr>
        <p:spPr>
          <a:xfrm>
            <a:off x="1979706" y="461080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FPGA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5" name="Right Arrow Callout 54"/>
          <p:cNvSpPr/>
          <p:nvPr/>
        </p:nvSpPr>
        <p:spPr>
          <a:xfrm>
            <a:off x="1979700" y="4832580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MicroTCA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6" name="Right Arrow Callout 55"/>
          <p:cNvSpPr/>
          <p:nvPr/>
        </p:nvSpPr>
        <p:spPr>
          <a:xfrm>
            <a:off x="1979700" y="505707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Timing system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7" name="Right Arrow Callout 56"/>
          <p:cNvSpPr/>
          <p:nvPr/>
        </p:nvSpPr>
        <p:spPr>
          <a:xfrm>
            <a:off x="1979694" y="5277866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Process control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8" name="Right Arrow Callout 57"/>
          <p:cNvSpPr/>
          <p:nvPr/>
        </p:nvSpPr>
        <p:spPr>
          <a:xfrm>
            <a:off x="1979700" y="5498162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Vacuum controls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9" name="Right Arrow Callout 58"/>
          <p:cNvSpPr/>
          <p:nvPr/>
        </p:nvSpPr>
        <p:spPr>
          <a:xfrm>
            <a:off x="1979694" y="5714186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 system integration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0" name="Right Arrow Callout 59"/>
          <p:cNvSpPr/>
          <p:nvPr/>
        </p:nvSpPr>
        <p:spPr>
          <a:xfrm>
            <a:off x="1979694" y="5930210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Controls technicians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1" name="Right Arrow Callout 60"/>
          <p:cNvSpPr/>
          <p:nvPr/>
        </p:nvSpPr>
        <p:spPr>
          <a:xfrm>
            <a:off x="1979688" y="6142538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Information/Controls  security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2" name="Right Arrow Callout 61"/>
          <p:cNvSpPr/>
          <p:nvPr/>
        </p:nvSpPr>
        <p:spPr>
          <a:xfrm>
            <a:off x="1979694" y="6354367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Motion controls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3" name="Right Arrow Callout 62"/>
          <p:cNvSpPr/>
          <p:nvPr/>
        </p:nvSpPr>
        <p:spPr>
          <a:xfrm>
            <a:off x="1979712" y="657195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5779201" y="3563312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66" name="Oval 65"/>
          <p:cNvSpPr/>
          <p:nvPr/>
        </p:nvSpPr>
        <p:spPr>
          <a:xfrm>
            <a:off x="5167614" y="3100442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67" name="Oval 66"/>
          <p:cNvSpPr/>
          <p:nvPr/>
        </p:nvSpPr>
        <p:spPr>
          <a:xfrm>
            <a:off x="5779201" y="4861017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68" name="Oval 67"/>
          <p:cNvSpPr/>
          <p:nvPr/>
        </p:nvSpPr>
        <p:spPr>
          <a:xfrm>
            <a:off x="4583083" y="3336354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69" name="Oval 68"/>
          <p:cNvSpPr/>
          <p:nvPr/>
        </p:nvSpPr>
        <p:spPr>
          <a:xfrm>
            <a:off x="4577563" y="3118606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72" name="Oval 71"/>
          <p:cNvSpPr/>
          <p:nvPr/>
        </p:nvSpPr>
        <p:spPr>
          <a:xfrm>
            <a:off x="4583083" y="5279422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1</a:t>
            </a:r>
            <a:endParaRPr lang="sv-SE" sz="800" dirty="0"/>
          </a:p>
        </p:txBody>
      </p:sp>
      <p:sp>
        <p:nvSpPr>
          <p:cNvPr id="73" name="Oval 72"/>
          <p:cNvSpPr/>
          <p:nvPr/>
        </p:nvSpPr>
        <p:spPr>
          <a:xfrm>
            <a:off x="5167614" y="4633486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74" name="Oval 73"/>
          <p:cNvSpPr/>
          <p:nvPr/>
        </p:nvSpPr>
        <p:spPr>
          <a:xfrm>
            <a:off x="5167614" y="4854358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1</a:t>
            </a:r>
            <a:endParaRPr lang="sv-SE" sz="800" dirty="0"/>
          </a:p>
        </p:txBody>
      </p:sp>
      <p:sp>
        <p:nvSpPr>
          <p:cNvPr id="75" name="Oval 74"/>
          <p:cNvSpPr/>
          <p:nvPr/>
        </p:nvSpPr>
        <p:spPr>
          <a:xfrm>
            <a:off x="5167608" y="3554846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76" name="Oval 75"/>
          <p:cNvSpPr/>
          <p:nvPr/>
        </p:nvSpPr>
        <p:spPr>
          <a:xfrm>
            <a:off x="5162282" y="3766099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81" name="Oval 80"/>
          <p:cNvSpPr/>
          <p:nvPr/>
        </p:nvSpPr>
        <p:spPr>
          <a:xfrm>
            <a:off x="7502542" y="3347777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1</a:t>
            </a:r>
            <a:endParaRPr lang="sv-SE" sz="800" dirty="0"/>
          </a:p>
        </p:txBody>
      </p:sp>
      <p:sp>
        <p:nvSpPr>
          <p:cNvPr id="82" name="Oval 81"/>
          <p:cNvSpPr/>
          <p:nvPr/>
        </p:nvSpPr>
        <p:spPr>
          <a:xfrm>
            <a:off x="6926478" y="3554846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85" name="Oval 84"/>
          <p:cNvSpPr/>
          <p:nvPr/>
        </p:nvSpPr>
        <p:spPr>
          <a:xfrm>
            <a:off x="4577562" y="3554845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6" name="Oval 85"/>
          <p:cNvSpPr/>
          <p:nvPr/>
        </p:nvSpPr>
        <p:spPr>
          <a:xfrm>
            <a:off x="6350412" y="3766099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88" name="Oval 87"/>
          <p:cNvSpPr/>
          <p:nvPr/>
        </p:nvSpPr>
        <p:spPr>
          <a:xfrm>
            <a:off x="6926478" y="3991745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9" name="Oval 88"/>
          <p:cNvSpPr/>
          <p:nvPr/>
        </p:nvSpPr>
        <p:spPr>
          <a:xfrm>
            <a:off x="6350414" y="4200862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0" name="Oval 89"/>
          <p:cNvSpPr/>
          <p:nvPr/>
        </p:nvSpPr>
        <p:spPr>
          <a:xfrm>
            <a:off x="6926478" y="4200862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2" name="Oval 91"/>
          <p:cNvSpPr/>
          <p:nvPr/>
        </p:nvSpPr>
        <p:spPr>
          <a:xfrm>
            <a:off x="5167607" y="4415325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1</a:t>
            </a:r>
            <a:endParaRPr lang="sv-SE" sz="800" dirty="0"/>
          </a:p>
        </p:txBody>
      </p:sp>
      <p:sp>
        <p:nvSpPr>
          <p:cNvPr id="93" name="Oval 92"/>
          <p:cNvSpPr/>
          <p:nvPr/>
        </p:nvSpPr>
        <p:spPr>
          <a:xfrm>
            <a:off x="5774350" y="4415080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4" name="Oval 93"/>
          <p:cNvSpPr/>
          <p:nvPr/>
        </p:nvSpPr>
        <p:spPr>
          <a:xfrm>
            <a:off x="6350411" y="4415079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7" name="Oval 96"/>
          <p:cNvSpPr/>
          <p:nvPr/>
        </p:nvSpPr>
        <p:spPr>
          <a:xfrm>
            <a:off x="6350414" y="4631350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98" name="Oval 97"/>
          <p:cNvSpPr/>
          <p:nvPr/>
        </p:nvSpPr>
        <p:spPr>
          <a:xfrm>
            <a:off x="6350414" y="4854357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9" name="Oval 98"/>
          <p:cNvSpPr/>
          <p:nvPr/>
        </p:nvSpPr>
        <p:spPr>
          <a:xfrm>
            <a:off x="5162281" y="5063398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00" name="Oval 99"/>
          <p:cNvSpPr/>
          <p:nvPr/>
        </p:nvSpPr>
        <p:spPr>
          <a:xfrm>
            <a:off x="6350414" y="5063397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1</a:t>
            </a:r>
            <a:endParaRPr lang="sv-SE" sz="800" dirty="0"/>
          </a:p>
        </p:txBody>
      </p:sp>
      <p:sp>
        <p:nvSpPr>
          <p:cNvPr id="102" name="Oval 101"/>
          <p:cNvSpPr/>
          <p:nvPr/>
        </p:nvSpPr>
        <p:spPr>
          <a:xfrm>
            <a:off x="6926478" y="5071289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03" name="Oval 102"/>
          <p:cNvSpPr/>
          <p:nvPr/>
        </p:nvSpPr>
        <p:spPr>
          <a:xfrm>
            <a:off x="7491028" y="5279422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108" name="Oval 107"/>
          <p:cNvSpPr/>
          <p:nvPr/>
        </p:nvSpPr>
        <p:spPr>
          <a:xfrm>
            <a:off x="6931897" y="5498162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6" name="Oval 115"/>
          <p:cNvSpPr/>
          <p:nvPr/>
        </p:nvSpPr>
        <p:spPr>
          <a:xfrm>
            <a:off x="4577561" y="5721176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1</a:t>
            </a:r>
            <a:endParaRPr lang="sv-SE" sz="800" dirty="0"/>
          </a:p>
        </p:txBody>
      </p:sp>
      <p:sp>
        <p:nvSpPr>
          <p:cNvPr id="117" name="Oval 116"/>
          <p:cNvSpPr/>
          <p:nvPr/>
        </p:nvSpPr>
        <p:spPr>
          <a:xfrm>
            <a:off x="5167607" y="5721175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9" name="Oval 118"/>
          <p:cNvSpPr/>
          <p:nvPr/>
        </p:nvSpPr>
        <p:spPr>
          <a:xfrm>
            <a:off x="6350411" y="5720929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1</a:t>
            </a:r>
            <a:endParaRPr lang="sv-SE" sz="800" dirty="0"/>
          </a:p>
        </p:txBody>
      </p:sp>
      <p:sp>
        <p:nvSpPr>
          <p:cNvPr id="120" name="Oval 119"/>
          <p:cNvSpPr/>
          <p:nvPr/>
        </p:nvSpPr>
        <p:spPr>
          <a:xfrm>
            <a:off x="6926478" y="5714187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2" name="Oval 121"/>
          <p:cNvSpPr/>
          <p:nvPr/>
        </p:nvSpPr>
        <p:spPr>
          <a:xfrm>
            <a:off x="4586028" y="5931698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3" name="Oval 122"/>
          <p:cNvSpPr/>
          <p:nvPr/>
        </p:nvSpPr>
        <p:spPr>
          <a:xfrm>
            <a:off x="7497909" y="6151985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5" name="Oval 124"/>
          <p:cNvSpPr/>
          <p:nvPr/>
        </p:nvSpPr>
        <p:spPr>
          <a:xfrm>
            <a:off x="6926476" y="5931698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8" name="Oval 127"/>
          <p:cNvSpPr/>
          <p:nvPr/>
        </p:nvSpPr>
        <p:spPr>
          <a:xfrm>
            <a:off x="6931897" y="6359542"/>
            <a:ext cx="187587" cy="187587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164" y="3134934"/>
            <a:ext cx="19715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Step 3: </a:t>
            </a:r>
            <a:r>
              <a:rPr lang="sv-SE" sz="1100" b="1" dirty="0" smtClean="0"/>
              <a:t>Allocation</a:t>
            </a:r>
          </a:p>
          <a:p>
            <a:endParaRPr lang="sv-SE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ICS line management allocates resources to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ICS line management function considers factors such as competence and experience of the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ICS line management considers vacation, and other circumstances to guarantee the allocation within the period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ICS line management is responsible for regulating the line capacity if needed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99021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Line/project matrix - motivation </a:t>
            </a:r>
            <a:r>
              <a:rPr lang="sv-SE" sz="2000" dirty="0" smtClean="0"/>
              <a:t>(2)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412776"/>
            <a:ext cx="8690824" cy="1194463"/>
          </a:xfrm>
        </p:spPr>
        <p:txBody>
          <a:bodyPr>
            <a:normAutofit/>
          </a:bodyPr>
          <a:lstStyle/>
          <a:p>
            <a:r>
              <a:rPr lang="sv-SE" sz="1600" dirty="0" smtClean="0"/>
              <a:t>The line/project matrix model solves the problem of running multiple project activities with limited resources, keeping a correct prioritization that supports stakeholders project planning</a:t>
            </a:r>
          </a:p>
          <a:p>
            <a:endParaRPr lang="sv-SE" sz="1600" dirty="0" smtClean="0"/>
          </a:p>
          <a:p>
            <a:r>
              <a:rPr lang="sv-SE" sz="1600" dirty="0" smtClean="0"/>
              <a:t>It also supports the continued development of experience and competence in the line organization</a:t>
            </a:r>
            <a:endParaRPr lang="sv-S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07904" y="321297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07904" y="3429000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7904" y="364502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07904" y="386104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07904" y="407707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07904" y="429309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07904" y="4509120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07904" y="472514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07904" y="494116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07904" y="515719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7904" y="537321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07904" y="5589240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07904" y="5805264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07904" y="602128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07904" y="623731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07904" y="645333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76877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261408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8144" y="2941411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44208" y="2941411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20272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596336" y="2960948"/>
            <a:ext cx="0" cy="363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wn Arrow Callout 36"/>
          <p:cNvSpPr/>
          <p:nvPr/>
        </p:nvSpPr>
        <p:spPr>
          <a:xfrm>
            <a:off x="4496779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43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Target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WP5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39" name="Down Arrow Callout 38"/>
          <p:cNvSpPr/>
          <p:nvPr/>
        </p:nvSpPr>
        <p:spPr>
          <a:xfrm>
            <a:off x="5076056" y="2603356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Acc.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WP8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0" name="Down Arrow Callout 39"/>
          <p:cNvSpPr/>
          <p:nvPr/>
        </p:nvSpPr>
        <p:spPr>
          <a:xfrm>
            <a:off x="5692037" y="2606956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43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ESS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Bilbao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1" name="Down Arrow Callout 40"/>
          <p:cNvSpPr/>
          <p:nvPr/>
        </p:nvSpPr>
        <p:spPr>
          <a:xfrm>
            <a:off x="6840252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NSS</a:t>
            </a:r>
            <a:br>
              <a:rPr lang="sv-SE" sz="800" dirty="0" smtClean="0">
                <a:solidFill>
                  <a:schemeClr val="tx1"/>
                </a:solidFill>
              </a:rPr>
            </a:br>
            <a:r>
              <a:rPr lang="sv-SE" sz="800" dirty="0" smtClean="0">
                <a:solidFill>
                  <a:schemeClr val="tx1"/>
                </a:solidFill>
              </a:rPr>
              <a:t>WP5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2" name="Down Arrow Callout 41"/>
          <p:cNvSpPr/>
          <p:nvPr/>
        </p:nvSpPr>
        <p:spPr>
          <a:xfrm>
            <a:off x="6264188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Acc.</a:t>
            </a:r>
            <a:br>
              <a:rPr lang="sv-SE" sz="800" dirty="0" smtClean="0">
                <a:solidFill>
                  <a:schemeClr val="tx1"/>
                </a:solidFill>
              </a:rPr>
            </a:br>
            <a:r>
              <a:rPr lang="sv-SE" sz="800" dirty="0" smtClean="0">
                <a:solidFill>
                  <a:schemeClr val="tx1"/>
                </a:solidFill>
              </a:rPr>
              <a:t>WP7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3" name="Down Arrow Callout 42"/>
          <p:cNvSpPr/>
          <p:nvPr/>
        </p:nvSpPr>
        <p:spPr>
          <a:xfrm>
            <a:off x="7416316" y="2600908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Target</a:t>
            </a:r>
            <a:br>
              <a:rPr lang="sv-SE" sz="800" dirty="0" smtClean="0">
                <a:solidFill>
                  <a:schemeClr val="tx1"/>
                </a:solidFill>
              </a:rPr>
            </a:br>
            <a:r>
              <a:rPr lang="sv-SE" sz="800" dirty="0" smtClean="0">
                <a:solidFill>
                  <a:schemeClr val="tx1"/>
                </a:solidFill>
              </a:rPr>
              <a:t>WP7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4" name="Down Arrow Callout 43"/>
          <p:cNvSpPr/>
          <p:nvPr/>
        </p:nvSpPr>
        <p:spPr>
          <a:xfrm>
            <a:off x="7884368" y="2607239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43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5" name="Down Arrow Callout 44"/>
          <p:cNvSpPr/>
          <p:nvPr/>
        </p:nvSpPr>
        <p:spPr>
          <a:xfrm>
            <a:off x="8316416" y="2607239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6" name="Down Arrow Callout 45"/>
          <p:cNvSpPr/>
          <p:nvPr/>
        </p:nvSpPr>
        <p:spPr>
          <a:xfrm>
            <a:off x="8705632" y="2607239"/>
            <a:ext cx="360040" cy="3600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7" name="Right Arrow Callout 46"/>
          <p:cNvSpPr/>
          <p:nvPr/>
        </p:nvSpPr>
        <p:spPr>
          <a:xfrm>
            <a:off x="1979712" y="311499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 system architect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8" name="Right Arrow Callout 47"/>
          <p:cNvSpPr/>
          <p:nvPr/>
        </p:nvSpPr>
        <p:spPr>
          <a:xfrm>
            <a:off x="1979712" y="3331015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Industrial  automation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9" name="Right Arrow Callout 48"/>
          <p:cNvSpPr/>
          <p:nvPr/>
        </p:nvSpPr>
        <p:spPr>
          <a:xfrm>
            <a:off x="1979706" y="3543343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EPICS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0" name="Right Arrow Callout 49"/>
          <p:cNvSpPr/>
          <p:nvPr/>
        </p:nvSpPr>
        <p:spPr>
          <a:xfrm>
            <a:off x="1979712" y="3755172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Embedded systems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1" name="Right Arrow Callout 50"/>
          <p:cNvSpPr/>
          <p:nvPr/>
        </p:nvSpPr>
        <p:spPr>
          <a:xfrm>
            <a:off x="1979706" y="3970620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Data networks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2" name="Right Arrow Callout 51"/>
          <p:cNvSpPr/>
          <p:nvPr/>
        </p:nvSpPr>
        <p:spPr>
          <a:xfrm>
            <a:off x="1979706" y="4186644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Analog electronics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3" name="Right Arrow Callout 52"/>
          <p:cNvSpPr/>
          <p:nvPr/>
        </p:nvSpPr>
        <p:spPr>
          <a:xfrm>
            <a:off x="1979700" y="4398972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 System Studio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4" name="Right Arrow Callout 53"/>
          <p:cNvSpPr/>
          <p:nvPr/>
        </p:nvSpPr>
        <p:spPr>
          <a:xfrm>
            <a:off x="1979706" y="461080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FPGA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5" name="Right Arrow Callout 54"/>
          <p:cNvSpPr/>
          <p:nvPr/>
        </p:nvSpPr>
        <p:spPr>
          <a:xfrm>
            <a:off x="1979700" y="4832580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MicroTCA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6" name="Right Arrow Callout 55"/>
          <p:cNvSpPr/>
          <p:nvPr/>
        </p:nvSpPr>
        <p:spPr>
          <a:xfrm>
            <a:off x="1979700" y="505707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Timing system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7" name="Right Arrow Callout 56"/>
          <p:cNvSpPr/>
          <p:nvPr/>
        </p:nvSpPr>
        <p:spPr>
          <a:xfrm>
            <a:off x="1979694" y="5277866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Process control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8" name="Right Arrow Callout 57"/>
          <p:cNvSpPr/>
          <p:nvPr/>
        </p:nvSpPr>
        <p:spPr>
          <a:xfrm>
            <a:off x="1979700" y="5498162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Vacuum controls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59" name="Right Arrow Callout 58"/>
          <p:cNvSpPr/>
          <p:nvPr/>
        </p:nvSpPr>
        <p:spPr>
          <a:xfrm>
            <a:off x="1979694" y="5714186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 system integration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0" name="Right Arrow Callout 59"/>
          <p:cNvSpPr/>
          <p:nvPr/>
        </p:nvSpPr>
        <p:spPr>
          <a:xfrm>
            <a:off x="1979694" y="5930210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Controls technicians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1" name="Right Arrow Callout 60"/>
          <p:cNvSpPr/>
          <p:nvPr/>
        </p:nvSpPr>
        <p:spPr>
          <a:xfrm>
            <a:off x="1979688" y="6142538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Information/Controls  security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2" name="Right Arrow Callout 61"/>
          <p:cNvSpPr/>
          <p:nvPr/>
        </p:nvSpPr>
        <p:spPr>
          <a:xfrm>
            <a:off x="1979694" y="6354367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Motion controls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3" name="Right Arrow Callout 62"/>
          <p:cNvSpPr/>
          <p:nvPr/>
        </p:nvSpPr>
        <p:spPr>
          <a:xfrm>
            <a:off x="1979712" y="6571951"/>
            <a:ext cx="1728192" cy="216024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9056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...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932265" y="420592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66" name="Oval 65"/>
          <p:cNvSpPr/>
          <p:nvPr/>
        </p:nvSpPr>
        <p:spPr>
          <a:xfrm>
            <a:off x="6361498" y="3751221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67" name="Oval 66"/>
          <p:cNvSpPr/>
          <p:nvPr/>
        </p:nvSpPr>
        <p:spPr>
          <a:xfrm>
            <a:off x="6932265" y="550363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68" name="Oval 67"/>
          <p:cNvSpPr/>
          <p:nvPr/>
        </p:nvSpPr>
        <p:spPr>
          <a:xfrm>
            <a:off x="5776967" y="3987133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69" name="Oval 68"/>
          <p:cNvSpPr/>
          <p:nvPr/>
        </p:nvSpPr>
        <p:spPr>
          <a:xfrm>
            <a:off x="5779912" y="441613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5776967" y="571417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72" name="Oval 71"/>
          <p:cNvSpPr/>
          <p:nvPr/>
        </p:nvSpPr>
        <p:spPr>
          <a:xfrm>
            <a:off x="5776967" y="464860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73" name="Oval 72"/>
          <p:cNvSpPr/>
          <p:nvPr/>
        </p:nvSpPr>
        <p:spPr>
          <a:xfrm>
            <a:off x="6361498" y="528426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74" name="Oval 73"/>
          <p:cNvSpPr/>
          <p:nvPr/>
        </p:nvSpPr>
        <p:spPr>
          <a:xfrm>
            <a:off x="6361498" y="550513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2</a:t>
            </a:r>
            <a:endParaRPr lang="sv-SE" sz="800" dirty="0"/>
          </a:p>
        </p:txBody>
      </p:sp>
      <p:sp>
        <p:nvSpPr>
          <p:cNvPr id="75" name="Oval 74"/>
          <p:cNvSpPr/>
          <p:nvPr/>
        </p:nvSpPr>
        <p:spPr>
          <a:xfrm>
            <a:off x="6361492" y="420562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76" name="Oval 75"/>
          <p:cNvSpPr/>
          <p:nvPr/>
        </p:nvSpPr>
        <p:spPr>
          <a:xfrm>
            <a:off x="6356166" y="441687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78" name="Oval 77"/>
          <p:cNvSpPr/>
          <p:nvPr/>
        </p:nvSpPr>
        <p:spPr>
          <a:xfrm>
            <a:off x="6932265" y="376179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79" name="Oval 78"/>
          <p:cNvSpPr/>
          <p:nvPr/>
        </p:nvSpPr>
        <p:spPr>
          <a:xfrm>
            <a:off x="5175778" y="377632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0" name="Oval 79"/>
          <p:cNvSpPr/>
          <p:nvPr/>
        </p:nvSpPr>
        <p:spPr>
          <a:xfrm>
            <a:off x="7503478" y="376179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1" name="Oval 80"/>
          <p:cNvSpPr/>
          <p:nvPr/>
        </p:nvSpPr>
        <p:spPr>
          <a:xfrm>
            <a:off x="5167311" y="313235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2" name="Oval 81"/>
          <p:cNvSpPr/>
          <p:nvPr/>
        </p:nvSpPr>
        <p:spPr>
          <a:xfrm>
            <a:off x="4591247" y="333942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83" name="Oval 82"/>
          <p:cNvSpPr/>
          <p:nvPr/>
        </p:nvSpPr>
        <p:spPr>
          <a:xfrm>
            <a:off x="5167311" y="333942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84" name="Oval 83"/>
          <p:cNvSpPr/>
          <p:nvPr/>
        </p:nvSpPr>
        <p:spPr>
          <a:xfrm>
            <a:off x="7503477" y="4197461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5" name="Oval 84"/>
          <p:cNvSpPr/>
          <p:nvPr/>
        </p:nvSpPr>
        <p:spPr>
          <a:xfrm>
            <a:off x="5771446" y="420562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6" name="Oval 85"/>
          <p:cNvSpPr/>
          <p:nvPr/>
        </p:nvSpPr>
        <p:spPr>
          <a:xfrm>
            <a:off x="7503476" y="440871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87" name="Oval 86"/>
          <p:cNvSpPr/>
          <p:nvPr/>
        </p:nvSpPr>
        <p:spPr>
          <a:xfrm>
            <a:off x="4591246" y="3550681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8" name="Oval 87"/>
          <p:cNvSpPr/>
          <p:nvPr/>
        </p:nvSpPr>
        <p:spPr>
          <a:xfrm>
            <a:off x="4591247" y="377632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89" name="Oval 88"/>
          <p:cNvSpPr/>
          <p:nvPr/>
        </p:nvSpPr>
        <p:spPr>
          <a:xfrm>
            <a:off x="7503478" y="484347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0" name="Oval 89"/>
          <p:cNvSpPr/>
          <p:nvPr/>
        </p:nvSpPr>
        <p:spPr>
          <a:xfrm>
            <a:off x="4591247" y="398544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1" name="Oval 90"/>
          <p:cNvSpPr/>
          <p:nvPr/>
        </p:nvSpPr>
        <p:spPr>
          <a:xfrm>
            <a:off x="5771445" y="506610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2" name="Oval 91"/>
          <p:cNvSpPr/>
          <p:nvPr/>
        </p:nvSpPr>
        <p:spPr>
          <a:xfrm>
            <a:off x="6361491" y="506610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3" name="Oval 92"/>
          <p:cNvSpPr/>
          <p:nvPr/>
        </p:nvSpPr>
        <p:spPr>
          <a:xfrm>
            <a:off x="6927414" y="505769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4" name="Oval 93"/>
          <p:cNvSpPr/>
          <p:nvPr/>
        </p:nvSpPr>
        <p:spPr>
          <a:xfrm>
            <a:off x="7503475" y="505769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5" name="Oval 94"/>
          <p:cNvSpPr/>
          <p:nvPr/>
        </p:nvSpPr>
        <p:spPr>
          <a:xfrm>
            <a:off x="4591247" y="419291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6" name="Oval 95"/>
          <p:cNvSpPr/>
          <p:nvPr/>
        </p:nvSpPr>
        <p:spPr>
          <a:xfrm>
            <a:off x="5167311" y="419291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97" name="Oval 96"/>
          <p:cNvSpPr/>
          <p:nvPr/>
        </p:nvSpPr>
        <p:spPr>
          <a:xfrm>
            <a:off x="7503478" y="527396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98" name="Oval 97"/>
          <p:cNvSpPr/>
          <p:nvPr/>
        </p:nvSpPr>
        <p:spPr>
          <a:xfrm>
            <a:off x="7503478" y="549697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99" name="Oval 98"/>
          <p:cNvSpPr/>
          <p:nvPr/>
        </p:nvSpPr>
        <p:spPr>
          <a:xfrm>
            <a:off x="6356165" y="571417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100" name="Oval 99"/>
          <p:cNvSpPr/>
          <p:nvPr/>
        </p:nvSpPr>
        <p:spPr>
          <a:xfrm>
            <a:off x="7503478" y="5706012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102" name="Oval 101"/>
          <p:cNvSpPr/>
          <p:nvPr/>
        </p:nvSpPr>
        <p:spPr>
          <a:xfrm>
            <a:off x="4591247" y="4855871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03" name="Oval 102"/>
          <p:cNvSpPr/>
          <p:nvPr/>
        </p:nvSpPr>
        <p:spPr>
          <a:xfrm>
            <a:off x="5155797" y="506400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104" name="Oval 103"/>
          <p:cNvSpPr/>
          <p:nvPr/>
        </p:nvSpPr>
        <p:spPr>
          <a:xfrm>
            <a:off x="4591247" y="5076666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07" name="Oval 106"/>
          <p:cNvSpPr/>
          <p:nvPr/>
        </p:nvSpPr>
        <p:spPr>
          <a:xfrm>
            <a:off x="5771444" y="614582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08" name="Oval 107"/>
          <p:cNvSpPr/>
          <p:nvPr/>
        </p:nvSpPr>
        <p:spPr>
          <a:xfrm>
            <a:off x="4596666" y="528274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09" name="Oval 108"/>
          <p:cNvSpPr/>
          <p:nvPr/>
        </p:nvSpPr>
        <p:spPr>
          <a:xfrm>
            <a:off x="5175778" y="528274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6" name="Oval 115"/>
          <p:cNvSpPr/>
          <p:nvPr/>
        </p:nvSpPr>
        <p:spPr>
          <a:xfrm>
            <a:off x="5771445" y="637195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7" name="Oval 116"/>
          <p:cNvSpPr/>
          <p:nvPr/>
        </p:nvSpPr>
        <p:spPr>
          <a:xfrm>
            <a:off x="6361491" y="637195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8" name="Oval 117"/>
          <p:cNvSpPr/>
          <p:nvPr/>
        </p:nvSpPr>
        <p:spPr>
          <a:xfrm>
            <a:off x="6927414" y="6363545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9" name="Oval 118"/>
          <p:cNvSpPr/>
          <p:nvPr/>
        </p:nvSpPr>
        <p:spPr>
          <a:xfrm>
            <a:off x="7503475" y="636354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0" name="Oval 119"/>
          <p:cNvSpPr/>
          <p:nvPr/>
        </p:nvSpPr>
        <p:spPr>
          <a:xfrm>
            <a:off x="4591247" y="549876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1" name="Oval 120"/>
          <p:cNvSpPr/>
          <p:nvPr/>
        </p:nvSpPr>
        <p:spPr>
          <a:xfrm>
            <a:off x="5167311" y="5498768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3" name="Oval 122"/>
          <p:cNvSpPr/>
          <p:nvPr/>
        </p:nvSpPr>
        <p:spPr>
          <a:xfrm>
            <a:off x="5162678" y="5936567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5" name="Oval 124"/>
          <p:cNvSpPr/>
          <p:nvPr/>
        </p:nvSpPr>
        <p:spPr>
          <a:xfrm>
            <a:off x="4591245" y="5716280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28" name="Oval 127"/>
          <p:cNvSpPr/>
          <p:nvPr/>
        </p:nvSpPr>
        <p:spPr>
          <a:xfrm>
            <a:off x="4596666" y="6144124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33" y="3140968"/>
            <a:ext cx="18261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Step 1: </a:t>
            </a:r>
            <a:r>
              <a:rPr lang="sv-SE" sz="1100" b="1" dirty="0" smtClean="0"/>
              <a:t>Collecting requests</a:t>
            </a:r>
          </a:p>
          <a:p>
            <a:endParaRPr lang="sv-SE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The cycle restarts</a:t>
            </a:r>
            <a:endParaRPr lang="sv-SE" sz="1100" dirty="0"/>
          </a:p>
        </p:txBody>
      </p:sp>
      <p:sp>
        <p:nvSpPr>
          <p:cNvPr id="106" name="Oval 105"/>
          <p:cNvSpPr/>
          <p:nvPr/>
        </p:nvSpPr>
        <p:spPr>
          <a:xfrm>
            <a:off x="6344760" y="312920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  <p:sp>
        <p:nvSpPr>
          <p:cNvPr id="110" name="Oval 109"/>
          <p:cNvSpPr/>
          <p:nvPr/>
        </p:nvSpPr>
        <p:spPr>
          <a:xfrm>
            <a:off x="6929479" y="3129209"/>
            <a:ext cx="187587" cy="1875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800" dirty="0" smtClean="0"/>
              <a:t>0.5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117775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Line/project matrix - roles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 smtClean="0"/>
              <a:t>ICS work package managers are ”project managers” in this model</a:t>
            </a:r>
          </a:p>
          <a:p>
            <a:pPr lvl="1"/>
            <a:r>
              <a:rPr lang="sv-SE" sz="1600" dirty="0" smtClean="0"/>
              <a:t>Responsible for interacting with stakeholders to establish </a:t>
            </a:r>
            <a:r>
              <a:rPr lang="sv-SE" sz="1600" b="1" dirty="0" smtClean="0"/>
              <a:t>what</a:t>
            </a:r>
            <a:r>
              <a:rPr lang="sv-SE" sz="1600" dirty="0" smtClean="0"/>
              <a:t> </a:t>
            </a:r>
            <a:br>
              <a:rPr lang="sv-SE" sz="1600" dirty="0" smtClean="0"/>
            </a:br>
            <a:r>
              <a:rPr lang="sv-SE" sz="1600" dirty="0" smtClean="0"/>
              <a:t>needs to be done and </a:t>
            </a:r>
            <a:r>
              <a:rPr lang="sv-SE" sz="1600" b="1" dirty="0" smtClean="0"/>
              <a:t>when</a:t>
            </a:r>
          </a:p>
          <a:p>
            <a:pPr lvl="1"/>
            <a:r>
              <a:rPr lang="sv-SE" sz="1600" dirty="0" smtClean="0"/>
              <a:t>Brings requests to the ICS allocation board</a:t>
            </a:r>
          </a:p>
          <a:p>
            <a:pPr lvl="1"/>
            <a:r>
              <a:rPr lang="sv-SE" sz="1600" dirty="0" smtClean="0"/>
              <a:t>Helps </a:t>
            </a:r>
            <a:r>
              <a:rPr lang="sv-SE" sz="1600" dirty="0" err="1" smtClean="0"/>
              <a:t>prioritizing</a:t>
            </a:r>
            <a:r>
              <a:rPr lang="sv-SE" sz="1600" dirty="0" smtClean="0"/>
              <a:t> </a:t>
            </a:r>
            <a:r>
              <a:rPr lang="sv-SE" sz="1600" dirty="0" err="1" smtClean="0"/>
              <a:t>requests</a:t>
            </a:r>
            <a:endParaRPr lang="sv-SE" sz="1600" dirty="0" smtClean="0"/>
          </a:p>
          <a:p>
            <a:pPr lvl="1"/>
            <a:r>
              <a:rPr lang="sv-SE" sz="1600" dirty="0" smtClean="0"/>
              <a:t>Checks </a:t>
            </a:r>
            <a:r>
              <a:rPr lang="sv-SE" sz="1600" dirty="0" err="1" smtClean="0"/>
              <a:t>requested</a:t>
            </a:r>
            <a:r>
              <a:rPr lang="sv-SE" sz="1600" dirty="0" smtClean="0"/>
              <a:t> </a:t>
            </a:r>
            <a:r>
              <a:rPr lang="sv-SE" sz="1600" dirty="0" err="1" smtClean="0"/>
              <a:t>resources</a:t>
            </a:r>
            <a:r>
              <a:rPr lang="sv-SE" sz="1600" dirty="0" smtClean="0"/>
              <a:t> </a:t>
            </a:r>
            <a:r>
              <a:rPr lang="sv-SE" sz="1600" dirty="0" err="1" smtClean="0"/>
              <a:t>are</a:t>
            </a:r>
            <a:r>
              <a:rPr lang="sv-SE" sz="1600" dirty="0" smtClean="0"/>
              <a:t> </a:t>
            </a:r>
            <a:r>
              <a:rPr lang="sv-SE" sz="1600" dirty="0" err="1" smtClean="0"/>
              <a:t>within</a:t>
            </a:r>
            <a:r>
              <a:rPr lang="sv-SE" sz="1600" dirty="0" smtClean="0"/>
              <a:t> the </a:t>
            </a:r>
            <a:r>
              <a:rPr lang="sv-SE" sz="1600" dirty="0" err="1" smtClean="0"/>
              <a:t>work</a:t>
            </a:r>
            <a:r>
              <a:rPr lang="sv-SE" sz="1600" dirty="0" smtClean="0"/>
              <a:t> </a:t>
            </a:r>
            <a:r>
              <a:rPr lang="sv-SE" sz="1600" dirty="0" err="1" smtClean="0"/>
              <a:t>package</a:t>
            </a:r>
            <a:r>
              <a:rPr lang="sv-SE" sz="1600" dirty="0" smtClean="0"/>
              <a:t> budget</a:t>
            </a:r>
          </a:p>
          <a:p>
            <a:pPr lvl="1"/>
            <a:r>
              <a:rPr lang="sv-SE" sz="1600" dirty="0" smtClean="0"/>
              <a:t>Coordinates and drives allocated resources’ activities</a:t>
            </a:r>
          </a:p>
          <a:p>
            <a:pPr lvl="1"/>
            <a:r>
              <a:rPr lang="sv-SE" sz="1600" dirty="0" smtClean="0"/>
              <a:t>Reports to ICS management and stakeholders</a:t>
            </a:r>
          </a:p>
          <a:p>
            <a:pPr lvl="1"/>
            <a:endParaRPr lang="sv-SE" sz="1600" dirty="0"/>
          </a:p>
          <a:p>
            <a:r>
              <a:rPr lang="sv-SE" sz="1800" dirty="0"/>
              <a:t>ICS group leaders are ”line managers” in this model</a:t>
            </a:r>
          </a:p>
          <a:p>
            <a:pPr lvl="1"/>
            <a:r>
              <a:rPr lang="sv-SE" sz="1600" dirty="0"/>
              <a:t>Receives the requests from project managers, decides </a:t>
            </a:r>
            <a:r>
              <a:rPr lang="sv-SE" sz="1600" b="1" dirty="0"/>
              <a:t>who</a:t>
            </a:r>
            <a:r>
              <a:rPr lang="sv-SE" sz="1600" dirty="0"/>
              <a:t> and </a:t>
            </a:r>
            <a:r>
              <a:rPr lang="sv-SE" sz="1600" b="1" dirty="0" smtClean="0"/>
              <a:t>how</a:t>
            </a:r>
          </a:p>
          <a:p>
            <a:pPr lvl="1"/>
            <a:r>
              <a:rPr lang="sv-SE" sz="1600" dirty="0" smtClean="0"/>
              <a:t>Helps </a:t>
            </a:r>
            <a:r>
              <a:rPr lang="sv-SE" sz="1600" dirty="0"/>
              <a:t>prioritize and, if needed, escalate conflicts</a:t>
            </a:r>
          </a:p>
          <a:p>
            <a:pPr lvl="1"/>
            <a:r>
              <a:rPr lang="sv-SE" sz="1600" dirty="0" smtClean="0"/>
              <a:t>Manages </a:t>
            </a:r>
            <a:r>
              <a:rPr lang="sv-SE" sz="1600" dirty="0"/>
              <a:t>resource </a:t>
            </a:r>
            <a:r>
              <a:rPr lang="sv-SE" sz="1600" dirty="0" smtClean="0"/>
              <a:t>availability, providing </a:t>
            </a:r>
            <a:r>
              <a:rPr lang="sv-SE" sz="1600" dirty="0"/>
              <a:t>an optimal resource supply to project activities </a:t>
            </a:r>
          </a:p>
          <a:p>
            <a:pPr lvl="1"/>
            <a:r>
              <a:rPr lang="sv-SE" sz="1600" dirty="0" smtClean="0"/>
              <a:t>Manages </a:t>
            </a:r>
            <a:r>
              <a:rPr lang="sv-SE" sz="1600" dirty="0"/>
              <a:t>staff development and alignment to the </a:t>
            </a:r>
            <a:r>
              <a:rPr lang="sv-SE" sz="1600" dirty="0" smtClean="0"/>
              <a:t>tasks</a:t>
            </a:r>
          </a:p>
          <a:p>
            <a:pPr lvl="1"/>
            <a:r>
              <a:rPr lang="sv-SE" sz="1600" dirty="0" smtClean="0"/>
              <a:t>Responsible for process compliance and deliverable quality</a:t>
            </a:r>
            <a:endParaRPr lang="sv-SE" sz="1600" dirty="0"/>
          </a:p>
          <a:p>
            <a:pPr lvl="1"/>
            <a:endParaRPr lang="sv-S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pic>
        <p:nvPicPr>
          <p:cNvPr id="2050" name="Picture 2" descr="Matrix mana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54" y="1443965"/>
            <a:ext cx="220824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5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1290</Words>
  <Application>Microsoft Office PowerPoint</Application>
  <PresentationFormat>On-screen Show (4:3)</PresentationFormat>
  <Paragraphs>477</Paragraphs>
  <Slides>15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Accelerator/ICS collaboration and priorities</vt:lpstr>
      <vt:lpstr>Introduction</vt:lpstr>
      <vt:lpstr>Background Integrated Control Systems</vt:lpstr>
      <vt:lpstr>Line/project matrix - motivation (1)</vt:lpstr>
      <vt:lpstr>Line/project matrix - motivation</vt:lpstr>
      <vt:lpstr>Line/project matrix - motivation (2)</vt:lpstr>
      <vt:lpstr>Line/project matrix - motivation (2)</vt:lpstr>
      <vt:lpstr>Line/project matrix - motivation (2)</vt:lpstr>
      <vt:lpstr>Line/project matrix - roles</vt:lpstr>
      <vt:lpstr>Line/project matrix - interaction</vt:lpstr>
      <vt:lpstr>PowerPoint Presentation</vt:lpstr>
      <vt:lpstr>Program management forum</vt:lpstr>
      <vt:lpstr>Preparations for program management forum</vt:lpstr>
      <vt:lpstr>Preparations for program management forum</vt:lpstr>
      <vt:lpstr>ICS work packages</vt:lpstr>
    </vt:vector>
  </TitlesOfParts>
  <Manager>Henrik.Carling@esss.se</Manager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Henrik.Carling@esss.se</dc:creator>
  <cp:lastModifiedBy>Henrik Carling</cp:lastModifiedBy>
  <cp:revision>81</cp:revision>
  <dcterms:created xsi:type="dcterms:W3CDTF">2013-10-29T16:05:10Z</dcterms:created>
  <dcterms:modified xsi:type="dcterms:W3CDTF">2019-04-11T11:40:59Z</dcterms:modified>
</cp:coreProperties>
</file>