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59" r:id="rId3"/>
    <p:sldId id="257" r:id="rId4"/>
    <p:sldId id="258" r:id="rId5"/>
    <p:sldId id="275" r:id="rId6"/>
    <p:sldId id="269" r:id="rId7"/>
    <p:sldId id="270" r:id="rId8"/>
    <p:sldId id="271" r:id="rId9"/>
    <p:sldId id="262" r:id="rId10"/>
    <p:sldId id="263" r:id="rId11"/>
    <p:sldId id="264" r:id="rId12"/>
    <p:sldId id="277" r:id="rId13"/>
    <p:sldId id="278" r:id="rId14"/>
    <p:sldId id="279" r:id="rId15"/>
    <p:sldId id="280" r:id="rId16"/>
    <p:sldId id="265" r:id="rId17"/>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 clrIdx="0">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362" autoAdjust="0"/>
    <p:restoredTop sz="94613" autoAdjust="0"/>
  </p:normalViewPr>
  <p:slideViewPr>
    <p:cSldViewPr>
      <p:cViewPr varScale="1">
        <p:scale>
          <a:sx n="126" d="100"/>
          <a:sy n="126" d="100"/>
        </p:scale>
        <p:origin x="512" y="2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5" d="100"/>
          <a:sy n="155" d="100"/>
        </p:scale>
        <p:origin x="-672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10-12T13:08:08.361" idx="1">
    <p:pos x="10" y="10"/>
    <p:text>Explain my way of PP and possible time for questions and discussions. Introduce WUL</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2019-04-01</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1</a:t>
            </a:fld>
            <a:endParaRPr lang="sv-SE" dirty="0"/>
          </a:p>
        </p:txBody>
      </p:sp>
    </p:spTree>
    <p:extLst>
      <p:ext uri="{BB962C8B-B14F-4D97-AF65-F5344CB8AC3E}">
        <p14:creationId xmlns:p14="http://schemas.microsoft.com/office/powerpoint/2010/main" val="1041263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3</a:t>
            </a:fld>
            <a:endParaRPr lang="sv-SE" dirty="0"/>
          </a:p>
        </p:txBody>
      </p:sp>
    </p:spTree>
    <p:extLst>
      <p:ext uri="{BB962C8B-B14F-4D97-AF65-F5344CB8AC3E}">
        <p14:creationId xmlns:p14="http://schemas.microsoft.com/office/powerpoint/2010/main" val="1532630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4</a:t>
            </a:fld>
            <a:endParaRPr lang="sv-SE" dirty="0"/>
          </a:p>
        </p:txBody>
      </p:sp>
    </p:spTree>
    <p:extLst>
      <p:ext uri="{BB962C8B-B14F-4D97-AF65-F5344CB8AC3E}">
        <p14:creationId xmlns:p14="http://schemas.microsoft.com/office/powerpoint/2010/main" val="26255163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noProof="0"/>
              <a:t>Click to edit Master title style</a:t>
            </a:r>
            <a:endParaRPr lang="en-GB" noProof="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endParaRPr lang="en-GB" noProof="0"/>
          </a:p>
        </p:txBody>
      </p:sp>
      <p:sp>
        <p:nvSpPr>
          <p:cNvPr id="4" name="Date Placeholder 3"/>
          <p:cNvSpPr>
            <a:spLocks noGrp="1"/>
          </p:cNvSpPr>
          <p:nvPr>
            <p:ph type="dt" sz="half" idx="10"/>
          </p:nvPr>
        </p:nvSpPr>
        <p:spPr/>
        <p:txBody>
          <a:bodyPr/>
          <a:lstStyle/>
          <a:p>
            <a:fld id="{5ED7AC81-318B-4D49-A602-9E30227C87EC}" type="datetime1">
              <a:rPr lang="en-GB" noProof="0" smtClean="0"/>
              <a:t>01/04/2019</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Date Placeholder 3"/>
          <p:cNvSpPr>
            <a:spLocks noGrp="1"/>
          </p:cNvSpPr>
          <p:nvPr>
            <p:ph type="dt" sz="half" idx="10"/>
          </p:nvPr>
        </p:nvSpPr>
        <p:spPr/>
        <p:txBody>
          <a:bodyPr/>
          <a:lstStyle/>
          <a:p>
            <a:fld id="{6EB99CB0-346B-43FA-9EE6-F90C3F3BC0BA}" type="datetime1">
              <a:rPr lang="en-GB" noProof="0" smtClean="0"/>
              <a:t>01/04/2019</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p:txBody>
      </p:sp>
      <p:sp>
        <p:nvSpPr>
          <p:cNvPr id="5" name="Date Placeholder 4"/>
          <p:cNvSpPr>
            <a:spLocks noGrp="1"/>
          </p:cNvSpPr>
          <p:nvPr>
            <p:ph type="dt" sz="half" idx="10"/>
          </p:nvPr>
        </p:nvSpPr>
        <p:spPr/>
        <p:txBody>
          <a:bodyPr/>
          <a:lstStyle/>
          <a:p>
            <a:fld id="{42E66B7F-8271-49DA-A25A-F4BB9F476347}" type="datetime1">
              <a:rPr lang="en-GB" noProof="0" smtClean="0"/>
              <a:t>01/04/2019</a:t>
            </a:fld>
            <a:endParaRPr lang="en-GB" noProof="0"/>
          </a:p>
        </p:txBody>
      </p:sp>
      <p:sp>
        <p:nvSpPr>
          <p:cNvPr id="6" name="Footer Placeholder 5"/>
          <p:cNvSpPr>
            <a:spLocks noGrp="1"/>
          </p:cNvSpPr>
          <p:nvPr>
            <p:ph type="ftr" sz="quarter" idx="11"/>
          </p:nvPr>
        </p:nvSpPr>
        <p:spPr/>
        <p:txBody>
          <a:bodyPr/>
          <a:lstStyle/>
          <a:p>
            <a:endParaRPr lang="en-GB" noProof="0"/>
          </a:p>
        </p:txBody>
      </p:sp>
      <p:sp>
        <p:nvSpPr>
          <p:cNvPr id="7" name="Slide Number Placeholder 6"/>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noProof="0"/>
              <a:t>Click to edit Master title style</a:t>
            </a:r>
            <a:endParaRPr lang="en-GB" noProof="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7" name="Date Placeholder 6"/>
          <p:cNvSpPr>
            <a:spLocks noGrp="1"/>
          </p:cNvSpPr>
          <p:nvPr>
            <p:ph type="dt" sz="half" idx="10"/>
          </p:nvPr>
        </p:nvSpPr>
        <p:spPr/>
        <p:txBody>
          <a:bodyPr/>
          <a:lstStyle/>
          <a:p>
            <a:fld id="{3C7D23FA-05C4-4CC1-B281-2F815585BC1C}" type="datetime1">
              <a:rPr lang="en-GB" noProof="0" smtClean="0"/>
              <a:t>01/04/2019</a:t>
            </a:fld>
            <a:endParaRPr lang="en-GB" noProof="0"/>
          </a:p>
        </p:txBody>
      </p:sp>
      <p:sp>
        <p:nvSpPr>
          <p:cNvPr id="8" name="Footer Placeholder 7"/>
          <p:cNvSpPr>
            <a:spLocks noGrp="1"/>
          </p:cNvSpPr>
          <p:nvPr>
            <p:ph type="ftr" sz="quarter" idx="11"/>
          </p:nvPr>
        </p:nvSpPr>
        <p:spPr/>
        <p:txBody>
          <a:bodyPr/>
          <a:lstStyle/>
          <a:p>
            <a:endParaRPr lang="en-GB" noProof="0"/>
          </a:p>
        </p:txBody>
      </p:sp>
      <p:sp>
        <p:nvSpPr>
          <p:cNvPr id="9" name="Slide Number Placeholder 8"/>
          <p:cNvSpPr>
            <a:spLocks noGrp="1"/>
          </p:cNvSpPr>
          <p:nvPr>
            <p:ph type="sldNum" sz="quarter" idx="12"/>
          </p:nvPr>
        </p:nvSpPr>
        <p:spPr/>
        <p:txBody>
          <a:bodyPr/>
          <a:lstStyle/>
          <a:p>
            <a:fld id="{551115BC-487E-4422-894C-CB7CD3E79223}" type="slidenum">
              <a:rPr lang="en-GB" noProof="0" smtClean="0"/>
              <a:t>‹#›</a:t>
            </a:fld>
            <a:endParaRPr lang="en-GB" noProof="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noProof="0"/>
              <a:t>Click to edit Master title style</a:t>
            </a:r>
            <a:endParaRPr lang="en-GB" noProof="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en-GB" noProof="0" smtClean="0"/>
              <a:t>01/04/2019</a:t>
            </a:fld>
            <a:endParaRPr lang="en-GB" noProof="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noProof="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en-GB" noProof="0" smtClean="0"/>
              <a:t>‹#›</a:t>
            </a:fld>
            <a:endParaRPr lang="en-GB" noProof="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sz="4000" dirty="0"/>
              <a:t>Monolith Inner Shielding Design</a:t>
            </a:r>
          </a:p>
        </p:txBody>
      </p:sp>
      <p:sp>
        <p:nvSpPr>
          <p:cNvPr id="3" name="Subtitle 2"/>
          <p:cNvSpPr>
            <a:spLocks noGrp="1"/>
          </p:cNvSpPr>
          <p:nvPr>
            <p:ph type="subTitle" idx="1"/>
          </p:nvPr>
        </p:nvSpPr>
        <p:spPr/>
        <p:txBody>
          <a:bodyPr>
            <a:noAutofit/>
          </a:bodyPr>
          <a:lstStyle/>
          <a:p>
            <a:r>
              <a:rPr lang="en-GB" sz="2000" dirty="0">
                <a:solidFill>
                  <a:schemeClr val="bg1"/>
                </a:solidFill>
              </a:rPr>
              <a:t>Ulf Od</a:t>
            </a:r>
            <a:r>
              <a:rPr lang="sv-SE" sz="2000" dirty="0" err="1">
                <a:solidFill>
                  <a:schemeClr val="bg1"/>
                </a:solidFill>
              </a:rPr>
              <a:t>én</a:t>
            </a:r>
            <a:endParaRPr lang="en-GB" sz="2000" dirty="0">
              <a:solidFill>
                <a:schemeClr val="bg1"/>
              </a:solidFill>
            </a:endParaRPr>
          </a:p>
          <a:p>
            <a:r>
              <a:rPr lang="en-GB" sz="2000" dirty="0">
                <a:solidFill>
                  <a:schemeClr val="bg1"/>
                </a:solidFill>
              </a:rPr>
              <a:t>WP Manager Target System</a:t>
            </a:r>
          </a:p>
          <a:p>
            <a:endParaRPr lang="en-GB" sz="2000" dirty="0">
              <a:solidFill>
                <a:schemeClr val="bg1"/>
              </a:solidFill>
            </a:endParaRPr>
          </a:p>
          <a:p>
            <a:r>
              <a:rPr lang="sv-SE" sz="2000" dirty="0">
                <a:solidFill>
                  <a:schemeClr val="bg1"/>
                </a:solidFill>
              </a:rPr>
              <a:t>Mats </a:t>
            </a:r>
            <a:r>
              <a:rPr lang="sv-SE" sz="2000" dirty="0" err="1">
                <a:solidFill>
                  <a:schemeClr val="bg1"/>
                </a:solidFill>
              </a:rPr>
              <a:t>Segerup</a:t>
            </a:r>
            <a:endParaRPr lang="sv-SE" sz="2000" dirty="0">
              <a:solidFill>
                <a:schemeClr val="bg1"/>
              </a:solidFill>
            </a:endParaRPr>
          </a:p>
          <a:p>
            <a:r>
              <a:rPr lang="sv-SE" sz="2000" dirty="0">
                <a:solidFill>
                  <a:schemeClr val="bg1"/>
                </a:solidFill>
              </a:rPr>
              <a:t>WU </a:t>
            </a:r>
            <a:r>
              <a:rPr lang="sv-SE" sz="2000" dirty="0" err="1">
                <a:solidFill>
                  <a:schemeClr val="bg1"/>
                </a:solidFill>
              </a:rPr>
              <a:t>Leader</a:t>
            </a:r>
            <a:r>
              <a:rPr lang="sv-SE" sz="2000" dirty="0">
                <a:solidFill>
                  <a:schemeClr val="bg1"/>
                </a:solidFill>
              </a:rPr>
              <a:t> </a:t>
            </a:r>
            <a:r>
              <a:rPr lang="sv-SE" sz="2000" dirty="0" err="1">
                <a:solidFill>
                  <a:schemeClr val="bg1"/>
                </a:solidFill>
              </a:rPr>
              <a:t>Monolith</a:t>
            </a:r>
            <a:r>
              <a:rPr lang="sv-SE" sz="2000" dirty="0">
                <a:solidFill>
                  <a:schemeClr val="bg1"/>
                </a:solidFill>
              </a:rPr>
              <a:t> </a:t>
            </a:r>
            <a:r>
              <a:rPr lang="sv-SE" sz="2000" dirty="0" err="1">
                <a:solidFill>
                  <a:schemeClr val="bg1"/>
                </a:solidFill>
              </a:rPr>
              <a:t>Shielding</a:t>
            </a:r>
            <a:endParaRPr lang="en-GB" sz="2000" dirty="0">
              <a:solidFill>
                <a:schemeClr val="bg1"/>
              </a:solidFill>
            </a:endParaRPr>
          </a:p>
        </p:txBody>
      </p:sp>
      <p:sp>
        <p:nvSpPr>
          <p:cNvPr id="4" name="Rectangle 3"/>
          <p:cNvSpPr/>
          <p:nvPr/>
        </p:nvSpPr>
        <p:spPr>
          <a:xfrm>
            <a:off x="2286000" y="5949280"/>
            <a:ext cx="4572000" cy="603242"/>
          </a:xfrm>
          <a:prstGeom prst="rect">
            <a:avLst/>
          </a:prstGeom>
        </p:spPr>
        <p:txBody>
          <a:bodyPr>
            <a:spAutoFit/>
          </a:bodyPr>
          <a:lstStyle/>
          <a:p>
            <a:pPr algn="ctr">
              <a:lnSpc>
                <a:spcPct val="120000"/>
              </a:lnSpc>
            </a:pPr>
            <a:r>
              <a:rPr lang="en-GB" sz="1600" dirty="0" err="1">
                <a:solidFill>
                  <a:srgbClr val="FFFFFF"/>
                </a:solidFill>
              </a:rPr>
              <a:t>www.europeanspallationsource.se</a:t>
            </a:r>
            <a:endParaRPr lang="en-GB" sz="1600" dirty="0">
              <a:solidFill>
                <a:srgbClr val="FFFFFF"/>
              </a:solidFill>
            </a:endParaRPr>
          </a:p>
          <a:p>
            <a:pPr algn="ctr"/>
            <a:r>
              <a:rPr lang="en-GB" sz="1400" dirty="0">
                <a:solidFill>
                  <a:srgbClr val="FFFFFF"/>
                </a:solidFill>
              </a:rPr>
              <a:t>11 April 2019</a:t>
            </a:r>
          </a:p>
        </p:txBody>
      </p:sp>
      <p:pic>
        <p:nvPicPr>
          <p:cNvPr id="1026" name="Picture 2" descr="Bildresultat för läckage">
            <a:extLst>
              <a:ext uri="{FF2B5EF4-FFF2-40B4-BE49-F238E27FC236}">
                <a16:creationId xmlns:a16="http://schemas.microsoft.com/office/drawing/2014/main" id="{A7648CD5-51B8-6246-921C-157FA7D8A3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32872"/>
            <a:ext cx="2978584" cy="1702048"/>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a:extLst>
              <a:ext uri="{FF2B5EF4-FFF2-40B4-BE49-F238E27FC236}">
                <a16:creationId xmlns:a16="http://schemas.microsoft.com/office/drawing/2014/main" id="{98C47DBC-BAF9-DC48-BC6D-4F72A6BB20FE}"/>
              </a:ext>
            </a:extLst>
          </p:cNvPr>
          <p:cNvCxnSpPr>
            <a:cxnSpLocks/>
          </p:cNvCxnSpPr>
          <p:nvPr/>
        </p:nvCxnSpPr>
        <p:spPr>
          <a:xfrm flipV="1">
            <a:off x="827584" y="432873"/>
            <a:ext cx="2836800" cy="1586036"/>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67BDF97-9D40-6043-B1C3-98FA9CF7A114}"/>
              </a:ext>
            </a:extLst>
          </p:cNvPr>
          <p:cNvCxnSpPr>
            <a:cxnSpLocks/>
          </p:cNvCxnSpPr>
          <p:nvPr/>
        </p:nvCxnSpPr>
        <p:spPr>
          <a:xfrm>
            <a:off x="685800" y="428377"/>
            <a:ext cx="2978584" cy="1697553"/>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4613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7139136" cy="1143000"/>
          </a:xfrm>
        </p:spPr>
        <p:txBody>
          <a:bodyPr>
            <a:normAutofit/>
          </a:bodyPr>
          <a:lstStyle/>
          <a:p>
            <a:r>
              <a:rPr lang="en-GB" sz="2800" dirty="0"/>
              <a:t>Recap of the TAC #18 presentation</a:t>
            </a:r>
          </a:p>
        </p:txBody>
      </p:sp>
      <p:sp>
        <p:nvSpPr>
          <p:cNvPr id="4" name="Slide Number Placeholder 3"/>
          <p:cNvSpPr>
            <a:spLocks noGrp="1"/>
          </p:cNvSpPr>
          <p:nvPr>
            <p:ph type="sldNum" sz="quarter" idx="12"/>
          </p:nvPr>
        </p:nvSpPr>
        <p:spPr/>
        <p:txBody>
          <a:bodyPr/>
          <a:lstStyle/>
          <a:p>
            <a:fld id="{551115BC-487E-4422-894C-CB7CD3E79223}" type="slidenum">
              <a:rPr lang="sv-SE" smtClean="0"/>
              <a:t>10</a:t>
            </a:fld>
            <a:endParaRPr lang="sv-SE" dirty="0"/>
          </a:p>
        </p:txBody>
      </p:sp>
      <p:sp>
        <p:nvSpPr>
          <p:cNvPr id="5" name="TextBox 4"/>
          <p:cNvSpPr txBox="1"/>
          <p:nvPr/>
        </p:nvSpPr>
        <p:spPr>
          <a:xfrm>
            <a:off x="683568" y="1595021"/>
            <a:ext cx="7931224" cy="4524315"/>
          </a:xfrm>
          <a:prstGeom prst="rect">
            <a:avLst/>
          </a:prstGeom>
          <a:noFill/>
        </p:spPr>
        <p:txBody>
          <a:bodyPr wrap="square" rtlCol="0">
            <a:spAutoFit/>
          </a:bodyPr>
          <a:lstStyle/>
          <a:p>
            <a:r>
              <a:rPr lang="en-GB" sz="2400" b="1" dirty="0"/>
              <a:t>Additional weld inspection requirements</a:t>
            </a:r>
          </a:p>
          <a:p>
            <a:endParaRPr lang="en-GB" sz="2400" dirty="0"/>
          </a:p>
          <a:p>
            <a:pPr marL="342900" indent="-342900">
              <a:buFont typeface="Arial"/>
              <a:buChar char="•"/>
            </a:pPr>
            <a:r>
              <a:rPr lang="en-GB" sz="2400" dirty="0"/>
              <a:t>The root pass and the following weld layers are tested 100% with liquid penetrant test to verify that there are no cracks or imperfections between the weld layers</a:t>
            </a:r>
          </a:p>
          <a:p>
            <a:pPr marL="342900" indent="-342900">
              <a:buFont typeface="Arial"/>
              <a:buChar char="•"/>
            </a:pPr>
            <a:r>
              <a:rPr lang="en-GB" sz="2400" dirty="0"/>
              <a:t>The internal of the cooling channels are inspected 100% with borescope to guarantee full penetration and that there are no surface penetrating defects or dangerous welding oxides</a:t>
            </a:r>
          </a:p>
          <a:p>
            <a:pPr marL="342900" indent="-342900">
              <a:buFont typeface="Arial"/>
              <a:buChar char="•"/>
            </a:pPr>
            <a:r>
              <a:rPr lang="en-GB" sz="2400" dirty="0"/>
              <a:t>Welding procedures and testing procedures are tested on a mock-up</a:t>
            </a:r>
          </a:p>
          <a:p>
            <a:pPr marL="342900" indent="-342900">
              <a:buFont typeface="Arial"/>
              <a:buChar char="•"/>
            </a:pPr>
            <a:endParaRPr lang="en-GB" sz="2400" dirty="0"/>
          </a:p>
        </p:txBody>
      </p:sp>
    </p:spTree>
    <p:extLst>
      <p:ext uri="{BB962C8B-B14F-4D97-AF65-F5344CB8AC3E}">
        <p14:creationId xmlns:p14="http://schemas.microsoft.com/office/powerpoint/2010/main" val="144334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7139136" cy="1143000"/>
          </a:xfrm>
        </p:spPr>
        <p:txBody>
          <a:bodyPr>
            <a:normAutofit/>
          </a:bodyPr>
          <a:lstStyle/>
          <a:p>
            <a:r>
              <a:rPr lang="en-GB" sz="2800" dirty="0"/>
              <a:t>Recap of the TAC #18 presentation</a:t>
            </a:r>
          </a:p>
        </p:txBody>
      </p:sp>
      <p:sp>
        <p:nvSpPr>
          <p:cNvPr id="4" name="Slide Number Placeholder 3"/>
          <p:cNvSpPr>
            <a:spLocks noGrp="1"/>
          </p:cNvSpPr>
          <p:nvPr>
            <p:ph type="sldNum" sz="quarter" idx="12"/>
          </p:nvPr>
        </p:nvSpPr>
        <p:spPr/>
        <p:txBody>
          <a:bodyPr/>
          <a:lstStyle/>
          <a:p>
            <a:fld id="{551115BC-487E-4422-894C-CB7CD3E79223}" type="slidenum">
              <a:rPr lang="sv-SE" smtClean="0"/>
              <a:t>11</a:t>
            </a:fld>
            <a:endParaRPr lang="sv-SE" dirty="0"/>
          </a:p>
        </p:txBody>
      </p:sp>
      <p:sp>
        <p:nvSpPr>
          <p:cNvPr id="5" name="TextBox 4"/>
          <p:cNvSpPr txBox="1"/>
          <p:nvPr/>
        </p:nvSpPr>
        <p:spPr>
          <a:xfrm>
            <a:off x="683568" y="1595021"/>
            <a:ext cx="7931224" cy="3046988"/>
          </a:xfrm>
          <a:prstGeom prst="rect">
            <a:avLst/>
          </a:prstGeom>
          <a:noFill/>
        </p:spPr>
        <p:txBody>
          <a:bodyPr wrap="square" rtlCol="0">
            <a:spAutoFit/>
          </a:bodyPr>
          <a:lstStyle/>
          <a:p>
            <a:r>
              <a:rPr lang="en-GB" sz="2400" dirty="0"/>
              <a:t>Final inspection requirements:</a:t>
            </a:r>
          </a:p>
          <a:p>
            <a:endParaRPr lang="en-GB" sz="2400" dirty="0"/>
          </a:p>
          <a:p>
            <a:pPr marL="342900" indent="-342900">
              <a:buFont typeface="Arial"/>
              <a:buChar char="•"/>
            </a:pPr>
            <a:r>
              <a:rPr lang="en-GB" sz="2400" dirty="0"/>
              <a:t>Every single cooling block is pressure tested at 1.43 x design pressure</a:t>
            </a:r>
          </a:p>
          <a:p>
            <a:pPr marL="342900" indent="-342900">
              <a:buFont typeface="Arial"/>
              <a:buChar char="•"/>
            </a:pPr>
            <a:r>
              <a:rPr lang="en-GB" sz="2400" dirty="0"/>
              <a:t>Every single cooling block is helium leak tested according to the high vacuum rules</a:t>
            </a:r>
          </a:p>
          <a:p>
            <a:pPr marL="342900" indent="-342900">
              <a:buFont typeface="Arial"/>
              <a:buChar char="•"/>
            </a:pPr>
            <a:endParaRPr lang="en-GB" sz="2400" dirty="0"/>
          </a:p>
          <a:p>
            <a:pPr marL="342900" indent="-342900">
              <a:buFont typeface="Arial"/>
              <a:buChar char="•"/>
            </a:pPr>
            <a:endParaRPr lang="en-GB" sz="2400" dirty="0"/>
          </a:p>
        </p:txBody>
      </p:sp>
    </p:spTree>
    <p:extLst>
      <p:ext uri="{BB962C8B-B14F-4D97-AF65-F5344CB8AC3E}">
        <p14:creationId xmlns:p14="http://schemas.microsoft.com/office/powerpoint/2010/main" val="1286352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C4C21-979B-0B4D-A3FB-E437C905A9B0}"/>
              </a:ext>
            </a:extLst>
          </p:cNvPr>
          <p:cNvSpPr>
            <a:spLocks noGrp="1"/>
          </p:cNvSpPr>
          <p:nvPr>
            <p:ph type="title"/>
          </p:nvPr>
        </p:nvSpPr>
        <p:spPr/>
        <p:txBody>
          <a:bodyPr/>
          <a:lstStyle/>
          <a:p>
            <a:r>
              <a:rPr lang="en-GB" dirty="0"/>
              <a:t>Accomplishments since the TAC #18</a:t>
            </a:r>
          </a:p>
        </p:txBody>
      </p:sp>
      <p:sp>
        <p:nvSpPr>
          <p:cNvPr id="3" name="Content Placeholder 2">
            <a:extLst>
              <a:ext uri="{FF2B5EF4-FFF2-40B4-BE49-F238E27FC236}">
                <a16:creationId xmlns:a16="http://schemas.microsoft.com/office/drawing/2014/main" id="{5296663D-44D3-4B42-A267-C752B0AFC8C2}"/>
              </a:ext>
            </a:extLst>
          </p:cNvPr>
          <p:cNvSpPr>
            <a:spLocks noGrp="1"/>
          </p:cNvSpPr>
          <p:nvPr>
            <p:ph idx="1"/>
          </p:nvPr>
        </p:nvSpPr>
        <p:spPr/>
        <p:txBody>
          <a:bodyPr/>
          <a:lstStyle/>
          <a:p>
            <a:r>
              <a:rPr lang="en-GB" dirty="0"/>
              <a:t>Finalised the prototyping of cooling channels</a:t>
            </a:r>
          </a:p>
          <a:p>
            <a:r>
              <a:rPr lang="en-GB" dirty="0"/>
              <a:t>Finalised the pipe welding tests in the test rig</a:t>
            </a:r>
          </a:p>
          <a:p>
            <a:r>
              <a:rPr lang="en-GB" dirty="0"/>
              <a:t>Answer to the CDR committee question concerning water leaks in Inner Shielding (ESS-0806624)</a:t>
            </a:r>
          </a:p>
          <a:p>
            <a:r>
              <a:rPr lang="en-GB" dirty="0"/>
              <a:t>CDR approved</a:t>
            </a:r>
          </a:p>
          <a:p>
            <a:endParaRPr lang="en-GB" dirty="0"/>
          </a:p>
        </p:txBody>
      </p:sp>
      <p:sp>
        <p:nvSpPr>
          <p:cNvPr id="4" name="Slide Number Placeholder 3">
            <a:extLst>
              <a:ext uri="{FF2B5EF4-FFF2-40B4-BE49-F238E27FC236}">
                <a16:creationId xmlns:a16="http://schemas.microsoft.com/office/drawing/2014/main" id="{11490029-03B4-E54D-B671-E885C9F14B21}"/>
              </a:ext>
            </a:extLst>
          </p:cNvPr>
          <p:cNvSpPr>
            <a:spLocks noGrp="1"/>
          </p:cNvSpPr>
          <p:nvPr>
            <p:ph type="sldNum" sz="quarter" idx="12"/>
          </p:nvPr>
        </p:nvSpPr>
        <p:spPr/>
        <p:txBody>
          <a:bodyPr/>
          <a:lstStyle/>
          <a:p>
            <a:fld id="{551115BC-487E-4422-894C-CB7CD3E79223}" type="slidenum">
              <a:rPr lang="en-GB" noProof="0" smtClean="0"/>
              <a:t>12</a:t>
            </a:fld>
            <a:endParaRPr lang="en-GB" noProof="0"/>
          </a:p>
        </p:txBody>
      </p:sp>
    </p:spTree>
    <p:extLst>
      <p:ext uri="{BB962C8B-B14F-4D97-AF65-F5344CB8AC3E}">
        <p14:creationId xmlns:p14="http://schemas.microsoft.com/office/powerpoint/2010/main" val="1383506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D3CD6-77D1-E84E-A1E8-933148F3594F}"/>
              </a:ext>
            </a:extLst>
          </p:cNvPr>
          <p:cNvSpPr>
            <a:spLocks noGrp="1"/>
          </p:cNvSpPr>
          <p:nvPr>
            <p:ph type="title"/>
          </p:nvPr>
        </p:nvSpPr>
        <p:spPr/>
        <p:txBody>
          <a:bodyPr/>
          <a:lstStyle/>
          <a:p>
            <a:r>
              <a:rPr lang="en-GB" dirty="0"/>
              <a:t>Conclusions from the prototyping and test rig</a:t>
            </a:r>
          </a:p>
        </p:txBody>
      </p:sp>
      <p:sp>
        <p:nvSpPr>
          <p:cNvPr id="3" name="Content Placeholder 2">
            <a:extLst>
              <a:ext uri="{FF2B5EF4-FFF2-40B4-BE49-F238E27FC236}">
                <a16:creationId xmlns:a16="http://schemas.microsoft.com/office/drawing/2014/main" id="{32BFF3E8-A218-FC40-9D31-5FE242A1F414}"/>
              </a:ext>
            </a:extLst>
          </p:cNvPr>
          <p:cNvSpPr>
            <a:spLocks noGrp="1"/>
          </p:cNvSpPr>
          <p:nvPr>
            <p:ph idx="1"/>
          </p:nvPr>
        </p:nvSpPr>
        <p:spPr/>
        <p:txBody>
          <a:bodyPr/>
          <a:lstStyle/>
          <a:p>
            <a:r>
              <a:rPr lang="en-GB" dirty="0"/>
              <a:t>It was concluded from the manufacturing of the prototype that it is possible both to manufacture and weld the plates and the cooling channel lids, and to bend and weld the tubes transporting the cooling water according to the set design.</a:t>
            </a:r>
            <a:endParaRPr lang="sv-SE" dirty="0"/>
          </a:p>
          <a:p>
            <a:r>
              <a:rPr lang="en-GB" dirty="0"/>
              <a:t>The result from the mock-up was that successful welding can be achieved manually by a skilled welder provided that recommended adjustments are made to the plate connection to reduce the heat sink effect. </a:t>
            </a:r>
          </a:p>
          <a:p>
            <a:endParaRPr lang="en-GB" dirty="0"/>
          </a:p>
        </p:txBody>
      </p:sp>
      <p:sp>
        <p:nvSpPr>
          <p:cNvPr id="4" name="Slide Number Placeholder 3">
            <a:extLst>
              <a:ext uri="{FF2B5EF4-FFF2-40B4-BE49-F238E27FC236}">
                <a16:creationId xmlns:a16="http://schemas.microsoft.com/office/drawing/2014/main" id="{47043D58-87D7-B04A-AB01-62E08A9AB16E}"/>
              </a:ext>
            </a:extLst>
          </p:cNvPr>
          <p:cNvSpPr>
            <a:spLocks noGrp="1"/>
          </p:cNvSpPr>
          <p:nvPr>
            <p:ph type="sldNum" sz="quarter" idx="12"/>
          </p:nvPr>
        </p:nvSpPr>
        <p:spPr/>
        <p:txBody>
          <a:bodyPr/>
          <a:lstStyle/>
          <a:p>
            <a:fld id="{551115BC-487E-4422-894C-CB7CD3E79223}" type="slidenum">
              <a:rPr lang="en-GB" noProof="0" smtClean="0"/>
              <a:t>13</a:t>
            </a:fld>
            <a:endParaRPr lang="en-GB" noProof="0"/>
          </a:p>
        </p:txBody>
      </p:sp>
    </p:spTree>
    <p:extLst>
      <p:ext uri="{BB962C8B-B14F-4D97-AF65-F5344CB8AC3E}">
        <p14:creationId xmlns:p14="http://schemas.microsoft.com/office/powerpoint/2010/main" val="698911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1EB25-BBDE-AE41-8542-38D2637C992D}"/>
              </a:ext>
            </a:extLst>
          </p:cNvPr>
          <p:cNvSpPr>
            <a:spLocks noGrp="1"/>
          </p:cNvSpPr>
          <p:nvPr>
            <p:ph type="title"/>
          </p:nvPr>
        </p:nvSpPr>
        <p:spPr/>
        <p:txBody>
          <a:bodyPr/>
          <a:lstStyle/>
          <a:p>
            <a:r>
              <a:rPr lang="en-GB" dirty="0"/>
              <a:t>Final design</a:t>
            </a:r>
          </a:p>
        </p:txBody>
      </p:sp>
      <p:sp>
        <p:nvSpPr>
          <p:cNvPr id="3" name="Content Placeholder 2">
            <a:extLst>
              <a:ext uri="{FF2B5EF4-FFF2-40B4-BE49-F238E27FC236}">
                <a16:creationId xmlns:a16="http://schemas.microsoft.com/office/drawing/2014/main" id="{28FAD181-0C74-4841-A08F-B75046754545}"/>
              </a:ext>
            </a:extLst>
          </p:cNvPr>
          <p:cNvSpPr>
            <a:spLocks noGrp="1"/>
          </p:cNvSpPr>
          <p:nvPr>
            <p:ph idx="1"/>
          </p:nvPr>
        </p:nvSpPr>
        <p:spPr/>
        <p:txBody>
          <a:bodyPr/>
          <a:lstStyle/>
          <a:p>
            <a:r>
              <a:rPr lang="en-GB" dirty="0"/>
              <a:t>The design has been developed with finalised placement of all water-cooling channels so that they make the variations of temperature as mild as possible. This will limit stress in the shielding blocks and </a:t>
            </a:r>
            <a:r>
              <a:rPr lang="en-GB" dirty="0" err="1"/>
              <a:t>weldings</a:t>
            </a:r>
            <a:r>
              <a:rPr lang="en-GB" dirty="0"/>
              <a:t>.</a:t>
            </a:r>
          </a:p>
          <a:p>
            <a:r>
              <a:rPr lang="en-US" dirty="0"/>
              <a:t>The welding geometry is optimized to secure a high quality welding.</a:t>
            </a:r>
          </a:p>
          <a:p>
            <a:r>
              <a:rPr lang="en-GB" dirty="0"/>
              <a:t>Inspection plan for 100% NDT of the welds</a:t>
            </a:r>
            <a:endParaRPr lang="sv-SE" dirty="0"/>
          </a:p>
          <a:p>
            <a:r>
              <a:rPr lang="en-GB" dirty="0"/>
              <a:t>Material specifications</a:t>
            </a:r>
            <a:endParaRPr lang="sv-SE" dirty="0"/>
          </a:p>
        </p:txBody>
      </p:sp>
      <p:sp>
        <p:nvSpPr>
          <p:cNvPr id="4" name="Slide Number Placeholder 3">
            <a:extLst>
              <a:ext uri="{FF2B5EF4-FFF2-40B4-BE49-F238E27FC236}">
                <a16:creationId xmlns:a16="http://schemas.microsoft.com/office/drawing/2014/main" id="{D114AF4E-C2B6-B548-8CBC-4063B5F0FFBE}"/>
              </a:ext>
            </a:extLst>
          </p:cNvPr>
          <p:cNvSpPr>
            <a:spLocks noGrp="1"/>
          </p:cNvSpPr>
          <p:nvPr>
            <p:ph type="sldNum" sz="quarter" idx="12"/>
          </p:nvPr>
        </p:nvSpPr>
        <p:spPr/>
        <p:txBody>
          <a:bodyPr/>
          <a:lstStyle/>
          <a:p>
            <a:fld id="{551115BC-487E-4422-894C-CB7CD3E79223}" type="slidenum">
              <a:rPr lang="en-GB" noProof="0" smtClean="0"/>
              <a:t>14</a:t>
            </a:fld>
            <a:endParaRPr lang="en-GB" noProof="0"/>
          </a:p>
        </p:txBody>
      </p:sp>
    </p:spTree>
    <p:extLst>
      <p:ext uri="{BB962C8B-B14F-4D97-AF65-F5344CB8AC3E}">
        <p14:creationId xmlns:p14="http://schemas.microsoft.com/office/powerpoint/2010/main" val="3839158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83397-1432-8442-9977-C2E3BD6D2F73}"/>
              </a:ext>
            </a:extLst>
          </p:cNvPr>
          <p:cNvSpPr>
            <a:spLocks noGrp="1"/>
          </p:cNvSpPr>
          <p:nvPr>
            <p:ph type="title"/>
          </p:nvPr>
        </p:nvSpPr>
        <p:spPr/>
        <p:txBody>
          <a:bodyPr/>
          <a:lstStyle/>
          <a:p>
            <a:r>
              <a:rPr lang="en-GB" dirty="0"/>
              <a:t>Present status and manufacturing</a:t>
            </a:r>
            <a:br>
              <a:rPr lang="en-GB" dirty="0"/>
            </a:br>
            <a:endParaRPr lang="en-GB" dirty="0"/>
          </a:p>
        </p:txBody>
      </p:sp>
      <p:sp>
        <p:nvSpPr>
          <p:cNvPr id="3" name="Content Placeholder 2">
            <a:extLst>
              <a:ext uri="{FF2B5EF4-FFF2-40B4-BE49-F238E27FC236}">
                <a16:creationId xmlns:a16="http://schemas.microsoft.com/office/drawing/2014/main" id="{17840F18-12B7-4744-B0E8-7DC2B729F84D}"/>
              </a:ext>
            </a:extLst>
          </p:cNvPr>
          <p:cNvSpPr>
            <a:spLocks noGrp="1"/>
          </p:cNvSpPr>
          <p:nvPr>
            <p:ph idx="1"/>
          </p:nvPr>
        </p:nvSpPr>
        <p:spPr/>
        <p:txBody>
          <a:bodyPr/>
          <a:lstStyle/>
          <a:p>
            <a:r>
              <a:rPr lang="en-GB" dirty="0"/>
              <a:t>2.000 tons of stainless steel procured</a:t>
            </a:r>
          </a:p>
          <a:p>
            <a:r>
              <a:rPr lang="en-GB" dirty="0"/>
              <a:t>Production started</a:t>
            </a:r>
          </a:p>
          <a:p>
            <a:r>
              <a:rPr lang="en-GB" dirty="0"/>
              <a:t>#1 part of the machining procured, waiting for the material delivery</a:t>
            </a:r>
          </a:p>
          <a:p>
            <a:r>
              <a:rPr lang="en-GB" dirty="0"/>
              <a:t>Started procurement of the #2 part machining</a:t>
            </a:r>
          </a:p>
          <a:p>
            <a:r>
              <a:rPr lang="en-GB" dirty="0"/>
              <a:t>Published the #3 part machining</a:t>
            </a:r>
          </a:p>
          <a:p>
            <a:r>
              <a:rPr lang="en-GB" dirty="0"/>
              <a:t>Preparing OCT the #4 part machining</a:t>
            </a:r>
          </a:p>
        </p:txBody>
      </p:sp>
      <p:sp>
        <p:nvSpPr>
          <p:cNvPr id="4" name="Slide Number Placeholder 3">
            <a:extLst>
              <a:ext uri="{FF2B5EF4-FFF2-40B4-BE49-F238E27FC236}">
                <a16:creationId xmlns:a16="http://schemas.microsoft.com/office/drawing/2014/main" id="{25D2348D-2E3D-444A-BDCD-997E9C381A35}"/>
              </a:ext>
            </a:extLst>
          </p:cNvPr>
          <p:cNvSpPr>
            <a:spLocks noGrp="1"/>
          </p:cNvSpPr>
          <p:nvPr>
            <p:ph type="sldNum" sz="quarter" idx="12"/>
          </p:nvPr>
        </p:nvSpPr>
        <p:spPr/>
        <p:txBody>
          <a:bodyPr/>
          <a:lstStyle/>
          <a:p>
            <a:fld id="{551115BC-487E-4422-894C-CB7CD3E79223}" type="slidenum">
              <a:rPr lang="en-GB" noProof="0" smtClean="0"/>
              <a:t>15</a:t>
            </a:fld>
            <a:endParaRPr lang="en-GB" noProof="0"/>
          </a:p>
        </p:txBody>
      </p:sp>
    </p:spTree>
    <p:extLst>
      <p:ext uri="{BB962C8B-B14F-4D97-AF65-F5344CB8AC3E}">
        <p14:creationId xmlns:p14="http://schemas.microsoft.com/office/powerpoint/2010/main" val="2866877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2F017-5589-7A48-903E-104B2E5A7B8A}"/>
              </a:ext>
            </a:extLst>
          </p:cNvPr>
          <p:cNvSpPr>
            <a:spLocks noGrp="1"/>
          </p:cNvSpPr>
          <p:nvPr>
            <p:ph type="title"/>
          </p:nvPr>
        </p:nvSpPr>
        <p:spPr/>
        <p:txBody>
          <a:bodyPr/>
          <a:lstStyle/>
          <a:p>
            <a:r>
              <a:rPr lang="en-GB" dirty="0"/>
              <a:t>Conclusions</a:t>
            </a:r>
          </a:p>
        </p:txBody>
      </p:sp>
      <p:sp>
        <p:nvSpPr>
          <p:cNvPr id="3" name="Content Placeholder 2">
            <a:extLst>
              <a:ext uri="{FF2B5EF4-FFF2-40B4-BE49-F238E27FC236}">
                <a16:creationId xmlns:a16="http://schemas.microsoft.com/office/drawing/2014/main" id="{5AAE1E2C-89CB-CA41-8B25-8440B850AA78}"/>
              </a:ext>
            </a:extLst>
          </p:cNvPr>
          <p:cNvSpPr>
            <a:spLocks noGrp="1"/>
          </p:cNvSpPr>
          <p:nvPr>
            <p:ph idx="1"/>
          </p:nvPr>
        </p:nvSpPr>
        <p:spPr/>
        <p:txBody>
          <a:bodyPr>
            <a:normAutofit/>
          </a:bodyPr>
          <a:lstStyle/>
          <a:p>
            <a:r>
              <a:rPr lang="en-GB" dirty="0"/>
              <a:t>“all water cooling systems will leak at some point”!!</a:t>
            </a:r>
          </a:p>
          <a:p>
            <a:r>
              <a:rPr lang="en-GB" dirty="0"/>
              <a:t>The Inner Shielding requirement is to prevent leaks during the life time of the facility</a:t>
            </a:r>
          </a:p>
          <a:p>
            <a:r>
              <a:rPr lang="en-GB" dirty="0"/>
              <a:t>Strategy:</a:t>
            </a:r>
          </a:p>
          <a:p>
            <a:pPr lvl="1"/>
            <a:r>
              <a:rPr lang="en-US" dirty="0"/>
              <a:t>The design is manufacturable</a:t>
            </a:r>
          </a:p>
          <a:p>
            <a:pPr lvl="1"/>
            <a:r>
              <a:rPr lang="en-US" dirty="0"/>
              <a:t>Analyzed the largest acceptable defects</a:t>
            </a:r>
          </a:p>
          <a:p>
            <a:pPr lvl="1"/>
            <a:r>
              <a:rPr lang="en-US" dirty="0"/>
              <a:t>NDT that can detect defects with in</a:t>
            </a:r>
            <a:br>
              <a:rPr lang="en-US" dirty="0"/>
            </a:br>
            <a:r>
              <a:rPr lang="en-US" dirty="0"/>
              <a:t> margin to acceptable defect</a:t>
            </a:r>
          </a:p>
          <a:p>
            <a:pPr lvl="1"/>
            <a:r>
              <a:rPr lang="en-US" dirty="0"/>
              <a:t>100% NDT</a:t>
            </a:r>
          </a:p>
        </p:txBody>
      </p:sp>
      <p:sp>
        <p:nvSpPr>
          <p:cNvPr id="4" name="Slide Number Placeholder 3">
            <a:extLst>
              <a:ext uri="{FF2B5EF4-FFF2-40B4-BE49-F238E27FC236}">
                <a16:creationId xmlns:a16="http://schemas.microsoft.com/office/drawing/2014/main" id="{959436B4-675C-514C-B10F-4DA5E4C7A256}"/>
              </a:ext>
            </a:extLst>
          </p:cNvPr>
          <p:cNvSpPr>
            <a:spLocks noGrp="1"/>
          </p:cNvSpPr>
          <p:nvPr>
            <p:ph type="sldNum" sz="quarter" idx="12"/>
          </p:nvPr>
        </p:nvSpPr>
        <p:spPr/>
        <p:txBody>
          <a:bodyPr/>
          <a:lstStyle/>
          <a:p>
            <a:fld id="{551115BC-487E-4422-894C-CB7CD3E79223}" type="slidenum">
              <a:rPr lang="en-GB" noProof="0" smtClean="0"/>
              <a:t>16</a:t>
            </a:fld>
            <a:endParaRPr lang="en-GB" noProof="0" dirty="0"/>
          </a:p>
        </p:txBody>
      </p:sp>
      <p:sp>
        <p:nvSpPr>
          <p:cNvPr id="7" name="Rectangle 6">
            <a:extLst>
              <a:ext uri="{FF2B5EF4-FFF2-40B4-BE49-F238E27FC236}">
                <a16:creationId xmlns:a16="http://schemas.microsoft.com/office/drawing/2014/main" id="{BC6D5101-C679-1348-9FDC-B25D30F71352}"/>
              </a:ext>
            </a:extLst>
          </p:cNvPr>
          <p:cNvSpPr/>
          <p:nvPr/>
        </p:nvSpPr>
        <p:spPr>
          <a:xfrm>
            <a:off x="755576" y="3501008"/>
            <a:ext cx="5797624" cy="2304256"/>
          </a:xfrm>
          <a:prstGeom prst="rect">
            <a:avLst/>
          </a:prstGeom>
          <a:solidFill>
            <a:srgbClr val="92D050">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83467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A8A8A8"/>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A8A8A8"/>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3B836-CD92-BB42-851C-B50132188FCB}"/>
              </a:ext>
            </a:extLst>
          </p:cNvPr>
          <p:cNvSpPr>
            <a:spLocks noGrp="1"/>
          </p:cNvSpPr>
          <p:nvPr>
            <p:ph type="title"/>
          </p:nvPr>
        </p:nvSpPr>
        <p:spPr/>
        <p:txBody>
          <a:bodyPr/>
          <a:lstStyle/>
          <a:p>
            <a:r>
              <a:rPr lang="en-GB" dirty="0"/>
              <a:t>Outline of the presentation</a:t>
            </a:r>
          </a:p>
        </p:txBody>
      </p:sp>
      <p:sp>
        <p:nvSpPr>
          <p:cNvPr id="3" name="Content Placeholder 2">
            <a:extLst>
              <a:ext uri="{FF2B5EF4-FFF2-40B4-BE49-F238E27FC236}">
                <a16:creationId xmlns:a16="http://schemas.microsoft.com/office/drawing/2014/main" id="{E300809D-C2C2-FE4D-B5DC-AA129BBA3957}"/>
              </a:ext>
            </a:extLst>
          </p:cNvPr>
          <p:cNvSpPr>
            <a:spLocks noGrp="1"/>
          </p:cNvSpPr>
          <p:nvPr>
            <p:ph idx="1"/>
          </p:nvPr>
        </p:nvSpPr>
        <p:spPr/>
        <p:txBody>
          <a:bodyPr>
            <a:normAutofit/>
          </a:bodyPr>
          <a:lstStyle/>
          <a:p>
            <a:r>
              <a:rPr lang="en-GB" dirty="0"/>
              <a:t>Recap of the TAC #18 presentation</a:t>
            </a:r>
          </a:p>
          <a:p>
            <a:r>
              <a:rPr lang="en-GB" dirty="0"/>
              <a:t>Accomplishments since the TAC #18</a:t>
            </a:r>
          </a:p>
          <a:p>
            <a:r>
              <a:rPr lang="en-GB" dirty="0"/>
              <a:t>Conclusions from the prototyping</a:t>
            </a:r>
          </a:p>
          <a:p>
            <a:r>
              <a:rPr lang="en-GB" dirty="0"/>
              <a:t>Final design</a:t>
            </a:r>
          </a:p>
          <a:p>
            <a:r>
              <a:rPr lang="en-GB" dirty="0"/>
              <a:t>Present status and manufacturing</a:t>
            </a:r>
          </a:p>
          <a:p>
            <a:r>
              <a:rPr lang="en-GB" dirty="0"/>
              <a:t>Conclusion</a:t>
            </a:r>
          </a:p>
        </p:txBody>
      </p:sp>
      <p:sp>
        <p:nvSpPr>
          <p:cNvPr id="4" name="Slide Number Placeholder 3">
            <a:extLst>
              <a:ext uri="{FF2B5EF4-FFF2-40B4-BE49-F238E27FC236}">
                <a16:creationId xmlns:a16="http://schemas.microsoft.com/office/drawing/2014/main" id="{6BE0D984-A637-6144-8A31-4A05E61FB121}"/>
              </a:ext>
            </a:extLst>
          </p:cNvPr>
          <p:cNvSpPr>
            <a:spLocks noGrp="1"/>
          </p:cNvSpPr>
          <p:nvPr>
            <p:ph type="sldNum" sz="quarter" idx="12"/>
          </p:nvPr>
        </p:nvSpPr>
        <p:spPr/>
        <p:txBody>
          <a:bodyPr/>
          <a:lstStyle/>
          <a:p>
            <a:fld id="{551115BC-487E-4422-894C-CB7CD3E79223}" type="slidenum">
              <a:rPr lang="en-GB" noProof="0" smtClean="0"/>
              <a:t>2</a:t>
            </a:fld>
            <a:endParaRPr lang="en-GB" noProof="0"/>
          </a:p>
        </p:txBody>
      </p:sp>
    </p:spTree>
    <p:extLst>
      <p:ext uri="{BB962C8B-B14F-4D97-AF65-F5344CB8AC3E}">
        <p14:creationId xmlns:p14="http://schemas.microsoft.com/office/powerpoint/2010/main" val="3728398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Recap of the TAC #18 presentation</a:t>
            </a:r>
          </a:p>
        </p:txBody>
      </p:sp>
      <p:graphicFrame>
        <p:nvGraphicFramePr>
          <p:cNvPr id="5" name="Content Placeholder 4">
            <a:extLst>
              <a:ext uri="{FF2B5EF4-FFF2-40B4-BE49-F238E27FC236}">
                <a16:creationId xmlns:a16="http://schemas.microsoft.com/office/drawing/2014/main" id="{202D1517-EA7C-F042-96A4-653C3B9E7A3F}"/>
              </a:ext>
            </a:extLst>
          </p:cNvPr>
          <p:cNvGraphicFramePr>
            <a:graphicFrameLocks noGrp="1"/>
          </p:cNvGraphicFramePr>
          <p:nvPr>
            <p:ph idx="1"/>
            <p:extLst>
              <p:ext uri="{D42A27DB-BD31-4B8C-83A1-F6EECF244321}">
                <p14:modId xmlns:p14="http://schemas.microsoft.com/office/powerpoint/2010/main" val="163935546"/>
              </p:ext>
            </p:extLst>
          </p:nvPr>
        </p:nvGraphicFramePr>
        <p:xfrm>
          <a:off x="457200" y="1606763"/>
          <a:ext cx="8229600" cy="3840480"/>
        </p:xfrm>
        <a:graphic>
          <a:graphicData uri="http://schemas.openxmlformats.org/drawingml/2006/table">
            <a:tbl>
              <a:tblPr firstRow="1" firstCol="1" bandRow="1">
                <a:tableStyleId>{5C22544A-7EE6-4342-B048-85BDC9FD1C3A}</a:tableStyleId>
              </a:tblPr>
              <a:tblGrid>
                <a:gridCol w="8229600">
                  <a:extLst>
                    <a:ext uri="{9D8B030D-6E8A-4147-A177-3AD203B41FA5}">
                      <a16:colId xmlns:a16="http://schemas.microsoft.com/office/drawing/2014/main" val="1737695803"/>
                    </a:ext>
                  </a:extLst>
                </a:gridCol>
              </a:tblGrid>
              <a:tr h="2259151">
                <a:tc>
                  <a:txBody>
                    <a:bodyPr/>
                    <a:lstStyle/>
                    <a:p>
                      <a:pPr marL="0" indent="0">
                        <a:buFont typeface="Arial" panose="020B0604020202020204" pitchFamily="34" charset="0"/>
                        <a:buNone/>
                      </a:pPr>
                      <a:r>
                        <a:rPr lang="en-GB" sz="2800" b="0" kern="1200" baseline="0" dirty="0">
                          <a:solidFill>
                            <a:schemeClr val="tx1"/>
                          </a:solidFill>
                          <a:latin typeface="+mn-lt"/>
                          <a:ea typeface="+mn-ea"/>
                          <a:cs typeface="+mn-cs"/>
                        </a:rPr>
                        <a:t>Presented at the TAC #18:</a:t>
                      </a:r>
                    </a:p>
                    <a:p>
                      <a:pPr marL="0" indent="0">
                        <a:buFont typeface="Arial" panose="020B0604020202020204" pitchFamily="34" charset="0"/>
                        <a:buNone/>
                      </a:pPr>
                      <a:endParaRPr lang="en-GB" sz="2800" b="0" kern="1200" baseline="0" dirty="0">
                        <a:solidFill>
                          <a:schemeClr val="tx1"/>
                        </a:solidFill>
                        <a:latin typeface="+mn-lt"/>
                        <a:ea typeface="+mn-ea"/>
                        <a:cs typeface="+mn-cs"/>
                      </a:endParaRPr>
                    </a:p>
                    <a:p>
                      <a:pPr marL="914400" lvl="1" indent="-457200">
                        <a:buFont typeface="Arial" panose="020B0604020202020204" pitchFamily="34" charset="0"/>
                        <a:buChar char="•"/>
                      </a:pPr>
                      <a:r>
                        <a:rPr lang="en-GB" sz="2800" b="0" kern="1200" baseline="0" dirty="0">
                          <a:solidFill>
                            <a:schemeClr val="tx1"/>
                          </a:solidFill>
                          <a:latin typeface="+mn-lt"/>
                          <a:ea typeface="+mn-ea"/>
                          <a:cs typeface="+mn-cs"/>
                        </a:rPr>
                        <a:t>Design requirements</a:t>
                      </a:r>
                    </a:p>
                    <a:p>
                      <a:pPr marL="914400" lvl="1" indent="-457200">
                        <a:buFont typeface="Arial" panose="020B0604020202020204" pitchFamily="34" charset="0"/>
                        <a:buChar char="•"/>
                      </a:pPr>
                      <a:r>
                        <a:rPr lang="en-GB" sz="2800" b="0" kern="1200" baseline="0" dirty="0">
                          <a:solidFill>
                            <a:schemeClr val="tx1"/>
                          </a:solidFill>
                          <a:latin typeface="+mn-lt"/>
                          <a:ea typeface="+mn-ea"/>
                          <a:cs typeface="+mn-cs"/>
                        </a:rPr>
                        <a:t>Monolith Inner Shielding Design</a:t>
                      </a:r>
                    </a:p>
                    <a:p>
                      <a:pPr marL="914400" lvl="1" indent="-457200">
                        <a:buFont typeface="Arial" panose="020B0604020202020204" pitchFamily="34" charset="0"/>
                        <a:buChar char="•"/>
                      </a:pPr>
                      <a:r>
                        <a:rPr lang="en-GB" sz="2800" b="0" kern="1200" baseline="0" dirty="0">
                          <a:solidFill>
                            <a:schemeClr val="tx1"/>
                          </a:solidFill>
                          <a:latin typeface="+mn-lt"/>
                          <a:ea typeface="+mn-ea"/>
                          <a:cs typeface="+mn-cs"/>
                        </a:rPr>
                        <a:t>Fatigue and fracture mechanics</a:t>
                      </a:r>
                    </a:p>
                    <a:p>
                      <a:pPr marL="914400" lvl="1" indent="-457200">
                        <a:buFont typeface="Arial" panose="020B0604020202020204" pitchFamily="34" charset="0"/>
                        <a:buChar char="•"/>
                      </a:pPr>
                      <a:r>
                        <a:rPr lang="en-GB" sz="2800" b="0" kern="1200" baseline="0" dirty="0">
                          <a:solidFill>
                            <a:schemeClr val="tx1"/>
                          </a:solidFill>
                          <a:latin typeface="+mn-lt"/>
                          <a:ea typeface="+mn-ea"/>
                          <a:cs typeface="+mn-cs"/>
                        </a:rPr>
                        <a:t>Pipe connection (Mock-Up)</a:t>
                      </a:r>
                    </a:p>
                    <a:p>
                      <a:pPr marL="914400" lvl="1" indent="-457200">
                        <a:buFont typeface="Arial" panose="020B0604020202020204" pitchFamily="34" charset="0"/>
                        <a:buChar char="•"/>
                      </a:pPr>
                      <a:r>
                        <a:rPr lang="en-GB" sz="2800" b="0" kern="1200" baseline="0" dirty="0">
                          <a:solidFill>
                            <a:schemeClr val="tx1"/>
                          </a:solidFill>
                          <a:latin typeface="+mn-lt"/>
                          <a:ea typeface="+mn-ea"/>
                          <a:cs typeface="+mn-cs"/>
                        </a:rPr>
                        <a:t>Water Channels (Prototype)</a:t>
                      </a:r>
                    </a:p>
                    <a:p>
                      <a:pPr marL="914400" lvl="1" indent="-457200">
                        <a:buFont typeface="Arial" panose="020B0604020202020204" pitchFamily="34" charset="0"/>
                        <a:buChar char="•"/>
                      </a:pPr>
                      <a:r>
                        <a:rPr lang="en-GB" sz="2800" b="0" kern="1200" baseline="0" dirty="0">
                          <a:solidFill>
                            <a:schemeClr val="tx1"/>
                          </a:solidFill>
                          <a:latin typeface="+mn-lt"/>
                          <a:ea typeface="+mn-ea"/>
                          <a:cs typeface="+mn-cs"/>
                        </a:rPr>
                        <a:t>Testing of final shielding block</a:t>
                      </a:r>
                    </a:p>
                    <a:p>
                      <a:pPr marL="457200" indent="-457200">
                        <a:buFont typeface="Arial" panose="020B0604020202020204" pitchFamily="34" charset="0"/>
                        <a:buChar char="•"/>
                      </a:pPr>
                      <a:endParaRPr lang="en-GB" sz="2800" b="0" kern="1200" baseline="0" dirty="0">
                        <a:solidFill>
                          <a:schemeClr val="tx1"/>
                        </a:solidFill>
                        <a:latin typeface="+mn-lt"/>
                        <a:ea typeface="+mn-ea"/>
                        <a:cs typeface="+mn-cs"/>
                      </a:endParaRPr>
                    </a:p>
                  </a:txBody>
                  <a:tcPr marL="68580" marR="68580" marT="0" marB="0">
                    <a:noFill/>
                  </a:tcPr>
                </a:tc>
                <a:extLst>
                  <a:ext uri="{0D108BD9-81ED-4DB2-BD59-A6C34878D82A}">
                    <a16:rowId xmlns:a16="http://schemas.microsoft.com/office/drawing/2014/main" val="3390374768"/>
                  </a:ext>
                </a:extLst>
              </a:tr>
            </a:tbl>
          </a:graphicData>
        </a:graphic>
      </p:graphicFrame>
      <p:sp>
        <p:nvSpPr>
          <p:cNvPr id="4" name="Slide Number Placeholder 3"/>
          <p:cNvSpPr>
            <a:spLocks noGrp="1"/>
          </p:cNvSpPr>
          <p:nvPr>
            <p:ph type="sldNum" sz="quarter" idx="12"/>
          </p:nvPr>
        </p:nvSpPr>
        <p:spPr/>
        <p:txBody>
          <a:bodyPr/>
          <a:lstStyle/>
          <a:p>
            <a:fld id="{551115BC-487E-4422-894C-CB7CD3E79223}" type="slidenum">
              <a:rPr lang="en-GB" smtClean="0"/>
              <a:t>3</a:t>
            </a:fld>
            <a:endParaRPr lang="en-GB"/>
          </a:p>
        </p:txBody>
      </p:sp>
    </p:spTree>
    <p:extLst>
      <p:ext uri="{BB962C8B-B14F-4D97-AF65-F5344CB8AC3E}">
        <p14:creationId xmlns:p14="http://schemas.microsoft.com/office/powerpoint/2010/main" val="1489028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Recap of the TAC #18 presentation</a:t>
            </a:r>
          </a:p>
        </p:txBody>
      </p:sp>
      <p:sp>
        <p:nvSpPr>
          <p:cNvPr id="3" name="Content Placeholder 2"/>
          <p:cNvSpPr>
            <a:spLocks noGrp="1"/>
          </p:cNvSpPr>
          <p:nvPr>
            <p:ph idx="1"/>
          </p:nvPr>
        </p:nvSpPr>
        <p:spPr/>
        <p:txBody>
          <a:bodyPr/>
          <a:lstStyle/>
          <a:p>
            <a:pPr marL="0" indent="0">
              <a:buNone/>
            </a:pPr>
            <a:r>
              <a:rPr lang="en-GB" dirty="0"/>
              <a:t>Main Design Requirements:</a:t>
            </a:r>
          </a:p>
          <a:p>
            <a:r>
              <a:rPr lang="en-GB" sz="2400" dirty="0"/>
              <a:t>Maximum leakage 1g water/h</a:t>
            </a:r>
          </a:p>
          <a:p>
            <a:r>
              <a:rPr lang="en-GB" sz="2400" dirty="0"/>
              <a:t>Minimum 40 year of operation</a:t>
            </a:r>
          </a:p>
        </p:txBody>
      </p:sp>
      <p:sp>
        <p:nvSpPr>
          <p:cNvPr id="4" name="Slide Number Placeholder 3"/>
          <p:cNvSpPr>
            <a:spLocks noGrp="1"/>
          </p:cNvSpPr>
          <p:nvPr>
            <p:ph type="sldNum" sz="quarter" idx="12"/>
          </p:nvPr>
        </p:nvSpPr>
        <p:spPr/>
        <p:txBody>
          <a:bodyPr/>
          <a:lstStyle/>
          <a:p>
            <a:fld id="{551115BC-487E-4422-894C-CB7CD3E79223}" type="slidenum">
              <a:rPr lang="en-GB" smtClean="0"/>
              <a:t>4</a:t>
            </a:fld>
            <a:endParaRPr lang="en-GB"/>
          </a:p>
        </p:txBody>
      </p:sp>
      <p:pic>
        <p:nvPicPr>
          <p:cNvPr id="8" name="Picture 7">
            <a:extLst>
              <a:ext uri="{FF2B5EF4-FFF2-40B4-BE49-F238E27FC236}">
                <a16:creationId xmlns:a16="http://schemas.microsoft.com/office/drawing/2014/main" id="{A75367F5-F37D-4C4F-B80F-A672A45DFE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5696" y="3009044"/>
            <a:ext cx="2558115" cy="3529868"/>
          </a:xfrm>
          <a:prstGeom prst="rect">
            <a:avLst/>
          </a:prstGeom>
        </p:spPr>
      </p:pic>
      <p:pic>
        <p:nvPicPr>
          <p:cNvPr id="9" name="Picture 8">
            <a:extLst>
              <a:ext uri="{FF2B5EF4-FFF2-40B4-BE49-F238E27FC236}">
                <a16:creationId xmlns:a16="http://schemas.microsoft.com/office/drawing/2014/main" id="{575B51A8-EFAE-634E-BBFA-F39C51496F0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82322" y="3014269"/>
            <a:ext cx="2369998" cy="3226988"/>
          </a:xfrm>
          <a:prstGeom prst="rect">
            <a:avLst/>
          </a:prstGeom>
        </p:spPr>
      </p:pic>
    </p:spTree>
    <p:extLst>
      <p:ext uri="{BB962C8B-B14F-4D97-AF65-F5344CB8AC3E}">
        <p14:creationId xmlns:p14="http://schemas.microsoft.com/office/powerpoint/2010/main" val="2024815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D2729-E819-8243-940C-0CECAAB5DEF4}"/>
              </a:ext>
            </a:extLst>
          </p:cNvPr>
          <p:cNvSpPr>
            <a:spLocks noGrp="1"/>
          </p:cNvSpPr>
          <p:nvPr>
            <p:ph type="title"/>
          </p:nvPr>
        </p:nvSpPr>
        <p:spPr/>
        <p:txBody>
          <a:bodyPr/>
          <a:lstStyle/>
          <a:p>
            <a:r>
              <a:rPr lang="en-GB" dirty="0"/>
              <a:t>Recap of the TAC #18 presentation</a:t>
            </a:r>
          </a:p>
        </p:txBody>
      </p:sp>
      <p:sp>
        <p:nvSpPr>
          <p:cNvPr id="4" name="Slide Number Placeholder 3">
            <a:extLst>
              <a:ext uri="{FF2B5EF4-FFF2-40B4-BE49-F238E27FC236}">
                <a16:creationId xmlns:a16="http://schemas.microsoft.com/office/drawing/2014/main" id="{786FDDFA-77EC-7F46-9AC1-111928B7A57A}"/>
              </a:ext>
            </a:extLst>
          </p:cNvPr>
          <p:cNvSpPr>
            <a:spLocks noGrp="1"/>
          </p:cNvSpPr>
          <p:nvPr>
            <p:ph type="sldNum" sz="quarter" idx="12"/>
          </p:nvPr>
        </p:nvSpPr>
        <p:spPr/>
        <p:txBody>
          <a:bodyPr/>
          <a:lstStyle/>
          <a:p>
            <a:fld id="{551115BC-487E-4422-894C-CB7CD3E79223}" type="slidenum">
              <a:rPr lang="en-GB" noProof="0" smtClean="0"/>
              <a:t>5</a:t>
            </a:fld>
            <a:endParaRPr lang="en-GB" noProof="0"/>
          </a:p>
        </p:txBody>
      </p:sp>
      <p:pic>
        <p:nvPicPr>
          <p:cNvPr id="6" name="Picture 5">
            <a:extLst>
              <a:ext uri="{FF2B5EF4-FFF2-40B4-BE49-F238E27FC236}">
                <a16:creationId xmlns:a16="http://schemas.microsoft.com/office/drawing/2014/main" id="{F92A40F6-96FE-0346-8618-75E7E9B963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2907" y="2237731"/>
            <a:ext cx="2146717" cy="3567533"/>
          </a:xfrm>
          <a:prstGeom prst="rect">
            <a:avLst/>
          </a:prstGeom>
        </p:spPr>
      </p:pic>
      <p:pic>
        <p:nvPicPr>
          <p:cNvPr id="7" name="Picture 6">
            <a:extLst>
              <a:ext uri="{FF2B5EF4-FFF2-40B4-BE49-F238E27FC236}">
                <a16:creationId xmlns:a16="http://schemas.microsoft.com/office/drawing/2014/main" id="{4A2C2DD7-763E-AB48-8331-DDB18C36F8F1}"/>
              </a:ext>
            </a:extLst>
          </p:cNvPr>
          <p:cNvPicPr>
            <a:picLocks noChangeAspect="1"/>
          </p:cNvPicPr>
          <p:nvPr/>
        </p:nvPicPr>
        <p:blipFill rotWithShape="1">
          <a:blip r:embed="rId2">
            <a:extLst>
              <a:ext uri="{28A0092B-C50C-407E-A947-70E740481C1C}">
                <a14:useLocalDpi xmlns:a14="http://schemas.microsoft.com/office/drawing/2010/main" val="0"/>
              </a:ext>
            </a:extLst>
          </a:blip>
          <a:srcRect t="59649" r="64567" b="15789"/>
          <a:stretch/>
        </p:blipFill>
        <p:spPr>
          <a:xfrm>
            <a:off x="4283968" y="2780928"/>
            <a:ext cx="2118959" cy="2440944"/>
          </a:xfrm>
          <a:prstGeom prst="rect">
            <a:avLst/>
          </a:prstGeom>
        </p:spPr>
      </p:pic>
      <p:sp>
        <p:nvSpPr>
          <p:cNvPr id="3" name="Rectangle 2">
            <a:extLst>
              <a:ext uri="{FF2B5EF4-FFF2-40B4-BE49-F238E27FC236}">
                <a16:creationId xmlns:a16="http://schemas.microsoft.com/office/drawing/2014/main" id="{9F5C1D70-5EEA-A54D-A455-55500C7BED5E}"/>
              </a:ext>
            </a:extLst>
          </p:cNvPr>
          <p:cNvSpPr/>
          <p:nvPr/>
        </p:nvSpPr>
        <p:spPr>
          <a:xfrm>
            <a:off x="1547664" y="2017983"/>
            <a:ext cx="4788490" cy="523220"/>
          </a:xfrm>
          <a:prstGeom prst="rect">
            <a:avLst/>
          </a:prstGeom>
        </p:spPr>
        <p:txBody>
          <a:bodyPr wrap="none">
            <a:spAutoFit/>
          </a:bodyPr>
          <a:lstStyle/>
          <a:p>
            <a:r>
              <a:rPr lang="en-GB" sz="2800" dirty="0"/>
              <a:t>Monolith inner shielding design</a:t>
            </a:r>
          </a:p>
        </p:txBody>
      </p:sp>
      <p:pic>
        <p:nvPicPr>
          <p:cNvPr id="9" name="Picture 8">
            <a:extLst>
              <a:ext uri="{FF2B5EF4-FFF2-40B4-BE49-F238E27FC236}">
                <a16:creationId xmlns:a16="http://schemas.microsoft.com/office/drawing/2014/main" id="{6B7F1CE1-DB99-F549-AD68-AA9BA8255B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2924944"/>
            <a:ext cx="2917957" cy="3287514"/>
          </a:xfrm>
          <a:prstGeom prst="rect">
            <a:avLst/>
          </a:prstGeom>
        </p:spPr>
      </p:pic>
    </p:spTree>
    <p:extLst>
      <p:ext uri="{BB962C8B-B14F-4D97-AF65-F5344CB8AC3E}">
        <p14:creationId xmlns:p14="http://schemas.microsoft.com/office/powerpoint/2010/main" val="3410612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FACA4-0E6E-4149-A87D-A669CCCE0244}"/>
              </a:ext>
            </a:extLst>
          </p:cNvPr>
          <p:cNvSpPr>
            <a:spLocks noGrp="1"/>
          </p:cNvSpPr>
          <p:nvPr>
            <p:ph type="title"/>
          </p:nvPr>
        </p:nvSpPr>
        <p:spPr/>
        <p:txBody>
          <a:bodyPr/>
          <a:lstStyle/>
          <a:p>
            <a:r>
              <a:rPr lang="en-GB" dirty="0"/>
              <a:t>Recap of the TAC #18 presentation</a:t>
            </a:r>
          </a:p>
        </p:txBody>
      </p:sp>
      <p:sp>
        <p:nvSpPr>
          <p:cNvPr id="3" name="Content Placeholder 2">
            <a:extLst>
              <a:ext uri="{FF2B5EF4-FFF2-40B4-BE49-F238E27FC236}">
                <a16:creationId xmlns:a16="http://schemas.microsoft.com/office/drawing/2014/main" id="{FD08AFD9-4D83-B04A-A90F-804DB47A0F11}"/>
              </a:ext>
            </a:extLst>
          </p:cNvPr>
          <p:cNvSpPr>
            <a:spLocks noGrp="1"/>
          </p:cNvSpPr>
          <p:nvPr>
            <p:ph idx="1"/>
          </p:nvPr>
        </p:nvSpPr>
        <p:spPr/>
        <p:txBody>
          <a:bodyPr>
            <a:normAutofit/>
          </a:bodyPr>
          <a:lstStyle/>
          <a:p>
            <a:r>
              <a:rPr lang="en-GB" dirty="0"/>
              <a:t>Fracture mechanics</a:t>
            </a:r>
          </a:p>
          <a:p>
            <a:pPr lvl="1">
              <a:buFontTx/>
              <a:buChar char="-"/>
            </a:pPr>
            <a:r>
              <a:rPr lang="en-GB" sz="2000" dirty="0"/>
              <a:t>Postulated initial surface crack </a:t>
            </a:r>
            <a:r>
              <a:rPr lang="en-GB" sz="2000" b="1" dirty="0"/>
              <a:t>1 mm depth and 5 mm width (x, y)</a:t>
            </a:r>
            <a:endParaRPr lang="en-GB" sz="2000" dirty="0"/>
          </a:p>
          <a:p>
            <a:pPr lvl="1">
              <a:buFontTx/>
              <a:buChar char="-"/>
            </a:pPr>
            <a:r>
              <a:rPr lang="en-GB" sz="2000" dirty="0"/>
              <a:t>During the plant life this initial crack growths to </a:t>
            </a:r>
            <a:r>
              <a:rPr lang="en-GB" sz="2000" b="1" dirty="0"/>
              <a:t>2.7 mm depth and 7.5 mm </a:t>
            </a:r>
            <a:r>
              <a:rPr lang="en-GB" sz="2000" dirty="0"/>
              <a:t>width</a:t>
            </a:r>
          </a:p>
          <a:p>
            <a:pPr lvl="1">
              <a:buFontTx/>
              <a:buChar char="-"/>
            </a:pPr>
            <a:r>
              <a:rPr lang="en-GB" sz="2000" b="1" dirty="0"/>
              <a:t>2.7 x 7.5 </a:t>
            </a:r>
            <a:r>
              <a:rPr lang="en-GB" sz="2000" dirty="0"/>
              <a:t>don´t penetrate the cover </a:t>
            </a:r>
          </a:p>
          <a:p>
            <a:pPr lvl="1">
              <a:buFontTx/>
              <a:buChar char="-"/>
            </a:pPr>
            <a:r>
              <a:rPr lang="en-GB" sz="2000" dirty="0"/>
              <a:t>This result follows from upper bound considerations of fatigue loading and is valid for all locations of the inner shielding.</a:t>
            </a:r>
          </a:p>
        </p:txBody>
      </p:sp>
      <p:sp>
        <p:nvSpPr>
          <p:cNvPr id="4" name="Slide Number Placeholder 3">
            <a:extLst>
              <a:ext uri="{FF2B5EF4-FFF2-40B4-BE49-F238E27FC236}">
                <a16:creationId xmlns:a16="http://schemas.microsoft.com/office/drawing/2014/main" id="{50A90B77-BA09-374F-B542-FBC24598A1F4}"/>
              </a:ext>
            </a:extLst>
          </p:cNvPr>
          <p:cNvSpPr>
            <a:spLocks noGrp="1"/>
          </p:cNvSpPr>
          <p:nvPr>
            <p:ph type="sldNum" sz="quarter" idx="12"/>
          </p:nvPr>
        </p:nvSpPr>
        <p:spPr/>
        <p:txBody>
          <a:bodyPr/>
          <a:lstStyle/>
          <a:p>
            <a:fld id="{551115BC-487E-4422-894C-CB7CD3E79223}" type="slidenum">
              <a:rPr lang="en-GB" noProof="0" smtClean="0"/>
              <a:t>6</a:t>
            </a:fld>
            <a:endParaRPr lang="en-GB" noProof="0"/>
          </a:p>
        </p:txBody>
      </p:sp>
      <p:cxnSp>
        <p:nvCxnSpPr>
          <p:cNvPr id="6" name="Straight Connector 5">
            <a:extLst>
              <a:ext uri="{FF2B5EF4-FFF2-40B4-BE49-F238E27FC236}">
                <a16:creationId xmlns:a16="http://schemas.microsoft.com/office/drawing/2014/main" id="{3711063B-1E82-6C49-BEDC-024922BEE7B9}"/>
              </a:ext>
            </a:extLst>
          </p:cNvPr>
          <p:cNvCxnSpPr>
            <a:cxnSpLocks/>
          </p:cNvCxnSpPr>
          <p:nvPr/>
        </p:nvCxnSpPr>
        <p:spPr>
          <a:xfrm>
            <a:off x="2267744" y="5229200"/>
            <a:ext cx="280831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5C8C059E-BF16-4D46-8353-E0150B55DE38}"/>
              </a:ext>
            </a:extLst>
          </p:cNvPr>
          <p:cNvCxnSpPr>
            <a:cxnSpLocks/>
          </p:cNvCxnSpPr>
          <p:nvPr/>
        </p:nvCxnSpPr>
        <p:spPr>
          <a:xfrm>
            <a:off x="2411760" y="5805264"/>
            <a:ext cx="3168352"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Freeform 7">
            <a:extLst>
              <a:ext uri="{FF2B5EF4-FFF2-40B4-BE49-F238E27FC236}">
                <a16:creationId xmlns:a16="http://schemas.microsoft.com/office/drawing/2014/main" id="{04196E54-1811-CC43-BCE1-F326FF15AFAC}"/>
              </a:ext>
            </a:extLst>
          </p:cNvPr>
          <p:cNvSpPr/>
          <p:nvPr/>
        </p:nvSpPr>
        <p:spPr>
          <a:xfrm>
            <a:off x="3015253" y="5548388"/>
            <a:ext cx="1075597" cy="266290"/>
          </a:xfrm>
          <a:custGeom>
            <a:avLst/>
            <a:gdLst>
              <a:gd name="connsiteX0" fmla="*/ 0 w 1020435"/>
              <a:gd name="connsiteY0" fmla="*/ 217622 h 217622"/>
              <a:gd name="connsiteX1" fmla="*/ 15114 w 1020435"/>
              <a:gd name="connsiteY1" fmla="*/ 134495 h 217622"/>
              <a:gd name="connsiteX2" fmla="*/ 90684 w 1020435"/>
              <a:gd name="connsiteY2" fmla="*/ 126938 h 217622"/>
              <a:gd name="connsiteX3" fmla="*/ 136026 w 1020435"/>
              <a:gd name="connsiteY3" fmla="*/ 111824 h 217622"/>
              <a:gd name="connsiteX4" fmla="*/ 188926 w 1020435"/>
              <a:gd name="connsiteY4" fmla="*/ 58924 h 217622"/>
              <a:gd name="connsiteX5" fmla="*/ 347623 w 1020435"/>
              <a:gd name="connsiteY5" fmla="*/ 51367 h 217622"/>
              <a:gd name="connsiteX6" fmla="*/ 377851 w 1020435"/>
              <a:gd name="connsiteY6" fmla="*/ 21139 h 217622"/>
              <a:gd name="connsiteX7" fmla="*/ 528992 w 1020435"/>
              <a:gd name="connsiteY7" fmla="*/ 13582 h 217622"/>
              <a:gd name="connsiteX8" fmla="*/ 597005 w 1020435"/>
              <a:gd name="connsiteY8" fmla="*/ 28696 h 217622"/>
              <a:gd name="connsiteX9" fmla="*/ 642347 w 1020435"/>
              <a:gd name="connsiteY9" fmla="*/ 43810 h 217622"/>
              <a:gd name="connsiteX10" fmla="*/ 672575 w 1020435"/>
              <a:gd name="connsiteY10" fmla="*/ 36253 h 217622"/>
              <a:gd name="connsiteX11" fmla="*/ 717917 w 1020435"/>
              <a:gd name="connsiteY11" fmla="*/ 6025 h 217622"/>
              <a:gd name="connsiteX12" fmla="*/ 778373 w 1020435"/>
              <a:gd name="connsiteY12" fmla="*/ 21139 h 217622"/>
              <a:gd name="connsiteX13" fmla="*/ 801045 w 1020435"/>
              <a:gd name="connsiteY13" fmla="*/ 36253 h 217622"/>
              <a:gd name="connsiteX14" fmla="*/ 846387 w 1020435"/>
              <a:gd name="connsiteY14" fmla="*/ 43810 h 217622"/>
              <a:gd name="connsiteX15" fmla="*/ 876615 w 1020435"/>
              <a:gd name="connsiteY15" fmla="*/ 51367 h 217622"/>
              <a:gd name="connsiteX16" fmla="*/ 929514 w 1020435"/>
              <a:gd name="connsiteY16" fmla="*/ 89152 h 217622"/>
              <a:gd name="connsiteX17" fmla="*/ 944628 w 1020435"/>
              <a:gd name="connsiteY17" fmla="*/ 104267 h 217622"/>
              <a:gd name="connsiteX18" fmla="*/ 974856 w 1020435"/>
              <a:gd name="connsiteY18" fmla="*/ 126938 h 217622"/>
              <a:gd name="connsiteX19" fmla="*/ 997527 w 1020435"/>
              <a:gd name="connsiteY19" fmla="*/ 149609 h 217622"/>
              <a:gd name="connsiteX20" fmla="*/ 1020198 w 1020435"/>
              <a:gd name="connsiteY20" fmla="*/ 179837 h 217622"/>
              <a:gd name="connsiteX0" fmla="*/ 0 w 1042639"/>
              <a:gd name="connsiteY0" fmla="*/ 217622 h 225597"/>
              <a:gd name="connsiteX1" fmla="*/ 15114 w 1042639"/>
              <a:gd name="connsiteY1" fmla="*/ 134495 h 225597"/>
              <a:gd name="connsiteX2" fmla="*/ 90684 w 1042639"/>
              <a:gd name="connsiteY2" fmla="*/ 126938 h 225597"/>
              <a:gd name="connsiteX3" fmla="*/ 136026 w 1042639"/>
              <a:gd name="connsiteY3" fmla="*/ 111824 h 225597"/>
              <a:gd name="connsiteX4" fmla="*/ 188926 w 1042639"/>
              <a:gd name="connsiteY4" fmla="*/ 58924 h 225597"/>
              <a:gd name="connsiteX5" fmla="*/ 347623 w 1042639"/>
              <a:gd name="connsiteY5" fmla="*/ 51367 h 225597"/>
              <a:gd name="connsiteX6" fmla="*/ 377851 w 1042639"/>
              <a:gd name="connsiteY6" fmla="*/ 21139 h 225597"/>
              <a:gd name="connsiteX7" fmla="*/ 528992 w 1042639"/>
              <a:gd name="connsiteY7" fmla="*/ 13582 h 225597"/>
              <a:gd name="connsiteX8" fmla="*/ 597005 w 1042639"/>
              <a:gd name="connsiteY8" fmla="*/ 28696 h 225597"/>
              <a:gd name="connsiteX9" fmla="*/ 642347 w 1042639"/>
              <a:gd name="connsiteY9" fmla="*/ 43810 h 225597"/>
              <a:gd name="connsiteX10" fmla="*/ 672575 w 1042639"/>
              <a:gd name="connsiteY10" fmla="*/ 36253 h 225597"/>
              <a:gd name="connsiteX11" fmla="*/ 717917 w 1042639"/>
              <a:gd name="connsiteY11" fmla="*/ 6025 h 225597"/>
              <a:gd name="connsiteX12" fmla="*/ 778373 w 1042639"/>
              <a:gd name="connsiteY12" fmla="*/ 21139 h 225597"/>
              <a:gd name="connsiteX13" fmla="*/ 801045 w 1042639"/>
              <a:gd name="connsiteY13" fmla="*/ 36253 h 225597"/>
              <a:gd name="connsiteX14" fmla="*/ 846387 w 1042639"/>
              <a:gd name="connsiteY14" fmla="*/ 43810 h 225597"/>
              <a:gd name="connsiteX15" fmla="*/ 876615 w 1042639"/>
              <a:gd name="connsiteY15" fmla="*/ 51367 h 225597"/>
              <a:gd name="connsiteX16" fmla="*/ 929514 w 1042639"/>
              <a:gd name="connsiteY16" fmla="*/ 89152 h 225597"/>
              <a:gd name="connsiteX17" fmla="*/ 944628 w 1042639"/>
              <a:gd name="connsiteY17" fmla="*/ 104267 h 225597"/>
              <a:gd name="connsiteX18" fmla="*/ 974856 w 1042639"/>
              <a:gd name="connsiteY18" fmla="*/ 126938 h 225597"/>
              <a:gd name="connsiteX19" fmla="*/ 997527 w 1042639"/>
              <a:gd name="connsiteY19" fmla="*/ 149609 h 225597"/>
              <a:gd name="connsiteX20" fmla="*/ 1042639 w 1042639"/>
              <a:gd name="connsiteY20" fmla="*/ 225597 h 225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42639" h="225597">
                <a:moveTo>
                  <a:pt x="0" y="217622"/>
                </a:moveTo>
                <a:cubicBezTo>
                  <a:pt x="5038" y="189913"/>
                  <a:pt x="-4800" y="154409"/>
                  <a:pt x="15114" y="134495"/>
                </a:cubicBezTo>
                <a:cubicBezTo>
                  <a:pt x="33015" y="116594"/>
                  <a:pt x="65802" y="131603"/>
                  <a:pt x="90684" y="126938"/>
                </a:cubicBezTo>
                <a:cubicBezTo>
                  <a:pt x="106343" y="124002"/>
                  <a:pt x="136026" y="111824"/>
                  <a:pt x="136026" y="111824"/>
                </a:cubicBezTo>
                <a:cubicBezTo>
                  <a:pt x="154616" y="83938"/>
                  <a:pt x="156063" y="61663"/>
                  <a:pt x="188926" y="58924"/>
                </a:cubicBezTo>
                <a:cubicBezTo>
                  <a:pt x="241702" y="54526"/>
                  <a:pt x="294724" y="53886"/>
                  <a:pt x="347623" y="51367"/>
                </a:cubicBezTo>
                <a:cubicBezTo>
                  <a:pt x="357699" y="41291"/>
                  <a:pt x="367032" y="30413"/>
                  <a:pt x="377851" y="21139"/>
                </a:cubicBezTo>
                <a:cubicBezTo>
                  <a:pt x="424078" y="-18484"/>
                  <a:pt x="448779" y="8864"/>
                  <a:pt x="528992" y="13582"/>
                </a:cubicBezTo>
                <a:cubicBezTo>
                  <a:pt x="551663" y="18620"/>
                  <a:pt x="574565" y="22712"/>
                  <a:pt x="597005" y="28696"/>
                </a:cubicBezTo>
                <a:cubicBezTo>
                  <a:pt x="612399" y="32801"/>
                  <a:pt x="626495" y="42225"/>
                  <a:pt x="642347" y="43810"/>
                </a:cubicBezTo>
                <a:cubicBezTo>
                  <a:pt x="652682" y="44843"/>
                  <a:pt x="662499" y="38772"/>
                  <a:pt x="672575" y="36253"/>
                </a:cubicBezTo>
                <a:cubicBezTo>
                  <a:pt x="683760" y="25068"/>
                  <a:pt x="697867" y="4202"/>
                  <a:pt x="717917" y="6025"/>
                </a:cubicBezTo>
                <a:cubicBezTo>
                  <a:pt x="738604" y="7906"/>
                  <a:pt x="778373" y="21139"/>
                  <a:pt x="778373" y="21139"/>
                </a:cubicBezTo>
                <a:cubicBezTo>
                  <a:pt x="785930" y="26177"/>
                  <a:pt x="792428" y="33381"/>
                  <a:pt x="801045" y="36253"/>
                </a:cubicBezTo>
                <a:cubicBezTo>
                  <a:pt x="815581" y="41098"/>
                  <a:pt x="831362" y="40805"/>
                  <a:pt x="846387" y="43810"/>
                </a:cubicBezTo>
                <a:cubicBezTo>
                  <a:pt x="856571" y="45847"/>
                  <a:pt x="866539" y="48848"/>
                  <a:pt x="876615" y="51367"/>
                </a:cubicBezTo>
                <a:cubicBezTo>
                  <a:pt x="955641" y="130393"/>
                  <a:pt x="869194" y="52959"/>
                  <a:pt x="929514" y="89152"/>
                </a:cubicBezTo>
                <a:cubicBezTo>
                  <a:pt x="935624" y="92818"/>
                  <a:pt x="939154" y="99706"/>
                  <a:pt x="944628" y="104267"/>
                </a:cubicBezTo>
                <a:cubicBezTo>
                  <a:pt x="954304" y="112330"/>
                  <a:pt x="965293" y="118741"/>
                  <a:pt x="974856" y="126938"/>
                </a:cubicBezTo>
                <a:cubicBezTo>
                  <a:pt x="982970" y="133893"/>
                  <a:pt x="986230" y="133166"/>
                  <a:pt x="997527" y="149609"/>
                </a:cubicBezTo>
                <a:cubicBezTo>
                  <a:pt x="1008824" y="166052"/>
                  <a:pt x="1042639" y="198917"/>
                  <a:pt x="1042639" y="225597"/>
                </a:cubicBezTo>
              </a:path>
            </a:pathLst>
          </a:cu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0" name="Straight Connector 9">
            <a:extLst>
              <a:ext uri="{FF2B5EF4-FFF2-40B4-BE49-F238E27FC236}">
                <a16:creationId xmlns:a16="http://schemas.microsoft.com/office/drawing/2014/main" id="{9AC51671-CF2A-AC46-8AF4-36438AC4C8AF}"/>
              </a:ext>
            </a:extLst>
          </p:cNvPr>
          <p:cNvCxnSpPr/>
          <p:nvPr/>
        </p:nvCxnSpPr>
        <p:spPr>
          <a:xfrm>
            <a:off x="2267744" y="5229200"/>
            <a:ext cx="648072"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796063D-49F2-A24C-B28B-CA1A3318C8CC}"/>
              </a:ext>
            </a:extLst>
          </p:cNvPr>
          <p:cNvCxnSpPr>
            <a:cxnSpLocks/>
            <a:endCxn id="8" idx="1"/>
          </p:cNvCxnSpPr>
          <p:nvPr/>
        </p:nvCxnSpPr>
        <p:spPr>
          <a:xfrm>
            <a:off x="2483768" y="5229199"/>
            <a:ext cx="547077" cy="4779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270BE61-8D0F-3248-9F58-B67A9B0FD37E}"/>
              </a:ext>
            </a:extLst>
          </p:cNvPr>
          <p:cNvCxnSpPr>
            <a:cxnSpLocks/>
          </p:cNvCxnSpPr>
          <p:nvPr/>
        </p:nvCxnSpPr>
        <p:spPr>
          <a:xfrm>
            <a:off x="2735796" y="5238614"/>
            <a:ext cx="406458" cy="369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1903098-A494-5841-BD9B-ED5E67EB650D}"/>
              </a:ext>
            </a:extLst>
          </p:cNvPr>
          <p:cNvCxnSpPr>
            <a:cxnSpLocks/>
            <a:endCxn id="8" idx="5"/>
          </p:cNvCxnSpPr>
          <p:nvPr/>
        </p:nvCxnSpPr>
        <p:spPr>
          <a:xfrm>
            <a:off x="2951820" y="5229201"/>
            <a:ext cx="422044" cy="3798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4976313-720A-FA41-AE2B-AD289FFA0DF9}"/>
              </a:ext>
            </a:extLst>
          </p:cNvPr>
          <p:cNvCxnSpPr>
            <a:cxnSpLocks/>
            <a:endCxn id="8" idx="7"/>
          </p:cNvCxnSpPr>
          <p:nvPr/>
        </p:nvCxnSpPr>
        <p:spPr>
          <a:xfrm>
            <a:off x="3167844" y="5229200"/>
            <a:ext cx="393123" cy="3352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88537FE-0A8B-0549-BCCB-D2E7A0252A76}"/>
              </a:ext>
            </a:extLst>
          </p:cNvPr>
          <p:cNvCxnSpPr>
            <a:cxnSpLocks/>
            <a:endCxn id="8" idx="12"/>
          </p:cNvCxnSpPr>
          <p:nvPr/>
        </p:nvCxnSpPr>
        <p:spPr>
          <a:xfrm>
            <a:off x="3419872" y="5238615"/>
            <a:ext cx="398359" cy="3347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9369897-A121-6548-A4A6-A80F1D0FD799}"/>
              </a:ext>
            </a:extLst>
          </p:cNvPr>
          <p:cNvCxnSpPr/>
          <p:nvPr/>
        </p:nvCxnSpPr>
        <p:spPr>
          <a:xfrm>
            <a:off x="3635896" y="5213259"/>
            <a:ext cx="648072"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282ACB2-59FD-694C-9715-BA903541E566}"/>
              </a:ext>
            </a:extLst>
          </p:cNvPr>
          <p:cNvCxnSpPr/>
          <p:nvPr/>
        </p:nvCxnSpPr>
        <p:spPr>
          <a:xfrm>
            <a:off x="3851920" y="5213258"/>
            <a:ext cx="648072"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E048F76-5E8C-F14F-8BA1-1953E13EFF35}"/>
              </a:ext>
            </a:extLst>
          </p:cNvPr>
          <p:cNvCxnSpPr/>
          <p:nvPr/>
        </p:nvCxnSpPr>
        <p:spPr>
          <a:xfrm>
            <a:off x="4103948" y="5222673"/>
            <a:ext cx="648072"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FC713CF-3888-2F40-ADAE-9442F3BC1AED}"/>
              </a:ext>
            </a:extLst>
          </p:cNvPr>
          <p:cNvCxnSpPr/>
          <p:nvPr/>
        </p:nvCxnSpPr>
        <p:spPr>
          <a:xfrm>
            <a:off x="4319972" y="5213260"/>
            <a:ext cx="648072"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A414B82-C709-9043-BCED-0F4310845488}"/>
              </a:ext>
            </a:extLst>
          </p:cNvPr>
          <p:cNvCxnSpPr/>
          <p:nvPr/>
        </p:nvCxnSpPr>
        <p:spPr>
          <a:xfrm>
            <a:off x="4535996" y="5213259"/>
            <a:ext cx="648072"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EBD3021-3979-674E-AA44-57794F1A3598}"/>
              </a:ext>
            </a:extLst>
          </p:cNvPr>
          <p:cNvCxnSpPr/>
          <p:nvPr/>
        </p:nvCxnSpPr>
        <p:spPr>
          <a:xfrm>
            <a:off x="4788024" y="5222674"/>
            <a:ext cx="648072"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BBD2DE1-7BC1-8E4F-99FB-76ACEE53C041}"/>
              </a:ext>
            </a:extLst>
          </p:cNvPr>
          <p:cNvCxnSpPr>
            <a:cxnSpLocks/>
          </p:cNvCxnSpPr>
          <p:nvPr/>
        </p:nvCxnSpPr>
        <p:spPr>
          <a:xfrm>
            <a:off x="2303748" y="5453225"/>
            <a:ext cx="396044" cy="352039"/>
          </a:xfrm>
          <a:prstGeom prst="line">
            <a:avLst/>
          </a:prstGeom>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C7F47313-094D-054B-8484-8C65AF0974A6}"/>
              </a:ext>
            </a:extLst>
          </p:cNvPr>
          <p:cNvSpPr/>
          <p:nvPr/>
        </p:nvSpPr>
        <p:spPr>
          <a:xfrm>
            <a:off x="2411760" y="5814678"/>
            <a:ext cx="3096344" cy="566650"/>
          </a:xfrm>
          <a:prstGeom prst="rect">
            <a:avLst/>
          </a:prstGeom>
          <a:pattFill prst="dashHorz">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a:extLst>
              <a:ext uri="{FF2B5EF4-FFF2-40B4-BE49-F238E27FC236}">
                <a16:creationId xmlns:a16="http://schemas.microsoft.com/office/drawing/2014/main" id="{ABCAD9A4-990F-AE43-B7BD-D8DD287D35C0}"/>
              </a:ext>
            </a:extLst>
          </p:cNvPr>
          <p:cNvSpPr txBox="1"/>
          <p:nvPr/>
        </p:nvSpPr>
        <p:spPr>
          <a:xfrm>
            <a:off x="3419872" y="5898135"/>
            <a:ext cx="511679" cy="246221"/>
          </a:xfrm>
          <a:prstGeom prst="rect">
            <a:avLst/>
          </a:prstGeom>
          <a:noFill/>
        </p:spPr>
        <p:txBody>
          <a:bodyPr wrap="none" rtlCol="0">
            <a:spAutoFit/>
          </a:bodyPr>
          <a:lstStyle/>
          <a:p>
            <a:r>
              <a:rPr lang="en-GB" sz="1000" dirty="0"/>
              <a:t>Water</a:t>
            </a:r>
          </a:p>
        </p:txBody>
      </p:sp>
      <p:sp>
        <p:nvSpPr>
          <p:cNvPr id="35" name="TextBox 34">
            <a:extLst>
              <a:ext uri="{FF2B5EF4-FFF2-40B4-BE49-F238E27FC236}">
                <a16:creationId xmlns:a16="http://schemas.microsoft.com/office/drawing/2014/main" id="{EBA80DFF-4023-754D-9231-7F0F3B2885B3}"/>
              </a:ext>
            </a:extLst>
          </p:cNvPr>
          <p:cNvSpPr txBox="1"/>
          <p:nvPr/>
        </p:nvSpPr>
        <p:spPr>
          <a:xfrm>
            <a:off x="4246430" y="4892067"/>
            <a:ext cx="651140" cy="261610"/>
          </a:xfrm>
          <a:prstGeom prst="rect">
            <a:avLst/>
          </a:prstGeom>
          <a:noFill/>
        </p:spPr>
        <p:txBody>
          <a:bodyPr wrap="none" rtlCol="0">
            <a:spAutoFit/>
          </a:bodyPr>
          <a:lstStyle/>
          <a:p>
            <a:r>
              <a:rPr lang="en-GB" sz="1050" dirty="0"/>
              <a:t>Vacuum</a:t>
            </a:r>
          </a:p>
        </p:txBody>
      </p:sp>
      <p:cxnSp>
        <p:nvCxnSpPr>
          <p:cNvPr id="37" name="Straight Connector 36">
            <a:extLst>
              <a:ext uri="{FF2B5EF4-FFF2-40B4-BE49-F238E27FC236}">
                <a16:creationId xmlns:a16="http://schemas.microsoft.com/office/drawing/2014/main" id="{94D13E71-D943-ED4A-8E43-4A65CBC8C557}"/>
              </a:ext>
            </a:extLst>
          </p:cNvPr>
          <p:cNvCxnSpPr/>
          <p:nvPr/>
        </p:nvCxnSpPr>
        <p:spPr>
          <a:xfrm flipH="1">
            <a:off x="1835696" y="5544238"/>
            <a:ext cx="20162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2EA2942D-9ECD-EA4F-A732-6206E626CC81}"/>
              </a:ext>
            </a:extLst>
          </p:cNvPr>
          <p:cNvCxnSpPr>
            <a:cxnSpLocks/>
          </p:cNvCxnSpPr>
          <p:nvPr/>
        </p:nvCxnSpPr>
        <p:spPr>
          <a:xfrm flipH="1">
            <a:off x="1835696" y="5805264"/>
            <a:ext cx="18722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39FEF1D-F113-CB44-9646-0D847AEDD7A3}"/>
              </a:ext>
            </a:extLst>
          </p:cNvPr>
          <p:cNvCxnSpPr>
            <a:cxnSpLocks/>
          </p:cNvCxnSpPr>
          <p:nvPr/>
        </p:nvCxnSpPr>
        <p:spPr>
          <a:xfrm flipH="1" flipV="1">
            <a:off x="4089130" y="4689754"/>
            <a:ext cx="8384" cy="11155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D8028C1A-3758-984F-A913-7A4426C0946D}"/>
              </a:ext>
            </a:extLst>
          </p:cNvPr>
          <p:cNvCxnSpPr>
            <a:cxnSpLocks/>
          </p:cNvCxnSpPr>
          <p:nvPr/>
        </p:nvCxnSpPr>
        <p:spPr>
          <a:xfrm flipH="1" flipV="1">
            <a:off x="3014469" y="4696448"/>
            <a:ext cx="8384" cy="11155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24129A19-E7AD-784C-9C2B-E7763B23ED67}"/>
              </a:ext>
            </a:extLst>
          </p:cNvPr>
          <p:cNvCxnSpPr>
            <a:cxnSpLocks/>
          </p:cNvCxnSpPr>
          <p:nvPr/>
        </p:nvCxnSpPr>
        <p:spPr>
          <a:xfrm flipH="1">
            <a:off x="3014470" y="4797152"/>
            <a:ext cx="1074660" cy="0"/>
          </a:xfrm>
          <a:prstGeom prst="line">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B98F3BF5-827D-094B-8318-715EA4483CD4}"/>
              </a:ext>
            </a:extLst>
          </p:cNvPr>
          <p:cNvCxnSpPr>
            <a:cxnSpLocks/>
          </p:cNvCxnSpPr>
          <p:nvPr/>
        </p:nvCxnSpPr>
        <p:spPr>
          <a:xfrm flipV="1">
            <a:off x="1988096" y="5544239"/>
            <a:ext cx="0" cy="254498"/>
          </a:xfrm>
          <a:prstGeom prst="line">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B94F9A64-094E-944E-8E63-65E25978FDB5}"/>
              </a:ext>
            </a:extLst>
          </p:cNvPr>
          <p:cNvSpPr txBox="1"/>
          <p:nvPr/>
        </p:nvSpPr>
        <p:spPr>
          <a:xfrm rot="16200000">
            <a:off x="1636188" y="5428426"/>
            <a:ext cx="317716" cy="461665"/>
          </a:xfrm>
          <a:prstGeom prst="rect">
            <a:avLst/>
          </a:prstGeom>
          <a:noFill/>
        </p:spPr>
        <p:txBody>
          <a:bodyPr wrap="none" rtlCol="0">
            <a:spAutoFit/>
          </a:bodyPr>
          <a:lstStyle/>
          <a:p>
            <a:r>
              <a:rPr lang="en-GB" sz="2400" dirty="0"/>
              <a:t>x</a:t>
            </a:r>
            <a:endParaRPr lang="en-GB" dirty="0"/>
          </a:p>
        </p:txBody>
      </p:sp>
      <p:sp>
        <p:nvSpPr>
          <p:cNvPr id="54" name="TextBox 53">
            <a:extLst>
              <a:ext uri="{FF2B5EF4-FFF2-40B4-BE49-F238E27FC236}">
                <a16:creationId xmlns:a16="http://schemas.microsoft.com/office/drawing/2014/main" id="{189F46ED-1BF0-A84F-AFAE-C9A8C545C6A9}"/>
              </a:ext>
            </a:extLst>
          </p:cNvPr>
          <p:cNvSpPr txBox="1"/>
          <p:nvPr/>
        </p:nvSpPr>
        <p:spPr>
          <a:xfrm>
            <a:off x="3350003" y="4398048"/>
            <a:ext cx="324128" cy="461665"/>
          </a:xfrm>
          <a:prstGeom prst="rect">
            <a:avLst/>
          </a:prstGeom>
          <a:noFill/>
        </p:spPr>
        <p:txBody>
          <a:bodyPr wrap="none" rtlCol="0">
            <a:spAutoFit/>
          </a:bodyPr>
          <a:lstStyle/>
          <a:p>
            <a:r>
              <a:rPr lang="en-GB" sz="2400" dirty="0"/>
              <a:t>y</a:t>
            </a:r>
            <a:endParaRPr lang="en-GB" dirty="0"/>
          </a:p>
        </p:txBody>
      </p:sp>
    </p:spTree>
    <p:extLst>
      <p:ext uri="{BB962C8B-B14F-4D97-AF65-F5344CB8AC3E}">
        <p14:creationId xmlns:p14="http://schemas.microsoft.com/office/powerpoint/2010/main" val="782960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F7AC0-D3CA-6640-883C-EDB3E6FD2A85}"/>
              </a:ext>
            </a:extLst>
          </p:cNvPr>
          <p:cNvSpPr>
            <a:spLocks noGrp="1"/>
          </p:cNvSpPr>
          <p:nvPr>
            <p:ph type="title"/>
          </p:nvPr>
        </p:nvSpPr>
        <p:spPr/>
        <p:txBody>
          <a:bodyPr/>
          <a:lstStyle/>
          <a:p>
            <a:r>
              <a:rPr lang="en-GB" dirty="0"/>
              <a:t>Recap of the TAC #18 presentation</a:t>
            </a:r>
          </a:p>
        </p:txBody>
      </p:sp>
      <p:sp>
        <p:nvSpPr>
          <p:cNvPr id="3" name="Content Placeholder 2">
            <a:extLst>
              <a:ext uri="{FF2B5EF4-FFF2-40B4-BE49-F238E27FC236}">
                <a16:creationId xmlns:a16="http://schemas.microsoft.com/office/drawing/2014/main" id="{7B7AC1D2-2B68-B84C-AC3C-2B7433C587E4}"/>
              </a:ext>
            </a:extLst>
          </p:cNvPr>
          <p:cNvSpPr>
            <a:spLocks noGrp="1"/>
          </p:cNvSpPr>
          <p:nvPr>
            <p:ph idx="1"/>
          </p:nvPr>
        </p:nvSpPr>
        <p:spPr/>
        <p:txBody>
          <a:bodyPr/>
          <a:lstStyle/>
          <a:p>
            <a:r>
              <a:rPr lang="en-GB" dirty="0"/>
              <a:t>Detect crack during manufacturing</a:t>
            </a:r>
          </a:p>
          <a:p>
            <a:pPr lvl="1">
              <a:buFontTx/>
              <a:buChar char="-"/>
            </a:pPr>
            <a:r>
              <a:rPr lang="en-GB" sz="2000" dirty="0"/>
              <a:t>Based upon the RCC-</a:t>
            </a:r>
            <a:r>
              <a:rPr lang="en-GB" sz="2000" dirty="0" err="1"/>
              <a:t>MRx</a:t>
            </a:r>
            <a:r>
              <a:rPr lang="en-GB" sz="2000" dirty="0"/>
              <a:t> leak rate analysis procedures, the through wall </a:t>
            </a:r>
            <a:r>
              <a:rPr lang="en-GB" sz="2000" u="sng" dirty="0"/>
              <a:t>penetrating</a:t>
            </a:r>
            <a:r>
              <a:rPr lang="en-GB" sz="2000" dirty="0"/>
              <a:t> crack needs be 1.5 mm wide (y) to generate leak rate 1 gr/h,</a:t>
            </a:r>
          </a:p>
          <a:p>
            <a:pPr lvl="1">
              <a:buFontTx/>
              <a:buChar char="-"/>
            </a:pPr>
            <a:r>
              <a:rPr lang="en-GB" sz="2000" dirty="0"/>
              <a:t>The initial </a:t>
            </a:r>
            <a:r>
              <a:rPr lang="en-GB" sz="2000" u="sng" dirty="0"/>
              <a:t>penetrating</a:t>
            </a:r>
            <a:r>
              <a:rPr lang="en-GB" sz="2000" dirty="0"/>
              <a:t> crack needs to be 0.75 mm wide (y) to reach 1.5 mm during the plant life</a:t>
            </a:r>
          </a:p>
          <a:p>
            <a:pPr lvl="1">
              <a:buFontTx/>
              <a:buChar char="-"/>
            </a:pPr>
            <a:r>
              <a:rPr lang="en-GB" sz="2000" dirty="0"/>
              <a:t>Liquid penetrant testing is classified to detect </a:t>
            </a:r>
            <a:r>
              <a:rPr lang="en-GB" sz="2000" u="sng" dirty="0"/>
              <a:t>surface</a:t>
            </a:r>
            <a:r>
              <a:rPr lang="en-GB" sz="2000" dirty="0"/>
              <a:t> cracks from 1 mm and with borescope 2 mm</a:t>
            </a:r>
          </a:p>
          <a:p>
            <a:pPr lvl="1"/>
            <a:endParaRPr lang="en-GB" dirty="0"/>
          </a:p>
        </p:txBody>
      </p:sp>
      <p:sp>
        <p:nvSpPr>
          <p:cNvPr id="4" name="Slide Number Placeholder 3">
            <a:extLst>
              <a:ext uri="{FF2B5EF4-FFF2-40B4-BE49-F238E27FC236}">
                <a16:creationId xmlns:a16="http://schemas.microsoft.com/office/drawing/2014/main" id="{F4ACFE58-5C2B-AF4C-A3AD-0BC98B390B17}"/>
              </a:ext>
            </a:extLst>
          </p:cNvPr>
          <p:cNvSpPr>
            <a:spLocks noGrp="1"/>
          </p:cNvSpPr>
          <p:nvPr>
            <p:ph type="sldNum" sz="quarter" idx="12"/>
          </p:nvPr>
        </p:nvSpPr>
        <p:spPr/>
        <p:txBody>
          <a:bodyPr/>
          <a:lstStyle/>
          <a:p>
            <a:fld id="{551115BC-487E-4422-894C-CB7CD3E79223}" type="slidenum">
              <a:rPr lang="en-GB" noProof="0" smtClean="0"/>
              <a:t>7</a:t>
            </a:fld>
            <a:endParaRPr lang="en-GB" noProof="0" dirty="0"/>
          </a:p>
        </p:txBody>
      </p:sp>
      <p:cxnSp>
        <p:nvCxnSpPr>
          <p:cNvPr id="5" name="Straight Connector 4">
            <a:extLst>
              <a:ext uri="{FF2B5EF4-FFF2-40B4-BE49-F238E27FC236}">
                <a16:creationId xmlns:a16="http://schemas.microsoft.com/office/drawing/2014/main" id="{18CFECD7-1F2B-5446-AF6F-7ED46BDD0672}"/>
              </a:ext>
            </a:extLst>
          </p:cNvPr>
          <p:cNvCxnSpPr>
            <a:cxnSpLocks/>
          </p:cNvCxnSpPr>
          <p:nvPr/>
        </p:nvCxnSpPr>
        <p:spPr>
          <a:xfrm>
            <a:off x="2267744" y="5229200"/>
            <a:ext cx="280831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92F0007D-FB31-E74F-8965-3FB004C081FE}"/>
              </a:ext>
            </a:extLst>
          </p:cNvPr>
          <p:cNvCxnSpPr>
            <a:cxnSpLocks/>
          </p:cNvCxnSpPr>
          <p:nvPr/>
        </p:nvCxnSpPr>
        <p:spPr>
          <a:xfrm>
            <a:off x="2411760" y="5805264"/>
            <a:ext cx="316835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8DDDB74D-6F38-2843-8882-FB95BA977B54}"/>
              </a:ext>
            </a:extLst>
          </p:cNvPr>
          <p:cNvCxnSpPr>
            <a:cxnSpLocks/>
            <a:endCxn id="32" idx="6"/>
          </p:cNvCxnSpPr>
          <p:nvPr/>
        </p:nvCxnSpPr>
        <p:spPr>
          <a:xfrm>
            <a:off x="2267744" y="5229200"/>
            <a:ext cx="487567" cy="41464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B890DCA-23FB-3C45-9B73-0BAD6B27BE47}"/>
              </a:ext>
            </a:extLst>
          </p:cNvPr>
          <p:cNvCxnSpPr>
            <a:cxnSpLocks/>
            <a:endCxn id="32" idx="11"/>
          </p:cNvCxnSpPr>
          <p:nvPr/>
        </p:nvCxnSpPr>
        <p:spPr>
          <a:xfrm>
            <a:off x="2483768" y="5229199"/>
            <a:ext cx="404767" cy="317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6010078-6ADC-E14D-BA8C-D666C97FFBDB}"/>
              </a:ext>
            </a:extLst>
          </p:cNvPr>
          <p:cNvCxnSpPr>
            <a:cxnSpLocks/>
            <a:endCxn id="32" idx="16"/>
          </p:cNvCxnSpPr>
          <p:nvPr/>
        </p:nvCxnSpPr>
        <p:spPr>
          <a:xfrm>
            <a:off x="2735796" y="5238614"/>
            <a:ext cx="261740" cy="1872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127DC8D-4907-2F4F-946E-9BFC1161B559}"/>
              </a:ext>
            </a:extLst>
          </p:cNvPr>
          <p:cNvCxnSpPr>
            <a:cxnSpLocks/>
            <a:endCxn id="32" idx="20"/>
          </p:cNvCxnSpPr>
          <p:nvPr/>
        </p:nvCxnSpPr>
        <p:spPr>
          <a:xfrm>
            <a:off x="2951820" y="5229201"/>
            <a:ext cx="191052" cy="1360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8CFF391-C120-3745-BA6A-9D236C4F6F10}"/>
              </a:ext>
            </a:extLst>
          </p:cNvPr>
          <p:cNvCxnSpPr>
            <a:cxnSpLocks/>
            <a:endCxn id="32" idx="25"/>
          </p:cNvCxnSpPr>
          <p:nvPr/>
        </p:nvCxnSpPr>
        <p:spPr>
          <a:xfrm>
            <a:off x="3167844" y="5229200"/>
            <a:ext cx="65862" cy="391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5260629-22DD-2943-A8AF-9359DB5D860B}"/>
              </a:ext>
            </a:extLst>
          </p:cNvPr>
          <p:cNvCxnSpPr/>
          <p:nvPr/>
        </p:nvCxnSpPr>
        <p:spPr>
          <a:xfrm>
            <a:off x="4103948" y="5222673"/>
            <a:ext cx="648072"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16FF7FA-7622-1741-8480-627B95065AED}"/>
              </a:ext>
            </a:extLst>
          </p:cNvPr>
          <p:cNvCxnSpPr/>
          <p:nvPr/>
        </p:nvCxnSpPr>
        <p:spPr>
          <a:xfrm>
            <a:off x="4319972" y="5213260"/>
            <a:ext cx="648072"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D639C70-17B0-164E-8BDE-7966AF4B7A7F}"/>
              </a:ext>
            </a:extLst>
          </p:cNvPr>
          <p:cNvCxnSpPr/>
          <p:nvPr/>
        </p:nvCxnSpPr>
        <p:spPr>
          <a:xfrm>
            <a:off x="4535996" y="5213259"/>
            <a:ext cx="648072"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AE7EF4B-251C-BC4C-B351-782F7791A98D}"/>
              </a:ext>
            </a:extLst>
          </p:cNvPr>
          <p:cNvCxnSpPr/>
          <p:nvPr/>
        </p:nvCxnSpPr>
        <p:spPr>
          <a:xfrm>
            <a:off x="4788024" y="5222674"/>
            <a:ext cx="648072"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5AE2A52-26F9-FB4E-8843-12BE92A28CCF}"/>
              </a:ext>
            </a:extLst>
          </p:cNvPr>
          <p:cNvCxnSpPr>
            <a:cxnSpLocks/>
          </p:cNvCxnSpPr>
          <p:nvPr/>
        </p:nvCxnSpPr>
        <p:spPr>
          <a:xfrm>
            <a:off x="2254422" y="5412020"/>
            <a:ext cx="396044" cy="352039"/>
          </a:xfrm>
          <a:prstGeom prst="line">
            <a:avLst/>
          </a:prstGeom>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76013EB5-430B-5C4E-A679-1603A60A7264}"/>
              </a:ext>
            </a:extLst>
          </p:cNvPr>
          <p:cNvSpPr/>
          <p:nvPr/>
        </p:nvSpPr>
        <p:spPr>
          <a:xfrm>
            <a:off x="2336171" y="5823460"/>
            <a:ext cx="3096344" cy="566650"/>
          </a:xfrm>
          <a:prstGeom prst="rect">
            <a:avLst/>
          </a:prstGeom>
          <a:pattFill prst="dashHorz">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id="{F1DDFEF4-A6D0-AE4B-912C-42C948F56019}"/>
              </a:ext>
            </a:extLst>
          </p:cNvPr>
          <p:cNvSpPr txBox="1"/>
          <p:nvPr/>
        </p:nvSpPr>
        <p:spPr>
          <a:xfrm>
            <a:off x="3419872" y="5898135"/>
            <a:ext cx="511679" cy="246221"/>
          </a:xfrm>
          <a:prstGeom prst="rect">
            <a:avLst/>
          </a:prstGeom>
          <a:noFill/>
        </p:spPr>
        <p:txBody>
          <a:bodyPr wrap="none" rtlCol="0">
            <a:spAutoFit/>
          </a:bodyPr>
          <a:lstStyle/>
          <a:p>
            <a:r>
              <a:rPr lang="en-GB" sz="1000" dirty="0"/>
              <a:t>Water</a:t>
            </a:r>
          </a:p>
        </p:txBody>
      </p:sp>
      <p:sp>
        <p:nvSpPr>
          <p:cNvPr id="23" name="TextBox 22">
            <a:extLst>
              <a:ext uri="{FF2B5EF4-FFF2-40B4-BE49-F238E27FC236}">
                <a16:creationId xmlns:a16="http://schemas.microsoft.com/office/drawing/2014/main" id="{7F78BB09-63B6-3443-8DF6-AF95639B5916}"/>
              </a:ext>
            </a:extLst>
          </p:cNvPr>
          <p:cNvSpPr txBox="1"/>
          <p:nvPr/>
        </p:nvSpPr>
        <p:spPr>
          <a:xfrm>
            <a:off x="4246430" y="4892067"/>
            <a:ext cx="651140" cy="261610"/>
          </a:xfrm>
          <a:prstGeom prst="rect">
            <a:avLst/>
          </a:prstGeom>
          <a:noFill/>
        </p:spPr>
        <p:txBody>
          <a:bodyPr wrap="none" rtlCol="0">
            <a:spAutoFit/>
          </a:bodyPr>
          <a:lstStyle/>
          <a:p>
            <a:r>
              <a:rPr lang="en-GB" sz="1050" dirty="0"/>
              <a:t>Vacuum</a:t>
            </a:r>
          </a:p>
        </p:txBody>
      </p:sp>
      <p:cxnSp>
        <p:nvCxnSpPr>
          <p:cNvPr id="26" name="Straight Connector 25">
            <a:extLst>
              <a:ext uri="{FF2B5EF4-FFF2-40B4-BE49-F238E27FC236}">
                <a16:creationId xmlns:a16="http://schemas.microsoft.com/office/drawing/2014/main" id="{2D3962C1-26F1-5847-AB7B-B4535442900D}"/>
              </a:ext>
            </a:extLst>
          </p:cNvPr>
          <p:cNvCxnSpPr>
            <a:cxnSpLocks/>
            <a:stCxn id="33" idx="0"/>
          </p:cNvCxnSpPr>
          <p:nvPr/>
        </p:nvCxnSpPr>
        <p:spPr>
          <a:xfrm flipV="1">
            <a:off x="3887714" y="4670890"/>
            <a:ext cx="10132" cy="5853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9FB10E1-C380-9C44-97FC-8BC5AA0FD637}"/>
              </a:ext>
            </a:extLst>
          </p:cNvPr>
          <p:cNvCxnSpPr>
            <a:cxnSpLocks/>
          </p:cNvCxnSpPr>
          <p:nvPr/>
        </p:nvCxnSpPr>
        <p:spPr>
          <a:xfrm flipV="1">
            <a:off x="3318633" y="4670890"/>
            <a:ext cx="0" cy="6263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70DF4B2-DFB2-3C48-A730-F7EB53AA4EA8}"/>
              </a:ext>
            </a:extLst>
          </p:cNvPr>
          <p:cNvCxnSpPr>
            <a:cxnSpLocks/>
          </p:cNvCxnSpPr>
          <p:nvPr/>
        </p:nvCxnSpPr>
        <p:spPr>
          <a:xfrm flipH="1">
            <a:off x="3318633" y="4797152"/>
            <a:ext cx="574147" cy="0"/>
          </a:xfrm>
          <a:prstGeom prst="line">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5BB6E901-9BB8-B749-817A-4F45E5FCFC66}"/>
              </a:ext>
            </a:extLst>
          </p:cNvPr>
          <p:cNvSpPr txBox="1"/>
          <p:nvPr/>
        </p:nvSpPr>
        <p:spPr>
          <a:xfrm>
            <a:off x="3455784" y="4398048"/>
            <a:ext cx="324128" cy="461665"/>
          </a:xfrm>
          <a:prstGeom prst="rect">
            <a:avLst/>
          </a:prstGeom>
          <a:noFill/>
        </p:spPr>
        <p:txBody>
          <a:bodyPr wrap="none" rtlCol="0">
            <a:spAutoFit/>
          </a:bodyPr>
          <a:lstStyle/>
          <a:p>
            <a:r>
              <a:rPr lang="en-GB" sz="2400" dirty="0"/>
              <a:t>y</a:t>
            </a:r>
            <a:endParaRPr lang="en-GB" dirty="0"/>
          </a:p>
        </p:txBody>
      </p:sp>
      <p:sp>
        <p:nvSpPr>
          <p:cNvPr id="32" name="Freeform 31">
            <a:extLst>
              <a:ext uri="{FF2B5EF4-FFF2-40B4-BE49-F238E27FC236}">
                <a16:creationId xmlns:a16="http://schemas.microsoft.com/office/drawing/2014/main" id="{563D24EC-BC92-6E4A-8152-894E2720EF73}"/>
              </a:ext>
            </a:extLst>
          </p:cNvPr>
          <p:cNvSpPr/>
          <p:nvPr/>
        </p:nvSpPr>
        <p:spPr>
          <a:xfrm>
            <a:off x="2537309" y="5232041"/>
            <a:ext cx="787231" cy="593474"/>
          </a:xfrm>
          <a:custGeom>
            <a:avLst/>
            <a:gdLst>
              <a:gd name="connsiteX0" fmla="*/ 0 w 787231"/>
              <a:gd name="connsiteY0" fmla="*/ 593474 h 593474"/>
              <a:gd name="connsiteX1" fmla="*/ 48445 w 787231"/>
              <a:gd name="connsiteY1" fmla="*/ 545029 h 593474"/>
              <a:gd name="connsiteX2" fmla="*/ 109001 w 787231"/>
              <a:gd name="connsiteY2" fmla="*/ 520807 h 593474"/>
              <a:gd name="connsiteX3" fmla="*/ 169557 w 787231"/>
              <a:gd name="connsiteY3" fmla="*/ 496584 h 593474"/>
              <a:gd name="connsiteX4" fmla="*/ 193780 w 787231"/>
              <a:gd name="connsiteY4" fmla="*/ 478417 h 593474"/>
              <a:gd name="connsiteX5" fmla="*/ 205891 w 787231"/>
              <a:gd name="connsiteY5" fmla="*/ 429972 h 593474"/>
              <a:gd name="connsiteX6" fmla="*/ 218002 w 787231"/>
              <a:gd name="connsiteY6" fmla="*/ 411805 h 593474"/>
              <a:gd name="connsiteX7" fmla="*/ 224058 w 787231"/>
              <a:gd name="connsiteY7" fmla="*/ 393638 h 593474"/>
              <a:gd name="connsiteX8" fmla="*/ 242225 w 787231"/>
              <a:gd name="connsiteY8" fmla="*/ 369416 h 593474"/>
              <a:gd name="connsiteX9" fmla="*/ 248280 w 787231"/>
              <a:gd name="connsiteY9" fmla="*/ 351249 h 593474"/>
              <a:gd name="connsiteX10" fmla="*/ 339115 w 787231"/>
              <a:gd name="connsiteY10" fmla="*/ 327027 h 593474"/>
              <a:gd name="connsiteX11" fmla="*/ 351226 w 787231"/>
              <a:gd name="connsiteY11" fmla="*/ 314915 h 593474"/>
              <a:gd name="connsiteX12" fmla="*/ 375449 w 787231"/>
              <a:gd name="connsiteY12" fmla="*/ 302804 h 593474"/>
              <a:gd name="connsiteX13" fmla="*/ 417838 w 787231"/>
              <a:gd name="connsiteY13" fmla="*/ 260415 h 593474"/>
              <a:gd name="connsiteX14" fmla="*/ 429949 w 787231"/>
              <a:gd name="connsiteY14" fmla="*/ 248303 h 593474"/>
              <a:gd name="connsiteX15" fmla="*/ 442061 w 787231"/>
              <a:gd name="connsiteY15" fmla="*/ 236192 h 593474"/>
              <a:gd name="connsiteX16" fmla="*/ 460227 w 787231"/>
              <a:gd name="connsiteY16" fmla="*/ 193803 h 593474"/>
              <a:gd name="connsiteX17" fmla="*/ 478394 w 787231"/>
              <a:gd name="connsiteY17" fmla="*/ 181691 h 593474"/>
              <a:gd name="connsiteX18" fmla="*/ 520784 w 787231"/>
              <a:gd name="connsiteY18" fmla="*/ 151413 h 593474"/>
              <a:gd name="connsiteX19" fmla="*/ 538951 w 787231"/>
              <a:gd name="connsiteY19" fmla="*/ 139302 h 593474"/>
              <a:gd name="connsiteX20" fmla="*/ 605563 w 787231"/>
              <a:gd name="connsiteY20" fmla="*/ 133246 h 593474"/>
              <a:gd name="connsiteX21" fmla="*/ 617674 w 787231"/>
              <a:gd name="connsiteY21" fmla="*/ 115080 h 593474"/>
              <a:gd name="connsiteX22" fmla="*/ 629785 w 787231"/>
              <a:gd name="connsiteY22" fmla="*/ 102968 h 593474"/>
              <a:gd name="connsiteX23" fmla="*/ 635841 w 787231"/>
              <a:gd name="connsiteY23" fmla="*/ 84801 h 593474"/>
              <a:gd name="connsiteX24" fmla="*/ 654008 w 787231"/>
              <a:gd name="connsiteY24" fmla="*/ 66634 h 593474"/>
              <a:gd name="connsiteX25" fmla="*/ 696397 w 787231"/>
              <a:gd name="connsiteY25" fmla="*/ 36356 h 593474"/>
              <a:gd name="connsiteX26" fmla="*/ 714564 w 787231"/>
              <a:gd name="connsiteY26" fmla="*/ 30301 h 593474"/>
              <a:gd name="connsiteX27" fmla="*/ 763009 w 787231"/>
              <a:gd name="connsiteY27" fmla="*/ 12134 h 593474"/>
              <a:gd name="connsiteX28" fmla="*/ 787231 w 787231"/>
              <a:gd name="connsiteY28" fmla="*/ 23 h 593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87231" h="593474">
                <a:moveTo>
                  <a:pt x="0" y="593474"/>
                </a:moveTo>
                <a:cubicBezTo>
                  <a:pt x="16114" y="574137"/>
                  <a:pt x="25850" y="555457"/>
                  <a:pt x="48445" y="545029"/>
                </a:cubicBezTo>
                <a:cubicBezTo>
                  <a:pt x="68184" y="535919"/>
                  <a:pt x="88377" y="527682"/>
                  <a:pt x="109001" y="520807"/>
                </a:cubicBezTo>
                <a:cubicBezTo>
                  <a:pt x="132295" y="513042"/>
                  <a:pt x="149192" y="509312"/>
                  <a:pt x="169557" y="496584"/>
                </a:cubicBezTo>
                <a:cubicBezTo>
                  <a:pt x="178116" y="491235"/>
                  <a:pt x="185706" y="484473"/>
                  <a:pt x="193780" y="478417"/>
                </a:cubicBezTo>
                <a:cubicBezTo>
                  <a:pt x="197817" y="462269"/>
                  <a:pt x="196658" y="443822"/>
                  <a:pt x="205891" y="429972"/>
                </a:cubicBezTo>
                <a:cubicBezTo>
                  <a:pt x="209928" y="423916"/>
                  <a:pt x="214747" y="418315"/>
                  <a:pt x="218002" y="411805"/>
                </a:cubicBezTo>
                <a:cubicBezTo>
                  <a:pt x="220857" y="406096"/>
                  <a:pt x="220891" y="399180"/>
                  <a:pt x="224058" y="393638"/>
                </a:cubicBezTo>
                <a:cubicBezTo>
                  <a:pt x="229065" y="384875"/>
                  <a:pt x="236169" y="377490"/>
                  <a:pt x="242225" y="369416"/>
                </a:cubicBezTo>
                <a:cubicBezTo>
                  <a:pt x="244243" y="363360"/>
                  <a:pt x="242432" y="353807"/>
                  <a:pt x="248280" y="351249"/>
                </a:cubicBezTo>
                <a:cubicBezTo>
                  <a:pt x="276989" y="338689"/>
                  <a:pt x="339115" y="327027"/>
                  <a:pt x="339115" y="327027"/>
                </a:cubicBezTo>
                <a:cubicBezTo>
                  <a:pt x="343152" y="322990"/>
                  <a:pt x="346475" y="318082"/>
                  <a:pt x="351226" y="314915"/>
                </a:cubicBezTo>
                <a:cubicBezTo>
                  <a:pt x="358737" y="309908"/>
                  <a:pt x="368462" y="308520"/>
                  <a:pt x="375449" y="302804"/>
                </a:cubicBezTo>
                <a:cubicBezTo>
                  <a:pt x="390915" y="290151"/>
                  <a:pt x="403708" y="274545"/>
                  <a:pt x="417838" y="260415"/>
                </a:cubicBezTo>
                <a:lnTo>
                  <a:pt x="429949" y="248303"/>
                </a:lnTo>
                <a:lnTo>
                  <a:pt x="442061" y="236192"/>
                </a:lnTo>
                <a:cubicBezTo>
                  <a:pt x="446268" y="223570"/>
                  <a:pt x="451911" y="203782"/>
                  <a:pt x="460227" y="193803"/>
                </a:cubicBezTo>
                <a:cubicBezTo>
                  <a:pt x="464886" y="188212"/>
                  <a:pt x="472711" y="186238"/>
                  <a:pt x="478394" y="181691"/>
                </a:cubicBezTo>
                <a:cubicBezTo>
                  <a:pt x="524612" y="144717"/>
                  <a:pt x="432459" y="206616"/>
                  <a:pt x="520784" y="151413"/>
                </a:cubicBezTo>
                <a:cubicBezTo>
                  <a:pt x="526956" y="147556"/>
                  <a:pt x="531835" y="140827"/>
                  <a:pt x="538951" y="139302"/>
                </a:cubicBezTo>
                <a:cubicBezTo>
                  <a:pt x="560752" y="134630"/>
                  <a:pt x="583359" y="135265"/>
                  <a:pt x="605563" y="133246"/>
                </a:cubicBezTo>
                <a:cubicBezTo>
                  <a:pt x="609600" y="127191"/>
                  <a:pt x="613128" y="120763"/>
                  <a:pt x="617674" y="115080"/>
                </a:cubicBezTo>
                <a:cubicBezTo>
                  <a:pt x="621241" y="110622"/>
                  <a:pt x="626848" y="107864"/>
                  <a:pt x="629785" y="102968"/>
                </a:cubicBezTo>
                <a:cubicBezTo>
                  <a:pt x="633069" y="97494"/>
                  <a:pt x="632300" y="90112"/>
                  <a:pt x="635841" y="84801"/>
                </a:cubicBezTo>
                <a:cubicBezTo>
                  <a:pt x="640592" y="77675"/>
                  <a:pt x="647506" y="72207"/>
                  <a:pt x="654008" y="66634"/>
                </a:cubicBezTo>
                <a:cubicBezTo>
                  <a:pt x="657844" y="63346"/>
                  <a:pt x="688733" y="40188"/>
                  <a:pt x="696397" y="36356"/>
                </a:cubicBezTo>
                <a:cubicBezTo>
                  <a:pt x="702106" y="33501"/>
                  <a:pt x="708587" y="32542"/>
                  <a:pt x="714564" y="30301"/>
                </a:cubicBezTo>
                <a:cubicBezTo>
                  <a:pt x="772492" y="8578"/>
                  <a:pt x="721773" y="25878"/>
                  <a:pt x="763009" y="12134"/>
                </a:cubicBezTo>
                <a:cubicBezTo>
                  <a:pt x="782855" y="-1097"/>
                  <a:pt x="773898" y="23"/>
                  <a:pt x="787231" y="23"/>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Freeform 32">
            <a:extLst>
              <a:ext uri="{FF2B5EF4-FFF2-40B4-BE49-F238E27FC236}">
                <a16:creationId xmlns:a16="http://schemas.microsoft.com/office/drawing/2014/main" id="{2485B6A6-4AE8-3841-98DD-78FD8C21FDD3}"/>
              </a:ext>
            </a:extLst>
          </p:cNvPr>
          <p:cNvSpPr/>
          <p:nvPr/>
        </p:nvSpPr>
        <p:spPr>
          <a:xfrm>
            <a:off x="3887714" y="5256286"/>
            <a:ext cx="908344" cy="551062"/>
          </a:xfrm>
          <a:custGeom>
            <a:avLst/>
            <a:gdLst>
              <a:gd name="connsiteX0" fmla="*/ 0 w 908344"/>
              <a:gd name="connsiteY0" fmla="*/ 0 h 551062"/>
              <a:gd name="connsiteX1" fmla="*/ 175613 w 908344"/>
              <a:gd name="connsiteY1" fmla="*/ 102946 h 551062"/>
              <a:gd name="connsiteX2" fmla="*/ 242225 w 908344"/>
              <a:gd name="connsiteY2" fmla="*/ 90835 h 551062"/>
              <a:gd name="connsiteX3" fmla="*/ 284614 w 908344"/>
              <a:gd name="connsiteY3" fmla="*/ 96890 h 551062"/>
              <a:gd name="connsiteX4" fmla="*/ 363338 w 908344"/>
              <a:gd name="connsiteY4" fmla="*/ 139280 h 551062"/>
              <a:gd name="connsiteX5" fmla="*/ 411783 w 908344"/>
              <a:gd name="connsiteY5" fmla="*/ 157446 h 551062"/>
              <a:gd name="connsiteX6" fmla="*/ 436005 w 908344"/>
              <a:gd name="connsiteY6" fmla="*/ 169558 h 551062"/>
              <a:gd name="connsiteX7" fmla="*/ 490506 w 908344"/>
              <a:gd name="connsiteY7" fmla="*/ 211947 h 551062"/>
              <a:gd name="connsiteX8" fmla="*/ 508673 w 908344"/>
              <a:gd name="connsiteY8" fmla="*/ 224058 h 551062"/>
              <a:gd name="connsiteX9" fmla="*/ 532895 w 908344"/>
              <a:gd name="connsiteY9" fmla="*/ 248281 h 551062"/>
              <a:gd name="connsiteX10" fmla="*/ 538951 w 908344"/>
              <a:gd name="connsiteY10" fmla="*/ 272503 h 551062"/>
              <a:gd name="connsiteX11" fmla="*/ 551062 w 908344"/>
              <a:gd name="connsiteY11" fmla="*/ 320948 h 551062"/>
              <a:gd name="connsiteX12" fmla="*/ 569229 w 908344"/>
              <a:gd name="connsiteY12" fmla="*/ 333060 h 551062"/>
              <a:gd name="connsiteX13" fmla="*/ 623730 w 908344"/>
              <a:gd name="connsiteY13" fmla="*/ 357282 h 551062"/>
              <a:gd name="connsiteX14" fmla="*/ 635841 w 908344"/>
              <a:gd name="connsiteY14" fmla="*/ 375449 h 551062"/>
              <a:gd name="connsiteX15" fmla="*/ 672175 w 908344"/>
              <a:gd name="connsiteY15" fmla="*/ 387560 h 551062"/>
              <a:gd name="connsiteX16" fmla="*/ 702453 w 908344"/>
              <a:gd name="connsiteY16" fmla="*/ 411783 h 551062"/>
              <a:gd name="connsiteX17" fmla="*/ 720620 w 908344"/>
              <a:gd name="connsiteY17" fmla="*/ 417839 h 551062"/>
              <a:gd name="connsiteX18" fmla="*/ 738787 w 908344"/>
              <a:gd name="connsiteY18" fmla="*/ 429950 h 551062"/>
              <a:gd name="connsiteX19" fmla="*/ 763009 w 908344"/>
              <a:gd name="connsiteY19" fmla="*/ 436005 h 551062"/>
              <a:gd name="connsiteX20" fmla="*/ 805399 w 908344"/>
              <a:gd name="connsiteY20" fmla="*/ 448117 h 551062"/>
              <a:gd name="connsiteX21" fmla="*/ 835677 w 908344"/>
              <a:gd name="connsiteY21" fmla="*/ 478395 h 551062"/>
              <a:gd name="connsiteX22" fmla="*/ 853844 w 908344"/>
              <a:gd name="connsiteY22" fmla="*/ 490506 h 551062"/>
              <a:gd name="connsiteX23" fmla="*/ 872011 w 908344"/>
              <a:gd name="connsiteY23" fmla="*/ 526840 h 551062"/>
              <a:gd name="connsiteX24" fmla="*/ 890177 w 908344"/>
              <a:gd name="connsiteY24" fmla="*/ 532895 h 551062"/>
              <a:gd name="connsiteX25" fmla="*/ 908344 w 908344"/>
              <a:gd name="connsiteY25" fmla="*/ 551062 h 55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908344" h="551062">
                <a:moveTo>
                  <a:pt x="0" y="0"/>
                </a:moveTo>
                <a:cubicBezTo>
                  <a:pt x="58538" y="34315"/>
                  <a:pt x="114004" y="74511"/>
                  <a:pt x="175613" y="102946"/>
                </a:cubicBezTo>
                <a:cubicBezTo>
                  <a:pt x="235531" y="130601"/>
                  <a:pt x="231952" y="121649"/>
                  <a:pt x="242225" y="90835"/>
                </a:cubicBezTo>
                <a:cubicBezTo>
                  <a:pt x="256355" y="92853"/>
                  <a:pt x="271155" y="92140"/>
                  <a:pt x="284614" y="96890"/>
                </a:cubicBezTo>
                <a:cubicBezTo>
                  <a:pt x="414459" y="142717"/>
                  <a:pt x="306148" y="110684"/>
                  <a:pt x="363338" y="139280"/>
                </a:cubicBezTo>
                <a:cubicBezTo>
                  <a:pt x="413541" y="164382"/>
                  <a:pt x="375083" y="141717"/>
                  <a:pt x="411783" y="157446"/>
                </a:cubicBezTo>
                <a:cubicBezTo>
                  <a:pt x="420080" y="161002"/>
                  <a:pt x="428167" y="165079"/>
                  <a:pt x="436005" y="169558"/>
                </a:cubicBezTo>
                <a:cubicBezTo>
                  <a:pt x="458066" y="182164"/>
                  <a:pt x="468562" y="194879"/>
                  <a:pt x="490506" y="211947"/>
                </a:cubicBezTo>
                <a:cubicBezTo>
                  <a:pt x="496251" y="216415"/>
                  <a:pt x="502617" y="220021"/>
                  <a:pt x="508673" y="224058"/>
                </a:cubicBezTo>
                <a:cubicBezTo>
                  <a:pt x="529431" y="286338"/>
                  <a:pt x="495988" y="202148"/>
                  <a:pt x="532895" y="248281"/>
                </a:cubicBezTo>
                <a:cubicBezTo>
                  <a:pt x="538094" y="254780"/>
                  <a:pt x="537145" y="264379"/>
                  <a:pt x="538951" y="272503"/>
                </a:cubicBezTo>
                <a:cubicBezTo>
                  <a:pt x="539298" y="274066"/>
                  <a:pt x="546069" y="314706"/>
                  <a:pt x="551062" y="320948"/>
                </a:cubicBezTo>
                <a:cubicBezTo>
                  <a:pt x="555609" y="326631"/>
                  <a:pt x="563057" y="329203"/>
                  <a:pt x="569229" y="333060"/>
                </a:cubicBezTo>
                <a:cubicBezTo>
                  <a:pt x="604149" y="354885"/>
                  <a:pt x="589853" y="348814"/>
                  <a:pt x="623730" y="357282"/>
                </a:cubicBezTo>
                <a:cubicBezTo>
                  <a:pt x="627767" y="363338"/>
                  <a:pt x="629669" y="371592"/>
                  <a:pt x="635841" y="375449"/>
                </a:cubicBezTo>
                <a:cubicBezTo>
                  <a:pt x="646667" y="382215"/>
                  <a:pt x="672175" y="387560"/>
                  <a:pt x="672175" y="387560"/>
                </a:cubicBezTo>
                <a:cubicBezTo>
                  <a:pt x="683441" y="398827"/>
                  <a:pt x="687173" y="404143"/>
                  <a:pt x="702453" y="411783"/>
                </a:cubicBezTo>
                <a:cubicBezTo>
                  <a:pt x="708162" y="414638"/>
                  <a:pt x="714911" y="414984"/>
                  <a:pt x="720620" y="417839"/>
                </a:cubicBezTo>
                <a:cubicBezTo>
                  <a:pt x="727130" y="421094"/>
                  <a:pt x="732097" y="427083"/>
                  <a:pt x="738787" y="429950"/>
                </a:cubicBezTo>
                <a:cubicBezTo>
                  <a:pt x="746437" y="433228"/>
                  <a:pt x="754980" y="433815"/>
                  <a:pt x="763009" y="436005"/>
                </a:cubicBezTo>
                <a:cubicBezTo>
                  <a:pt x="777187" y="439872"/>
                  <a:pt x="791269" y="444080"/>
                  <a:pt x="805399" y="448117"/>
                </a:cubicBezTo>
                <a:cubicBezTo>
                  <a:pt x="853844" y="480415"/>
                  <a:pt x="795303" y="438022"/>
                  <a:pt x="835677" y="478395"/>
                </a:cubicBezTo>
                <a:cubicBezTo>
                  <a:pt x="840823" y="483541"/>
                  <a:pt x="847788" y="486469"/>
                  <a:pt x="853844" y="490506"/>
                </a:cubicBezTo>
                <a:cubicBezTo>
                  <a:pt x="857833" y="502476"/>
                  <a:pt x="861337" y="518301"/>
                  <a:pt x="872011" y="526840"/>
                </a:cubicBezTo>
                <a:cubicBezTo>
                  <a:pt x="876995" y="530827"/>
                  <a:pt x="884122" y="530877"/>
                  <a:pt x="890177" y="532895"/>
                </a:cubicBezTo>
                <a:lnTo>
                  <a:pt x="908344" y="551062"/>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86043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Picture 52">
            <a:extLst>
              <a:ext uri="{FF2B5EF4-FFF2-40B4-BE49-F238E27FC236}">
                <a16:creationId xmlns:a16="http://schemas.microsoft.com/office/drawing/2014/main" id="{B72593A2-946E-1E4B-B363-EC5C80EB9CF1}"/>
              </a:ext>
            </a:extLst>
          </p:cNvPr>
          <p:cNvPicPr>
            <a:picLocks noChangeAspect="1"/>
          </p:cNvPicPr>
          <p:nvPr/>
        </p:nvPicPr>
        <p:blipFill>
          <a:blip r:embed="rId2"/>
          <a:stretch>
            <a:fillRect/>
          </a:stretch>
        </p:blipFill>
        <p:spPr>
          <a:xfrm>
            <a:off x="179512" y="3049603"/>
            <a:ext cx="2823448" cy="2784819"/>
          </a:xfrm>
          <a:prstGeom prst="rect">
            <a:avLst/>
          </a:prstGeom>
        </p:spPr>
      </p:pic>
      <p:sp>
        <p:nvSpPr>
          <p:cNvPr id="2" name="Title 1">
            <a:extLst>
              <a:ext uri="{FF2B5EF4-FFF2-40B4-BE49-F238E27FC236}">
                <a16:creationId xmlns:a16="http://schemas.microsoft.com/office/drawing/2014/main" id="{648F8DC4-D603-C649-832D-374400A2162D}"/>
              </a:ext>
            </a:extLst>
          </p:cNvPr>
          <p:cNvSpPr>
            <a:spLocks noGrp="1"/>
          </p:cNvSpPr>
          <p:nvPr>
            <p:ph type="title"/>
          </p:nvPr>
        </p:nvSpPr>
        <p:spPr/>
        <p:txBody>
          <a:bodyPr/>
          <a:lstStyle/>
          <a:p>
            <a:r>
              <a:rPr lang="en-GB" dirty="0"/>
              <a:t>Recap of the TAC #18 presentation</a:t>
            </a:r>
          </a:p>
        </p:txBody>
      </p:sp>
      <p:sp>
        <p:nvSpPr>
          <p:cNvPr id="4" name="Slide Number Placeholder 3">
            <a:extLst>
              <a:ext uri="{FF2B5EF4-FFF2-40B4-BE49-F238E27FC236}">
                <a16:creationId xmlns:a16="http://schemas.microsoft.com/office/drawing/2014/main" id="{277BC8AB-5BE1-744B-9910-5D7000D78ADC}"/>
              </a:ext>
            </a:extLst>
          </p:cNvPr>
          <p:cNvSpPr>
            <a:spLocks noGrp="1"/>
          </p:cNvSpPr>
          <p:nvPr>
            <p:ph type="sldNum" sz="quarter" idx="12"/>
          </p:nvPr>
        </p:nvSpPr>
        <p:spPr/>
        <p:txBody>
          <a:bodyPr/>
          <a:lstStyle/>
          <a:p>
            <a:fld id="{551115BC-487E-4422-894C-CB7CD3E79223}" type="slidenum">
              <a:rPr lang="en-GB" noProof="0" smtClean="0"/>
              <a:t>8</a:t>
            </a:fld>
            <a:endParaRPr lang="en-GB" noProof="0"/>
          </a:p>
        </p:txBody>
      </p:sp>
      <p:pic>
        <p:nvPicPr>
          <p:cNvPr id="6" name="Picture 5">
            <a:extLst>
              <a:ext uri="{FF2B5EF4-FFF2-40B4-BE49-F238E27FC236}">
                <a16:creationId xmlns:a16="http://schemas.microsoft.com/office/drawing/2014/main" id="{D6ADDFCE-E64C-AD40-A713-4B058B6EC95F}"/>
              </a:ext>
            </a:extLst>
          </p:cNvPr>
          <p:cNvPicPr>
            <a:picLocks noChangeAspect="1"/>
          </p:cNvPicPr>
          <p:nvPr/>
        </p:nvPicPr>
        <p:blipFill>
          <a:blip r:embed="rId3"/>
          <a:stretch>
            <a:fillRect/>
          </a:stretch>
        </p:blipFill>
        <p:spPr>
          <a:xfrm>
            <a:off x="6093405" y="2375152"/>
            <a:ext cx="1494629" cy="1917944"/>
          </a:xfrm>
          <a:prstGeom prst="rect">
            <a:avLst/>
          </a:prstGeom>
        </p:spPr>
      </p:pic>
      <p:pic>
        <p:nvPicPr>
          <p:cNvPr id="7" name="Picture 6">
            <a:extLst>
              <a:ext uri="{FF2B5EF4-FFF2-40B4-BE49-F238E27FC236}">
                <a16:creationId xmlns:a16="http://schemas.microsoft.com/office/drawing/2014/main" id="{971D4114-B71A-3849-84C2-39054B7B90E7}"/>
              </a:ext>
            </a:extLst>
          </p:cNvPr>
          <p:cNvPicPr>
            <a:picLocks noChangeAspect="1"/>
          </p:cNvPicPr>
          <p:nvPr/>
        </p:nvPicPr>
        <p:blipFill>
          <a:blip r:embed="rId4"/>
          <a:stretch>
            <a:fillRect/>
          </a:stretch>
        </p:blipFill>
        <p:spPr>
          <a:xfrm>
            <a:off x="7596336" y="2387600"/>
            <a:ext cx="1440160" cy="1905495"/>
          </a:xfrm>
          <a:prstGeom prst="rect">
            <a:avLst/>
          </a:prstGeom>
        </p:spPr>
      </p:pic>
      <p:pic>
        <p:nvPicPr>
          <p:cNvPr id="46" name="Picture 45">
            <a:extLst>
              <a:ext uri="{FF2B5EF4-FFF2-40B4-BE49-F238E27FC236}">
                <a16:creationId xmlns:a16="http://schemas.microsoft.com/office/drawing/2014/main" id="{A1C47237-3ED8-5D44-AD26-9830A41C3557}"/>
              </a:ext>
            </a:extLst>
          </p:cNvPr>
          <p:cNvPicPr>
            <a:picLocks noChangeAspect="1"/>
          </p:cNvPicPr>
          <p:nvPr/>
        </p:nvPicPr>
        <p:blipFill rotWithShape="1">
          <a:blip r:embed="rId5">
            <a:extLst>
              <a:ext uri="{28A0092B-C50C-407E-A947-70E740481C1C}">
                <a14:useLocalDpi xmlns:a14="http://schemas.microsoft.com/office/drawing/2010/main" val="0"/>
              </a:ext>
            </a:extLst>
          </a:blip>
          <a:srcRect l="32262" t="74903" r="39311" b="-2"/>
          <a:stretch/>
        </p:blipFill>
        <p:spPr>
          <a:xfrm>
            <a:off x="6814560" y="4340783"/>
            <a:ext cx="1501856" cy="2203750"/>
          </a:xfrm>
          <a:prstGeom prst="rect">
            <a:avLst/>
          </a:prstGeom>
        </p:spPr>
      </p:pic>
      <p:pic>
        <p:nvPicPr>
          <p:cNvPr id="47" name="Picture 46">
            <a:extLst>
              <a:ext uri="{FF2B5EF4-FFF2-40B4-BE49-F238E27FC236}">
                <a16:creationId xmlns:a16="http://schemas.microsoft.com/office/drawing/2014/main" id="{20C0C932-20FA-6448-BC0D-8A88BF8E48F4}"/>
              </a:ext>
            </a:extLst>
          </p:cNvPr>
          <p:cNvPicPr>
            <a:picLocks noChangeAspect="1"/>
          </p:cNvPicPr>
          <p:nvPr/>
        </p:nvPicPr>
        <p:blipFill rotWithShape="1">
          <a:blip r:embed="rId5">
            <a:extLst>
              <a:ext uri="{28A0092B-C50C-407E-A947-70E740481C1C}">
                <a14:useLocalDpi xmlns:a14="http://schemas.microsoft.com/office/drawing/2010/main" val="0"/>
              </a:ext>
            </a:extLst>
          </a:blip>
          <a:srcRect t="51311"/>
          <a:stretch/>
        </p:blipFill>
        <p:spPr>
          <a:xfrm>
            <a:off x="3472979" y="2658349"/>
            <a:ext cx="2501400" cy="2023969"/>
          </a:xfrm>
          <a:prstGeom prst="rect">
            <a:avLst/>
          </a:prstGeom>
        </p:spPr>
      </p:pic>
      <p:cxnSp>
        <p:nvCxnSpPr>
          <p:cNvPr id="49" name="Straight Arrow Connector 48">
            <a:extLst>
              <a:ext uri="{FF2B5EF4-FFF2-40B4-BE49-F238E27FC236}">
                <a16:creationId xmlns:a16="http://schemas.microsoft.com/office/drawing/2014/main" id="{8ED22BDB-A1CF-024C-AE30-5BC36C1A1662}"/>
              </a:ext>
            </a:extLst>
          </p:cNvPr>
          <p:cNvCxnSpPr>
            <a:cxnSpLocks/>
          </p:cNvCxnSpPr>
          <p:nvPr/>
        </p:nvCxnSpPr>
        <p:spPr>
          <a:xfrm flipH="1">
            <a:off x="2454262" y="3670333"/>
            <a:ext cx="1397658" cy="910795"/>
          </a:xfrm>
          <a:prstGeom prst="straightConnector1">
            <a:avLst/>
          </a:prstGeom>
          <a:ln w="1905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89F84132-72D4-B54E-BCD2-0D60D5848A44}"/>
              </a:ext>
            </a:extLst>
          </p:cNvPr>
          <p:cNvCxnSpPr>
            <a:cxnSpLocks/>
          </p:cNvCxnSpPr>
          <p:nvPr/>
        </p:nvCxnSpPr>
        <p:spPr>
          <a:xfrm>
            <a:off x="4797755" y="4442013"/>
            <a:ext cx="2006493" cy="715179"/>
          </a:xfrm>
          <a:prstGeom prst="straightConnector1">
            <a:avLst/>
          </a:prstGeom>
          <a:ln w="19050">
            <a:solidFill>
              <a:srgbClr val="FF0000"/>
            </a:solidFill>
            <a:tailEnd type="stealth"/>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E3D2A25C-F8F5-1E4C-972A-45818889CF15}"/>
              </a:ext>
            </a:extLst>
          </p:cNvPr>
          <p:cNvSpPr txBox="1"/>
          <p:nvPr/>
        </p:nvSpPr>
        <p:spPr>
          <a:xfrm>
            <a:off x="641268" y="2315688"/>
            <a:ext cx="1461875" cy="461665"/>
          </a:xfrm>
          <a:prstGeom prst="rect">
            <a:avLst/>
          </a:prstGeom>
          <a:noFill/>
        </p:spPr>
        <p:txBody>
          <a:bodyPr wrap="none" rtlCol="0">
            <a:spAutoFit/>
          </a:bodyPr>
          <a:lstStyle/>
          <a:p>
            <a:r>
              <a:rPr lang="en-GB" sz="2400" b="1" dirty="0"/>
              <a:t>Prototype</a:t>
            </a:r>
          </a:p>
        </p:txBody>
      </p:sp>
      <p:sp>
        <p:nvSpPr>
          <p:cNvPr id="57" name="TextBox 56">
            <a:extLst>
              <a:ext uri="{FF2B5EF4-FFF2-40B4-BE49-F238E27FC236}">
                <a16:creationId xmlns:a16="http://schemas.microsoft.com/office/drawing/2014/main" id="{D79BEA5E-B4F8-D94E-B7D6-B1A583F55720}"/>
              </a:ext>
            </a:extLst>
          </p:cNvPr>
          <p:cNvSpPr txBox="1"/>
          <p:nvPr/>
        </p:nvSpPr>
        <p:spPr>
          <a:xfrm>
            <a:off x="7596336" y="1925935"/>
            <a:ext cx="1344342" cy="461665"/>
          </a:xfrm>
          <a:prstGeom prst="rect">
            <a:avLst/>
          </a:prstGeom>
          <a:noFill/>
        </p:spPr>
        <p:txBody>
          <a:bodyPr wrap="none" rtlCol="0">
            <a:spAutoFit/>
          </a:bodyPr>
          <a:lstStyle/>
          <a:p>
            <a:r>
              <a:rPr lang="en-GB" sz="2400" b="1" dirty="0"/>
              <a:t>Mock-Up</a:t>
            </a:r>
          </a:p>
        </p:txBody>
      </p:sp>
      <p:sp>
        <p:nvSpPr>
          <p:cNvPr id="3" name="Rectangle 2">
            <a:extLst>
              <a:ext uri="{FF2B5EF4-FFF2-40B4-BE49-F238E27FC236}">
                <a16:creationId xmlns:a16="http://schemas.microsoft.com/office/drawing/2014/main" id="{CA81D320-6011-6445-ACF0-D954B7A36487}"/>
              </a:ext>
            </a:extLst>
          </p:cNvPr>
          <p:cNvSpPr/>
          <p:nvPr/>
        </p:nvSpPr>
        <p:spPr>
          <a:xfrm>
            <a:off x="827584" y="1643193"/>
            <a:ext cx="3677225" cy="523220"/>
          </a:xfrm>
          <a:prstGeom prst="rect">
            <a:avLst/>
          </a:prstGeom>
        </p:spPr>
        <p:txBody>
          <a:bodyPr wrap="none">
            <a:spAutoFit/>
          </a:bodyPr>
          <a:lstStyle/>
          <a:p>
            <a:r>
              <a:rPr lang="en-GB" sz="2800" dirty="0"/>
              <a:t>Prototype and Mock-Up</a:t>
            </a:r>
          </a:p>
        </p:txBody>
      </p:sp>
    </p:spTree>
    <p:extLst>
      <p:ext uri="{BB962C8B-B14F-4D97-AF65-F5344CB8AC3E}">
        <p14:creationId xmlns:p14="http://schemas.microsoft.com/office/powerpoint/2010/main" val="2702950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7139136" cy="1143000"/>
          </a:xfrm>
        </p:spPr>
        <p:txBody>
          <a:bodyPr>
            <a:normAutofit/>
          </a:bodyPr>
          <a:lstStyle/>
          <a:p>
            <a:r>
              <a:rPr lang="en-GB" sz="2800" dirty="0"/>
              <a:t>Recap of the TAC #18 presentation</a:t>
            </a:r>
          </a:p>
        </p:txBody>
      </p:sp>
      <p:sp>
        <p:nvSpPr>
          <p:cNvPr id="4" name="Slide Number Placeholder 3"/>
          <p:cNvSpPr>
            <a:spLocks noGrp="1"/>
          </p:cNvSpPr>
          <p:nvPr>
            <p:ph type="sldNum" sz="quarter" idx="12"/>
          </p:nvPr>
        </p:nvSpPr>
        <p:spPr/>
        <p:txBody>
          <a:bodyPr/>
          <a:lstStyle/>
          <a:p>
            <a:fld id="{551115BC-487E-4422-894C-CB7CD3E79223}" type="slidenum">
              <a:rPr lang="sv-SE" smtClean="0"/>
              <a:t>9</a:t>
            </a:fld>
            <a:endParaRPr lang="sv-SE" dirty="0"/>
          </a:p>
        </p:txBody>
      </p:sp>
      <p:sp>
        <p:nvSpPr>
          <p:cNvPr id="5" name="TextBox 4"/>
          <p:cNvSpPr txBox="1"/>
          <p:nvPr/>
        </p:nvSpPr>
        <p:spPr>
          <a:xfrm>
            <a:off x="755576" y="1844824"/>
            <a:ext cx="7931224" cy="3785652"/>
          </a:xfrm>
          <a:prstGeom prst="rect">
            <a:avLst/>
          </a:prstGeom>
          <a:noFill/>
        </p:spPr>
        <p:txBody>
          <a:bodyPr wrap="square" rtlCol="0">
            <a:spAutoFit/>
          </a:bodyPr>
          <a:lstStyle/>
          <a:p>
            <a:r>
              <a:rPr lang="en-GB" sz="2400" b="1" dirty="0"/>
              <a:t>Additional material testing requirements</a:t>
            </a:r>
          </a:p>
          <a:p>
            <a:endParaRPr lang="en-GB" sz="2400" dirty="0"/>
          </a:p>
          <a:p>
            <a:pPr marL="342900" indent="-342900">
              <a:buFont typeface="Arial"/>
              <a:buChar char="•"/>
            </a:pPr>
            <a:r>
              <a:rPr lang="en-GB" sz="2400" dirty="0"/>
              <a:t>The inclusion content is limited and tested according to ASTM E45</a:t>
            </a:r>
          </a:p>
          <a:p>
            <a:pPr marL="342900" indent="-342900">
              <a:buFont typeface="Arial"/>
              <a:buChar char="•"/>
            </a:pPr>
            <a:r>
              <a:rPr lang="en-GB" sz="2400" dirty="0"/>
              <a:t>Each individual plate is volumetrically tested with Ultrasonic testing according to EN 10307 S3/E4</a:t>
            </a:r>
          </a:p>
          <a:p>
            <a:pPr marL="342900" indent="-342900">
              <a:buFont typeface="Arial"/>
              <a:buChar char="•"/>
            </a:pPr>
            <a:r>
              <a:rPr lang="en-GB" sz="2400" dirty="0"/>
              <a:t>IK-corrosion test is performed</a:t>
            </a:r>
          </a:p>
          <a:p>
            <a:pPr marL="342900" indent="-342900">
              <a:buFont typeface="Arial"/>
              <a:buChar char="•"/>
            </a:pPr>
            <a:r>
              <a:rPr lang="en-GB" sz="2400" dirty="0"/>
              <a:t>The chemical composition is restricted regarding Sulphur and Aluminium content</a:t>
            </a:r>
          </a:p>
          <a:p>
            <a:pPr marL="342900" indent="-342900">
              <a:buFont typeface="Arial"/>
              <a:buChar char="•"/>
            </a:pPr>
            <a:endParaRPr lang="en-GB" sz="2400" dirty="0"/>
          </a:p>
        </p:txBody>
      </p:sp>
    </p:spTree>
    <p:extLst>
      <p:ext uri="{BB962C8B-B14F-4D97-AF65-F5344CB8AC3E}">
        <p14:creationId xmlns:p14="http://schemas.microsoft.com/office/powerpoint/2010/main" val="3822298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5" id="{B44B2280-2390-4D03-8D38-6C24B0BAA245}" vid="{0B7C071A-F5F7-47CF-A93A-F42DBF6073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10435</TotalTime>
  <Words>754</Words>
  <Application>Microsoft Macintosh PowerPoint</Application>
  <PresentationFormat>On-screen Show (4:3)</PresentationFormat>
  <Paragraphs>116</Paragraphs>
  <Slides>16</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Monolith Inner Shielding Design</vt:lpstr>
      <vt:lpstr>Outline of the presentation</vt:lpstr>
      <vt:lpstr>Recap of the TAC #18 presentation</vt:lpstr>
      <vt:lpstr>Recap of the TAC #18 presentation</vt:lpstr>
      <vt:lpstr>Recap of the TAC #18 presentation</vt:lpstr>
      <vt:lpstr>Recap of the TAC #18 presentation</vt:lpstr>
      <vt:lpstr>Recap of the TAC #18 presentation</vt:lpstr>
      <vt:lpstr>Recap of the TAC #18 presentation</vt:lpstr>
      <vt:lpstr>Recap of the TAC #18 presentation</vt:lpstr>
      <vt:lpstr>Recap of the TAC #18 presentation</vt:lpstr>
      <vt:lpstr>Recap of the TAC #18 presentation</vt:lpstr>
      <vt:lpstr>Accomplishments since the TAC #18</vt:lpstr>
      <vt:lpstr>Conclusions from the prototyping and test rig</vt:lpstr>
      <vt:lpstr>Final design</vt:lpstr>
      <vt:lpstr>Present status and manufacturing </vt:lpstr>
      <vt:lpstr>Conclusions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Office User</dc:creator>
  <cp:lastModifiedBy>Microsoft Office User</cp:lastModifiedBy>
  <cp:revision>50</cp:revision>
  <dcterms:created xsi:type="dcterms:W3CDTF">2018-09-12T11:49:16Z</dcterms:created>
  <dcterms:modified xsi:type="dcterms:W3CDTF">2019-04-01T09:22:53Z</dcterms:modified>
</cp:coreProperties>
</file>