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454" r:id="rId2"/>
    <p:sldId id="876" r:id="rId3"/>
    <p:sldId id="766" r:id="rId4"/>
    <p:sldId id="1020" r:id="rId5"/>
    <p:sldId id="1068" r:id="rId6"/>
    <p:sldId id="1073" r:id="rId7"/>
    <p:sldId id="1089" r:id="rId8"/>
    <p:sldId id="1005" r:id="rId9"/>
    <p:sldId id="825" r:id="rId10"/>
    <p:sldId id="1087" r:id="rId11"/>
    <p:sldId id="1080" r:id="rId12"/>
    <p:sldId id="1065" r:id="rId13"/>
    <p:sldId id="369" r:id="rId14"/>
    <p:sldId id="419" r:id="rId15"/>
    <p:sldId id="1084" r:id="rId16"/>
    <p:sldId id="368" r:id="rId17"/>
    <p:sldId id="1076" r:id="rId18"/>
    <p:sldId id="1083" r:id="rId19"/>
    <p:sldId id="364" r:id="rId20"/>
    <p:sldId id="1082" r:id="rId21"/>
    <p:sldId id="1088" r:id="rId22"/>
    <p:sldId id="418" r:id="rId23"/>
    <p:sldId id="1086" r:id="rId24"/>
    <p:sldId id="1078" r:id="rId25"/>
  </p:sldIdLst>
  <p:sldSz cx="9144000" cy="5143500" type="screen16x9"/>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userDrawn="1">
          <p15:clr>
            <a:srgbClr val="A4A3A4"/>
          </p15:clr>
        </p15:guide>
        <p15:guide id="2" pos="297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94CA"/>
    <a:srgbClr val="54CEFF"/>
    <a:srgbClr val="66B1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61" autoAdjust="0"/>
    <p:restoredTop sz="78237" autoAdjust="0"/>
  </p:normalViewPr>
  <p:slideViewPr>
    <p:cSldViewPr>
      <p:cViewPr varScale="1">
        <p:scale>
          <a:sx n="91" d="100"/>
          <a:sy n="91" d="100"/>
        </p:scale>
        <p:origin x="2168" y="176"/>
      </p:cViewPr>
      <p:guideLst>
        <p:guide orient="horz" pos="1621"/>
        <p:guide pos="2971"/>
      </p:guideLst>
    </p:cSldViewPr>
  </p:slideViewPr>
  <p:outlineViewPr>
    <p:cViewPr>
      <p:scale>
        <a:sx n="33" d="100"/>
        <a:sy n="33" d="100"/>
      </p:scale>
      <p:origin x="0" y="-621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Users\christinedarve\Documents\%23ESS_TechDoc\0_Meetings_and_Workshops\000_TTC_Meetings\0_TTC_Feb2017_MSU\TTC17_MyTalk\Ref__Romea%20&amp;%20Giulietta%20test%20results%20after%20650&#176;C%20anneal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334856819068699E-2"/>
          <c:y val="2.4150005249343801E-2"/>
          <c:w val="0.92121151862127204"/>
          <c:h val="0.88542253018372696"/>
        </c:manualLayout>
      </c:layout>
      <c:scatterChart>
        <c:scatterStyle val="lineMarker"/>
        <c:varyColors val="0"/>
        <c:ser>
          <c:idx val="3"/>
          <c:order val="0"/>
          <c:tx>
            <c:v>February 2016 (2K) with no baking nor heat treatment</c:v>
          </c:tx>
          <c:spPr>
            <a:ln w="28575">
              <a:noFill/>
            </a:ln>
          </c:spPr>
          <c:marker>
            <c:symbol val="circle"/>
            <c:size val="7"/>
            <c:spPr>
              <a:solidFill>
                <a:schemeClr val="accent3"/>
              </a:solidFill>
              <a:ln>
                <a:noFill/>
              </a:ln>
            </c:spPr>
          </c:marker>
          <c:xVal>
            <c:numRef>
              <c:f>'/Users/christinedarve/Documents/[Resultats CV Spoke Proto.xlsx]Resultats Spoke Proto'!$G$23:$G$67</c:f>
              <c:numCache>
                <c:formatCode>General</c:formatCode>
                <c:ptCount val="45"/>
                <c:pt idx="0">
                  <c:v>1.0411528407999999</c:v>
                </c:pt>
                <c:pt idx="1">
                  <c:v>1.3636863344000001</c:v>
                </c:pt>
                <c:pt idx="2">
                  <c:v>1.7960337293999999</c:v>
                </c:pt>
                <c:pt idx="3">
                  <c:v>2.3785620663999998</c:v>
                </c:pt>
                <c:pt idx="4">
                  <c:v>3.1616550763000002</c:v>
                </c:pt>
                <c:pt idx="5">
                  <c:v>4.2512288902000002</c:v>
                </c:pt>
                <c:pt idx="6">
                  <c:v>5.6919947182999788</c:v>
                </c:pt>
                <c:pt idx="7">
                  <c:v>7.607894620699974</c:v>
                </c:pt>
                <c:pt idx="8">
                  <c:v>9.2889042977000003</c:v>
                </c:pt>
                <c:pt idx="9">
                  <c:v>10.4909420585</c:v>
                </c:pt>
                <c:pt idx="10">
                  <c:v>11.487208091899999</c:v>
                </c:pt>
                <c:pt idx="11">
                  <c:v>11.9857299507</c:v>
                </c:pt>
                <c:pt idx="12">
                  <c:v>12.4685080044</c:v>
                </c:pt>
                <c:pt idx="13">
                  <c:v>12.891827578799999</c:v>
                </c:pt>
                <c:pt idx="14">
                  <c:v>13.3249162609</c:v>
                </c:pt>
                <c:pt idx="15">
                  <c:v>8.5175460142000006</c:v>
                </c:pt>
                <c:pt idx="16">
                  <c:v>6.779762624</c:v>
                </c:pt>
                <c:pt idx="17">
                  <c:v>10.4511598048</c:v>
                </c:pt>
                <c:pt idx="18">
                  <c:v>10.9336329049</c:v>
                </c:pt>
                <c:pt idx="19">
                  <c:v>12.426948210899999</c:v>
                </c:pt>
                <c:pt idx="20">
                  <c:v>12.647785408300001</c:v>
                </c:pt>
                <c:pt idx="21">
                  <c:v>12.854775264400001</c:v>
                </c:pt>
                <c:pt idx="22">
                  <c:v>5.4158233258999999</c:v>
                </c:pt>
                <c:pt idx="23">
                  <c:v>4.8190839112999999</c:v>
                </c:pt>
                <c:pt idx="24">
                  <c:v>6.0864560230999976</c:v>
                </c:pt>
                <c:pt idx="25">
                  <c:v>8.9797550147000003</c:v>
                </c:pt>
                <c:pt idx="26">
                  <c:v>9.3468331122000006</c:v>
                </c:pt>
                <c:pt idx="27">
                  <c:v>9.5019882365000008</c:v>
                </c:pt>
                <c:pt idx="28">
                  <c:v>10.017618498899999</c:v>
                </c:pt>
                <c:pt idx="29">
                  <c:v>10.530875742999999</c:v>
                </c:pt>
                <c:pt idx="30">
                  <c:v>11.017028893599999</c:v>
                </c:pt>
                <c:pt idx="31">
                  <c:v>12.490058958200001</c:v>
                </c:pt>
                <c:pt idx="32">
                  <c:v>12.704702166200001</c:v>
                </c:pt>
                <c:pt idx="33">
                  <c:v>12.9155970886</c:v>
                </c:pt>
                <c:pt idx="34">
                  <c:v>12.8933118907</c:v>
                </c:pt>
                <c:pt idx="35">
                  <c:v>7.8499065817</c:v>
                </c:pt>
                <c:pt idx="36">
                  <c:v>7.1798354066999996</c:v>
                </c:pt>
                <c:pt idx="37">
                  <c:v>6.4049314859999988</c:v>
                </c:pt>
                <c:pt idx="38">
                  <c:v>3.3908961438</c:v>
                </c:pt>
                <c:pt idx="39">
                  <c:v>3.6835323509000002</c:v>
                </c:pt>
                <c:pt idx="40">
                  <c:v>0.49319025691890001</c:v>
                </c:pt>
                <c:pt idx="41">
                  <c:v>0.4095571275839</c:v>
                </c:pt>
                <c:pt idx="42">
                  <c:v>0.30960964999480001</c:v>
                </c:pt>
                <c:pt idx="43">
                  <c:v>12.6638129862</c:v>
                </c:pt>
                <c:pt idx="44">
                  <c:v>12.8769938544</c:v>
                </c:pt>
              </c:numCache>
            </c:numRef>
          </c:xVal>
          <c:yVal>
            <c:numRef>
              <c:f>'/Users/christinedarve/Documents/[Resultats CV Spoke Proto.xlsx]Resultats Spoke Proto'!$H$23:$H$67</c:f>
              <c:numCache>
                <c:formatCode>General</c:formatCode>
                <c:ptCount val="45"/>
                <c:pt idx="0">
                  <c:v>24811813972.799999</c:v>
                </c:pt>
                <c:pt idx="1">
                  <c:v>25055512686.826199</c:v>
                </c:pt>
                <c:pt idx="2">
                  <c:v>24904745595.075401</c:v>
                </c:pt>
                <c:pt idx="3">
                  <c:v>24149592102.577099</c:v>
                </c:pt>
                <c:pt idx="4">
                  <c:v>23544677975.847</c:v>
                </c:pt>
                <c:pt idx="5">
                  <c:v>21282355957.256802</c:v>
                </c:pt>
                <c:pt idx="6">
                  <c:v>19022438411.914799</c:v>
                </c:pt>
                <c:pt idx="7">
                  <c:v>15440267258.7082</c:v>
                </c:pt>
                <c:pt idx="8">
                  <c:v>10532305345.458</c:v>
                </c:pt>
                <c:pt idx="9">
                  <c:v>9751812018.7519093</c:v>
                </c:pt>
                <c:pt idx="10">
                  <c:v>8017640926.9092999</c:v>
                </c:pt>
                <c:pt idx="11">
                  <c:v>7201092570.6185799</c:v>
                </c:pt>
                <c:pt idx="12">
                  <c:v>6453453066.5486298</c:v>
                </c:pt>
                <c:pt idx="13">
                  <c:v>5789272712.02841</c:v>
                </c:pt>
                <c:pt idx="14">
                  <c:v>5147451417.7114801</c:v>
                </c:pt>
                <c:pt idx="15">
                  <c:v>13052028240.019699</c:v>
                </c:pt>
                <c:pt idx="16">
                  <c:v>16057237942.365</c:v>
                </c:pt>
                <c:pt idx="17">
                  <c:v>9478477664.7803307</c:v>
                </c:pt>
                <c:pt idx="18">
                  <c:v>8666466595.7420807</c:v>
                </c:pt>
                <c:pt idx="19">
                  <c:v>6345232495.7639303</c:v>
                </c:pt>
                <c:pt idx="20">
                  <c:v>6010228842.6950798</c:v>
                </c:pt>
                <c:pt idx="21">
                  <c:v>5706283270.2295103</c:v>
                </c:pt>
                <c:pt idx="22">
                  <c:v>18678214923.949699</c:v>
                </c:pt>
                <c:pt idx="23">
                  <c:v>19710215363.536598</c:v>
                </c:pt>
                <c:pt idx="24">
                  <c:v>17770509373.7967</c:v>
                </c:pt>
                <c:pt idx="25">
                  <c:v>12604010022.485201</c:v>
                </c:pt>
                <c:pt idx="26">
                  <c:v>10710666314.7803</c:v>
                </c:pt>
                <c:pt idx="27">
                  <c:v>11889546745.840401</c:v>
                </c:pt>
                <c:pt idx="28">
                  <c:v>10841777626.341</c:v>
                </c:pt>
                <c:pt idx="29">
                  <c:v>9873317080.2164001</c:v>
                </c:pt>
                <c:pt idx="30">
                  <c:v>9016995015.7114792</c:v>
                </c:pt>
                <c:pt idx="31">
                  <c:v>6428297484.6623001</c:v>
                </c:pt>
                <c:pt idx="32">
                  <c:v>5462319196.3890696</c:v>
                </c:pt>
                <c:pt idx="33">
                  <c:v>5110792713.0535498</c:v>
                </c:pt>
                <c:pt idx="34">
                  <c:v>5131125434.4896202</c:v>
                </c:pt>
                <c:pt idx="35">
                  <c:v>14477346579.471001</c:v>
                </c:pt>
                <c:pt idx="36">
                  <c:v>15524401516.622999</c:v>
                </c:pt>
                <c:pt idx="37">
                  <c:v>16949626923.9104</c:v>
                </c:pt>
                <c:pt idx="38">
                  <c:v>22181949463.420799</c:v>
                </c:pt>
                <c:pt idx="39">
                  <c:v>21371357887.167198</c:v>
                </c:pt>
                <c:pt idx="40">
                  <c:v>25640907805.886299</c:v>
                </c:pt>
                <c:pt idx="41">
                  <c:v>24098906292.163898</c:v>
                </c:pt>
                <c:pt idx="42">
                  <c:v>25940359889.254601</c:v>
                </c:pt>
                <c:pt idx="43">
                  <c:v>5481189119.1060104</c:v>
                </c:pt>
                <c:pt idx="44">
                  <c:v>5111372856.1770496</c:v>
                </c:pt>
              </c:numCache>
            </c:numRef>
          </c:yVal>
          <c:smooth val="0"/>
          <c:extLst>
            <c:ext xmlns:c16="http://schemas.microsoft.com/office/drawing/2014/chart" uri="{C3380CC4-5D6E-409C-BE32-E72D297353CC}">
              <c16:uniqueId val="{00000000-B17E-E64F-887F-3A226298F382}"/>
            </c:ext>
          </c:extLst>
        </c:ser>
        <c:ser>
          <c:idx val="0"/>
          <c:order val="1"/>
          <c:tx>
            <c:v>January 2017, 1st cool down (2K): no baking, heat treatment @ 650°C, 10h</c:v>
          </c:tx>
          <c:spPr>
            <a:ln w="28575">
              <a:noFill/>
            </a:ln>
          </c:spPr>
          <c:marker>
            <c:symbol val="circle"/>
            <c:size val="7"/>
            <c:spPr>
              <a:solidFill>
                <a:srgbClr val="FF0000"/>
              </a:solidFill>
              <a:ln>
                <a:noFill/>
              </a:ln>
            </c:spPr>
          </c:marker>
          <c:xVal>
            <c:numRef>
              <c:f>('/Users/christinedarve/Documents/3_ZA02_GIULIETTA/TEST CV/2017_Janvier_GIULIETTA-TEST #-- (Sans étuvage, avec recuit 650°C)/[Courbes Qo_giulietta_dégazée.xlsx]Qo_CV_Giulietta_dégazée_18 01 2'!$O$36:$O$43,'/Users/christinedarve/Documents/3_ZA02_GIULIETTA/TEST CV/2017_Janvier_GIULIETTA-TEST #-- (Sans étuvage, avec recuit 650°C)/[Courbes Qo_giulietta_dégazée.xlsx]Qo_CV_Giulietta_dégazée_18 01 2'!$O$50,'/Users/christinedarve/Documents/3_ZA02_GIULIETTA/TEST CV/2017_Janvier_GIULIETTA-TEST #-- (Sans étuvage, avec recuit 650°C)/[Courbes Qo_giulietta_dégazée.xlsx]Qo_CV_Giulietta_dégazée_18 01 2'!$O$52:$O$58,'/Users/christinedarve/Documents/3_ZA02_GIULIETTA/TEST CV/2017_Janvier_GIULIETTA-TEST #-- (Sans étuvage, avec recuit 650°C)/[Courbes Qo_giulietta_dégazée.xlsx]Qo_CV_Giulietta_dégazée_18 01 2'!$O$60,'/Users/christinedarve/Documents/3_ZA02_GIULIETTA/TEST CV/2017_Janvier_GIULIETTA-TEST #-- (Sans étuvage, avec recuit 650°C)/[Courbes Qo_giulietta_dégazée.xlsx]Qo_CV_Giulietta_dégazée_18 01 2'!$O$62:$O$63,'/Users/christinedarve/Documents/3_ZA02_GIULIETTA/TEST CV/2017_Janvier_GIULIETTA-TEST #-- (Sans étuvage, avec recuit 650°C)/[Courbes Qo_giulietta_dégazée.xlsx]Qo_CV_Giulietta_dégazée_18 01 2'!$O$65,'/Users/christinedarve/Documents/3_ZA02_GIULIETTA/TEST CV/2017_Janvier_GIULIETTA-TEST #-- (Sans étuvage, avec recuit 650°C)/[Courbes Qo_giulietta_dégazée.xlsx]Qo_CV_Giulietta_dégazée_18 01 2'!$O$67:$O$68,'/Users/christinedarve/Documents/3_ZA02_GIULIETTA/TEST CV/2017_Janvier_GIULIETTA-TEST #-- (Sans étuvage, avec recuit 650°C)/[Courbes Qo_giulietta_dégazée.xlsx]Qo_CV_Giulietta_dégazée_18 01 2'!$O$70,'/Users/christinedarve/Documents/3_ZA02_GIULIETTA/TEST CV/2017_Janvier_GIULIETTA-TEST #-- (Sans étuvage, avec recuit 650°C)/[Courbes Qo_giulietta_dégazée.xlsx]Qo_CV_Giulietta_dégazée_18 01 2'!$O$72,'/Users/christinedarve/Documents/3_ZA02_GIULIETTA/TEST CV/2017_Janvier_GIULIETTA-TEST #-- (Sans étuvage, avec recuit 650°C)/[Courbes Qo_giulietta_dégazée.xlsx]Qo_CV_Giulietta_dégazée_18 01 2'!$O$74)</c:f>
              <c:numCache>
                <c:formatCode>General</c:formatCode>
                <c:ptCount val="25"/>
                <c:pt idx="0">
                  <c:v>2.5684267851999998</c:v>
                </c:pt>
                <c:pt idx="1">
                  <c:v>0.81953440479350004</c:v>
                </c:pt>
                <c:pt idx="2">
                  <c:v>1.4464958446</c:v>
                </c:pt>
                <c:pt idx="3">
                  <c:v>1.9227250760000001</c:v>
                </c:pt>
                <c:pt idx="4">
                  <c:v>3.4361110439</c:v>
                </c:pt>
                <c:pt idx="5">
                  <c:v>4.6351862585999664</c:v>
                </c:pt>
                <c:pt idx="6">
                  <c:v>6.2354412311000003</c:v>
                </c:pt>
                <c:pt idx="7">
                  <c:v>8.5038813162999993</c:v>
                </c:pt>
                <c:pt idx="8">
                  <c:v>7.5434009192999998</c:v>
                </c:pt>
                <c:pt idx="9">
                  <c:v>10.316139122599999</c:v>
                </c:pt>
                <c:pt idx="10">
                  <c:v>10.5564328715</c:v>
                </c:pt>
                <c:pt idx="11">
                  <c:v>10.7403192413</c:v>
                </c:pt>
                <c:pt idx="12">
                  <c:v>11.854061890100001</c:v>
                </c:pt>
                <c:pt idx="13">
                  <c:v>12.7326027739</c:v>
                </c:pt>
                <c:pt idx="14">
                  <c:v>2.5625195674999999</c:v>
                </c:pt>
                <c:pt idx="15">
                  <c:v>8.5087779530999992</c:v>
                </c:pt>
                <c:pt idx="16">
                  <c:v>9.6686800788999996</c:v>
                </c:pt>
                <c:pt idx="17">
                  <c:v>10.822240735199999</c:v>
                </c:pt>
                <c:pt idx="18">
                  <c:v>11.941728424800001</c:v>
                </c:pt>
                <c:pt idx="19">
                  <c:v>12.829720356599999</c:v>
                </c:pt>
                <c:pt idx="20">
                  <c:v>12.875591525500001</c:v>
                </c:pt>
                <c:pt idx="21">
                  <c:v>12.890423634499999</c:v>
                </c:pt>
                <c:pt idx="22">
                  <c:v>10.8759497001</c:v>
                </c:pt>
                <c:pt idx="23">
                  <c:v>12.027273595</c:v>
                </c:pt>
                <c:pt idx="24">
                  <c:v>12.9067586894</c:v>
                </c:pt>
              </c:numCache>
            </c:numRef>
          </c:xVal>
          <c:yVal>
            <c:numRef>
              <c:f>('/Users/christinedarve/Documents/3_ZA02_GIULIETTA/TEST CV/2017_Janvier_GIULIETTA-TEST #-- (Sans étuvage, avec recuit 650°C)/[Courbes Qo_giulietta_dégazée.xlsx]Qo_CV_Giulietta_dégazée_18 01 2'!$U$36:$U$43,'/Users/christinedarve/Documents/3_ZA02_GIULIETTA/TEST CV/2017_Janvier_GIULIETTA-TEST #-- (Sans étuvage, avec recuit 650°C)/[Courbes Qo_giulietta_dégazée.xlsx]Qo_CV_Giulietta_dégazée_18 01 2'!$U$50,'/Users/christinedarve/Documents/3_ZA02_GIULIETTA/TEST CV/2017_Janvier_GIULIETTA-TEST #-- (Sans étuvage, avec recuit 650°C)/[Courbes Qo_giulietta_dégazée.xlsx]Qo_CV_Giulietta_dégazée_18 01 2'!$U$52:$U$58,'/Users/christinedarve/Documents/3_ZA02_GIULIETTA/TEST CV/2017_Janvier_GIULIETTA-TEST #-- (Sans étuvage, avec recuit 650°C)/[Courbes Qo_giulietta_dégazée.xlsx]Qo_CV_Giulietta_dégazée_18 01 2'!$U$60,'/Users/christinedarve/Documents/3_ZA02_GIULIETTA/TEST CV/2017_Janvier_GIULIETTA-TEST #-- (Sans étuvage, avec recuit 650°C)/[Courbes Qo_giulietta_dégazée.xlsx]Qo_CV_Giulietta_dégazée_18 01 2'!$U$62:$U$63,'/Users/christinedarve/Documents/3_ZA02_GIULIETTA/TEST CV/2017_Janvier_GIULIETTA-TEST #-- (Sans étuvage, avec recuit 650°C)/[Courbes Qo_giulietta_dégazée.xlsx]Qo_CV_Giulietta_dégazée_18 01 2'!$U$65,'/Users/christinedarve/Documents/3_ZA02_GIULIETTA/TEST CV/2017_Janvier_GIULIETTA-TEST #-- (Sans étuvage, avec recuit 650°C)/[Courbes Qo_giulietta_dégazée.xlsx]Qo_CV_Giulietta_dégazée_18 01 2'!$U$67:$U$68,'/Users/christinedarve/Documents/3_ZA02_GIULIETTA/TEST CV/2017_Janvier_GIULIETTA-TEST #-- (Sans étuvage, avec recuit 650°C)/[Courbes Qo_giulietta_dégazée.xlsx]Qo_CV_Giulietta_dégazée_18 01 2'!$U$70,'/Users/christinedarve/Documents/3_ZA02_GIULIETTA/TEST CV/2017_Janvier_GIULIETTA-TEST #-- (Sans étuvage, avec recuit 650°C)/[Courbes Qo_giulietta_dégazée.xlsx]Qo_CV_Giulietta_dégazée_18 01 2'!$U$72,'/Users/christinedarve/Documents/3_ZA02_GIULIETTA/TEST CV/2017_Janvier_GIULIETTA-TEST #-- (Sans étuvage, avec recuit 650°C)/[Courbes Qo_giulietta_dégazée.xlsx]Qo_CV_Giulietta_dégazée_18 01 2'!$U$74)</c:f>
              <c:numCache>
                <c:formatCode>General</c:formatCode>
                <c:ptCount val="25"/>
                <c:pt idx="0">
                  <c:v>34619624096.5</c:v>
                </c:pt>
                <c:pt idx="1">
                  <c:v>36237937303.599998</c:v>
                </c:pt>
                <c:pt idx="2">
                  <c:v>34979034647.5</c:v>
                </c:pt>
                <c:pt idx="3">
                  <c:v>34799839790.900002</c:v>
                </c:pt>
                <c:pt idx="4">
                  <c:v>34197007849.700001</c:v>
                </c:pt>
                <c:pt idx="5">
                  <c:v>34181267261.299999</c:v>
                </c:pt>
                <c:pt idx="6">
                  <c:v>32631941359.200001</c:v>
                </c:pt>
                <c:pt idx="7">
                  <c:v>29718831689.200001</c:v>
                </c:pt>
                <c:pt idx="8">
                  <c:v>30992582664.400002</c:v>
                </c:pt>
                <c:pt idx="9">
                  <c:v>16161750592.799999</c:v>
                </c:pt>
                <c:pt idx="10">
                  <c:v>19132609346.5</c:v>
                </c:pt>
                <c:pt idx="11">
                  <c:v>21972966321.099998</c:v>
                </c:pt>
                <c:pt idx="12">
                  <c:v>16886693176.299999</c:v>
                </c:pt>
                <c:pt idx="13">
                  <c:v>12039735448.9</c:v>
                </c:pt>
                <c:pt idx="14">
                  <c:v>33768083768</c:v>
                </c:pt>
                <c:pt idx="15">
                  <c:v>29688980455</c:v>
                </c:pt>
                <c:pt idx="16">
                  <c:v>27543949176.700001</c:v>
                </c:pt>
                <c:pt idx="17">
                  <c:v>23703000002.5</c:v>
                </c:pt>
                <c:pt idx="18">
                  <c:v>17938590398.299999</c:v>
                </c:pt>
                <c:pt idx="19">
                  <c:v>12620172295.6</c:v>
                </c:pt>
                <c:pt idx="20">
                  <c:v>13107051344.5</c:v>
                </c:pt>
                <c:pt idx="21">
                  <c:v>13020265298.6</c:v>
                </c:pt>
                <c:pt idx="22">
                  <c:v>25402381413.799999</c:v>
                </c:pt>
                <c:pt idx="23">
                  <c:v>19134426282.5</c:v>
                </c:pt>
                <c:pt idx="24">
                  <c:v>13145977206.799999</c:v>
                </c:pt>
              </c:numCache>
            </c:numRef>
          </c:yVal>
          <c:smooth val="0"/>
          <c:extLst>
            <c:ext xmlns:c16="http://schemas.microsoft.com/office/drawing/2014/chart" uri="{C3380CC4-5D6E-409C-BE32-E72D297353CC}">
              <c16:uniqueId val="{00000001-B17E-E64F-887F-3A226298F382}"/>
            </c:ext>
          </c:extLst>
        </c:ser>
        <c:ser>
          <c:idx val="1"/>
          <c:order val="2"/>
          <c:tx>
            <c:v>January 2017, 2nd cool down (1.7 K)</c:v>
          </c:tx>
          <c:spPr>
            <a:ln w="28575">
              <a:noFill/>
            </a:ln>
          </c:spPr>
          <c:marker>
            <c:symbol val="circle"/>
            <c:size val="7"/>
            <c:spPr>
              <a:solidFill>
                <a:srgbClr val="FFC000"/>
              </a:solidFill>
              <a:ln>
                <a:noFill/>
              </a:ln>
            </c:spPr>
          </c:marker>
          <c:xVal>
            <c:numRef>
              <c:f>'/Users/christinedarve/Documents/3_ZA02_GIULIETTA/TEST CV/2017_Janvier_GIULIETTA-TEST #-- (Sans étuvage, avec recuit 650°C)/[Courbes Qo_giulietta_dégazée.xlsx]Qo_CV_Giulietta_dégazée_18  (2'!$O$9:$O$32</c:f>
              <c:numCache>
                <c:formatCode>General</c:formatCode>
                <c:ptCount val="24"/>
                <c:pt idx="0">
                  <c:v>0.82759372742890003</c:v>
                </c:pt>
                <c:pt idx="1">
                  <c:v>0.47235355728049999</c:v>
                </c:pt>
                <c:pt idx="2">
                  <c:v>1.0951338182000001</c:v>
                </c:pt>
                <c:pt idx="3">
                  <c:v>1.4642566003999999</c:v>
                </c:pt>
                <c:pt idx="4">
                  <c:v>1.9618562859999999</c:v>
                </c:pt>
                <c:pt idx="5">
                  <c:v>2.6095594207000001</c:v>
                </c:pt>
                <c:pt idx="6">
                  <c:v>3.5104855551999998</c:v>
                </c:pt>
                <c:pt idx="7">
                  <c:v>4.7415156719999816</c:v>
                </c:pt>
                <c:pt idx="8">
                  <c:v>6.4012853970999997</c:v>
                </c:pt>
                <c:pt idx="9">
                  <c:v>7.2655281599000006</c:v>
                </c:pt>
                <c:pt idx="10">
                  <c:v>8.2189661227999977</c:v>
                </c:pt>
                <c:pt idx="12">
                  <c:v>9.3555040338000008</c:v>
                </c:pt>
                <c:pt idx="14">
                  <c:v>10.4910073275</c:v>
                </c:pt>
                <c:pt idx="16">
                  <c:v>11.0628542409</c:v>
                </c:pt>
                <c:pt idx="18">
                  <c:v>11.0526696665</c:v>
                </c:pt>
                <c:pt idx="19">
                  <c:v>11.541631135299999</c:v>
                </c:pt>
                <c:pt idx="21">
                  <c:v>11.7048860574</c:v>
                </c:pt>
                <c:pt idx="22">
                  <c:v>12.050836393799999</c:v>
                </c:pt>
                <c:pt idx="23">
                  <c:v>9.0524720037000002</c:v>
                </c:pt>
              </c:numCache>
            </c:numRef>
          </c:xVal>
          <c:yVal>
            <c:numRef>
              <c:f>'/Users/christinedarve/Documents/3_ZA02_GIULIETTA/TEST CV/2017_Janvier_GIULIETTA-TEST #-- (Sans étuvage, avec recuit 650°C)/[Courbes Qo_giulietta_dégazée.xlsx]Qo_CV_Giulietta_dégazée_18  (2'!$U$9:$U$32</c:f>
              <c:numCache>
                <c:formatCode>General</c:formatCode>
                <c:ptCount val="24"/>
                <c:pt idx="0">
                  <c:v>44320818435.599998</c:v>
                </c:pt>
                <c:pt idx="1">
                  <c:v>45092759760.699997</c:v>
                </c:pt>
                <c:pt idx="2">
                  <c:v>45810555355.099998</c:v>
                </c:pt>
                <c:pt idx="3">
                  <c:v>43845957154.300003</c:v>
                </c:pt>
                <c:pt idx="4">
                  <c:v>45448231392.699997</c:v>
                </c:pt>
                <c:pt idx="5">
                  <c:v>44673028767.800003</c:v>
                </c:pt>
                <c:pt idx="6">
                  <c:v>45066011213.5</c:v>
                </c:pt>
                <c:pt idx="7">
                  <c:v>45609976605.400002</c:v>
                </c:pt>
                <c:pt idx="8">
                  <c:v>44549938133.199997</c:v>
                </c:pt>
                <c:pt idx="9">
                  <c:v>43668717721.699997</c:v>
                </c:pt>
                <c:pt idx="10">
                  <c:v>42592423594.199997</c:v>
                </c:pt>
                <c:pt idx="12">
                  <c:v>39398555072.800003</c:v>
                </c:pt>
                <c:pt idx="14">
                  <c:v>32976814104.5</c:v>
                </c:pt>
                <c:pt idx="16">
                  <c:v>27812752442.5</c:v>
                </c:pt>
                <c:pt idx="18">
                  <c:v>27443386256.599998</c:v>
                </c:pt>
                <c:pt idx="19">
                  <c:v>22232097233.400002</c:v>
                </c:pt>
                <c:pt idx="21">
                  <c:v>15124353433.5</c:v>
                </c:pt>
                <c:pt idx="22">
                  <c:v>9154505046.8999996</c:v>
                </c:pt>
                <c:pt idx="23">
                  <c:v>37041983192</c:v>
                </c:pt>
              </c:numCache>
            </c:numRef>
          </c:yVal>
          <c:smooth val="0"/>
          <c:extLst>
            <c:ext xmlns:c16="http://schemas.microsoft.com/office/drawing/2014/chart" uri="{C3380CC4-5D6E-409C-BE32-E72D297353CC}">
              <c16:uniqueId val="{00000002-B17E-E64F-887F-3A226298F382}"/>
            </c:ext>
          </c:extLst>
        </c:ser>
        <c:ser>
          <c:idx val="9"/>
          <c:order val="3"/>
          <c:tx>
            <c:v>Cavity losses=2W (4% d.c.)</c:v>
          </c:tx>
          <c:spPr>
            <a:ln w="28575">
              <a:solidFill>
                <a:schemeClr val="accent6"/>
              </a:solidFill>
            </a:ln>
          </c:spPr>
          <c:marker>
            <c:symbol val="none"/>
          </c:marker>
          <c:xVal>
            <c:numRef>
              <c:f>'/Users/christinedarve/Documents/2_ZA01_ROMEA/TEST CV/2016-Décembre_ROMEA-TEST après recuit 650°C/[Comparaison_Qo_Romea_Giulietta_Germaine_sans_traitement.xlsx]DATA'!$M$4:$M$38</c:f>
              <c:numCache>
                <c:formatCode>General</c:formatCode>
                <c:ptCount val="35"/>
                <c:pt idx="0">
                  <c:v>0.5</c:v>
                </c:pt>
                <c:pt idx="1">
                  <c:v>1</c:v>
                </c:pt>
                <c:pt idx="2">
                  <c:v>1.5</c:v>
                </c:pt>
                <c:pt idx="3">
                  <c:v>2</c:v>
                </c:pt>
                <c:pt idx="4">
                  <c:v>2.5</c:v>
                </c:pt>
                <c:pt idx="5">
                  <c:v>3</c:v>
                </c:pt>
                <c:pt idx="6">
                  <c:v>3.5</c:v>
                </c:pt>
                <c:pt idx="7">
                  <c:v>4</c:v>
                </c:pt>
                <c:pt idx="8">
                  <c:v>4.5</c:v>
                </c:pt>
                <c:pt idx="9">
                  <c:v>5</c:v>
                </c:pt>
                <c:pt idx="10">
                  <c:v>5.5</c:v>
                </c:pt>
                <c:pt idx="11">
                  <c:v>6</c:v>
                </c:pt>
                <c:pt idx="12">
                  <c:v>6.5</c:v>
                </c:pt>
                <c:pt idx="13">
                  <c:v>7</c:v>
                </c:pt>
                <c:pt idx="14">
                  <c:v>7.5</c:v>
                </c:pt>
                <c:pt idx="15">
                  <c:v>8</c:v>
                </c:pt>
                <c:pt idx="16">
                  <c:v>8.5</c:v>
                </c:pt>
                <c:pt idx="17">
                  <c:v>9</c:v>
                </c:pt>
                <c:pt idx="18">
                  <c:v>9.5</c:v>
                </c:pt>
                <c:pt idx="19">
                  <c:v>10</c:v>
                </c:pt>
                <c:pt idx="20">
                  <c:v>10.5</c:v>
                </c:pt>
                <c:pt idx="21">
                  <c:v>11</c:v>
                </c:pt>
                <c:pt idx="22">
                  <c:v>11.5</c:v>
                </c:pt>
                <c:pt idx="23">
                  <c:v>12</c:v>
                </c:pt>
                <c:pt idx="24">
                  <c:v>12.5</c:v>
                </c:pt>
                <c:pt idx="25">
                  <c:v>13</c:v>
                </c:pt>
                <c:pt idx="26">
                  <c:v>14</c:v>
                </c:pt>
                <c:pt idx="27">
                  <c:v>15</c:v>
                </c:pt>
                <c:pt idx="28">
                  <c:v>16</c:v>
                </c:pt>
                <c:pt idx="29">
                  <c:v>17</c:v>
                </c:pt>
                <c:pt idx="30">
                  <c:v>18</c:v>
                </c:pt>
                <c:pt idx="31">
                  <c:v>19</c:v>
                </c:pt>
                <c:pt idx="32">
                  <c:v>20</c:v>
                </c:pt>
                <c:pt idx="33">
                  <c:v>21</c:v>
                </c:pt>
                <c:pt idx="34">
                  <c:v>22</c:v>
                </c:pt>
              </c:numCache>
            </c:numRef>
          </c:xVal>
          <c:yVal>
            <c:numRef>
              <c:f>'/Users/christinedarve/Documents/2_ZA01_ROMEA/TEST CV/2016-Décembre_ROMEA-TEST après recuit 650°C/[Comparaison_Qo_Romea_Giulietta_Germaine_sans_traitement.xlsx]DATA'!$N$4:$N$38</c:f>
              <c:numCache>
                <c:formatCode>General</c:formatCode>
                <c:ptCount val="35"/>
                <c:pt idx="0">
                  <c:v>4792531.3191921702</c:v>
                </c:pt>
                <c:pt idx="1">
                  <c:v>19170125.276768699</c:v>
                </c:pt>
                <c:pt idx="2">
                  <c:v>43132781.872729503</c:v>
                </c:pt>
                <c:pt idx="3">
                  <c:v>76680501.107074797</c:v>
                </c:pt>
                <c:pt idx="4">
                  <c:v>119813282.97980399</c:v>
                </c:pt>
                <c:pt idx="5">
                  <c:v>172531127.49091801</c:v>
                </c:pt>
                <c:pt idx="6">
                  <c:v>234834034.640416</c:v>
                </c:pt>
                <c:pt idx="7">
                  <c:v>306722004.42830002</c:v>
                </c:pt>
                <c:pt idx="8">
                  <c:v>388195036.85456598</c:v>
                </c:pt>
                <c:pt idx="9">
                  <c:v>479253131.91921699</c:v>
                </c:pt>
                <c:pt idx="10">
                  <c:v>579896289.62225294</c:v>
                </c:pt>
                <c:pt idx="11">
                  <c:v>690124509.963673</c:v>
                </c:pt>
                <c:pt idx="12">
                  <c:v>809937792.94347703</c:v>
                </c:pt>
                <c:pt idx="13">
                  <c:v>939336138.56166601</c:v>
                </c:pt>
                <c:pt idx="14">
                  <c:v>1078319546.8182399</c:v>
                </c:pt>
                <c:pt idx="15">
                  <c:v>1226888017.7132001</c:v>
                </c:pt>
                <c:pt idx="16">
                  <c:v>1385041551.2465401</c:v>
                </c:pt>
                <c:pt idx="17">
                  <c:v>1552780147.4182601</c:v>
                </c:pt>
                <c:pt idx="18">
                  <c:v>1730103806.22837</c:v>
                </c:pt>
                <c:pt idx="19">
                  <c:v>1917012527.6768701</c:v>
                </c:pt>
                <c:pt idx="20">
                  <c:v>2113506311.7637501</c:v>
                </c:pt>
                <c:pt idx="21">
                  <c:v>2319585158.4890099</c:v>
                </c:pt>
                <c:pt idx="22">
                  <c:v>2535249067.8526602</c:v>
                </c:pt>
                <c:pt idx="23">
                  <c:v>2760498039.8546901</c:v>
                </c:pt>
                <c:pt idx="24">
                  <c:v>2995332074.49511</c:v>
                </c:pt>
                <c:pt idx="25">
                  <c:v>3239751171.77391</c:v>
                </c:pt>
                <c:pt idx="26">
                  <c:v>3757344554.2466602</c:v>
                </c:pt>
                <c:pt idx="27">
                  <c:v>4313278187.2729502</c:v>
                </c:pt>
                <c:pt idx="28">
                  <c:v>4907552070.8527803</c:v>
                </c:pt>
                <c:pt idx="29">
                  <c:v>5540166204.9861498</c:v>
                </c:pt>
                <c:pt idx="30">
                  <c:v>6211120589.6730499</c:v>
                </c:pt>
                <c:pt idx="31">
                  <c:v>6920415224.9134998</c:v>
                </c:pt>
                <c:pt idx="32">
                  <c:v>7668050110.7074804</c:v>
                </c:pt>
                <c:pt idx="33">
                  <c:v>8454025247.0550003</c:v>
                </c:pt>
                <c:pt idx="34">
                  <c:v>9278340633.9560509</c:v>
                </c:pt>
              </c:numCache>
            </c:numRef>
          </c:yVal>
          <c:smooth val="0"/>
          <c:extLst>
            <c:ext xmlns:c16="http://schemas.microsoft.com/office/drawing/2014/chart" uri="{C3380CC4-5D6E-409C-BE32-E72D297353CC}">
              <c16:uniqueId val="{00000003-B17E-E64F-887F-3A226298F382}"/>
            </c:ext>
          </c:extLst>
        </c:ser>
        <c:dLbls>
          <c:showLegendKey val="0"/>
          <c:showVal val="0"/>
          <c:showCatName val="0"/>
          <c:showSerName val="0"/>
          <c:showPercent val="0"/>
          <c:showBubbleSize val="0"/>
        </c:dLbls>
        <c:axId val="-1488308368"/>
        <c:axId val="-1524251488"/>
      </c:scatterChart>
      <c:valAx>
        <c:axId val="-1488308368"/>
        <c:scaling>
          <c:orientation val="minMax"/>
          <c:max val="16"/>
        </c:scaling>
        <c:delete val="0"/>
        <c:axPos val="b"/>
        <c:majorGridlines/>
        <c:minorGridlines>
          <c:spPr>
            <a:ln>
              <a:noFill/>
            </a:ln>
          </c:spPr>
        </c:minorGridlines>
        <c:title>
          <c:tx>
            <c:rich>
              <a:bodyPr/>
              <a:lstStyle/>
              <a:p>
                <a:pPr>
                  <a:defRPr sz="1400"/>
                </a:pPr>
                <a:r>
                  <a:rPr lang="fr-FR" sz="1400"/>
                  <a:t>Eacc</a:t>
                </a:r>
                <a:r>
                  <a:rPr lang="fr-FR" sz="1400" dirty="0"/>
                  <a:t> (MV/m)</a:t>
                </a:r>
              </a:p>
            </c:rich>
          </c:tx>
          <c:layout>
            <c:manualLayout>
              <c:xMode val="edge"/>
              <c:yMode val="edge"/>
              <c:x val="0.42454969951329302"/>
              <c:y val="0.86385888402965205"/>
            </c:manualLayout>
          </c:layout>
          <c:overlay val="0"/>
        </c:title>
        <c:numFmt formatCode="#,##0" sourceLinked="0"/>
        <c:majorTickMark val="out"/>
        <c:minorTickMark val="none"/>
        <c:tickLblPos val="nextTo"/>
        <c:txPr>
          <a:bodyPr/>
          <a:lstStyle/>
          <a:p>
            <a:pPr>
              <a:defRPr sz="1200"/>
            </a:pPr>
            <a:endParaRPr lang="sv-SE"/>
          </a:p>
        </c:txPr>
        <c:crossAx val="-1524251488"/>
        <c:crosses val="autoZero"/>
        <c:crossBetween val="midCat"/>
        <c:majorUnit val="1"/>
      </c:valAx>
      <c:valAx>
        <c:axId val="-1524251488"/>
        <c:scaling>
          <c:logBase val="10"/>
          <c:orientation val="minMax"/>
          <c:max val="100000000000"/>
          <c:min val="100000000"/>
        </c:scaling>
        <c:delete val="0"/>
        <c:axPos val="l"/>
        <c:majorGridlines/>
        <c:minorGridlines/>
        <c:title>
          <c:tx>
            <c:rich>
              <a:bodyPr/>
              <a:lstStyle/>
              <a:p>
                <a:pPr>
                  <a:defRPr sz="1400"/>
                </a:pPr>
                <a:r>
                  <a:rPr lang="fr-FR" sz="1400"/>
                  <a:t>Qo</a:t>
                </a:r>
              </a:p>
            </c:rich>
          </c:tx>
          <c:layout>
            <c:manualLayout>
              <c:xMode val="edge"/>
              <c:yMode val="edge"/>
              <c:x val="5.9515464452983002E-2"/>
              <c:y val="0.434574395309692"/>
            </c:manualLayout>
          </c:layout>
          <c:overlay val="0"/>
        </c:title>
        <c:numFmt formatCode="0.E+00" sourceLinked="0"/>
        <c:majorTickMark val="out"/>
        <c:minorTickMark val="none"/>
        <c:tickLblPos val="nextTo"/>
        <c:txPr>
          <a:bodyPr/>
          <a:lstStyle/>
          <a:p>
            <a:pPr>
              <a:defRPr sz="1200">
                <a:solidFill>
                  <a:sysClr val="windowText" lastClr="000000"/>
                </a:solidFill>
              </a:defRPr>
            </a:pPr>
            <a:endParaRPr lang="sv-SE"/>
          </a:p>
        </c:txPr>
        <c:crossAx val="-1488308368"/>
        <c:crosses val="autoZero"/>
        <c:crossBetween val="midCat"/>
      </c:valAx>
      <c:spPr>
        <a:noFill/>
      </c:spPr>
    </c:plotArea>
    <c:legend>
      <c:legendPos val="r"/>
      <c:layout>
        <c:manualLayout>
          <c:xMode val="edge"/>
          <c:yMode val="edge"/>
          <c:x val="9.8075744753637603E-2"/>
          <c:y val="0.59152128229881684"/>
          <c:w val="0.89696463320861397"/>
          <c:h val="0.26700520797299898"/>
        </c:manualLayout>
      </c:layout>
      <c:overlay val="0"/>
      <c:spPr>
        <a:solidFill>
          <a:schemeClr val="accent4">
            <a:lumMod val="20000"/>
            <a:lumOff val="80000"/>
          </a:schemeClr>
        </a:solidFill>
        <a:ln>
          <a:noFill/>
        </a:ln>
      </c:spPr>
      <c:txPr>
        <a:bodyPr/>
        <a:lstStyle/>
        <a:p>
          <a:pPr>
            <a:lnSpc>
              <a:spcPct val="100000"/>
            </a:lnSpc>
            <a:defRPr sz="1050"/>
          </a:pPr>
          <a:endParaRPr lang="sv-SE"/>
        </a:p>
      </c:txPr>
    </c:legend>
    <c:plotVisOnly val="1"/>
    <c:dispBlanksAs val="gap"/>
    <c:showDLblsOverMax val="0"/>
  </c:chart>
  <c:spPr>
    <a:solidFill>
      <a:schemeClr val="accent4">
        <a:lumMod val="20000"/>
        <a:lumOff val="80000"/>
      </a:schemeClr>
    </a:solidFill>
  </c:spPr>
  <c:txPr>
    <a:bodyPr/>
    <a:lstStyle/>
    <a:p>
      <a:pPr>
        <a:defRPr sz="1600" b="1"/>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0.56437</cdr:x>
      <cdr:y>0.5337</cdr:y>
    </cdr:from>
    <cdr:to>
      <cdr:x>0.60666</cdr:x>
      <cdr:y>0.5928</cdr:y>
    </cdr:to>
    <cdr:sp macro="" textlink="">
      <cdr:nvSpPr>
        <cdr:cNvPr id="2" name="Multiplier 1"/>
        <cdr:cNvSpPr/>
      </cdr:nvSpPr>
      <cdr:spPr>
        <a:xfrm xmlns:a="http://schemas.openxmlformats.org/drawingml/2006/main">
          <a:off x="5278854" y="3177209"/>
          <a:ext cx="395561" cy="351830"/>
        </a:xfrm>
        <a:prstGeom xmlns:a="http://schemas.openxmlformats.org/drawingml/2006/main" prst="mathMultiply">
          <a:avLst/>
        </a:prstGeom>
      </cdr:spPr>
      <cdr:style>
        <a:lnRef xmlns:a="http://schemas.openxmlformats.org/drawingml/2006/main" idx="2">
          <a:schemeClr val="accent6">
            <a:shade val="50000"/>
          </a:schemeClr>
        </a:lnRef>
        <a:fillRef xmlns:a="http://schemas.openxmlformats.org/drawingml/2006/main" idx="1">
          <a:schemeClr val="accent6"/>
        </a:fillRef>
        <a:effectRef xmlns:a="http://schemas.openxmlformats.org/drawingml/2006/main" idx="0">
          <a:schemeClr val="accent6"/>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0.3926</cdr:x>
      <cdr:y>0.42881</cdr:y>
    </cdr:from>
    <cdr:to>
      <cdr:x>0.6927</cdr:x>
      <cdr:y>0.59511</cdr:y>
    </cdr:to>
    <cdr:sp macro="" textlink="">
      <cdr:nvSpPr>
        <cdr:cNvPr id="3" name="ZoneTexte 2"/>
        <cdr:cNvSpPr txBox="1"/>
      </cdr:nvSpPr>
      <cdr:spPr>
        <a:xfrm xmlns:a="http://schemas.openxmlformats.org/drawingml/2006/main">
          <a:off x="1656185" y="1208628"/>
          <a:ext cx="1265993" cy="4687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b="1" dirty="0">
              <a:solidFill>
                <a:schemeClr val="accent6">
                  <a:lumMod val="75000"/>
                </a:schemeClr>
              </a:solidFill>
            </a:rPr>
            <a:t>ESS goal: 1.55</a:t>
          </a:r>
          <a:r>
            <a:rPr lang="en-GB" sz="1100" b="1" baseline="0" dirty="0">
              <a:solidFill>
                <a:schemeClr val="accent6">
                  <a:lumMod val="75000"/>
                </a:schemeClr>
              </a:solidFill>
            </a:rPr>
            <a:t> 10</a:t>
          </a:r>
          <a:r>
            <a:rPr lang="en-GB" sz="1100" b="1" baseline="30000" dirty="0">
              <a:solidFill>
                <a:schemeClr val="accent6">
                  <a:lumMod val="75000"/>
                </a:schemeClr>
              </a:solidFill>
            </a:rPr>
            <a:t>9</a:t>
          </a:r>
          <a:r>
            <a:rPr lang="en-GB" sz="1100" b="1" dirty="0">
              <a:solidFill>
                <a:schemeClr val="accent6">
                  <a:lumMod val="75000"/>
                </a:schemeClr>
              </a:solidFill>
            </a:rPr>
            <a:t> </a:t>
          </a:r>
        </a:p>
        <a:p xmlns:a="http://schemas.openxmlformats.org/drawingml/2006/main">
          <a:r>
            <a:rPr lang="en-GB" sz="1100" b="1" dirty="0">
              <a:solidFill>
                <a:schemeClr val="accent6">
                  <a:lumMod val="75000"/>
                </a:schemeClr>
              </a:solidFill>
            </a:rPr>
            <a:t>9 MV/m</a:t>
          </a:r>
        </a:p>
      </cdr:txBody>
    </cdr:sp>
  </cdr:relSizeAnchor>
  <cdr:relSizeAnchor xmlns:cdr="http://schemas.openxmlformats.org/drawingml/2006/chartDrawing">
    <cdr:from>
      <cdr:x>0.12742</cdr:x>
      <cdr:y>0</cdr:y>
    </cdr:from>
    <cdr:to>
      <cdr:x>0.86304</cdr:x>
      <cdr:y>0.10435</cdr:y>
    </cdr:to>
    <cdr:grpSp>
      <cdr:nvGrpSpPr>
        <cdr:cNvPr id="7" name="Groupe 6">
          <a:extLst xmlns:a="http://schemas.openxmlformats.org/drawingml/2006/main">
            <a:ext uri="{FF2B5EF4-FFF2-40B4-BE49-F238E27FC236}">
              <a16:creationId xmlns:a16="http://schemas.microsoft.com/office/drawing/2014/main" id="{B50FC4B3-60C0-BA4F-99A3-1C18A5573CA3}"/>
            </a:ext>
          </a:extLst>
        </cdr:cNvPr>
        <cdr:cNvGrpSpPr/>
      </cdr:nvGrpSpPr>
      <cdr:grpSpPr>
        <a:xfrm xmlns:a="http://schemas.openxmlformats.org/drawingml/2006/main">
          <a:off x="537525" y="0"/>
          <a:ext cx="3103238" cy="294117"/>
          <a:chOff x="427155" y="0"/>
          <a:chExt cx="7762122" cy="725366"/>
        </a:xfrm>
      </cdr:grpSpPr>
      <cdr:sp macro="" textlink="">
        <cdr:nvSpPr>
          <cdr:cNvPr id="4" name="Rectangle 3"/>
          <cdr:cNvSpPr/>
        </cdr:nvSpPr>
        <cdr:spPr>
          <a:xfrm xmlns:a="http://schemas.openxmlformats.org/drawingml/2006/main">
            <a:off x="427155" y="0"/>
            <a:ext cx="7762122" cy="725366"/>
          </a:xfrm>
          <a:prstGeom xmlns:a="http://schemas.openxmlformats.org/drawingml/2006/main" prst="rect">
            <a:avLst/>
          </a:prstGeom>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algn="ctr"/>
            <a:r>
              <a:rPr lang="en-US" sz="1400" b="1" dirty="0"/>
              <a:t>ZA-02 GIULIETTA</a:t>
            </a:r>
            <a:r>
              <a:rPr lang="en-US" sz="1400" b="1" baseline="0" dirty="0"/>
              <a:t> Double-Spoke</a:t>
            </a:r>
          </a:p>
          <a:p xmlns:a="http://schemas.openxmlformats.org/drawingml/2006/main">
            <a:pPr algn="ctr"/>
            <a:r>
              <a:rPr lang="en-US" sz="1400" b="1" baseline="0" dirty="0"/>
              <a:t>Vertical Tests results</a:t>
            </a:r>
            <a:endParaRPr lang="en-US" sz="1400" b="1" dirty="0"/>
          </a:p>
        </cdr:txBody>
      </cdr:sp>
    </cdr:grpSp>
  </cdr:relSizeAnchor>
  <cdr:relSizeAnchor xmlns:cdr="http://schemas.openxmlformats.org/drawingml/2006/chartDrawing">
    <cdr:from>
      <cdr:x>0.78115</cdr:x>
      <cdr:y>0.41227</cdr:y>
    </cdr:from>
    <cdr:to>
      <cdr:x>1</cdr:x>
      <cdr:y>0.58773</cdr:y>
    </cdr:to>
    <cdr:sp macro="" textlink="">
      <cdr:nvSpPr>
        <cdr:cNvPr id="8" name="ZoneTexte 7"/>
        <cdr:cNvSpPr txBox="1"/>
      </cdr:nvSpPr>
      <cdr:spPr>
        <a:xfrm xmlns:a="http://schemas.openxmlformats.org/drawingml/2006/main">
          <a:off x="3295307" y="1162008"/>
          <a:ext cx="923226" cy="4945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field emission</a:t>
          </a:r>
        </a:p>
      </cdr:txBody>
    </cdr:sp>
  </cdr:relSizeAnchor>
  <cdr:relSizeAnchor xmlns:cdr="http://schemas.openxmlformats.org/drawingml/2006/chartDrawing">
    <cdr:from>
      <cdr:x>0</cdr:x>
      <cdr:y>0.10705</cdr:y>
    </cdr:from>
    <cdr:to>
      <cdr:x>0.17231</cdr:x>
      <cdr:y>0.20883</cdr:y>
    </cdr:to>
    <cdr:sp macro="" textlink="">
      <cdr:nvSpPr>
        <cdr:cNvPr id="39" name="ZoneTexte 1"/>
        <cdr:cNvSpPr txBox="1"/>
      </cdr:nvSpPr>
      <cdr:spPr>
        <a:xfrm xmlns:a="http://schemas.openxmlformats.org/drawingml/2006/main">
          <a:off x="0" y="301734"/>
          <a:ext cx="726896" cy="286868"/>
        </a:xfrm>
        <a:prstGeom xmlns:a="http://schemas.openxmlformats.org/drawingml/2006/main" prst="rect">
          <a:avLst/>
        </a:prstGeom>
        <a:solidFill xmlns:a="http://schemas.openxmlformats.org/drawingml/2006/main">
          <a:schemeClr val="bg2">
            <a:lumMod val="90000"/>
          </a:schemeClr>
        </a:solidFill>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000" b="1" dirty="0">
              <a:solidFill>
                <a:sysClr val="windowText" lastClr="000000"/>
              </a:solidFill>
            </a:rPr>
            <a:t>Rs~2.5 n</a:t>
          </a:r>
          <a:r>
            <a:rPr lang="el-GR" sz="1000" b="1" dirty="0" err="1">
              <a:solidFill>
                <a:sysClr val="windowText" lastClr="000000"/>
              </a:solidFill>
            </a:rPr>
            <a:t>Ω</a:t>
          </a:r>
          <a:endParaRPr lang="en-GB" sz="1000" b="1" dirty="0">
            <a:solidFill>
              <a:sysClr val="windowText" lastClr="00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2019-04-10</a:t>
            </a:fld>
            <a:endParaRPr lang="sv-SE"/>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a:t>
            </a:fld>
            <a:endParaRPr lang="sv-SE"/>
          </a:p>
        </p:txBody>
      </p:sp>
    </p:spTree>
    <p:extLst>
      <p:ext uri="{BB962C8B-B14F-4D97-AF65-F5344CB8AC3E}">
        <p14:creationId xmlns:p14="http://schemas.microsoft.com/office/powerpoint/2010/main" val="2128236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1A53A7-64CD-4D0E-AAE8-1AC9C79D7085}" type="slidenum">
              <a:rPr lang="sv-SE" smtClean="0"/>
              <a:t>10</a:t>
            </a:fld>
            <a:endParaRPr lang="sv-SE"/>
          </a:p>
        </p:txBody>
      </p:sp>
    </p:spTree>
    <p:extLst>
      <p:ext uri="{BB962C8B-B14F-4D97-AF65-F5344CB8AC3E}">
        <p14:creationId xmlns:p14="http://schemas.microsoft.com/office/powerpoint/2010/main" val="1741862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Integration </a:t>
            </a:r>
            <a:r>
              <a:rPr lang="sv-SE" dirty="0" err="1"/>
              <a:t>of</a:t>
            </a:r>
            <a:r>
              <a:rPr lang="sv-SE" dirty="0"/>
              <a:t> ” </a:t>
            </a:r>
            <a:r>
              <a:rPr lang="sv-SE" dirty="0" err="1"/>
              <a:t>industrialisation</a:t>
            </a:r>
            <a:r>
              <a:rPr lang="sv-SE" dirty="0"/>
              <a:t> </a:t>
            </a:r>
            <a:r>
              <a:rPr lang="sv-SE" dirty="0" err="1"/>
              <a:t>study</a:t>
            </a:r>
            <a:r>
              <a:rPr lang="sv-SE" dirty="0"/>
              <a:t>”, </a:t>
            </a:r>
            <a:r>
              <a:rPr lang="sv-SE" dirty="0" err="1"/>
              <a:t>thanks</a:t>
            </a:r>
            <a:r>
              <a:rPr lang="sv-SE" dirty="0"/>
              <a:t> to RI and EZ (flash BCP) process.</a:t>
            </a:r>
            <a:endParaRPr lang="en-US" dirty="0"/>
          </a:p>
          <a:p>
            <a:endParaRPr lang="en-US" dirty="0"/>
          </a:p>
        </p:txBody>
      </p:sp>
      <p:sp>
        <p:nvSpPr>
          <p:cNvPr id="4" name="Slide Number Placeholder 3"/>
          <p:cNvSpPr>
            <a:spLocks noGrp="1"/>
          </p:cNvSpPr>
          <p:nvPr>
            <p:ph type="sldNum" sz="quarter" idx="5"/>
          </p:nvPr>
        </p:nvSpPr>
        <p:spPr/>
        <p:txBody>
          <a:bodyPr/>
          <a:lstStyle/>
          <a:p>
            <a:fld id="{161A53A7-64CD-4D0E-AAE8-1AC9C79D7085}" type="slidenum">
              <a:rPr lang="sv-SE" smtClean="0"/>
              <a:t>13</a:t>
            </a:fld>
            <a:endParaRPr lang="sv-SE"/>
          </a:p>
        </p:txBody>
      </p:sp>
    </p:spTree>
    <p:extLst>
      <p:ext uri="{BB962C8B-B14F-4D97-AF65-F5344CB8AC3E}">
        <p14:creationId xmlns:p14="http://schemas.microsoft.com/office/powerpoint/2010/main" val="1604295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Cavity status: </a:t>
            </a:r>
          </a:p>
          <a:p>
            <a:r>
              <a:rPr lang="en-US" sz="1400" dirty="0"/>
              <a:t>Procurement and tendering phase now fully complete</a:t>
            </a:r>
          </a:p>
          <a:p>
            <a:pPr lvl="1"/>
            <a:r>
              <a:rPr lang="en-US" sz="1200" dirty="0"/>
              <a:t>All contracts signed; all Niobium and most ancillary components received</a:t>
            </a:r>
          </a:p>
          <a:p>
            <a:pPr lvl="1"/>
            <a:endParaRPr lang="en-US" sz="1200" dirty="0"/>
          </a:p>
          <a:p>
            <a:r>
              <a:rPr lang="en-US" sz="1400" dirty="0"/>
              <a:t>“Pre-series” of first 4 cavities H001-H004:</a:t>
            </a:r>
          </a:p>
          <a:p>
            <a:pPr lvl="1"/>
            <a:r>
              <a:rPr lang="en-US" sz="1200" dirty="0"/>
              <a:t>Validate industrial treatment processes since other IKC prototypes treated at IKC labs</a:t>
            </a:r>
          </a:p>
          <a:p>
            <a:pPr lvl="1"/>
            <a:r>
              <a:rPr lang="en-US" sz="1200" dirty="0"/>
              <a:t>First test without helium jacket; retest after integration of helium jacket for final qualification ready for cryomodule installation</a:t>
            </a:r>
          </a:p>
          <a:p>
            <a:pPr lvl="1"/>
            <a:r>
              <a:rPr lang="en-US" sz="1200" dirty="0"/>
              <a:t>Sequential release of each cavity to final assembly and treatment</a:t>
            </a:r>
          </a:p>
          <a:p>
            <a:endParaRPr lang="en-US" sz="1400" dirty="0"/>
          </a:p>
          <a:p>
            <a:r>
              <a:rPr lang="en-US" sz="1400" dirty="0"/>
              <a:t>H001 finished equator welding 21 March 2019</a:t>
            </a:r>
          </a:p>
          <a:p>
            <a:pPr lvl="1"/>
            <a:r>
              <a:rPr lang="en-US" sz="1200" dirty="0"/>
              <a:t>Warm RF measurements immediately after welding:</a:t>
            </a:r>
          </a:p>
          <a:p>
            <a:pPr lvl="2"/>
            <a:r>
              <a:rPr lang="en-US" sz="900" dirty="0"/>
              <a:t>f(pi) = 703.61MHz (~200kHz &lt; nominal target) before tuning</a:t>
            </a:r>
          </a:p>
          <a:p>
            <a:pPr lvl="2"/>
            <a:r>
              <a:rPr lang="en-US" sz="900" dirty="0"/>
              <a:t>field flatness = 94% before tuning</a:t>
            </a:r>
          </a:p>
          <a:p>
            <a:pPr lvl="1"/>
            <a:r>
              <a:rPr lang="en-US" sz="1200" dirty="0"/>
              <a:t>First cold test result expected June 2019</a:t>
            </a:r>
          </a:p>
          <a:p>
            <a:endParaRPr lang="en-US" sz="1400" dirty="0"/>
          </a:p>
          <a:p>
            <a:r>
              <a:rPr lang="en-US" sz="1400" dirty="0"/>
              <a:t>H005- onward (series cavities) production:</a:t>
            </a:r>
          </a:p>
          <a:p>
            <a:pPr lvl="1"/>
            <a:r>
              <a:rPr lang="en-US" sz="1200" dirty="0"/>
              <a:t>Components and sub-assemblies started manufacturing already</a:t>
            </a:r>
          </a:p>
          <a:p>
            <a:pPr lvl="1"/>
            <a:r>
              <a:rPr lang="en-US" sz="1200" dirty="0"/>
              <a:t>Release of semi-finished parts in Sept/Oct 2019 for cavity delivery Jan 2020</a:t>
            </a:r>
          </a:p>
          <a:p>
            <a:pPr lvl="1"/>
            <a:endParaRPr lang="en-US" sz="1200" dirty="0"/>
          </a:p>
          <a:p>
            <a:r>
              <a:rPr lang="en-US" sz="1200" dirty="0"/>
              <a:t>Infrastructure: </a:t>
            </a:r>
            <a:r>
              <a:rPr lang="en-US" sz="1400" dirty="0" err="1"/>
              <a:t>Optimisation</a:t>
            </a:r>
            <a:r>
              <a:rPr lang="en-US" sz="1400" dirty="0"/>
              <a:t> and benchmarking: June 2019 - Q4/2019</a:t>
            </a:r>
          </a:p>
          <a:p>
            <a:pPr lvl="1"/>
            <a:r>
              <a:rPr lang="en-US" sz="1100" dirty="0"/>
              <a:t>Operations processes to be tuned and </a:t>
            </a:r>
            <a:r>
              <a:rPr lang="en-US" sz="1100" dirty="0" err="1"/>
              <a:t>optimised</a:t>
            </a:r>
            <a:r>
              <a:rPr lang="en-US" sz="1100" dirty="0"/>
              <a:t> using early prototype cavities</a:t>
            </a:r>
          </a:p>
          <a:p>
            <a:pPr lvl="1"/>
            <a:r>
              <a:rPr lang="en-US" sz="1100" dirty="0"/>
              <a:t>Develop automations for process control as required</a:t>
            </a:r>
          </a:p>
          <a:p>
            <a:pPr lvl="1"/>
            <a:r>
              <a:rPr lang="en-US" sz="1100" dirty="0"/>
              <a:t>Benchmark comparison of reference cavity tested externally</a:t>
            </a:r>
          </a:p>
          <a:p>
            <a:endParaRPr lang="en-US" dirty="0"/>
          </a:p>
        </p:txBody>
      </p:sp>
      <p:sp>
        <p:nvSpPr>
          <p:cNvPr id="4" name="Slide Number Placeholder 3"/>
          <p:cNvSpPr>
            <a:spLocks noGrp="1"/>
          </p:cNvSpPr>
          <p:nvPr>
            <p:ph type="sldNum" sz="quarter" idx="5"/>
          </p:nvPr>
        </p:nvSpPr>
        <p:spPr/>
        <p:txBody>
          <a:bodyPr/>
          <a:lstStyle/>
          <a:p>
            <a:fld id="{161A53A7-64CD-4D0E-AAE8-1AC9C79D7085}" type="slidenum">
              <a:rPr lang="sv-SE" smtClean="0"/>
              <a:t>14</a:t>
            </a:fld>
            <a:endParaRPr lang="sv-SE"/>
          </a:p>
        </p:txBody>
      </p:sp>
    </p:spTree>
    <p:extLst>
      <p:ext uri="{BB962C8B-B14F-4D97-AF65-F5344CB8AC3E}">
        <p14:creationId xmlns:p14="http://schemas.microsoft.com/office/powerpoint/2010/main" val="2547937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2">
              <a:spcAft>
                <a:spcPts val="600"/>
              </a:spcAft>
              <a:buClr>
                <a:srgbClr val="4A206A"/>
              </a:buClr>
              <a:buSzPct val="80000"/>
              <a:defRPr/>
            </a:pPr>
            <a:r>
              <a:rPr lang="fr-FR" sz="2000" b="1" u="sng" dirty="0">
                <a:solidFill>
                  <a:srgbClr val="7030A0"/>
                </a:solidFill>
                <a:latin typeface="Calibri" pitchFamily="34" charset="0"/>
                <a:sym typeface="Wingdings" panose="05000000000000000000" pitchFamily="2" charset="2"/>
              </a:rPr>
              <a:t>@IPNO</a:t>
            </a:r>
          </a:p>
          <a:p>
            <a:pPr marL="342900" lvl="2" indent="-342900">
              <a:spcAft>
                <a:spcPts val="600"/>
              </a:spcAft>
              <a:buClr>
                <a:srgbClr val="4A206A"/>
              </a:buClr>
              <a:buSzPct val="80000"/>
              <a:buFont typeface="Wingdings" panose="05000000000000000000" pitchFamily="2" charset="2"/>
              <a:buChar char="q"/>
              <a:defRPr/>
            </a:pPr>
            <a:r>
              <a:rPr lang="fr-FR" sz="2000" dirty="0">
                <a:latin typeface="Calibri" pitchFamily="34" charset="0"/>
                <a:sym typeface="Wingdings" panose="05000000000000000000" pitchFamily="2" charset="2"/>
              </a:rPr>
              <a:t>10 </a:t>
            </a:r>
            <a:r>
              <a:rPr lang="fr-FR" sz="2000" dirty="0" err="1">
                <a:latin typeface="Calibri" pitchFamily="34" charset="0"/>
                <a:sym typeface="Wingdings" panose="05000000000000000000" pitchFamily="2" charset="2"/>
              </a:rPr>
              <a:t>cavities</a:t>
            </a:r>
            <a:r>
              <a:rPr lang="fr-FR" sz="2000" dirty="0">
                <a:latin typeface="Calibri" pitchFamily="34" charset="0"/>
                <a:sym typeface="Wingdings" panose="05000000000000000000" pitchFamily="2" charset="2"/>
              </a:rPr>
              <a:t> </a:t>
            </a:r>
            <a:r>
              <a:rPr lang="fr-FR" sz="2000" dirty="0" err="1">
                <a:latin typeface="Calibri" pitchFamily="34" charset="0"/>
                <a:sym typeface="Wingdings" panose="05000000000000000000" pitchFamily="2" charset="2"/>
              </a:rPr>
              <a:t>delivered</a:t>
            </a:r>
            <a:endParaRPr lang="fr-FR" sz="2000" dirty="0">
              <a:latin typeface="Calibri" pitchFamily="34" charset="0"/>
              <a:sym typeface="Wingdings" panose="05000000000000000000" pitchFamily="2" charset="2"/>
            </a:endParaRPr>
          </a:p>
          <a:p>
            <a:pPr marL="800100" lvl="3" indent="-342900">
              <a:spcAft>
                <a:spcPts val="600"/>
              </a:spcAft>
              <a:buClr>
                <a:srgbClr val="4A206A"/>
              </a:buClr>
              <a:buSzPct val="80000"/>
              <a:buFont typeface="Arial" panose="020B0604020202020204" pitchFamily="34" charset="0"/>
              <a:buChar char="•"/>
              <a:defRPr/>
            </a:pPr>
            <a:r>
              <a:rPr lang="fr-FR" dirty="0">
                <a:latin typeface="Calibri" pitchFamily="34" charset="0"/>
                <a:sym typeface="Wingdings" panose="05000000000000000000" pitchFamily="2" charset="2"/>
              </a:rPr>
              <a:t>1 </a:t>
            </a:r>
            <a:r>
              <a:rPr lang="fr-FR" dirty="0" err="1">
                <a:latin typeface="Calibri" pitchFamily="34" charset="0"/>
                <a:sym typeface="Wingdings" panose="05000000000000000000" pitchFamily="2" charset="2"/>
              </a:rPr>
              <a:t>validated</a:t>
            </a:r>
            <a:endParaRPr lang="fr-FR" dirty="0">
              <a:latin typeface="Calibri" pitchFamily="34" charset="0"/>
              <a:sym typeface="Wingdings" panose="05000000000000000000" pitchFamily="2" charset="2"/>
            </a:endParaRPr>
          </a:p>
          <a:p>
            <a:pPr marL="800100" lvl="3" indent="-342900">
              <a:spcAft>
                <a:spcPts val="600"/>
              </a:spcAft>
              <a:buClr>
                <a:srgbClr val="4A206A"/>
              </a:buClr>
              <a:buSzPct val="80000"/>
              <a:buFont typeface="Arial" panose="020B0604020202020204" pitchFamily="34" charset="0"/>
              <a:buChar char="•"/>
              <a:defRPr/>
            </a:pPr>
            <a:r>
              <a:rPr lang="fr-FR" dirty="0">
                <a:latin typeface="Calibri" pitchFamily="34" charset="0"/>
                <a:sym typeface="Wingdings" panose="05000000000000000000" pitchFamily="2" charset="2"/>
              </a:rPr>
              <a:t>3 </a:t>
            </a:r>
            <a:r>
              <a:rPr lang="fr-FR" dirty="0" err="1">
                <a:latin typeface="Calibri" pitchFamily="34" charset="0"/>
                <a:sym typeface="Wingdings" panose="05000000000000000000" pitchFamily="2" charset="2"/>
              </a:rPr>
              <a:t>with</a:t>
            </a:r>
            <a:r>
              <a:rPr lang="fr-FR" dirty="0">
                <a:latin typeface="Calibri" pitchFamily="34" charset="0"/>
                <a:sym typeface="Wingdings" panose="05000000000000000000" pitchFamily="2" charset="2"/>
              </a:rPr>
              <a:t> good RF performances but  out of </a:t>
            </a:r>
            <a:r>
              <a:rPr lang="fr-FR" dirty="0" err="1">
                <a:latin typeface="Calibri" pitchFamily="34" charset="0"/>
                <a:sym typeface="Wingdings" panose="05000000000000000000" pitchFamily="2" charset="2"/>
              </a:rPr>
              <a:t>frequency</a:t>
            </a:r>
            <a:endParaRPr lang="fr-FR" dirty="0">
              <a:latin typeface="Calibri" pitchFamily="34" charset="0"/>
              <a:sym typeface="Wingdings" panose="05000000000000000000" pitchFamily="2" charset="2"/>
            </a:endParaRPr>
          </a:p>
          <a:p>
            <a:pPr marL="800100" lvl="3" indent="-342900">
              <a:spcAft>
                <a:spcPts val="600"/>
              </a:spcAft>
              <a:buClr>
                <a:srgbClr val="4A206A"/>
              </a:buClr>
              <a:buSzPct val="80000"/>
              <a:buFont typeface="Arial" panose="020B0604020202020204" pitchFamily="34" charset="0"/>
              <a:buChar char="•"/>
              <a:defRPr/>
            </a:pPr>
            <a:r>
              <a:rPr lang="fr-FR" dirty="0">
                <a:latin typeface="Calibri" pitchFamily="34" charset="0"/>
                <a:sym typeface="Wingdings" panose="05000000000000000000" pitchFamily="2" charset="2"/>
              </a:rPr>
              <a:t>1 </a:t>
            </a:r>
            <a:r>
              <a:rPr lang="fr-FR" dirty="0" err="1">
                <a:latin typeface="Calibri" pitchFamily="34" charset="0"/>
                <a:sym typeface="Wingdings" panose="05000000000000000000" pitchFamily="2" charset="2"/>
              </a:rPr>
              <a:t>with</a:t>
            </a:r>
            <a:r>
              <a:rPr lang="fr-FR" dirty="0">
                <a:latin typeface="Calibri" pitchFamily="34" charset="0"/>
                <a:sym typeface="Wingdings" panose="05000000000000000000" pitchFamily="2" charset="2"/>
              </a:rPr>
              <a:t> </a:t>
            </a:r>
            <a:r>
              <a:rPr lang="fr-FR" dirty="0" err="1">
                <a:latin typeface="Calibri" pitchFamily="34" charset="0"/>
                <a:sym typeface="Wingdings" panose="05000000000000000000" pitchFamily="2" charset="2"/>
              </a:rPr>
              <a:t>strong</a:t>
            </a:r>
            <a:r>
              <a:rPr lang="fr-FR" dirty="0">
                <a:latin typeface="Calibri" pitchFamily="34" charset="0"/>
                <a:sym typeface="Wingdings" panose="05000000000000000000" pitchFamily="2" charset="2"/>
              </a:rPr>
              <a:t> </a:t>
            </a:r>
            <a:r>
              <a:rPr lang="fr-FR" dirty="0" err="1">
                <a:latin typeface="Calibri" pitchFamily="34" charset="0"/>
                <a:sym typeface="Wingdings" panose="05000000000000000000" pitchFamily="2" charset="2"/>
              </a:rPr>
              <a:t>field</a:t>
            </a:r>
            <a:r>
              <a:rPr lang="fr-FR" dirty="0">
                <a:latin typeface="Calibri" pitchFamily="34" charset="0"/>
                <a:sym typeface="Wingdings" panose="05000000000000000000" pitchFamily="2" charset="2"/>
              </a:rPr>
              <a:t> </a:t>
            </a:r>
            <a:r>
              <a:rPr lang="fr-FR" dirty="0" err="1">
                <a:latin typeface="Calibri" pitchFamily="34" charset="0"/>
                <a:sym typeface="Wingdings" panose="05000000000000000000" pitchFamily="2" charset="2"/>
              </a:rPr>
              <a:t>emission</a:t>
            </a:r>
            <a:endParaRPr lang="fr-FR" dirty="0">
              <a:latin typeface="Calibri" pitchFamily="34" charset="0"/>
              <a:sym typeface="Wingdings" panose="05000000000000000000" pitchFamily="2" charset="2"/>
            </a:endParaRPr>
          </a:p>
          <a:p>
            <a:pPr marL="800100" lvl="3" indent="-342900">
              <a:spcAft>
                <a:spcPts val="600"/>
              </a:spcAft>
              <a:buClr>
                <a:srgbClr val="4A206A"/>
              </a:buClr>
              <a:buSzPct val="80000"/>
              <a:buFont typeface="Arial" panose="020B0604020202020204" pitchFamily="34" charset="0"/>
              <a:buChar char="•"/>
              <a:defRPr/>
            </a:pPr>
            <a:r>
              <a:rPr lang="fr-FR" dirty="0">
                <a:latin typeface="Calibri" pitchFamily="34" charset="0"/>
                <a:sym typeface="Wingdings" panose="05000000000000000000" pitchFamily="2" charset="2"/>
              </a:rPr>
              <a:t>2 are </a:t>
            </a:r>
            <a:r>
              <a:rPr lang="fr-FR" dirty="0" err="1">
                <a:latin typeface="Calibri" pitchFamily="34" charset="0"/>
                <a:sym typeface="Wingdings" panose="05000000000000000000" pitchFamily="2" charset="2"/>
              </a:rPr>
              <a:t>ready</a:t>
            </a:r>
            <a:r>
              <a:rPr lang="fr-FR" dirty="0">
                <a:latin typeface="Calibri" pitchFamily="34" charset="0"/>
                <a:sym typeface="Wingdings" panose="05000000000000000000" pitchFamily="2" charset="2"/>
              </a:rPr>
              <a:t> for </a:t>
            </a:r>
            <a:r>
              <a:rPr lang="fr-FR" dirty="0" err="1">
                <a:latin typeface="Calibri" pitchFamily="34" charset="0"/>
                <a:sym typeface="Wingdings" panose="05000000000000000000" pitchFamily="2" charset="2"/>
              </a:rPr>
              <a:t>testing</a:t>
            </a:r>
            <a:r>
              <a:rPr lang="fr-FR" dirty="0">
                <a:latin typeface="Calibri" pitchFamily="34" charset="0"/>
                <a:sym typeface="Wingdings" panose="05000000000000000000" pitchFamily="2" charset="2"/>
              </a:rPr>
              <a:t> in th vertical cryostat</a:t>
            </a:r>
            <a:endParaRPr lang="en-US" dirty="0">
              <a:latin typeface="Calibri" pitchFamily="34" charset="0"/>
            </a:endParaRPr>
          </a:p>
          <a:p>
            <a:pPr marL="0" lvl="2">
              <a:spcAft>
                <a:spcPts val="600"/>
              </a:spcAft>
              <a:buClr>
                <a:srgbClr val="4A206A"/>
              </a:buClr>
              <a:buSzPct val="80000"/>
              <a:defRPr/>
            </a:pPr>
            <a:endParaRPr lang="fr-FR" sz="2000" b="1" u="sng" dirty="0">
              <a:solidFill>
                <a:srgbClr val="7030A0"/>
              </a:solidFill>
              <a:latin typeface="Calibri" pitchFamily="34" charset="0"/>
              <a:sym typeface="Wingdings" panose="05000000000000000000" pitchFamily="2" charset="2"/>
            </a:endParaRPr>
          </a:p>
          <a:p>
            <a:pPr marL="0" lvl="2">
              <a:spcAft>
                <a:spcPts val="600"/>
              </a:spcAft>
              <a:buClr>
                <a:srgbClr val="4A206A"/>
              </a:buClr>
              <a:buSzPct val="80000"/>
              <a:defRPr/>
            </a:pPr>
            <a:r>
              <a:rPr lang="fr-FR" sz="2000" b="1" u="sng" dirty="0">
                <a:solidFill>
                  <a:srgbClr val="7030A0"/>
                </a:solidFill>
                <a:latin typeface="Calibri" pitchFamily="34" charset="0"/>
                <a:sym typeface="Wingdings" panose="05000000000000000000" pitchFamily="2" charset="2"/>
              </a:rPr>
              <a:t>@ZANON</a:t>
            </a:r>
          </a:p>
          <a:p>
            <a:pPr marL="342900" lvl="2" indent="-342900">
              <a:spcAft>
                <a:spcPts val="600"/>
              </a:spcAft>
              <a:buClr>
                <a:srgbClr val="4A206A"/>
              </a:buClr>
              <a:buSzPct val="80000"/>
              <a:buFont typeface="Wingdings" panose="05000000000000000000" pitchFamily="2" charset="2"/>
              <a:buChar char="q"/>
              <a:defRPr/>
            </a:pPr>
            <a:r>
              <a:rPr lang="fr-FR" sz="2000" dirty="0">
                <a:latin typeface="Calibri" pitchFamily="34" charset="0"/>
                <a:sym typeface="Wingdings" panose="05000000000000000000" pitchFamily="2" charset="2"/>
              </a:rPr>
              <a:t>Delivery rate of 2 </a:t>
            </a:r>
            <a:r>
              <a:rPr lang="fr-FR" sz="2000" dirty="0" err="1">
                <a:latin typeface="Calibri" pitchFamily="34" charset="0"/>
                <a:sym typeface="Wingdings" panose="05000000000000000000" pitchFamily="2" charset="2"/>
              </a:rPr>
              <a:t>cav</a:t>
            </a:r>
            <a:r>
              <a:rPr lang="fr-FR" sz="2000" dirty="0">
                <a:latin typeface="Calibri" pitchFamily="34" charset="0"/>
                <a:sym typeface="Wingdings" panose="05000000000000000000" pitchFamily="2" charset="2"/>
              </a:rPr>
              <a:t> / </a:t>
            </a:r>
            <a:r>
              <a:rPr lang="fr-FR" sz="2000" dirty="0" err="1">
                <a:latin typeface="Calibri" pitchFamily="34" charset="0"/>
                <a:sym typeface="Wingdings" panose="05000000000000000000" pitchFamily="2" charset="2"/>
              </a:rPr>
              <a:t>month</a:t>
            </a:r>
            <a:endParaRPr lang="fr-FR" sz="2000" dirty="0">
              <a:latin typeface="Calibri" pitchFamily="34" charset="0"/>
              <a:sym typeface="Wingdings" panose="05000000000000000000" pitchFamily="2" charset="2"/>
            </a:endParaRPr>
          </a:p>
          <a:p>
            <a:pPr marL="342900" lvl="2" indent="-342900">
              <a:spcAft>
                <a:spcPts val="600"/>
              </a:spcAft>
              <a:buClr>
                <a:srgbClr val="4A206A"/>
              </a:buClr>
              <a:buSzPct val="80000"/>
              <a:buFont typeface="Wingdings" panose="05000000000000000000" pitchFamily="2" charset="2"/>
              <a:buChar char="q"/>
              <a:defRPr/>
            </a:pPr>
            <a:r>
              <a:rPr lang="fr-FR" sz="2000" dirty="0">
                <a:latin typeface="Calibri" pitchFamily="34" charset="0"/>
                <a:sym typeface="Wingdings" panose="05000000000000000000" pitchFamily="2" charset="2"/>
              </a:rPr>
              <a:t>2 </a:t>
            </a:r>
            <a:r>
              <a:rPr lang="fr-FR" sz="2000" dirty="0" err="1">
                <a:latin typeface="Calibri" pitchFamily="34" charset="0"/>
                <a:sym typeface="Wingdings" panose="05000000000000000000" pitchFamily="2" charset="2"/>
              </a:rPr>
              <a:t>cavities</a:t>
            </a:r>
            <a:r>
              <a:rPr lang="fr-FR" sz="2000" dirty="0">
                <a:latin typeface="Calibri" pitchFamily="34" charset="0"/>
                <a:sym typeface="Wingdings" panose="05000000000000000000" pitchFamily="2" charset="2"/>
              </a:rPr>
              <a:t> (DSPK10 &amp; 16) </a:t>
            </a:r>
            <a:r>
              <a:rPr lang="fr-FR" sz="2000" dirty="0" err="1">
                <a:latin typeface="Calibri" pitchFamily="34" charset="0"/>
                <a:sym typeface="Wingdings" panose="05000000000000000000" pitchFamily="2" charset="2"/>
              </a:rPr>
              <a:t>will</a:t>
            </a:r>
            <a:r>
              <a:rPr lang="fr-FR" sz="2000" dirty="0">
                <a:latin typeface="Calibri" pitchFamily="34" charset="0"/>
                <a:sym typeface="Wingdings" panose="05000000000000000000" pitchFamily="2" charset="2"/>
              </a:rPr>
              <a:t> </a:t>
            </a:r>
            <a:r>
              <a:rPr lang="fr-FR" sz="2000" dirty="0" err="1">
                <a:latin typeface="Calibri" pitchFamily="34" charset="0"/>
                <a:sym typeface="Wingdings" panose="05000000000000000000" pitchFamily="2" charset="2"/>
              </a:rPr>
              <a:t>be</a:t>
            </a:r>
            <a:r>
              <a:rPr lang="fr-FR" sz="2000" dirty="0">
                <a:latin typeface="Calibri" pitchFamily="34" charset="0"/>
                <a:sym typeface="Wingdings" panose="05000000000000000000" pitchFamily="2" charset="2"/>
              </a:rPr>
              <a:t> </a:t>
            </a:r>
            <a:r>
              <a:rPr lang="fr-FR" sz="2000" dirty="0" err="1">
                <a:latin typeface="Calibri" pitchFamily="34" charset="0"/>
                <a:sym typeface="Wingdings" panose="05000000000000000000" pitchFamily="2" charset="2"/>
              </a:rPr>
              <a:t>delivered</a:t>
            </a:r>
            <a:r>
              <a:rPr lang="fr-FR" sz="2000" dirty="0">
                <a:latin typeface="Calibri" pitchFamily="34" charset="0"/>
                <a:sym typeface="Wingdings" panose="05000000000000000000" pitchFamily="2" charset="2"/>
              </a:rPr>
              <a:t> </a:t>
            </a:r>
            <a:r>
              <a:rPr lang="fr-FR" sz="2000" dirty="0" err="1">
                <a:latin typeface="Calibri" pitchFamily="34" charset="0"/>
                <a:sym typeface="Wingdings" panose="05000000000000000000" pitchFamily="2" charset="2"/>
              </a:rPr>
              <a:t>tomorrow</a:t>
            </a:r>
            <a:r>
              <a:rPr lang="fr-FR" sz="2000" dirty="0">
                <a:latin typeface="Calibri" pitchFamily="34" charset="0"/>
                <a:sym typeface="Wingdings" panose="05000000000000000000" pitchFamily="2" charset="2"/>
              </a:rPr>
              <a:t> </a:t>
            </a:r>
            <a:r>
              <a:rPr lang="fr-FR" sz="2000" dirty="0" err="1">
                <a:latin typeface="Calibri" pitchFamily="34" charset="0"/>
                <a:sym typeface="Wingdings" panose="05000000000000000000" pitchFamily="2" charset="2"/>
              </a:rPr>
              <a:t>morning</a:t>
            </a:r>
            <a:r>
              <a:rPr lang="fr-FR" sz="2000" dirty="0">
                <a:latin typeface="Calibri" pitchFamily="34" charset="0"/>
                <a:sym typeface="Wingdings" panose="05000000000000000000" pitchFamily="2" charset="2"/>
              </a:rPr>
              <a:t>.</a:t>
            </a:r>
          </a:p>
          <a:p>
            <a:endParaRPr lang="en-US" dirty="0"/>
          </a:p>
        </p:txBody>
      </p:sp>
      <p:sp>
        <p:nvSpPr>
          <p:cNvPr id="4" name="Slide Number Placeholder 3"/>
          <p:cNvSpPr>
            <a:spLocks noGrp="1"/>
          </p:cNvSpPr>
          <p:nvPr>
            <p:ph type="sldNum" sz="quarter" idx="5"/>
          </p:nvPr>
        </p:nvSpPr>
        <p:spPr/>
        <p:txBody>
          <a:bodyPr/>
          <a:lstStyle/>
          <a:p>
            <a:fld id="{161A53A7-64CD-4D0E-AAE8-1AC9C79D7085}" type="slidenum">
              <a:rPr lang="sv-SE" smtClean="0"/>
              <a:t>16</a:t>
            </a:fld>
            <a:endParaRPr lang="sv-SE"/>
          </a:p>
        </p:txBody>
      </p:sp>
    </p:spTree>
    <p:extLst>
      <p:ext uri="{BB962C8B-B14F-4D97-AF65-F5344CB8AC3E}">
        <p14:creationId xmlns:p14="http://schemas.microsoft.com/office/powerpoint/2010/main" val="3597228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sym typeface="Wingdings" pitchFamily="2" charset="2"/>
              </a:rPr>
              <a:t> additional test in Freia</a:t>
            </a:r>
            <a:endParaRPr lang="en-US" dirty="0"/>
          </a:p>
        </p:txBody>
      </p:sp>
      <p:sp>
        <p:nvSpPr>
          <p:cNvPr id="4" name="Slide Number Placeholder 3"/>
          <p:cNvSpPr>
            <a:spLocks noGrp="1"/>
          </p:cNvSpPr>
          <p:nvPr>
            <p:ph type="sldNum" sz="quarter" idx="5"/>
          </p:nvPr>
        </p:nvSpPr>
        <p:spPr/>
        <p:txBody>
          <a:bodyPr/>
          <a:lstStyle/>
          <a:p>
            <a:fld id="{161A53A7-64CD-4D0E-AAE8-1AC9C79D7085}" type="slidenum">
              <a:rPr lang="sv-SE" smtClean="0"/>
              <a:t>17</a:t>
            </a:fld>
            <a:endParaRPr lang="sv-SE"/>
          </a:p>
        </p:txBody>
      </p:sp>
    </p:spTree>
    <p:extLst>
      <p:ext uri="{BB962C8B-B14F-4D97-AF65-F5344CB8AC3E}">
        <p14:creationId xmlns:p14="http://schemas.microsoft.com/office/powerpoint/2010/main" val="1727052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Cavities in preparation:</a:t>
            </a:r>
            <a:endParaRPr lang="sv-SE"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M004	The weld of one of the equators has been repaired. Based on XFEL experience, the cavity is going to be tested naked at DESY in March. This will allow having the cavity integrated in He-tank ready for VT in April 2019.</a:t>
            </a:r>
            <a:endParaRPr lang="sv-S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M006	The spots present in the cavity have been grinded and the cavity is being prepared for a vertical test in naked configuration at LASA in March. Based on the result of this test, it will be decided how to proceed.</a:t>
            </a:r>
            <a:endParaRPr lang="sv-S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M007	Welded. Start treatment</a:t>
            </a:r>
            <a:endParaRPr lang="sv-S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M008	Welded. Start treatment</a:t>
            </a:r>
            <a:endParaRPr lang="sv-S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M009	Welded</a:t>
            </a:r>
            <a:endParaRPr lang="sv-S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M010	Welded</a:t>
            </a:r>
            <a:endParaRPr lang="sv-S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M011	Composition given. Waiting for weld</a:t>
            </a:r>
            <a:endParaRPr lang="sv-S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M012	Composition given. Waiting for weld</a:t>
            </a:r>
            <a:endParaRPr lang="sv-S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Concerning the subcomponents, the third lot has been started and we expect to have HCs information early March for deciding on DB compositions.</a:t>
            </a:r>
            <a:endParaRPr lang="sv-SE"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61A53A7-64CD-4D0E-AAE8-1AC9C79D7085}" type="slidenum">
              <a:rPr lang="sv-SE" smtClean="0"/>
              <a:t>19</a:t>
            </a:fld>
            <a:endParaRPr lang="sv-SE"/>
          </a:p>
        </p:txBody>
      </p:sp>
    </p:spTree>
    <p:extLst>
      <p:ext uri="{BB962C8B-B14F-4D97-AF65-F5344CB8AC3E}">
        <p14:creationId xmlns:p14="http://schemas.microsoft.com/office/powerpoint/2010/main" val="294858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Slide Number Placeholder 3"/>
          <p:cNvSpPr>
            <a:spLocks noGrp="1"/>
          </p:cNvSpPr>
          <p:nvPr>
            <p:ph type="sldNum" sz="quarter" idx="10"/>
          </p:nvPr>
        </p:nvSpPr>
        <p:spPr/>
        <p:txBody>
          <a:bodyPr/>
          <a:lstStyle/>
          <a:p>
            <a:fld id="{161A53A7-64CD-4D0E-AAE8-1AC9C79D7085}" type="slidenum">
              <a:rPr lang="sv-SE" smtClean="0"/>
              <a:t>20</a:t>
            </a:fld>
            <a:endParaRPr lang="sv-SE"/>
          </a:p>
        </p:txBody>
      </p:sp>
    </p:spTree>
    <p:extLst>
      <p:ext uri="{BB962C8B-B14F-4D97-AF65-F5344CB8AC3E}">
        <p14:creationId xmlns:p14="http://schemas.microsoft.com/office/powerpoint/2010/main" val="1362834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1A53A7-64CD-4D0E-AAE8-1AC9C79D7085}" type="slidenum">
              <a:rPr lang="sv-SE" smtClean="0"/>
              <a:t>22</a:t>
            </a:fld>
            <a:endParaRPr lang="sv-SE"/>
          </a:p>
        </p:txBody>
      </p:sp>
    </p:spTree>
    <p:extLst>
      <p:ext uri="{BB962C8B-B14F-4D97-AF65-F5344CB8AC3E}">
        <p14:creationId xmlns:p14="http://schemas.microsoft.com/office/powerpoint/2010/main" val="4127647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1A53A7-64CD-4D0E-AAE8-1AC9C79D7085}" type="slidenum">
              <a:rPr lang="sv-SE" smtClean="0"/>
              <a:t>24</a:t>
            </a:fld>
            <a:endParaRPr lang="sv-SE"/>
          </a:p>
        </p:txBody>
      </p:sp>
    </p:spTree>
    <p:extLst>
      <p:ext uri="{BB962C8B-B14F-4D97-AF65-F5344CB8AC3E}">
        <p14:creationId xmlns:p14="http://schemas.microsoft.com/office/powerpoint/2010/main" val="820857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2</a:t>
            </a:fld>
            <a:endParaRPr lang="sv-SE"/>
          </a:p>
        </p:txBody>
      </p:sp>
    </p:spTree>
    <p:extLst>
      <p:ext uri="{BB962C8B-B14F-4D97-AF65-F5344CB8AC3E}">
        <p14:creationId xmlns:p14="http://schemas.microsoft.com/office/powerpoint/2010/main" val="1591738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3</a:t>
            </a:fld>
            <a:endParaRPr lang="sv-SE"/>
          </a:p>
        </p:txBody>
      </p:sp>
    </p:spTree>
    <p:extLst>
      <p:ext uri="{BB962C8B-B14F-4D97-AF65-F5344CB8AC3E}">
        <p14:creationId xmlns:p14="http://schemas.microsoft.com/office/powerpoint/2010/main" val="1519886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Daily phone calls</a:t>
            </a:r>
          </a:p>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4</a:t>
            </a:fld>
            <a:endParaRPr lang="sv-SE"/>
          </a:p>
        </p:txBody>
      </p:sp>
    </p:spTree>
    <p:extLst>
      <p:ext uri="{BB962C8B-B14F-4D97-AF65-F5344CB8AC3E}">
        <p14:creationId xmlns:p14="http://schemas.microsoft.com/office/powerpoint/2010/main" val="3548986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161A53A7-64CD-4D0E-AAE8-1AC9C79D7085}" type="slidenum">
              <a:rPr lang="sv-SE" smtClean="0"/>
              <a:t>5</a:t>
            </a:fld>
            <a:endParaRPr lang="sv-SE"/>
          </a:p>
        </p:txBody>
      </p:sp>
    </p:spTree>
    <p:extLst>
      <p:ext uri="{BB962C8B-B14F-4D97-AF65-F5344CB8AC3E}">
        <p14:creationId xmlns:p14="http://schemas.microsoft.com/office/powerpoint/2010/main" val="4280475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161A53A7-64CD-4D0E-AAE8-1AC9C79D7085}" type="slidenum">
              <a:rPr lang="sv-SE" smtClean="0"/>
              <a:t>6</a:t>
            </a:fld>
            <a:endParaRPr lang="sv-SE"/>
          </a:p>
        </p:txBody>
      </p:sp>
    </p:spTree>
    <p:extLst>
      <p:ext uri="{BB962C8B-B14F-4D97-AF65-F5344CB8AC3E}">
        <p14:creationId xmlns:p14="http://schemas.microsoft.com/office/powerpoint/2010/main" val="63968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E0BE95A-D786-BB48-9895-2C52ED69A8BA}"/>
              </a:ext>
            </a:extLst>
          </p:cNvPr>
          <p:cNvSpPr>
            <a:spLocks noGrp="1"/>
          </p:cNvSpPr>
          <p:nvPr>
            <p:ph type="body" idx="1"/>
          </p:nvPr>
        </p:nvSpPr>
        <p:spPr/>
        <p:txBody>
          <a:bodyPr/>
          <a:lstStyle/>
          <a:p>
            <a:pPr marL="0" lvl="2">
              <a:spcAft>
                <a:spcPts val="600"/>
              </a:spcAft>
              <a:buClr>
                <a:srgbClr val="4A206A"/>
              </a:buClr>
              <a:buSzPct val="80000"/>
              <a:defRPr/>
            </a:pPr>
            <a:r>
              <a:rPr lang="fr-FR" sz="2000" b="1" u="sng" dirty="0">
                <a:solidFill>
                  <a:srgbClr val="7030A0"/>
                </a:solidFill>
                <a:latin typeface="Calibri" pitchFamily="34" charset="0"/>
                <a:sym typeface="Wingdings" panose="05000000000000000000" pitchFamily="2" charset="2"/>
              </a:rPr>
              <a:t>@IPNO</a:t>
            </a:r>
          </a:p>
          <a:p>
            <a:pPr marL="342900" lvl="2" indent="-342900">
              <a:spcAft>
                <a:spcPts val="600"/>
              </a:spcAft>
              <a:buClr>
                <a:srgbClr val="4A206A"/>
              </a:buClr>
              <a:buSzPct val="80000"/>
              <a:buFont typeface="Wingdings" panose="05000000000000000000" pitchFamily="2" charset="2"/>
              <a:buChar char="q"/>
              <a:defRPr/>
            </a:pPr>
            <a:r>
              <a:rPr lang="fr-FR" sz="2000" dirty="0">
                <a:latin typeface="Calibri" pitchFamily="34" charset="0"/>
                <a:sym typeface="Wingdings" panose="05000000000000000000" pitchFamily="2" charset="2"/>
              </a:rPr>
              <a:t>10 </a:t>
            </a:r>
            <a:r>
              <a:rPr lang="fr-FR" sz="2000" dirty="0" err="1">
                <a:latin typeface="Calibri" pitchFamily="34" charset="0"/>
                <a:sym typeface="Wingdings" panose="05000000000000000000" pitchFamily="2" charset="2"/>
              </a:rPr>
              <a:t>cavities</a:t>
            </a:r>
            <a:r>
              <a:rPr lang="fr-FR" sz="2000" dirty="0">
                <a:latin typeface="Calibri" pitchFamily="34" charset="0"/>
                <a:sym typeface="Wingdings" panose="05000000000000000000" pitchFamily="2" charset="2"/>
              </a:rPr>
              <a:t> </a:t>
            </a:r>
            <a:r>
              <a:rPr lang="fr-FR" sz="2000" dirty="0" err="1">
                <a:latin typeface="Calibri" pitchFamily="34" charset="0"/>
                <a:sym typeface="Wingdings" panose="05000000000000000000" pitchFamily="2" charset="2"/>
              </a:rPr>
              <a:t>delivered</a:t>
            </a:r>
            <a:endParaRPr lang="fr-FR" sz="2000" dirty="0">
              <a:latin typeface="Calibri" pitchFamily="34" charset="0"/>
              <a:sym typeface="Wingdings" panose="05000000000000000000" pitchFamily="2" charset="2"/>
            </a:endParaRPr>
          </a:p>
          <a:p>
            <a:pPr marL="800100" lvl="3" indent="-342900">
              <a:spcAft>
                <a:spcPts val="600"/>
              </a:spcAft>
              <a:buClr>
                <a:srgbClr val="4A206A"/>
              </a:buClr>
              <a:buSzPct val="80000"/>
              <a:buFont typeface="Arial" panose="020B0604020202020204" pitchFamily="34" charset="0"/>
              <a:buChar char="•"/>
              <a:defRPr/>
            </a:pPr>
            <a:r>
              <a:rPr lang="fr-FR" dirty="0">
                <a:latin typeface="Calibri" pitchFamily="34" charset="0"/>
                <a:sym typeface="Wingdings" panose="05000000000000000000" pitchFamily="2" charset="2"/>
              </a:rPr>
              <a:t>1 </a:t>
            </a:r>
            <a:r>
              <a:rPr lang="fr-FR" dirty="0" err="1">
                <a:latin typeface="Calibri" pitchFamily="34" charset="0"/>
                <a:sym typeface="Wingdings" panose="05000000000000000000" pitchFamily="2" charset="2"/>
              </a:rPr>
              <a:t>validated</a:t>
            </a:r>
            <a:endParaRPr lang="fr-FR" dirty="0">
              <a:latin typeface="Calibri" pitchFamily="34" charset="0"/>
              <a:sym typeface="Wingdings" panose="05000000000000000000" pitchFamily="2" charset="2"/>
            </a:endParaRPr>
          </a:p>
          <a:p>
            <a:pPr marL="800100" lvl="3" indent="-342900">
              <a:spcAft>
                <a:spcPts val="600"/>
              </a:spcAft>
              <a:buClr>
                <a:srgbClr val="4A206A"/>
              </a:buClr>
              <a:buSzPct val="80000"/>
              <a:buFont typeface="Arial" panose="020B0604020202020204" pitchFamily="34" charset="0"/>
              <a:buChar char="•"/>
              <a:defRPr/>
            </a:pPr>
            <a:r>
              <a:rPr lang="fr-FR" dirty="0">
                <a:latin typeface="Calibri" pitchFamily="34" charset="0"/>
                <a:sym typeface="Wingdings" panose="05000000000000000000" pitchFamily="2" charset="2"/>
              </a:rPr>
              <a:t>3 </a:t>
            </a:r>
            <a:r>
              <a:rPr lang="fr-FR" dirty="0" err="1">
                <a:latin typeface="Calibri" pitchFamily="34" charset="0"/>
                <a:sym typeface="Wingdings" panose="05000000000000000000" pitchFamily="2" charset="2"/>
              </a:rPr>
              <a:t>with</a:t>
            </a:r>
            <a:r>
              <a:rPr lang="fr-FR" dirty="0">
                <a:latin typeface="Calibri" pitchFamily="34" charset="0"/>
                <a:sym typeface="Wingdings" panose="05000000000000000000" pitchFamily="2" charset="2"/>
              </a:rPr>
              <a:t> good RF performances but  out of </a:t>
            </a:r>
            <a:r>
              <a:rPr lang="fr-FR" dirty="0" err="1">
                <a:latin typeface="Calibri" pitchFamily="34" charset="0"/>
                <a:sym typeface="Wingdings" panose="05000000000000000000" pitchFamily="2" charset="2"/>
              </a:rPr>
              <a:t>frequency</a:t>
            </a:r>
            <a:endParaRPr lang="fr-FR" dirty="0">
              <a:latin typeface="Calibri" pitchFamily="34" charset="0"/>
              <a:sym typeface="Wingdings" panose="05000000000000000000" pitchFamily="2" charset="2"/>
            </a:endParaRPr>
          </a:p>
          <a:p>
            <a:pPr marL="800100" lvl="3" indent="-342900">
              <a:spcAft>
                <a:spcPts val="600"/>
              </a:spcAft>
              <a:buClr>
                <a:srgbClr val="4A206A"/>
              </a:buClr>
              <a:buSzPct val="80000"/>
              <a:buFont typeface="Arial" panose="020B0604020202020204" pitchFamily="34" charset="0"/>
              <a:buChar char="•"/>
              <a:defRPr/>
            </a:pPr>
            <a:r>
              <a:rPr lang="fr-FR" dirty="0">
                <a:latin typeface="Calibri" pitchFamily="34" charset="0"/>
                <a:sym typeface="Wingdings" panose="05000000000000000000" pitchFamily="2" charset="2"/>
              </a:rPr>
              <a:t>1 </a:t>
            </a:r>
            <a:r>
              <a:rPr lang="fr-FR" dirty="0" err="1">
                <a:latin typeface="Calibri" pitchFamily="34" charset="0"/>
                <a:sym typeface="Wingdings" panose="05000000000000000000" pitchFamily="2" charset="2"/>
              </a:rPr>
              <a:t>with</a:t>
            </a:r>
            <a:r>
              <a:rPr lang="fr-FR" dirty="0">
                <a:latin typeface="Calibri" pitchFamily="34" charset="0"/>
                <a:sym typeface="Wingdings" panose="05000000000000000000" pitchFamily="2" charset="2"/>
              </a:rPr>
              <a:t> </a:t>
            </a:r>
            <a:r>
              <a:rPr lang="fr-FR" dirty="0" err="1">
                <a:latin typeface="Calibri" pitchFamily="34" charset="0"/>
                <a:sym typeface="Wingdings" panose="05000000000000000000" pitchFamily="2" charset="2"/>
              </a:rPr>
              <a:t>strong</a:t>
            </a:r>
            <a:r>
              <a:rPr lang="fr-FR" dirty="0">
                <a:latin typeface="Calibri" pitchFamily="34" charset="0"/>
                <a:sym typeface="Wingdings" panose="05000000000000000000" pitchFamily="2" charset="2"/>
              </a:rPr>
              <a:t> </a:t>
            </a:r>
            <a:r>
              <a:rPr lang="fr-FR" dirty="0" err="1">
                <a:latin typeface="Calibri" pitchFamily="34" charset="0"/>
                <a:sym typeface="Wingdings" panose="05000000000000000000" pitchFamily="2" charset="2"/>
              </a:rPr>
              <a:t>field</a:t>
            </a:r>
            <a:r>
              <a:rPr lang="fr-FR" dirty="0">
                <a:latin typeface="Calibri" pitchFamily="34" charset="0"/>
                <a:sym typeface="Wingdings" panose="05000000000000000000" pitchFamily="2" charset="2"/>
              </a:rPr>
              <a:t> </a:t>
            </a:r>
            <a:r>
              <a:rPr lang="fr-FR" dirty="0" err="1">
                <a:latin typeface="Calibri" pitchFamily="34" charset="0"/>
                <a:sym typeface="Wingdings" panose="05000000000000000000" pitchFamily="2" charset="2"/>
              </a:rPr>
              <a:t>emission</a:t>
            </a:r>
            <a:endParaRPr lang="fr-FR" dirty="0">
              <a:latin typeface="Calibri" pitchFamily="34" charset="0"/>
              <a:sym typeface="Wingdings" panose="05000000000000000000" pitchFamily="2" charset="2"/>
            </a:endParaRPr>
          </a:p>
          <a:p>
            <a:pPr marL="800100" lvl="3" indent="-342900">
              <a:spcAft>
                <a:spcPts val="600"/>
              </a:spcAft>
              <a:buClr>
                <a:srgbClr val="4A206A"/>
              </a:buClr>
              <a:buSzPct val="80000"/>
              <a:buFont typeface="Arial" panose="020B0604020202020204" pitchFamily="34" charset="0"/>
              <a:buChar char="•"/>
              <a:defRPr/>
            </a:pPr>
            <a:r>
              <a:rPr lang="fr-FR" dirty="0">
                <a:latin typeface="Calibri" pitchFamily="34" charset="0"/>
                <a:sym typeface="Wingdings" panose="05000000000000000000" pitchFamily="2" charset="2"/>
              </a:rPr>
              <a:t>2 are </a:t>
            </a:r>
            <a:r>
              <a:rPr lang="fr-FR" dirty="0" err="1">
                <a:latin typeface="Calibri" pitchFamily="34" charset="0"/>
                <a:sym typeface="Wingdings" panose="05000000000000000000" pitchFamily="2" charset="2"/>
              </a:rPr>
              <a:t>ready</a:t>
            </a:r>
            <a:r>
              <a:rPr lang="fr-FR" dirty="0">
                <a:latin typeface="Calibri" pitchFamily="34" charset="0"/>
                <a:sym typeface="Wingdings" panose="05000000000000000000" pitchFamily="2" charset="2"/>
              </a:rPr>
              <a:t> for </a:t>
            </a:r>
            <a:r>
              <a:rPr lang="fr-FR" dirty="0" err="1">
                <a:latin typeface="Calibri" pitchFamily="34" charset="0"/>
                <a:sym typeface="Wingdings" panose="05000000000000000000" pitchFamily="2" charset="2"/>
              </a:rPr>
              <a:t>testing</a:t>
            </a:r>
            <a:r>
              <a:rPr lang="fr-FR" dirty="0">
                <a:latin typeface="Calibri" pitchFamily="34" charset="0"/>
                <a:sym typeface="Wingdings" panose="05000000000000000000" pitchFamily="2" charset="2"/>
              </a:rPr>
              <a:t> in th vertical cryostat</a:t>
            </a:r>
            <a:endParaRPr lang="en-US" dirty="0">
              <a:latin typeface="Calibri" pitchFamily="34" charset="0"/>
            </a:endParaRPr>
          </a:p>
          <a:p>
            <a:pPr marL="0" lvl="2">
              <a:spcAft>
                <a:spcPts val="600"/>
              </a:spcAft>
              <a:buClr>
                <a:srgbClr val="4A206A"/>
              </a:buClr>
              <a:buSzPct val="80000"/>
              <a:defRPr/>
            </a:pPr>
            <a:r>
              <a:rPr lang="fr-FR" sz="2000" b="1" u="sng" dirty="0">
                <a:solidFill>
                  <a:srgbClr val="7030A0"/>
                </a:solidFill>
                <a:latin typeface="Calibri" pitchFamily="34" charset="0"/>
                <a:sym typeface="Wingdings" panose="05000000000000000000" pitchFamily="2" charset="2"/>
              </a:rPr>
              <a:t>@ZANON</a:t>
            </a:r>
          </a:p>
          <a:p>
            <a:pPr marL="342900" lvl="2" indent="-342900">
              <a:spcAft>
                <a:spcPts val="600"/>
              </a:spcAft>
              <a:buClr>
                <a:srgbClr val="4A206A"/>
              </a:buClr>
              <a:buSzPct val="80000"/>
              <a:buFont typeface="Wingdings" panose="05000000000000000000" pitchFamily="2" charset="2"/>
              <a:buChar char="q"/>
              <a:defRPr/>
            </a:pPr>
            <a:r>
              <a:rPr lang="fr-FR" sz="2000" dirty="0">
                <a:latin typeface="Calibri" pitchFamily="34" charset="0"/>
                <a:sym typeface="Wingdings" panose="05000000000000000000" pitchFamily="2" charset="2"/>
              </a:rPr>
              <a:t>Delivery rate of 2 </a:t>
            </a:r>
            <a:r>
              <a:rPr lang="fr-FR" sz="2000" dirty="0" err="1">
                <a:latin typeface="Calibri" pitchFamily="34" charset="0"/>
                <a:sym typeface="Wingdings" panose="05000000000000000000" pitchFamily="2" charset="2"/>
              </a:rPr>
              <a:t>cav</a:t>
            </a:r>
            <a:r>
              <a:rPr lang="fr-FR" sz="2000" dirty="0">
                <a:latin typeface="Calibri" pitchFamily="34" charset="0"/>
                <a:sym typeface="Wingdings" panose="05000000000000000000" pitchFamily="2" charset="2"/>
              </a:rPr>
              <a:t> / </a:t>
            </a:r>
            <a:r>
              <a:rPr lang="fr-FR" sz="2000" dirty="0" err="1">
                <a:latin typeface="Calibri" pitchFamily="34" charset="0"/>
                <a:sym typeface="Wingdings" panose="05000000000000000000" pitchFamily="2" charset="2"/>
              </a:rPr>
              <a:t>month</a:t>
            </a:r>
            <a:endParaRPr lang="fr-FR" sz="2000" dirty="0">
              <a:latin typeface="Calibri" pitchFamily="34" charset="0"/>
              <a:sym typeface="Wingdings" panose="05000000000000000000" pitchFamily="2" charset="2"/>
            </a:endParaRPr>
          </a:p>
          <a:p>
            <a:pPr marL="342900" lvl="2" indent="-342900">
              <a:spcAft>
                <a:spcPts val="600"/>
              </a:spcAft>
              <a:buClr>
                <a:srgbClr val="4A206A"/>
              </a:buClr>
              <a:buSzPct val="80000"/>
              <a:buFont typeface="Wingdings" panose="05000000000000000000" pitchFamily="2" charset="2"/>
              <a:buChar char="q"/>
              <a:defRPr/>
            </a:pPr>
            <a:r>
              <a:rPr lang="fr-FR" sz="2000" dirty="0">
                <a:latin typeface="Calibri" pitchFamily="34" charset="0"/>
                <a:sym typeface="Wingdings" panose="05000000000000000000" pitchFamily="2" charset="2"/>
              </a:rPr>
              <a:t>2 </a:t>
            </a:r>
            <a:r>
              <a:rPr lang="fr-FR" sz="2000" dirty="0" err="1">
                <a:latin typeface="Calibri" pitchFamily="34" charset="0"/>
                <a:sym typeface="Wingdings" panose="05000000000000000000" pitchFamily="2" charset="2"/>
              </a:rPr>
              <a:t>cavities</a:t>
            </a:r>
            <a:r>
              <a:rPr lang="fr-FR" sz="2000" dirty="0">
                <a:latin typeface="Calibri" pitchFamily="34" charset="0"/>
                <a:sym typeface="Wingdings" panose="05000000000000000000" pitchFamily="2" charset="2"/>
              </a:rPr>
              <a:t> (DSPK10 &amp; 16) </a:t>
            </a:r>
            <a:r>
              <a:rPr lang="fr-FR" sz="2000" dirty="0" err="1">
                <a:latin typeface="Calibri" pitchFamily="34" charset="0"/>
                <a:sym typeface="Wingdings" panose="05000000000000000000" pitchFamily="2" charset="2"/>
              </a:rPr>
              <a:t>will</a:t>
            </a:r>
            <a:r>
              <a:rPr lang="fr-FR" sz="2000" dirty="0">
                <a:latin typeface="Calibri" pitchFamily="34" charset="0"/>
                <a:sym typeface="Wingdings" panose="05000000000000000000" pitchFamily="2" charset="2"/>
              </a:rPr>
              <a:t> </a:t>
            </a:r>
            <a:r>
              <a:rPr lang="fr-FR" sz="2000" dirty="0" err="1">
                <a:latin typeface="Calibri" pitchFamily="34" charset="0"/>
                <a:sym typeface="Wingdings" panose="05000000000000000000" pitchFamily="2" charset="2"/>
              </a:rPr>
              <a:t>be</a:t>
            </a:r>
            <a:r>
              <a:rPr lang="fr-FR" sz="2000" dirty="0">
                <a:latin typeface="Calibri" pitchFamily="34" charset="0"/>
                <a:sym typeface="Wingdings" panose="05000000000000000000" pitchFamily="2" charset="2"/>
              </a:rPr>
              <a:t> </a:t>
            </a:r>
            <a:r>
              <a:rPr lang="fr-FR" sz="2000" dirty="0" err="1">
                <a:latin typeface="Calibri" pitchFamily="34" charset="0"/>
                <a:sym typeface="Wingdings" panose="05000000000000000000" pitchFamily="2" charset="2"/>
              </a:rPr>
              <a:t>delivered</a:t>
            </a:r>
            <a:r>
              <a:rPr lang="fr-FR" sz="2000" dirty="0">
                <a:latin typeface="Calibri" pitchFamily="34" charset="0"/>
                <a:sym typeface="Wingdings" panose="05000000000000000000" pitchFamily="2" charset="2"/>
              </a:rPr>
              <a:t> </a:t>
            </a:r>
            <a:r>
              <a:rPr lang="fr-FR" sz="2000" dirty="0" err="1">
                <a:latin typeface="Calibri" pitchFamily="34" charset="0"/>
                <a:sym typeface="Wingdings" panose="05000000000000000000" pitchFamily="2" charset="2"/>
              </a:rPr>
              <a:t>tomorrow</a:t>
            </a:r>
            <a:r>
              <a:rPr lang="fr-FR" sz="2000" dirty="0">
                <a:latin typeface="Calibri" pitchFamily="34" charset="0"/>
                <a:sym typeface="Wingdings" panose="05000000000000000000" pitchFamily="2" charset="2"/>
              </a:rPr>
              <a:t> </a:t>
            </a:r>
            <a:r>
              <a:rPr lang="fr-FR" sz="2000" dirty="0" err="1">
                <a:latin typeface="Calibri" pitchFamily="34" charset="0"/>
                <a:sym typeface="Wingdings" panose="05000000000000000000" pitchFamily="2" charset="2"/>
              </a:rPr>
              <a:t>morning</a:t>
            </a:r>
            <a:r>
              <a:rPr lang="fr-FR" sz="2000" dirty="0">
                <a:latin typeface="Calibri" pitchFamily="34" charset="0"/>
                <a:sym typeface="Wingdings" panose="05000000000000000000" pitchFamily="2" charset="2"/>
              </a:rPr>
              <a:t>.</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Qo</a:t>
            </a:r>
            <a:r>
              <a:rPr lang="en-US" baseline="0" dirty="0"/>
              <a:t> exceeding results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sv-SE" dirty="0" err="1"/>
              <a:t>Integrate</a:t>
            </a:r>
            <a:r>
              <a:rPr lang="sv-SE" dirty="0"/>
              <a:t> the </a:t>
            </a:r>
            <a:r>
              <a:rPr lang="sv-SE" dirty="0" err="1"/>
              <a:t>industrialisation</a:t>
            </a:r>
            <a:r>
              <a:rPr lang="sv-SE" dirty="0"/>
              <a:t> </a:t>
            </a:r>
            <a:r>
              <a:rPr lang="sv-SE" dirty="0" err="1"/>
              <a:t>study</a:t>
            </a:r>
            <a:r>
              <a:rPr lang="sv-SE" dirty="0"/>
              <a:t>, </a:t>
            </a:r>
            <a:r>
              <a:rPr lang="sv-SE" dirty="0" err="1"/>
              <a:t>thanks</a:t>
            </a:r>
            <a:r>
              <a:rPr lang="sv-SE" dirty="0"/>
              <a:t> to LASA and EZ process.</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8</a:t>
            </a:fld>
            <a:endParaRPr lang="sv-SE"/>
          </a:p>
        </p:txBody>
      </p:sp>
    </p:spTree>
    <p:extLst>
      <p:ext uri="{BB962C8B-B14F-4D97-AF65-F5344CB8AC3E}">
        <p14:creationId xmlns:p14="http://schemas.microsoft.com/office/powerpoint/2010/main" val="1332083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Slide Number Placeholder 3"/>
          <p:cNvSpPr>
            <a:spLocks noGrp="1"/>
          </p:cNvSpPr>
          <p:nvPr>
            <p:ph type="sldNum" sz="quarter" idx="10"/>
          </p:nvPr>
        </p:nvSpPr>
        <p:spPr/>
        <p:txBody>
          <a:bodyPr/>
          <a:lstStyle/>
          <a:p>
            <a:fld id="{161A53A7-64CD-4D0E-AAE8-1AC9C79D7085}" type="slidenum">
              <a:rPr lang="sv-SE" smtClean="0"/>
              <a:t>9</a:t>
            </a:fld>
            <a:endParaRPr lang="sv-SE"/>
          </a:p>
        </p:txBody>
      </p:sp>
    </p:spTree>
    <p:extLst>
      <p:ext uri="{BB962C8B-B14F-4D97-AF65-F5344CB8AC3E}">
        <p14:creationId xmlns:p14="http://schemas.microsoft.com/office/powerpoint/2010/main" val="41010601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8"/>
          </a:xfrm>
        </p:spPr>
        <p:txBody>
          <a:bodyPr/>
          <a:lstStyle>
            <a:lvl1pPr>
              <a:defRPr>
                <a:latin typeface="Arial"/>
                <a:cs typeface="Arial"/>
              </a:defRPr>
            </a:lvl1pPr>
          </a:lstStyle>
          <a:p>
            <a:r>
              <a:rPr lang="en-US"/>
              <a:t>Click to edit Master title style</a:t>
            </a:r>
            <a:endParaRPr lang="sv-SE"/>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latin typeface="Arial"/>
                <a:cs typeface="Arial"/>
              </a:defRPr>
            </a:lvl1pPr>
            <a:lvl2pPr marL="342914" indent="0" algn="ctr">
              <a:buNone/>
              <a:defRPr>
                <a:solidFill>
                  <a:schemeClr val="tx1">
                    <a:tint val="75000"/>
                  </a:schemeClr>
                </a:solidFill>
              </a:defRPr>
            </a:lvl2pPr>
            <a:lvl3pPr marL="685828" indent="0" algn="ctr">
              <a:buNone/>
              <a:defRPr>
                <a:solidFill>
                  <a:schemeClr val="tx1">
                    <a:tint val="75000"/>
                  </a:schemeClr>
                </a:solidFill>
              </a:defRPr>
            </a:lvl3pPr>
            <a:lvl4pPr marL="1028742" indent="0" algn="ctr">
              <a:buNone/>
              <a:defRPr>
                <a:solidFill>
                  <a:schemeClr val="tx1">
                    <a:tint val="75000"/>
                  </a:schemeClr>
                </a:solidFill>
              </a:defRPr>
            </a:lvl4pPr>
            <a:lvl5pPr marL="1371656" indent="0" algn="ctr">
              <a:buNone/>
              <a:defRPr>
                <a:solidFill>
                  <a:schemeClr val="tx1">
                    <a:tint val="75000"/>
                  </a:schemeClr>
                </a:solidFill>
              </a:defRPr>
            </a:lvl5pPr>
            <a:lvl6pPr marL="1714571" indent="0" algn="ctr">
              <a:buNone/>
              <a:defRPr>
                <a:solidFill>
                  <a:schemeClr val="tx1">
                    <a:tint val="75000"/>
                  </a:schemeClr>
                </a:solidFill>
              </a:defRPr>
            </a:lvl6pPr>
            <a:lvl7pPr marL="2057484" indent="0" algn="ctr">
              <a:buNone/>
              <a:defRPr>
                <a:solidFill>
                  <a:schemeClr val="tx1">
                    <a:tint val="75000"/>
                  </a:schemeClr>
                </a:solidFill>
              </a:defRPr>
            </a:lvl7pPr>
            <a:lvl8pPr marL="2400398" indent="0" algn="ctr">
              <a:buNone/>
              <a:defRPr>
                <a:solidFill>
                  <a:schemeClr val="tx1">
                    <a:tint val="75000"/>
                  </a:schemeClr>
                </a:solidFill>
              </a:defRPr>
            </a:lvl8pPr>
            <a:lvl9pPr marL="2743313" indent="0" algn="ctr">
              <a:buNone/>
              <a:defRPr>
                <a:solidFill>
                  <a:schemeClr val="tx1">
                    <a:tint val="75000"/>
                  </a:schemeClr>
                </a:solidFill>
              </a:defRPr>
            </a:lvl9pPr>
          </a:lstStyle>
          <a:p>
            <a:r>
              <a:rPr lang="en-US"/>
              <a:t>Click to edit Master subtitle style</a:t>
            </a:r>
            <a:endParaRPr lang="sv-SE"/>
          </a:p>
        </p:txBody>
      </p:sp>
      <p:sp>
        <p:nvSpPr>
          <p:cNvPr id="4" name="Date Placeholder 3"/>
          <p:cNvSpPr>
            <a:spLocks noGrp="1"/>
          </p:cNvSpPr>
          <p:nvPr>
            <p:ph type="dt" sz="half" idx="10"/>
          </p:nvPr>
        </p:nvSpPr>
        <p:spPr/>
        <p:txBody>
          <a:bodyPr/>
          <a:lstStyle>
            <a:lvl1pPr>
              <a:defRPr>
                <a:latin typeface="Arial"/>
                <a:cs typeface="Arial"/>
              </a:defRPr>
            </a:lvl1pPr>
          </a:lstStyle>
          <a:p>
            <a:fld id="{5ED7AC81-318B-4D49-A602-9E30227C87EC}" type="datetime1">
              <a:rPr lang="sv-SE" smtClean="0"/>
              <a:pPr/>
              <a:t>2019-04-10</a:t>
            </a:fld>
            <a:endParaRPr lang="sv-SE"/>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sv-SE"/>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551115BC-487E-4422-894C-CB7CD3E79223}" type="slidenum">
              <a:rPr lang="sv-SE" smtClean="0"/>
              <a:pPr/>
              <a:t>‹#›</a:t>
            </a:fld>
            <a:endParaRPr lang="sv-SE"/>
          </a:p>
        </p:txBody>
      </p:sp>
      <p:pic>
        <p:nvPicPr>
          <p:cNvPr id="7" name="Bildobjekt 7"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08304" y="195487"/>
            <a:ext cx="1656184" cy="664544"/>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075766"/>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350">
              <a:solidFill>
                <a:srgbClr val="0094CA"/>
              </a:solidFill>
              <a:latin typeface="Arial"/>
              <a:cs typeface="Arial"/>
            </a:endParaRPr>
          </a:p>
        </p:txBody>
      </p:sp>
      <p:sp>
        <p:nvSpPr>
          <p:cNvPr id="2" name="Title 1"/>
          <p:cNvSpPr>
            <a:spLocks noGrp="1"/>
          </p:cNvSpPr>
          <p:nvPr>
            <p:ph type="title"/>
          </p:nvPr>
        </p:nvSpPr>
        <p:spPr/>
        <p:txBody>
          <a:bodyPr/>
          <a:lstStyle>
            <a:lvl1pPr>
              <a:defRPr b="0">
                <a:latin typeface="Arial"/>
                <a:cs typeface="Arial"/>
              </a:defRPr>
            </a:lvl1pPr>
          </a:lstStyle>
          <a:p>
            <a:r>
              <a:rPr lang="en-US" dirty="0"/>
              <a:t>Click to edit Master title style</a:t>
            </a:r>
            <a:endParaRPr lang="sv-SE" dirty="0"/>
          </a:p>
        </p:txBody>
      </p:sp>
      <p:sp>
        <p:nvSpPr>
          <p:cNvPr id="3" name="Content Placeholder 2"/>
          <p:cNvSpPr>
            <a:spLocks noGrp="1"/>
          </p:cNvSpPr>
          <p:nvPr>
            <p:ph idx="1"/>
          </p:nvPr>
        </p:nvSpPr>
        <p:spPr/>
        <p:txBody>
          <a:bodyPr/>
          <a:lstStyle>
            <a:lvl1pPr>
              <a:defRPr>
                <a:solidFill>
                  <a:srgbClr val="000000"/>
                </a:solidFill>
                <a:latin typeface="Arial"/>
                <a:cs typeface="Arial"/>
              </a:defRPr>
            </a:lvl1pPr>
            <a:lvl2pPr>
              <a:defRPr>
                <a:solidFill>
                  <a:srgbClr val="000000"/>
                </a:solidFill>
                <a:latin typeface="Arial"/>
                <a:cs typeface="Arial"/>
              </a:defRPr>
            </a:lvl2pPr>
            <a:lvl3pPr>
              <a:defRPr>
                <a:solidFill>
                  <a:srgbClr val="000000"/>
                </a:solidFill>
                <a:latin typeface="Arial"/>
                <a:cs typeface="Arial"/>
              </a:defRPr>
            </a:lvl3pPr>
            <a:lvl4pPr>
              <a:defRPr>
                <a:solidFill>
                  <a:srgbClr val="000000"/>
                </a:solidFill>
                <a:latin typeface="Arial"/>
                <a:cs typeface="Arial"/>
              </a:defRPr>
            </a:lvl4pPr>
            <a:lvl5pPr>
              <a:defRPr>
                <a:solidFill>
                  <a:srgbClr val="000000"/>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4" name="Date Placeholder 3"/>
          <p:cNvSpPr>
            <a:spLocks noGrp="1"/>
          </p:cNvSpPr>
          <p:nvPr>
            <p:ph type="dt" sz="half" idx="10"/>
          </p:nvPr>
        </p:nvSpPr>
        <p:spPr/>
        <p:txBody>
          <a:bodyPr/>
          <a:lstStyle>
            <a:lvl1pPr>
              <a:defRPr>
                <a:solidFill>
                  <a:srgbClr val="000000"/>
                </a:solidFill>
                <a:latin typeface="Arial"/>
                <a:cs typeface="Arial"/>
              </a:defRPr>
            </a:lvl1pPr>
          </a:lstStyle>
          <a:p>
            <a:r>
              <a:rPr lang="sv-SE" dirty="0"/>
              <a:t>Christine Darve – 18/05/17</a:t>
            </a:r>
          </a:p>
        </p:txBody>
      </p:sp>
      <p:sp>
        <p:nvSpPr>
          <p:cNvPr id="5" name="Footer Placeholder 4"/>
          <p:cNvSpPr>
            <a:spLocks noGrp="1"/>
          </p:cNvSpPr>
          <p:nvPr>
            <p:ph type="ftr" sz="quarter" idx="11"/>
          </p:nvPr>
        </p:nvSpPr>
        <p:spPr/>
        <p:txBody>
          <a:bodyPr/>
          <a:lstStyle>
            <a:lvl1pPr>
              <a:defRPr>
                <a:latin typeface="Arial"/>
                <a:cs typeface="Arial"/>
              </a:defRPr>
            </a:lvl1pPr>
          </a:lstStyle>
          <a:p>
            <a:r>
              <a:rPr lang="sv-SE" dirty="0"/>
              <a:t>IPAC2017</a:t>
            </a:r>
          </a:p>
        </p:txBody>
      </p:sp>
      <p:sp>
        <p:nvSpPr>
          <p:cNvPr id="6" name="Slide Number Placeholder 5"/>
          <p:cNvSpPr>
            <a:spLocks noGrp="1"/>
          </p:cNvSpPr>
          <p:nvPr>
            <p:ph type="sldNum" sz="quarter" idx="12"/>
          </p:nvPr>
        </p:nvSpPr>
        <p:spPr/>
        <p:txBody>
          <a:bodyPr/>
          <a:lstStyle>
            <a:lvl1pPr>
              <a:defRPr>
                <a:solidFill>
                  <a:srgbClr val="000000"/>
                </a:solidFill>
                <a:latin typeface="Arial"/>
                <a:cs typeface="Arial"/>
              </a:defRPr>
            </a:lvl1pPr>
          </a:lstStyle>
          <a:p>
            <a:fld id="{551115BC-487E-4422-894C-CB7CD3E79223}" type="slidenum">
              <a:rPr lang="sv-SE" smtClean="0"/>
              <a:pPr/>
              <a:t>‹#›</a:t>
            </a:fld>
            <a:endParaRPr lang="sv-SE" dirty="0"/>
          </a:p>
        </p:txBody>
      </p:sp>
      <p:pic>
        <p:nvPicPr>
          <p:cNvPr id="8" name="Bildobjekt 5"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94008" y="239649"/>
            <a:ext cx="1370480" cy="549905"/>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075766"/>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350">
              <a:solidFill>
                <a:srgbClr val="0094CA"/>
              </a:solidFill>
            </a:endParaRPr>
          </a:p>
        </p:txBody>
      </p:sp>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sz="half" idx="1"/>
          </p:nvPr>
        </p:nvSpPr>
        <p:spPr>
          <a:xfrm>
            <a:off x="457200" y="1200150"/>
            <a:ext cx="4038600" cy="339447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200150"/>
            <a:ext cx="4038600" cy="339447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p>
            <a:fld id="{42E66B7F-8271-49DA-A25A-F4BB9F476347}" type="datetime1">
              <a:rPr lang="sv-SE" smtClean="0"/>
              <a:t>2019-04-10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a:p>
        </p:txBody>
      </p:sp>
      <p:pic>
        <p:nvPicPr>
          <p:cNvPr id="9" name="Bildobjekt 7"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04662" y="195487"/>
            <a:ext cx="1359826" cy="545630"/>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v-SE"/>
          </a:p>
        </p:txBody>
      </p:sp>
      <p:sp>
        <p:nvSpPr>
          <p:cNvPr id="3" name="Text Placeholder 2"/>
          <p:cNvSpPr>
            <a:spLocks noGrp="1"/>
          </p:cNvSpPr>
          <p:nvPr>
            <p:ph type="body" idx="1"/>
          </p:nvPr>
        </p:nvSpPr>
        <p:spPr>
          <a:xfrm>
            <a:off x="457200" y="1151336"/>
            <a:ext cx="4040188" cy="479821"/>
          </a:xfrm>
        </p:spPr>
        <p:txBody>
          <a:bodyPr anchor="b"/>
          <a:lstStyle>
            <a:lvl1pPr marL="0" indent="0">
              <a:buNone/>
              <a:defRPr sz="1800" b="1"/>
            </a:lvl1pPr>
            <a:lvl2pPr marL="342914" indent="0">
              <a:buNone/>
              <a:defRPr sz="1500" b="1"/>
            </a:lvl2pPr>
            <a:lvl3pPr marL="685828" indent="0">
              <a:buNone/>
              <a:defRPr sz="1350" b="1"/>
            </a:lvl3pPr>
            <a:lvl4pPr marL="1028742" indent="0">
              <a:buNone/>
              <a:defRPr sz="1200" b="1"/>
            </a:lvl4pPr>
            <a:lvl5pPr marL="1371656" indent="0">
              <a:buNone/>
              <a:defRPr sz="1200" b="1"/>
            </a:lvl5pPr>
            <a:lvl6pPr marL="1714571" indent="0">
              <a:buNone/>
              <a:defRPr sz="1200" b="1"/>
            </a:lvl6pPr>
            <a:lvl7pPr marL="2057484" indent="0">
              <a:buNone/>
              <a:defRPr sz="1200" b="1"/>
            </a:lvl7pPr>
            <a:lvl8pPr marL="2400398" indent="0">
              <a:buNone/>
              <a:defRPr sz="1200" b="1"/>
            </a:lvl8pPr>
            <a:lvl9pPr marL="2743313"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7"/>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4645028" y="1151336"/>
            <a:ext cx="4041775" cy="479821"/>
          </a:xfrm>
        </p:spPr>
        <p:txBody>
          <a:bodyPr anchor="b"/>
          <a:lstStyle>
            <a:lvl1pPr marL="0" indent="0">
              <a:buNone/>
              <a:defRPr sz="1800" b="1"/>
            </a:lvl1pPr>
            <a:lvl2pPr marL="342914" indent="0">
              <a:buNone/>
              <a:defRPr sz="1500" b="1"/>
            </a:lvl2pPr>
            <a:lvl3pPr marL="685828" indent="0">
              <a:buNone/>
              <a:defRPr sz="1350" b="1"/>
            </a:lvl3pPr>
            <a:lvl4pPr marL="1028742" indent="0">
              <a:buNone/>
              <a:defRPr sz="1200" b="1"/>
            </a:lvl4pPr>
            <a:lvl5pPr marL="1371656" indent="0">
              <a:buNone/>
              <a:defRPr sz="1200" b="1"/>
            </a:lvl5pPr>
            <a:lvl6pPr marL="1714571" indent="0">
              <a:buNone/>
              <a:defRPr sz="1200" b="1"/>
            </a:lvl6pPr>
            <a:lvl7pPr marL="2057484" indent="0">
              <a:buNone/>
              <a:defRPr sz="1200" b="1"/>
            </a:lvl7pPr>
            <a:lvl8pPr marL="2400398" indent="0">
              <a:buNone/>
              <a:defRPr sz="1200" b="1"/>
            </a:lvl8pPr>
            <a:lvl9pPr marL="2743313"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1631157"/>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p:cNvSpPr>
            <a:spLocks noGrp="1"/>
          </p:cNvSpPr>
          <p:nvPr>
            <p:ph type="dt" sz="half" idx="10"/>
          </p:nvPr>
        </p:nvSpPr>
        <p:spPr/>
        <p:txBody>
          <a:bodyPr/>
          <a:lstStyle>
            <a:lvl1pPr marL="0" marR="0" indent="0" algn="l" defTabSz="685828" rtl="0" eaLnBrk="1" fontAlgn="auto" latinLnBrk="0" hangingPunct="1">
              <a:lnSpc>
                <a:spcPct val="100000"/>
              </a:lnSpc>
              <a:spcBef>
                <a:spcPts val="0"/>
              </a:spcBef>
              <a:spcAft>
                <a:spcPts val="0"/>
              </a:spcAft>
              <a:buClrTx/>
              <a:buSzTx/>
              <a:buFontTx/>
              <a:buNone/>
              <a:tabLst/>
              <a:defRPr/>
            </a:lvl1pPr>
          </a:lstStyle>
          <a:p>
            <a:r>
              <a:rPr lang="sv-SE" dirty="0"/>
              <a:t>CD - 24/03/14</a:t>
            </a:r>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a:p>
        </p:txBody>
      </p:sp>
      <p:sp>
        <p:nvSpPr>
          <p:cNvPr id="10" name="Rektangel 6"/>
          <p:cNvSpPr/>
          <p:nvPr userDrawn="1"/>
        </p:nvSpPr>
        <p:spPr>
          <a:xfrm>
            <a:off x="0" y="0"/>
            <a:ext cx="9144000" cy="1075766"/>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350">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vå innehållsdel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E636088-FAD8-024C-A1D7-D74763A458C9}"/>
              </a:ext>
            </a:extLst>
          </p:cNvPr>
          <p:cNvSpPr/>
          <p:nvPr userDrawn="1"/>
        </p:nvSpPr>
        <p:spPr>
          <a:xfrm>
            <a:off x="0" y="0"/>
            <a:ext cx="9144000" cy="1075767"/>
          </a:xfrm>
          <a:prstGeom prst="rect">
            <a:avLst/>
          </a:prstGeom>
          <a:solidFill>
            <a:srgbClr val="13A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761" dirty="0"/>
          </a:p>
        </p:txBody>
      </p:sp>
      <p:sp>
        <p:nvSpPr>
          <p:cNvPr id="3" name="Content Placeholder 2"/>
          <p:cNvSpPr>
            <a:spLocks noGrp="1"/>
          </p:cNvSpPr>
          <p:nvPr>
            <p:ph sz="half" idx="1" hasCustomPrompt="1"/>
          </p:nvPr>
        </p:nvSpPr>
        <p:spPr>
          <a:xfrm>
            <a:off x="457200" y="1335753"/>
            <a:ext cx="4038600" cy="3258875"/>
          </a:xfrm>
        </p:spPr>
        <p:txBody>
          <a:bodyPr/>
          <a:lstStyle>
            <a:lvl1pPr>
              <a:defRPr sz="1182"/>
            </a:lvl1pPr>
            <a:lvl2pPr>
              <a:defRPr sz="1013"/>
            </a:lvl2pPr>
            <a:lvl3pPr>
              <a:defRPr sz="844"/>
            </a:lvl3pPr>
            <a:lvl4pPr>
              <a:defRPr sz="761"/>
            </a:lvl4pPr>
            <a:lvl5pPr>
              <a:defRPr sz="761"/>
            </a:lvl5pPr>
            <a:lvl6pPr>
              <a:defRPr sz="761"/>
            </a:lvl6pPr>
            <a:lvl7pPr>
              <a:defRPr sz="761"/>
            </a:lvl7pPr>
            <a:lvl8pPr>
              <a:defRPr sz="761"/>
            </a:lvl8pPr>
            <a:lvl9pPr>
              <a:defRPr sz="761"/>
            </a:lvl9pPr>
          </a:lstStyle>
          <a:p>
            <a:pPr lvl="0"/>
            <a:r>
              <a:rPr lang="en-US" noProof="0" dirty="0"/>
              <a:t>Avoid text less than 16 points.  Always use Calibri font</a:t>
            </a:r>
          </a:p>
        </p:txBody>
      </p:sp>
      <p:sp>
        <p:nvSpPr>
          <p:cNvPr id="4" name="Content Placeholder 3"/>
          <p:cNvSpPr>
            <a:spLocks noGrp="1"/>
          </p:cNvSpPr>
          <p:nvPr>
            <p:ph sz="half" idx="2" hasCustomPrompt="1"/>
          </p:nvPr>
        </p:nvSpPr>
        <p:spPr>
          <a:xfrm>
            <a:off x="4648200" y="1335753"/>
            <a:ext cx="4038600" cy="3258875"/>
          </a:xfrm>
        </p:spPr>
        <p:txBody>
          <a:bodyPr/>
          <a:lstStyle>
            <a:lvl1pPr>
              <a:defRPr sz="1182"/>
            </a:lvl1pPr>
            <a:lvl2pPr>
              <a:defRPr sz="1013"/>
            </a:lvl2pPr>
            <a:lvl3pPr>
              <a:defRPr sz="844"/>
            </a:lvl3pPr>
            <a:lvl4pPr>
              <a:defRPr sz="761"/>
            </a:lvl4pPr>
            <a:lvl5pPr>
              <a:defRPr sz="761"/>
            </a:lvl5pPr>
            <a:lvl6pPr>
              <a:defRPr sz="761"/>
            </a:lvl6pPr>
            <a:lvl7pPr>
              <a:defRPr sz="761"/>
            </a:lvl7pPr>
            <a:lvl8pPr>
              <a:defRPr sz="761"/>
            </a:lvl8pPr>
            <a:lvl9pPr>
              <a:defRPr sz="761"/>
            </a:lvl9pPr>
          </a:lstStyle>
          <a:p>
            <a:pPr lvl="0"/>
            <a:r>
              <a:rPr lang="en-US" noProof="0" dirty="0"/>
              <a:t>Avoid text less than 16 points.  Always use Calibri font</a:t>
            </a:r>
          </a:p>
        </p:txBody>
      </p:sp>
      <p:sp>
        <p:nvSpPr>
          <p:cNvPr id="6" name="Footer Placeholder 5"/>
          <p:cNvSpPr>
            <a:spLocks noGrp="1"/>
          </p:cNvSpPr>
          <p:nvPr>
            <p:ph type="ftr" sz="quarter" idx="11"/>
          </p:nvPr>
        </p:nvSpPr>
        <p:spPr>
          <a:xfrm>
            <a:off x="3124200" y="4836190"/>
            <a:ext cx="2895600" cy="273844"/>
          </a:xfrm>
        </p:spPr>
        <p:txBody>
          <a:bodyPr anchor="b"/>
          <a:lstStyle>
            <a:lvl1pPr>
              <a:defRPr>
                <a:solidFill>
                  <a:schemeClr val="tx1">
                    <a:lumMod val="65000"/>
                    <a:lumOff val="35000"/>
                  </a:schemeClr>
                </a:solidFill>
              </a:defRPr>
            </a:lvl1pPr>
          </a:lstStyle>
          <a:p>
            <a:r>
              <a:rPr lang="en-GB"/>
              <a:t>© European Spallation Source ERIC</a:t>
            </a:r>
            <a:endParaRPr lang="en-GB" dirty="0"/>
          </a:p>
        </p:txBody>
      </p:sp>
      <p:sp>
        <p:nvSpPr>
          <p:cNvPr id="7" name="Slide Number Placeholder 6"/>
          <p:cNvSpPr>
            <a:spLocks noGrp="1"/>
          </p:cNvSpPr>
          <p:nvPr>
            <p:ph type="sldNum" sz="quarter" idx="12"/>
          </p:nvPr>
        </p:nvSpPr>
        <p:spPr>
          <a:xfrm>
            <a:off x="6553200" y="4836190"/>
            <a:ext cx="2133600" cy="273844"/>
          </a:xfrm>
        </p:spPr>
        <p:txBody>
          <a:bodyPr anchor="b"/>
          <a:lstStyle>
            <a:lvl1pPr>
              <a:defRPr>
                <a:solidFill>
                  <a:schemeClr val="tx1">
                    <a:lumMod val="65000"/>
                    <a:lumOff val="35000"/>
                  </a:schemeClr>
                </a:solidFill>
              </a:defRPr>
            </a:lvl1pPr>
          </a:lstStyle>
          <a:p>
            <a:fld id="{551115BC-487E-4422-894C-CB7CD3E79223}" type="slidenum">
              <a:rPr lang="en-GB" smtClean="0"/>
              <a:pPr/>
              <a:t>‹#›</a:t>
            </a:fld>
            <a:endParaRPr lang="en-GB"/>
          </a:p>
        </p:txBody>
      </p:sp>
      <p:pic>
        <p:nvPicPr>
          <p:cNvPr id="13" name="Picture 12">
            <a:extLst>
              <a:ext uri="{FF2B5EF4-FFF2-40B4-BE49-F238E27FC236}">
                <a16:creationId xmlns:a16="http://schemas.microsoft.com/office/drawing/2014/main" id="{EE7D9470-03DC-FB43-B831-D8BEB33949E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96336" y="192026"/>
            <a:ext cx="1513752" cy="670536"/>
          </a:xfrm>
          <a:prstGeom prst="rect">
            <a:avLst/>
          </a:prstGeom>
          <a:solidFill>
            <a:srgbClr val="0094CA"/>
          </a:solidFill>
        </p:spPr>
      </p:pic>
      <p:sp>
        <p:nvSpPr>
          <p:cNvPr id="14" name="Title 1">
            <a:extLst>
              <a:ext uri="{FF2B5EF4-FFF2-40B4-BE49-F238E27FC236}">
                <a16:creationId xmlns:a16="http://schemas.microsoft.com/office/drawing/2014/main" id="{51282D3D-8FD4-E041-9B14-07B58C6C3A79}"/>
              </a:ext>
            </a:extLst>
          </p:cNvPr>
          <p:cNvSpPr>
            <a:spLocks noGrp="1"/>
          </p:cNvSpPr>
          <p:nvPr>
            <p:ph type="title" hasCustomPrompt="1"/>
          </p:nvPr>
        </p:nvSpPr>
        <p:spPr>
          <a:xfrm>
            <a:off x="457200" y="259985"/>
            <a:ext cx="7139136" cy="421556"/>
          </a:xfrm>
        </p:spPr>
        <p:txBody>
          <a:bodyPr lIns="90000" anchor="b">
            <a:noAutofit/>
          </a:bodyPr>
          <a:lstStyle>
            <a:lvl1pPr algn="l">
              <a:defRPr sz="1800" b="1" baseline="0"/>
            </a:lvl1pPr>
          </a:lstStyle>
          <a:p>
            <a:r>
              <a:rPr lang="sv-SE" noProof="0" dirty="0" err="1"/>
              <a:t>Headline</a:t>
            </a:r>
            <a:r>
              <a:rPr lang="sv-SE" noProof="0" dirty="0"/>
              <a:t>, </a:t>
            </a:r>
            <a:r>
              <a:rPr lang="sv-SE" noProof="0" dirty="0" err="1"/>
              <a:t>type</a:t>
            </a:r>
            <a:r>
              <a:rPr lang="sv-SE" noProof="0" dirty="0"/>
              <a:t> </a:t>
            </a:r>
            <a:r>
              <a:rPr lang="sv-SE" noProof="0" dirty="0" err="1"/>
              <a:t>Calibri</a:t>
            </a:r>
            <a:r>
              <a:rPr lang="sv-SE" noProof="0" dirty="0"/>
              <a:t>, </a:t>
            </a:r>
            <a:r>
              <a:rPr lang="sv-SE" noProof="0" dirty="0" err="1"/>
              <a:t>Size</a:t>
            </a:r>
            <a:r>
              <a:rPr lang="sv-SE" noProof="0" dirty="0"/>
              <a:t> 32</a:t>
            </a:r>
            <a:endParaRPr lang="en-GB" noProof="0" dirty="0"/>
          </a:p>
        </p:txBody>
      </p:sp>
      <p:sp>
        <p:nvSpPr>
          <p:cNvPr id="16" name="Text Placeholder 16">
            <a:extLst>
              <a:ext uri="{FF2B5EF4-FFF2-40B4-BE49-F238E27FC236}">
                <a16:creationId xmlns:a16="http://schemas.microsoft.com/office/drawing/2014/main" id="{2852DFA2-0FC7-BC44-83D5-11A0ECDA5943}"/>
              </a:ext>
            </a:extLst>
          </p:cNvPr>
          <p:cNvSpPr>
            <a:spLocks noGrp="1"/>
          </p:cNvSpPr>
          <p:nvPr>
            <p:ph type="body" sz="quarter" idx="13" hasCustomPrompt="1"/>
          </p:nvPr>
        </p:nvSpPr>
        <p:spPr>
          <a:xfrm>
            <a:off x="457200" y="598336"/>
            <a:ext cx="7139136" cy="442913"/>
          </a:xfrm>
        </p:spPr>
        <p:txBody>
          <a:bodyPr lIns="90000">
            <a:noAutofit/>
          </a:bodyPr>
          <a:lstStyle>
            <a:lvl1pPr marL="0" indent="0">
              <a:buNone/>
              <a:defRPr lang="sv-SE" sz="1350" kern="1200" baseline="0" dirty="0">
                <a:solidFill>
                  <a:schemeClr val="bg1"/>
                </a:solidFill>
                <a:latin typeface="+mj-lt"/>
                <a:ea typeface="+mj-ea"/>
                <a:cs typeface="+mj-cs"/>
              </a:defRPr>
            </a:lvl1pPr>
          </a:lstStyle>
          <a:p>
            <a:pPr lvl="0"/>
            <a:r>
              <a:rPr lang="sv-SE" dirty="0" err="1"/>
              <a:t>Sub</a:t>
            </a:r>
            <a:r>
              <a:rPr lang="sv-SE" dirty="0"/>
              <a:t> </a:t>
            </a:r>
            <a:r>
              <a:rPr lang="sv-SE" dirty="0" err="1"/>
              <a:t>headline</a:t>
            </a:r>
            <a:r>
              <a:rPr lang="sv-SE" dirty="0"/>
              <a:t>, </a:t>
            </a:r>
            <a:r>
              <a:rPr lang="sv-SE" dirty="0" err="1"/>
              <a:t>type</a:t>
            </a:r>
            <a:r>
              <a:rPr lang="sv-SE" dirty="0"/>
              <a:t> </a:t>
            </a:r>
            <a:r>
              <a:rPr lang="sv-SE" dirty="0" err="1"/>
              <a:t>Calibri</a:t>
            </a:r>
            <a:r>
              <a:rPr lang="sv-SE" dirty="0"/>
              <a:t>, </a:t>
            </a:r>
            <a:r>
              <a:rPr lang="sv-SE" dirty="0" err="1"/>
              <a:t>Size</a:t>
            </a:r>
            <a:r>
              <a:rPr lang="sv-SE" dirty="0"/>
              <a:t> 24</a:t>
            </a:r>
          </a:p>
        </p:txBody>
      </p:sp>
    </p:spTree>
    <p:extLst>
      <p:ext uri="{BB962C8B-B14F-4D97-AF65-F5344CB8AC3E}">
        <p14:creationId xmlns:p14="http://schemas.microsoft.com/office/powerpoint/2010/main" val="1388583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Jämförels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669E2A3-BE71-6440-9127-D0B8B7CC9739}"/>
              </a:ext>
            </a:extLst>
          </p:cNvPr>
          <p:cNvSpPr/>
          <p:nvPr userDrawn="1"/>
        </p:nvSpPr>
        <p:spPr>
          <a:xfrm>
            <a:off x="0" y="0"/>
            <a:ext cx="9144000" cy="1075767"/>
          </a:xfrm>
          <a:prstGeom prst="rect">
            <a:avLst/>
          </a:prstGeom>
          <a:solidFill>
            <a:srgbClr val="13A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761" dirty="0"/>
          </a:p>
        </p:txBody>
      </p:sp>
      <p:sp>
        <p:nvSpPr>
          <p:cNvPr id="7" name="Date Placeholder 6"/>
          <p:cNvSpPr>
            <a:spLocks noGrp="1"/>
          </p:cNvSpPr>
          <p:nvPr>
            <p:ph type="dt" sz="half" idx="10"/>
          </p:nvPr>
        </p:nvSpPr>
        <p:spPr>
          <a:xfrm>
            <a:off x="457200" y="4840002"/>
            <a:ext cx="2133600" cy="273844"/>
          </a:xfrm>
        </p:spPr>
        <p:txBody>
          <a:bodyPr anchor="b"/>
          <a:lstStyle/>
          <a:p>
            <a:fld id="{3C7D23FA-05C4-4CC1-B281-2F815585BC1C}" type="datetime1">
              <a:rPr lang="en-GB" noProof="0" smtClean="0"/>
              <a:t>10/04/2019</a:t>
            </a:fld>
            <a:endParaRPr lang="en-GB" noProof="0"/>
          </a:p>
        </p:txBody>
      </p:sp>
      <p:sp>
        <p:nvSpPr>
          <p:cNvPr id="8" name="Footer Placeholder 7"/>
          <p:cNvSpPr>
            <a:spLocks noGrp="1"/>
          </p:cNvSpPr>
          <p:nvPr>
            <p:ph type="ftr" sz="quarter" idx="11"/>
          </p:nvPr>
        </p:nvSpPr>
        <p:spPr>
          <a:xfrm>
            <a:off x="3124200" y="4840002"/>
            <a:ext cx="2895600" cy="273844"/>
          </a:xfrm>
        </p:spPr>
        <p:txBody>
          <a:bodyPr anchor="b"/>
          <a:lstStyle/>
          <a:p>
            <a:r>
              <a:rPr lang="en-GB" dirty="0"/>
              <a:t>© European Spallation Source ERIC</a:t>
            </a:r>
          </a:p>
        </p:txBody>
      </p:sp>
      <p:sp>
        <p:nvSpPr>
          <p:cNvPr id="9" name="Slide Number Placeholder 8"/>
          <p:cNvSpPr>
            <a:spLocks noGrp="1"/>
          </p:cNvSpPr>
          <p:nvPr>
            <p:ph type="sldNum" sz="quarter" idx="12"/>
          </p:nvPr>
        </p:nvSpPr>
        <p:spPr>
          <a:xfrm>
            <a:off x="6553200" y="4840002"/>
            <a:ext cx="2133600" cy="273844"/>
          </a:xfrm>
        </p:spPr>
        <p:txBody>
          <a:bodyPr anchor="b"/>
          <a:lstStyle/>
          <a:p>
            <a:fld id="{551115BC-487E-4422-894C-CB7CD3E79223}" type="slidenum">
              <a:rPr lang="en-GB" noProof="0" smtClean="0"/>
              <a:t>‹#›</a:t>
            </a:fld>
            <a:endParaRPr lang="en-GB" noProof="0" dirty="0"/>
          </a:p>
        </p:txBody>
      </p:sp>
      <p:sp>
        <p:nvSpPr>
          <p:cNvPr id="14" name="Title 1">
            <a:extLst>
              <a:ext uri="{FF2B5EF4-FFF2-40B4-BE49-F238E27FC236}">
                <a16:creationId xmlns:a16="http://schemas.microsoft.com/office/drawing/2014/main" id="{F3169E67-0A12-B74D-AF26-4E88E2ACDB9B}"/>
              </a:ext>
            </a:extLst>
          </p:cNvPr>
          <p:cNvSpPr>
            <a:spLocks noGrp="1"/>
          </p:cNvSpPr>
          <p:nvPr>
            <p:ph type="title" hasCustomPrompt="1"/>
          </p:nvPr>
        </p:nvSpPr>
        <p:spPr>
          <a:xfrm>
            <a:off x="457200" y="259985"/>
            <a:ext cx="7139136" cy="421556"/>
          </a:xfrm>
        </p:spPr>
        <p:txBody>
          <a:bodyPr anchor="b">
            <a:noAutofit/>
          </a:bodyPr>
          <a:lstStyle>
            <a:lvl1pPr algn="l">
              <a:defRPr sz="1800" b="1" baseline="0"/>
            </a:lvl1pPr>
          </a:lstStyle>
          <a:p>
            <a:r>
              <a:rPr lang="sv-SE" noProof="0" dirty="0" err="1"/>
              <a:t>Headline</a:t>
            </a:r>
            <a:r>
              <a:rPr lang="sv-SE" noProof="0" dirty="0"/>
              <a:t>, </a:t>
            </a:r>
            <a:r>
              <a:rPr lang="sv-SE" noProof="0" dirty="0" err="1"/>
              <a:t>type</a:t>
            </a:r>
            <a:r>
              <a:rPr lang="sv-SE" noProof="0" dirty="0"/>
              <a:t> </a:t>
            </a:r>
            <a:r>
              <a:rPr lang="sv-SE" noProof="0" dirty="0" err="1"/>
              <a:t>Calibri</a:t>
            </a:r>
            <a:r>
              <a:rPr lang="sv-SE" noProof="0" dirty="0"/>
              <a:t>, </a:t>
            </a:r>
            <a:r>
              <a:rPr lang="sv-SE" noProof="0" dirty="0" err="1"/>
              <a:t>Size</a:t>
            </a:r>
            <a:r>
              <a:rPr lang="sv-SE" noProof="0" dirty="0"/>
              <a:t> 32</a:t>
            </a:r>
            <a:endParaRPr lang="en-GB" noProof="0" dirty="0"/>
          </a:p>
        </p:txBody>
      </p:sp>
      <p:pic>
        <p:nvPicPr>
          <p:cNvPr id="16" name="Picture 15">
            <a:extLst>
              <a:ext uri="{FF2B5EF4-FFF2-40B4-BE49-F238E27FC236}">
                <a16:creationId xmlns:a16="http://schemas.microsoft.com/office/drawing/2014/main" id="{1EC61DED-7621-EB4E-8EAC-F939BC061D3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96336" y="192026"/>
            <a:ext cx="1513752" cy="670536"/>
          </a:xfrm>
          <a:prstGeom prst="rect">
            <a:avLst/>
          </a:prstGeom>
          <a:solidFill>
            <a:srgbClr val="0094CA"/>
          </a:solidFill>
        </p:spPr>
      </p:pic>
      <p:sp>
        <p:nvSpPr>
          <p:cNvPr id="17" name="Text Placeholder 16">
            <a:extLst>
              <a:ext uri="{FF2B5EF4-FFF2-40B4-BE49-F238E27FC236}">
                <a16:creationId xmlns:a16="http://schemas.microsoft.com/office/drawing/2014/main" id="{A616A99C-711C-4B40-89A4-39C8721F15DC}"/>
              </a:ext>
            </a:extLst>
          </p:cNvPr>
          <p:cNvSpPr>
            <a:spLocks noGrp="1"/>
          </p:cNvSpPr>
          <p:nvPr>
            <p:ph type="body" sz="quarter" idx="13" hasCustomPrompt="1"/>
          </p:nvPr>
        </p:nvSpPr>
        <p:spPr>
          <a:xfrm>
            <a:off x="457200" y="598336"/>
            <a:ext cx="7139136" cy="442913"/>
          </a:xfrm>
        </p:spPr>
        <p:txBody>
          <a:bodyPr>
            <a:normAutofit/>
          </a:bodyPr>
          <a:lstStyle>
            <a:lvl1pPr marL="0" indent="0">
              <a:buNone/>
              <a:defRPr lang="sv-SE" sz="1350" kern="1200" baseline="0" dirty="0">
                <a:solidFill>
                  <a:schemeClr val="bg1"/>
                </a:solidFill>
                <a:latin typeface="+mj-lt"/>
                <a:ea typeface="+mj-ea"/>
                <a:cs typeface="+mj-cs"/>
              </a:defRPr>
            </a:lvl1pPr>
          </a:lstStyle>
          <a:p>
            <a:pPr lvl="0"/>
            <a:r>
              <a:rPr lang="sv-SE" dirty="0" err="1"/>
              <a:t>Sub</a:t>
            </a:r>
            <a:r>
              <a:rPr lang="sv-SE" dirty="0"/>
              <a:t> </a:t>
            </a:r>
            <a:r>
              <a:rPr lang="sv-SE" dirty="0" err="1"/>
              <a:t>headline</a:t>
            </a:r>
            <a:r>
              <a:rPr lang="sv-SE" dirty="0"/>
              <a:t>, </a:t>
            </a:r>
            <a:r>
              <a:rPr lang="sv-SE" dirty="0" err="1"/>
              <a:t>type</a:t>
            </a:r>
            <a:r>
              <a:rPr lang="sv-SE" dirty="0"/>
              <a:t> </a:t>
            </a:r>
            <a:r>
              <a:rPr lang="sv-SE" dirty="0" err="1"/>
              <a:t>Calibri</a:t>
            </a:r>
            <a:r>
              <a:rPr lang="sv-SE" dirty="0"/>
              <a:t>, </a:t>
            </a:r>
            <a:r>
              <a:rPr lang="sv-SE" dirty="0" err="1"/>
              <a:t>Size</a:t>
            </a:r>
            <a:r>
              <a:rPr lang="sv-SE" dirty="0"/>
              <a:t> 24</a:t>
            </a:r>
          </a:p>
        </p:txBody>
      </p:sp>
    </p:spTree>
    <p:extLst>
      <p:ext uri="{BB962C8B-B14F-4D97-AF65-F5344CB8AC3E}">
        <p14:creationId xmlns:p14="http://schemas.microsoft.com/office/powerpoint/2010/main" val="21191175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139136" cy="857250"/>
          </a:xfrm>
          <a:prstGeom prst="rect">
            <a:avLst/>
          </a:prstGeom>
        </p:spPr>
        <p:txBody>
          <a:bodyPr vert="horz" lIns="91440" tIns="45720" rIns="91440" bIns="45720" rtlCol="0" anchor="ctr">
            <a:normAutofit/>
          </a:bodyPr>
          <a:lstStyle/>
          <a:p>
            <a:r>
              <a:rPr lang="en-US"/>
              <a:t>Click to edit Master title style</a:t>
            </a:r>
            <a:endParaRPr lang="sv-SE" dirty="0"/>
          </a:p>
        </p:txBody>
      </p:sp>
      <p:sp>
        <p:nvSpPr>
          <p:cNvPr id="3" name="Text Placeholder 2"/>
          <p:cNvSpPr>
            <a:spLocks noGrp="1"/>
          </p:cNvSpPr>
          <p:nvPr>
            <p:ph type="body" idx="1"/>
          </p:nvPr>
        </p:nvSpPr>
        <p:spPr>
          <a:xfrm>
            <a:off x="457200" y="1200150"/>
            <a:ext cx="8229600" cy="33944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rgbClr val="000000"/>
                </a:solidFill>
              </a:defRPr>
            </a:lvl1pPr>
          </a:lstStyle>
          <a:p>
            <a:r>
              <a:rPr lang="sv-SE" dirty="0"/>
              <a:t>CD - </a:t>
            </a:r>
            <a:fld id="{7103233B-D569-4A6E-878F-CDE152514C47}" type="datetime1">
              <a:rPr lang="sv-SE" smtClean="0"/>
              <a:pPr/>
              <a:t>2019-04-10</a:t>
            </a:fld>
            <a:endParaRPr lang="sv-SE"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rgbClr val="000000"/>
                </a:solidFill>
              </a:defRPr>
            </a:lvl1pPr>
          </a:lstStyle>
          <a:p>
            <a:fld id="{551115BC-487E-4422-894C-CB7CD3E79223}" type="slidenum">
              <a:rPr lang="sv-SE" smtClean="0"/>
              <a:pPr/>
              <a:t>‹#›</a:t>
            </a:fld>
            <a:endParaRPr lang="sv-SE" dirty="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hf hdr="0" ftr="0" dt="0"/>
  <p:txStyles>
    <p:titleStyle>
      <a:lvl1pPr algn="l" defTabSz="685828" rtl="0" eaLnBrk="1" latinLnBrk="0" hangingPunct="1">
        <a:spcBef>
          <a:spcPct val="0"/>
        </a:spcBef>
        <a:buNone/>
        <a:defRPr sz="2400" kern="1200" baseline="0">
          <a:solidFill>
            <a:schemeClr val="bg1"/>
          </a:solidFill>
          <a:latin typeface="+mj-lt"/>
          <a:ea typeface="+mj-ea"/>
          <a:cs typeface="+mj-cs"/>
        </a:defRPr>
      </a:lvl1pPr>
    </p:titleStyle>
    <p:bodyStyle>
      <a:lvl1pPr marL="257186" indent="-257186" algn="l" defTabSz="685828" rtl="0" eaLnBrk="1" latinLnBrk="0" hangingPunct="1">
        <a:spcBef>
          <a:spcPct val="20000"/>
        </a:spcBef>
        <a:buFont typeface="Arial" panose="020B0604020202020204" pitchFamily="34" charset="0"/>
        <a:buChar char="•"/>
        <a:defRPr sz="2100" kern="1200" baseline="0">
          <a:solidFill>
            <a:srgbClr val="000000"/>
          </a:solidFill>
          <a:latin typeface="Arial"/>
          <a:ea typeface="+mn-ea"/>
          <a:cs typeface="Arial"/>
        </a:defRPr>
      </a:lvl1pPr>
      <a:lvl2pPr marL="557235" indent="-214321" algn="l" defTabSz="685828" rtl="0" eaLnBrk="1" latinLnBrk="0" hangingPunct="1">
        <a:spcBef>
          <a:spcPct val="20000"/>
        </a:spcBef>
        <a:buFont typeface="Arial" panose="020B0604020202020204" pitchFamily="34" charset="0"/>
        <a:buChar char="–"/>
        <a:defRPr sz="1800" kern="1200" baseline="0">
          <a:solidFill>
            <a:srgbClr val="000000"/>
          </a:solidFill>
          <a:latin typeface="Arial"/>
          <a:ea typeface="+mn-ea"/>
          <a:cs typeface="Arial"/>
        </a:defRPr>
      </a:lvl2pPr>
      <a:lvl3pPr marL="857285" indent="-171457" algn="l" defTabSz="685828" rtl="0" eaLnBrk="1" latinLnBrk="0" hangingPunct="1">
        <a:spcBef>
          <a:spcPct val="20000"/>
        </a:spcBef>
        <a:buFont typeface="Arial" panose="020B0604020202020204" pitchFamily="34" charset="0"/>
        <a:buChar char="•"/>
        <a:defRPr sz="1500" kern="1200" baseline="0">
          <a:solidFill>
            <a:srgbClr val="000000"/>
          </a:solidFill>
          <a:latin typeface="Arial"/>
          <a:ea typeface="+mn-ea"/>
          <a:cs typeface="Arial"/>
        </a:defRPr>
      </a:lvl3pPr>
      <a:lvl4pPr marL="1200200" indent="-171457" algn="l" defTabSz="685828" rtl="0" eaLnBrk="1" latinLnBrk="0" hangingPunct="1">
        <a:spcBef>
          <a:spcPct val="20000"/>
        </a:spcBef>
        <a:buFont typeface="Arial" panose="020B0604020202020204" pitchFamily="34" charset="0"/>
        <a:buChar char="–"/>
        <a:defRPr sz="1350" kern="1200" baseline="0">
          <a:solidFill>
            <a:srgbClr val="000000"/>
          </a:solidFill>
          <a:latin typeface="Arial"/>
          <a:ea typeface="+mn-ea"/>
          <a:cs typeface="Arial"/>
        </a:defRPr>
      </a:lvl4pPr>
      <a:lvl5pPr marL="1543113" indent="-171457" algn="l" defTabSz="685828"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6027" indent="-171457" algn="l" defTabSz="685828"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942" indent="-171457" algn="l" defTabSz="685828"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856" indent="-171457" algn="l" defTabSz="685828"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769" indent="-171457" algn="l" defTabSz="685828"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sv-SE"/>
      </a:defPPr>
      <a:lvl1pPr marL="0" algn="l" defTabSz="685828" rtl="0" eaLnBrk="1" latinLnBrk="0" hangingPunct="1">
        <a:defRPr sz="1350" kern="1200">
          <a:solidFill>
            <a:schemeClr val="tx1"/>
          </a:solidFill>
          <a:latin typeface="+mn-lt"/>
          <a:ea typeface="+mn-ea"/>
          <a:cs typeface="+mn-cs"/>
        </a:defRPr>
      </a:lvl1pPr>
      <a:lvl2pPr marL="342914" algn="l" defTabSz="685828" rtl="0" eaLnBrk="1" latinLnBrk="0" hangingPunct="1">
        <a:defRPr sz="1350" kern="1200">
          <a:solidFill>
            <a:schemeClr val="tx1"/>
          </a:solidFill>
          <a:latin typeface="+mn-lt"/>
          <a:ea typeface="+mn-ea"/>
          <a:cs typeface="+mn-cs"/>
        </a:defRPr>
      </a:lvl2pPr>
      <a:lvl3pPr marL="685828" algn="l" defTabSz="685828" rtl="0" eaLnBrk="1" latinLnBrk="0" hangingPunct="1">
        <a:defRPr sz="1350" kern="1200">
          <a:solidFill>
            <a:schemeClr val="tx1"/>
          </a:solidFill>
          <a:latin typeface="+mn-lt"/>
          <a:ea typeface="+mn-ea"/>
          <a:cs typeface="+mn-cs"/>
        </a:defRPr>
      </a:lvl3pPr>
      <a:lvl4pPr marL="1028742" algn="l" defTabSz="685828" rtl="0" eaLnBrk="1" latinLnBrk="0" hangingPunct="1">
        <a:defRPr sz="1350" kern="1200">
          <a:solidFill>
            <a:schemeClr val="tx1"/>
          </a:solidFill>
          <a:latin typeface="+mn-lt"/>
          <a:ea typeface="+mn-ea"/>
          <a:cs typeface="+mn-cs"/>
        </a:defRPr>
      </a:lvl4pPr>
      <a:lvl5pPr marL="1371656" algn="l" defTabSz="685828" rtl="0" eaLnBrk="1" latinLnBrk="0" hangingPunct="1">
        <a:defRPr sz="1350" kern="1200">
          <a:solidFill>
            <a:schemeClr val="tx1"/>
          </a:solidFill>
          <a:latin typeface="+mn-lt"/>
          <a:ea typeface="+mn-ea"/>
          <a:cs typeface="+mn-cs"/>
        </a:defRPr>
      </a:lvl5pPr>
      <a:lvl6pPr marL="1714571" algn="l" defTabSz="685828" rtl="0" eaLnBrk="1" latinLnBrk="0" hangingPunct="1">
        <a:defRPr sz="1350" kern="1200">
          <a:solidFill>
            <a:schemeClr val="tx1"/>
          </a:solidFill>
          <a:latin typeface="+mn-lt"/>
          <a:ea typeface="+mn-ea"/>
          <a:cs typeface="+mn-cs"/>
        </a:defRPr>
      </a:lvl6pPr>
      <a:lvl7pPr marL="2057484" algn="l" defTabSz="685828" rtl="0" eaLnBrk="1" latinLnBrk="0" hangingPunct="1">
        <a:defRPr sz="1350" kern="1200">
          <a:solidFill>
            <a:schemeClr val="tx1"/>
          </a:solidFill>
          <a:latin typeface="+mn-lt"/>
          <a:ea typeface="+mn-ea"/>
          <a:cs typeface="+mn-cs"/>
        </a:defRPr>
      </a:lvl7pPr>
      <a:lvl8pPr marL="2400398" algn="l" defTabSz="685828" rtl="0" eaLnBrk="1" latinLnBrk="0" hangingPunct="1">
        <a:defRPr sz="1350" kern="1200">
          <a:solidFill>
            <a:schemeClr val="tx1"/>
          </a:solidFill>
          <a:latin typeface="+mn-lt"/>
          <a:ea typeface="+mn-ea"/>
          <a:cs typeface="+mn-cs"/>
        </a:defRPr>
      </a:lvl8pPr>
      <a:lvl9pPr marL="2743313" algn="l" defTabSz="685828"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tiff"/><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1.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7.jpe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6.png"/><Relationship Id="rId4" Type="http://schemas.openxmlformats.org/officeDocument/2006/relationships/image" Target="../media/image55.png"/></Relationships>
</file>

<file path=ppt/slides/_rels/slide1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41.png"/><Relationship Id="rId7" Type="http://schemas.openxmlformats.org/officeDocument/2006/relationships/image" Target="../media/image62.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_rels/slide1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69.png"/><Relationship Id="rId5" Type="http://schemas.openxmlformats.org/officeDocument/2006/relationships/image" Target="../media/image4.png"/><Relationship Id="rId4" Type="http://schemas.openxmlformats.org/officeDocument/2006/relationships/image" Target="../media/image68.jpeg"/></Relationships>
</file>

<file path=ppt/slides/_rels/slide14.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70.jpeg"/><Relationship Id="rId7" Type="http://schemas.openxmlformats.org/officeDocument/2006/relationships/image" Target="../media/image7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2.jpeg"/><Relationship Id="rId4" Type="http://schemas.openxmlformats.org/officeDocument/2006/relationships/image" Target="../media/image7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77.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76.png"/><Relationship Id="rId5" Type="http://schemas.openxmlformats.org/officeDocument/2006/relationships/image" Target="../media/image3.png"/><Relationship Id="rId4" Type="http://schemas.openxmlformats.org/officeDocument/2006/relationships/image" Target="../media/image75.png"/></Relationships>
</file>

<file path=ppt/slides/_rels/slide1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80.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2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22.xml.rels><?xml version="1.0" encoding="UTF-8" standalone="yes"?>
<Relationships xmlns="http://schemas.openxmlformats.org/package/2006/relationships"><Relationship Id="rId3" Type="http://schemas.openxmlformats.org/officeDocument/2006/relationships/image" Target="../media/image74.jpe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jpeg"/><Relationship Id="rId4" Type="http://schemas.openxmlformats.org/officeDocument/2006/relationships/image" Target="../media/image73.jpeg"/></Relationships>
</file>

<file path=ppt/slides/_rels/slide2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hyperlink" Target="https://confluence.esss.lu.se/display/CRY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jpe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chart" Target="../charts/chart1.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png"/><Relationship Id="rId10" Type="http://schemas.openxmlformats.org/officeDocument/2006/relationships/image" Target="../media/image34.png"/><Relationship Id="rId4" Type="http://schemas.openxmlformats.org/officeDocument/2006/relationships/image" Target="../media/image30.jpeg"/><Relationship Id="rId9" Type="http://schemas.openxmlformats.org/officeDocument/2006/relationships/image" Target="../media/image33.jpeg"/></Relationships>
</file>

<file path=ppt/slides/_rels/slide7.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37.jpeg"/><Relationship Id="rId5" Type="http://schemas.openxmlformats.org/officeDocument/2006/relationships/image" Target="../media/image36.emf"/><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420.png"/><Relationship Id="rId3" Type="http://schemas.openxmlformats.org/officeDocument/2006/relationships/image" Target="../media/image39.png"/><Relationship Id="rId7" Type="http://schemas.openxmlformats.org/officeDocument/2006/relationships/image" Target="../media/image4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png"/><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png"/><Relationship Id="rId7" Type="http://schemas.openxmlformats.org/officeDocument/2006/relationships/image" Target="../media/image4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1.png"/><Relationship Id="rId9"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2139699"/>
            <a:ext cx="5829300" cy="1102519"/>
          </a:xfrm>
        </p:spPr>
        <p:txBody>
          <a:bodyPr>
            <a:noAutofit/>
          </a:bodyPr>
          <a:lstStyle/>
          <a:p>
            <a:pPr algn="ctr"/>
            <a:r>
              <a:rPr lang="en-US" dirty="0"/>
              <a:t>Status of In-Kind work and deliveries</a:t>
            </a:r>
            <a:r>
              <a:rPr lang="sv-SE" dirty="0"/>
              <a:t> </a:t>
            </a:r>
            <a:endParaRPr lang="en-US" b="1" dirty="0"/>
          </a:p>
        </p:txBody>
      </p:sp>
      <p:sp>
        <p:nvSpPr>
          <p:cNvPr id="5" name="Subtitle 4"/>
          <p:cNvSpPr>
            <a:spLocks noGrp="1"/>
          </p:cNvSpPr>
          <p:nvPr>
            <p:ph type="subTitle" idx="1"/>
          </p:nvPr>
        </p:nvSpPr>
        <p:spPr>
          <a:xfrm>
            <a:off x="1340363" y="3305437"/>
            <a:ext cx="6580010" cy="1156525"/>
          </a:xfrm>
        </p:spPr>
        <p:txBody>
          <a:bodyPr>
            <a:normAutofit/>
          </a:bodyPr>
          <a:lstStyle/>
          <a:p>
            <a:r>
              <a:rPr lang="sv-SE" sz="1800" dirty="0">
                <a:solidFill>
                  <a:schemeClr val="bg1"/>
                </a:solidFill>
              </a:rPr>
              <a:t>Christine Darve</a:t>
            </a:r>
          </a:p>
          <a:p>
            <a:r>
              <a:rPr lang="sv-SE" sz="1200" dirty="0" err="1">
                <a:solidFill>
                  <a:schemeClr val="bg1"/>
                </a:solidFill>
              </a:rPr>
              <a:t>Deputy</a:t>
            </a:r>
            <a:r>
              <a:rPr lang="sv-SE" sz="1200" dirty="0">
                <a:solidFill>
                  <a:schemeClr val="bg1"/>
                </a:solidFill>
              </a:rPr>
              <a:t> WP </a:t>
            </a:r>
            <a:r>
              <a:rPr lang="sv-SE" sz="1200" dirty="0" err="1">
                <a:solidFill>
                  <a:schemeClr val="bg1"/>
                </a:solidFill>
              </a:rPr>
              <a:t>leader</a:t>
            </a:r>
            <a:r>
              <a:rPr lang="sv-SE" sz="1200" dirty="0">
                <a:solidFill>
                  <a:schemeClr val="bg1"/>
                </a:solidFill>
              </a:rPr>
              <a:t> </a:t>
            </a:r>
            <a:r>
              <a:rPr lang="sv-SE" sz="1200" dirty="0" err="1">
                <a:solidFill>
                  <a:schemeClr val="bg1"/>
                </a:solidFill>
              </a:rPr>
              <a:t>of</a:t>
            </a:r>
            <a:r>
              <a:rPr lang="sv-SE" sz="1200" dirty="0">
                <a:solidFill>
                  <a:schemeClr val="bg1"/>
                </a:solidFill>
              </a:rPr>
              <a:t> </a:t>
            </a:r>
            <a:r>
              <a:rPr lang="sv-SE" sz="1200" dirty="0" err="1">
                <a:solidFill>
                  <a:schemeClr val="bg1"/>
                </a:solidFill>
              </a:rPr>
              <a:t>external</a:t>
            </a:r>
            <a:r>
              <a:rPr lang="sv-SE" sz="1200" dirty="0">
                <a:solidFill>
                  <a:schemeClr val="bg1"/>
                </a:solidFill>
              </a:rPr>
              <a:t> WP04 and WP05 </a:t>
            </a:r>
          </a:p>
          <a:p>
            <a:endParaRPr lang="sv-SE" sz="826" dirty="0">
              <a:solidFill>
                <a:schemeClr val="bg1"/>
              </a:solidFill>
            </a:endParaRPr>
          </a:p>
          <a:p>
            <a:endParaRPr lang="sv-SE" sz="826" dirty="0">
              <a:solidFill>
                <a:schemeClr val="bg1"/>
              </a:solidFill>
            </a:endParaRPr>
          </a:p>
          <a:p>
            <a:r>
              <a:rPr lang="sv-SE" sz="1050" dirty="0" err="1">
                <a:solidFill>
                  <a:schemeClr val="bg1"/>
                </a:solidFill>
              </a:rPr>
              <a:t>Technical</a:t>
            </a:r>
            <a:r>
              <a:rPr lang="sv-SE" sz="1050" dirty="0">
                <a:solidFill>
                  <a:schemeClr val="bg1"/>
                </a:solidFill>
              </a:rPr>
              <a:t> </a:t>
            </a:r>
            <a:r>
              <a:rPr lang="sv-SE" sz="1050" dirty="0" err="1">
                <a:solidFill>
                  <a:schemeClr val="bg1"/>
                </a:solidFill>
              </a:rPr>
              <a:t>Advisory</a:t>
            </a:r>
            <a:r>
              <a:rPr lang="sv-SE" sz="1050" dirty="0">
                <a:solidFill>
                  <a:schemeClr val="bg1"/>
                </a:solidFill>
              </a:rPr>
              <a:t> </a:t>
            </a:r>
            <a:r>
              <a:rPr lang="sv-SE" sz="1050" dirty="0" err="1">
                <a:solidFill>
                  <a:schemeClr val="bg1"/>
                </a:solidFill>
              </a:rPr>
              <a:t>Committee</a:t>
            </a:r>
            <a:r>
              <a:rPr lang="sv-SE" sz="1050" dirty="0">
                <a:solidFill>
                  <a:schemeClr val="bg1"/>
                </a:solidFill>
              </a:rPr>
              <a:t>, TAC#19</a:t>
            </a:r>
          </a:p>
          <a:p>
            <a:endParaRPr lang="en-US" sz="1500" b="1" dirty="0">
              <a:solidFill>
                <a:schemeClr val="bg1"/>
              </a:solidFill>
            </a:endParaRPr>
          </a:p>
          <a:p>
            <a:endParaRPr lang="en-US" sz="2400" dirty="0">
              <a:solidFill>
                <a:schemeClr val="bg1"/>
              </a:solidFill>
            </a:endParaRPr>
          </a:p>
        </p:txBody>
      </p:sp>
      <p:sp>
        <p:nvSpPr>
          <p:cNvPr id="16" name="Rectangle 15"/>
          <p:cNvSpPr/>
          <p:nvPr/>
        </p:nvSpPr>
        <p:spPr>
          <a:xfrm>
            <a:off x="2857500" y="4461961"/>
            <a:ext cx="3429000" cy="392348"/>
          </a:xfrm>
          <a:prstGeom prst="rect">
            <a:avLst/>
          </a:prstGeom>
        </p:spPr>
        <p:txBody>
          <a:bodyPr lIns="68513" tIns="34257" rIns="68513" bIns="34257">
            <a:spAutoFit/>
          </a:bodyPr>
          <a:lstStyle/>
          <a:p>
            <a:pPr algn="ctr" defTabSz="685162"/>
            <a:endParaRPr lang="en-GB" sz="1050" dirty="0">
              <a:solidFill>
                <a:srgbClr val="FFFFFF"/>
              </a:solidFill>
              <a:latin typeface="Calibri"/>
            </a:endParaRPr>
          </a:p>
          <a:p>
            <a:pPr algn="ctr" defTabSz="685162"/>
            <a:r>
              <a:rPr lang="en-GB" sz="1050" dirty="0">
                <a:solidFill>
                  <a:srgbClr val="FFFFFF"/>
                </a:solidFill>
                <a:latin typeface="Calibri"/>
              </a:rPr>
              <a:t>10-12   April 2019</a:t>
            </a:r>
          </a:p>
        </p:txBody>
      </p:sp>
      <p:pic>
        <p:nvPicPr>
          <p:cNvPr id="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65241" y="712290"/>
            <a:ext cx="677024" cy="4320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74938" y="710923"/>
            <a:ext cx="693471" cy="4347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5"/>
          <a:stretch>
            <a:fillRect/>
          </a:stretch>
        </p:blipFill>
        <p:spPr>
          <a:xfrm>
            <a:off x="6172029" y="715525"/>
            <a:ext cx="398194" cy="429671"/>
          </a:xfrm>
          <a:prstGeom prst="rect">
            <a:avLst/>
          </a:prstGeom>
        </p:spPr>
      </p:pic>
      <p:pic>
        <p:nvPicPr>
          <p:cNvPr id="11" name="Picture 10"/>
          <p:cNvPicPr>
            <a:picLocks noChangeAspect="1"/>
          </p:cNvPicPr>
          <p:nvPr/>
        </p:nvPicPr>
        <p:blipFill>
          <a:blip r:embed="rId6"/>
          <a:stretch>
            <a:fillRect/>
          </a:stretch>
        </p:blipFill>
        <p:spPr>
          <a:xfrm>
            <a:off x="4416759" y="715482"/>
            <a:ext cx="1514766" cy="429713"/>
          </a:xfrm>
          <a:prstGeom prst="rect">
            <a:avLst/>
          </a:prstGeom>
        </p:spPr>
      </p:pic>
      <p:pic>
        <p:nvPicPr>
          <p:cNvPr id="13" name="Picture 13" descr="FREIA_logo.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787459" y="897565"/>
            <a:ext cx="1105160" cy="5400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8"/>
          <a:stretch>
            <a:fillRect/>
          </a:stretch>
        </p:blipFill>
        <p:spPr>
          <a:xfrm>
            <a:off x="3439097" y="692708"/>
            <a:ext cx="713949" cy="435233"/>
          </a:xfrm>
          <a:prstGeom prst="rect">
            <a:avLst/>
          </a:prstGeom>
          <a:solidFill>
            <a:schemeClr val="bg1"/>
          </a:solidFill>
        </p:spPr>
      </p:pic>
      <p:pic>
        <p:nvPicPr>
          <p:cNvPr id="4" name="Picture 3">
            <a:extLst>
              <a:ext uri="{FF2B5EF4-FFF2-40B4-BE49-F238E27FC236}">
                <a16:creationId xmlns:a16="http://schemas.microsoft.com/office/drawing/2014/main" id="{0BD1B293-5669-A148-A672-A1CB7EF03A6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340038" y="1335221"/>
            <a:ext cx="438065" cy="404040"/>
          </a:xfrm>
          <a:prstGeom prst="rect">
            <a:avLst/>
          </a:prstGeom>
        </p:spPr>
      </p:pic>
    </p:spTree>
    <p:extLst>
      <p:ext uri="{BB962C8B-B14F-4D97-AF65-F5344CB8AC3E}">
        <p14:creationId xmlns:p14="http://schemas.microsoft.com/office/powerpoint/2010/main" val="1982712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551115BC-487E-4422-894C-CB7CD3E79223}" type="slidenum">
              <a:rPr lang="sv-SE" smtClean="0"/>
              <a:pPr/>
              <a:t>10</a:t>
            </a:fld>
            <a:endParaRPr lang="sv-SE" dirty="0"/>
          </a:p>
        </p:txBody>
      </p:sp>
      <p:sp>
        <p:nvSpPr>
          <p:cNvPr id="5" name="Title 1"/>
          <p:cNvSpPr>
            <a:spLocks noGrp="1"/>
          </p:cNvSpPr>
          <p:nvPr>
            <p:ph type="title"/>
          </p:nvPr>
        </p:nvSpPr>
        <p:spPr>
          <a:xfrm>
            <a:off x="1312851" y="371133"/>
            <a:ext cx="5778641" cy="590061"/>
          </a:xfrm>
        </p:spPr>
        <p:txBody>
          <a:bodyPr>
            <a:normAutofit/>
          </a:bodyPr>
          <a:lstStyle/>
          <a:p>
            <a:r>
              <a:rPr lang="en-US" dirty="0"/>
              <a:t>Prototype: Elliptical cryomodules</a:t>
            </a:r>
          </a:p>
        </p:txBody>
      </p:sp>
      <p:pic>
        <p:nvPicPr>
          <p:cNvPr id="6" name="Picture 3">
            <a:extLst>
              <a:ext uri="{FF2B5EF4-FFF2-40B4-BE49-F238E27FC236}">
                <a16:creationId xmlns:a16="http://schemas.microsoft.com/office/drawing/2014/main" id="{441E6E4D-3944-FB42-928F-700E778CA1E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53761" y="53503"/>
            <a:ext cx="693471" cy="4347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13" name="Group 12">
            <a:extLst>
              <a:ext uri="{FF2B5EF4-FFF2-40B4-BE49-F238E27FC236}">
                <a16:creationId xmlns:a16="http://schemas.microsoft.com/office/drawing/2014/main" id="{74675A93-6DAF-1C43-A13A-A77DA94FE263}"/>
              </a:ext>
            </a:extLst>
          </p:cNvPr>
          <p:cNvGrpSpPr/>
          <p:nvPr/>
        </p:nvGrpSpPr>
        <p:grpSpPr>
          <a:xfrm>
            <a:off x="143235" y="1089075"/>
            <a:ext cx="9489079" cy="3952033"/>
            <a:chOff x="143235" y="1089075"/>
            <a:chExt cx="9489079" cy="3952033"/>
          </a:xfrm>
        </p:grpSpPr>
        <p:sp>
          <p:nvSpPr>
            <p:cNvPr id="9" name="Rectangle 8"/>
            <p:cNvSpPr/>
            <p:nvPr/>
          </p:nvSpPr>
          <p:spPr>
            <a:xfrm>
              <a:off x="2972170" y="1089075"/>
              <a:ext cx="4550713" cy="307777"/>
            </a:xfrm>
            <a:prstGeom prst="rect">
              <a:avLst/>
            </a:prstGeom>
          </p:spPr>
          <p:txBody>
            <a:bodyPr wrap="square">
              <a:spAutoFit/>
            </a:bodyPr>
            <a:lstStyle/>
            <a:p>
              <a:pPr>
                <a:buNone/>
              </a:pPr>
              <a:r>
                <a:rPr lang="en-US" sz="1400" kern="0" dirty="0">
                  <a:solidFill>
                    <a:srgbClr val="FF0000"/>
                  </a:solidFill>
                </a:rPr>
                <a:t>RF power tests at CEA Saclay: technology validation </a:t>
              </a:r>
            </a:p>
          </p:txBody>
        </p:sp>
        <p:sp>
          <p:nvSpPr>
            <p:cNvPr id="10" name="ZoneTexte 9"/>
            <p:cNvSpPr txBox="1"/>
            <p:nvPr/>
          </p:nvSpPr>
          <p:spPr>
            <a:xfrm>
              <a:off x="6182237" y="1931897"/>
              <a:ext cx="2875525" cy="799035"/>
            </a:xfrm>
            <a:prstGeom prst="rect">
              <a:avLst/>
            </a:prstGeom>
            <a:solidFill>
              <a:schemeClr val="accent6">
                <a:lumMod val="60000"/>
                <a:lumOff val="40000"/>
              </a:schemeClr>
            </a:solidFill>
            <a:ln>
              <a:solidFill>
                <a:schemeClr val="tx1"/>
              </a:solidFill>
            </a:ln>
          </p:spPr>
          <p:txBody>
            <a:bodyPr wrap="square" rtlCol="0">
              <a:noAutofit/>
            </a:bodyPr>
            <a:lstStyle/>
            <a:p>
              <a:pPr>
                <a:lnSpc>
                  <a:spcPct val="120000"/>
                </a:lnSpc>
                <a:buNone/>
              </a:pPr>
              <a:r>
                <a:rPr lang="en-US" sz="1000" u="sng" kern="0" dirty="0">
                  <a:latin typeface="+mj-lt"/>
                </a:rPr>
                <a:t>Main specifications (Medium beta cryomodules):</a:t>
              </a:r>
            </a:p>
            <a:p>
              <a:pPr marL="479842" lvl="1" indent="-136928">
                <a:lnSpc>
                  <a:spcPct val="120000"/>
                </a:lnSpc>
              </a:pPr>
              <a:r>
                <a:rPr lang="en-US" sz="1000" kern="0" dirty="0">
                  <a:latin typeface="+mj-lt"/>
                </a:rPr>
                <a:t>E</a:t>
              </a:r>
              <a:r>
                <a:rPr lang="en-US" sz="1000" kern="0" baseline="-25000" dirty="0">
                  <a:latin typeface="+mj-lt"/>
                </a:rPr>
                <a:t>acc</a:t>
              </a:r>
              <a:r>
                <a:rPr lang="en-US" sz="1000" kern="0" dirty="0">
                  <a:latin typeface="+mj-lt"/>
                </a:rPr>
                <a:t> = 16,7MV/m</a:t>
              </a:r>
            </a:p>
            <a:p>
              <a:pPr marL="479842" lvl="1" indent="-136928">
                <a:lnSpc>
                  <a:spcPct val="120000"/>
                </a:lnSpc>
              </a:pPr>
              <a:r>
                <a:rPr lang="en-US" sz="1000" kern="0" dirty="0">
                  <a:latin typeface="+mj-lt"/>
                </a:rPr>
                <a:t>P = 1,1MW</a:t>
              </a:r>
            </a:p>
            <a:p>
              <a:pPr marL="479842" lvl="1" indent="-136928">
                <a:lnSpc>
                  <a:spcPct val="120000"/>
                </a:lnSpc>
              </a:pPr>
              <a:r>
                <a:rPr lang="en-US" sz="1000" kern="0" dirty="0">
                  <a:latin typeface="+mj-lt"/>
                </a:rPr>
                <a:t>Pulses RF: 3.6ms à 14Hz</a:t>
              </a:r>
            </a:p>
          </p:txBody>
        </p:sp>
        <p:grpSp>
          <p:nvGrpSpPr>
            <p:cNvPr id="8" name="Group 7">
              <a:extLst>
                <a:ext uri="{FF2B5EF4-FFF2-40B4-BE49-F238E27FC236}">
                  <a16:creationId xmlns:a16="http://schemas.microsoft.com/office/drawing/2014/main" id="{2050931E-1F85-5542-A524-0555F4561B13}"/>
                </a:ext>
              </a:extLst>
            </p:cNvPr>
            <p:cNvGrpSpPr/>
            <p:nvPr/>
          </p:nvGrpSpPr>
          <p:grpSpPr>
            <a:xfrm>
              <a:off x="143235" y="3075806"/>
              <a:ext cx="2988605" cy="1965302"/>
              <a:chOff x="-66776" y="3896549"/>
              <a:chExt cx="3984807" cy="2620402"/>
            </a:xfrm>
          </p:grpSpPr>
          <p:pic>
            <p:nvPicPr>
              <p:cNvPr id="24" name="Image 23"/>
              <p:cNvPicPr/>
              <p:nvPr/>
            </p:nvPicPr>
            <p:blipFill rotWithShape="1">
              <a:blip r:embed="rId4" cstate="print">
                <a:extLst>
                  <a:ext uri="{28A0092B-C50C-407E-A947-70E740481C1C}">
                    <a14:useLocalDpi xmlns:a14="http://schemas.microsoft.com/office/drawing/2010/main" val="0"/>
                  </a:ext>
                </a:extLst>
              </a:blip>
              <a:srcRect l="7805" t="762" r="2468" b="645"/>
              <a:stretch/>
            </p:blipFill>
            <p:spPr bwMode="auto">
              <a:xfrm>
                <a:off x="269624" y="3896549"/>
                <a:ext cx="3078239" cy="1755902"/>
              </a:xfrm>
              <a:prstGeom prst="rect">
                <a:avLst/>
              </a:prstGeom>
              <a:noFill/>
              <a:ln>
                <a:noFill/>
              </a:ln>
              <a:extLst>
                <a:ext uri="{53640926-AAD7-44D8-BBD7-CCE9431645EC}">
                  <a14:shadowObscured xmlns:a14="http://schemas.microsoft.com/office/drawing/2010/main"/>
                </a:ext>
              </a:extLst>
            </p:spPr>
          </p:pic>
          <p:sp>
            <p:nvSpPr>
              <p:cNvPr id="18" name="Rectangle 17"/>
              <p:cNvSpPr/>
              <p:nvPr/>
            </p:nvSpPr>
            <p:spPr>
              <a:xfrm>
                <a:off x="-66776" y="5778287"/>
                <a:ext cx="3984807" cy="738664"/>
              </a:xfrm>
              <a:prstGeom prst="rect">
                <a:avLst/>
              </a:prstGeom>
            </p:spPr>
            <p:txBody>
              <a:bodyPr wrap="square">
                <a:spAutoFit/>
              </a:bodyPr>
              <a:lstStyle/>
              <a:p>
                <a:r>
                  <a:rPr lang="en-US" sz="1000" kern="0" dirty="0"/>
                  <a:t>Green= without piezo compensation</a:t>
                </a:r>
                <a:endParaRPr lang="fr-FR" sz="1000" kern="0" dirty="0"/>
              </a:p>
              <a:p>
                <a:r>
                  <a:rPr lang="en-US" sz="1000" kern="0" dirty="0"/>
                  <a:t>Red= with static pre-tuning and piezo compensation</a:t>
                </a:r>
                <a:endParaRPr lang="fr-FR" sz="1000" kern="0" dirty="0"/>
              </a:p>
              <a:p>
                <a:r>
                  <a:rPr lang="en-US" sz="1000" kern="0" dirty="0"/>
                  <a:t>Blue = Piezo driver pulse</a:t>
                </a:r>
              </a:p>
            </p:txBody>
          </p:sp>
        </p:grpSp>
        <p:sp>
          <p:nvSpPr>
            <p:cNvPr id="12" name="Rectangle 11"/>
            <p:cNvSpPr/>
            <p:nvPr/>
          </p:nvSpPr>
          <p:spPr>
            <a:xfrm>
              <a:off x="275347" y="2604343"/>
              <a:ext cx="2339066" cy="400110"/>
            </a:xfrm>
            <a:prstGeom prst="rect">
              <a:avLst/>
            </a:prstGeom>
          </p:spPr>
          <p:txBody>
            <a:bodyPr wrap="square">
              <a:spAutoFit/>
            </a:bodyPr>
            <a:lstStyle/>
            <a:p>
              <a:pPr>
                <a:buNone/>
              </a:pPr>
              <a:r>
                <a:rPr lang="en-US" sz="1000" kern="0" dirty="0"/>
                <a:t>Blue trace: klystron output pulse profile for flat top cavity field generation (4P/P)</a:t>
              </a:r>
              <a:endParaRPr lang="en-US" sz="1000" dirty="0"/>
            </a:p>
          </p:txBody>
        </p:sp>
        <p:grpSp>
          <p:nvGrpSpPr>
            <p:cNvPr id="30" name="Groupe 29"/>
            <p:cNvGrpSpPr/>
            <p:nvPr/>
          </p:nvGrpSpPr>
          <p:grpSpPr>
            <a:xfrm>
              <a:off x="5970064" y="2871318"/>
              <a:ext cx="3105639" cy="1669864"/>
              <a:chOff x="3779701" y="4171890"/>
              <a:chExt cx="5132207" cy="2728555"/>
            </a:xfrm>
          </p:grpSpPr>
          <p:pic>
            <p:nvPicPr>
              <p:cNvPr id="23" name="Image 22"/>
              <p:cNvPicPr>
                <a:picLocks noChangeAspect="1"/>
              </p:cNvPicPr>
              <p:nvPr/>
            </p:nvPicPr>
            <p:blipFill>
              <a:blip r:embed="rId5"/>
              <a:stretch>
                <a:fillRect/>
              </a:stretch>
            </p:blipFill>
            <p:spPr>
              <a:xfrm>
                <a:off x="3779701" y="4171890"/>
                <a:ext cx="5132207" cy="2728555"/>
              </a:xfrm>
              <a:prstGeom prst="rect">
                <a:avLst/>
              </a:prstGeom>
            </p:spPr>
          </p:pic>
          <p:cxnSp>
            <p:nvCxnSpPr>
              <p:cNvPr id="27" name="Connecteur droit avec flèche 26"/>
              <p:cNvCxnSpPr/>
              <p:nvPr/>
            </p:nvCxnSpPr>
            <p:spPr>
              <a:xfrm>
                <a:off x="4608984" y="4725144"/>
                <a:ext cx="1944216" cy="0"/>
              </a:xfrm>
              <a:prstGeom prst="straightConnector1">
                <a:avLst/>
              </a:prstGeom>
              <a:ln w="22225">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5113041" y="4408365"/>
                <a:ext cx="1440159" cy="447080"/>
              </a:xfrm>
              <a:prstGeom prst="rect">
                <a:avLst/>
              </a:prstGeom>
              <a:noFill/>
            </p:spPr>
            <p:txBody>
              <a:bodyPr wrap="square" rtlCol="0">
                <a:spAutoFit/>
              </a:bodyPr>
              <a:lstStyle/>
              <a:p>
                <a:r>
                  <a:rPr lang="en-US" sz="900" dirty="0"/>
                  <a:t>2,86 ms</a:t>
                </a:r>
              </a:p>
            </p:txBody>
          </p:sp>
        </p:grpSp>
        <p:sp>
          <p:nvSpPr>
            <p:cNvPr id="33" name="Rectangle 32"/>
            <p:cNvSpPr/>
            <p:nvPr/>
          </p:nvSpPr>
          <p:spPr>
            <a:xfrm>
              <a:off x="5961358" y="4487110"/>
              <a:ext cx="3045081" cy="246221"/>
            </a:xfrm>
            <a:prstGeom prst="rect">
              <a:avLst/>
            </a:prstGeom>
          </p:spPr>
          <p:txBody>
            <a:bodyPr wrap="square">
              <a:spAutoFit/>
            </a:bodyPr>
            <a:lstStyle/>
            <a:p>
              <a:r>
                <a:rPr lang="fr-FR" sz="1000" kern="0" dirty="0"/>
                <a:t>The 4 </a:t>
              </a:r>
              <a:r>
                <a:rPr lang="fr-FR" sz="1000" kern="0" dirty="0" err="1"/>
                <a:t>cavity</a:t>
              </a:r>
              <a:r>
                <a:rPr lang="fr-FR" sz="1000" kern="0" dirty="0"/>
                <a:t> </a:t>
              </a:r>
              <a:r>
                <a:rPr lang="fr-FR" sz="1000" kern="0" dirty="0" err="1"/>
                <a:t>fields</a:t>
              </a:r>
              <a:r>
                <a:rPr lang="fr-FR" sz="1000" kern="0" dirty="0"/>
                <a:t> </a:t>
              </a:r>
              <a:r>
                <a:rPr lang="fr-FR" sz="1000" kern="0" dirty="0" err="1"/>
                <a:t>reached</a:t>
              </a:r>
              <a:r>
                <a:rPr lang="fr-FR" sz="1000" kern="0" dirty="0"/>
                <a:t> </a:t>
              </a:r>
              <a:r>
                <a:rPr lang="fr-FR" sz="1000" kern="0" dirty="0" err="1"/>
                <a:t>with</a:t>
              </a:r>
              <a:r>
                <a:rPr lang="fr-FR" sz="1000" kern="0" dirty="0"/>
                <a:t> </a:t>
              </a:r>
              <a:r>
                <a:rPr lang="fr-FR" sz="1000" kern="0" dirty="0" err="1"/>
                <a:t>piezo</a:t>
              </a:r>
              <a:r>
                <a:rPr lang="fr-FR" sz="1000" kern="0" dirty="0"/>
                <a:t> compensation</a:t>
              </a:r>
              <a:endParaRPr lang="en-US" sz="1000" kern="0" dirty="0"/>
            </a:p>
          </p:txBody>
        </p:sp>
        <p:pic>
          <p:nvPicPr>
            <p:cNvPr id="2052" name="Image 1">
              <a:extLst>
                <a:ext uri="{FF2B5EF4-FFF2-40B4-BE49-F238E27FC236}">
                  <a16:creationId xmlns:a16="http://schemas.microsoft.com/office/drawing/2014/main" id="{0487D113-BD69-2446-AB40-61F2AE3560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460" t="1357" r="1010" b="2715"/>
            <a:stretch>
              <a:fillRect/>
            </a:stretch>
          </p:blipFill>
          <p:spPr bwMode="auto">
            <a:xfrm>
              <a:off x="328639" y="1201132"/>
              <a:ext cx="2341048" cy="1428750"/>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 6">
              <a:extLst>
                <a:ext uri="{FF2B5EF4-FFF2-40B4-BE49-F238E27FC236}">
                  <a16:creationId xmlns:a16="http://schemas.microsoft.com/office/drawing/2014/main" id="{8E7787FF-C9C8-EB4C-8E16-B5065465044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794" t="1210" r="1212" b="1009"/>
            <a:stretch>
              <a:fillRect/>
            </a:stretch>
          </p:blipFill>
          <p:spPr bwMode="auto">
            <a:xfrm>
              <a:off x="3089088" y="2416559"/>
              <a:ext cx="2653376" cy="1798899"/>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3FFF952A-75CF-2A4E-92BF-12E850ABD8B6}"/>
                </a:ext>
              </a:extLst>
            </p:cNvPr>
            <p:cNvCxnSpPr/>
            <p:nvPr/>
          </p:nvCxnSpPr>
          <p:spPr>
            <a:xfrm>
              <a:off x="1971424" y="1963620"/>
              <a:ext cx="486054" cy="0"/>
            </a:xfrm>
            <a:prstGeom prst="line">
              <a:avLst/>
            </a:prstGeom>
            <a:ln w="34925">
              <a:solidFill>
                <a:srgbClr val="FF0000">
                  <a:alpha val="99000"/>
                </a:srgbClr>
              </a:solidFill>
              <a:tailEnd type="stealth" w="lg" len="lg"/>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F4FA928-B351-3E43-8F5A-4432DC7C2EF6}"/>
                </a:ext>
              </a:extLst>
            </p:cNvPr>
            <p:cNvSpPr/>
            <p:nvPr/>
          </p:nvSpPr>
          <p:spPr>
            <a:xfrm>
              <a:off x="3311457" y="1353670"/>
              <a:ext cx="6320857" cy="646331"/>
            </a:xfrm>
            <a:prstGeom prst="rect">
              <a:avLst/>
            </a:prstGeom>
          </p:spPr>
          <p:txBody>
            <a:bodyPr wrap="square">
              <a:spAutoFit/>
            </a:bodyPr>
            <a:lstStyle/>
            <a:p>
              <a:pPr marL="171450" indent="-171450">
                <a:buFont typeface="Arial" panose="020B0604020202020204" pitchFamily="34" charset="0"/>
                <a:buChar char="•"/>
              </a:pPr>
              <a:r>
                <a:rPr lang="en-US" sz="1200" kern="0" dirty="0"/>
                <a:t>Cavity package: cavity + coupler + piezo tuner</a:t>
              </a:r>
            </a:p>
            <a:p>
              <a:pPr marL="171450" indent="-171450">
                <a:buFont typeface="Arial" panose="020B0604020202020204" pitchFamily="34" charset="0"/>
                <a:buChar char="•"/>
              </a:pPr>
              <a:r>
                <a:rPr lang="en-US" sz="1200" kern="0" dirty="0"/>
                <a:t>Cryostat: assembly, cryogenic behavior, static and dynamic heat loads, alignment, instrumentation, …</a:t>
              </a:r>
              <a:endParaRPr lang="en-US" sz="1200" dirty="0"/>
            </a:p>
          </p:txBody>
        </p:sp>
        <p:sp>
          <p:nvSpPr>
            <p:cNvPr id="11" name="TextBox 10">
              <a:extLst>
                <a:ext uri="{FF2B5EF4-FFF2-40B4-BE49-F238E27FC236}">
                  <a16:creationId xmlns:a16="http://schemas.microsoft.com/office/drawing/2014/main" id="{BA46627A-907F-AA4A-B9B7-CD0B08C0514D}"/>
                </a:ext>
              </a:extLst>
            </p:cNvPr>
            <p:cNvSpPr txBox="1"/>
            <p:nvPr/>
          </p:nvSpPr>
          <p:spPr>
            <a:xfrm rot="16200000">
              <a:off x="-387199" y="1775780"/>
              <a:ext cx="1314784" cy="253916"/>
            </a:xfrm>
            <a:prstGeom prst="rect">
              <a:avLst/>
            </a:prstGeom>
            <a:solidFill>
              <a:schemeClr val="bg1"/>
            </a:solidFill>
          </p:spPr>
          <p:txBody>
            <a:bodyPr wrap="none" rtlCol="0">
              <a:spAutoFit/>
            </a:bodyPr>
            <a:lstStyle/>
            <a:p>
              <a:r>
                <a:rPr lang="en-US" sz="1050" dirty="0"/>
                <a:t>Forward power (kW)</a:t>
              </a:r>
            </a:p>
          </p:txBody>
        </p:sp>
        <p:sp>
          <p:nvSpPr>
            <p:cNvPr id="25" name="TextBox 24">
              <a:extLst>
                <a:ext uri="{FF2B5EF4-FFF2-40B4-BE49-F238E27FC236}">
                  <a16:creationId xmlns:a16="http://schemas.microsoft.com/office/drawing/2014/main" id="{BCD90287-E100-EF48-BB29-70B963B30CDB}"/>
                </a:ext>
              </a:extLst>
            </p:cNvPr>
            <p:cNvSpPr txBox="1"/>
            <p:nvPr/>
          </p:nvSpPr>
          <p:spPr>
            <a:xfrm rot="16200000">
              <a:off x="-105210" y="3485362"/>
              <a:ext cx="891591" cy="253916"/>
            </a:xfrm>
            <a:prstGeom prst="rect">
              <a:avLst/>
            </a:prstGeom>
            <a:solidFill>
              <a:schemeClr val="bg1"/>
            </a:solidFill>
          </p:spPr>
          <p:txBody>
            <a:bodyPr wrap="none" rtlCol="0">
              <a:spAutoFit/>
            </a:bodyPr>
            <a:lstStyle/>
            <a:p>
              <a:r>
                <a:rPr lang="en-US" sz="1050" dirty="0" err="1"/>
                <a:t>Eacc</a:t>
              </a:r>
              <a:r>
                <a:rPr lang="en-US" sz="1050" dirty="0"/>
                <a:t> (MV/m)</a:t>
              </a:r>
            </a:p>
          </p:txBody>
        </p:sp>
        <p:sp>
          <p:nvSpPr>
            <p:cNvPr id="26" name="TextBox 25">
              <a:extLst>
                <a:ext uri="{FF2B5EF4-FFF2-40B4-BE49-F238E27FC236}">
                  <a16:creationId xmlns:a16="http://schemas.microsoft.com/office/drawing/2014/main" id="{27C17A1D-62F3-5046-BE9C-D513D1A5354B}"/>
                </a:ext>
              </a:extLst>
            </p:cNvPr>
            <p:cNvSpPr txBox="1"/>
            <p:nvPr/>
          </p:nvSpPr>
          <p:spPr>
            <a:xfrm rot="16200000">
              <a:off x="2595604" y="3189051"/>
              <a:ext cx="891591" cy="253916"/>
            </a:xfrm>
            <a:prstGeom prst="rect">
              <a:avLst/>
            </a:prstGeom>
            <a:solidFill>
              <a:schemeClr val="bg1"/>
            </a:solidFill>
          </p:spPr>
          <p:txBody>
            <a:bodyPr wrap="none" rtlCol="0">
              <a:spAutoFit/>
            </a:bodyPr>
            <a:lstStyle/>
            <a:p>
              <a:r>
                <a:rPr lang="en-US" sz="1050" dirty="0" err="1"/>
                <a:t>Eacc</a:t>
              </a:r>
              <a:r>
                <a:rPr lang="en-US" sz="1050" dirty="0"/>
                <a:t> (MV/m)</a:t>
              </a:r>
            </a:p>
          </p:txBody>
        </p:sp>
        <p:sp>
          <p:nvSpPr>
            <p:cNvPr id="28" name="TextBox 27">
              <a:extLst>
                <a:ext uri="{FF2B5EF4-FFF2-40B4-BE49-F238E27FC236}">
                  <a16:creationId xmlns:a16="http://schemas.microsoft.com/office/drawing/2014/main" id="{FAE23B78-BA32-5B43-B3A3-5614ED06497D}"/>
                </a:ext>
              </a:extLst>
            </p:cNvPr>
            <p:cNvSpPr txBox="1"/>
            <p:nvPr/>
          </p:nvSpPr>
          <p:spPr>
            <a:xfrm rot="5400000">
              <a:off x="2258418" y="1752080"/>
              <a:ext cx="891591" cy="253916"/>
            </a:xfrm>
            <a:prstGeom prst="rect">
              <a:avLst/>
            </a:prstGeom>
            <a:solidFill>
              <a:schemeClr val="bg1"/>
            </a:solidFill>
          </p:spPr>
          <p:txBody>
            <a:bodyPr wrap="none" rtlCol="0">
              <a:spAutoFit/>
            </a:bodyPr>
            <a:lstStyle/>
            <a:p>
              <a:r>
                <a:rPr lang="en-US" sz="1050" dirty="0" err="1"/>
                <a:t>Eacc</a:t>
              </a:r>
              <a:r>
                <a:rPr lang="en-US" sz="1050" dirty="0"/>
                <a:t> (MV/m)</a:t>
              </a:r>
            </a:p>
          </p:txBody>
        </p:sp>
        <p:sp>
          <p:nvSpPr>
            <p:cNvPr id="31" name="TextBox 30">
              <a:extLst>
                <a:ext uri="{FF2B5EF4-FFF2-40B4-BE49-F238E27FC236}">
                  <a16:creationId xmlns:a16="http://schemas.microsoft.com/office/drawing/2014/main" id="{F51C88DD-706A-7049-B08B-8F5250020B78}"/>
                </a:ext>
              </a:extLst>
            </p:cNvPr>
            <p:cNvSpPr txBox="1"/>
            <p:nvPr/>
          </p:nvSpPr>
          <p:spPr>
            <a:xfrm rot="5400000">
              <a:off x="2203187" y="3584216"/>
              <a:ext cx="1015021" cy="253916"/>
            </a:xfrm>
            <a:prstGeom prst="rect">
              <a:avLst/>
            </a:prstGeom>
            <a:solidFill>
              <a:schemeClr val="bg1"/>
            </a:solidFill>
          </p:spPr>
          <p:txBody>
            <a:bodyPr wrap="none" rtlCol="0">
              <a:spAutoFit/>
            </a:bodyPr>
            <a:lstStyle/>
            <a:p>
              <a:r>
                <a:rPr lang="en-US" sz="1050" dirty="0"/>
                <a:t>Piezo pulse (V)</a:t>
              </a:r>
            </a:p>
          </p:txBody>
        </p:sp>
        <p:sp>
          <p:nvSpPr>
            <p:cNvPr id="32" name="TextBox 31">
              <a:extLst>
                <a:ext uri="{FF2B5EF4-FFF2-40B4-BE49-F238E27FC236}">
                  <a16:creationId xmlns:a16="http://schemas.microsoft.com/office/drawing/2014/main" id="{C1203342-9228-3E44-9056-F64EEB3825CE}"/>
                </a:ext>
              </a:extLst>
            </p:cNvPr>
            <p:cNvSpPr txBox="1"/>
            <p:nvPr/>
          </p:nvSpPr>
          <p:spPr>
            <a:xfrm rot="5400000">
              <a:off x="5235107" y="3125523"/>
              <a:ext cx="1107996" cy="253916"/>
            </a:xfrm>
            <a:prstGeom prst="rect">
              <a:avLst/>
            </a:prstGeom>
            <a:solidFill>
              <a:schemeClr val="bg1"/>
            </a:solidFill>
          </p:spPr>
          <p:txBody>
            <a:bodyPr wrap="none" rtlCol="0">
              <a:spAutoFit/>
            </a:bodyPr>
            <a:lstStyle/>
            <a:p>
              <a:r>
                <a:rPr lang="en-US" sz="1050" dirty="0"/>
                <a:t>Phase of </a:t>
              </a:r>
              <a:r>
                <a:rPr lang="en-US" sz="1050" dirty="0" err="1"/>
                <a:t>Eacc</a:t>
              </a:r>
              <a:r>
                <a:rPr lang="en-US" sz="1050" dirty="0"/>
                <a:t> (</a:t>
              </a:r>
              <a:r>
                <a:rPr lang="en-US" sz="1050" baseline="30000" dirty="0"/>
                <a:t>o</a:t>
              </a:r>
              <a:r>
                <a:rPr lang="en-US" sz="1050" dirty="0"/>
                <a:t>)</a:t>
              </a:r>
            </a:p>
          </p:txBody>
        </p:sp>
      </p:grpSp>
    </p:spTree>
    <p:extLst>
      <p:ext uri="{BB962C8B-B14F-4D97-AF65-F5344CB8AC3E}">
        <p14:creationId xmlns:p14="http://schemas.microsoft.com/office/powerpoint/2010/main" val="2783002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27076-B6B8-2143-A0D0-260D13262276}"/>
              </a:ext>
            </a:extLst>
          </p:cNvPr>
          <p:cNvSpPr>
            <a:spLocks noGrp="1"/>
          </p:cNvSpPr>
          <p:nvPr>
            <p:ph type="title"/>
          </p:nvPr>
        </p:nvSpPr>
        <p:spPr/>
        <p:txBody>
          <a:bodyPr/>
          <a:lstStyle/>
          <a:p>
            <a:r>
              <a:rPr lang="en-US" dirty="0"/>
              <a:t>Series: Elliptical cryomodules</a:t>
            </a:r>
          </a:p>
        </p:txBody>
      </p:sp>
      <p:sp>
        <p:nvSpPr>
          <p:cNvPr id="4" name="Slide Number Placeholder 3">
            <a:extLst>
              <a:ext uri="{FF2B5EF4-FFF2-40B4-BE49-F238E27FC236}">
                <a16:creationId xmlns:a16="http://schemas.microsoft.com/office/drawing/2014/main" id="{B6A7A036-B97A-6448-A073-5023D6137E1F}"/>
              </a:ext>
            </a:extLst>
          </p:cNvPr>
          <p:cNvSpPr>
            <a:spLocks noGrp="1"/>
          </p:cNvSpPr>
          <p:nvPr>
            <p:ph type="sldNum" sz="quarter" idx="12"/>
          </p:nvPr>
        </p:nvSpPr>
        <p:spPr/>
        <p:txBody>
          <a:bodyPr/>
          <a:lstStyle/>
          <a:p>
            <a:fld id="{551115BC-487E-4422-894C-CB7CD3E79223}" type="slidenum">
              <a:rPr lang="sv-SE" smtClean="0"/>
              <a:pPr/>
              <a:t>11</a:t>
            </a:fld>
            <a:endParaRPr lang="sv-SE" dirty="0"/>
          </a:p>
        </p:txBody>
      </p:sp>
      <p:sp>
        <p:nvSpPr>
          <p:cNvPr id="6" name="Rectangle 5">
            <a:extLst>
              <a:ext uri="{FF2B5EF4-FFF2-40B4-BE49-F238E27FC236}">
                <a16:creationId xmlns:a16="http://schemas.microsoft.com/office/drawing/2014/main" id="{38A13C8C-E053-4A43-BAFC-BAC0B5A94EDF}"/>
              </a:ext>
            </a:extLst>
          </p:cNvPr>
          <p:cNvSpPr/>
          <p:nvPr/>
        </p:nvSpPr>
        <p:spPr>
          <a:xfrm>
            <a:off x="7543801" y="4119289"/>
            <a:ext cx="171449" cy="153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7" name="Table 6">
            <a:extLst>
              <a:ext uri="{FF2B5EF4-FFF2-40B4-BE49-F238E27FC236}">
                <a16:creationId xmlns:a16="http://schemas.microsoft.com/office/drawing/2014/main" id="{1461E631-C6D1-2E40-8C02-777E79E58379}"/>
              </a:ext>
            </a:extLst>
          </p:cNvPr>
          <p:cNvGraphicFramePr>
            <a:graphicFrameLocks noGrp="1"/>
          </p:cNvGraphicFramePr>
          <p:nvPr>
            <p:extLst>
              <p:ext uri="{D42A27DB-BD31-4B8C-83A1-F6EECF244321}">
                <p14:modId xmlns:p14="http://schemas.microsoft.com/office/powerpoint/2010/main" val="1413994085"/>
              </p:ext>
            </p:extLst>
          </p:nvPr>
        </p:nvGraphicFramePr>
        <p:xfrm>
          <a:off x="191726" y="938033"/>
          <a:ext cx="4212468" cy="4112019"/>
        </p:xfrm>
        <a:graphic>
          <a:graphicData uri="http://schemas.openxmlformats.org/drawingml/2006/table">
            <a:tbl>
              <a:tblPr firstRow="1" firstCol="1" bandRow="1">
                <a:tableStyleId>{5C22544A-7EE6-4342-B048-85BDC9FD1C3A}</a:tableStyleId>
              </a:tblPr>
              <a:tblGrid>
                <a:gridCol w="1359992">
                  <a:extLst>
                    <a:ext uri="{9D8B030D-6E8A-4147-A177-3AD203B41FA5}">
                      <a16:colId xmlns:a16="http://schemas.microsoft.com/office/drawing/2014/main" val="2454886256"/>
                    </a:ext>
                  </a:extLst>
                </a:gridCol>
                <a:gridCol w="2852476">
                  <a:extLst>
                    <a:ext uri="{9D8B030D-6E8A-4147-A177-3AD203B41FA5}">
                      <a16:colId xmlns:a16="http://schemas.microsoft.com/office/drawing/2014/main" val="4063837725"/>
                    </a:ext>
                  </a:extLst>
                </a:gridCol>
              </a:tblGrid>
              <a:tr h="190614">
                <a:tc>
                  <a:txBody>
                    <a:bodyPr/>
                    <a:lstStyle/>
                    <a:p>
                      <a:pPr>
                        <a:spcAft>
                          <a:spcPts val="0"/>
                        </a:spcAft>
                      </a:pPr>
                      <a:r>
                        <a:rPr lang="sv-SE" sz="600" kern="1200" dirty="0">
                          <a:effectLst/>
                        </a:rPr>
                        <a:t>Vacuum </a:t>
                      </a:r>
                      <a:r>
                        <a:rPr lang="sv-SE" sz="600" kern="1200" dirty="0" err="1">
                          <a:effectLst/>
                        </a:rPr>
                        <a:t>vessels</a:t>
                      </a:r>
                      <a:endParaRPr lang="sv-SE" sz="600" dirty="0">
                        <a:effectLst/>
                        <a:latin typeface="Arial" panose="020B0604020202020204" pitchFamily="34" charset="0"/>
                        <a:ea typeface="Times New Roman" pitchFamily="2" charset="0"/>
                        <a:cs typeface="Times New Roman" pitchFamily="2" charset="0"/>
                      </a:endParaRPr>
                    </a:p>
                  </a:txBody>
                  <a:tcPr marL="27506" marR="27506" marT="0" marB="0"/>
                </a:tc>
                <a:tc>
                  <a:txBody>
                    <a:bodyPr/>
                    <a:lstStyle/>
                    <a:p>
                      <a:pPr>
                        <a:spcAft>
                          <a:spcPts val="0"/>
                        </a:spcAft>
                      </a:pPr>
                      <a:r>
                        <a:rPr lang="en-US" sz="600" kern="1200" dirty="0">
                          <a:effectLst/>
                        </a:rPr>
                        <a:t>Contract awarded to ACPP. The first unit is delivered.</a:t>
                      </a:r>
                      <a:endParaRPr lang="sv-SE" sz="600" dirty="0">
                        <a:effectLst/>
                        <a:latin typeface="Arial" panose="020B0604020202020204" pitchFamily="34" charset="0"/>
                        <a:ea typeface="Times New Roman" pitchFamily="2" charset="0"/>
                        <a:cs typeface="Times New Roman" pitchFamily="2" charset="0"/>
                      </a:endParaRPr>
                    </a:p>
                  </a:txBody>
                  <a:tcPr marL="27506" marR="27506" marT="0" marB="0"/>
                </a:tc>
                <a:extLst>
                  <a:ext uri="{0D108BD9-81ED-4DB2-BD59-A6C34878D82A}">
                    <a16:rowId xmlns:a16="http://schemas.microsoft.com/office/drawing/2014/main" val="164716706"/>
                  </a:ext>
                </a:extLst>
              </a:tr>
              <a:tr h="156485">
                <a:tc>
                  <a:txBody>
                    <a:bodyPr/>
                    <a:lstStyle/>
                    <a:p>
                      <a:pPr>
                        <a:spcAft>
                          <a:spcPts val="0"/>
                        </a:spcAft>
                      </a:pPr>
                      <a:r>
                        <a:rPr lang="sv-SE" sz="600" kern="1200">
                          <a:effectLst/>
                        </a:rPr>
                        <a:t>Power couplers</a:t>
                      </a:r>
                      <a:endParaRPr lang="sv-SE" sz="600">
                        <a:effectLst/>
                        <a:latin typeface="Arial" panose="020B0604020202020204" pitchFamily="34" charset="0"/>
                        <a:ea typeface="Times New Roman" pitchFamily="2" charset="0"/>
                        <a:cs typeface="Times New Roman" pitchFamily="2" charset="0"/>
                      </a:endParaRPr>
                    </a:p>
                  </a:txBody>
                  <a:tcPr marL="27506" marR="27506" marT="0" marB="0"/>
                </a:tc>
                <a:tc>
                  <a:txBody>
                    <a:bodyPr/>
                    <a:lstStyle/>
                    <a:p>
                      <a:pPr>
                        <a:spcAft>
                          <a:spcPts val="0"/>
                        </a:spcAft>
                      </a:pPr>
                      <a:r>
                        <a:rPr lang="en-US" sz="600" kern="1200">
                          <a:effectLst/>
                        </a:rPr>
                        <a:t>Contract awarded to PMB, the 6 couplers of the pre-series are delivered.</a:t>
                      </a:r>
                      <a:endParaRPr lang="sv-SE" sz="600">
                        <a:effectLst/>
                        <a:latin typeface="Arial" panose="020B0604020202020204" pitchFamily="34" charset="0"/>
                        <a:ea typeface="Times New Roman" pitchFamily="2" charset="0"/>
                        <a:cs typeface="Times New Roman" pitchFamily="2" charset="0"/>
                      </a:endParaRPr>
                    </a:p>
                  </a:txBody>
                  <a:tcPr marL="27506" marR="27506" marT="0" marB="0"/>
                </a:tc>
                <a:extLst>
                  <a:ext uri="{0D108BD9-81ED-4DB2-BD59-A6C34878D82A}">
                    <a16:rowId xmlns:a16="http://schemas.microsoft.com/office/drawing/2014/main" val="1758138920"/>
                  </a:ext>
                </a:extLst>
              </a:tr>
              <a:tr h="156485">
                <a:tc>
                  <a:txBody>
                    <a:bodyPr/>
                    <a:lstStyle/>
                    <a:p>
                      <a:pPr>
                        <a:spcAft>
                          <a:spcPts val="0"/>
                        </a:spcAft>
                      </a:pPr>
                      <a:r>
                        <a:rPr lang="en-US" sz="600" kern="1200">
                          <a:effectLst/>
                        </a:rPr>
                        <a:t>Coupling boxes for coupler conditioning</a:t>
                      </a:r>
                      <a:endParaRPr lang="sv-SE" sz="600">
                        <a:effectLst/>
                        <a:latin typeface="Arial" panose="020B0604020202020204" pitchFamily="34" charset="0"/>
                        <a:ea typeface="Times New Roman" pitchFamily="2" charset="0"/>
                        <a:cs typeface="Times New Roman" pitchFamily="2" charset="0"/>
                      </a:endParaRPr>
                    </a:p>
                  </a:txBody>
                  <a:tcPr marL="27506" marR="27506" marT="0" marB="0"/>
                </a:tc>
                <a:tc>
                  <a:txBody>
                    <a:bodyPr/>
                    <a:lstStyle/>
                    <a:p>
                      <a:pPr>
                        <a:spcAft>
                          <a:spcPts val="0"/>
                        </a:spcAft>
                      </a:pPr>
                      <a:r>
                        <a:rPr lang="en-US" sz="600" kern="1200">
                          <a:effectLst/>
                        </a:rPr>
                        <a:t>Contract awarded to SDMS, all units delivered.</a:t>
                      </a:r>
                      <a:endParaRPr lang="sv-SE" sz="600">
                        <a:effectLst/>
                        <a:latin typeface="Arial" panose="020B0604020202020204" pitchFamily="34" charset="0"/>
                        <a:ea typeface="Times New Roman" pitchFamily="2" charset="0"/>
                        <a:cs typeface="Times New Roman" pitchFamily="2" charset="0"/>
                      </a:endParaRPr>
                    </a:p>
                  </a:txBody>
                  <a:tcPr marL="27506" marR="27506" marT="0" marB="0"/>
                </a:tc>
                <a:extLst>
                  <a:ext uri="{0D108BD9-81ED-4DB2-BD59-A6C34878D82A}">
                    <a16:rowId xmlns:a16="http://schemas.microsoft.com/office/drawing/2014/main" val="2319966214"/>
                  </a:ext>
                </a:extLst>
              </a:tr>
              <a:tr h="93312">
                <a:tc>
                  <a:txBody>
                    <a:bodyPr/>
                    <a:lstStyle/>
                    <a:p>
                      <a:pPr>
                        <a:spcAft>
                          <a:spcPts val="0"/>
                        </a:spcAft>
                      </a:pPr>
                      <a:r>
                        <a:rPr lang="sv-SE" sz="600" kern="1200">
                          <a:effectLst/>
                        </a:rPr>
                        <a:t>Thermal shieldings</a:t>
                      </a:r>
                      <a:endParaRPr lang="sv-SE" sz="600">
                        <a:effectLst/>
                        <a:latin typeface="Arial" panose="020B0604020202020204" pitchFamily="34" charset="0"/>
                        <a:ea typeface="Times New Roman" pitchFamily="2" charset="0"/>
                        <a:cs typeface="Times New Roman" pitchFamily="2" charset="0"/>
                      </a:endParaRPr>
                    </a:p>
                  </a:txBody>
                  <a:tcPr marL="27506" marR="27506" marT="0" marB="0"/>
                </a:tc>
                <a:tc>
                  <a:txBody>
                    <a:bodyPr/>
                    <a:lstStyle/>
                    <a:p>
                      <a:pPr>
                        <a:spcAft>
                          <a:spcPts val="0"/>
                        </a:spcAft>
                      </a:pPr>
                      <a:r>
                        <a:rPr lang="en-US" sz="600" kern="1200">
                          <a:effectLst/>
                        </a:rPr>
                        <a:t> Contract awarded to SDMS, 7 first units delivered</a:t>
                      </a:r>
                      <a:endParaRPr lang="sv-SE" sz="600">
                        <a:effectLst/>
                        <a:latin typeface="Arial" panose="020B0604020202020204" pitchFamily="34" charset="0"/>
                        <a:ea typeface="Times New Roman" pitchFamily="2" charset="0"/>
                        <a:cs typeface="Times New Roman" pitchFamily="2" charset="0"/>
                      </a:endParaRPr>
                    </a:p>
                  </a:txBody>
                  <a:tcPr marL="27506" marR="27506" marT="0" marB="0"/>
                </a:tc>
                <a:extLst>
                  <a:ext uri="{0D108BD9-81ED-4DB2-BD59-A6C34878D82A}">
                    <a16:rowId xmlns:a16="http://schemas.microsoft.com/office/drawing/2014/main" val="4223456892"/>
                  </a:ext>
                </a:extLst>
              </a:tr>
              <a:tr h="93312">
                <a:tc>
                  <a:txBody>
                    <a:bodyPr/>
                    <a:lstStyle/>
                    <a:p>
                      <a:pPr>
                        <a:spcAft>
                          <a:spcPts val="0"/>
                        </a:spcAft>
                      </a:pPr>
                      <a:r>
                        <a:rPr lang="sv-SE" sz="600" kern="1200">
                          <a:effectLst/>
                        </a:rPr>
                        <a:t>Spaceframe</a:t>
                      </a:r>
                      <a:endParaRPr lang="sv-SE" sz="600">
                        <a:effectLst/>
                        <a:latin typeface="Arial" panose="020B0604020202020204" pitchFamily="34" charset="0"/>
                        <a:ea typeface="Times New Roman" pitchFamily="2" charset="0"/>
                        <a:cs typeface="Times New Roman" pitchFamily="2" charset="0"/>
                      </a:endParaRPr>
                    </a:p>
                  </a:txBody>
                  <a:tcPr marL="27506" marR="27506" marT="0" marB="0"/>
                </a:tc>
                <a:tc>
                  <a:txBody>
                    <a:bodyPr/>
                    <a:lstStyle/>
                    <a:p>
                      <a:pPr>
                        <a:spcAft>
                          <a:spcPts val="0"/>
                        </a:spcAft>
                      </a:pPr>
                      <a:r>
                        <a:rPr lang="en-US" sz="600" kern="1200">
                          <a:effectLst/>
                        </a:rPr>
                        <a:t>Contract awarded to SDMS, 7 first units delivered</a:t>
                      </a:r>
                      <a:endParaRPr lang="sv-SE" sz="600">
                        <a:effectLst/>
                        <a:latin typeface="Arial" panose="020B0604020202020204" pitchFamily="34" charset="0"/>
                        <a:ea typeface="Times New Roman" pitchFamily="2" charset="0"/>
                        <a:cs typeface="Times New Roman" pitchFamily="2" charset="0"/>
                      </a:endParaRPr>
                    </a:p>
                  </a:txBody>
                  <a:tcPr marL="27506" marR="27506" marT="0" marB="0"/>
                </a:tc>
                <a:extLst>
                  <a:ext uri="{0D108BD9-81ED-4DB2-BD59-A6C34878D82A}">
                    <a16:rowId xmlns:a16="http://schemas.microsoft.com/office/drawing/2014/main" val="3533865659"/>
                  </a:ext>
                </a:extLst>
              </a:tr>
              <a:tr h="156485">
                <a:tc>
                  <a:txBody>
                    <a:bodyPr/>
                    <a:lstStyle/>
                    <a:p>
                      <a:pPr>
                        <a:spcAft>
                          <a:spcPts val="0"/>
                        </a:spcAft>
                      </a:pPr>
                      <a:r>
                        <a:rPr lang="en-US" sz="600" kern="1200">
                          <a:effectLst/>
                        </a:rPr>
                        <a:t>Cold Tuning Systems (mechanical part)</a:t>
                      </a:r>
                      <a:endParaRPr lang="sv-SE" sz="600">
                        <a:effectLst/>
                        <a:latin typeface="Arial" panose="020B0604020202020204" pitchFamily="34" charset="0"/>
                        <a:ea typeface="Times New Roman" pitchFamily="2" charset="0"/>
                        <a:cs typeface="Times New Roman" pitchFamily="2" charset="0"/>
                      </a:endParaRPr>
                    </a:p>
                  </a:txBody>
                  <a:tcPr marL="27506" marR="27506" marT="0" marB="0"/>
                </a:tc>
                <a:tc>
                  <a:txBody>
                    <a:bodyPr/>
                    <a:lstStyle/>
                    <a:p>
                      <a:pPr>
                        <a:spcAft>
                          <a:spcPts val="0"/>
                        </a:spcAft>
                      </a:pPr>
                      <a:r>
                        <a:rPr lang="en-US" sz="600" kern="1200">
                          <a:effectLst/>
                        </a:rPr>
                        <a:t>Contract awarded to YVON BOYER. </a:t>
                      </a:r>
                      <a:r>
                        <a:rPr lang="sv-SE" sz="600" kern="1200">
                          <a:effectLst/>
                        </a:rPr>
                        <a:t>6 first pre series delivered </a:t>
                      </a:r>
                      <a:endParaRPr lang="sv-SE" sz="600">
                        <a:effectLst/>
                        <a:latin typeface="Arial" panose="020B0604020202020204" pitchFamily="34" charset="0"/>
                        <a:ea typeface="Times New Roman" pitchFamily="2" charset="0"/>
                        <a:cs typeface="Times New Roman" pitchFamily="2" charset="0"/>
                      </a:endParaRPr>
                    </a:p>
                  </a:txBody>
                  <a:tcPr marL="27506" marR="27506" marT="0" marB="0"/>
                </a:tc>
                <a:extLst>
                  <a:ext uri="{0D108BD9-81ED-4DB2-BD59-A6C34878D82A}">
                    <a16:rowId xmlns:a16="http://schemas.microsoft.com/office/drawing/2014/main" val="2599125012"/>
                  </a:ext>
                </a:extLst>
              </a:tr>
              <a:tr h="156485">
                <a:tc>
                  <a:txBody>
                    <a:bodyPr/>
                    <a:lstStyle/>
                    <a:p>
                      <a:pPr>
                        <a:spcAft>
                          <a:spcPts val="0"/>
                        </a:spcAft>
                      </a:pPr>
                      <a:r>
                        <a:rPr lang="en-US" sz="600" kern="1200">
                          <a:effectLst/>
                        </a:rPr>
                        <a:t>Motors for cold tuning systems</a:t>
                      </a:r>
                      <a:endParaRPr lang="sv-SE" sz="600">
                        <a:effectLst/>
                        <a:latin typeface="Arial" panose="020B0604020202020204" pitchFamily="34" charset="0"/>
                        <a:ea typeface="Times New Roman" pitchFamily="2" charset="0"/>
                        <a:cs typeface="Times New Roman" pitchFamily="2" charset="0"/>
                      </a:endParaRPr>
                    </a:p>
                  </a:txBody>
                  <a:tcPr marL="27506" marR="27506" marT="0" marB="0"/>
                </a:tc>
                <a:tc>
                  <a:txBody>
                    <a:bodyPr/>
                    <a:lstStyle/>
                    <a:p>
                      <a:pPr>
                        <a:spcAft>
                          <a:spcPts val="0"/>
                        </a:spcAft>
                      </a:pPr>
                      <a:r>
                        <a:rPr lang="en-US" sz="600" kern="1200">
                          <a:effectLst/>
                        </a:rPr>
                        <a:t>Contract awarded to TSA (PHYTRON), 112 motors received</a:t>
                      </a:r>
                      <a:endParaRPr lang="sv-SE" sz="600">
                        <a:effectLst/>
                        <a:latin typeface="Arial" panose="020B0604020202020204" pitchFamily="34" charset="0"/>
                        <a:ea typeface="Times New Roman" pitchFamily="2" charset="0"/>
                        <a:cs typeface="Times New Roman" pitchFamily="2" charset="0"/>
                      </a:endParaRPr>
                    </a:p>
                  </a:txBody>
                  <a:tcPr marL="27506" marR="27506" marT="0" marB="0"/>
                </a:tc>
                <a:extLst>
                  <a:ext uri="{0D108BD9-81ED-4DB2-BD59-A6C34878D82A}">
                    <a16:rowId xmlns:a16="http://schemas.microsoft.com/office/drawing/2014/main" val="2226746014"/>
                  </a:ext>
                </a:extLst>
              </a:tr>
              <a:tr h="156485">
                <a:tc>
                  <a:txBody>
                    <a:bodyPr/>
                    <a:lstStyle/>
                    <a:p>
                      <a:pPr>
                        <a:spcAft>
                          <a:spcPts val="0"/>
                        </a:spcAft>
                      </a:pPr>
                      <a:r>
                        <a:rPr lang="sv-SE" sz="600" kern="1200">
                          <a:effectLst/>
                        </a:rPr>
                        <a:t>Cryogenic heat exchanger</a:t>
                      </a:r>
                      <a:endParaRPr lang="sv-SE" sz="600">
                        <a:effectLst/>
                        <a:latin typeface="Arial" panose="020B0604020202020204" pitchFamily="34" charset="0"/>
                        <a:ea typeface="Times New Roman" pitchFamily="2" charset="0"/>
                        <a:cs typeface="Times New Roman" pitchFamily="2" charset="0"/>
                      </a:endParaRPr>
                    </a:p>
                  </a:txBody>
                  <a:tcPr marL="27506" marR="27506" marT="0" marB="0"/>
                </a:tc>
                <a:tc>
                  <a:txBody>
                    <a:bodyPr/>
                    <a:lstStyle/>
                    <a:p>
                      <a:pPr>
                        <a:spcAft>
                          <a:spcPts val="0"/>
                        </a:spcAft>
                      </a:pPr>
                      <a:r>
                        <a:rPr lang="en-US" sz="600" kern="1200">
                          <a:effectLst/>
                        </a:rPr>
                        <a:t>Contract awarded to SDMS, two first units of the pre-series delivered. </a:t>
                      </a:r>
                      <a:endParaRPr lang="sv-SE" sz="600">
                        <a:effectLst/>
                        <a:latin typeface="Arial" panose="020B0604020202020204" pitchFamily="34" charset="0"/>
                        <a:ea typeface="Times New Roman" pitchFamily="2" charset="0"/>
                        <a:cs typeface="Times New Roman" pitchFamily="2" charset="0"/>
                      </a:endParaRPr>
                    </a:p>
                  </a:txBody>
                  <a:tcPr marL="27506" marR="27506" marT="0" marB="0"/>
                </a:tc>
                <a:extLst>
                  <a:ext uri="{0D108BD9-81ED-4DB2-BD59-A6C34878D82A}">
                    <a16:rowId xmlns:a16="http://schemas.microsoft.com/office/drawing/2014/main" val="584285276"/>
                  </a:ext>
                </a:extLst>
              </a:tr>
              <a:tr h="156485">
                <a:tc>
                  <a:txBody>
                    <a:bodyPr/>
                    <a:lstStyle/>
                    <a:p>
                      <a:pPr>
                        <a:spcAft>
                          <a:spcPts val="0"/>
                        </a:spcAft>
                      </a:pPr>
                      <a:r>
                        <a:rPr lang="sv-SE" sz="600" kern="1200">
                          <a:effectLst/>
                        </a:rPr>
                        <a:t>Magnetic shielding</a:t>
                      </a:r>
                      <a:endParaRPr lang="sv-SE" sz="600">
                        <a:effectLst/>
                        <a:latin typeface="Arial" panose="020B0604020202020204" pitchFamily="34" charset="0"/>
                        <a:ea typeface="Times New Roman" pitchFamily="2" charset="0"/>
                        <a:cs typeface="Times New Roman" pitchFamily="2" charset="0"/>
                      </a:endParaRPr>
                    </a:p>
                  </a:txBody>
                  <a:tcPr marL="27506" marR="27506" marT="0" marB="0"/>
                </a:tc>
                <a:tc>
                  <a:txBody>
                    <a:bodyPr/>
                    <a:lstStyle/>
                    <a:p>
                      <a:pPr>
                        <a:spcAft>
                          <a:spcPts val="0"/>
                        </a:spcAft>
                      </a:pPr>
                      <a:r>
                        <a:rPr lang="en-US" sz="600" kern="1200">
                          <a:effectLst/>
                        </a:rPr>
                        <a:t>Contract awarded to MECA MAGNETIC, first 3 shieldings delivered.</a:t>
                      </a:r>
                      <a:endParaRPr lang="sv-SE" sz="600">
                        <a:effectLst/>
                        <a:latin typeface="Arial" panose="020B0604020202020204" pitchFamily="34" charset="0"/>
                        <a:ea typeface="Times New Roman" pitchFamily="2" charset="0"/>
                        <a:cs typeface="Times New Roman" pitchFamily="2" charset="0"/>
                      </a:endParaRPr>
                    </a:p>
                  </a:txBody>
                  <a:tcPr marL="27506" marR="27506" marT="0" marB="0"/>
                </a:tc>
                <a:extLst>
                  <a:ext uri="{0D108BD9-81ED-4DB2-BD59-A6C34878D82A}">
                    <a16:rowId xmlns:a16="http://schemas.microsoft.com/office/drawing/2014/main" val="2890750358"/>
                  </a:ext>
                </a:extLst>
              </a:tr>
              <a:tr h="93312">
                <a:tc>
                  <a:txBody>
                    <a:bodyPr/>
                    <a:lstStyle/>
                    <a:p>
                      <a:pPr>
                        <a:spcAft>
                          <a:spcPts val="0"/>
                        </a:spcAft>
                      </a:pPr>
                      <a:r>
                        <a:rPr lang="sv-SE" sz="600" kern="1200">
                          <a:effectLst/>
                        </a:rPr>
                        <a:t>MLI</a:t>
                      </a:r>
                      <a:endParaRPr lang="sv-SE" sz="600">
                        <a:effectLst/>
                        <a:latin typeface="Arial" panose="020B0604020202020204" pitchFamily="34" charset="0"/>
                        <a:ea typeface="Times New Roman" pitchFamily="2" charset="0"/>
                        <a:cs typeface="Times New Roman" pitchFamily="2" charset="0"/>
                      </a:endParaRPr>
                    </a:p>
                  </a:txBody>
                  <a:tcPr marL="27506" marR="27506" marT="0" marB="0"/>
                </a:tc>
                <a:tc>
                  <a:txBody>
                    <a:bodyPr/>
                    <a:lstStyle/>
                    <a:p>
                      <a:pPr>
                        <a:spcAft>
                          <a:spcPts val="0"/>
                        </a:spcAft>
                      </a:pPr>
                      <a:r>
                        <a:rPr lang="en-US" sz="600" kern="1200">
                          <a:effectLst/>
                        </a:rPr>
                        <a:t>Contract awarded to SODITECH, kick off meeting done</a:t>
                      </a:r>
                      <a:endParaRPr lang="sv-SE" sz="600">
                        <a:effectLst/>
                        <a:latin typeface="Arial" panose="020B0604020202020204" pitchFamily="34" charset="0"/>
                        <a:ea typeface="Times New Roman" pitchFamily="2" charset="0"/>
                        <a:cs typeface="Times New Roman" pitchFamily="2" charset="0"/>
                      </a:endParaRPr>
                    </a:p>
                  </a:txBody>
                  <a:tcPr marL="27506" marR="27506" marT="0" marB="0"/>
                </a:tc>
                <a:extLst>
                  <a:ext uri="{0D108BD9-81ED-4DB2-BD59-A6C34878D82A}">
                    <a16:rowId xmlns:a16="http://schemas.microsoft.com/office/drawing/2014/main" val="2399364002"/>
                  </a:ext>
                </a:extLst>
              </a:tr>
              <a:tr h="93312">
                <a:tc>
                  <a:txBody>
                    <a:bodyPr/>
                    <a:lstStyle/>
                    <a:p>
                      <a:pPr>
                        <a:spcAft>
                          <a:spcPts val="0"/>
                        </a:spcAft>
                      </a:pPr>
                      <a:r>
                        <a:rPr lang="sv-SE" sz="600" kern="1200">
                          <a:effectLst/>
                        </a:rPr>
                        <a:t>Internal instrumentation</a:t>
                      </a:r>
                      <a:endParaRPr lang="sv-SE" sz="600">
                        <a:effectLst/>
                        <a:latin typeface="Arial" panose="020B0604020202020204" pitchFamily="34" charset="0"/>
                        <a:ea typeface="Times New Roman" pitchFamily="2" charset="0"/>
                        <a:cs typeface="Times New Roman" pitchFamily="2" charset="0"/>
                      </a:endParaRPr>
                    </a:p>
                  </a:txBody>
                  <a:tcPr marL="27506" marR="27506" marT="0" marB="0"/>
                </a:tc>
                <a:tc>
                  <a:txBody>
                    <a:bodyPr/>
                    <a:lstStyle/>
                    <a:p>
                      <a:pPr>
                        <a:spcAft>
                          <a:spcPts val="0"/>
                        </a:spcAft>
                      </a:pPr>
                      <a:r>
                        <a:rPr lang="en-US" sz="600" kern="1200">
                          <a:effectLst/>
                        </a:rPr>
                        <a:t>Contract awarded to SODITECH, first 6 delivered.</a:t>
                      </a:r>
                      <a:endParaRPr lang="sv-SE" sz="600">
                        <a:effectLst/>
                        <a:latin typeface="Arial" panose="020B0604020202020204" pitchFamily="34" charset="0"/>
                        <a:ea typeface="Times New Roman" pitchFamily="2" charset="0"/>
                        <a:cs typeface="Times New Roman" pitchFamily="2" charset="0"/>
                      </a:endParaRPr>
                    </a:p>
                  </a:txBody>
                  <a:tcPr marL="27506" marR="27506" marT="0" marB="0"/>
                </a:tc>
                <a:extLst>
                  <a:ext uri="{0D108BD9-81ED-4DB2-BD59-A6C34878D82A}">
                    <a16:rowId xmlns:a16="http://schemas.microsoft.com/office/drawing/2014/main" val="3582565897"/>
                  </a:ext>
                </a:extLst>
              </a:tr>
              <a:tr h="186624">
                <a:tc>
                  <a:txBody>
                    <a:bodyPr/>
                    <a:lstStyle/>
                    <a:p>
                      <a:pPr>
                        <a:spcAft>
                          <a:spcPts val="0"/>
                        </a:spcAft>
                      </a:pPr>
                      <a:r>
                        <a:rPr lang="en-US" sz="600" kern="1200">
                          <a:effectLst/>
                        </a:rPr>
                        <a:t>Intercavity bellows, cold-warm transitions</a:t>
                      </a:r>
                      <a:endParaRPr lang="sv-SE" sz="600">
                        <a:effectLst/>
                        <a:latin typeface="Arial" panose="020B0604020202020204" pitchFamily="34" charset="0"/>
                        <a:ea typeface="Times New Roman" pitchFamily="2" charset="0"/>
                        <a:cs typeface="Times New Roman" pitchFamily="2" charset="0"/>
                      </a:endParaRPr>
                    </a:p>
                  </a:txBody>
                  <a:tcPr marL="27506" marR="27506" marT="0" marB="0"/>
                </a:tc>
                <a:tc>
                  <a:txBody>
                    <a:bodyPr/>
                    <a:lstStyle/>
                    <a:p>
                      <a:pPr>
                        <a:spcAft>
                          <a:spcPts val="0"/>
                        </a:spcAft>
                      </a:pPr>
                      <a:r>
                        <a:rPr lang="en-US" sz="600" kern="1200">
                          <a:effectLst/>
                        </a:rPr>
                        <a:t>Contract awarded to SDMS, kick-off meeting done.</a:t>
                      </a:r>
                      <a:endParaRPr lang="sv-SE" sz="600">
                        <a:effectLst/>
                        <a:latin typeface="Arial" panose="020B0604020202020204" pitchFamily="34" charset="0"/>
                        <a:ea typeface="Times New Roman" pitchFamily="2" charset="0"/>
                        <a:cs typeface="Times New Roman" pitchFamily="2" charset="0"/>
                      </a:endParaRPr>
                    </a:p>
                  </a:txBody>
                  <a:tcPr marL="27506" marR="27506" marT="0" marB="0"/>
                </a:tc>
                <a:extLst>
                  <a:ext uri="{0D108BD9-81ED-4DB2-BD59-A6C34878D82A}">
                    <a16:rowId xmlns:a16="http://schemas.microsoft.com/office/drawing/2014/main" val="2726127311"/>
                  </a:ext>
                </a:extLst>
              </a:tr>
              <a:tr h="156485">
                <a:tc>
                  <a:txBody>
                    <a:bodyPr/>
                    <a:lstStyle/>
                    <a:p>
                      <a:pPr>
                        <a:spcAft>
                          <a:spcPts val="0"/>
                        </a:spcAft>
                      </a:pPr>
                      <a:r>
                        <a:rPr lang="en-US" sz="600" kern="1200">
                          <a:effectLst/>
                        </a:rPr>
                        <a:t>Cavity supporting systems (tie rods)</a:t>
                      </a:r>
                      <a:endParaRPr lang="sv-SE" sz="600">
                        <a:effectLst/>
                        <a:latin typeface="Arial" panose="020B0604020202020204" pitchFamily="34" charset="0"/>
                        <a:ea typeface="Times New Roman" pitchFamily="2" charset="0"/>
                        <a:cs typeface="Times New Roman" pitchFamily="2" charset="0"/>
                      </a:endParaRPr>
                    </a:p>
                  </a:txBody>
                  <a:tcPr marL="27506" marR="27506" marT="0" marB="0"/>
                </a:tc>
                <a:tc>
                  <a:txBody>
                    <a:bodyPr/>
                    <a:lstStyle/>
                    <a:p>
                      <a:pPr>
                        <a:spcAft>
                          <a:spcPts val="0"/>
                        </a:spcAft>
                      </a:pPr>
                      <a:r>
                        <a:rPr lang="en-US" sz="600" kern="1200">
                          <a:effectLst/>
                        </a:rPr>
                        <a:t>Contract awarded to SPG. Kick off meeting done.</a:t>
                      </a:r>
                      <a:endParaRPr lang="sv-SE" sz="600">
                        <a:effectLst/>
                        <a:latin typeface="Arial" panose="020B0604020202020204" pitchFamily="34" charset="0"/>
                        <a:ea typeface="Times New Roman" pitchFamily="2" charset="0"/>
                        <a:cs typeface="Times New Roman" pitchFamily="2" charset="0"/>
                      </a:endParaRPr>
                    </a:p>
                  </a:txBody>
                  <a:tcPr marL="27506" marR="27506" marT="0" marB="0"/>
                </a:tc>
                <a:extLst>
                  <a:ext uri="{0D108BD9-81ED-4DB2-BD59-A6C34878D82A}">
                    <a16:rowId xmlns:a16="http://schemas.microsoft.com/office/drawing/2014/main" val="580555662"/>
                  </a:ext>
                </a:extLst>
              </a:tr>
              <a:tr h="312970">
                <a:tc>
                  <a:txBody>
                    <a:bodyPr/>
                    <a:lstStyle/>
                    <a:p>
                      <a:pPr>
                        <a:spcAft>
                          <a:spcPts val="0"/>
                        </a:spcAft>
                      </a:pPr>
                      <a:r>
                        <a:rPr lang="en-US" sz="600" kern="1200">
                          <a:effectLst/>
                        </a:rPr>
                        <a:t>Cryogenic circuits, diphasic tubes, tubes for rupture disks, coupler bells</a:t>
                      </a:r>
                      <a:endParaRPr lang="sv-SE" sz="600">
                        <a:effectLst/>
                        <a:latin typeface="Arial" panose="020B0604020202020204" pitchFamily="34" charset="0"/>
                        <a:ea typeface="Times New Roman" pitchFamily="2" charset="0"/>
                        <a:cs typeface="Times New Roman" pitchFamily="2" charset="0"/>
                      </a:endParaRPr>
                    </a:p>
                  </a:txBody>
                  <a:tcPr marL="27506" marR="27506" marT="0" marB="0"/>
                </a:tc>
                <a:tc>
                  <a:txBody>
                    <a:bodyPr/>
                    <a:lstStyle/>
                    <a:p>
                      <a:pPr>
                        <a:spcAft>
                          <a:spcPts val="0"/>
                        </a:spcAft>
                      </a:pPr>
                      <a:r>
                        <a:rPr lang="en-US" sz="600" kern="1200">
                          <a:effectLst/>
                        </a:rPr>
                        <a:t>Cryogenic circuits awarded to CRYODIFFUSION fabrication on going</a:t>
                      </a:r>
                      <a:endParaRPr lang="sv-SE" sz="600">
                        <a:effectLst/>
                      </a:endParaRPr>
                    </a:p>
                    <a:p>
                      <a:pPr>
                        <a:spcAft>
                          <a:spcPts val="0"/>
                        </a:spcAft>
                      </a:pPr>
                      <a:r>
                        <a:rPr lang="en-US" sz="600" kern="1200">
                          <a:effectLst/>
                        </a:rPr>
                        <a:t>Di-phasic tubes awarded to SDMS, fabrication on going</a:t>
                      </a:r>
                      <a:endParaRPr lang="sv-SE" sz="600">
                        <a:effectLst/>
                      </a:endParaRPr>
                    </a:p>
                    <a:p>
                      <a:pPr>
                        <a:spcAft>
                          <a:spcPts val="0"/>
                        </a:spcAft>
                      </a:pPr>
                      <a:r>
                        <a:rPr lang="en-US" sz="600" kern="1200">
                          <a:effectLst/>
                        </a:rPr>
                        <a:t>Ti bellows: fabrication on going</a:t>
                      </a:r>
                      <a:endParaRPr lang="sv-SE" sz="600">
                        <a:effectLst/>
                        <a:latin typeface="Arial" panose="020B0604020202020204" pitchFamily="34" charset="0"/>
                        <a:ea typeface="Times New Roman" pitchFamily="2" charset="0"/>
                        <a:cs typeface="Times New Roman" pitchFamily="2" charset="0"/>
                      </a:endParaRPr>
                    </a:p>
                  </a:txBody>
                  <a:tcPr marL="27506" marR="27506" marT="0" marB="0"/>
                </a:tc>
                <a:extLst>
                  <a:ext uri="{0D108BD9-81ED-4DB2-BD59-A6C34878D82A}">
                    <a16:rowId xmlns:a16="http://schemas.microsoft.com/office/drawing/2014/main" val="2305053025"/>
                  </a:ext>
                </a:extLst>
              </a:tr>
              <a:tr h="156485">
                <a:tc>
                  <a:txBody>
                    <a:bodyPr/>
                    <a:lstStyle/>
                    <a:p>
                      <a:pPr>
                        <a:spcAft>
                          <a:spcPts val="0"/>
                        </a:spcAft>
                      </a:pPr>
                      <a:r>
                        <a:rPr lang="en-US" sz="600" kern="1200">
                          <a:effectLst/>
                        </a:rPr>
                        <a:t>Cryogenic valves CV01 and CV02</a:t>
                      </a:r>
                      <a:endParaRPr lang="sv-SE" sz="600">
                        <a:effectLst/>
                        <a:latin typeface="Arial" panose="020B0604020202020204" pitchFamily="34" charset="0"/>
                        <a:ea typeface="Times New Roman" pitchFamily="2" charset="0"/>
                        <a:cs typeface="Times New Roman" pitchFamily="2" charset="0"/>
                      </a:endParaRPr>
                    </a:p>
                  </a:txBody>
                  <a:tcPr marL="27506" marR="27506" marT="0" marB="0"/>
                </a:tc>
                <a:tc>
                  <a:txBody>
                    <a:bodyPr/>
                    <a:lstStyle/>
                    <a:p>
                      <a:pPr>
                        <a:spcAft>
                          <a:spcPts val="0"/>
                        </a:spcAft>
                      </a:pPr>
                      <a:r>
                        <a:rPr lang="en-US" sz="600" kern="1200" dirty="0">
                          <a:effectLst/>
                        </a:rPr>
                        <a:t>Contract awarded to VELAN. 9 first units delivered</a:t>
                      </a:r>
                      <a:endParaRPr lang="sv-SE" sz="600" dirty="0">
                        <a:effectLst/>
                        <a:latin typeface="Arial" panose="020B0604020202020204" pitchFamily="34" charset="0"/>
                        <a:ea typeface="Times New Roman" pitchFamily="2" charset="0"/>
                        <a:cs typeface="Times New Roman" pitchFamily="2" charset="0"/>
                      </a:endParaRPr>
                    </a:p>
                  </a:txBody>
                  <a:tcPr marL="27506" marR="27506" marT="0" marB="0"/>
                </a:tc>
                <a:extLst>
                  <a:ext uri="{0D108BD9-81ED-4DB2-BD59-A6C34878D82A}">
                    <a16:rowId xmlns:a16="http://schemas.microsoft.com/office/drawing/2014/main" val="3023738284"/>
                  </a:ext>
                </a:extLst>
              </a:tr>
              <a:tr h="156485">
                <a:tc>
                  <a:txBody>
                    <a:bodyPr/>
                    <a:lstStyle/>
                    <a:p>
                      <a:pPr>
                        <a:spcAft>
                          <a:spcPts val="0"/>
                        </a:spcAft>
                      </a:pPr>
                      <a:r>
                        <a:rPr lang="sv-SE" sz="600" kern="1200">
                          <a:effectLst/>
                        </a:rPr>
                        <a:t>Level sensors</a:t>
                      </a:r>
                      <a:endParaRPr lang="sv-SE" sz="600">
                        <a:effectLst/>
                        <a:latin typeface="Arial" panose="020B0604020202020204" pitchFamily="34" charset="0"/>
                        <a:ea typeface="Times New Roman" pitchFamily="2" charset="0"/>
                        <a:cs typeface="Times New Roman" pitchFamily="2" charset="0"/>
                      </a:endParaRPr>
                    </a:p>
                  </a:txBody>
                  <a:tcPr marL="27506" marR="27506" marT="0" marB="0"/>
                </a:tc>
                <a:tc>
                  <a:txBody>
                    <a:bodyPr/>
                    <a:lstStyle/>
                    <a:p>
                      <a:pPr>
                        <a:spcAft>
                          <a:spcPts val="0"/>
                        </a:spcAft>
                      </a:pPr>
                      <a:r>
                        <a:rPr lang="en-US" sz="600" kern="1200">
                          <a:effectLst/>
                        </a:rPr>
                        <a:t>Contract awarded to CRYOFORUM, all the components received</a:t>
                      </a:r>
                      <a:endParaRPr lang="sv-SE" sz="600">
                        <a:effectLst/>
                        <a:latin typeface="Arial" panose="020B0604020202020204" pitchFamily="34" charset="0"/>
                        <a:ea typeface="Times New Roman" pitchFamily="2" charset="0"/>
                        <a:cs typeface="Times New Roman" pitchFamily="2" charset="0"/>
                      </a:endParaRPr>
                    </a:p>
                  </a:txBody>
                  <a:tcPr marL="27506" marR="27506" marT="0" marB="0"/>
                </a:tc>
                <a:extLst>
                  <a:ext uri="{0D108BD9-81ED-4DB2-BD59-A6C34878D82A}">
                    <a16:rowId xmlns:a16="http://schemas.microsoft.com/office/drawing/2014/main" val="3922427927"/>
                  </a:ext>
                </a:extLst>
              </a:tr>
              <a:tr h="156485">
                <a:tc>
                  <a:txBody>
                    <a:bodyPr/>
                    <a:lstStyle/>
                    <a:p>
                      <a:pPr>
                        <a:spcAft>
                          <a:spcPts val="0"/>
                        </a:spcAft>
                      </a:pPr>
                      <a:r>
                        <a:rPr lang="sv-SE" sz="600" kern="1200">
                          <a:effectLst/>
                        </a:rPr>
                        <a:t>Temperature sensors</a:t>
                      </a:r>
                      <a:endParaRPr lang="sv-SE" sz="600">
                        <a:effectLst/>
                        <a:latin typeface="Arial" panose="020B0604020202020204" pitchFamily="34" charset="0"/>
                        <a:ea typeface="Times New Roman" pitchFamily="2" charset="0"/>
                        <a:cs typeface="Times New Roman" pitchFamily="2" charset="0"/>
                      </a:endParaRPr>
                    </a:p>
                  </a:txBody>
                  <a:tcPr marL="27506" marR="27506" marT="0" marB="0"/>
                </a:tc>
                <a:tc>
                  <a:txBody>
                    <a:bodyPr/>
                    <a:lstStyle/>
                    <a:p>
                      <a:pPr>
                        <a:spcAft>
                          <a:spcPts val="0"/>
                        </a:spcAft>
                      </a:pPr>
                      <a:r>
                        <a:rPr lang="en-US" sz="600" kern="1200">
                          <a:effectLst/>
                        </a:rPr>
                        <a:t>Contract awarded to CRYOFORUM, several batches already delivered</a:t>
                      </a:r>
                      <a:endParaRPr lang="sv-SE" sz="600">
                        <a:effectLst/>
                        <a:latin typeface="Arial" panose="020B0604020202020204" pitchFamily="34" charset="0"/>
                        <a:ea typeface="Times New Roman" pitchFamily="2" charset="0"/>
                        <a:cs typeface="Times New Roman" pitchFamily="2" charset="0"/>
                      </a:endParaRPr>
                    </a:p>
                  </a:txBody>
                  <a:tcPr marL="27506" marR="27506" marT="0" marB="0"/>
                </a:tc>
                <a:extLst>
                  <a:ext uri="{0D108BD9-81ED-4DB2-BD59-A6C34878D82A}">
                    <a16:rowId xmlns:a16="http://schemas.microsoft.com/office/drawing/2014/main" val="2818722106"/>
                  </a:ext>
                </a:extLst>
              </a:tr>
              <a:tr h="93312">
                <a:tc>
                  <a:txBody>
                    <a:bodyPr/>
                    <a:lstStyle/>
                    <a:p>
                      <a:pPr>
                        <a:spcAft>
                          <a:spcPts val="0"/>
                        </a:spcAft>
                      </a:pPr>
                      <a:r>
                        <a:rPr lang="sv-SE" sz="600" kern="1200">
                          <a:effectLst/>
                        </a:rPr>
                        <a:t>Safety valves</a:t>
                      </a:r>
                      <a:endParaRPr lang="sv-SE" sz="600">
                        <a:effectLst/>
                        <a:latin typeface="Arial" panose="020B0604020202020204" pitchFamily="34" charset="0"/>
                        <a:ea typeface="Times New Roman" pitchFamily="2" charset="0"/>
                        <a:cs typeface="Times New Roman" pitchFamily="2" charset="0"/>
                      </a:endParaRPr>
                    </a:p>
                  </a:txBody>
                  <a:tcPr marL="27506" marR="27506" marT="0" marB="0"/>
                </a:tc>
                <a:tc>
                  <a:txBody>
                    <a:bodyPr/>
                    <a:lstStyle/>
                    <a:p>
                      <a:pPr>
                        <a:spcAft>
                          <a:spcPts val="0"/>
                        </a:spcAft>
                      </a:pPr>
                      <a:r>
                        <a:rPr lang="en-US" sz="600" kern="1200">
                          <a:effectLst/>
                        </a:rPr>
                        <a:t>Contract awarded to LESER. Kick off meeting done.</a:t>
                      </a:r>
                      <a:endParaRPr lang="sv-SE" sz="600">
                        <a:effectLst/>
                        <a:latin typeface="Arial" panose="020B0604020202020204" pitchFamily="34" charset="0"/>
                        <a:ea typeface="Times New Roman" pitchFamily="2" charset="0"/>
                        <a:cs typeface="Times New Roman" pitchFamily="2" charset="0"/>
                      </a:endParaRPr>
                    </a:p>
                  </a:txBody>
                  <a:tcPr marL="27506" marR="27506" marT="0" marB="0"/>
                </a:tc>
                <a:extLst>
                  <a:ext uri="{0D108BD9-81ED-4DB2-BD59-A6C34878D82A}">
                    <a16:rowId xmlns:a16="http://schemas.microsoft.com/office/drawing/2014/main" val="1787648705"/>
                  </a:ext>
                </a:extLst>
              </a:tr>
              <a:tr h="93312">
                <a:tc>
                  <a:txBody>
                    <a:bodyPr/>
                    <a:lstStyle/>
                    <a:p>
                      <a:pPr>
                        <a:spcAft>
                          <a:spcPts val="0"/>
                        </a:spcAft>
                      </a:pPr>
                      <a:r>
                        <a:rPr lang="sv-SE" sz="600" kern="1200">
                          <a:effectLst/>
                        </a:rPr>
                        <a:t>Controlled safety valves</a:t>
                      </a:r>
                      <a:endParaRPr lang="sv-SE" sz="600">
                        <a:effectLst/>
                        <a:latin typeface="Arial" panose="020B0604020202020204" pitchFamily="34" charset="0"/>
                        <a:ea typeface="Times New Roman" pitchFamily="2" charset="0"/>
                        <a:cs typeface="Times New Roman" pitchFamily="2" charset="0"/>
                      </a:endParaRPr>
                    </a:p>
                  </a:txBody>
                  <a:tcPr marL="27506" marR="27506" marT="0" marB="0"/>
                </a:tc>
                <a:tc>
                  <a:txBody>
                    <a:bodyPr/>
                    <a:lstStyle/>
                    <a:p>
                      <a:pPr>
                        <a:spcAft>
                          <a:spcPts val="0"/>
                        </a:spcAft>
                      </a:pPr>
                      <a:r>
                        <a:rPr lang="en-US" sz="600" kern="1200">
                          <a:effectLst/>
                        </a:rPr>
                        <a:t>Contract awarded to Velan. Kick off meeting done.</a:t>
                      </a:r>
                      <a:endParaRPr lang="sv-SE" sz="600">
                        <a:effectLst/>
                        <a:latin typeface="Arial" panose="020B0604020202020204" pitchFamily="34" charset="0"/>
                        <a:ea typeface="Times New Roman" pitchFamily="2" charset="0"/>
                        <a:cs typeface="Times New Roman" pitchFamily="2" charset="0"/>
                      </a:endParaRPr>
                    </a:p>
                  </a:txBody>
                  <a:tcPr marL="27506" marR="27506" marT="0" marB="0"/>
                </a:tc>
                <a:extLst>
                  <a:ext uri="{0D108BD9-81ED-4DB2-BD59-A6C34878D82A}">
                    <a16:rowId xmlns:a16="http://schemas.microsoft.com/office/drawing/2014/main" val="1690103191"/>
                  </a:ext>
                </a:extLst>
              </a:tr>
              <a:tr h="93312">
                <a:tc>
                  <a:txBody>
                    <a:bodyPr/>
                    <a:lstStyle/>
                    <a:p>
                      <a:pPr>
                        <a:spcAft>
                          <a:spcPts val="0"/>
                        </a:spcAft>
                      </a:pPr>
                      <a:r>
                        <a:rPr lang="sv-SE" sz="600" kern="1200">
                          <a:effectLst/>
                        </a:rPr>
                        <a:t>Rupture disks</a:t>
                      </a:r>
                      <a:endParaRPr lang="sv-SE" sz="600">
                        <a:effectLst/>
                        <a:latin typeface="Arial" panose="020B0604020202020204" pitchFamily="34" charset="0"/>
                        <a:ea typeface="Times New Roman" pitchFamily="2" charset="0"/>
                        <a:cs typeface="Times New Roman" pitchFamily="2" charset="0"/>
                      </a:endParaRPr>
                    </a:p>
                  </a:txBody>
                  <a:tcPr marL="27506" marR="27506" marT="0" marB="0"/>
                </a:tc>
                <a:tc>
                  <a:txBody>
                    <a:bodyPr/>
                    <a:lstStyle/>
                    <a:p>
                      <a:pPr>
                        <a:spcAft>
                          <a:spcPts val="0"/>
                        </a:spcAft>
                      </a:pPr>
                      <a:r>
                        <a:rPr lang="en-US" sz="600" kern="1200">
                          <a:effectLst/>
                        </a:rPr>
                        <a:t>Contract awarded to BS&amp;S. Kick off meeting done.</a:t>
                      </a:r>
                      <a:endParaRPr lang="sv-SE" sz="600">
                        <a:effectLst/>
                        <a:latin typeface="Arial" panose="020B0604020202020204" pitchFamily="34" charset="0"/>
                        <a:ea typeface="Times New Roman" pitchFamily="2" charset="0"/>
                        <a:cs typeface="Times New Roman" pitchFamily="2" charset="0"/>
                      </a:endParaRPr>
                    </a:p>
                  </a:txBody>
                  <a:tcPr marL="27506" marR="27506" marT="0" marB="0"/>
                </a:tc>
                <a:extLst>
                  <a:ext uri="{0D108BD9-81ED-4DB2-BD59-A6C34878D82A}">
                    <a16:rowId xmlns:a16="http://schemas.microsoft.com/office/drawing/2014/main" val="3874904001"/>
                  </a:ext>
                </a:extLst>
              </a:tr>
              <a:tr h="93312">
                <a:tc>
                  <a:txBody>
                    <a:bodyPr/>
                    <a:lstStyle/>
                    <a:p>
                      <a:pPr>
                        <a:spcAft>
                          <a:spcPts val="0"/>
                        </a:spcAft>
                      </a:pPr>
                      <a:r>
                        <a:rPr lang="sv-SE" sz="600" kern="1200">
                          <a:effectLst/>
                        </a:rPr>
                        <a:t>RF cables</a:t>
                      </a:r>
                      <a:endParaRPr lang="sv-SE" sz="600">
                        <a:effectLst/>
                        <a:latin typeface="Arial" panose="020B0604020202020204" pitchFamily="34" charset="0"/>
                        <a:ea typeface="Times New Roman" pitchFamily="2" charset="0"/>
                        <a:cs typeface="Times New Roman" pitchFamily="2" charset="0"/>
                      </a:endParaRPr>
                    </a:p>
                  </a:txBody>
                  <a:tcPr marL="27506" marR="27506" marT="0" marB="0"/>
                </a:tc>
                <a:tc>
                  <a:txBody>
                    <a:bodyPr/>
                    <a:lstStyle/>
                    <a:p>
                      <a:pPr>
                        <a:spcAft>
                          <a:spcPts val="0"/>
                        </a:spcAft>
                      </a:pPr>
                      <a:r>
                        <a:rPr lang="en-US" sz="600" kern="1200">
                          <a:effectLst/>
                        </a:rPr>
                        <a:t>Contract awarded to HABIA. First batch for 10 CM received.</a:t>
                      </a:r>
                      <a:endParaRPr lang="sv-SE" sz="600">
                        <a:effectLst/>
                        <a:latin typeface="Arial" panose="020B0604020202020204" pitchFamily="34" charset="0"/>
                        <a:ea typeface="Times New Roman" pitchFamily="2" charset="0"/>
                        <a:cs typeface="Times New Roman" pitchFamily="2" charset="0"/>
                      </a:endParaRPr>
                    </a:p>
                  </a:txBody>
                  <a:tcPr marL="27506" marR="27506" marT="0" marB="0"/>
                </a:tc>
                <a:extLst>
                  <a:ext uri="{0D108BD9-81ED-4DB2-BD59-A6C34878D82A}">
                    <a16:rowId xmlns:a16="http://schemas.microsoft.com/office/drawing/2014/main" val="3522705755"/>
                  </a:ext>
                </a:extLst>
              </a:tr>
              <a:tr h="156485">
                <a:tc>
                  <a:txBody>
                    <a:bodyPr/>
                    <a:lstStyle/>
                    <a:p>
                      <a:pPr>
                        <a:spcAft>
                          <a:spcPts val="0"/>
                        </a:spcAft>
                      </a:pPr>
                      <a:r>
                        <a:rPr lang="sv-SE" sz="600" kern="1200">
                          <a:effectLst/>
                        </a:rPr>
                        <a:t>RF feedthroughs</a:t>
                      </a:r>
                      <a:endParaRPr lang="sv-SE" sz="600">
                        <a:effectLst/>
                        <a:latin typeface="Arial" panose="020B0604020202020204" pitchFamily="34" charset="0"/>
                        <a:ea typeface="Times New Roman" pitchFamily="2" charset="0"/>
                        <a:cs typeface="Times New Roman" pitchFamily="2" charset="0"/>
                      </a:endParaRPr>
                    </a:p>
                  </a:txBody>
                  <a:tcPr marL="27506" marR="27506" marT="0" marB="0"/>
                </a:tc>
                <a:tc>
                  <a:txBody>
                    <a:bodyPr/>
                    <a:lstStyle/>
                    <a:p>
                      <a:pPr>
                        <a:spcAft>
                          <a:spcPts val="0"/>
                        </a:spcAft>
                      </a:pPr>
                      <a:r>
                        <a:rPr lang="en-US" sz="600" kern="1200">
                          <a:effectLst/>
                        </a:rPr>
                        <a:t>Contract awarded to MDC Vacuum. All the components are received (2x32 feedthrough)</a:t>
                      </a:r>
                      <a:endParaRPr lang="sv-SE" sz="600">
                        <a:effectLst/>
                        <a:latin typeface="Arial" panose="020B0604020202020204" pitchFamily="34" charset="0"/>
                        <a:ea typeface="Times New Roman" pitchFamily="2" charset="0"/>
                        <a:cs typeface="Times New Roman" pitchFamily="2" charset="0"/>
                      </a:endParaRPr>
                    </a:p>
                  </a:txBody>
                  <a:tcPr marL="27506" marR="27506" marT="0" marB="0"/>
                </a:tc>
                <a:extLst>
                  <a:ext uri="{0D108BD9-81ED-4DB2-BD59-A6C34878D82A}">
                    <a16:rowId xmlns:a16="http://schemas.microsoft.com/office/drawing/2014/main" val="973665834"/>
                  </a:ext>
                </a:extLst>
              </a:tr>
              <a:tr h="93312">
                <a:tc>
                  <a:txBody>
                    <a:bodyPr/>
                    <a:lstStyle/>
                    <a:p>
                      <a:pPr>
                        <a:spcAft>
                          <a:spcPts val="0"/>
                        </a:spcAft>
                      </a:pPr>
                      <a:r>
                        <a:rPr lang="sv-SE" sz="600" kern="1200">
                          <a:effectLst/>
                        </a:rPr>
                        <a:t>Pressure transmitters</a:t>
                      </a:r>
                      <a:endParaRPr lang="sv-SE" sz="600">
                        <a:effectLst/>
                        <a:latin typeface="Arial" panose="020B0604020202020204" pitchFamily="34" charset="0"/>
                        <a:ea typeface="Times New Roman" pitchFamily="2" charset="0"/>
                        <a:cs typeface="Times New Roman" pitchFamily="2" charset="0"/>
                      </a:endParaRPr>
                    </a:p>
                  </a:txBody>
                  <a:tcPr marL="27506" marR="27506" marT="0" marB="0"/>
                </a:tc>
                <a:tc>
                  <a:txBody>
                    <a:bodyPr/>
                    <a:lstStyle/>
                    <a:p>
                      <a:pPr>
                        <a:spcAft>
                          <a:spcPts val="0"/>
                        </a:spcAft>
                      </a:pPr>
                      <a:r>
                        <a:rPr lang="en-US" sz="600" kern="1200">
                          <a:effectLst/>
                        </a:rPr>
                        <a:t>Contract close to be signed</a:t>
                      </a:r>
                      <a:endParaRPr lang="sv-SE" sz="600">
                        <a:effectLst/>
                        <a:latin typeface="Arial" panose="020B0604020202020204" pitchFamily="34" charset="0"/>
                        <a:ea typeface="Times New Roman" pitchFamily="2" charset="0"/>
                        <a:cs typeface="Times New Roman" pitchFamily="2" charset="0"/>
                      </a:endParaRPr>
                    </a:p>
                  </a:txBody>
                  <a:tcPr marL="27506" marR="27506" marT="0" marB="0"/>
                </a:tc>
                <a:extLst>
                  <a:ext uri="{0D108BD9-81ED-4DB2-BD59-A6C34878D82A}">
                    <a16:rowId xmlns:a16="http://schemas.microsoft.com/office/drawing/2014/main" val="4135496440"/>
                  </a:ext>
                </a:extLst>
              </a:tr>
              <a:tr h="156485">
                <a:tc>
                  <a:txBody>
                    <a:bodyPr/>
                    <a:lstStyle/>
                    <a:p>
                      <a:pPr>
                        <a:spcAft>
                          <a:spcPts val="0"/>
                        </a:spcAft>
                      </a:pPr>
                      <a:r>
                        <a:rPr lang="en-US" sz="600" kern="1200">
                          <a:effectLst/>
                        </a:rPr>
                        <a:t>Screws for clean room assembly</a:t>
                      </a:r>
                      <a:endParaRPr lang="sv-SE" sz="600">
                        <a:effectLst/>
                        <a:latin typeface="Arial" panose="020B0604020202020204" pitchFamily="34" charset="0"/>
                        <a:ea typeface="Times New Roman" pitchFamily="2" charset="0"/>
                        <a:cs typeface="Times New Roman" pitchFamily="2" charset="0"/>
                      </a:endParaRPr>
                    </a:p>
                  </a:txBody>
                  <a:tcPr marL="27506" marR="27506" marT="0" marB="0"/>
                </a:tc>
                <a:tc>
                  <a:txBody>
                    <a:bodyPr/>
                    <a:lstStyle/>
                    <a:p>
                      <a:pPr>
                        <a:spcAft>
                          <a:spcPts val="0"/>
                        </a:spcAft>
                      </a:pPr>
                      <a:r>
                        <a:rPr lang="sv-SE" sz="600" kern="1200">
                          <a:effectLst/>
                        </a:rPr>
                        <a:t>Several contracts awarded</a:t>
                      </a:r>
                      <a:endParaRPr lang="sv-SE" sz="600">
                        <a:effectLst/>
                        <a:latin typeface="Arial" panose="020B0604020202020204" pitchFamily="34" charset="0"/>
                        <a:ea typeface="Times New Roman" pitchFamily="2" charset="0"/>
                        <a:cs typeface="Times New Roman" pitchFamily="2" charset="0"/>
                      </a:endParaRPr>
                    </a:p>
                  </a:txBody>
                  <a:tcPr marL="27506" marR="27506" marT="0" marB="0"/>
                </a:tc>
                <a:extLst>
                  <a:ext uri="{0D108BD9-81ED-4DB2-BD59-A6C34878D82A}">
                    <a16:rowId xmlns:a16="http://schemas.microsoft.com/office/drawing/2014/main" val="2032823493"/>
                  </a:ext>
                </a:extLst>
              </a:tr>
              <a:tr h="391213">
                <a:tc>
                  <a:txBody>
                    <a:bodyPr/>
                    <a:lstStyle/>
                    <a:p>
                      <a:pPr>
                        <a:spcAft>
                          <a:spcPts val="0"/>
                        </a:spcAft>
                      </a:pPr>
                      <a:r>
                        <a:rPr lang="sv-SE" sz="600" kern="1200">
                          <a:effectLst/>
                        </a:rPr>
                        <a:t>Vacuum components</a:t>
                      </a:r>
                      <a:endParaRPr lang="sv-SE" sz="600">
                        <a:effectLst/>
                        <a:latin typeface="Arial" panose="020B0604020202020204" pitchFamily="34" charset="0"/>
                        <a:ea typeface="Times New Roman" pitchFamily="2" charset="0"/>
                        <a:cs typeface="Times New Roman" pitchFamily="2" charset="0"/>
                      </a:endParaRPr>
                    </a:p>
                  </a:txBody>
                  <a:tcPr marL="27506" marR="27506" marT="0" marB="0"/>
                </a:tc>
                <a:tc>
                  <a:txBody>
                    <a:bodyPr/>
                    <a:lstStyle/>
                    <a:p>
                      <a:pPr>
                        <a:spcAft>
                          <a:spcPts val="0"/>
                        </a:spcAft>
                      </a:pPr>
                      <a:r>
                        <a:rPr lang="en-US" sz="600" kern="1200">
                          <a:effectLst/>
                        </a:rPr>
                        <a:t>All item ordered</a:t>
                      </a:r>
                      <a:endParaRPr lang="sv-SE" sz="600">
                        <a:effectLst/>
                      </a:endParaRPr>
                    </a:p>
                    <a:p>
                      <a:pPr>
                        <a:spcAft>
                          <a:spcPts val="0"/>
                        </a:spcAft>
                      </a:pPr>
                      <a:r>
                        <a:rPr lang="en-US" sz="600" kern="1200">
                          <a:effectLst/>
                        </a:rPr>
                        <a:t>HV90 purge valves: contract awarded to VAT.</a:t>
                      </a:r>
                      <a:endParaRPr lang="sv-SE" sz="600">
                        <a:effectLst/>
                      </a:endParaRPr>
                    </a:p>
                    <a:p>
                      <a:pPr>
                        <a:spcAft>
                          <a:spcPts val="0"/>
                        </a:spcAft>
                      </a:pPr>
                      <a:r>
                        <a:rPr lang="en-US" sz="600" kern="1200">
                          <a:effectLst/>
                        </a:rPr>
                        <a:t>Standard pumps and gauges awarded to Pfeiffer</a:t>
                      </a:r>
                      <a:endParaRPr lang="sv-SE" sz="600">
                        <a:effectLst/>
                      </a:endParaRPr>
                    </a:p>
                    <a:p>
                      <a:pPr>
                        <a:spcAft>
                          <a:spcPts val="0"/>
                        </a:spcAft>
                      </a:pPr>
                      <a:r>
                        <a:rPr lang="en-US" sz="600" kern="1200">
                          <a:effectLst/>
                        </a:rPr>
                        <a:t>RGA and baratron gauges: awarded to MKS. Delivery scheduled end of January</a:t>
                      </a:r>
                      <a:endParaRPr lang="sv-SE" sz="600">
                        <a:effectLst/>
                        <a:latin typeface="Arial" panose="020B0604020202020204" pitchFamily="34" charset="0"/>
                        <a:ea typeface="Times New Roman" pitchFamily="2" charset="0"/>
                        <a:cs typeface="Times New Roman" pitchFamily="2" charset="0"/>
                      </a:endParaRPr>
                    </a:p>
                  </a:txBody>
                  <a:tcPr marL="27506" marR="27506" marT="0" marB="0"/>
                </a:tc>
                <a:extLst>
                  <a:ext uri="{0D108BD9-81ED-4DB2-BD59-A6C34878D82A}">
                    <a16:rowId xmlns:a16="http://schemas.microsoft.com/office/drawing/2014/main" val="1414900094"/>
                  </a:ext>
                </a:extLst>
              </a:tr>
              <a:tr h="156485">
                <a:tc>
                  <a:txBody>
                    <a:bodyPr/>
                    <a:lstStyle/>
                    <a:p>
                      <a:pPr>
                        <a:spcAft>
                          <a:spcPts val="0"/>
                        </a:spcAft>
                      </a:pPr>
                      <a:r>
                        <a:rPr lang="sv-SE" sz="600" kern="1200">
                          <a:effectLst/>
                        </a:rPr>
                        <a:t>Vacuum pumping groups</a:t>
                      </a:r>
                      <a:endParaRPr lang="sv-SE" sz="600">
                        <a:effectLst/>
                        <a:latin typeface="Arial" panose="020B0604020202020204" pitchFamily="34" charset="0"/>
                        <a:ea typeface="Times New Roman" pitchFamily="2" charset="0"/>
                        <a:cs typeface="Times New Roman" pitchFamily="2" charset="0"/>
                      </a:endParaRPr>
                    </a:p>
                  </a:txBody>
                  <a:tcPr marL="27506" marR="27506" marT="0" marB="0"/>
                </a:tc>
                <a:tc>
                  <a:txBody>
                    <a:bodyPr/>
                    <a:lstStyle/>
                    <a:p>
                      <a:pPr>
                        <a:spcAft>
                          <a:spcPts val="0"/>
                        </a:spcAft>
                      </a:pPr>
                      <a:r>
                        <a:rPr lang="en-US" sz="600" kern="1200">
                          <a:effectLst/>
                        </a:rPr>
                        <a:t>Contract awarded to 40-30. A first pumping group is delivered.</a:t>
                      </a:r>
                      <a:endParaRPr lang="sv-SE" sz="600">
                        <a:effectLst/>
                        <a:latin typeface="Arial" panose="020B0604020202020204" pitchFamily="34" charset="0"/>
                        <a:ea typeface="Times New Roman" pitchFamily="2" charset="0"/>
                        <a:cs typeface="Times New Roman" pitchFamily="2" charset="0"/>
                      </a:endParaRPr>
                    </a:p>
                  </a:txBody>
                  <a:tcPr marL="27506" marR="27506" marT="0" marB="0"/>
                </a:tc>
                <a:extLst>
                  <a:ext uri="{0D108BD9-81ED-4DB2-BD59-A6C34878D82A}">
                    <a16:rowId xmlns:a16="http://schemas.microsoft.com/office/drawing/2014/main" val="3065205739"/>
                  </a:ext>
                </a:extLst>
              </a:tr>
              <a:tr h="156485">
                <a:tc>
                  <a:txBody>
                    <a:bodyPr/>
                    <a:lstStyle/>
                    <a:p>
                      <a:pPr>
                        <a:spcAft>
                          <a:spcPts val="0"/>
                        </a:spcAft>
                      </a:pPr>
                      <a:r>
                        <a:rPr lang="sv-SE" sz="600" kern="1200">
                          <a:effectLst/>
                        </a:rPr>
                        <a:t>Cryomodule assembly</a:t>
                      </a:r>
                      <a:endParaRPr lang="sv-SE" sz="600">
                        <a:effectLst/>
                        <a:latin typeface="Arial" panose="020B0604020202020204" pitchFamily="34" charset="0"/>
                        <a:ea typeface="Times New Roman" pitchFamily="2" charset="0"/>
                        <a:cs typeface="Times New Roman" pitchFamily="2" charset="0"/>
                      </a:endParaRPr>
                    </a:p>
                  </a:txBody>
                  <a:tcPr marL="27506" marR="27506" marT="0" marB="0"/>
                </a:tc>
                <a:tc>
                  <a:txBody>
                    <a:bodyPr/>
                    <a:lstStyle/>
                    <a:p>
                      <a:pPr>
                        <a:spcAft>
                          <a:spcPts val="0"/>
                        </a:spcAft>
                      </a:pPr>
                      <a:r>
                        <a:rPr lang="en-US" sz="600" kern="1200" dirty="0">
                          <a:effectLst/>
                        </a:rPr>
                        <a:t>Contract awarded to B&amp;S. The work starts with the assembly of CM01.</a:t>
                      </a:r>
                      <a:endParaRPr lang="sv-SE" sz="600" dirty="0">
                        <a:effectLst/>
                        <a:latin typeface="Arial" panose="020B0604020202020204" pitchFamily="34" charset="0"/>
                        <a:ea typeface="Times New Roman" pitchFamily="2" charset="0"/>
                        <a:cs typeface="Times New Roman" pitchFamily="2" charset="0"/>
                      </a:endParaRPr>
                    </a:p>
                  </a:txBody>
                  <a:tcPr marL="27506" marR="27506" marT="0" marB="0"/>
                </a:tc>
                <a:extLst>
                  <a:ext uri="{0D108BD9-81ED-4DB2-BD59-A6C34878D82A}">
                    <a16:rowId xmlns:a16="http://schemas.microsoft.com/office/drawing/2014/main" val="3071503399"/>
                  </a:ext>
                </a:extLst>
              </a:tr>
            </a:tbl>
          </a:graphicData>
        </a:graphic>
      </p:graphicFrame>
      <p:pic>
        <p:nvPicPr>
          <p:cNvPr id="8" name="Picture 7">
            <a:extLst>
              <a:ext uri="{FF2B5EF4-FFF2-40B4-BE49-F238E27FC236}">
                <a16:creationId xmlns:a16="http://schemas.microsoft.com/office/drawing/2014/main" id="{DD239285-AB1C-404E-AE6F-44AFADC4DC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59031" y="1096057"/>
            <a:ext cx="1591816" cy="1719415"/>
          </a:xfrm>
          <a:prstGeom prst="rect">
            <a:avLst/>
          </a:prstGeom>
        </p:spPr>
      </p:pic>
      <p:pic>
        <p:nvPicPr>
          <p:cNvPr id="9" name="Picture 8">
            <a:extLst>
              <a:ext uri="{FF2B5EF4-FFF2-40B4-BE49-F238E27FC236}">
                <a16:creationId xmlns:a16="http://schemas.microsoft.com/office/drawing/2014/main" id="{F1689FCC-9EB7-DE44-8137-CF070FD8FB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06759" y="1096057"/>
            <a:ext cx="2025158" cy="806478"/>
          </a:xfrm>
          <a:prstGeom prst="rect">
            <a:avLst/>
          </a:prstGeom>
        </p:spPr>
      </p:pic>
      <p:pic>
        <p:nvPicPr>
          <p:cNvPr id="10" name="Picture 9">
            <a:extLst>
              <a:ext uri="{FF2B5EF4-FFF2-40B4-BE49-F238E27FC236}">
                <a16:creationId xmlns:a16="http://schemas.microsoft.com/office/drawing/2014/main" id="{D904302A-9A73-3E4A-806C-D239E0B1BE1D}"/>
              </a:ext>
            </a:extLst>
          </p:cNvPr>
          <p:cNvPicPr>
            <a:picLocks noChangeAspect="1"/>
          </p:cNvPicPr>
          <p:nvPr/>
        </p:nvPicPr>
        <p:blipFill>
          <a:blip r:embed="rId4"/>
          <a:stretch>
            <a:fillRect/>
          </a:stretch>
        </p:blipFill>
        <p:spPr>
          <a:xfrm>
            <a:off x="4508916" y="2871688"/>
            <a:ext cx="2950115" cy="1193521"/>
          </a:xfrm>
          <a:prstGeom prst="rect">
            <a:avLst/>
          </a:prstGeom>
        </p:spPr>
      </p:pic>
      <p:pic>
        <p:nvPicPr>
          <p:cNvPr id="11" name="Picture 10">
            <a:extLst>
              <a:ext uri="{FF2B5EF4-FFF2-40B4-BE49-F238E27FC236}">
                <a16:creationId xmlns:a16="http://schemas.microsoft.com/office/drawing/2014/main" id="{3F0E2DEF-7D98-A644-9396-D3BF2777DC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99087" y="1931223"/>
            <a:ext cx="1716804" cy="884249"/>
          </a:xfrm>
          <a:prstGeom prst="rect">
            <a:avLst/>
          </a:prstGeom>
        </p:spPr>
      </p:pic>
      <p:pic>
        <p:nvPicPr>
          <p:cNvPr id="12" name="Picture 3">
            <a:extLst>
              <a:ext uri="{FF2B5EF4-FFF2-40B4-BE49-F238E27FC236}">
                <a16:creationId xmlns:a16="http://schemas.microsoft.com/office/drawing/2014/main" id="{8B43D6C8-7A69-D044-9D67-8B843F80049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853761" y="53503"/>
            <a:ext cx="693471" cy="4347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Image 9" descr="C:\D\Projets\ESS\ESSI\04-CMS\Assemblage CMs\CM01\Photos\IMG_6382.JPG">
            <a:extLst>
              <a:ext uri="{FF2B5EF4-FFF2-40B4-BE49-F238E27FC236}">
                <a16:creationId xmlns:a16="http://schemas.microsoft.com/office/drawing/2014/main" id="{0F46C456-9E7B-8E4B-B170-258049745263}"/>
              </a:ext>
            </a:extLst>
          </p:cNvPr>
          <p:cNvPicPr/>
          <p:nvPr/>
        </p:nvPicPr>
        <p:blipFill>
          <a:blip r:embed="rId7" cstate="email">
            <a:extLst>
              <a:ext uri="{28A0092B-C50C-407E-A947-70E740481C1C}">
                <a14:useLocalDpi xmlns:a14="http://schemas.microsoft.com/office/drawing/2010/main"/>
              </a:ext>
            </a:extLst>
          </a:blip>
          <a:srcRect/>
          <a:stretch>
            <a:fillRect/>
          </a:stretch>
        </p:blipFill>
        <p:spPr bwMode="auto">
          <a:xfrm>
            <a:off x="7380312" y="4029914"/>
            <a:ext cx="1689174" cy="1020138"/>
          </a:xfrm>
          <a:prstGeom prst="rect">
            <a:avLst/>
          </a:prstGeom>
          <a:noFill/>
          <a:ln>
            <a:noFill/>
          </a:ln>
        </p:spPr>
      </p:pic>
    </p:spTree>
    <p:extLst>
      <p:ext uri="{BB962C8B-B14F-4D97-AF65-F5344CB8AC3E}">
        <p14:creationId xmlns:p14="http://schemas.microsoft.com/office/powerpoint/2010/main" val="4188821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6E4FA08C-594B-AF4B-9F03-CE9584115382}"/>
              </a:ext>
            </a:extLst>
          </p:cNvPr>
          <p:cNvPicPr>
            <a:picLocks noChangeAspect="1"/>
          </p:cNvPicPr>
          <p:nvPr/>
        </p:nvPicPr>
        <p:blipFill>
          <a:blip r:embed="rId2"/>
          <a:stretch>
            <a:fillRect/>
          </a:stretch>
        </p:blipFill>
        <p:spPr>
          <a:xfrm>
            <a:off x="4604269" y="1517032"/>
            <a:ext cx="4423345" cy="3528805"/>
          </a:xfrm>
          <a:prstGeom prst="rect">
            <a:avLst/>
          </a:prstGeom>
        </p:spPr>
      </p:pic>
      <p:sp>
        <p:nvSpPr>
          <p:cNvPr id="2" name="Title 1">
            <a:extLst>
              <a:ext uri="{FF2B5EF4-FFF2-40B4-BE49-F238E27FC236}">
                <a16:creationId xmlns:a16="http://schemas.microsoft.com/office/drawing/2014/main" id="{6501C6AF-C589-C64C-84E1-DD2310E26CA0}"/>
              </a:ext>
            </a:extLst>
          </p:cNvPr>
          <p:cNvSpPr>
            <a:spLocks noGrp="1"/>
          </p:cNvSpPr>
          <p:nvPr>
            <p:ph type="title"/>
          </p:nvPr>
        </p:nvSpPr>
        <p:spPr/>
        <p:txBody>
          <a:bodyPr/>
          <a:lstStyle/>
          <a:p>
            <a:r>
              <a:rPr lang="en-US" dirty="0"/>
              <a:t>Series: </a:t>
            </a:r>
            <a:r>
              <a:rPr lang="en-US" dirty="0">
                <a:latin typeface="Arial" panose="020B0604020202020204" pitchFamily="34" charset="0"/>
                <a:cs typeface="Arial" panose="020B0604020202020204" pitchFamily="34" charset="0"/>
              </a:rPr>
              <a:t>Medium-</a:t>
            </a:r>
            <a:r>
              <a:rPr lang="en-US" dirty="0">
                <a:latin typeface="Symbol" pitchFamily="2" charset="2"/>
                <a:ea typeface="Symbol" charset="2"/>
                <a:cs typeface="Arial" panose="020B0604020202020204" pitchFamily="34" charset="0"/>
              </a:rPr>
              <a:t>b</a:t>
            </a:r>
            <a:r>
              <a:rPr lang="en-US" dirty="0">
                <a:latin typeface="Arial" panose="020B0604020202020204" pitchFamily="34" charset="0"/>
                <a:cs typeface="Arial" panose="020B0604020202020204" pitchFamily="34" charset="0"/>
              </a:rPr>
              <a:t> cavities</a:t>
            </a:r>
            <a:endParaRPr lang="en-US" dirty="0"/>
          </a:p>
        </p:txBody>
      </p:sp>
      <p:sp>
        <p:nvSpPr>
          <p:cNvPr id="4" name="Slide Number Placeholder 3">
            <a:extLst>
              <a:ext uri="{FF2B5EF4-FFF2-40B4-BE49-F238E27FC236}">
                <a16:creationId xmlns:a16="http://schemas.microsoft.com/office/drawing/2014/main" id="{B4C6A55A-8C78-5947-9594-0908A5B6A8B7}"/>
              </a:ext>
            </a:extLst>
          </p:cNvPr>
          <p:cNvSpPr>
            <a:spLocks noGrp="1"/>
          </p:cNvSpPr>
          <p:nvPr>
            <p:ph type="sldNum" sz="quarter" idx="12"/>
          </p:nvPr>
        </p:nvSpPr>
        <p:spPr/>
        <p:txBody>
          <a:bodyPr/>
          <a:lstStyle/>
          <a:p>
            <a:fld id="{551115BC-487E-4422-894C-CB7CD3E79223}" type="slidenum">
              <a:rPr lang="sv-SE" smtClean="0"/>
              <a:pPr/>
              <a:t>12</a:t>
            </a:fld>
            <a:endParaRPr lang="sv-SE" dirty="0"/>
          </a:p>
        </p:txBody>
      </p:sp>
      <p:pic>
        <p:nvPicPr>
          <p:cNvPr id="8" name="Picture 7">
            <a:extLst>
              <a:ext uri="{FF2B5EF4-FFF2-40B4-BE49-F238E27FC236}">
                <a16:creationId xmlns:a16="http://schemas.microsoft.com/office/drawing/2014/main" id="{923772E9-CC95-0A40-AAEA-0E3560D0225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508104" y="90513"/>
            <a:ext cx="1058538" cy="923165"/>
          </a:xfrm>
          <a:prstGeom prst="rect">
            <a:avLst/>
          </a:prstGeom>
        </p:spPr>
      </p:pic>
      <p:pic>
        <p:nvPicPr>
          <p:cNvPr id="3" name="Picture 2">
            <a:extLst>
              <a:ext uri="{FF2B5EF4-FFF2-40B4-BE49-F238E27FC236}">
                <a16:creationId xmlns:a16="http://schemas.microsoft.com/office/drawing/2014/main" id="{D6D095EB-7D81-734F-BBB7-79CEFB449915}"/>
              </a:ext>
            </a:extLst>
          </p:cNvPr>
          <p:cNvPicPr>
            <a:picLocks noChangeAspect="1"/>
          </p:cNvPicPr>
          <p:nvPr/>
        </p:nvPicPr>
        <p:blipFill>
          <a:blip r:embed="rId4"/>
          <a:stretch>
            <a:fillRect/>
          </a:stretch>
        </p:blipFill>
        <p:spPr>
          <a:xfrm>
            <a:off x="141822" y="2283718"/>
            <a:ext cx="4646202" cy="2592288"/>
          </a:xfrm>
          <a:prstGeom prst="rect">
            <a:avLst/>
          </a:prstGeom>
        </p:spPr>
      </p:pic>
      <p:pic>
        <p:nvPicPr>
          <p:cNvPr id="10" name="Picture 9">
            <a:extLst>
              <a:ext uri="{FF2B5EF4-FFF2-40B4-BE49-F238E27FC236}">
                <a16:creationId xmlns:a16="http://schemas.microsoft.com/office/drawing/2014/main" id="{264430E1-7350-CF4D-9F00-CF874562EEE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39752" y="3598972"/>
            <a:ext cx="2448272" cy="1445311"/>
          </a:xfrm>
          <a:prstGeom prst="rect">
            <a:avLst/>
          </a:prstGeom>
        </p:spPr>
      </p:pic>
      <p:pic>
        <p:nvPicPr>
          <p:cNvPr id="7" name="Picture 6">
            <a:extLst>
              <a:ext uri="{FF2B5EF4-FFF2-40B4-BE49-F238E27FC236}">
                <a16:creationId xmlns:a16="http://schemas.microsoft.com/office/drawing/2014/main" id="{DEEDDDD4-9CF9-6C4F-8A4D-121190DEC353}"/>
              </a:ext>
            </a:extLst>
          </p:cNvPr>
          <p:cNvPicPr>
            <a:picLocks noChangeAspect="1"/>
          </p:cNvPicPr>
          <p:nvPr/>
        </p:nvPicPr>
        <p:blipFill>
          <a:blip r:embed="rId6"/>
          <a:stretch>
            <a:fillRect/>
          </a:stretch>
        </p:blipFill>
        <p:spPr>
          <a:xfrm>
            <a:off x="4016509" y="1141169"/>
            <a:ext cx="3987204" cy="658668"/>
          </a:xfrm>
          <a:prstGeom prst="rect">
            <a:avLst/>
          </a:prstGeom>
        </p:spPr>
      </p:pic>
      <p:pic>
        <p:nvPicPr>
          <p:cNvPr id="11" name="Picture 10">
            <a:extLst>
              <a:ext uri="{FF2B5EF4-FFF2-40B4-BE49-F238E27FC236}">
                <a16:creationId xmlns:a16="http://schemas.microsoft.com/office/drawing/2014/main" id="{BF4AECAE-412E-B047-AC5F-DE5E11BAEFB3}"/>
              </a:ext>
            </a:extLst>
          </p:cNvPr>
          <p:cNvPicPr>
            <a:picLocks noChangeAspect="1"/>
          </p:cNvPicPr>
          <p:nvPr/>
        </p:nvPicPr>
        <p:blipFill>
          <a:blip r:embed="rId7"/>
          <a:stretch>
            <a:fillRect/>
          </a:stretch>
        </p:blipFill>
        <p:spPr>
          <a:xfrm>
            <a:off x="179512" y="1810300"/>
            <a:ext cx="1368152" cy="340595"/>
          </a:xfrm>
          <a:prstGeom prst="rect">
            <a:avLst/>
          </a:prstGeom>
        </p:spPr>
      </p:pic>
      <p:pic>
        <p:nvPicPr>
          <p:cNvPr id="13" name="Picture 12">
            <a:extLst>
              <a:ext uri="{FF2B5EF4-FFF2-40B4-BE49-F238E27FC236}">
                <a16:creationId xmlns:a16="http://schemas.microsoft.com/office/drawing/2014/main" id="{2F8ED50B-C2F3-6649-851F-8C4CA0EB4B09}"/>
              </a:ext>
            </a:extLst>
          </p:cNvPr>
          <p:cNvPicPr>
            <a:picLocks noChangeAspect="1"/>
          </p:cNvPicPr>
          <p:nvPr/>
        </p:nvPicPr>
        <p:blipFill>
          <a:blip r:embed="rId8"/>
          <a:stretch>
            <a:fillRect/>
          </a:stretch>
        </p:blipFill>
        <p:spPr>
          <a:xfrm>
            <a:off x="675750" y="1275606"/>
            <a:ext cx="1341492" cy="369057"/>
          </a:xfrm>
          <a:prstGeom prst="rect">
            <a:avLst/>
          </a:prstGeom>
        </p:spPr>
      </p:pic>
      <p:pic>
        <p:nvPicPr>
          <p:cNvPr id="15" name="Picture 14">
            <a:extLst>
              <a:ext uri="{FF2B5EF4-FFF2-40B4-BE49-F238E27FC236}">
                <a16:creationId xmlns:a16="http://schemas.microsoft.com/office/drawing/2014/main" id="{D3EA5322-CE1D-C143-9941-EB8B8285F4F4}"/>
              </a:ext>
            </a:extLst>
          </p:cNvPr>
          <p:cNvPicPr>
            <a:picLocks noChangeAspect="1"/>
          </p:cNvPicPr>
          <p:nvPr/>
        </p:nvPicPr>
        <p:blipFill>
          <a:blip r:embed="rId9"/>
          <a:stretch>
            <a:fillRect/>
          </a:stretch>
        </p:blipFill>
        <p:spPr>
          <a:xfrm>
            <a:off x="2061532" y="1130398"/>
            <a:ext cx="1416654" cy="899370"/>
          </a:xfrm>
          <a:prstGeom prst="rect">
            <a:avLst/>
          </a:prstGeom>
        </p:spPr>
      </p:pic>
      <p:pic>
        <p:nvPicPr>
          <p:cNvPr id="16" name="Picture 15">
            <a:extLst>
              <a:ext uri="{FF2B5EF4-FFF2-40B4-BE49-F238E27FC236}">
                <a16:creationId xmlns:a16="http://schemas.microsoft.com/office/drawing/2014/main" id="{5AFBA1B0-9C86-5941-8F6A-01267A7293E0}"/>
              </a:ext>
            </a:extLst>
          </p:cNvPr>
          <p:cNvPicPr>
            <a:picLocks noChangeAspect="1"/>
          </p:cNvPicPr>
          <p:nvPr/>
        </p:nvPicPr>
        <p:blipFill>
          <a:blip r:embed="rId10"/>
          <a:stretch>
            <a:fillRect/>
          </a:stretch>
        </p:blipFill>
        <p:spPr>
          <a:xfrm>
            <a:off x="2195736" y="2067694"/>
            <a:ext cx="1155576" cy="176546"/>
          </a:xfrm>
          <a:prstGeom prst="rect">
            <a:avLst/>
          </a:prstGeom>
          <a:solidFill>
            <a:srgbClr val="FF0000"/>
          </a:solidFill>
          <a:ln w="38100">
            <a:solidFill>
              <a:srgbClr val="FF0000"/>
            </a:solidFill>
            <a:prstDash val="sysDash"/>
          </a:ln>
        </p:spPr>
      </p:pic>
      <p:pic>
        <p:nvPicPr>
          <p:cNvPr id="18" name="Picture 17">
            <a:extLst>
              <a:ext uri="{FF2B5EF4-FFF2-40B4-BE49-F238E27FC236}">
                <a16:creationId xmlns:a16="http://schemas.microsoft.com/office/drawing/2014/main" id="{3F354DAE-C206-CA4D-A1E1-A999EDF64AB4}"/>
              </a:ext>
            </a:extLst>
          </p:cNvPr>
          <p:cNvPicPr>
            <a:picLocks noChangeAspect="1"/>
          </p:cNvPicPr>
          <p:nvPr/>
        </p:nvPicPr>
        <p:blipFill>
          <a:blip r:embed="rId11"/>
          <a:stretch>
            <a:fillRect/>
          </a:stretch>
        </p:blipFill>
        <p:spPr>
          <a:xfrm>
            <a:off x="3540382" y="1957228"/>
            <a:ext cx="1023747" cy="274406"/>
          </a:xfrm>
          <a:prstGeom prst="rect">
            <a:avLst/>
          </a:prstGeom>
        </p:spPr>
      </p:pic>
      <p:cxnSp>
        <p:nvCxnSpPr>
          <p:cNvPr id="21" name="Straight Connector 20">
            <a:extLst>
              <a:ext uri="{FF2B5EF4-FFF2-40B4-BE49-F238E27FC236}">
                <a16:creationId xmlns:a16="http://schemas.microsoft.com/office/drawing/2014/main" id="{65EDF4A0-CF00-464E-8CCD-30AAB181740C}"/>
              </a:ext>
            </a:extLst>
          </p:cNvPr>
          <p:cNvCxnSpPr>
            <a:cxnSpLocks/>
          </p:cNvCxnSpPr>
          <p:nvPr/>
        </p:nvCxnSpPr>
        <p:spPr>
          <a:xfrm>
            <a:off x="1115616" y="2149335"/>
            <a:ext cx="0" cy="350407"/>
          </a:xfrm>
          <a:prstGeom prst="line">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E666E90-F644-1A4B-BF73-53990316DEE3}"/>
              </a:ext>
            </a:extLst>
          </p:cNvPr>
          <p:cNvCxnSpPr>
            <a:cxnSpLocks/>
          </p:cNvCxnSpPr>
          <p:nvPr/>
        </p:nvCxnSpPr>
        <p:spPr>
          <a:xfrm>
            <a:off x="1619672" y="1644663"/>
            <a:ext cx="0" cy="845446"/>
          </a:xfrm>
          <a:prstGeom prst="line">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FDEBE7A-CDF8-E440-BB18-DE4CB763E276}"/>
              </a:ext>
            </a:extLst>
          </p:cNvPr>
          <p:cNvCxnSpPr>
            <a:cxnSpLocks/>
          </p:cNvCxnSpPr>
          <p:nvPr/>
        </p:nvCxnSpPr>
        <p:spPr>
          <a:xfrm>
            <a:off x="2123728" y="1995686"/>
            <a:ext cx="0" cy="493765"/>
          </a:xfrm>
          <a:prstGeom prst="line">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A393F39-E2BD-A248-9FF0-3E4A31FA275F}"/>
              </a:ext>
            </a:extLst>
          </p:cNvPr>
          <p:cNvCxnSpPr>
            <a:cxnSpLocks/>
          </p:cNvCxnSpPr>
          <p:nvPr/>
        </p:nvCxnSpPr>
        <p:spPr>
          <a:xfrm>
            <a:off x="2627784" y="2231634"/>
            <a:ext cx="0" cy="257817"/>
          </a:xfrm>
          <a:prstGeom prst="line">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AA64CEB-2596-D64A-9F85-5DC52F7B4798}"/>
              </a:ext>
            </a:extLst>
          </p:cNvPr>
          <p:cNvCxnSpPr>
            <a:cxnSpLocks/>
          </p:cNvCxnSpPr>
          <p:nvPr/>
        </p:nvCxnSpPr>
        <p:spPr>
          <a:xfrm flipH="1">
            <a:off x="3116176" y="2231634"/>
            <a:ext cx="447712" cy="283419"/>
          </a:xfrm>
          <a:prstGeom prst="line">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46376D5-C921-3A45-B75F-FEA714007C3E}"/>
              </a:ext>
            </a:extLst>
          </p:cNvPr>
          <p:cNvSpPr txBox="1"/>
          <p:nvPr/>
        </p:nvSpPr>
        <p:spPr>
          <a:xfrm>
            <a:off x="675750" y="4803998"/>
            <a:ext cx="1395831" cy="276999"/>
          </a:xfrm>
          <a:prstGeom prst="rect">
            <a:avLst/>
          </a:prstGeom>
          <a:noFill/>
        </p:spPr>
        <p:txBody>
          <a:bodyPr wrap="none" rtlCol="0">
            <a:spAutoFit/>
          </a:bodyPr>
          <a:lstStyle/>
          <a:p>
            <a:r>
              <a:rPr lang="en-US" sz="1200" dirty="0"/>
              <a:t>Status on March 21</a:t>
            </a:r>
          </a:p>
        </p:txBody>
      </p:sp>
    </p:spTree>
    <p:extLst>
      <p:ext uri="{BB962C8B-B14F-4D97-AF65-F5344CB8AC3E}">
        <p14:creationId xmlns:p14="http://schemas.microsoft.com/office/powerpoint/2010/main" val="1986134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22ABBE6-AC51-734C-A4BD-904CAA2C04DB}"/>
              </a:ext>
            </a:extLst>
          </p:cNvPr>
          <p:cNvSpPr>
            <a:spLocks noGrp="1"/>
          </p:cNvSpPr>
          <p:nvPr>
            <p:ph type="title"/>
          </p:nvPr>
        </p:nvSpPr>
        <p:spPr>
          <a:xfrm>
            <a:off x="1493659" y="303498"/>
            <a:ext cx="5354351" cy="583574"/>
          </a:xfrm>
        </p:spPr>
        <p:txBody>
          <a:bodyPr/>
          <a:lstStyle/>
          <a:p>
            <a:r>
              <a:rPr lang="en-US" sz="2400" b="0" dirty="0">
                <a:latin typeface="Arial" panose="020B0604020202020204" pitchFamily="34" charset="0"/>
                <a:cs typeface="Arial" panose="020B0604020202020204" pitchFamily="34" charset="0"/>
              </a:rPr>
              <a:t>Prototype: </a:t>
            </a:r>
            <a:r>
              <a:rPr lang="en-US" sz="2400" dirty="0">
                <a:solidFill>
                  <a:srgbClr val="FF0000"/>
                </a:solidFill>
                <a:latin typeface="Arial" panose="020B0604020202020204" pitchFamily="34" charset="0"/>
                <a:cs typeface="Arial" panose="020B0604020202020204" pitchFamily="34" charset="0"/>
              </a:rPr>
              <a:t>High-</a:t>
            </a:r>
            <a:r>
              <a:rPr lang="en-US" sz="2400" dirty="0">
                <a:solidFill>
                  <a:srgbClr val="FF0000"/>
                </a:solidFill>
                <a:latin typeface="Symbol" pitchFamily="2" charset="2"/>
                <a:ea typeface="Symbol" charset="2"/>
                <a:cs typeface="Arial" panose="020B0604020202020204" pitchFamily="34" charset="0"/>
              </a:rPr>
              <a:t>b</a:t>
            </a:r>
            <a:r>
              <a:rPr lang="en-US" sz="2400" dirty="0">
                <a:solidFill>
                  <a:srgbClr val="FF0000"/>
                </a:solidFill>
                <a:latin typeface="Arial" panose="020B0604020202020204" pitchFamily="34" charset="0"/>
                <a:cs typeface="Arial" panose="020B0604020202020204" pitchFamily="34" charset="0"/>
              </a:rPr>
              <a:t> </a:t>
            </a:r>
            <a:r>
              <a:rPr lang="en-US" sz="2400" b="0" dirty="0">
                <a:latin typeface="Arial" panose="020B0604020202020204" pitchFamily="34" charset="0"/>
                <a:cs typeface="Arial" panose="020B0604020202020204" pitchFamily="34" charset="0"/>
              </a:rPr>
              <a:t>cavities</a:t>
            </a:r>
          </a:p>
        </p:txBody>
      </p:sp>
      <p:pic>
        <p:nvPicPr>
          <p:cNvPr id="16" name="Picture 15" descr="HB01-02-05-04-bare">
            <a:extLst>
              <a:ext uri="{FF2B5EF4-FFF2-40B4-BE49-F238E27FC236}">
                <a16:creationId xmlns:a16="http://schemas.microsoft.com/office/drawing/2014/main" id="{3A387232-1195-BF45-8874-58404AF66882}"/>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0529" y="1139481"/>
            <a:ext cx="3992120" cy="3241642"/>
          </a:xfrm>
          <a:prstGeom prst="rect">
            <a:avLst/>
          </a:prstGeom>
          <a:noFill/>
          <a:ln>
            <a:noFill/>
          </a:ln>
        </p:spPr>
      </p:pic>
      <p:sp>
        <p:nvSpPr>
          <p:cNvPr id="18" name="Rectangle 17">
            <a:extLst>
              <a:ext uri="{FF2B5EF4-FFF2-40B4-BE49-F238E27FC236}">
                <a16:creationId xmlns:a16="http://schemas.microsoft.com/office/drawing/2014/main" id="{96388EC1-6922-174B-B5B6-58C704B6DAF9}"/>
              </a:ext>
            </a:extLst>
          </p:cNvPr>
          <p:cNvSpPr/>
          <p:nvPr/>
        </p:nvSpPr>
        <p:spPr>
          <a:xfrm>
            <a:off x="4194543" y="1139481"/>
            <a:ext cx="4761839" cy="1492716"/>
          </a:xfrm>
          <a:prstGeom prst="rect">
            <a:avLst/>
          </a:prstGeom>
        </p:spPr>
        <p:txBody>
          <a:bodyPr wrap="square">
            <a:spAutoFit/>
          </a:bodyPr>
          <a:lstStyle/>
          <a:p>
            <a:pPr marL="214321" indent="-214321" algn="just">
              <a:buFont typeface="Arial" panose="020B0604020202020204" pitchFamily="34" charset="0"/>
              <a:buChar char="•"/>
            </a:pPr>
            <a:r>
              <a:rPr lang="en-US" sz="1300" dirty="0">
                <a:latin typeface="Arial" panose="020B0604020202020204" pitchFamily="34" charset="0"/>
                <a:ea typeface="Calibri" panose="020F0502020204030204" pitchFamily="34" charset="0"/>
                <a:cs typeface="Times New Roman (Body CS)" pitchFamily="2" charset="0"/>
              </a:rPr>
              <a:t>High-</a:t>
            </a:r>
            <a:r>
              <a:rPr lang="en-US" sz="1300" dirty="0">
                <a:latin typeface="Symbol" pitchFamily="2" charset="2"/>
                <a:ea typeface="Calibri" panose="020F0502020204030204" pitchFamily="34" charset="0"/>
                <a:cs typeface="Times New Roman (Body CS)" pitchFamily="2" charset="0"/>
              </a:rPr>
              <a:t>b</a:t>
            </a:r>
            <a:r>
              <a:rPr lang="en-US" sz="1300" dirty="0">
                <a:latin typeface="Arial" panose="020B0604020202020204" pitchFamily="34" charset="0"/>
                <a:ea typeface="Calibri" panose="020F0502020204030204" pitchFamily="34" charset="0"/>
                <a:cs typeface="Times New Roman (Body CS)" pitchFamily="2" charset="0"/>
              </a:rPr>
              <a:t> prototype cavities sent to RI for weld of helium tank. </a:t>
            </a:r>
          </a:p>
          <a:p>
            <a:pPr marL="214321" indent="-214321" algn="just">
              <a:buFont typeface="Arial" panose="020B0604020202020204" pitchFamily="34" charset="0"/>
              <a:buChar char="•"/>
            </a:pPr>
            <a:endParaRPr lang="en-US" sz="1300" dirty="0">
              <a:latin typeface="Arial" panose="020B0604020202020204" pitchFamily="34" charset="0"/>
              <a:ea typeface="Calibri" panose="020F0502020204030204" pitchFamily="34" charset="0"/>
              <a:cs typeface="Times New Roman (Body CS)" pitchFamily="2" charset="0"/>
            </a:endParaRPr>
          </a:p>
          <a:p>
            <a:pPr marL="214321" indent="-214321" algn="just">
              <a:buFont typeface="Arial" panose="020B0604020202020204" pitchFamily="34" charset="0"/>
              <a:buChar char="•"/>
            </a:pPr>
            <a:r>
              <a:rPr lang="en-US" sz="1300" dirty="0">
                <a:latin typeface="Arial" panose="020B0604020202020204" pitchFamily="34" charset="0"/>
                <a:ea typeface="Calibri" panose="020F0502020204030204" pitchFamily="34" charset="0"/>
                <a:cs typeface="Times New Roman (Body CS)" pitchFamily="2" charset="0"/>
              </a:rPr>
              <a:t>Then sent to ZANON for final flash BCP and HPR rinsing before mounting of the antennas.</a:t>
            </a:r>
          </a:p>
          <a:p>
            <a:pPr algn="just"/>
            <a:endParaRPr lang="sv-SE" sz="1300" dirty="0">
              <a:latin typeface="Arial" panose="020B0604020202020204" pitchFamily="34" charset="0"/>
              <a:ea typeface="Calibri" panose="020F0502020204030204" pitchFamily="34" charset="0"/>
              <a:cs typeface="Times New Roman (Body CS)" pitchFamily="2" charset="0"/>
            </a:endParaRPr>
          </a:p>
          <a:p>
            <a:pPr marL="214321" indent="-214321" algn="just">
              <a:buFont typeface="Wingdings" pitchFamily="2" charset="2"/>
              <a:buChar char="à"/>
            </a:pPr>
            <a:r>
              <a:rPr lang="en-US" sz="1300" dirty="0">
                <a:latin typeface="Arial" panose="020B0604020202020204" pitchFamily="34" charset="0"/>
                <a:ea typeface="Calibri" panose="020F0502020204030204" pitchFamily="34" charset="0"/>
                <a:cs typeface="Times New Roman (Body CS)" pitchFamily="2" charset="0"/>
              </a:rPr>
              <a:t>HB02, HB04, HB05 tested in vertical cryostat, </a:t>
            </a:r>
            <a:r>
              <a:rPr lang="en-US" sz="1300" dirty="0" err="1">
                <a:latin typeface="Arial" panose="020B0604020202020204" pitchFamily="34" charset="0"/>
                <a:ea typeface="Calibri" panose="020F0502020204030204" pitchFamily="34" charset="0"/>
                <a:cs typeface="Times New Roman (Body CS)" pitchFamily="2" charset="0"/>
              </a:rPr>
              <a:t>Qo</a:t>
            </a:r>
            <a:r>
              <a:rPr lang="en-US" sz="1300" dirty="0">
                <a:latin typeface="Arial" panose="020B0604020202020204" pitchFamily="34" charset="0"/>
                <a:ea typeface="Calibri" panose="020F0502020204030204" pitchFamily="34" charset="0"/>
                <a:cs typeface="Times New Roman (Body CS)" pitchFamily="2" charset="0"/>
              </a:rPr>
              <a:t>=1e10 at nominal field, ~ 22 MV/m </a:t>
            </a:r>
          </a:p>
        </p:txBody>
      </p:sp>
      <p:sp>
        <p:nvSpPr>
          <p:cNvPr id="2" name="Rectangle 1">
            <a:extLst>
              <a:ext uri="{FF2B5EF4-FFF2-40B4-BE49-F238E27FC236}">
                <a16:creationId xmlns:a16="http://schemas.microsoft.com/office/drawing/2014/main" id="{9D7B2094-8736-1A4D-86FB-D9E4C2952F64}"/>
              </a:ext>
            </a:extLst>
          </p:cNvPr>
          <p:cNvSpPr/>
          <p:nvPr/>
        </p:nvSpPr>
        <p:spPr>
          <a:xfrm>
            <a:off x="210530" y="4515967"/>
            <a:ext cx="6637480" cy="461665"/>
          </a:xfrm>
          <a:prstGeom prst="rect">
            <a:avLst/>
          </a:prstGeom>
          <a:ln w="25400">
            <a:solidFill>
              <a:schemeClr val="tx1"/>
            </a:solidFill>
            <a:prstDash val="sysDash"/>
          </a:ln>
        </p:spPr>
        <p:txBody>
          <a:bodyPr wrap="square">
            <a:spAutoFit/>
          </a:bodyPr>
          <a:lstStyle/>
          <a:p>
            <a:r>
              <a:rPr lang="en-US" sz="1200" dirty="0">
                <a:latin typeface="Arial" panose="020B0604020202020204" pitchFamily="34" charset="0"/>
                <a:ea typeface="Calibri" panose="020F0502020204030204" pitchFamily="34" charset="0"/>
                <a:cs typeface="Times New Roman (Body CS)" pitchFamily="2" charset="0"/>
              </a:rPr>
              <a:t>Like for the Medium-</a:t>
            </a:r>
            <a:r>
              <a:rPr lang="en-US" sz="1200" dirty="0">
                <a:latin typeface="Symbol" pitchFamily="2" charset="2"/>
                <a:ea typeface="Calibri" panose="020F0502020204030204" pitchFamily="34" charset="0"/>
                <a:cs typeface="Times New Roman (Body CS)" pitchFamily="2" charset="0"/>
              </a:rPr>
              <a:t>b,</a:t>
            </a:r>
            <a:r>
              <a:rPr lang="en-US" sz="1200" dirty="0">
                <a:latin typeface="Arial" panose="020B0604020202020204" pitchFamily="34" charset="0"/>
                <a:ea typeface="Calibri" panose="020F0502020204030204" pitchFamily="34" charset="0"/>
                <a:cs typeface="Times New Roman (Body CS)" pitchFamily="2" charset="0"/>
              </a:rPr>
              <a:t> those cavities will be assembled in the High-</a:t>
            </a:r>
            <a:r>
              <a:rPr lang="en-US" sz="1200" dirty="0">
                <a:latin typeface="Symbol" pitchFamily="2" charset="2"/>
                <a:ea typeface="Calibri" panose="020F0502020204030204" pitchFamily="34" charset="0"/>
                <a:cs typeface="Times New Roman (Body CS)" pitchFamily="2" charset="0"/>
              </a:rPr>
              <a:t>b </a:t>
            </a:r>
            <a:r>
              <a:rPr lang="en-US" sz="1200" dirty="0">
                <a:latin typeface="Arial" panose="020B0604020202020204" pitchFamily="34" charset="0"/>
                <a:ea typeface="Calibri" panose="020F0502020204030204" pitchFamily="34" charset="0"/>
                <a:cs typeface="Arial" panose="020B0604020202020204" pitchFamily="34" charset="0"/>
              </a:rPr>
              <a:t>Cavity Cryomodule Technology Demonstrator, H-ECCTD, in order </a:t>
            </a:r>
            <a:r>
              <a:rPr lang="en-US" sz="1200" dirty="0">
                <a:latin typeface="Arial" panose="020B0604020202020204" pitchFamily="34" charset="0"/>
                <a:ea typeface="Calibri" panose="020F0502020204030204" pitchFamily="34" charset="0"/>
                <a:cs typeface="Times New Roman (Body CS)" pitchFamily="2" charset="0"/>
              </a:rPr>
              <a:t>to validate the Elliptical cryomodule performance</a:t>
            </a:r>
            <a:endParaRPr lang="en-US" sz="1200" dirty="0">
              <a:latin typeface="Arial" panose="020B0604020202020204" pitchFamily="34" charset="0"/>
              <a:cs typeface="Arial" panose="020B0604020202020204" pitchFamily="34" charset="0"/>
            </a:endParaRPr>
          </a:p>
        </p:txBody>
      </p:sp>
      <p:pic>
        <p:nvPicPr>
          <p:cNvPr id="7" name="Image 9">
            <a:extLst>
              <a:ext uri="{FF2B5EF4-FFF2-40B4-BE49-F238E27FC236}">
                <a16:creationId xmlns:a16="http://schemas.microsoft.com/office/drawing/2014/main" id="{D4C67BE4-2DA8-C944-920A-E2B91B6A083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986393" y="4077348"/>
            <a:ext cx="2020423" cy="1005160"/>
          </a:xfrm>
          <a:prstGeom prst="roundRect">
            <a:avLst>
              <a:gd name="adj" fmla="val 16667"/>
            </a:avLst>
          </a:prstGeom>
          <a:solidFill>
            <a:schemeClr val="bg1"/>
          </a:solidFill>
          <a:ln>
            <a:noFill/>
          </a:ln>
          <a:effectLst/>
          <a:scene3d>
            <a:camera prst="orthographicFront"/>
            <a:lightRig rig="threePt" dir="t"/>
          </a:scene3d>
          <a:sp3d contourW="6350" prstMaterial="matte">
            <a:bevelT w="101600" h="101600"/>
            <a:contourClr>
              <a:srgbClr val="969696"/>
            </a:contourClr>
          </a:sp3d>
        </p:spPr>
      </p:pic>
      <p:pic>
        <p:nvPicPr>
          <p:cNvPr id="8" name="Picture 3">
            <a:extLst>
              <a:ext uri="{FF2B5EF4-FFF2-40B4-BE49-F238E27FC236}">
                <a16:creationId xmlns:a16="http://schemas.microsoft.com/office/drawing/2014/main" id="{6CB941C5-5C8B-D94E-8098-53299106842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53761" y="53503"/>
            <a:ext cx="693471" cy="4347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CE209FCC-556F-B048-BBCC-9E910BC09F45}"/>
              </a:ext>
            </a:extLst>
          </p:cNvPr>
          <p:cNvPicPr>
            <a:picLocks noChangeAspect="1"/>
          </p:cNvPicPr>
          <p:nvPr/>
        </p:nvPicPr>
        <p:blipFill>
          <a:blip r:embed="rId6"/>
          <a:stretch>
            <a:fillRect/>
          </a:stretch>
        </p:blipFill>
        <p:spPr>
          <a:xfrm>
            <a:off x="4477715" y="2633974"/>
            <a:ext cx="4509175" cy="1414027"/>
          </a:xfrm>
          <a:prstGeom prst="rect">
            <a:avLst/>
          </a:prstGeom>
          <a:ln w="25400" cmpd="sng">
            <a:solidFill>
              <a:schemeClr val="tx1"/>
            </a:solidFill>
          </a:ln>
        </p:spPr>
      </p:pic>
    </p:spTree>
    <p:extLst>
      <p:ext uri="{BB962C8B-B14F-4D97-AF65-F5344CB8AC3E}">
        <p14:creationId xmlns:p14="http://schemas.microsoft.com/office/powerpoint/2010/main" val="151931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Series: </a:t>
            </a:r>
            <a:r>
              <a:rPr lang="en-US" dirty="0">
                <a:latin typeface="Arial" panose="020B0604020202020204" pitchFamily="34" charset="0"/>
                <a:cs typeface="Arial" panose="020B0604020202020204" pitchFamily="34" charset="0"/>
              </a:rPr>
              <a:t>High-</a:t>
            </a:r>
            <a:r>
              <a:rPr lang="en-US" dirty="0">
                <a:latin typeface="Symbol" pitchFamily="2" charset="2"/>
                <a:ea typeface="Symbol" charset="2"/>
                <a:cs typeface="Arial" panose="020B0604020202020204" pitchFamily="34" charset="0"/>
              </a:rPr>
              <a:t>b</a:t>
            </a:r>
            <a:r>
              <a:rPr lang="en-US" dirty="0">
                <a:latin typeface="Arial" panose="020B0604020202020204" pitchFamily="34" charset="0"/>
                <a:cs typeface="Arial" panose="020B0604020202020204" pitchFamily="34" charset="0"/>
              </a:rPr>
              <a:t> </a:t>
            </a:r>
            <a:r>
              <a:rPr lang="en-US" dirty="0"/>
              <a:t>Vertical Test Facility Preparations</a:t>
            </a:r>
            <a:endParaRPr lang="en-GB" dirty="0"/>
          </a:p>
        </p:txBody>
      </p:sp>
      <p:sp>
        <p:nvSpPr>
          <p:cNvPr id="3" name="Content Placeholder 2"/>
          <p:cNvSpPr>
            <a:spLocks noGrp="1"/>
          </p:cNvSpPr>
          <p:nvPr>
            <p:ph idx="1"/>
          </p:nvPr>
        </p:nvSpPr>
        <p:spPr>
          <a:xfrm>
            <a:off x="251520" y="1107604"/>
            <a:ext cx="8435280" cy="4035896"/>
          </a:xfrm>
        </p:spPr>
        <p:txBody>
          <a:bodyPr>
            <a:normAutofit lnSpcReduction="10000"/>
          </a:bodyPr>
          <a:lstStyle/>
          <a:p>
            <a:r>
              <a:rPr lang="en-US" sz="1400" dirty="0"/>
              <a:t>Cavities: First cold test result expected June 2019</a:t>
            </a:r>
          </a:p>
          <a:p>
            <a:pPr lvl="1"/>
            <a:r>
              <a:rPr lang="en-US" sz="1100" dirty="0"/>
              <a:t>“Pre-series” of first 4 cavities H001-H004: industrialization validation</a:t>
            </a:r>
          </a:p>
          <a:p>
            <a:endParaRPr lang="en-US" sz="1400" dirty="0"/>
          </a:p>
          <a:p>
            <a:r>
              <a:rPr lang="en-US" sz="1400" dirty="0"/>
              <a:t>Independent system commissioning: Successfully completed</a:t>
            </a:r>
          </a:p>
          <a:p>
            <a:pPr lvl="1"/>
            <a:r>
              <a:rPr lang="en-US" sz="1100" dirty="0"/>
              <a:t>All key systems (LLRF, </a:t>
            </a:r>
            <a:r>
              <a:rPr lang="en-US" sz="1100" dirty="0" err="1"/>
              <a:t>Vac</a:t>
            </a:r>
            <a:r>
              <a:rPr lang="en-US" sz="1100" dirty="0"/>
              <a:t>, Cryo, </a:t>
            </a:r>
            <a:r>
              <a:rPr lang="en-US" sz="1100" dirty="0" err="1"/>
              <a:t>Cryoplant</a:t>
            </a:r>
            <a:r>
              <a:rPr lang="en-US" sz="1100" dirty="0"/>
              <a:t>) validated independently by Jan 2019</a:t>
            </a:r>
          </a:p>
          <a:p>
            <a:pPr lvl="1"/>
            <a:r>
              <a:rPr lang="en-US" sz="1100" dirty="0"/>
              <a:t>LLRF validated with coaxial resonator, Q~5x10</a:t>
            </a:r>
            <a:r>
              <a:rPr lang="en-US" sz="1100" baseline="30000" dirty="0"/>
              <a:t>6</a:t>
            </a:r>
            <a:r>
              <a:rPr lang="en-US" sz="1100" dirty="0"/>
              <a:t> at 7.5K</a:t>
            </a:r>
            <a:endParaRPr lang="en-US" sz="1100" baseline="30000" dirty="0"/>
          </a:p>
          <a:p>
            <a:pPr lvl="1"/>
            <a:r>
              <a:rPr lang="en-US" sz="1100" dirty="0"/>
              <a:t>Final integration of all subsystems </a:t>
            </a:r>
            <a:r>
              <a:rPr lang="en-US" sz="1100" b="1" dirty="0">
                <a:solidFill>
                  <a:srgbClr val="00B050"/>
                </a:solidFill>
              </a:rPr>
              <a:t>completed in Feb 2019</a:t>
            </a:r>
          </a:p>
          <a:p>
            <a:endParaRPr lang="en-US" sz="900" dirty="0"/>
          </a:p>
          <a:p>
            <a:r>
              <a:rPr lang="en-US" sz="1400" dirty="0"/>
              <a:t>Integrated system commissioning: March-May 2019</a:t>
            </a:r>
          </a:p>
          <a:p>
            <a:pPr lvl="1"/>
            <a:r>
              <a:rPr lang="en-US" sz="1100" dirty="0"/>
              <a:t>Validate and qualify key integrated VTF system operation and functionality using CEA 2015 prototype cavity</a:t>
            </a:r>
          </a:p>
          <a:p>
            <a:pPr lvl="1"/>
            <a:r>
              <a:rPr lang="en-US" sz="1100" b="1" dirty="0">
                <a:solidFill>
                  <a:srgbClr val="00B050"/>
                </a:solidFill>
              </a:rPr>
              <a:t>On schedule</a:t>
            </a:r>
            <a:r>
              <a:rPr lang="en-US" sz="1100" dirty="0"/>
              <a:t>, many technical objectives for this phase </a:t>
            </a:r>
            <a:r>
              <a:rPr lang="en-US" sz="1100" b="1" dirty="0">
                <a:solidFill>
                  <a:srgbClr val="00B050"/>
                </a:solidFill>
              </a:rPr>
              <a:t>already successfully completed</a:t>
            </a:r>
          </a:p>
          <a:p>
            <a:pPr lvl="1"/>
            <a:r>
              <a:rPr lang="en-US" sz="1100" dirty="0"/>
              <a:t>Elliptical cavity P02 (early CEA prototype) being used, frequency in agreement with CEA measurements</a:t>
            </a:r>
          </a:p>
          <a:p>
            <a:pPr lvl="1"/>
            <a:r>
              <a:rPr lang="en-US" sz="1100" dirty="0"/>
              <a:t>Observations and data from this phase will be used to </a:t>
            </a:r>
            <a:r>
              <a:rPr lang="en-US" sz="1100" dirty="0" err="1"/>
              <a:t>optimise</a:t>
            </a:r>
            <a:r>
              <a:rPr lang="en-US" sz="1100" dirty="0"/>
              <a:t> subsequent plans and schedules</a:t>
            </a:r>
          </a:p>
          <a:p>
            <a:endParaRPr lang="en-US" sz="900" dirty="0"/>
          </a:p>
          <a:p>
            <a:r>
              <a:rPr lang="en-US" sz="1400" dirty="0"/>
              <a:t>Final validation: Q4/2019 - Q1/2020</a:t>
            </a:r>
          </a:p>
          <a:p>
            <a:pPr lvl="1"/>
            <a:r>
              <a:rPr lang="en-US" sz="1100" dirty="0"/>
              <a:t>Multiple production cavities (pre-series) to re-check and qualify VTF operations for ESS cavities</a:t>
            </a:r>
          </a:p>
          <a:p>
            <a:endParaRPr lang="en-US" sz="900" dirty="0"/>
          </a:p>
          <a:p>
            <a:r>
              <a:rPr lang="en-US" sz="1400" dirty="0"/>
              <a:t>Qualification testing of cavities for series </a:t>
            </a:r>
            <a:r>
              <a:rPr lang="en-US" sz="1400" dirty="0" err="1"/>
              <a:t>Cryomodules</a:t>
            </a:r>
            <a:endParaRPr lang="en-US" sz="1400" dirty="0"/>
          </a:p>
          <a:p>
            <a:pPr lvl="1"/>
            <a:r>
              <a:rPr lang="en-US" sz="1100" dirty="0"/>
              <a:t>Start planned Q1 2020; first 6 cavities required by </a:t>
            </a:r>
            <a:r>
              <a:rPr lang="en-US" sz="1100" b="1" dirty="0">
                <a:solidFill>
                  <a:srgbClr val="00B050"/>
                </a:solidFill>
              </a:rPr>
              <a:t>ESS / CEA 1 June 2020</a:t>
            </a:r>
            <a:endParaRPr lang="en-GB" sz="1100" b="1" dirty="0">
              <a:solidFill>
                <a:srgbClr val="00B050"/>
              </a:solidFill>
            </a:endParaRPr>
          </a:p>
        </p:txBody>
      </p:sp>
      <p:pic>
        <p:nvPicPr>
          <p:cNvPr id="4" name="Content Placeholder 3">
            <a:extLst>
              <a:ext uri="{FF2B5EF4-FFF2-40B4-BE49-F238E27FC236}">
                <a16:creationId xmlns:a16="http://schemas.microsoft.com/office/drawing/2014/main" id="{86B93F3B-1F5E-0A4D-BA92-AE88DECA15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7017303" y="890611"/>
            <a:ext cx="1047077" cy="2962198"/>
          </a:xfrm>
          <a:prstGeom prst="rect">
            <a:avLst/>
          </a:prstGeom>
        </p:spPr>
      </p:pic>
      <p:pic>
        <p:nvPicPr>
          <p:cNvPr id="5" name="Picture 4">
            <a:extLst>
              <a:ext uri="{FF2B5EF4-FFF2-40B4-BE49-F238E27FC236}">
                <a16:creationId xmlns:a16="http://schemas.microsoft.com/office/drawing/2014/main" id="{903F6451-BEBC-424E-83EE-3B9981F5AE4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34146" y="3003798"/>
            <a:ext cx="887795" cy="767823"/>
          </a:xfrm>
          <a:prstGeom prst="rect">
            <a:avLst/>
          </a:prstGeom>
        </p:spPr>
      </p:pic>
      <p:pic>
        <p:nvPicPr>
          <p:cNvPr id="6" name="Picture 5">
            <a:extLst>
              <a:ext uri="{FF2B5EF4-FFF2-40B4-BE49-F238E27FC236}">
                <a16:creationId xmlns:a16="http://schemas.microsoft.com/office/drawing/2014/main" id="{289A9E55-F22D-FB43-8AA3-D18B425BE52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96119" y="3880171"/>
            <a:ext cx="1925822" cy="1083275"/>
          </a:xfrm>
          <a:prstGeom prst="rect">
            <a:avLst/>
          </a:prstGeom>
        </p:spPr>
      </p:pic>
      <p:pic>
        <p:nvPicPr>
          <p:cNvPr id="8" name="Picture 7">
            <a:extLst>
              <a:ext uri="{FF2B5EF4-FFF2-40B4-BE49-F238E27FC236}">
                <a16:creationId xmlns:a16="http://schemas.microsoft.com/office/drawing/2014/main" id="{D3EA7C8B-B7B4-BA4E-B903-11F9479B6BF2}"/>
              </a:ext>
            </a:extLst>
          </p:cNvPr>
          <p:cNvPicPr>
            <a:picLocks noChangeAspect="1"/>
          </p:cNvPicPr>
          <p:nvPr/>
        </p:nvPicPr>
        <p:blipFill>
          <a:blip r:embed="rId6"/>
          <a:stretch>
            <a:fillRect/>
          </a:stretch>
        </p:blipFill>
        <p:spPr>
          <a:xfrm>
            <a:off x="5578893" y="51470"/>
            <a:ext cx="1514766" cy="429713"/>
          </a:xfrm>
          <a:prstGeom prst="rect">
            <a:avLst/>
          </a:prstGeom>
        </p:spPr>
      </p:pic>
      <p:pic>
        <p:nvPicPr>
          <p:cNvPr id="9" name="Picture 4" descr="P:\4. WP11_High_Beta_Cavity_Procurement\fin - Finance\1226-wp11-fin-Receipting-Evidence-(20190325)\RI Visit_PG 20190322\20190322_103122.jpg">
            <a:extLst>
              <a:ext uri="{FF2B5EF4-FFF2-40B4-BE49-F238E27FC236}">
                <a16:creationId xmlns:a16="http://schemas.microsoft.com/office/drawing/2014/main" id="{C96D9115-1E47-8746-A6F5-F63C71E945A1}"/>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801865" y="1107604"/>
            <a:ext cx="1220076" cy="6862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P:\4. WP11_High_Beta_Cavity_Procurement\fin - Finance\1226-wp11-fin-Receipting-Evidence-(20190325)\RI Visit_PG 20190322\20190322_103054.jpg">
            <a:extLst>
              <a:ext uri="{FF2B5EF4-FFF2-40B4-BE49-F238E27FC236}">
                <a16:creationId xmlns:a16="http://schemas.microsoft.com/office/drawing/2014/main" id="{8CA3108E-78C7-9946-858D-E5745DD5B520}"/>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516216" y="1117977"/>
            <a:ext cx="1201288" cy="675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144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6CD9D8-2DAC-C843-835E-B3B051E5CB2A}"/>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solidFill>
                  <a:srgbClr val="FF0000"/>
                </a:solidFill>
              </a:rPr>
              <a:t>EXTRA</a:t>
            </a:r>
          </a:p>
        </p:txBody>
      </p:sp>
      <p:sp>
        <p:nvSpPr>
          <p:cNvPr id="4" name="Slide Number Placeholder 3">
            <a:extLst>
              <a:ext uri="{FF2B5EF4-FFF2-40B4-BE49-F238E27FC236}">
                <a16:creationId xmlns:a16="http://schemas.microsoft.com/office/drawing/2014/main" id="{44EF2414-CA42-D64C-ACA2-F5E822290157}"/>
              </a:ext>
            </a:extLst>
          </p:cNvPr>
          <p:cNvSpPr>
            <a:spLocks noGrp="1"/>
          </p:cNvSpPr>
          <p:nvPr>
            <p:ph type="sldNum" sz="quarter" idx="12"/>
          </p:nvPr>
        </p:nvSpPr>
        <p:spPr/>
        <p:txBody>
          <a:bodyPr/>
          <a:lstStyle/>
          <a:p>
            <a:fld id="{551115BC-487E-4422-894C-CB7CD3E79223}" type="slidenum">
              <a:rPr lang="sv-SE" smtClean="0"/>
              <a:pPr/>
              <a:t>15</a:t>
            </a:fld>
            <a:endParaRPr lang="sv-SE" dirty="0"/>
          </a:p>
        </p:txBody>
      </p:sp>
    </p:spTree>
    <p:extLst>
      <p:ext uri="{BB962C8B-B14F-4D97-AF65-F5344CB8AC3E}">
        <p14:creationId xmlns:p14="http://schemas.microsoft.com/office/powerpoint/2010/main" val="3858122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F819CC-4873-A74C-89AD-BC37222C4CC0}"/>
              </a:ext>
            </a:extLst>
          </p:cNvPr>
          <p:cNvSpPr>
            <a:spLocks noGrp="1"/>
          </p:cNvSpPr>
          <p:nvPr>
            <p:ph type="sldNum" sz="quarter" idx="12"/>
          </p:nvPr>
        </p:nvSpPr>
        <p:spPr/>
        <p:txBody>
          <a:bodyPr/>
          <a:lstStyle/>
          <a:p>
            <a:fld id="{551115BC-487E-4422-894C-CB7CD3E79223}" type="slidenum">
              <a:rPr lang="en-GB" smtClean="0"/>
              <a:pPr/>
              <a:t>16</a:t>
            </a:fld>
            <a:endParaRPr lang="en-GB"/>
          </a:p>
        </p:txBody>
      </p:sp>
      <p:sp>
        <p:nvSpPr>
          <p:cNvPr id="7" name="Title 6">
            <a:extLst>
              <a:ext uri="{FF2B5EF4-FFF2-40B4-BE49-F238E27FC236}">
                <a16:creationId xmlns:a16="http://schemas.microsoft.com/office/drawing/2014/main" id="{BB671696-9910-3A4B-9DC4-0E6A22E031AC}"/>
              </a:ext>
            </a:extLst>
          </p:cNvPr>
          <p:cNvSpPr>
            <a:spLocks noGrp="1"/>
          </p:cNvSpPr>
          <p:nvPr>
            <p:ph type="title"/>
          </p:nvPr>
        </p:nvSpPr>
        <p:spPr>
          <a:xfrm>
            <a:off x="69671" y="494010"/>
            <a:ext cx="6772809" cy="421556"/>
          </a:xfrm>
        </p:spPr>
        <p:txBody>
          <a:bodyPr/>
          <a:lstStyle/>
          <a:p>
            <a:r>
              <a:rPr lang="en-US" sz="2400" b="0" dirty="0">
                <a:latin typeface="Arial" panose="020B0604020202020204" pitchFamily="34" charset="0"/>
                <a:cs typeface="Arial" panose="020B0604020202020204" pitchFamily="34" charset="0"/>
              </a:rPr>
              <a:t>Series: Double-Spoke cavities and cryomodules</a:t>
            </a:r>
          </a:p>
        </p:txBody>
      </p:sp>
      <p:pic>
        <p:nvPicPr>
          <p:cNvPr id="14" name="Image 12" descr="C:\Users\rabehasy\Documents\Sharing ownCloud\Décapage chimique\ESS\DSPK05\Vertical 1 et 2\Photos\2ème sens\20180628_093741.jpg">
            <a:extLst>
              <a:ext uri="{FF2B5EF4-FFF2-40B4-BE49-F238E27FC236}">
                <a16:creationId xmlns:a16="http://schemas.microsoft.com/office/drawing/2014/main" id="{D6920E2F-6813-AF47-8FAF-C12E2872A13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12070872" y="721038"/>
            <a:ext cx="1242138" cy="1603121"/>
          </a:xfrm>
          <a:prstGeom prst="rect">
            <a:avLst/>
          </a:prstGeom>
          <a:noFill/>
          <a:ln>
            <a:noFill/>
          </a:ln>
          <a:extLst>
            <a:ext uri="{53640926-AAD7-44D8-BBD7-CCE9431645EC}">
              <a14:shadowObscured xmlns:a14="http://schemas.microsoft.com/office/drawing/2010/main"/>
            </a:ext>
          </a:extLst>
        </p:spPr>
      </p:pic>
      <p:grpSp>
        <p:nvGrpSpPr>
          <p:cNvPr id="5" name="Group 4">
            <a:extLst>
              <a:ext uri="{FF2B5EF4-FFF2-40B4-BE49-F238E27FC236}">
                <a16:creationId xmlns:a16="http://schemas.microsoft.com/office/drawing/2014/main" id="{D1EAA73C-AD3F-A847-9811-7E26ED677774}"/>
              </a:ext>
            </a:extLst>
          </p:cNvPr>
          <p:cNvGrpSpPr/>
          <p:nvPr/>
        </p:nvGrpSpPr>
        <p:grpSpPr>
          <a:xfrm>
            <a:off x="-4274" y="1203598"/>
            <a:ext cx="4696634" cy="3906436"/>
            <a:chOff x="4145275" y="1522619"/>
            <a:chExt cx="4999970" cy="3487606"/>
          </a:xfrm>
        </p:grpSpPr>
        <p:pic>
          <p:nvPicPr>
            <p:cNvPr id="10" name="Picture 2">
              <a:extLst>
                <a:ext uri="{FF2B5EF4-FFF2-40B4-BE49-F238E27FC236}">
                  <a16:creationId xmlns:a16="http://schemas.microsoft.com/office/drawing/2014/main" id="{9C06CAA6-75BF-7646-ACB7-0EE07720E3B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45275" y="1522619"/>
              <a:ext cx="4931246" cy="3487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a:extLst>
                <a:ext uri="{FF2B5EF4-FFF2-40B4-BE49-F238E27FC236}">
                  <a16:creationId xmlns:a16="http://schemas.microsoft.com/office/drawing/2014/main" id="{305A4E2B-A904-204F-B3F6-494557EC7F34}"/>
                </a:ext>
              </a:extLst>
            </p:cNvPr>
            <p:cNvSpPr txBox="1"/>
            <p:nvPr/>
          </p:nvSpPr>
          <p:spPr>
            <a:xfrm>
              <a:off x="7331306" y="1523790"/>
              <a:ext cx="1813939" cy="473433"/>
            </a:xfrm>
            <a:prstGeom prst="rect">
              <a:avLst/>
            </a:prstGeom>
          </p:spPr>
          <p:txBody>
            <a:bodyPr vert="horz" wrap="square" lIns="68580" tIns="34290" rIns="68580" bIns="34290" rtlCol="0" anchor="t">
              <a:spAutoFit/>
            </a:bodyPr>
            <a:lstStyle/>
            <a:p>
              <a:pPr algn="l"/>
              <a:r>
                <a:rPr lang="en-US" sz="1500" dirty="0"/>
                <a:t>Qualification of complete cavity lifecycle</a:t>
              </a:r>
            </a:p>
          </p:txBody>
        </p:sp>
      </p:grpSp>
      <p:pic>
        <p:nvPicPr>
          <p:cNvPr id="11" name="Picture 2">
            <a:extLst>
              <a:ext uri="{FF2B5EF4-FFF2-40B4-BE49-F238E27FC236}">
                <a16:creationId xmlns:a16="http://schemas.microsoft.com/office/drawing/2014/main" id="{5DCF97BB-1066-9941-96FB-0DD6DA7806E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517074" y="83914"/>
            <a:ext cx="677024" cy="4320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2">
            <a:extLst>
              <a:ext uri="{FF2B5EF4-FFF2-40B4-BE49-F238E27FC236}">
                <a16:creationId xmlns:a16="http://schemas.microsoft.com/office/drawing/2014/main" id="{7C52DCCD-FBA2-F845-9BDD-46C88C64F163}"/>
              </a:ext>
            </a:extLst>
          </p:cNvPr>
          <p:cNvSpPr>
            <a:spLocks noChangeArrowheads="1"/>
          </p:cNvSpPr>
          <p:nvPr/>
        </p:nvSpPr>
        <p:spPr bwMode="auto">
          <a:xfrm>
            <a:off x="4624674" y="2746722"/>
            <a:ext cx="581650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3" name="Picture 2">
            <a:extLst>
              <a:ext uri="{FF2B5EF4-FFF2-40B4-BE49-F238E27FC236}">
                <a16:creationId xmlns:a16="http://schemas.microsoft.com/office/drawing/2014/main" id="{3776E84F-6B02-E14A-B2E8-229B92307233}"/>
              </a:ext>
            </a:extLst>
          </p:cNvPr>
          <p:cNvPicPr>
            <a:picLocks noChangeAspect="1"/>
          </p:cNvPicPr>
          <p:nvPr/>
        </p:nvPicPr>
        <p:blipFill>
          <a:blip r:embed="rId6"/>
          <a:stretch>
            <a:fillRect/>
          </a:stretch>
        </p:blipFill>
        <p:spPr>
          <a:xfrm>
            <a:off x="4499992" y="1084400"/>
            <a:ext cx="4451641" cy="3324643"/>
          </a:xfrm>
          <a:prstGeom prst="rect">
            <a:avLst/>
          </a:prstGeom>
        </p:spPr>
      </p:pic>
      <p:pic>
        <p:nvPicPr>
          <p:cNvPr id="13" name="Image 9">
            <a:extLst>
              <a:ext uri="{FF2B5EF4-FFF2-40B4-BE49-F238E27FC236}">
                <a16:creationId xmlns:a16="http://schemas.microsoft.com/office/drawing/2014/main" id="{776B452B-CED3-844D-BF57-5AE1A0A19EB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94098" y="3992501"/>
            <a:ext cx="1949902" cy="1150999"/>
          </a:xfrm>
          <a:prstGeom prst="rect">
            <a:avLst/>
          </a:prstGeom>
        </p:spPr>
      </p:pic>
    </p:spTree>
    <p:extLst>
      <p:ext uri="{BB962C8B-B14F-4D97-AF65-F5344CB8AC3E}">
        <p14:creationId xmlns:p14="http://schemas.microsoft.com/office/powerpoint/2010/main" val="307447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EB401-C67F-9346-BCA5-6D1B265858EE}"/>
              </a:ext>
            </a:extLst>
          </p:cNvPr>
          <p:cNvSpPr>
            <a:spLocks noGrp="1"/>
          </p:cNvSpPr>
          <p:nvPr>
            <p:ph type="title"/>
          </p:nvPr>
        </p:nvSpPr>
        <p:spPr/>
        <p:txBody>
          <a:bodyPr/>
          <a:lstStyle/>
          <a:p>
            <a:r>
              <a:rPr lang="en-US" dirty="0"/>
              <a:t>Serie: Spoke cryomodules planning</a:t>
            </a:r>
          </a:p>
        </p:txBody>
      </p:sp>
      <p:sp>
        <p:nvSpPr>
          <p:cNvPr id="3" name="Content Placeholder 2">
            <a:extLst>
              <a:ext uri="{FF2B5EF4-FFF2-40B4-BE49-F238E27FC236}">
                <a16:creationId xmlns:a16="http://schemas.microsoft.com/office/drawing/2014/main" id="{D8AEA1D5-CFBE-C645-90F9-4BF122026FF6}"/>
              </a:ext>
            </a:extLst>
          </p:cNvPr>
          <p:cNvSpPr>
            <a:spLocks noGrp="1"/>
          </p:cNvSpPr>
          <p:nvPr>
            <p:ph idx="1"/>
          </p:nvPr>
        </p:nvSpPr>
        <p:spPr>
          <a:xfrm>
            <a:off x="1784581" y="4314380"/>
            <a:ext cx="6172200" cy="726728"/>
          </a:xfrm>
        </p:spPr>
        <p:txBody>
          <a:bodyPr>
            <a:normAutofit/>
          </a:bodyPr>
          <a:lstStyle/>
          <a:p>
            <a:r>
              <a:rPr lang="en-US" sz="1500" dirty="0"/>
              <a:t>Risk: Procurement of bellows and door-knobs inducing at least 2 months of delay in delivering the 1</a:t>
            </a:r>
            <a:r>
              <a:rPr lang="en-US" sz="1500" baseline="30000" dirty="0"/>
              <a:t>st</a:t>
            </a:r>
            <a:r>
              <a:rPr lang="en-US" sz="1500" dirty="0"/>
              <a:t> cryomodule to Uppsala</a:t>
            </a:r>
          </a:p>
        </p:txBody>
      </p:sp>
      <p:sp>
        <p:nvSpPr>
          <p:cNvPr id="4" name="Slide Number Placeholder 3">
            <a:extLst>
              <a:ext uri="{FF2B5EF4-FFF2-40B4-BE49-F238E27FC236}">
                <a16:creationId xmlns:a16="http://schemas.microsoft.com/office/drawing/2014/main" id="{4564A68B-B1C1-154C-9DFB-EF0AD36765D7}"/>
              </a:ext>
            </a:extLst>
          </p:cNvPr>
          <p:cNvSpPr>
            <a:spLocks noGrp="1"/>
          </p:cNvSpPr>
          <p:nvPr>
            <p:ph type="sldNum" sz="quarter" idx="12"/>
          </p:nvPr>
        </p:nvSpPr>
        <p:spPr/>
        <p:txBody>
          <a:bodyPr/>
          <a:lstStyle/>
          <a:p>
            <a:fld id="{551115BC-487E-4422-894C-CB7CD3E79223}" type="slidenum">
              <a:rPr lang="sv-SE" smtClean="0"/>
              <a:pPr/>
              <a:t>17</a:t>
            </a:fld>
            <a:endParaRPr lang="sv-SE" dirty="0"/>
          </a:p>
        </p:txBody>
      </p:sp>
      <p:pic>
        <p:nvPicPr>
          <p:cNvPr id="5" name="Picture 4">
            <a:extLst>
              <a:ext uri="{FF2B5EF4-FFF2-40B4-BE49-F238E27FC236}">
                <a16:creationId xmlns:a16="http://schemas.microsoft.com/office/drawing/2014/main" id="{FDB2EFBA-4E5F-5F44-BC9A-862A3CDE20EA}"/>
              </a:ext>
            </a:extLst>
          </p:cNvPr>
          <p:cNvPicPr>
            <a:picLocks noChangeAspect="1"/>
          </p:cNvPicPr>
          <p:nvPr/>
        </p:nvPicPr>
        <p:blipFill>
          <a:blip r:embed="rId3"/>
          <a:stretch>
            <a:fillRect/>
          </a:stretch>
        </p:blipFill>
        <p:spPr>
          <a:xfrm>
            <a:off x="0" y="1362226"/>
            <a:ext cx="9144000" cy="2419048"/>
          </a:xfrm>
          <a:prstGeom prst="rect">
            <a:avLst/>
          </a:prstGeom>
        </p:spPr>
      </p:pic>
    </p:spTree>
    <p:extLst>
      <p:ext uri="{BB962C8B-B14F-4D97-AF65-F5344CB8AC3E}">
        <p14:creationId xmlns:p14="http://schemas.microsoft.com/office/powerpoint/2010/main" val="4029657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BBF2B6-B1EE-FE4A-81D5-C2F4BDF252CE}"/>
              </a:ext>
            </a:extLst>
          </p:cNvPr>
          <p:cNvSpPr>
            <a:spLocks noGrp="1"/>
          </p:cNvSpPr>
          <p:nvPr>
            <p:ph type="sldNum" sz="quarter" idx="12"/>
          </p:nvPr>
        </p:nvSpPr>
        <p:spPr/>
        <p:txBody>
          <a:bodyPr/>
          <a:lstStyle/>
          <a:p>
            <a:fld id="{551115BC-487E-4422-894C-CB7CD3E79223}" type="slidenum">
              <a:rPr lang="sv-SE" smtClean="0"/>
              <a:pPr/>
              <a:t>18</a:t>
            </a:fld>
            <a:endParaRPr lang="sv-SE" dirty="0"/>
          </a:p>
        </p:txBody>
      </p:sp>
      <p:pic>
        <p:nvPicPr>
          <p:cNvPr id="5" name="Picture 4">
            <a:extLst>
              <a:ext uri="{FF2B5EF4-FFF2-40B4-BE49-F238E27FC236}">
                <a16:creationId xmlns:a16="http://schemas.microsoft.com/office/drawing/2014/main" id="{4B2BE3B6-8014-7441-B0DC-BD4664EAA906}"/>
              </a:ext>
            </a:extLst>
          </p:cNvPr>
          <p:cNvPicPr>
            <a:picLocks noChangeAspect="1"/>
          </p:cNvPicPr>
          <p:nvPr/>
        </p:nvPicPr>
        <p:blipFill>
          <a:blip r:embed="rId2"/>
          <a:stretch>
            <a:fillRect/>
          </a:stretch>
        </p:blipFill>
        <p:spPr>
          <a:xfrm>
            <a:off x="1143001" y="1350823"/>
            <a:ext cx="6858000" cy="3696155"/>
          </a:xfrm>
          <a:prstGeom prst="rect">
            <a:avLst/>
          </a:prstGeom>
        </p:spPr>
      </p:pic>
      <p:sp>
        <p:nvSpPr>
          <p:cNvPr id="6" name="TextBox 5">
            <a:extLst>
              <a:ext uri="{FF2B5EF4-FFF2-40B4-BE49-F238E27FC236}">
                <a16:creationId xmlns:a16="http://schemas.microsoft.com/office/drawing/2014/main" id="{1C82EF18-DAB5-244D-B739-BB5C45A96B39}"/>
              </a:ext>
            </a:extLst>
          </p:cNvPr>
          <p:cNvSpPr txBox="1"/>
          <p:nvPr/>
        </p:nvSpPr>
        <p:spPr>
          <a:xfrm>
            <a:off x="3333462" y="1077889"/>
            <a:ext cx="3120599" cy="230832"/>
          </a:xfrm>
          <a:prstGeom prst="rect">
            <a:avLst/>
          </a:prstGeom>
        </p:spPr>
        <p:txBody>
          <a:bodyPr vert="horz" wrap="square" lIns="68580" tIns="34290" rIns="68580" bIns="34290" rtlCol="0" anchor="t">
            <a:spAutoFit/>
          </a:bodyPr>
          <a:lstStyle/>
          <a:p>
            <a:pPr algn="l"/>
            <a:r>
              <a:rPr lang="en-US" sz="1050" dirty="0">
                <a:solidFill>
                  <a:srgbClr val="0094CA"/>
                </a:solidFill>
              </a:rPr>
              <a:t>F. </a:t>
            </a:r>
            <a:r>
              <a:rPr lang="en-US" sz="1050" dirty="0" err="1">
                <a:solidFill>
                  <a:srgbClr val="0094CA"/>
                </a:solidFill>
              </a:rPr>
              <a:t>Ardellier</a:t>
            </a:r>
            <a:r>
              <a:rPr lang="en-US" sz="1050" dirty="0">
                <a:solidFill>
                  <a:srgbClr val="0094CA"/>
                </a:solidFill>
              </a:rPr>
              <a:t>, presented at Annual Review, 2018, Dec 18</a:t>
            </a:r>
          </a:p>
        </p:txBody>
      </p:sp>
      <p:sp>
        <p:nvSpPr>
          <p:cNvPr id="7" name="Title 1">
            <a:extLst>
              <a:ext uri="{FF2B5EF4-FFF2-40B4-BE49-F238E27FC236}">
                <a16:creationId xmlns:a16="http://schemas.microsoft.com/office/drawing/2014/main" id="{E9F8D7AD-39DB-4D41-ACCA-926CF67CF6F7}"/>
              </a:ext>
            </a:extLst>
          </p:cNvPr>
          <p:cNvSpPr>
            <a:spLocks noGrp="1"/>
          </p:cNvSpPr>
          <p:nvPr>
            <p:ph type="title"/>
          </p:nvPr>
        </p:nvSpPr>
        <p:spPr/>
        <p:txBody>
          <a:bodyPr>
            <a:normAutofit/>
          </a:bodyPr>
          <a:lstStyle/>
          <a:p>
            <a:r>
              <a:rPr lang="en-US" dirty="0"/>
              <a:t>Prototype: Elliptical cryomodules</a:t>
            </a:r>
          </a:p>
        </p:txBody>
      </p:sp>
    </p:spTree>
    <p:extLst>
      <p:ext uri="{BB962C8B-B14F-4D97-AF65-F5344CB8AC3E}">
        <p14:creationId xmlns:p14="http://schemas.microsoft.com/office/powerpoint/2010/main" val="273736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5FC798-148E-B746-8092-737175D7774B}"/>
              </a:ext>
            </a:extLst>
          </p:cNvPr>
          <p:cNvSpPr>
            <a:spLocks noGrp="1"/>
          </p:cNvSpPr>
          <p:nvPr>
            <p:ph type="sldNum" sz="quarter" idx="12"/>
          </p:nvPr>
        </p:nvSpPr>
        <p:spPr/>
        <p:txBody>
          <a:bodyPr/>
          <a:lstStyle/>
          <a:p>
            <a:fld id="{551115BC-487E-4422-894C-CB7CD3E79223}" type="slidenum">
              <a:rPr lang="en-GB" noProof="0" smtClean="0"/>
              <a:t>19</a:t>
            </a:fld>
            <a:endParaRPr lang="en-GB" noProof="0" dirty="0"/>
          </a:p>
        </p:txBody>
      </p:sp>
      <p:sp>
        <p:nvSpPr>
          <p:cNvPr id="3" name="Title 2">
            <a:extLst>
              <a:ext uri="{FF2B5EF4-FFF2-40B4-BE49-F238E27FC236}">
                <a16:creationId xmlns:a16="http://schemas.microsoft.com/office/drawing/2014/main" id="{ECBC55C2-1E2F-C54F-B5DD-8AD3CF961C4A}"/>
              </a:ext>
            </a:extLst>
          </p:cNvPr>
          <p:cNvSpPr>
            <a:spLocks noGrp="1"/>
          </p:cNvSpPr>
          <p:nvPr>
            <p:ph type="title"/>
          </p:nvPr>
        </p:nvSpPr>
        <p:spPr>
          <a:xfrm>
            <a:off x="1503649" y="380681"/>
            <a:ext cx="5354351" cy="421556"/>
          </a:xfrm>
        </p:spPr>
        <p:txBody>
          <a:bodyPr/>
          <a:lstStyle/>
          <a:p>
            <a:r>
              <a:rPr lang="en-US" sz="2400" b="0" dirty="0">
                <a:latin typeface="Arial" panose="020B0604020202020204" pitchFamily="34" charset="0"/>
                <a:cs typeface="Arial" panose="020B0604020202020204" pitchFamily="34" charset="0"/>
              </a:rPr>
              <a:t>Series: Medium-</a:t>
            </a:r>
            <a:r>
              <a:rPr lang="en-US" sz="2400" b="0" dirty="0">
                <a:latin typeface="Symbol" pitchFamily="2" charset="2"/>
                <a:ea typeface="Symbol" charset="2"/>
                <a:cs typeface="Arial" panose="020B0604020202020204" pitchFamily="34" charset="0"/>
              </a:rPr>
              <a:t>b</a:t>
            </a:r>
            <a:r>
              <a:rPr lang="en-US" sz="2400" b="0" dirty="0">
                <a:latin typeface="Arial" panose="020B0604020202020204" pitchFamily="34" charset="0"/>
                <a:cs typeface="Arial" panose="020B0604020202020204" pitchFamily="34" charset="0"/>
              </a:rPr>
              <a:t> cavities</a:t>
            </a:r>
          </a:p>
        </p:txBody>
      </p:sp>
      <p:sp>
        <p:nvSpPr>
          <p:cNvPr id="8" name="TextBox 7">
            <a:extLst>
              <a:ext uri="{FF2B5EF4-FFF2-40B4-BE49-F238E27FC236}">
                <a16:creationId xmlns:a16="http://schemas.microsoft.com/office/drawing/2014/main" id="{86E2E6B8-8DE4-044B-A455-D66E5F2C6308}"/>
              </a:ext>
            </a:extLst>
          </p:cNvPr>
          <p:cNvSpPr txBox="1"/>
          <p:nvPr/>
        </p:nvSpPr>
        <p:spPr>
          <a:xfrm>
            <a:off x="2968589" y="1078465"/>
            <a:ext cx="3601634" cy="230832"/>
          </a:xfrm>
          <a:prstGeom prst="rect">
            <a:avLst/>
          </a:prstGeom>
        </p:spPr>
        <p:txBody>
          <a:bodyPr vert="horz" wrap="square" lIns="68580" tIns="34290" rIns="68580" bIns="34290" rtlCol="0" anchor="t">
            <a:spAutoFit/>
          </a:bodyPr>
          <a:lstStyle/>
          <a:p>
            <a:pPr algn="l"/>
            <a:r>
              <a:rPr lang="en-US" sz="1050" dirty="0">
                <a:solidFill>
                  <a:srgbClr val="0094CA"/>
                </a:solidFill>
              </a:rPr>
              <a:t>P. </a:t>
            </a:r>
            <a:r>
              <a:rPr lang="en-US" sz="1050" dirty="0" err="1">
                <a:solidFill>
                  <a:srgbClr val="0094CA"/>
                </a:solidFill>
              </a:rPr>
              <a:t>Michelato</a:t>
            </a:r>
            <a:r>
              <a:rPr lang="en-US" sz="1050" dirty="0">
                <a:solidFill>
                  <a:srgbClr val="0094CA"/>
                </a:solidFill>
              </a:rPr>
              <a:t>, presented at the Annual Review, 2018, Dec 18</a:t>
            </a:r>
          </a:p>
        </p:txBody>
      </p:sp>
      <p:pic>
        <p:nvPicPr>
          <p:cNvPr id="9" name="Picture 8">
            <a:extLst>
              <a:ext uri="{FF2B5EF4-FFF2-40B4-BE49-F238E27FC236}">
                <a16:creationId xmlns:a16="http://schemas.microsoft.com/office/drawing/2014/main" id="{84197456-0795-8D44-9DAF-E4B5E22999C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760133" y="342382"/>
            <a:ext cx="693929" cy="605183"/>
          </a:xfrm>
          <a:prstGeom prst="rect">
            <a:avLst/>
          </a:prstGeom>
        </p:spPr>
      </p:pic>
      <p:pic>
        <p:nvPicPr>
          <p:cNvPr id="4" name="Picture 3">
            <a:extLst>
              <a:ext uri="{FF2B5EF4-FFF2-40B4-BE49-F238E27FC236}">
                <a16:creationId xmlns:a16="http://schemas.microsoft.com/office/drawing/2014/main" id="{9470C871-7E72-5043-B15A-AC9251F839DE}"/>
              </a:ext>
            </a:extLst>
          </p:cNvPr>
          <p:cNvPicPr>
            <a:picLocks noChangeAspect="1"/>
          </p:cNvPicPr>
          <p:nvPr/>
        </p:nvPicPr>
        <p:blipFill>
          <a:blip r:embed="rId4"/>
          <a:stretch>
            <a:fillRect/>
          </a:stretch>
        </p:blipFill>
        <p:spPr>
          <a:xfrm>
            <a:off x="1143001" y="1309298"/>
            <a:ext cx="6858000" cy="3796730"/>
          </a:xfrm>
          <a:prstGeom prst="rect">
            <a:avLst/>
          </a:prstGeom>
        </p:spPr>
      </p:pic>
    </p:spTree>
    <p:extLst>
      <p:ext uri="{BB962C8B-B14F-4D97-AF65-F5344CB8AC3E}">
        <p14:creationId xmlns:p14="http://schemas.microsoft.com/office/powerpoint/2010/main" val="3679315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a:t>Outline</a:t>
            </a:r>
            <a:endParaRPr lang="fr-CA" dirty="0"/>
          </a:p>
        </p:txBody>
      </p:sp>
      <p:sp>
        <p:nvSpPr>
          <p:cNvPr id="4" name="Slide Number Placeholder 3"/>
          <p:cNvSpPr>
            <a:spLocks noGrp="1"/>
          </p:cNvSpPr>
          <p:nvPr>
            <p:ph type="sldNum" sz="quarter" idx="12"/>
          </p:nvPr>
        </p:nvSpPr>
        <p:spPr/>
        <p:txBody>
          <a:bodyPr/>
          <a:lstStyle/>
          <a:p>
            <a:fld id="{551115BC-487E-4422-894C-CB7CD3E79223}" type="slidenum">
              <a:rPr lang="sv-SE" smtClean="0"/>
              <a:pPr/>
              <a:t>2</a:t>
            </a:fld>
            <a:endParaRPr lang="sv-SE" dirty="0"/>
          </a:p>
        </p:txBody>
      </p:sp>
      <p:pic>
        <p:nvPicPr>
          <p:cNvPr id="5" name="Picture 4"/>
          <p:cNvPicPr>
            <a:picLocks noChangeAspect="1"/>
          </p:cNvPicPr>
          <p:nvPr/>
        </p:nvPicPr>
        <p:blipFill>
          <a:blip r:embed="rId3"/>
          <a:stretch>
            <a:fillRect/>
          </a:stretch>
        </p:blipFill>
        <p:spPr>
          <a:xfrm>
            <a:off x="5292080" y="-1"/>
            <a:ext cx="4025348" cy="5143501"/>
          </a:xfrm>
          <a:prstGeom prst="rect">
            <a:avLst/>
          </a:prstGeom>
        </p:spPr>
      </p:pic>
      <p:sp>
        <p:nvSpPr>
          <p:cNvPr id="6" name="Content Placeholder 2"/>
          <p:cNvSpPr>
            <a:spLocks noGrp="1"/>
          </p:cNvSpPr>
          <p:nvPr>
            <p:ph idx="1"/>
          </p:nvPr>
        </p:nvSpPr>
        <p:spPr>
          <a:xfrm>
            <a:off x="816682" y="1763313"/>
            <a:ext cx="3186354" cy="2616938"/>
          </a:xfrm>
        </p:spPr>
        <p:txBody>
          <a:bodyPr>
            <a:noAutofit/>
          </a:bodyPr>
          <a:lstStyle/>
          <a:p>
            <a:r>
              <a:rPr lang="en-US" sz="1800" dirty="0">
                <a:solidFill>
                  <a:srgbClr val="FF0000"/>
                </a:solidFill>
                <a:latin typeface="Arial" charset="0"/>
                <a:ea typeface="Arial" charset="0"/>
                <a:cs typeface="Arial" charset="0"/>
              </a:rPr>
              <a:t>A Collaborative Project for </a:t>
            </a:r>
            <a:r>
              <a:rPr lang="fr-CA" sz="1800" dirty="0" err="1">
                <a:solidFill>
                  <a:srgbClr val="FF0000"/>
                </a:solidFill>
                <a:latin typeface="Arial" charset="0"/>
                <a:ea typeface="Arial" charset="0"/>
                <a:cs typeface="Arial" charset="0"/>
              </a:rPr>
              <a:t>cavities</a:t>
            </a:r>
            <a:r>
              <a:rPr lang="fr-CA" sz="1800" dirty="0">
                <a:solidFill>
                  <a:srgbClr val="FF0000"/>
                </a:solidFill>
                <a:latin typeface="Arial" charset="0"/>
                <a:ea typeface="Arial" charset="0"/>
                <a:cs typeface="Arial" charset="0"/>
              </a:rPr>
              <a:t> and cryomodules </a:t>
            </a:r>
            <a:endParaRPr lang="en-US" sz="1800" dirty="0">
              <a:solidFill>
                <a:srgbClr val="FF0000"/>
              </a:solidFill>
              <a:latin typeface="Arial" charset="0"/>
              <a:ea typeface="Arial" charset="0"/>
              <a:cs typeface="Arial" charset="0"/>
            </a:endParaRPr>
          </a:p>
          <a:p>
            <a:endParaRPr lang="fr-CA" sz="1800" dirty="0">
              <a:latin typeface="Arial" charset="0"/>
              <a:ea typeface="Arial" charset="0"/>
              <a:cs typeface="Arial" charset="0"/>
            </a:endParaRPr>
          </a:p>
          <a:p>
            <a:r>
              <a:rPr lang="fr-CA" sz="1800" dirty="0" err="1">
                <a:latin typeface="Arial" charset="0"/>
                <a:ea typeface="Arial" charset="0"/>
                <a:cs typeface="Arial" charset="0"/>
              </a:rPr>
              <a:t>Spoke</a:t>
            </a:r>
            <a:r>
              <a:rPr lang="fr-CA" sz="1800" dirty="0">
                <a:latin typeface="Arial" charset="0"/>
                <a:ea typeface="Arial" charset="0"/>
                <a:cs typeface="Arial" charset="0"/>
              </a:rPr>
              <a:t> </a:t>
            </a:r>
            <a:r>
              <a:rPr lang="en-US" sz="1800" dirty="0">
                <a:latin typeface="Arial" charset="0"/>
                <a:ea typeface="Arial" charset="0"/>
                <a:cs typeface="Arial" charset="0"/>
              </a:rPr>
              <a:t>Status </a:t>
            </a:r>
          </a:p>
          <a:p>
            <a:endParaRPr lang="en-US" sz="1800" dirty="0">
              <a:latin typeface="Arial" charset="0"/>
              <a:ea typeface="Arial" charset="0"/>
              <a:cs typeface="Arial" charset="0"/>
            </a:endParaRPr>
          </a:p>
          <a:p>
            <a:r>
              <a:rPr lang="fr-CA" sz="1800" dirty="0" err="1">
                <a:latin typeface="Arial" charset="0"/>
                <a:ea typeface="Arial" charset="0"/>
                <a:cs typeface="Arial" charset="0"/>
              </a:rPr>
              <a:t>Elliptical</a:t>
            </a:r>
            <a:r>
              <a:rPr lang="fr-CA" sz="1800" dirty="0">
                <a:latin typeface="Arial" charset="0"/>
                <a:ea typeface="Arial" charset="0"/>
                <a:cs typeface="Arial" charset="0"/>
              </a:rPr>
              <a:t> </a:t>
            </a:r>
            <a:r>
              <a:rPr lang="en-US" sz="1800" dirty="0">
                <a:latin typeface="Arial" charset="0"/>
                <a:ea typeface="Arial" charset="0"/>
                <a:cs typeface="Arial" charset="0"/>
              </a:rPr>
              <a:t>Status </a:t>
            </a:r>
          </a:p>
          <a:p>
            <a:endParaRPr lang="en-US" sz="1800" dirty="0">
              <a:latin typeface="Arial" charset="0"/>
              <a:ea typeface="Arial" charset="0"/>
              <a:cs typeface="Arial" charset="0"/>
            </a:endParaRPr>
          </a:p>
        </p:txBody>
      </p:sp>
    </p:spTree>
    <p:extLst>
      <p:ext uri="{BB962C8B-B14F-4D97-AF65-F5344CB8AC3E}">
        <p14:creationId xmlns:p14="http://schemas.microsoft.com/office/powerpoint/2010/main" val="385445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20639"/>
            <a:ext cx="5778641" cy="857250"/>
          </a:xfrm>
        </p:spPr>
        <p:txBody>
          <a:bodyPr>
            <a:normAutofit/>
          </a:bodyPr>
          <a:lstStyle/>
          <a:p>
            <a:r>
              <a:rPr lang="en-US" dirty="0"/>
              <a:t>Prototype: Elliptical cryomodules</a:t>
            </a:r>
          </a:p>
        </p:txBody>
      </p:sp>
      <p:pic>
        <p:nvPicPr>
          <p:cNvPr id="13" name="Picture 3">
            <a:extLst>
              <a:ext uri="{FF2B5EF4-FFF2-40B4-BE49-F238E27FC236}">
                <a16:creationId xmlns:a16="http://schemas.microsoft.com/office/drawing/2014/main" id="{441E6E4D-3944-FB42-928F-700E778CA1E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53761" y="53503"/>
            <a:ext cx="693471" cy="4347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FB9BAA92-113D-FD42-ADF3-38EA35BDE731}"/>
              </a:ext>
            </a:extLst>
          </p:cNvPr>
          <p:cNvPicPr>
            <a:picLocks noChangeAspect="1"/>
          </p:cNvPicPr>
          <p:nvPr/>
        </p:nvPicPr>
        <p:blipFill>
          <a:blip r:embed="rId4"/>
          <a:stretch>
            <a:fillRect/>
          </a:stretch>
        </p:blipFill>
        <p:spPr>
          <a:xfrm>
            <a:off x="1269087" y="1308723"/>
            <a:ext cx="6731914" cy="3802571"/>
          </a:xfrm>
          <a:prstGeom prst="rect">
            <a:avLst/>
          </a:prstGeom>
        </p:spPr>
      </p:pic>
      <p:sp>
        <p:nvSpPr>
          <p:cNvPr id="19" name="TextBox 18">
            <a:extLst>
              <a:ext uri="{FF2B5EF4-FFF2-40B4-BE49-F238E27FC236}">
                <a16:creationId xmlns:a16="http://schemas.microsoft.com/office/drawing/2014/main" id="{4E0D9051-6571-4A44-9345-98CD125CEA17}"/>
              </a:ext>
            </a:extLst>
          </p:cNvPr>
          <p:cNvSpPr txBox="1"/>
          <p:nvPr/>
        </p:nvSpPr>
        <p:spPr>
          <a:xfrm>
            <a:off x="3333462" y="1077889"/>
            <a:ext cx="3120599" cy="230832"/>
          </a:xfrm>
          <a:prstGeom prst="rect">
            <a:avLst/>
          </a:prstGeom>
        </p:spPr>
        <p:txBody>
          <a:bodyPr vert="horz" wrap="square" lIns="68580" tIns="34290" rIns="68580" bIns="34290" rtlCol="0" anchor="t">
            <a:spAutoFit/>
          </a:bodyPr>
          <a:lstStyle/>
          <a:p>
            <a:pPr algn="l"/>
            <a:r>
              <a:rPr lang="en-US" sz="1050" dirty="0">
                <a:solidFill>
                  <a:srgbClr val="0094CA"/>
                </a:solidFill>
              </a:rPr>
              <a:t>F. </a:t>
            </a:r>
            <a:r>
              <a:rPr lang="en-US" sz="1050" dirty="0" err="1">
                <a:solidFill>
                  <a:srgbClr val="0094CA"/>
                </a:solidFill>
              </a:rPr>
              <a:t>Ardellier</a:t>
            </a:r>
            <a:r>
              <a:rPr lang="en-US" sz="1050" dirty="0">
                <a:solidFill>
                  <a:srgbClr val="0094CA"/>
                </a:solidFill>
              </a:rPr>
              <a:t>, presented at Annual Review, 2018, Dec 18</a:t>
            </a:r>
          </a:p>
        </p:txBody>
      </p:sp>
    </p:spTree>
    <p:extLst>
      <p:ext uri="{BB962C8B-B14F-4D97-AF65-F5344CB8AC3E}">
        <p14:creationId xmlns:p14="http://schemas.microsoft.com/office/powerpoint/2010/main" val="1280192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1C6AF-C589-C64C-84E1-DD2310E26CA0}"/>
              </a:ext>
            </a:extLst>
          </p:cNvPr>
          <p:cNvSpPr>
            <a:spLocks noGrp="1"/>
          </p:cNvSpPr>
          <p:nvPr>
            <p:ph type="title"/>
          </p:nvPr>
        </p:nvSpPr>
        <p:spPr/>
        <p:txBody>
          <a:bodyPr/>
          <a:lstStyle/>
          <a:p>
            <a:r>
              <a:rPr lang="en-US" dirty="0"/>
              <a:t>Series: </a:t>
            </a:r>
            <a:r>
              <a:rPr lang="en-US" dirty="0">
                <a:latin typeface="Arial" panose="020B0604020202020204" pitchFamily="34" charset="0"/>
                <a:cs typeface="Arial" panose="020B0604020202020204" pitchFamily="34" charset="0"/>
              </a:rPr>
              <a:t>Medium-</a:t>
            </a:r>
            <a:r>
              <a:rPr lang="en-US" dirty="0">
                <a:latin typeface="Symbol" pitchFamily="2" charset="2"/>
                <a:ea typeface="Symbol" charset="2"/>
                <a:cs typeface="Arial" panose="020B0604020202020204" pitchFamily="34" charset="0"/>
              </a:rPr>
              <a:t>b</a:t>
            </a:r>
            <a:r>
              <a:rPr lang="en-US" dirty="0">
                <a:latin typeface="Arial" panose="020B0604020202020204" pitchFamily="34" charset="0"/>
                <a:cs typeface="Arial" panose="020B0604020202020204" pitchFamily="34" charset="0"/>
              </a:rPr>
              <a:t> cavities</a:t>
            </a:r>
            <a:endParaRPr lang="en-US" dirty="0"/>
          </a:p>
        </p:txBody>
      </p:sp>
      <p:sp>
        <p:nvSpPr>
          <p:cNvPr id="4" name="Slide Number Placeholder 3">
            <a:extLst>
              <a:ext uri="{FF2B5EF4-FFF2-40B4-BE49-F238E27FC236}">
                <a16:creationId xmlns:a16="http://schemas.microsoft.com/office/drawing/2014/main" id="{B4C6A55A-8C78-5947-9594-0908A5B6A8B7}"/>
              </a:ext>
            </a:extLst>
          </p:cNvPr>
          <p:cNvSpPr>
            <a:spLocks noGrp="1"/>
          </p:cNvSpPr>
          <p:nvPr>
            <p:ph type="sldNum" sz="quarter" idx="12"/>
          </p:nvPr>
        </p:nvSpPr>
        <p:spPr/>
        <p:txBody>
          <a:bodyPr/>
          <a:lstStyle/>
          <a:p>
            <a:fld id="{551115BC-487E-4422-894C-CB7CD3E79223}" type="slidenum">
              <a:rPr lang="sv-SE" smtClean="0"/>
              <a:pPr/>
              <a:t>21</a:t>
            </a:fld>
            <a:endParaRPr lang="sv-SE" dirty="0"/>
          </a:p>
        </p:txBody>
      </p:sp>
      <p:pic>
        <p:nvPicPr>
          <p:cNvPr id="8" name="Picture 7">
            <a:extLst>
              <a:ext uri="{FF2B5EF4-FFF2-40B4-BE49-F238E27FC236}">
                <a16:creationId xmlns:a16="http://schemas.microsoft.com/office/drawing/2014/main" id="{923772E9-CC95-0A40-AAEA-0E3560D0225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034732" y="90514"/>
            <a:ext cx="531910" cy="463886"/>
          </a:xfrm>
          <a:prstGeom prst="rect">
            <a:avLst/>
          </a:prstGeom>
        </p:spPr>
      </p:pic>
      <p:pic>
        <p:nvPicPr>
          <p:cNvPr id="6" name="Picture 5">
            <a:extLst>
              <a:ext uri="{FF2B5EF4-FFF2-40B4-BE49-F238E27FC236}">
                <a16:creationId xmlns:a16="http://schemas.microsoft.com/office/drawing/2014/main" id="{7180CAF1-378D-6841-AF18-610D63F774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54036" y="1779662"/>
            <a:ext cx="4372489" cy="3261446"/>
          </a:xfrm>
          <a:prstGeom prst="rect">
            <a:avLst/>
          </a:prstGeom>
        </p:spPr>
      </p:pic>
      <p:sp>
        <p:nvSpPr>
          <p:cNvPr id="9" name="TextBox 8">
            <a:extLst>
              <a:ext uri="{FF2B5EF4-FFF2-40B4-BE49-F238E27FC236}">
                <a16:creationId xmlns:a16="http://schemas.microsoft.com/office/drawing/2014/main" id="{8AFD6B07-852D-BE48-AA30-AD600667C76B}"/>
              </a:ext>
            </a:extLst>
          </p:cNvPr>
          <p:cNvSpPr txBox="1"/>
          <p:nvPr/>
        </p:nvSpPr>
        <p:spPr>
          <a:xfrm>
            <a:off x="2401485" y="768591"/>
            <a:ext cx="3601634" cy="230832"/>
          </a:xfrm>
          <a:prstGeom prst="rect">
            <a:avLst/>
          </a:prstGeom>
        </p:spPr>
        <p:txBody>
          <a:bodyPr vert="horz" wrap="square" lIns="68580" tIns="34290" rIns="68580" bIns="34290" rtlCol="0" anchor="t">
            <a:spAutoFit/>
          </a:bodyPr>
          <a:lstStyle/>
          <a:p>
            <a:pPr algn="l"/>
            <a:r>
              <a:rPr lang="en-US" sz="1050" dirty="0">
                <a:solidFill>
                  <a:schemeClr val="bg1"/>
                </a:solidFill>
              </a:rPr>
              <a:t>P. </a:t>
            </a:r>
            <a:r>
              <a:rPr lang="en-US" sz="1050" dirty="0" err="1">
                <a:solidFill>
                  <a:schemeClr val="bg1"/>
                </a:solidFill>
              </a:rPr>
              <a:t>Michelato</a:t>
            </a:r>
            <a:r>
              <a:rPr lang="en-US" sz="1050" dirty="0">
                <a:solidFill>
                  <a:schemeClr val="bg1"/>
                </a:solidFill>
              </a:rPr>
              <a:t>, presented at the Annual Review, 2018, Dec 18</a:t>
            </a:r>
          </a:p>
        </p:txBody>
      </p:sp>
      <p:pic>
        <p:nvPicPr>
          <p:cNvPr id="11" name="Picture 10">
            <a:extLst>
              <a:ext uri="{FF2B5EF4-FFF2-40B4-BE49-F238E27FC236}">
                <a16:creationId xmlns:a16="http://schemas.microsoft.com/office/drawing/2014/main" id="{C1765E88-2BEA-9C40-B7B8-E2590F139DE5}"/>
              </a:ext>
            </a:extLst>
          </p:cNvPr>
          <p:cNvPicPr>
            <a:picLocks noChangeAspect="1"/>
          </p:cNvPicPr>
          <p:nvPr/>
        </p:nvPicPr>
        <p:blipFill>
          <a:blip r:embed="rId4"/>
          <a:stretch>
            <a:fillRect/>
          </a:stretch>
        </p:blipFill>
        <p:spPr>
          <a:xfrm>
            <a:off x="34050" y="1197447"/>
            <a:ext cx="4393934" cy="3261425"/>
          </a:xfrm>
          <a:prstGeom prst="rect">
            <a:avLst/>
          </a:prstGeom>
        </p:spPr>
      </p:pic>
    </p:spTree>
    <p:extLst>
      <p:ext uri="{BB962C8B-B14F-4D97-AF65-F5344CB8AC3E}">
        <p14:creationId xmlns:p14="http://schemas.microsoft.com/office/powerpoint/2010/main" val="144975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200150"/>
            <a:ext cx="6668036" cy="3943350"/>
          </a:xfrm>
        </p:spPr>
        <p:txBody>
          <a:bodyPr>
            <a:normAutofit fontScale="85000" lnSpcReduction="20000"/>
          </a:bodyPr>
          <a:lstStyle/>
          <a:p>
            <a:r>
              <a:rPr lang="en-US" sz="1400" dirty="0"/>
              <a:t>Procurement and tendering phase now fully complete</a:t>
            </a:r>
          </a:p>
          <a:p>
            <a:pPr lvl="1"/>
            <a:r>
              <a:rPr lang="en-US" sz="1200" dirty="0"/>
              <a:t>All contracts signed; all Niobium and most ancillary components received</a:t>
            </a:r>
          </a:p>
          <a:p>
            <a:pPr lvl="1"/>
            <a:endParaRPr lang="en-US" sz="1200" dirty="0"/>
          </a:p>
          <a:p>
            <a:r>
              <a:rPr lang="en-US" sz="1400" dirty="0"/>
              <a:t>“Pre-series” of first 4 cavities H001-H004:</a:t>
            </a:r>
          </a:p>
          <a:p>
            <a:pPr lvl="1"/>
            <a:r>
              <a:rPr lang="en-US" sz="1200" dirty="0"/>
              <a:t>Validate industrial treatment processes since other IKC prototypes treated at IKC labs</a:t>
            </a:r>
          </a:p>
          <a:p>
            <a:pPr lvl="1"/>
            <a:r>
              <a:rPr lang="en-US" sz="1200" dirty="0"/>
              <a:t>First test without helium jacket; retest after integration of helium jacket for final qualification ready for </a:t>
            </a:r>
            <a:r>
              <a:rPr lang="en-US" sz="1200" dirty="0" err="1"/>
              <a:t>cryomodule</a:t>
            </a:r>
            <a:r>
              <a:rPr lang="en-US" sz="1200" dirty="0"/>
              <a:t> installation</a:t>
            </a:r>
          </a:p>
          <a:p>
            <a:pPr lvl="1"/>
            <a:r>
              <a:rPr lang="en-US" sz="1200" dirty="0"/>
              <a:t>Sequential release of each cavity to final assembly and treatment</a:t>
            </a:r>
          </a:p>
          <a:p>
            <a:endParaRPr lang="en-US" sz="1400" dirty="0"/>
          </a:p>
          <a:p>
            <a:r>
              <a:rPr lang="en-US" sz="1400" dirty="0"/>
              <a:t>H001 finished equator welding 21 March 2019</a:t>
            </a:r>
          </a:p>
          <a:p>
            <a:pPr lvl="1"/>
            <a:r>
              <a:rPr lang="en-US" sz="1200" dirty="0"/>
              <a:t>Warm RF measurements immediately after welding:</a:t>
            </a:r>
          </a:p>
          <a:p>
            <a:pPr lvl="2"/>
            <a:r>
              <a:rPr lang="en-US" sz="900" dirty="0"/>
              <a:t>f(pi) = 703.61MHz (~200kHz &lt; nominal target) before tuning</a:t>
            </a:r>
          </a:p>
          <a:p>
            <a:pPr lvl="2"/>
            <a:r>
              <a:rPr lang="en-US" sz="900" dirty="0"/>
              <a:t>field flatness = 94% before tuning</a:t>
            </a:r>
          </a:p>
          <a:p>
            <a:pPr lvl="1"/>
            <a:r>
              <a:rPr lang="en-US" sz="1200" dirty="0"/>
              <a:t>First cold test result expected June 2019</a:t>
            </a:r>
          </a:p>
          <a:p>
            <a:endParaRPr lang="en-US" sz="1400" dirty="0"/>
          </a:p>
          <a:p>
            <a:r>
              <a:rPr lang="en-US" sz="1400" dirty="0"/>
              <a:t>H005- onward (series cavities) production:</a:t>
            </a:r>
          </a:p>
          <a:p>
            <a:pPr lvl="1"/>
            <a:r>
              <a:rPr lang="en-US" sz="1200" dirty="0"/>
              <a:t>Components and sub-assemblies started manufacturing already</a:t>
            </a:r>
          </a:p>
          <a:p>
            <a:pPr lvl="1"/>
            <a:r>
              <a:rPr lang="en-US" sz="1200" dirty="0"/>
              <a:t>Release of semi-finished parts in Sept/Oct 2019 for cavity delivery Jan 2020</a:t>
            </a:r>
          </a:p>
          <a:p>
            <a:pPr lvl="1"/>
            <a:endParaRPr lang="en-US" sz="1200" dirty="0"/>
          </a:p>
          <a:p>
            <a:r>
              <a:rPr lang="en-US" sz="1200" dirty="0"/>
              <a:t>Infrastructure: </a:t>
            </a:r>
            <a:r>
              <a:rPr lang="en-US" sz="1400" dirty="0" err="1"/>
              <a:t>Optimisation</a:t>
            </a:r>
            <a:r>
              <a:rPr lang="en-US" sz="1400" dirty="0"/>
              <a:t> and benchmarking: June 2019 - Q4/2019</a:t>
            </a:r>
          </a:p>
          <a:p>
            <a:pPr lvl="1"/>
            <a:r>
              <a:rPr lang="en-US" sz="1100" dirty="0"/>
              <a:t>Operations processes to be tuned and </a:t>
            </a:r>
            <a:r>
              <a:rPr lang="en-US" sz="1100" dirty="0" err="1"/>
              <a:t>optimised</a:t>
            </a:r>
            <a:r>
              <a:rPr lang="en-US" sz="1100" dirty="0"/>
              <a:t> using early prototype cavities</a:t>
            </a:r>
          </a:p>
          <a:p>
            <a:pPr lvl="1"/>
            <a:r>
              <a:rPr lang="en-US" sz="1100" dirty="0"/>
              <a:t>Develop automations for process control as required</a:t>
            </a:r>
          </a:p>
          <a:p>
            <a:pPr lvl="1"/>
            <a:r>
              <a:rPr lang="en-US" sz="1100" dirty="0"/>
              <a:t>Benchmark comparison of reference cavity tested externally</a:t>
            </a:r>
          </a:p>
        </p:txBody>
      </p:sp>
      <p:sp>
        <p:nvSpPr>
          <p:cNvPr id="6" name="Title 1">
            <a:extLst>
              <a:ext uri="{FF2B5EF4-FFF2-40B4-BE49-F238E27FC236}">
                <a16:creationId xmlns:a16="http://schemas.microsoft.com/office/drawing/2014/main" id="{190785CD-8027-BC45-B67D-E31F9776D475}"/>
              </a:ext>
            </a:extLst>
          </p:cNvPr>
          <p:cNvSpPr>
            <a:spLocks noGrp="1"/>
          </p:cNvSpPr>
          <p:nvPr>
            <p:ph type="title"/>
          </p:nvPr>
        </p:nvSpPr>
        <p:spPr>
          <a:xfrm>
            <a:off x="457200" y="205979"/>
            <a:ext cx="7139136" cy="857250"/>
          </a:xfrm>
        </p:spPr>
        <p:txBody>
          <a:bodyPr/>
          <a:lstStyle/>
          <a:p>
            <a:r>
              <a:rPr lang="en-US" dirty="0"/>
              <a:t>Series: </a:t>
            </a:r>
            <a:r>
              <a:rPr lang="en-US" dirty="0">
                <a:latin typeface="Arial" panose="020B0604020202020204" pitchFamily="34" charset="0"/>
                <a:cs typeface="Arial" panose="020B0604020202020204" pitchFamily="34" charset="0"/>
              </a:rPr>
              <a:t>High-</a:t>
            </a:r>
            <a:r>
              <a:rPr lang="en-US" dirty="0">
                <a:latin typeface="Symbol" pitchFamily="2" charset="2"/>
                <a:ea typeface="Symbol" charset="2"/>
                <a:cs typeface="Arial" panose="020B0604020202020204" pitchFamily="34" charset="0"/>
              </a:rPr>
              <a:t>b</a:t>
            </a:r>
            <a:r>
              <a:rPr lang="en-US" dirty="0">
                <a:latin typeface="Arial" panose="020B0604020202020204" pitchFamily="34" charset="0"/>
                <a:cs typeface="Arial" panose="020B0604020202020204" pitchFamily="34" charset="0"/>
              </a:rPr>
              <a:t> cavities</a:t>
            </a:r>
            <a:endParaRPr lang="en-US" dirty="0"/>
          </a:p>
        </p:txBody>
      </p:sp>
      <p:pic>
        <p:nvPicPr>
          <p:cNvPr id="9" name="Picture 3" descr="P:\4. WP11_High_Beta_Cavity_Procurement\fin - Finance\1226-wp11-fin-Receipting-Evidence-(20190325)\RI Visit_PG 20190322\20190322_103054.jpg">
            <a:extLst>
              <a:ext uri="{FF2B5EF4-FFF2-40B4-BE49-F238E27FC236}">
                <a16:creationId xmlns:a16="http://schemas.microsoft.com/office/drawing/2014/main" id="{2F388B13-F721-BE46-A00B-28F980485AE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88235" y="2493328"/>
            <a:ext cx="1899636" cy="10685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P:\4. WP11_High_Beta_Cavity_Procurement\fin - Finance\1226-wp11-fin-Receipting-Evidence-(20190325)\RI Visit_PG 20190322\20190322_103122.jpg">
            <a:extLst>
              <a:ext uri="{FF2B5EF4-FFF2-40B4-BE49-F238E27FC236}">
                <a16:creationId xmlns:a16="http://schemas.microsoft.com/office/drawing/2014/main" id="{B9FFD4B4-9CFD-B34B-96D4-E377ACA7C04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93659" y="3888146"/>
            <a:ext cx="1975847" cy="1111413"/>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7E73AAF9-76C7-7D4A-9C24-28A9AEA9B2A1}"/>
              </a:ext>
            </a:extLst>
          </p:cNvPr>
          <p:cNvGrpSpPr/>
          <p:nvPr/>
        </p:nvGrpSpPr>
        <p:grpSpPr>
          <a:xfrm>
            <a:off x="7075129" y="2589739"/>
            <a:ext cx="2007589" cy="1233744"/>
            <a:chOff x="7073749" y="1124937"/>
            <a:chExt cx="2007589" cy="1233744"/>
          </a:xfrm>
        </p:grpSpPr>
        <p:pic>
          <p:nvPicPr>
            <p:cNvPr id="8" name="Picture 2">
              <a:extLst>
                <a:ext uri="{FF2B5EF4-FFF2-40B4-BE49-F238E27FC236}">
                  <a16:creationId xmlns:a16="http://schemas.microsoft.com/office/drawing/2014/main" id="{20363547-7500-D54B-91DC-A7F1460D793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92279" y="1124937"/>
              <a:ext cx="1975847" cy="974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extLst>
                <a:ext uri="{FF2B5EF4-FFF2-40B4-BE49-F238E27FC236}">
                  <a16:creationId xmlns:a16="http://schemas.microsoft.com/office/drawing/2014/main" id="{905FBD15-D452-F641-8E7F-22B029A9E854}"/>
                </a:ext>
              </a:extLst>
            </p:cNvPr>
            <p:cNvSpPr txBox="1"/>
            <p:nvPr/>
          </p:nvSpPr>
          <p:spPr>
            <a:xfrm>
              <a:off x="7073749" y="2097071"/>
              <a:ext cx="2007589" cy="261610"/>
            </a:xfrm>
            <a:prstGeom prst="rect">
              <a:avLst/>
            </a:prstGeom>
            <a:solidFill>
              <a:schemeClr val="bg1"/>
            </a:solidFill>
          </p:spPr>
          <p:txBody>
            <a:bodyPr wrap="square" rtlCol="0">
              <a:spAutoFit/>
            </a:bodyPr>
            <a:lstStyle/>
            <a:p>
              <a:r>
                <a:rPr lang="en-GB" sz="1100" dirty="0"/>
                <a:t>March 2019: H001 assembled</a:t>
              </a:r>
            </a:p>
          </p:txBody>
        </p:sp>
      </p:grpSp>
      <p:grpSp>
        <p:nvGrpSpPr>
          <p:cNvPr id="14" name="Group 13">
            <a:extLst>
              <a:ext uri="{FF2B5EF4-FFF2-40B4-BE49-F238E27FC236}">
                <a16:creationId xmlns:a16="http://schemas.microsoft.com/office/drawing/2014/main" id="{F0741535-B1C8-6C46-8184-942341B3742C}"/>
              </a:ext>
            </a:extLst>
          </p:cNvPr>
          <p:cNvGrpSpPr/>
          <p:nvPr/>
        </p:nvGrpSpPr>
        <p:grpSpPr>
          <a:xfrm>
            <a:off x="7038918" y="1122510"/>
            <a:ext cx="2057012" cy="1467229"/>
            <a:chOff x="7024326" y="3541302"/>
            <a:chExt cx="2057012" cy="1467229"/>
          </a:xfrm>
        </p:grpSpPr>
        <p:pic>
          <p:nvPicPr>
            <p:cNvPr id="7" name="Content Placeholder 3">
              <a:extLst>
                <a:ext uri="{FF2B5EF4-FFF2-40B4-BE49-F238E27FC236}">
                  <a16:creationId xmlns:a16="http://schemas.microsoft.com/office/drawing/2014/main" id="{334DF2AB-3AB3-BB4D-9800-78DB4000E6DC}"/>
                </a:ext>
              </a:extLst>
            </p:cNvPr>
            <p:cNvPicPr>
              <a:picLocks noChangeAspect="1"/>
            </p:cNvPicPr>
            <p:nvPr/>
          </p:nvPicPr>
          <p:blipFill>
            <a:blip r:embed="rId6"/>
            <a:stretch>
              <a:fillRect/>
            </a:stretch>
          </p:blipFill>
          <p:spPr>
            <a:xfrm>
              <a:off x="7092279" y="3541302"/>
              <a:ext cx="1989059" cy="1036341"/>
            </a:xfrm>
            <a:prstGeom prst="rect">
              <a:avLst/>
            </a:prstGeom>
          </p:spPr>
        </p:pic>
        <p:sp>
          <p:nvSpPr>
            <p:cNvPr id="12" name="TextBox 11">
              <a:extLst>
                <a:ext uri="{FF2B5EF4-FFF2-40B4-BE49-F238E27FC236}">
                  <a16:creationId xmlns:a16="http://schemas.microsoft.com/office/drawing/2014/main" id="{34F85BA2-4BD0-C84F-A94F-756B288E0BAC}"/>
                </a:ext>
              </a:extLst>
            </p:cNvPr>
            <p:cNvSpPr txBox="1"/>
            <p:nvPr/>
          </p:nvSpPr>
          <p:spPr>
            <a:xfrm>
              <a:off x="7024326" y="4577644"/>
              <a:ext cx="2043800" cy="430887"/>
            </a:xfrm>
            <a:prstGeom prst="rect">
              <a:avLst/>
            </a:prstGeom>
            <a:solidFill>
              <a:schemeClr val="bg1"/>
            </a:solidFill>
          </p:spPr>
          <p:txBody>
            <a:bodyPr wrap="square" rtlCol="0">
              <a:spAutoFit/>
            </a:bodyPr>
            <a:lstStyle/>
            <a:p>
              <a:r>
                <a:rPr lang="en-GB" sz="1100" dirty="0"/>
                <a:t>Nov 2018: Half cell parts at RI after manufacture</a:t>
              </a:r>
            </a:p>
          </p:txBody>
        </p:sp>
      </p:grpSp>
      <p:pic>
        <p:nvPicPr>
          <p:cNvPr id="15" name="Picture 14">
            <a:extLst>
              <a:ext uri="{FF2B5EF4-FFF2-40B4-BE49-F238E27FC236}">
                <a16:creationId xmlns:a16="http://schemas.microsoft.com/office/drawing/2014/main" id="{4A81B192-74C8-A449-BF63-6FB13F8D4E95}"/>
              </a:ext>
            </a:extLst>
          </p:cNvPr>
          <p:cNvPicPr>
            <a:picLocks noChangeAspect="1"/>
          </p:cNvPicPr>
          <p:nvPr/>
        </p:nvPicPr>
        <p:blipFill>
          <a:blip r:embed="rId7"/>
          <a:stretch>
            <a:fillRect/>
          </a:stretch>
        </p:blipFill>
        <p:spPr>
          <a:xfrm>
            <a:off x="5578893" y="51470"/>
            <a:ext cx="1514766" cy="429713"/>
          </a:xfrm>
          <a:prstGeom prst="rect">
            <a:avLst/>
          </a:prstGeom>
        </p:spPr>
      </p:pic>
    </p:spTree>
    <p:extLst>
      <p:ext uri="{BB962C8B-B14F-4D97-AF65-F5344CB8AC3E}">
        <p14:creationId xmlns:p14="http://schemas.microsoft.com/office/powerpoint/2010/main" val="388176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5FC798-148E-B746-8092-737175D7774B}"/>
              </a:ext>
            </a:extLst>
          </p:cNvPr>
          <p:cNvSpPr>
            <a:spLocks noGrp="1"/>
          </p:cNvSpPr>
          <p:nvPr>
            <p:ph type="sldNum" sz="quarter" idx="12"/>
          </p:nvPr>
        </p:nvSpPr>
        <p:spPr/>
        <p:txBody>
          <a:bodyPr/>
          <a:lstStyle/>
          <a:p>
            <a:fld id="{551115BC-487E-4422-894C-CB7CD3E79223}" type="slidenum">
              <a:rPr lang="en-GB" noProof="0" smtClean="0"/>
              <a:t>23</a:t>
            </a:fld>
            <a:endParaRPr lang="en-GB" noProof="0" dirty="0"/>
          </a:p>
        </p:txBody>
      </p:sp>
      <p:sp>
        <p:nvSpPr>
          <p:cNvPr id="3" name="Title 2">
            <a:extLst>
              <a:ext uri="{FF2B5EF4-FFF2-40B4-BE49-F238E27FC236}">
                <a16:creationId xmlns:a16="http://schemas.microsoft.com/office/drawing/2014/main" id="{ECBC55C2-1E2F-C54F-B5DD-8AD3CF961C4A}"/>
              </a:ext>
            </a:extLst>
          </p:cNvPr>
          <p:cNvSpPr>
            <a:spLocks noGrp="1"/>
          </p:cNvSpPr>
          <p:nvPr>
            <p:ph type="title"/>
          </p:nvPr>
        </p:nvSpPr>
        <p:spPr>
          <a:xfrm>
            <a:off x="1503649" y="426853"/>
            <a:ext cx="5354351" cy="421556"/>
          </a:xfrm>
        </p:spPr>
        <p:txBody>
          <a:bodyPr/>
          <a:lstStyle/>
          <a:p>
            <a:r>
              <a:rPr lang="en-US" sz="2400" b="0" dirty="0">
                <a:latin typeface="Arial" panose="020B0604020202020204" pitchFamily="34" charset="0"/>
                <a:cs typeface="Arial" panose="020B0604020202020204" pitchFamily="34" charset="0"/>
              </a:rPr>
              <a:t>Series: High-</a:t>
            </a:r>
            <a:r>
              <a:rPr lang="en-US" sz="2400" b="0" dirty="0">
                <a:latin typeface="Symbol" pitchFamily="2" charset="2"/>
                <a:ea typeface="Symbol" charset="2"/>
                <a:cs typeface="Arial" panose="020B0604020202020204" pitchFamily="34" charset="0"/>
              </a:rPr>
              <a:t>b</a:t>
            </a:r>
            <a:r>
              <a:rPr lang="en-US" sz="2400" b="0" dirty="0">
                <a:latin typeface="Arial" panose="020B0604020202020204" pitchFamily="34" charset="0"/>
                <a:cs typeface="Arial" panose="020B0604020202020204" pitchFamily="34" charset="0"/>
              </a:rPr>
              <a:t> cavities</a:t>
            </a:r>
          </a:p>
        </p:txBody>
      </p:sp>
      <p:sp>
        <p:nvSpPr>
          <p:cNvPr id="8" name="TextBox 7">
            <a:extLst>
              <a:ext uri="{FF2B5EF4-FFF2-40B4-BE49-F238E27FC236}">
                <a16:creationId xmlns:a16="http://schemas.microsoft.com/office/drawing/2014/main" id="{86E2E6B8-8DE4-044B-A455-D66E5F2C6308}"/>
              </a:ext>
            </a:extLst>
          </p:cNvPr>
          <p:cNvSpPr txBox="1"/>
          <p:nvPr/>
        </p:nvSpPr>
        <p:spPr>
          <a:xfrm>
            <a:off x="2968589" y="828750"/>
            <a:ext cx="3601634" cy="230832"/>
          </a:xfrm>
          <a:prstGeom prst="rect">
            <a:avLst/>
          </a:prstGeom>
        </p:spPr>
        <p:txBody>
          <a:bodyPr vert="horz" wrap="square" lIns="68580" tIns="34290" rIns="68580" bIns="34290" rtlCol="0" anchor="t">
            <a:spAutoFit/>
          </a:bodyPr>
          <a:lstStyle/>
          <a:p>
            <a:pPr algn="l"/>
            <a:r>
              <a:rPr lang="en-US" sz="1050" dirty="0">
                <a:solidFill>
                  <a:schemeClr val="bg1"/>
                </a:solidFill>
              </a:rPr>
              <a:t>P. </a:t>
            </a:r>
            <a:r>
              <a:rPr lang="en-US" sz="1050" dirty="0" err="1">
                <a:solidFill>
                  <a:schemeClr val="bg1"/>
                </a:solidFill>
              </a:rPr>
              <a:t>McIntosch</a:t>
            </a:r>
            <a:r>
              <a:rPr lang="en-US" sz="1050" dirty="0">
                <a:solidFill>
                  <a:schemeClr val="bg1"/>
                </a:solidFill>
              </a:rPr>
              <a:t>, presented at the Annual Review, 2018, Dec 18</a:t>
            </a:r>
          </a:p>
        </p:txBody>
      </p:sp>
      <p:pic>
        <p:nvPicPr>
          <p:cNvPr id="10" name="Picture 9">
            <a:extLst>
              <a:ext uri="{FF2B5EF4-FFF2-40B4-BE49-F238E27FC236}">
                <a16:creationId xmlns:a16="http://schemas.microsoft.com/office/drawing/2014/main" id="{074B284A-BCF7-BC47-B5B7-E2914D746EE4}"/>
              </a:ext>
            </a:extLst>
          </p:cNvPr>
          <p:cNvPicPr>
            <a:picLocks noChangeAspect="1"/>
          </p:cNvPicPr>
          <p:nvPr/>
        </p:nvPicPr>
        <p:blipFill>
          <a:blip r:embed="rId2"/>
          <a:stretch>
            <a:fillRect/>
          </a:stretch>
        </p:blipFill>
        <p:spPr>
          <a:xfrm>
            <a:off x="5166067" y="256135"/>
            <a:ext cx="1612580" cy="425405"/>
          </a:xfrm>
          <a:prstGeom prst="rect">
            <a:avLst/>
          </a:prstGeom>
        </p:spPr>
      </p:pic>
      <p:pic>
        <p:nvPicPr>
          <p:cNvPr id="4" name="Picture 3">
            <a:extLst>
              <a:ext uri="{FF2B5EF4-FFF2-40B4-BE49-F238E27FC236}">
                <a16:creationId xmlns:a16="http://schemas.microsoft.com/office/drawing/2014/main" id="{640AEFF9-C9DA-8D4C-BE11-AFFEC8F02454}"/>
              </a:ext>
            </a:extLst>
          </p:cNvPr>
          <p:cNvPicPr>
            <a:picLocks noChangeAspect="1"/>
          </p:cNvPicPr>
          <p:nvPr/>
        </p:nvPicPr>
        <p:blipFill>
          <a:blip r:embed="rId3"/>
          <a:stretch>
            <a:fillRect/>
          </a:stretch>
        </p:blipFill>
        <p:spPr>
          <a:xfrm>
            <a:off x="939944" y="1349610"/>
            <a:ext cx="5032413" cy="3769966"/>
          </a:xfrm>
          <a:prstGeom prst="rect">
            <a:avLst/>
          </a:prstGeom>
          <a:noFill/>
          <a:ln w="25400" cmpd="thinThick">
            <a:solidFill>
              <a:schemeClr val="accent1"/>
            </a:solidFill>
          </a:ln>
        </p:spPr>
      </p:pic>
      <p:sp>
        <p:nvSpPr>
          <p:cNvPr id="6" name="Rectangle 5">
            <a:extLst>
              <a:ext uri="{FF2B5EF4-FFF2-40B4-BE49-F238E27FC236}">
                <a16:creationId xmlns:a16="http://schemas.microsoft.com/office/drawing/2014/main" id="{D7620517-586B-DC4D-A8C7-7F00C0F98DAE}"/>
              </a:ext>
            </a:extLst>
          </p:cNvPr>
          <p:cNvSpPr/>
          <p:nvPr/>
        </p:nvSpPr>
        <p:spPr>
          <a:xfrm>
            <a:off x="6084168" y="2200513"/>
            <a:ext cx="2784031" cy="1338828"/>
          </a:xfrm>
          <a:prstGeom prst="rect">
            <a:avLst/>
          </a:prstGeom>
        </p:spPr>
        <p:txBody>
          <a:bodyPr wrap="square">
            <a:spAutoFit/>
          </a:bodyPr>
          <a:lstStyle/>
          <a:p>
            <a:pPr marL="214321" indent="-214321">
              <a:buFont typeface="Arial" panose="020B0604020202020204" pitchFamily="34" charset="0"/>
              <a:buChar char="•"/>
            </a:pPr>
            <a:r>
              <a:rPr lang="en-US" sz="1350" dirty="0">
                <a:latin typeface="Arial" panose="020B0604020202020204" pitchFamily="34" charset="0"/>
                <a:cs typeface="Arial" panose="020B0604020202020204" pitchFamily="34" charset="0"/>
              </a:rPr>
              <a:t>2K cooldown of VT with CEA</a:t>
            </a:r>
            <a:br>
              <a:rPr lang="en-US" sz="1350" dirty="0">
                <a:latin typeface="Arial" panose="020B0604020202020204" pitchFamily="34" charset="0"/>
                <a:cs typeface="Arial" panose="020B0604020202020204" pitchFamily="34" charset="0"/>
              </a:rPr>
            </a:br>
            <a:r>
              <a:rPr lang="en-US" sz="1350" dirty="0">
                <a:latin typeface="Arial" panose="020B0604020202020204" pitchFamily="34" charset="0"/>
                <a:cs typeface="Arial" panose="020B0604020202020204" pitchFamily="34" charset="0"/>
              </a:rPr>
              <a:t>cavity on-going</a:t>
            </a:r>
          </a:p>
          <a:p>
            <a:pPr marL="214321" indent="-214321">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21" indent="-214321">
              <a:buFont typeface="Arial" panose="020B0604020202020204" pitchFamily="34" charset="0"/>
              <a:buChar char="•"/>
            </a:pPr>
            <a:r>
              <a:rPr lang="en-US" sz="1350" dirty="0">
                <a:latin typeface="Arial" panose="020B0604020202020204" pitchFamily="34" charset="0"/>
                <a:cs typeface="Arial" panose="020B0604020202020204" pitchFamily="34" charset="0"/>
              </a:rPr>
              <a:t>Pre-series cavity fabricated and to be testing at DESY in May 2019</a:t>
            </a:r>
          </a:p>
        </p:txBody>
      </p:sp>
    </p:spTree>
    <p:extLst>
      <p:ext uri="{BB962C8B-B14F-4D97-AF65-F5344CB8AC3E}">
        <p14:creationId xmlns:p14="http://schemas.microsoft.com/office/powerpoint/2010/main" val="1408632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33AD6-D86E-1E43-B844-A0375F736F10}"/>
              </a:ext>
            </a:extLst>
          </p:cNvPr>
          <p:cNvSpPr>
            <a:spLocks noGrp="1"/>
          </p:cNvSpPr>
          <p:nvPr>
            <p:ph type="title"/>
          </p:nvPr>
        </p:nvSpPr>
        <p:spPr/>
        <p:txBody>
          <a:bodyPr/>
          <a:lstStyle/>
          <a:p>
            <a:r>
              <a:rPr lang="en-US" dirty="0"/>
              <a:t>Serie: Elliptical cryomodules planning</a:t>
            </a:r>
          </a:p>
        </p:txBody>
      </p:sp>
      <p:sp>
        <p:nvSpPr>
          <p:cNvPr id="3" name="Content Placeholder 2">
            <a:extLst>
              <a:ext uri="{FF2B5EF4-FFF2-40B4-BE49-F238E27FC236}">
                <a16:creationId xmlns:a16="http://schemas.microsoft.com/office/drawing/2014/main" id="{F0C7C754-AAC5-1C4B-AD11-13EA485DFD6C}"/>
              </a:ext>
            </a:extLst>
          </p:cNvPr>
          <p:cNvSpPr>
            <a:spLocks noGrp="1"/>
          </p:cNvSpPr>
          <p:nvPr>
            <p:ph idx="1"/>
          </p:nvPr>
        </p:nvSpPr>
        <p:spPr>
          <a:xfrm>
            <a:off x="305781" y="4719665"/>
            <a:ext cx="8095828" cy="444373"/>
          </a:xfrm>
        </p:spPr>
        <p:txBody>
          <a:bodyPr>
            <a:normAutofit fontScale="92500"/>
          </a:bodyPr>
          <a:lstStyle/>
          <a:p>
            <a:r>
              <a:rPr lang="en-US" sz="1500" dirty="0"/>
              <a:t>Risk: No spare: any component failure during the fabrication sequence implies a direct delay</a:t>
            </a:r>
          </a:p>
        </p:txBody>
      </p:sp>
      <p:sp>
        <p:nvSpPr>
          <p:cNvPr id="4" name="Slide Number Placeholder 3">
            <a:extLst>
              <a:ext uri="{FF2B5EF4-FFF2-40B4-BE49-F238E27FC236}">
                <a16:creationId xmlns:a16="http://schemas.microsoft.com/office/drawing/2014/main" id="{9E0B7D17-5E02-674C-9703-530A1592947B}"/>
              </a:ext>
            </a:extLst>
          </p:cNvPr>
          <p:cNvSpPr>
            <a:spLocks noGrp="1"/>
          </p:cNvSpPr>
          <p:nvPr>
            <p:ph type="sldNum" sz="quarter" idx="12"/>
          </p:nvPr>
        </p:nvSpPr>
        <p:spPr/>
        <p:txBody>
          <a:bodyPr/>
          <a:lstStyle/>
          <a:p>
            <a:fld id="{551115BC-487E-4422-894C-CB7CD3E79223}" type="slidenum">
              <a:rPr lang="sv-SE" smtClean="0"/>
              <a:pPr/>
              <a:t>24</a:t>
            </a:fld>
            <a:endParaRPr lang="sv-SE" dirty="0"/>
          </a:p>
        </p:txBody>
      </p:sp>
      <p:pic>
        <p:nvPicPr>
          <p:cNvPr id="5" name="Picture 4">
            <a:extLst>
              <a:ext uri="{FF2B5EF4-FFF2-40B4-BE49-F238E27FC236}">
                <a16:creationId xmlns:a16="http://schemas.microsoft.com/office/drawing/2014/main" id="{495EAA83-7BE5-E940-98A2-B2C9C9C4E28E}"/>
              </a:ext>
            </a:extLst>
          </p:cNvPr>
          <p:cNvPicPr>
            <a:picLocks noChangeAspect="1"/>
          </p:cNvPicPr>
          <p:nvPr/>
        </p:nvPicPr>
        <p:blipFill>
          <a:blip r:embed="rId3"/>
          <a:stretch>
            <a:fillRect/>
          </a:stretch>
        </p:blipFill>
        <p:spPr>
          <a:xfrm>
            <a:off x="13821" y="260777"/>
            <a:ext cx="9144000" cy="4482687"/>
          </a:xfrm>
          <a:prstGeom prst="rect">
            <a:avLst/>
          </a:prstGeom>
        </p:spPr>
      </p:pic>
    </p:spTree>
    <p:extLst>
      <p:ext uri="{BB962C8B-B14F-4D97-AF65-F5344CB8AC3E}">
        <p14:creationId xmlns:p14="http://schemas.microsoft.com/office/powerpoint/2010/main" val="2947413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10"/>
          <p:cNvGrpSpPr>
            <a:grpSpLocks/>
          </p:cNvGrpSpPr>
          <p:nvPr/>
        </p:nvGrpSpPr>
        <p:grpSpPr bwMode="auto">
          <a:xfrm>
            <a:off x="1235871" y="4166721"/>
            <a:ext cx="6672262" cy="798910"/>
            <a:chOff x="0" y="0"/>
            <a:chExt cx="12547601" cy="1720850"/>
          </a:xfrm>
        </p:grpSpPr>
        <p:sp>
          <p:nvSpPr>
            <p:cNvPr id="73" name="AutoShape 11"/>
            <p:cNvSpPr>
              <a:spLocks/>
            </p:cNvSpPr>
            <p:nvPr/>
          </p:nvSpPr>
          <p:spPr bwMode="auto">
            <a:xfrm>
              <a:off x="5461443" y="648846"/>
              <a:ext cx="964541" cy="469322"/>
            </a:xfrm>
            <a:prstGeom prst="roundRect">
              <a:avLst>
                <a:gd name="adj" fmla="val 29731"/>
              </a:avLst>
            </a:prstGeom>
            <a:solidFill>
              <a:srgbClr val="66A1DD">
                <a:alpha val="79999"/>
              </a:srgbClr>
            </a:solidFill>
            <a:ln w="25400" cap="flat" cmpd="sng">
              <a:solidFill>
                <a:srgbClr val="606060">
                  <a:alpha val="79999"/>
                </a:srgbClr>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126">
                  <a:solidFill>
                    <a:srgbClr val="FFFFFF"/>
                  </a:solidFill>
                  <a:effectLst>
                    <a:outerShdw blurRad="38100" dist="38100" dir="2700000" algn="tl">
                      <a:srgbClr val="000000"/>
                    </a:outerShdw>
                  </a:effectLst>
                  <a:cs typeface="Gill Sans" charset="0"/>
                </a:rPr>
                <a:t>Spokes</a:t>
              </a:r>
              <a:endParaRPr lang="en-US" sz="1350">
                <a:cs typeface="Gill Sans Light" charset="0"/>
              </a:endParaRPr>
            </a:p>
          </p:txBody>
        </p:sp>
        <p:sp>
          <p:nvSpPr>
            <p:cNvPr id="74" name="AutoShape 12"/>
            <p:cNvSpPr>
              <a:spLocks/>
            </p:cNvSpPr>
            <p:nvPr/>
          </p:nvSpPr>
          <p:spPr bwMode="auto">
            <a:xfrm>
              <a:off x="6616749" y="648846"/>
              <a:ext cx="1238899" cy="469322"/>
            </a:xfrm>
            <a:prstGeom prst="roundRect">
              <a:avLst>
                <a:gd name="adj" fmla="val 27028"/>
              </a:avLst>
            </a:prstGeom>
            <a:solidFill>
              <a:srgbClr val="4180FC">
                <a:alpha val="79999"/>
              </a:srgbClr>
            </a:solidFill>
            <a:ln w="25400" cap="flat" cmpd="sng">
              <a:solidFill>
                <a:srgbClr val="606060">
                  <a:alpha val="79999"/>
                </a:srgbClr>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126" dirty="0">
                  <a:solidFill>
                    <a:srgbClr val="FFFFFF"/>
                  </a:solidFill>
                  <a:effectLst>
                    <a:outerShdw blurRad="38100" dist="38100" dir="2700000" algn="tl">
                      <a:srgbClr val="000000"/>
                    </a:outerShdw>
                  </a:effectLst>
                  <a:cs typeface="Gill Sans" charset="0"/>
                </a:rPr>
                <a:t>Medium β</a:t>
              </a:r>
              <a:endParaRPr lang="en-US" sz="1350" dirty="0">
                <a:cs typeface="Gill Sans Light" charset="0"/>
              </a:endParaRPr>
            </a:p>
          </p:txBody>
        </p:sp>
        <p:sp>
          <p:nvSpPr>
            <p:cNvPr id="75" name="AutoShape 13"/>
            <p:cNvSpPr>
              <a:spLocks/>
            </p:cNvSpPr>
            <p:nvPr/>
          </p:nvSpPr>
          <p:spPr bwMode="auto">
            <a:xfrm>
              <a:off x="8095711" y="641151"/>
              <a:ext cx="1271049" cy="482146"/>
            </a:xfrm>
            <a:prstGeom prst="roundRect">
              <a:avLst>
                <a:gd name="adj" fmla="val 26315"/>
              </a:avLst>
            </a:prstGeom>
            <a:solidFill>
              <a:srgbClr val="0196FC">
                <a:alpha val="79999"/>
              </a:srgbClr>
            </a:solidFill>
            <a:ln w="25400" cap="flat" cmpd="sng">
              <a:solidFill>
                <a:srgbClr val="606060">
                  <a:alpha val="79999"/>
                </a:srgbClr>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126">
                  <a:solidFill>
                    <a:srgbClr val="FFFFFF"/>
                  </a:solidFill>
                  <a:effectLst>
                    <a:outerShdw blurRad="38100" dist="38100" dir="2700000" algn="tl">
                      <a:srgbClr val="000000"/>
                    </a:outerShdw>
                  </a:effectLst>
                  <a:cs typeface="Gill Sans" charset="0"/>
                </a:rPr>
                <a:t>High β</a:t>
              </a:r>
              <a:endParaRPr lang="en-US" sz="1350">
                <a:cs typeface="Gill Sans Light" charset="0"/>
              </a:endParaRPr>
            </a:p>
          </p:txBody>
        </p:sp>
        <p:sp>
          <p:nvSpPr>
            <p:cNvPr id="76" name="AutoShape 14"/>
            <p:cNvSpPr>
              <a:spLocks/>
            </p:cNvSpPr>
            <p:nvPr/>
          </p:nvSpPr>
          <p:spPr bwMode="auto">
            <a:xfrm>
              <a:off x="4342576" y="648846"/>
              <a:ext cx="775919" cy="469322"/>
            </a:xfrm>
            <a:prstGeom prst="roundRect">
              <a:avLst>
                <a:gd name="adj" fmla="val 21620"/>
              </a:avLst>
            </a:prstGeom>
            <a:solidFill>
              <a:srgbClr val="FFD479">
                <a:alpha val="89999"/>
              </a:srgbClr>
            </a:solidFill>
            <a:ln w="25400" cap="flat" cmpd="sng">
              <a:solidFill>
                <a:srgbClr val="606060">
                  <a:alpha val="89999"/>
                </a:srgbClr>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126">
                  <a:solidFill>
                    <a:srgbClr val="FFFFFF"/>
                  </a:solidFill>
                  <a:effectLst>
                    <a:outerShdw blurRad="38100" dist="38100" dir="2700000" algn="tl">
                      <a:srgbClr val="000000"/>
                    </a:outerShdw>
                  </a:effectLst>
                  <a:cs typeface="Gill Sans" charset="0"/>
                </a:rPr>
                <a:t>DTL</a:t>
              </a:r>
              <a:endParaRPr lang="en-US" sz="1350">
                <a:cs typeface="Gill Sans Light" charset="0"/>
              </a:endParaRPr>
            </a:p>
          </p:txBody>
        </p:sp>
        <p:sp>
          <p:nvSpPr>
            <p:cNvPr id="77" name="AutoShape 15"/>
            <p:cNvSpPr>
              <a:spLocks/>
            </p:cNvSpPr>
            <p:nvPr/>
          </p:nvSpPr>
          <p:spPr bwMode="auto">
            <a:xfrm>
              <a:off x="3303016" y="648846"/>
              <a:ext cx="861656" cy="469322"/>
            </a:xfrm>
            <a:prstGeom prst="roundRect">
              <a:avLst>
                <a:gd name="adj" fmla="val 29731"/>
              </a:avLst>
            </a:prstGeom>
            <a:solidFill>
              <a:srgbClr val="FE7C1A">
                <a:alpha val="89999"/>
              </a:srgbClr>
            </a:solidFill>
            <a:ln w="25400" cap="flat" cmpd="sng">
              <a:solidFill>
                <a:srgbClr val="606060">
                  <a:alpha val="89999"/>
                </a:srgbClr>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126" dirty="0">
                  <a:solidFill>
                    <a:srgbClr val="FFFFFF"/>
                  </a:solidFill>
                  <a:effectLst>
                    <a:outerShdw blurRad="38100" dist="38100" dir="2700000" algn="tl">
                      <a:srgbClr val="000000"/>
                    </a:outerShdw>
                  </a:effectLst>
                  <a:cs typeface="Gill Sans" charset="0"/>
                </a:rPr>
                <a:t>MEBT</a:t>
              </a:r>
              <a:endParaRPr lang="en-US" sz="1350" dirty="0">
                <a:cs typeface="Gill Sans Light" charset="0"/>
              </a:endParaRPr>
            </a:p>
          </p:txBody>
        </p:sp>
        <p:sp>
          <p:nvSpPr>
            <p:cNvPr id="78" name="AutoShape 16"/>
            <p:cNvSpPr>
              <a:spLocks/>
            </p:cNvSpPr>
            <p:nvPr/>
          </p:nvSpPr>
          <p:spPr bwMode="auto">
            <a:xfrm>
              <a:off x="2235591" y="648846"/>
              <a:ext cx="870230" cy="469322"/>
            </a:xfrm>
            <a:prstGeom prst="roundRect">
              <a:avLst>
                <a:gd name="adj" fmla="val 29731"/>
              </a:avLst>
            </a:prstGeom>
            <a:solidFill>
              <a:srgbClr val="FD2612">
                <a:alpha val="89999"/>
              </a:srgbClr>
            </a:solidFill>
            <a:ln w="25400" cap="flat" cmpd="sng">
              <a:solidFill>
                <a:srgbClr val="606060">
                  <a:alpha val="89999"/>
                </a:srgbClr>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126" dirty="0">
                  <a:solidFill>
                    <a:srgbClr val="FFFFFF"/>
                  </a:solidFill>
                  <a:effectLst>
                    <a:outerShdw blurRad="38100" dist="38100" dir="2700000" algn="tl">
                      <a:srgbClr val="000000"/>
                    </a:outerShdw>
                  </a:effectLst>
                  <a:cs typeface="Gill Sans" charset="0"/>
                </a:rPr>
                <a:t>RFQ</a:t>
              </a:r>
              <a:endParaRPr lang="en-US" sz="1350" dirty="0">
                <a:cs typeface="Gill Sans Light" charset="0"/>
              </a:endParaRPr>
            </a:p>
          </p:txBody>
        </p:sp>
        <p:sp>
          <p:nvSpPr>
            <p:cNvPr id="79" name="AutoShape 17"/>
            <p:cNvSpPr>
              <a:spLocks/>
            </p:cNvSpPr>
            <p:nvPr/>
          </p:nvSpPr>
          <p:spPr bwMode="auto">
            <a:xfrm>
              <a:off x="1219609" y="648846"/>
              <a:ext cx="870230" cy="469322"/>
            </a:xfrm>
            <a:prstGeom prst="roundRect">
              <a:avLst>
                <a:gd name="adj" fmla="val 27028"/>
              </a:avLst>
            </a:prstGeom>
            <a:solidFill>
              <a:srgbClr val="FE7E78">
                <a:alpha val="89999"/>
              </a:srgbClr>
            </a:solidFill>
            <a:ln w="25400" cap="flat" cmpd="sng">
              <a:solidFill>
                <a:srgbClr val="606060">
                  <a:alpha val="89999"/>
                </a:srgbClr>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126">
                  <a:solidFill>
                    <a:srgbClr val="FFFFFF"/>
                  </a:solidFill>
                  <a:effectLst>
                    <a:outerShdw blurRad="38100" dist="38100" dir="2700000" algn="tl">
                      <a:srgbClr val="000000"/>
                    </a:outerShdw>
                  </a:effectLst>
                  <a:cs typeface="Gill Sans" charset="0"/>
                </a:rPr>
                <a:t>LEBT</a:t>
              </a:r>
              <a:endParaRPr lang="en-US" sz="1350">
                <a:cs typeface="Gill Sans Light" charset="0"/>
              </a:endParaRPr>
            </a:p>
          </p:txBody>
        </p:sp>
        <p:sp>
          <p:nvSpPr>
            <p:cNvPr id="80" name="AutoShape 18"/>
            <p:cNvSpPr>
              <a:spLocks/>
            </p:cNvSpPr>
            <p:nvPr/>
          </p:nvSpPr>
          <p:spPr bwMode="auto">
            <a:xfrm>
              <a:off x="0" y="648846"/>
              <a:ext cx="1054564" cy="469322"/>
            </a:xfrm>
            <a:prstGeom prst="roundRect">
              <a:avLst>
                <a:gd name="adj" fmla="val 24324"/>
              </a:avLst>
            </a:prstGeom>
            <a:solidFill>
              <a:srgbClr val="EB811A">
                <a:alpha val="89999"/>
              </a:srgbClr>
            </a:solidFill>
            <a:ln w="25400" cap="flat" cmpd="sng">
              <a:solidFill>
                <a:srgbClr val="606060">
                  <a:alpha val="89999"/>
                </a:srgbClr>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126">
                  <a:solidFill>
                    <a:srgbClr val="FFFFFF"/>
                  </a:solidFill>
                  <a:effectLst>
                    <a:outerShdw blurRad="38100" dist="38100" dir="2700000" algn="tl">
                      <a:srgbClr val="000000"/>
                    </a:outerShdw>
                  </a:effectLst>
                  <a:cs typeface="Gill Sans" charset="0"/>
                </a:rPr>
                <a:t>Source</a:t>
              </a:r>
              <a:endParaRPr lang="en-US" sz="1350">
                <a:cs typeface="Gill Sans Light" charset="0"/>
              </a:endParaRPr>
            </a:p>
          </p:txBody>
        </p:sp>
        <p:sp>
          <p:nvSpPr>
            <p:cNvPr id="81" name="AutoShape 19"/>
            <p:cNvSpPr>
              <a:spLocks/>
            </p:cNvSpPr>
            <p:nvPr/>
          </p:nvSpPr>
          <p:spPr bwMode="auto">
            <a:xfrm>
              <a:off x="9587534" y="648846"/>
              <a:ext cx="1804762" cy="469322"/>
            </a:xfrm>
            <a:prstGeom prst="roundRect">
              <a:avLst>
                <a:gd name="adj" fmla="val 18917"/>
              </a:avLst>
            </a:prstGeom>
            <a:gradFill rotWithShape="0">
              <a:gsLst>
                <a:gs pos="0">
                  <a:srgbClr val="C1B3D1">
                    <a:alpha val="89999"/>
                  </a:srgbClr>
                </a:gs>
                <a:gs pos="50990">
                  <a:srgbClr val="DEBFBA">
                    <a:alpha val="89999"/>
                  </a:srgbClr>
                </a:gs>
                <a:gs pos="81346">
                  <a:srgbClr val="FACBA3">
                    <a:alpha val="89999"/>
                  </a:srgbClr>
                </a:gs>
                <a:gs pos="91818">
                  <a:srgbClr val="FCA58F">
                    <a:alpha val="89999"/>
                  </a:srgbClr>
                </a:gs>
                <a:gs pos="100000">
                  <a:srgbClr val="FE7E7B">
                    <a:alpha val="89999"/>
                  </a:srgbClr>
                </a:gs>
              </a:gsLst>
              <a:lin ang="0"/>
            </a:gradFill>
            <a:ln w="25400" cap="flat" cmpd="sng">
              <a:solidFill>
                <a:srgbClr val="606060">
                  <a:alpha val="89999"/>
                </a:srgbClr>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900" dirty="0">
                  <a:solidFill>
                    <a:srgbClr val="FFFFFF"/>
                  </a:solidFill>
                  <a:effectLst>
                    <a:outerShdw blurRad="38100" dist="38100" dir="2700000" algn="tl">
                      <a:srgbClr val="000000"/>
                    </a:outerShdw>
                  </a:effectLst>
                  <a:cs typeface="Gill Sans" charset="0"/>
                </a:rPr>
                <a:t>HEBT &amp; Contingency</a:t>
              </a:r>
              <a:endParaRPr lang="en-US" sz="1350" dirty="0">
                <a:cs typeface="Gill Sans Light" charset="0"/>
              </a:endParaRPr>
            </a:p>
          </p:txBody>
        </p:sp>
        <p:sp>
          <p:nvSpPr>
            <p:cNvPr id="82" name="AutoShape 20"/>
            <p:cNvSpPr>
              <a:spLocks/>
            </p:cNvSpPr>
            <p:nvPr/>
          </p:nvSpPr>
          <p:spPr bwMode="auto">
            <a:xfrm>
              <a:off x="11583060" y="405207"/>
              <a:ext cx="964541" cy="96685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E7E78">
                <a:alpha val="79999"/>
              </a:srgbClr>
            </a:solidFill>
            <a:ln w="25400" cap="flat" cmpd="sng">
              <a:solidFill>
                <a:srgbClr val="7A7A7A">
                  <a:alpha val="79999"/>
                </a:srgbClr>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nSpc>
                  <a:spcPct val="120000"/>
                </a:lnSpc>
                <a:defRPr/>
              </a:pPr>
              <a:r>
                <a:rPr lang="en-US" sz="1126" dirty="0">
                  <a:solidFill>
                    <a:srgbClr val="FFFFFF"/>
                  </a:solidFill>
                  <a:effectLst>
                    <a:outerShdw blurRad="38100" dist="38100" dir="2700000" algn="tl">
                      <a:srgbClr val="000000"/>
                    </a:outerShdw>
                  </a:effectLst>
                  <a:cs typeface="Gill Sans" charset="0"/>
                </a:rPr>
                <a:t>Target</a:t>
              </a:r>
              <a:endParaRPr lang="en-US" sz="1350" dirty="0">
                <a:cs typeface="Gill Sans Light" charset="0"/>
              </a:endParaRPr>
            </a:p>
          </p:txBody>
        </p:sp>
        <p:sp>
          <p:nvSpPr>
            <p:cNvPr id="83" name="Line 21"/>
            <p:cNvSpPr>
              <a:spLocks noChangeShapeType="1"/>
            </p:cNvSpPr>
            <p:nvPr/>
          </p:nvSpPr>
          <p:spPr bwMode="auto">
            <a:xfrm flipH="1">
              <a:off x="1041704" y="889918"/>
              <a:ext cx="190765" cy="0"/>
            </a:xfrm>
            <a:prstGeom prst="line">
              <a:avLst/>
            </a:prstGeom>
            <a:noFill/>
            <a:ln w="25400" cap="flat" cmpd="sng">
              <a:solidFill>
                <a:srgbClr val="000000"/>
              </a:solidFill>
              <a:prstDash val="solid"/>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73614">
                <a:defRPr/>
              </a:pPr>
              <a:endParaRPr lang="en-US" sz="750">
                <a:latin typeface="Helvetica" charset="0"/>
                <a:cs typeface="Helvetica" charset="0"/>
                <a:sym typeface="Helvetica" charset="0"/>
              </a:endParaRPr>
            </a:p>
          </p:txBody>
        </p:sp>
        <p:sp>
          <p:nvSpPr>
            <p:cNvPr id="84" name="Line 22"/>
            <p:cNvSpPr>
              <a:spLocks noChangeShapeType="1"/>
            </p:cNvSpPr>
            <p:nvPr/>
          </p:nvSpPr>
          <p:spPr bwMode="auto">
            <a:xfrm flipH="1">
              <a:off x="2083408" y="889918"/>
              <a:ext cx="190765" cy="0"/>
            </a:xfrm>
            <a:prstGeom prst="line">
              <a:avLst/>
            </a:prstGeom>
            <a:noFill/>
            <a:ln w="25400" cap="flat" cmpd="sng">
              <a:solidFill>
                <a:srgbClr val="000000"/>
              </a:solidFill>
              <a:prstDash val="solid"/>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73614">
                <a:defRPr/>
              </a:pPr>
              <a:endParaRPr lang="en-US" sz="750">
                <a:latin typeface="Helvetica" charset="0"/>
                <a:cs typeface="Helvetica" charset="0"/>
                <a:sym typeface="Helvetica" charset="0"/>
              </a:endParaRPr>
            </a:p>
          </p:txBody>
        </p:sp>
        <p:sp>
          <p:nvSpPr>
            <p:cNvPr id="85" name="Line 23"/>
            <p:cNvSpPr>
              <a:spLocks noChangeShapeType="1"/>
            </p:cNvSpPr>
            <p:nvPr/>
          </p:nvSpPr>
          <p:spPr bwMode="auto">
            <a:xfrm flipH="1">
              <a:off x="3112251" y="889918"/>
              <a:ext cx="190765" cy="0"/>
            </a:xfrm>
            <a:prstGeom prst="line">
              <a:avLst/>
            </a:prstGeom>
            <a:noFill/>
            <a:ln w="25400" cap="flat" cmpd="sng">
              <a:solidFill>
                <a:srgbClr val="000000"/>
              </a:solidFill>
              <a:prstDash val="solid"/>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73614">
                <a:defRPr/>
              </a:pPr>
              <a:endParaRPr lang="en-US" sz="750">
                <a:latin typeface="Helvetica" charset="0"/>
                <a:cs typeface="Helvetica" charset="0"/>
                <a:sym typeface="Helvetica" charset="0"/>
              </a:endParaRPr>
            </a:p>
          </p:txBody>
        </p:sp>
        <p:sp>
          <p:nvSpPr>
            <p:cNvPr id="86" name="Line 24"/>
            <p:cNvSpPr>
              <a:spLocks noChangeShapeType="1"/>
            </p:cNvSpPr>
            <p:nvPr/>
          </p:nvSpPr>
          <p:spPr bwMode="auto">
            <a:xfrm flipH="1">
              <a:off x="4164672" y="889918"/>
              <a:ext cx="190764" cy="0"/>
            </a:xfrm>
            <a:prstGeom prst="line">
              <a:avLst/>
            </a:prstGeom>
            <a:noFill/>
            <a:ln w="25400" cap="flat" cmpd="sng">
              <a:solidFill>
                <a:srgbClr val="000000"/>
              </a:solidFill>
              <a:prstDash val="solid"/>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73614">
                <a:defRPr/>
              </a:pPr>
              <a:endParaRPr lang="en-US" sz="750">
                <a:latin typeface="Helvetica" charset="0"/>
                <a:cs typeface="Helvetica" charset="0"/>
                <a:sym typeface="Helvetica" charset="0"/>
              </a:endParaRPr>
            </a:p>
          </p:txBody>
        </p:sp>
        <p:sp>
          <p:nvSpPr>
            <p:cNvPr id="87" name="Line 25"/>
            <p:cNvSpPr>
              <a:spLocks noChangeShapeType="1"/>
            </p:cNvSpPr>
            <p:nvPr/>
          </p:nvSpPr>
          <p:spPr bwMode="auto">
            <a:xfrm flipH="1">
              <a:off x="5131356" y="889918"/>
              <a:ext cx="317227" cy="0"/>
            </a:xfrm>
            <a:prstGeom prst="line">
              <a:avLst/>
            </a:prstGeom>
            <a:noFill/>
            <a:ln w="50800" cap="flat" cmpd="sng">
              <a:solidFill>
                <a:srgbClr val="7B219F"/>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3614">
                <a:defRPr/>
              </a:pPr>
              <a:endParaRPr lang="en-US" sz="750">
                <a:latin typeface="Helvetica" charset="0"/>
                <a:cs typeface="Helvetica" charset="0"/>
                <a:sym typeface="Helvetica" charset="0"/>
              </a:endParaRPr>
            </a:p>
          </p:txBody>
        </p:sp>
        <p:sp>
          <p:nvSpPr>
            <p:cNvPr id="88" name="Line 26"/>
            <p:cNvSpPr>
              <a:spLocks noChangeShapeType="1"/>
            </p:cNvSpPr>
            <p:nvPr/>
          </p:nvSpPr>
          <p:spPr bwMode="auto">
            <a:xfrm flipH="1">
              <a:off x="6438844" y="889918"/>
              <a:ext cx="190765" cy="0"/>
            </a:xfrm>
            <a:prstGeom prst="line">
              <a:avLst/>
            </a:prstGeom>
            <a:noFill/>
            <a:ln w="25400" cap="flat" cmpd="sng">
              <a:solidFill>
                <a:srgbClr val="000000"/>
              </a:solidFill>
              <a:prstDash val="solid"/>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73614">
                <a:defRPr/>
              </a:pPr>
              <a:endParaRPr lang="en-US" sz="750">
                <a:latin typeface="Helvetica" charset="0"/>
                <a:cs typeface="Helvetica" charset="0"/>
                <a:sym typeface="Helvetica" charset="0"/>
              </a:endParaRPr>
            </a:p>
          </p:txBody>
        </p:sp>
        <p:sp>
          <p:nvSpPr>
            <p:cNvPr id="89" name="Line 27"/>
            <p:cNvSpPr>
              <a:spLocks noChangeShapeType="1"/>
            </p:cNvSpPr>
            <p:nvPr/>
          </p:nvSpPr>
          <p:spPr bwMode="auto">
            <a:xfrm flipH="1">
              <a:off x="7836356" y="889918"/>
              <a:ext cx="242208" cy="0"/>
            </a:xfrm>
            <a:prstGeom prst="line">
              <a:avLst/>
            </a:prstGeom>
            <a:noFill/>
            <a:ln w="25400" cap="flat" cmpd="sng">
              <a:solidFill>
                <a:srgbClr val="000000"/>
              </a:solidFill>
              <a:prstDash val="solid"/>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73614">
                <a:defRPr/>
              </a:pPr>
              <a:endParaRPr lang="en-US" sz="750">
                <a:latin typeface="Helvetica" charset="0"/>
                <a:cs typeface="Helvetica" charset="0"/>
                <a:sym typeface="Helvetica" charset="0"/>
              </a:endParaRPr>
            </a:p>
          </p:txBody>
        </p:sp>
        <p:sp>
          <p:nvSpPr>
            <p:cNvPr id="90" name="Line 28"/>
            <p:cNvSpPr>
              <a:spLocks noChangeShapeType="1"/>
            </p:cNvSpPr>
            <p:nvPr/>
          </p:nvSpPr>
          <p:spPr bwMode="auto">
            <a:xfrm flipH="1">
              <a:off x="9398913" y="889918"/>
              <a:ext cx="188621" cy="0"/>
            </a:xfrm>
            <a:prstGeom prst="line">
              <a:avLst/>
            </a:prstGeom>
            <a:noFill/>
            <a:ln w="25400" cap="flat" cmpd="sng">
              <a:solidFill>
                <a:srgbClr val="000000"/>
              </a:solidFill>
              <a:prstDash val="solid"/>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73614">
                <a:defRPr/>
              </a:pPr>
              <a:endParaRPr lang="en-US" sz="750">
                <a:latin typeface="Helvetica" charset="0"/>
                <a:cs typeface="Helvetica" charset="0"/>
                <a:sym typeface="Helvetica" charset="0"/>
              </a:endParaRPr>
            </a:p>
          </p:txBody>
        </p:sp>
        <p:sp>
          <p:nvSpPr>
            <p:cNvPr id="91" name="Line 29"/>
            <p:cNvSpPr>
              <a:spLocks noChangeShapeType="1"/>
            </p:cNvSpPr>
            <p:nvPr/>
          </p:nvSpPr>
          <p:spPr bwMode="auto">
            <a:xfrm flipH="1">
              <a:off x="11392296" y="889918"/>
              <a:ext cx="190764" cy="0"/>
            </a:xfrm>
            <a:prstGeom prst="line">
              <a:avLst/>
            </a:prstGeom>
            <a:noFill/>
            <a:ln w="25400" cap="flat" cmpd="sng">
              <a:solidFill>
                <a:srgbClr val="000000"/>
              </a:solidFill>
              <a:prstDash val="solid"/>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73614">
                <a:defRPr/>
              </a:pPr>
              <a:endParaRPr lang="en-US" sz="750">
                <a:latin typeface="Helvetica" charset="0"/>
                <a:cs typeface="Helvetica" charset="0"/>
                <a:sym typeface="Helvetica" charset="0"/>
              </a:endParaRPr>
            </a:p>
          </p:txBody>
        </p:sp>
        <p:sp>
          <p:nvSpPr>
            <p:cNvPr id="92" name="Line 30"/>
            <p:cNvSpPr>
              <a:spLocks noChangeShapeType="1"/>
            </p:cNvSpPr>
            <p:nvPr/>
          </p:nvSpPr>
          <p:spPr bwMode="auto">
            <a:xfrm flipH="1">
              <a:off x="1892644" y="482146"/>
              <a:ext cx="203625" cy="0"/>
            </a:xfrm>
            <a:prstGeom prst="line">
              <a:avLst/>
            </a:prstGeom>
            <a:noFill/>
            <a:ln w="19050" cap="flat" cmpd="sng">
              <a:solidFill>
                <a:srgbClr val="000000"/>
              </a:solidFill>
              <a:prstDash val="solid"/>
              <a:round/>
              <a:headEnd type="arrow"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3614">
                <a:defRPr/>
              </a:pPr>
              <a:endParaRPr lang="en-US" sz="750">
                <a:latin typeface="Helvetica" charset="0"/>
                <a:cs typeface="Helvetica" charset="0"/>
                <a:sym typeface="Helvetica" charset="0"/>
              </a:endParaRPr>
            </a:p>
          </p:txBody>
        </p:sp>
        <p:sp>
          <p:nvSpPr>
            <p:cNvPr id="93" name="Line 31"/>
            <p:cNvSpPr>
              <a:spLocks noChangeShapeType="1"/>
            </p:cNvSpPr>
            <p:nvPr/>
          </p:nvSpPr>
          <p:spPr bwMode="auto">
            <a:xfrm flipH="1">
              <a:off x="1245330" y="482146"/>
              <a:ext cx="190764" cy="0"/>
            </a:xfrm>
            <a:prstGeom prst="line">
              <a:avLst/>
            </a:prstGeom>
            <a:noFill/>
            <a:ln w="19050" cap="flat" cmpd="sng">
              <a:solidFill>
                <a:srgbClr val="000000"/>
              </a:solidFill>
              <a:prstDash val="solid"/>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3614">
                <a:defRPr/>
              </a:pPr>
              <a:endParaRPr lang="en-US" sz="750">
                <a:latin typeface="Helvetica" charset="0"/>
                <a:cs typeface="Helvetica" charset="0"/>
                <a:sym typeface="Helvetica" charset="0"/>
              </a:endParaRPr>
            </a:p>
          </p:txBody>
        </p:sp>
        <p:sp>
          <p:nvSpPr>
            <p:cNvPr id="94" name="AutoShape 32"/>
            <p:cNvSpPr>
              <a:spLocks/>
            </p:cNvSpPr>
            <p:nvPr/>
          </p:nvSpPr>
          <p:spPr bwMode="auto">
            <a:xfrm>
              <a:off x="1386796" y="305189"/>
              <a:ext cx="544430" cy="3180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900" dirty="0">
                  <a:cs typeface="Gill Sans" charset="0"/>
                </a:rPr>
                <a:t>2.4 m</a:t>
              </a:r>
              <a:endParaRPr lang="en-US" sz="1276" dirty="0">
                <a:cs typeface="Gill Sans Light" charset="0"/>
              </a:endParaRPr>
            </a:p>
          </p:txBody>
        </p:sp>
        <p:sp>
          <p:nvSpPr>
            <p:cNvPr id="95" name="Line 33"/>
            <p:cNvSpPr>
              <a:spLocks noChangeShapeType="1"/>
            </p:cNvSpPr>
            <p:nvPr/>
          </p:nvSpPr>
          <p:spPr bwMode="auto">
            <a:xfrm flipH="1">
              <a:off x="2934347" y="482146"/>
              <a:ext cx="177903" cy="0"/>
            </a:xfrm>
            <a:prstGeom prst="line">
              <a:avLst/>
            </a:prstGeom>
            <a:noFill/>
            <a:ln w="19050" cap="flat" cmpd="sng">
              <a:solidFill>
                <a:srgbClr val="000000"/>
              </a:solidFill>
              <a:prstDash val="solid"/>
              <a:round/>
              <a:headEnd type="arrow"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3614">
                <a:defRPr/>
              </a:pPr>
              <a:endParaRPr lang="en-US" sz="750">
                <a:latin typeface="Helvetica" charset="0"/>
                <a:cs typeface="Helvetica" charset="0"/>
                <a:sym typeface="Helvetica" charset="0"/>
              </a:endParaRPr>
            </a:p>
          </p:txBody>
        </p:sp>
        <p:sp>
          <p:nvSpPr>
            <p:cNvPr id="96" name="Line 34"/>
            <p:cNvSpPr>
              <a:spLocks noChangeShapeType="1"/>
            </p:cNvSpPr>
            <p:nvPr/>
          </p:nvSpPr>
          <p:spPr bwMode="auto">
            <a:xfrm flipH="1">
              <a:off x="2261312" y="482146"/>
              <a:ext cx="165043" cy="0"/>
            </a:xfrm>
            <a:prstGeom prst="line">
              <a:avLst/>
            </a:prstGeom>
            <a:noFill/>
            <a:ln w="19050" cap="flat" cmpd="sng">
              <a:solidFill>
                <a:srgbClr val="000000"/>
              </a:solidFill>
              <a:prstDash val="solid"/>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3614">
                <a:defRPr/>
              </a:pPr>
              <a:endParaRPr lang="en-US" sz="750">
                <a:latin typeface="Helvetica" charset="0"/>
                <a:cs typeface="Helvetica" charset="0"/>
                <a:sym typeface="Helvetica" charset="0"/>
              </a:endParaRPr>
            </a:p>
          </p:txBody>
        </p:sp>
        <p:sp>
          <p:nvSpPr>
            <p:cNvPr id="97" name="AutoShape 35"/>
            <p:cNvSpPr>
              <a:spLocks/>
            </p:cNvSpPr>
            <p:nvPr/>
          </p:nvSpPr>
          <p:spPr bwMode="auto">
            <a:xfrm>
              <a:off x="2409208" y="305189"/>
              <a:ext cx="546574" cy="3180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900">
                  <a:cs typeface="Gill Sans" charset="0"/>
                </a:rPr>
                <a:t>4.6 m</a:t>
              </a:r>
              <a:endParaRPr lang="en-US" sz="1276">
                <a:cs typeface="Gill Sans Light" charset="0"/>
              </a:endParaRPr>
            </a:p>
          </p:txBody>
        </p:sp>
        <p:sp>
          <p:nvSpPr>
            <p:cNvPr id="98" name="Line 36"/>
            <p:cNvSpPr>
              <a:spLocks noChangeShapeType="1"/>
            </p:cNvSpPr>
            <p:nvPr/>
          </p:nvSpPr>
          <p:spPr bwMode="auto">
            <a:xfrm flipH="1">
              <a:off x="3986768" y="482146"/>
              <a:ext cx="177905" cy="0"/>
            </a:xfrm>
            <a:prstGeom prst="line">
              <a:avLst/>
            </a:prstGeom>
            <a:noFill/>
            <a:ln w="19050" cap="flat" cmpd="sng">
              <a:solidFill>
                <a:srgbClr val="000000"/>
              </a:solidFill>
              <a:prstDash val="solid"/>
              <a:round/>
              <a:headEnd type="arrow"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3614">
                <a:defRPr/>
              </a:pPr>
              <a:endParaRPr lang="en-US" sz="750">
                <a:latin typeface="Helvetica" charset="0"/>
                <a:cs typeface="Helvetica" charset="0"/>
                <a:sym typeface="Helvetica" charset="0"/>
              </a:endParaRPr>
            </a:p>
          </p:txBody>
        </p:sp>
        <p:sp>
          <p:nvSpPr>
            <p:cNvPr id="99" name="Line 37"/>
            <p:cNvSpPr>
              <a:spLocks noChangeShapeType="1"/>
            </p:cNvSpPr>
            <p:nvPr/>
          </p:nvSpPr>
          <p:spPr bwMode="auto">
            <a:xfrm flipH="1">
              <a:off x="3352314" y="482146"/>
              <a:ext cx="165044" cy="0"/>
            </a:xfrm>
            <a:prstGeom prst="line">
              <a:avLst/>
            </a:prstGeom>
            <a:noFill/>
            <a:ln w="19050" cap="flat" cmpd="sng">
              <a:solidFill>
                <a:srgbClr val="000000"/>
              </a:solidFill>
              <a:prstDash val="solid"/>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3614">
                <a:defRPr/>
              </a:pPr>
              <a:endParaRPr lang="en-US" sz="750">
                <a:latin typeface="Helvetica" charset="0"/>
                <a:cs typeface="Helvetica" charset="0"/>
                <a:sym typeface="Helvetica" charset="0"/>
              </a:endParaRPr>
            </a:p>
          </p:txBody>
        </p:sp>
        <p:sp>
          <p:nvSpPr>
            <p:cNvPr id="100" name="AutoShape 38"/>
            <p:cNvSpPr>
              <a:spLocks/>
            </p:cNvSpPr>
            <p:nvPr/>
          </p:nvSpPr>
          <p:spPr bwMode="auto">
            <a:xfrm>
              <a:off x="3476633" y="305189"/>
              <a:ext cx="546574" cy="3180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900">
                  <a:cs typeface="Gill Sans" charset="0"/>
                </a:rPr>
                <a:t>3.8 m</a:t>
              </a:r>
              <a:endParaRPr lang="en-US" sz="1276">
                <a:cs typeface="Gill Sans Light" charset="0"/>
              </a:endParaRPr>
            </a:p>
          </p:txBody>
        </p:sp>
        <p:sp>
          <p:nvSpPr>
            <p:cNvPr id="101" name="Line 39"/>
            <p:cNvSpPr>
              <a:spLocks noChangeShapeType="1"/>
            </p:cNvSpPr>
            <p:nvPr/>
          </p:nvSpPr>
          <p:spPr bwMode="auto">
            <a:xfrm flipH="1">
              <a:off x="5015611" y="482146"/>
              <a:ext cx="141466" cy="0"/>
            </a:xfrm>
            <a:prstGeom prst="line">
              <a:avLst/>
            </a:prstGeom>
            <a:noFill/>
            <a:ln w="19050" cap="flat" cmpd="sng">
              <a:solidFill>
                <a:srgbClr val="000000"/>
              </a:solidFill>
              <a:prstDash val="solid"/>
              <a:round/>
              <a:headEnd type="arrow"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3614">
                <a:defRPr/>
              </a:pPr>
              <a:endParaRPr lang="en-US" sz="750">
                <a:latin typeface="Helvetica" charset="0"/>
                <a:cs typeface="Helvetica" charset="0"/>
                <a:sym typeface="Helvetica" charset="0"/>
              </a:endParaRPr>
            </a:p>
          </p:txBody>
        </p:sp>
        <p:sp>
          <p:nvSpPr>
            <p:cNvPr id="102" name="Line 40"/>
            <p:cNvSpPr>
              <a:spLocks noChangeShapeType="1"/>
            </p:cNvSpPr>
            <p:nvPr/>
          </p:nvSpPr>
          <p:spPr bwMode="auto">
            <a:xfrm flipH="1">
              <a:off x="4329715" y="482146"/>
              <a:ext cx="128605" cy="0"/>
            </a:xfrm>
            <a:prstGeom prst="line">
              <a:avLst/>
            </a:prstGeom>
            <a:noFill/>
            <a:ln w="19050" cap="flat" cmpd="sng">
              <a:solidFill>
                <a:srgbClr val="000000"/>
              </a:solidFill>
              <a:prstDash val="solid"/>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3614">
                <a:defRPr/>
              </a:pPr>
              <a:endParaRPr lang="en-US" sz="750">
                <a:latin typeface="Helvetica" charset="0"/>
                <a:cs typeface="Helvetica" charset="0"/>
                <a:sym typeface="Helvetica" charset="0"/>
              </a:endParaRPr>
            </a:p>
          </p:txBody>
        </p:sp>
        <p:sp>
          <p:nvSpPr>
            <p:cNvPr id="103" name="AutoShape 41"/>
            <p:cNvSpPr>
              <a:spLocks/>
            </p:cNvSpPr>
            <p:nvPr/>
          </p:nvSpPr>
          <p:spPr bwMode="auto">
            <a:xfrm>
              <a:off x="4488329" y="305189"/>
              <a:ext cx="503705" cy="3180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900">
                  <a:cs typeface="Gill Sans" charset="0"/>
                </a:rPr>
                <a:t>39 m</a:t>
              </a:r>
              <a:endParaRPr lang="en-US" sz="1276">
                <a:cs typeface="Gill Sans Light" charset="0"/>
              </a:endParaRPr>
            </a:p>
          </p:txBody>
        </p:sp>
        <p:sp>
          <p:nvSpPr>
            <p:cNvPr id="104" name="Line 42"/>
            <p:cNvSpPr>
              <a:spLocks noChangeShapeType="1"/>
            </p:cNvSpPr>
            <p:nvPr/>
          </p:nvSpPr>
          <p:spPr bwMode="auto">
            <a:xfrm flipH="1">
              <a:off x="6235220" y="482146"/>
              <a:ext cx="177903" cy="0"/>
            </a:xfrm>
            <a:prstGeom prst="line">
              <a:avLst/>
            </a:prstGeom>
            <a:noFill/>
            <a:ln w="19050" cap="flat" cmpd="sng">
              <a:solidFill>
                <a:srgbClr val="000000"/>
              </a:solidFill>
              <a:prstDash val="solid"/>
              <a:round/>
              <a:headEnd type="arrow"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3614">
                <a:defRPr/>
              </a:pPr>
              <a:endParaRPr lang="en-US" sz="750">
                <a:latin typeface="Helvetica" charset="0"/>
                <a:cs typeface="Helvetica" charset="0"/>
                <a:sym typeface="Helvetica" charset="0"/>
              </a:endParaRPr>
            </a:p>
          </p:txBody>
        </p:sp>
        <p:sp>
          <p:nvSpPr>
            <p:cNvPr id="105" name="Line 43"/>
            <p:cNvSpPr>
              <a:spLocks noChangeShapeType="1"/>
            </p:cNvSpPr>
            <p:nvPr/>
          </p:nvSpPr>
          <p:spPr bwMode="auto">
            <a:xfrm flipH="1">
              <a:off x="5487164" y="482146"/>
              <a:ext cx="165044" cy="0"/>
            </a:xfrm>
            <a:prstGeom prst="line">
              <a:avLst/>
            </a:prstGeom>
            <a:noFill/>
            <a:ln w="19050" cap="flat" cmpd="sng">
              <a:solidFill>
                <a:srgbClr val="000000"/>
              </a:solidFill>
              <a:prstDash val="solid"/>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3614">
                <a:defRPr/>
              </a:pPr>
              <a:endParaRPr lang="en-US" sz="750">
                <a:latin typeface="Helvetica" charset="0"/>
                <a:cs typeface="Helvetica" charset="0"/>
                <a:sym typeface="Helvetica" charset="0"/>
              </a:endParaRPr>
            </a:p>
          </p:txBody>
        </p:sp>
        <p:sp>
          <p:nvSpPr>
            <p:cNvPr id="106" name="AutoShape 44"/>
            <p:cNvSpPr>
              <a:spLocks/>
            </p:cNvSpPr>
            <p:nvPr/>
          </p:nvSpPr>
          <p:spPr bwMode="auto">
            <a:xfrm>
              <a:off x="5695077" y="305189"/>
              <a:ext cx="503704" cy="3180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900">
                  <a:cs typeface="Gill Sans" charset="0"/>
                </a:rPr>
                <a:t>56 m</a:t>
              </a:r>
              <a:endParaRPr lang="en-US" sz="1276">
                <a:cs typeface="Gill Sans Light" charset="0"/>
              </a:endParaRPr>
            </a:p>
          </p:txBody>
        </p:sp>
        <p:sp>
          <p:nvSpPr>
            <p:cNvPr id="107" name="Line 45"/>
            <p:cNvSpPr>
              <a:spLocks noChangeShapeType="1"/>
            </p:cNvSpPr>
            <p:nvPr/>
          </p:nvSpPr>
          <p:spPr bwMode="auto">
            <a:xfrm flipH="1">
              <a:off x="7544851" y="482146"/>
              <a:ext cx="252924" cy="0"/>
            </a:xfrm>
            <a:prstGeom prst="line">
              <a:avLst/>
            </a:prstGeom>
            <a:noFill/>
            <a:ln w="19050" cap="flat" cmpd="sng">
              <a:solidFill>
                <a:srgbClr val="000000"/>
              </a:solidFill>
              <a:prstDash val="solid"/>
              <a:round/>
              <a:headEnd type="arrow"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3614">
                <a:defRPr/>
              </a:pPr>
              <a:endParaRPr lang="en-US" sz="750">
                <a:latin typeface="Helvetica" charset="0"/>
                <a:cs typeface="Helvetica" charset="0"/>
                <a:sym typeface="Helvetica" charset="0"/>
              </a:endParaRPr>
            </a:p>
          </p:txBody>
        </p:sp>
        <p:sp>
          <p:nvSpPr>
            <p:cNvPr id="108" name="Line 46"/>
            <p:cNvSpPr>
              <a:spLocks noChangeShapeType="1"/>
            </p:cNvSpPr>
            <p:nvPr/>
          </p:nvSpPr>
          <p:spPr bwMode="auto">
            <a:xfrm flipH="1">
              <a:off x="6629609" y="482146"/>
              <a:ext cx="291506" cy="0"/>
            </a:xfrm>
            <a:prstGeom prst="line">
              <a:avLst/>
            </a:prstGeom>
            <a:noFill/>
            <a:ln w="19050" cap="flat" cmpd="sng">
              <a:solidFill>
                <a:srgbClr val="000000"/>
              </a:solidFill>
              <a:prstDash val="solid"/>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3614">
                <a:defRPr/>
              </a:pPr>
              <a:endParaRPr lang="en-US" sz="750">
                <a:latin typeface="Helvetica" charset="0"/>
                <a:cs typeface="Helvetica" charset="0"/>
                <a:sym typeface="Helvetica" charset="0"/>
              </a:endParaRPr>
            </a:p>
          </p:txBody>
        </p:sp>
        <p:sp>
          <p:nvSpPr>
            <p:cNvPr id="109" name="AutoShape 47"/>
            <p:cNvSpPr>
              <a:spLocks/>
            </p:cNvSpPr>
            <p:nvPr/>
          </p:nvSpPr>
          <p:spPr bwMode="auto">
            <a:xfrm>
              <a:off x="6972557" y="305189"/>
              <a:ext cx="503704" cy="3180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900">
                  <a:cs typeface="Gill Sans" charset="0"/>
                </a:rPr>
                <a:t>77 m</a:t>
              </a:r>
              <a:endParaRPr lang="en-US" sz="1276">
                <a:cs typeface="Gill Sans Light" charset="0"/>
              </a:endParaRPr>
            </a:p>
          </p:txBody>
        </p:sp>
        <p:sp>
          <p:nvSpPr>
            <p:cNvPr id="110" name="Line 48"/>
            <p:cNvSpPr>
              <a:spLocks noChangeShapeType="1"/>
            </p:cNvSpPr>
            <p:nvPr/>
          </p:nvSpPr>
          <p:spPr bwMode="auto">
            <a:xfrm flipH="1">
              <a:off x="9118123" y="482146"/>
              <a:ext cx="293650" cy="0"/>
            </a:xfrm>
            <a:prstGeom prst="line">
              <a:avLst/>
            </a:prstGeom>
            <a:noFill/>
            <a:ln w="19050" cap="flat" cmpd="sng">
              <a:solidFill>
                <a:srgbClr val="000000"/>
              </a:solidFill>
              <a:prstDash val="solid"/>
              <a:round/>
              <a:headEnd type="arrow"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3614">
                <a:defRPr/>
              </a:pPr>
              <a:endParaRPr lang="en-US" sz="750">
                <a:latin typeface="Helvetica" charset="0"/>
                <a:cs typeface="Helvetica" charset="0"/>
                <a:sym typeface="Helvetica" charset="0"/>
              </a:endParaRPr>
            </a:p>
          </p:txBody>
        </p:sp>
        <p:sp>
          <p:nvSpPr>
            <p:cNvPr id="111" name="Line 49"/>
            <p:cNvSpPr>
              <a:spLocks noChangeShapeType="1"/>
            </p:cNvSpPr>
            <p:nvPr/>
          </p:nvSpPr>
          <p:spPr bwMode="auto">
            <a:xfrm flipH="1">
              <a:off x="8089280" y="482146"/>
              <a:ext cx="229347" cy="0"/>
            </a:xfrm>
            <a:prstGeom prst="line">
              <a:avLst/>
            </a:prstGeom>
            <a:noFill/>
            <a:ln w="19050" cap="flat" cmpd="sng">
              <a:solidFill>
                <a:srgbClr val="000000"/>
              </a:solidFill>
              <a:prstDash val="solid"/>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3614">
                <a:defRPr/>
              </a:pPr>
              <a:endParaRPr lang="en-US" sz="750">
                <a:latin typeface="Helvetica" charset="0"/>
                <a:cs typeface="Helvetica" charset="0"/>
                <a:sym typeface="Helvetica" charset="0"/>
              </a:endParaRPr>
            </a:p>
          </p:txBody>
        </p:sp>
        <p:sp>
          <p:nvSpPr>
            <p:cNvPr id="112" name="AutoShape 50"/>
            <p:cNvSpPr>
              <a:spLocks/>
            </p:cNvSpPr>
            <p:nvPr/>
          </p:nvSpPr>
          <p:spPr bwMode="auto">
            <a:xfrm>
              <a:off x="8410794" y="305189"/>
              <a:ext cx="598016" cy="3180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900">
                  <a:cs typeface="Gill Sans" charset="0"/>
                </a:rPr>
                <a:t>179 m</a:t>
              </a:r>
              <a:endParaRPr lang="en-US" sz="1276">
                <a:cs typeface="Gill Sans Light" charset="0"/>
              </a:endParaRPr>
            </a:p>
          </p:txBody>
        </p:sp>
        <p:sp>
          <p:nvSpPr>
            <p:cNvPr id="113" name="AutoShape 51"/>
            <p:cNvSpPr>
              <a:spLocks/>
            </p:cNvSpPr>
            <p:nvPr/>
          </p:nvSpPr>
          <p:spPr bwMode="auto">
            <a:xfrm rot="16200000">
              <a:off x="1010251" y="1136948"/>
              <a:ext cx="330833" cy="165044"/>
            </a:xfrm>
            <a:prstGeom prst="rightArrow">
              <a:avLst>
                <a:gd name="adj1" fmla="val 40000"/>
                <a:gd name="adj2" fmla="val 107694"/>
              </a:avLst>
            </a:prstGeom>
            <a:solidFill>
              <a:srgbClr val="FFFFFF"/>
            </a:solidFill>
            <a:ln w="127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sz="2550">
                <a:solidFill>
                  <a:srgbClr val="FFFFFF"/>
                </a:solidFill>
                <a:effectLst>
                  <a:outerShdw blurRad="38100" dist="38100" dir="2700000" algn="tl">
                    <a:srgbClr val="DDDDDD"/>
                  </a:outerShdw>
                </a:effectLst>
                <a:cs typeface="Gill Sans" charset="0"/>
              </a:endParaRPr>
            </a:p>
          </p:txBody>
        </p:sp>
        <p:sp>
          <p:nvSpPr>
            <p:cNvPr id="114" name="AutoShape 52"/>
            <p:cNvSpPr>
              <a:spLocks/>
            </p:cNvSpPr>
            <p:nvPr/>
          </p:nvSpPr>
          <p:spPr bwMode="auto">
            <a:xfrm rot="16200000">
              <a:off x="3042216" y="1136948"/>
              <a:ext cx="330833" cy="165044"/>
            </a:xfrm>
            <a:prstGeom prst="rightArrow">
              <a:avLst>
                <a:gd name="adj1" fmla="val 40000"/>
                <a:gd name="adj2" fmla="val 107694"/>
              </a:avLst>
            </a:prstGeom>
            <a:solidFill>
              <a:srgbClr val="FFFFFF"/>
            </a:solidFill>
            <a:ln w="127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sz="2550">
                <a:solidFill>
                  <a:srgbClr val="FFFFFF"/>
                </a:solidFill>
                <a:effectLst>
                  <a:outerShdw blurRad="38100" dist="38100" dir="2700000" algn="tl">
                    <a:srgbClr val="DDDDDD"/>
                  </a:outerShdw>
                </a:effectLst>
                <a:cs typeface="Gill Sans" charset="0"/>
              </a:endParaRPr>
            </a:p>
          </p:txBody>
        </p:sp>
        <p:sp>
          <p:nvSpPr>
            <p:cNvPr id="115" name="AutoShape 53"/>
            <p:cNvSpPr>
              <a:spLocks/>
            </p:cNvSpPr>
            <p:nvPr/>
          </p:nvSpPr>
          <p:spPr bwMode="auto">
            <a:xfrm rot="16200000">
              <a:off x="5087042" y="1136948"/>
              <a:ext cx="330833" cy="165044"/>
            </a:xfrm>
            <a:prstGeom prst="rightArrow">
              <a:avLst>
                <a:gd name="adj1" fmla="val 40000"/>
                <a:gd name="adj2" fmla="val 107694"/>
              </a:avLst>
            </a:prstGeom>
            <a:solidFill>
              <a:srgbClr val="FFFFFF"/>
            </a:solidFill>
            <a:ln w="127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sz="2550">
                <a:solidFill>
                  <a:srgbClr val="FFFFFF"/>
                </a:solidFill>
                <a:effectLst>
                  <a:outerShdw blurRad="38100" dist="38100" dir="2700000" algn="tl">
                    <a:srgbClr val="DDDDDD"/>
                  </a:outerShdw>
                </a:effectLst>
                <a:cs typeface="Gill Sans" charset="0"/>
              </a:endParaRPr>
            </a:p>
          </p:txBody>
        </p:sp>
        <p:sp>
          <p:nvSpPr>
            <p:cNvPr id="116" name="AutoShape 54"/>
            <p:cNvSpPr>
              <a:spLocks/>
            </p:cNvSpPr>
            <p:nvPr/>
          </p:nvSpPr>
          <p:spPr bwMode="auto">
            <a:xfrm rot="16200000">
              <a:off x="6381670" y="1136948"/>
              <a:ext cx="330833" cy="165044"/>
            </a:xfrm>
            <a:prstGeom prst="rightArrow">
              <a:avLst>
                <a:gd name="adj1" fmla="val 40000"/>
                <a:gd name="adj2" fmla="val 107694"/>
              </a:avLst>
            </a:prstGeom>
            <a:solidFill>
              <a:srgbClr val="FFFFFF"/>
            </a:solidFill>
            <a:ln w="127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sz="2550">
                <a:solidFill>
                  <a:srgbClr val="FFFFFF"/>
                </a:solidFill>
                <a:effectLst>
                  <a:outerShdw blurRad="38100" dist="38100" dir="2700000" algn="tl">
                    <a:srgbClr val="DDDDDD"/>
                  </a:outerShdw>
                </a:effectLst>
                <a:cs typeface="Gill Sans" charset="0"/>
              </a:endParaRPr>
            </a:p>
          </p:txBody>
        </p:sp>
        <p:sp>
          <p:nvSpPr>
            <p:cNvPr id="117" name="AutoShape 55"/>
            <p:cNvSpPr>
              <a:spLocks/>
            </p:cNvSpPr>
            <p:nvPr/>
          </p:nvSpPr>
          <p:spPr bwMode="auto">
            <a:xfrm rot="16200000">
              <a:off x="7792043" y="1136948"/>
              <a:ext cx="330833" cy="165044"/>
            </a:xfrm>
            <a:prstGeom prst="rightArrow">
              <a:avLst>
                <a:gd name="adj1" fmla="val 40000"/>
                <a:gd name="adj2" fmla="val 107694"/>
              </a:avLst>
            </a:prstGeom>
            <a:solidFill>
              <a:srgbClr val="FFFFFF"/>
            </a:solidFill>
            <a:ln w="127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sz="2550">
                <a:solidFill>
                  <a:srgbClr val="FFFFFF"/>
                </a:solidFill>
                <a:effectLst>
                  <a:outerShdw blurRad="38100" dist="38100" dir="2700000" algn="tl">
                    <a:srgbClr val="DDDDDD"/>
                  </a:outerShdw>
                </a:effectLst>
                <a:cs typeface="Gill Sans" charset="0"/>
              </a:endParaRPr>
            </a:p>
          </p:txBody>
        </p:sp>
        <p:sp>
          <p:nvSpPr>
            <p:cNvPr id="118" name="AutoShape 56"/>
            <p:cNvSpPr>
              <a:spLocks/>
            </p:cNvSpPr>
            <p:nvPr/>
          </p:nvSpPr>
          <p:spPr bwMode="auto">
            <a:xfrm rot="16200000">
              <a:off x="9339594" y="1136948"/>
              <a:ext cx="330833" cy="165044"/>
            </a:xfrm>
            <a:prstGeom prst="rightArrow">
              <a:avLst>
                <a:gd name="adj1" fmla="val 40000"/>
                <a:gd name="adj2" fmla="val 107694"/>
              </a:avLst>
            </a:prstGeom>
            <a:solidFill>
              <a:srgbClr val="FFFFFF"/>
            </a:solidFill>
            <a:ln w="127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sz="2550">
                <a:solidFill>
                  <a:srgbClr val="FFFFFF"/>
                </a:solidFill>
                <a:effectLst>
                  <a:outerShdw blurRad="38100" dist="38100" dir="2700000" algn="tl">
                    <a:srgbClr val="DDDDDD"/>
                  </a:outerShdw>
                </a:effectLst>
                <a:cs typeface="Gill Sans" charset="0"/>
              </a:endParaRPr>
            </a:p>
          </p:txBody>
        </p:sp>
        <p:sp>
          <p:nvSpPr>
            <p:cNvPr id="119" name="AutoShape 57"/>
            <p:cNvSpPr>
              <a:spLocks/>
            </p:cNvSpPr>
            <p:nvPr/>
          </p:nvSpPr>
          <p:spPr bwMode="auto">
            <a:xfrm>
              <a:off x="803784" y="1372064"/>
              <a:ext cx="685896" cy="3436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976">
                  <a:cs typeface="Gill Sans" charset="0"/>
                </a:rPr>
                <a:t>75 keV</a:t>
              </a:r>
              <a:endParaRPr lang="en-US" sz="1350">
                <a:cs typeface="Gill Sans Light" charset="0"/>
              </a:endParaRPr>
            </a:p>
          </p:txBody>
        </p:sp>
        <p:sp>
          <p:nvSpPr>
            <p:cNvPr id="120" name="AutoShape 58"/>
            <p:cNvSpPr>
              <a:spLocks/>
            </p:cNvSpPr>
            <p:nvPr/>
          </p:nvSpPr>
          <p:spPr bwMode="auto">
            <a:xfrm>
              <a:off x="2855040" y="1377193"/>
              <a:ext cx="795211" cy="3436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976">
                  <a:cs typeface="Gill Sans" charset="0"/>
                </a:rPr>
                <a:t>3.6 MeV</a:t>
              </a:r>
              <a:endParaRPr lang="en-US" sz="1350">
                <a:cs typeface="Gill Sans Light" charset="0"/>
              </a:endParaRPr>
            </a:p>
          </p:txBody>
        </p:sp>
        <p:sp>
          <p:nvSpPr>
            <p:cNvPr id="121" name="AutoShape 59"/>
            <p:cNvSpPr>
              <a:spLocks/>
            </p:cNvSpPr>
            <p:nvPr/>
          </p:nvSpPr>
          <p:spPr bwMode="auto">
            <a:xfrm>
              <a:off x="4856998" y="1377193"/>
              <a:ext cx="752342" cy="3436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976">
                  <a:cs typeface="Gill Sans" charset="0"/>
                </a:rPr>
                <a:t>90 MeV</a:t>
              </a:r>
              <a:endParaRPr lang="en-US" sz="1350">
                <a:cs typeface="Gill Sans Light" charset="0"/>
              </a:endParaRPr>
            </a:p>
          </p:txBody>
        </p:sp>
        <p:sp>
          <p:nvSpPr>
            <p:cNvPr id="122" name="AutoShape 60"/>
            <p:cNvSpPr>
              <a:spLocks/>
            </p:cNvSpPr>
            <p:nvPr/>
          </p:nvSpPr>
          <p:spPr bwMode="auto">
            <a:xfrm>
              <a:off x="6068033" y="1377195"/>
              <a:ext cx="1146729" cy="298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976" dirty="0">
                  <a:cs typeface="Gill Sans" charset="0"/>
                </a:rPr>
                <a:t>216 MeV</a:t>
              </a:r>
              <a:endParaRPr lang="en-US" sz="1350" dirty="0">
                <a:cs typeface="Gill Sans Light" charset="0"/>
              </a:endParaRPr>
            </a:p>
          </p:txBody>
        </p:sp>
        <p:sp>
          <p:nvSpPr>
            <p:cNvPr id="123" name="AutoShape 61"/>
            <p:cNvSpPr>
              <a:spLocks/>
            </p:cNvSpPr>
            <p:nvPr/>
          </p:nvSpPr>
          <p:spPr bwMode="auto">
            <a:xfrm>
              <a:off x="7471974" y="1377195"/>
              <a:ext cx="1346069" cy="3385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976">
                  <a:cs typeface="Gill Sans" charset="0"/>
                </a:rPr>
                <a:t>571 MeV</a:t>
              </a:r>
              <a:endParaRPr lang="en-US" sz="1350">
                <a:cs typeface="Gill Sans Light" charset="0"/>
              </a:endParaRPr>
            </a:p>
          </p:txBody>
        </p:sp>
        <p:sp>
          <p:nvSpPr>
            <p:cNvPr id="124" name="AutoShape 62"/>
            <p:cNvSpPr>
              <a:spLocks/>
            </p:cNvSpPr>
            <p:nvPr/>
          </p:nvSpPr>
          <p:spPr bwMode="auto">
            <a:xfrm>
              <a:off x="8933789" y="1377195"/>
              <a:ext cx="1680444" cy="3385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976">
                  <a:cs typeface="Gill Sans" charset="0"/>
                </a:rPr>
                <a:t>2000 MeV</a:t>
              </a:r>
              <a:endParaRPr lang="en-US" sz="1350">
                <a:cs typeface="Gill Sans Light" charset="0"/>
              </a:endParaRPr>
            </a:p>
          </p:txBody>
        </p:sp>
        <p:sp>
          <p:nvSpPr>
            <p:cNvPr id="125" name="AutoShape 63"/>
            <p:cNvSpPr>
              <a:spLocks/>
            </p:cNvSpPr>
            <p:nvPr/>
          </p:nvSpPr>
          <p:spPr bwMode="auto">
            <a:xfrm>
              <a:off x="3802434" y="0"/>
              <a:ext cx="1586134" cy="3410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900" dirty="0">
                  <a:cs typeface="Gill Sans" charset="0"/>
                </a:rPr>
                <a:t>352.21 MHz</a:t>
              </a:r>
              <a:endParaRPr lang="en-US" sz="1276" dirty="0">
                <a:cs typeface="Gill Sans Light" charset="0"/>
              </a:endParaRPr>
            </a:p>
          </p:txBody>
        </p:sp>
        <p:sp>
          <p:nvSpPr>
            <p:cNvPr id="126" name="AutoShape 64"/>
            <p:cNvSpPr>
              <a:spLocks/>
            </p:cNvSpPr>
            <p:nvPr/>
          </p:nvSpPr>
          <p:spPr bwMode="auto">
            <a:xfrm>
              <a:off x="7480548" y="0"/>
              <a:ext cx="1637575" cy="3154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900" dirty="0">
                  <a:cs typeface="Gill Sans" charset="0"/>
                </a:rPr>
                <a:t>704.42 MHz</a:t>
              </a:r>
              <a:endParaRPr lang="en-US" sz="1276" dirty="0">
                <a:cs typeface="Gill Sans Light" charset="0"/>
              </a:endParaRPr>
            </a:p>
          </p:txBody>
        </p:sp>
        <p:sp>
          <p:nvSpPr>
            <p:cNvPr id="127" name="AutoShape 65"/>
            <p:cNvSpPr>
              <a:spLocks/>
            </p:cNvSpPr>
            <p:nvPr/>
          </p:nvSpPr>
          <p:spPr bwMode="auto">
            <a:xfrm flipH="1">
              <a:off x="2222731" y="64116"/>
              <a:ext cx="1588276" cy="189781"/>
            </a:xfrm>
            <a:prstGeom prst="rightArrow">
              <a:avLst>
                <a:gd name="adj1" fmla="val 50824"/>
                <a:gd name="adj2" fmla="val 213349"/>
              </a:avLst>
            </a:prstGeom>
            <a:solidFill>
              <a:srgbClr val="91919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sz="2550">
                <a:solidFill>
                  <a:srgbClr val="FFFFFF"/>
                </a:solidFill>
                <a:effectLst>
                  <a:outerShdw blurRad="38100" dist="38100" dir="2700000" algn="tl">
                    <a:srgbClr val="000000"/>
                  </a:outerShdw>
                </a:effectLst>
                <a:cs typeface="Gill Sans" charset="0"/>
              </a:endParaRPr>
            </a:p>
          </p:txBody>
        </p:sp>
        <p:sp>
          <p:nvSpPr>
            <p:cNvPr id="128" name="AutoShape 66"/>
            <p:cNvSpPr>
              <a:spLocks/>
            </p:cNvSpPr>
            <p:nvPr/>
          </p:nvSpPr>
          <p:spPr bwMode="auto">
            <a:xfrm>
              <a:off x="8496531" y="64116"/>
              <a:ext cx="925959" cy="189781"/>
            </a:xfrm>
            <a:prstGeom prst="rightArrow">
              <a:avLst>
                <a:gd name="adj1" fmla="val 50824"/>
                <a:gd name="adj2" fmla="val 213322"/>
              </a:avLst>
            </a:prstGeom>
            <a:solidFill>
              <a:srgbClr val="91919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sz="2550">
                <a:solidFill>
                  <a:srgbClr val="FFFFFF"/>
                </a:solidFill>
                <a:effectLst>
                  <a:outerShdw blurRad="38100" dist="38100" dir="2700000" algn="tl">
                    <a:srgbClr val="000000"/>
                  </a:outerShdw>
                </a:effectLst>
                <a:cs typeface="Gill Sans" charset="0"/>
              </a:endParaRPr>
            </a:p>
          </p:txBody>
        </p:sp>
        <p:sp>
          <p:nvSpPr>
            <p:cNvPr id="129" name="AutoShape 67"/>
            <p:cNvSpPr>
              <a:spLocks/>
            </p:cNvSpPr>
            <p:nvPr/>
          </p:nvSpPr>
          <p:spPr bwMode="auto">
            <a:xfrm flipH="1">
              <a:off x="6591028" y="64116"/>
              <a:ext cx="940962" cy="189781"/>
            </a:xfrm>
            <a:prstGeom prst="rightArrow">
              <a:avLst>
                <a:gd name="adj1" fmla="val 50824"/>
                <a:gd name="adj2" fmla="val 213344"/>
              </a:avLst>
            </a:prstGeom>
            <a:solidFill>
              <a:srgbClr val="91919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sz="2550">
                <a:solidFill>
                  <a:srgbClr val="FFFFFF"/>
                </a:solidFill>
                <a:effectLst>
                  <a:outerShdw blurRad="38100" dist="38100" dir="2700000" algn="tl">
                    <a:srgbClr val="000000"/>
                  </a:outerShdw>
                </a:effectLst>
                <a:cs typeface="Gill Sans" charset="0"/>
              </a:endParaRPr>
            </a:p>
          </p:txBody>
        </p:sp>
        <p:sp>
          <p:nvSpPr>
            <p:cNvPr id="130" name="AutoShape 68"/>
            <p:cNvSpPr>
              <a:spLocks/>
            </p:cNvSpPr>
            <p:nvPr/>
          </p:nvSpPr>
          <p:spPr bwMode="auto">
            <a:xfrm>
              <a:off x="4826990" y="64116"/>
              <a:ext cx="1598994" cy="189781"/>
            </a:xfrm>
            <a:prstGeom prst="rightArrow">
              <a:avLst>
                <a:gd name="adj1" fmla="val 50824"/>
                <a:gd name="adj2" fmla="val 213344"/>
              </a:avLst>
            </a:prstGeom>
            <a:solidFill>
              <a:srgbClr val="91919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sz="2550">
                <a:solidFill>
                  <a:srgbClr val="FFFFFF"/>
                </a:solidFill>
                <a:effectLst>
                  <a:outerShdw blurRad="38100" dist="38100" dir="2700000" algn="tl">
                    <a:srgbClr val="000000"/>
                  </a:outerShdw>
                </a:effectLst>
                <a:cs typeface="Gill Sans" charset="0"/>
              </a:endParaRPr>
            </a:p>
          </p:txBody>
        </p:sp>
      </p:grpSp>
      <p:sp>
        <p:nvSpPr>
          <p:cNvPr id="3" name="Title 2"/>
          <p:cNvSpPr>
            <a:spLocks noGrp="1"/>
          </p:cNvSpPr>
          <p:nvPr>
            <p:ph type="title"/>
          </p:nvPr>
        </p:nvSpPr>
        <p:spPr/>
        <p:txBody>
          <a:bodyPr/>
          <a:lstStyle/>
          <a:p>
            <a:r>
              <a:rPr lang="fr-CA" dirty="0" err="1"/>
              <a:t>Superconducting</a:t>
            </a:r>
            <a:r>
              <a:rPr lang="fr-CA" dirty="0"/>
              <a:t> Linac – A Collaborative Project</a:t>
            </a:r>
          </a:p>
        </p:txBody>
      </p:sp>
      <p:pic>
        <p:nvPicPr>
          <p:cNvPr id="201" name="Picture 69" descr="Untitled.pd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51520" y="982940"/>
            <a:ext cx="7749481" cy="234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202" name="TextBox 201"/>
          <p:cNvSpPr txBox="1"/>
          <p:nvPr/>
        </p:nvSpPr>
        <p:spPr>
          <a:xfrm>
            <a:off x="980346" y="1597616"/>
            <a:ext cx="580691" cy="276999"/>
          </a:xfrm>
          <a:prstGeom prst="rect">
            <a:avLst/>
          </a:prstGeom>
          <a:solidFill>
            <a:schemeClr val="accent1">
              <a:lumMod val="60000"/>
              <a:lumOff val="40000"/>
            </a:schemeClr>
          </a:solidFill>
        </p:spPr>
        <p:txBody>
          <a:bodyPr wrap="square" rtlCol="0">
            <a:spAutoFit/>
          </a:bodyPr>
          <a:lstStyle/>
          <a:p>
            <a:r>
              <a:rPr lang="en-US" sz="1200" dirty="0"/>
              <a:t>Spoke</a:t>
            </a:r>
          </a:p>
        </p:txBody>
      </p:sp>
      <p:sp>
        <p:nvSpPr>
          <p:cNvPr id="203" name="TextBox 202"/>
          <p:cNvSpPr txBox="1"/>
          <p:nvPr/>
        </p:nvSpPr>
        <p:spPr>
          <a:xfrm>
            <a:off x="2370492" y="1018758"/>
            <a:ext cx="635000" cy="219419"/>
          </a:xfrm>
          <a:prstGeom prst="rect">
            <a:avLst/>
          </a:prstGeom>
          <a:noFill/>
        </p:spPr>
        <p:txBody>
          <a:bodyPr wrap="square" rtlCol="0">
            <a:spAutoFit/>
          </a:bodyPr>
          <a:lstStyle/>
          <a:p>
            <a:r>
              <a:rPr lang="en-US" sz="826" dirty="0"/>
              <a:t>M-</a:t>
            </a:r>
            <a:r>
              <a:rPr lang="en-US" sz="826" dirty="0">
                <a:latin typeface="Symbol" charset="2"/>
                <a:cs typeface="Symbol" charset="2"/>
              </a:rPr>
              <a:t>b</a:t>
            </a:r>
          </a:p>
        </p:txBody>
      </p:sp>
      <p:sp>
        <p:nvSpPr>
          <p:cNvPr id="204" name="TextBox 203"/>
          <p:cNvSpPr txBox="1"/>
          <p:nvPr/>
        </p:nvSpPr>
        <p:spPr>
          <a:xfrm>
            <a:off x="3682693" y="1025757"/>
            <a:ext cx="980869" cy="230832"/>
          </a:xfrm>
          <a:prstGeom prst="rect">
            <a:avLst/>
          </a:prstGeom>
          <a:noFill/>
        </p:spPr>
        <p:txBody>
          <a:bodyPr wrap="square" rtlCol="0">
            <a:spAutoFit/>
          </a:bodyPr>
          <a:lstStyle/>
          <a:p>
            <a:r>
              <a:rPr lang="en-US" sz="900" dirty="0"/>
              <a:t>H-</a:t>
            </a:r>
            <a:r>
              <a:rPr lang="en-US" sz="900" dirty="0">
                <a:latin typeface="Symbol" charset="2"/>
                <a:cs typeface="Symbol" charset="2"/>
              </a:rPr>
              <a:t>b</a:t>
            </a:r>
          </a:p>
        </p:txBody>
      </p:sp>
      <p:sp>
        <p:nvSpPr>
          <p:cNvPr id="205" name="TextBox 204"/>
          <p:cNvSpPr txBox="1"/>
          <p:nvPr/>
        </p:nvSpPr>
        <p:spPr>
          <a:xfrm>
            <a:off x="335028" y="1207888"/>
            <a:ext cx="635000" cy="300082"/>
          </a:xfrm>
          <a:prstGeom prst="rect">
            <a:avLst/>
          </a:prstGeom>
          <a:noFill/>
        </p:spPr>
        <p:txBody>
          <a:bodyPr wrap="square" rtlCol="0">
            <a:spAutoFit/>
          </a:bodyPr>
          <a:lstStyle/>
          <a:p>
            <a:r>
              <a:rPr lang="en-US" sz="1350" dirty="0">
                <a:solidFill>
                  <a:schemeClr val="bg1">
                    <a:lumMod val="65000"/>
                  </a:schemeClr>
                </a:solidFill>
              </a:rPr>
              <a:t>NC FE</a:t>
            </a:r>
          </a:p>
        </p:txBody>
      </p:sp>
      <p:sp>
        <p:nvSpPr>
          <p:cNvPr id="209" name="TextBox 208"/>
          <p:cNvSpPr txBox="1"/>
          <p:nvPr/>
        </p:nvSpPr>
        <p:spPr>
          <a:xfrm>
            <a:off x="972783" y="944602"/>
            <a:ext cx="635000" cy="300082"/>
          </a:xfrm>
          <a:prstGeom prst="rect">
            <a:avLst/>
          </a:prstGeom>
          <a:noFill/>
        </p:spPr>
        <p:txBody>
          <a:bodyPr wrap="square" rtlCol="0">
            <a:spAutoFit/>
          </a:bodyPr>
          <a:lstStyle/>
          <a:p>
            <a:r>
              <a:rPr lang="en-US" sz="1350" dirty="0"/>
              <a:t>WP04</a:t>
            </a:r>
          </a:p>
        </p:txBody>
      </p:sp>
      <p:sp>
        <p:nvSpPr>
          <p:cNvPr id="210" name="TextBox 209"/>
          <p:cNvSpPr txBox="1"/>
          <p:nvPr/>
        </p:nvSpPr>
        <p:spPr>
          <a:xfrm>
            <a:off x="1759456" y="944602"/>
            <a:ext cx="635000" cy="300082"/>
          </a:xfrm>
          <a:prstGeom prst="rect">
            <a:avLst/>
          </a:prstGeom>
          <a:noFill/>
        </p:spPr>
        <p:txBody>
          <a:bodyPr wrap="square" rtlCol="0">
            <a:spAutoFit/>
          </a:bodyPr>
          <a:lstStyle/>
          <a:p>
            <a:r>
              <a:rPr lang="en-US" sz="1350" dirty="0"/>
              <a:t>WP05</a:t>
            </a:r>
            <a:endParaRPr lang="en-US" sz="1350" dirty="0">
              <a:latin typeface="Symbol" charset="2"/>
              <a:cs typeface="Symbol" charset="2"/>
            </a:endParaRPr>
          </a:p>
        </p:txBody>
      </p:sp>
      <p:sp>
        <p:nvSpPr>
          <p:cNvPr id="211" name="TextBox 210"/>
          <p:cNvSpPr txBox="1"/>
          <p:nvPr/>
        </p:nvSpPr>
        <p:spPr>
          <a:xfrm>
            <a:off x="3198870" y="966889"/>
            <a:ext cx="635000" cy="300082"/>
          </a:xfrm>
          <a:prstGeom prst="rect">
            <a:avLst/>
          </a:prstGeom>
          <a:noFill/>
        </p:spPr>
        <p:txBody>
          <a:bodyPr wrap="square" rtlCol="0">
            <a:spAutoFit/>
          </a:bodyPr>
          <a:lstStyle/>
          <a:p>
            <a:r>
              <a:rPr lang="en-US" sz="1350" dirty="0"/>
              <a:t>WP05</a:t>
            </a:r>
            <a:endParaRPr lang="en-US" sz="1350" dirty="0">
              <a:latin typeface="Symbol" charset="2"/>
              <a:cs typeface="Symbol" charset="2"/>
            </a:endParaRPr>
          </a:p>
        </p:txBody>
      </p:sp>
      <p:sp>
        <p:nvSpPr>
          <p:cNvPr id="212" name="TextBox 211"/>
          <p:cNvSpPr txBox="1"/>
          <p:nvPr/>
        </p:nvSpPr>
        <p:spPr>
          <a:xfrm>
            <a:off x="230562" y="944602"/>
            <a:ext cx="635000" cy="300082"/>
          </a:xfrm>
          <a:prstGeom prst="rect">
            <a:avLst/>
          </a:prstGeom>
          <a:noFill/>
        </p:spPr>
        <p:txBody>
          <a:bodyPr wrap="square" rtlCol="0">
            <a:spAutoFit/>
          </a:bodyPr>
          <a:lstStyle/>
          <a:p>
            <a:r>
              <a:rPr lang="en-US" sz="1350" dirty="0"/>
              <a:t>WP03</a:t>
            </a:r>
          </a:p>
        </p:txBody>
      </p:sp>
      <p:pic>
        <p:nvPicPr>
          <p:cNvPr id="137" name="Picture 2" descr="C:\Users\reynet.IPN\Desktop\Salle Blanche\cryomo.jpg"/>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81849" y="3258544"/>
            <a:ext cx="1375908" cy="1101955"/>
          </a:xfrm>
          <a:prstGeom prst="rect">
            <a:avLst/>
          </a:prstGeom>
          <a:noFill/>
        </p:spPr>
      </p:pic>
      <p:grpSp>
        <p:nvGrpSpPr>
          <p:cNvPr id="11" name="Group 10">
            <a:extLst>
              <a:ext uri="{FF2B5EF4-FFF2-40B4-BE49-F238E27FC236}">
                <a16:creationId xmlns:a16="http://schemas.microsoft.com/office/drawing/2014/main" id="{F6343E9A-5E6D-1B4B-BC29-5C7A4C23162E}"/>
              </a:ext>
            </a:extLst>
          </p:cNvPr>
          <p:cNvGrpSpPr/>
          <p:nvPr/>
        </p:nvGrpSpPr>
        <p:grpSpPr>
          <a:xfrm>
            <a:off x="2106301" y="2534105"/>
            <a:ext cx="1212116" cy="531319"/>
            <a:chOff x="1726630" y="3350409"/>
            <a:chExt cx="1616155" cy="708425"/>
          </a:xfrm>
        </p:grpSpPr>
        <p:pic>
          <p:nvPicPr>
            <p:cNvPr id="180" name="Picture 179">
              <a:extLst>
                <a:ext uri="{FF2B5EF4-FFF2-40B4-BE49-F238E27FC236}">
                  <a16:creationId xmlns:a16="http://schemas.microsoft.com/office/drawing/2014/main" id="{9EF86FF5-74BD-1048-9C6B-FD05A8EFED9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101768" y="3405607"/>
              <a:ext cx="1241017" cy="576419"/>
            </a:xfrm>
            <a:prstGeom prst="rect">
              <a:avLst/>
            </a:prstGeom>
          </p:spPr>
        </p:pic>
        <p:grpSp>
          <p:nvGrpSpPr>
            <p:cNvPr id="4" name="Group 3">
              <a:extLst>
                <a:ext uri="{FF2B5EF4-FFF2-40B4-BE49-F238E27FC236}">
                  <a16:creationId xmlns:a16="http://schemas.microsoft.com/office/drawing/2014/main" id="{9A3515F9-655E-3D40-8FD1-75C519D4E208}"/>
                </a:ext>
              </a:extLst>
            </p:cNvPr>
            <p:cNvGrpSpPr/>
            <p:nvPr/>
          </p:nvGrpSpPr>
          <p:grpSpPr>
            <a:xfrm>
              <a:off x="1726630" y="3350409"/>
              <a:ext cx="483489" cy="708425"/>
              <a:chOff x="1726630" y="3350409"/>
              <a:chExt cx="483489" cy="708425"/>
            </a:xfrm>
          </p:grpSpPr>
          <p:sp>
            <p:nvSpPr>
              <p:cNvPr id="182" name="Rectangle 181">
                <a:extLst>
                  <a:ext uri="{FF2B5EF4-FFF2-40B4-BE49-F238E27FC236}">
                    <a16:creationId xmlns:a16="http://schemas.microsoft.com/office/drawing/2014/main" id="{2C23C93E-67F2-C54D-8CD2-F0C192728230}"/>
                  </a:ext>
                </a:extLst>
              </p:cNvPr>
              <p:cNvSpPr/>
              <p:nvPr/>
            </p:nvSpPr>
            <p:spPr>
              <a:xfrm>
                <a:off x="1745890" y="3658725"/>
                <a:ext cx="464229" cy="400109"/>
              </a:xfrm>
              <a:prstGeom prst="rect">
                <a:avLst/>
              </a:prstGeom>
            </p:spPr>
            <p:txBody>
              <a:bodyPr wrap="none">
                <a:spAutoFit/>
              </a:bodyPr>
              <a:lstStyle/>
              <a:p>
                <a:r>
                  <a:rPr lang="en-US" sz="1350" dirty="0">
                    <a:solidFill>
                      <a:srgbClr val="00B050"/>
                    </a:solidFill>
                  </a:rPr>
                  <a:t>1x</a:t>
                </a:r>
              </a:p>
            </p:txBody>
          </p:sp>
          <p:sp>
            <p:nvSpPr>
              <p:cNvPr id="183" name="Rectangle 182">
                <a:extLst>
                  <a:ext uri="{FF2B5EF4-FFF2-40B4-BE49-F238E27FC236}">
                    <a16:creationId xmlns:a16="http://schemas.microsoft.com/office/drawing/2014/main" id="{2D14A62D-AB5B-9743-B9F3-CF3A7D598F23}"/>
                  </a:ext>
                </a:extLst>
              </p:cNvPr>
              <p:cNvSpPr/>
              <p:nvPr/>
            </p:nvSpPr>
            <p:spPr>
              <a:xfrm>
                <a:off x="1726630" y="3350409"/>
                <a:ext cx="464229" cy="400109"/>
              </a:xfrm>
              <a:prstGeom prst="rect">
                <a:avLst/>
              </a:prstGeom>
            </p:spPr>
            <p:txBody>
              <a:bodyPr wrap="none">
                <a:spAutoFit/>
              </a:bodyPr>
              <a:lstStyle/>
              <a:p>
                <a:r>
                  <a:rPr lang="en-US" sz="1350" dirty="0">
                    <a:solidFill>
                      <a:srgbClr val="00B050"/>
                    </a:solidFill>
                  </a:rPr>
                  <a:t>6x</a:t>
                </a:r>
              </a:p>
            </p:txBody>
          </p:sp>
        </p:grpSp>
      </p:grpSp>
      <p:grpSp>
        <p:nvGrpSpPr>
          <p:cNvPr id="12" name="Group 11">
            <a:extLst>
              <a:ext uri="{FF2B5EF4-FFF2-40B4-BE49-F238E27FC236}">
                <a16:creationId xmlns:a16="http://schemas.microsoft.com/office/drawing/2014/main" id="{6FE72CD4-AB50-7044-B3B1-E40B68A511A8}"/>
              </a:ext>
            </a:extLst>
          </p:cNvPr>
          <p:cNvGrpSpPr/>
          <p:nvPr/>
        </p:nvGrpSpPr>
        <p:grpSpPr>
          <a:xfrm>
            <a:off x="3946232" y="2523210"/>
            <a:ext cx="1097373" cy="565486"/>
            <a:chOff x="3304139" y="3321754"/>
            <a:chExt cx="1463164" cy="753979"/>
          </a:xfrm>
        </p:grpSpPr>
        <p:pic>
          <p:nvPicPr>
            <p:cNvPr id="181" name="Picture 2" descr="C:\D\Projets\ESS\CALHI\Project3&amp;8\cavités-hors tests\cavités proto HB\ZANON\photos\recette_beta086_ZANON_130910.JPG">
              <a:extLst>
                <a:ext uri="{FF2B5EF4-FFF2-40B4-BE49-F238E27FC236}">
                  <a16:creationId xmlns:a16="http://schemas.microsoft.com/office/drawing/2014/main" id="{EF12AD1B-E85D-7643-B027-BE6C63FBE000}"/>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669948" y="3396716"/>
              <a:ext cx="1097355" cy="564388"/>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CAE3E9DE-1774-0B41-80F8-765791FE83D7}"/>
                </a:ext>
              </a:extLst>
            </p:cNvPr>
            <p:cNvSpPr/>
            <p:nvPr/>
          </p:nvSpPr>
          <p:spPr>
            <a:xfrm>
              <a:off x="3313644" y="3675625"/>
              <a:ext cx="464229" cy="400108"/>
            </a:xfrm>
            <a:prstGeom prst="rect">
              <a:avLst/>
            </a:prstGeom>
          </p:spPr>
          <p:txBody>
            <a:bodyPr wrap="none">
              <a:spAutoFit/>
            </a:bodyPr>
            <a:lstStyle/>
            <a:p>
              <a:r>
                <a:rPr lang="en-US" sz="1350" dirty="0">
                  <a:solidFill>
                    <a:srgbClr val="00B050"/>
                  </a:solidFill>
                </a:rPr>
                <a:t>2x</a:t>
              </a:r>
            </a:p>
          </p:txBody>
        </p:sp>
        <p:sp>
          <p:nvSpPr>
            <p:cNvPr id="184" name="Rectangle 183">
              <a:extLst>
                <a:ext uri="{FF2B5EF4-FFF2-40B4-BE49-F238E27FC236}">
                  <a16:creationId xmlns:a16="http://schemas.microsoft.com/office/drawing/2014/main" id="{B8414716-BEF5-6D4E-8C87-775BA4BF9E66}"/>
                </a:ext>
              </a:extLst>
            </p:cNvPr>
            <p:cNvSpPr/>
            <p:nvPr/>
          </p:nvSpPr>
          <p:spPr>
            <a:xfrm>
              <a:off x="3304139" y="3321754"/>
              <a:ext cx="464229" cy="400108"/>
            </a:xfrm>
            <a:prstGeom prst="rect">
              <a:avLst/>
            </a:prstGeom>
          </p:spPr>
          <p:txBody>
            <a:bodyPr wrap="none">
              <a:spAutoFit/>
            </a:bodyPr>
            <a:lstStyle/>
            <a:p>
              <a:r>
                <a:rPr lang="en-US" sz="1350" dirty="0">
                  <a:solidFill>
                    <a:srgbClr val="00B050"/>
                  </a:solidFill>
                </a:rPr>
                <a:t>5x</a:t>
              </a:r>
            </a:p>
          </p:txBody>
        </p:sp>
      </p:grpSp>
      <p:grpSp>
        <p:nvGrpSpPr>
          <p:cNvPr id="8" name="Group 7">
            <a:extLst>
              <a:ext uri="{FF2B5EF4-FFF2-40B4-BE49-F238E27FC236}">
                <a16:creationId xmlns:a16="http://schemas.microsoft.com/office/drawing/2014/main" id="{E5B531A3-2BFB-4E49-A80B-FCF76DCB9A65}"/>
              </a:ext>
            </a:extLst>
          </p:cNvPr>
          <p:cNvGrpSpPr/>
          <p:nvPr/>
        </p:nvGrpSpPr>
        <p:grpSpPr>
          <a:xfrm>
            <a:off x="514265" y="2463292"/>
            <a:ext cx="1171888" cy="748115"/>
            <a:chOff x="252172" y="3309578"/>
            <a:chExt cx="1187873" cy="676722"/>
          </a:xfrm>
        </p:grpSpPr>
        <p:pic>
          <p:nvPicPr>
            <p:cNvPr id="161" name="Picture 16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97789" y="3377316"/>
              <a:ext cx="842256" cy="608984"/>
            </a:xfrm>
            <a:prstGeom prst="rect">
              <a:avLst/>
            </a:prstGeom>
          </p:spPr>
        </p:pic>
        <p:sp>
          <p:nvSpPr>
            <p:cNvPr id="185" name="Rectangle 184">
              <a:extLst>
                <a:ext uri="{FF2B5EF4-FFF2-40B4-BE49-F238E27FC236}">
                  <a16:creationId xmlns:a16="http://schemas.microsoft.com/office/drawing/2014/main" id="{FC35349D-CC63-7640-8555-F88A268E5E66}"/>
                </a:ext>
              </a:extLst>
            </p:cNvPr>
            <p:cNvSpPr/>
            <p:nvPr/>
          </p:nvSpPr>
          <p:spPr>
            <a:xfrm>
              <a:off x="252172" y="3309578"/>
              <a:ext cx="464229" cy="400109"/>
            </a:xfrm>
            <a:prstGeom prst="rect">
              <a:avLst/>
            </a:prstGeom>
          </p:spPr>
          <p:txBody>
            <a:bodyPr wrap="none">
              <a:spAutoFit/>
            </a:bodyPr>
            <a:lstStyle/>
            <a:p>
              <a:r>
                <a:rPr lang="en-US" sz="1350" dirty="0">
                  <a:solidFill>
                    <a:srgbClr val="00B050"/>
                  </a:solidFill>
                </a:rPr>
                <a:t>3x</a:t>
              </a:r>
            </a:p>
          </p:txBody>
        </p:sp>
      </p:grpSp>
      <p:pic>
        <p:nvPicPr>
          <p:cNvPr id="2" name="Picture 1">
            <a:extLst>
              <a:ext uri="{FF2B5EF4-FFF2-40B4-BE49-F238E27FC236}">
                <a16:creationId xmlns:a16="http://schemas.microsoft.com/office/drawing/2014/main" id="{F709D62D-9519-4840-A22B-AC858ACB282F}"/>
              </a:ext>
            </a:extLst>
          </p:cNvPr>
          <p:cNvPicPr>
            <a:picLocks noChangeAspect="1"/>
          </p:cNvPicPr>
          <p:nvPr/>
        </p:nvPicPr>
        <p:blipFill>
          <a:blip r:embed="rId8"/>
          <a:stretch>
            <a:fillRect/>
          </a:stretch>
        </p:blipFill>
        <p:spPr>
          <a:xfrm>
            <a:off x="2487614" y="1244327"/>
            <a:ext cx="5136360" cy="1183407"/>
          </a:xfrm>
          <a:prstGeom prst="rect">
            <a:avLst/>
          </a:prstGeom>
        </p:spPr>
      </p:pic>
      <p:sp>
        <p:nvSpPr>
          <p:cNvPr id="7" name="Rectangle 6">
            <a:extLst>
              <a:ext uri="{FF2B5EF4-FFF2-40B4-BE49-F238E27FC236}">
                <a16:creationId xmlns:a16="http://schemas.microsoft.com/office/drawing/2014/main" id="{CF16B965-FCDE-DD44-8EC7-E413174828EE}"/>
              </a:ext>
            </a:extLst>
          </p:cNvPr>
          <p:cNvSpPr/>
          <p:nvPr/>
        </p:nvSpPr>
        <p:spPr>
          <a:xfrm>
            <a:off x="1191671" y="2064183"/>
            <a:ext cx="940770" cy="300082"/>
          </a:xfrm>
          <a:prstGeom prst="rect">
            <a:avLst/>
          </a:prstGeom>
        </p:spPr>
        <p:txBody>
          <a:bodyPr wrap="none">
            <a:spAutoFit/>
          </a:bodyPr>
          <a:lstStyle/>
          <a:p>
            <a:r>
              <a:rPr lang="en-US" sz="1350" i="1" dirty="0">
                <a:solidFill>
                  <a:srgbClr val="00B050"/>
                </a:solidFill>
              </a:rPr>
              <a:t>Prototypes</a:t>
            </a:r>
          </a:p>
        </p:txBody>
      </p:sp>
      <p:sp>
        <p:nvSpPr>
          <p:cNvPr id="131" name="Rectangle 130">
            <a:extLst>
              <a:ext uri="{FF2B5EF4-FFF2-40B4-BE49-F238E27FC236}">
                <a16:creationId xmlns:a16="http://schemas.microsoft.com/office/drawing/2014/main" id="{20110F93-6AEE-6241-BC6B-9D28A228EEDC}"/>
              </a:ext>
            </a:extLst>
          </p:cNvPr>
          <p:cNvSpPr/>
          <p:nvPr/>
        </p:nvSpPr>
        <p:spPr>
          <a:xfrm>
            <a:off x="4963709" y="1478596"/>
            <a:ext cx="596638" cy="300082"/>
          </a:xfrm>
          <a:prstGeom prst="rect">
            <a:avLst/>
          </a:prstGeom>
        </p:spPr>
        <p:txBody>
          <a:bodyPr wrap="none">
            <a:spAutoFit/>
          </a:bodyPr>
          <a:lstStyle/>
          <a:p>
            <a:r>
              <a:rPr lang="en-US" sz="1350" i="1" dirty="0">
                <a:solidFill>
                  <a:srgbClr val="FF0000"/>
                </a:solidFill>
              </a:rPr>
              <a:t>Series</a:t>
            </a:r>
          </a:p>
        </p:txBody>
      </p:sp>
      <p:sp>
        <p:nvSpPr>
          <p:cNvPr id="168" name="TextBox 167">
            <a:extLst>
              <a:ext uri="{FF2B5EF4-FFF2-40B4-BE49-F238E27FC236}">
                <a16:creationId xmlns:a16="http://schemas.microsoft.com/office/drawing/2014/main" id="{8F79D688-D327-BD45-90D1-841D0D18586D}"/>
              </a:ext>
            </a:extLst>
          </p:cNvPr>
          <p:cNvSpPr txBox="1"/>
          <p:nvPr/>
        </p:nvSpPr>
        <p:spPr>
          <a:xfrm>
            <a:off x="1988286" y="1316394"/>
            <a:ext cx="764411" cy="276999"/>
          </a:xfrm>
          <a:prstGeom prst="rect">
            <a:avLst/>
          </a:prstGeom>
          <a:solidFill>
            <a:srgbClr val="0070C0"/>
          </a:solidFill>
        </p:spPr>
        <p:txBody>
          <a:bodyPr wrap="square" rtlCol="0">
            <a:spAutoFit/>
          </a:bodyPr>
          <a:lstStyle/>
          <a:p>
            <a:r>
              <a:rPr lang="en-US" sz="1200" dirty="0"/>
              <a:t>Elliptical</a:t>
            </a:r>
          </a:p>
        </p:txBody>
      </p:sp>
      <p:pic>
        <p:nvPicPr>
          <p:cNvPr id="132" name="Picture 131">
            <a:extLst>
              <a:ext uri="{FF2B5EF4-FFF2-40B4-BE49-F238E27FC236}">
                <a16:creationId xmlns:a16="http://schemas.microsoft.com/office/drawing/2014/main" id="{750D589D-1806-2541-8477-0449A72FB17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13968" y="3194797"/>
            <a:ext cx="2609961" cy="962964"/>
          </a:xfrm>
          <a:prstGeom prst="rect">
            <a:avLst/>
          </a:prstGeom>
        </p:spPr>
      </p:pic>
      <p:graphicFrame>
        <p:nvGraphicFramePr>
          <p:cNvPr id="138" name="Table 2"/>
          <p:cNvGraphicFramePr>
            <a:graphicFrameLocks noGrp="1"/>
          </p:cNvGraphicFramePr>
          <p:nvPr>
            <p:extLst>
              <p:ext uri="{D42A27DB-BD31-4B8C-83A1-F6EECF244321}">
                <p14:modId xmlns:p14="http://schemas.microsoft.com/office/powerpoint/2010/main" val="272364100"/>
              </p:ext>
            </p:extLst>
          </p:nvPr>
        </p:nvGraphicFramePr>
        <p:xfrm>
          <a:off x="5423415" y="2274613"/>
          <a:ext cx="3685002" cy="1720612"/>
        </p:xfrm>
        <a:graphic>
          <a:graphicData uri="http://schemas.openxmlformats.org/drawingml/2006/table">
            <a:tbl>
              <a:tblPr firstRow="1" bandRow="1">
                <a:tableStyleId>{284E427A-3D55-4303-BF80-6455036E1DE7}</a:tableStyleId>
              </a:tblPr>
              <a:tblGrid>
                <a:gridCol w="1139073">
                  <a:extLst>
                    <a:ext uri="{9D8B030D-6E8A-4147-A177-3AD203B41FA5}">
                      <a16:colId xmlns:a16="http://schemas.microsoft.com/office/drawing/2014/main" val="20000"/>
                    </a:ext>
                  </a:extLst>
                </a:gridCol>
                <a:gridCol w="636483">
                  <a:extLst>
                    <a:ext uri="{9D8B030D-6E8A-4147-A177-3AD203B41FA5}">
                      <a16:colId xmlns:a16="http://schemas.microsoft.com/office/drawing/2014/main" val="20001"/>
                    </a:ext>
                  </a:extLst>
                </a:gridCol>
                <a:gridCol w="954723">
                  <a:extLst>
                    <a:ext uri="{9D8B030D-6E8A-4147-A177-3AD203B41FA5}">
                      <a16:colId xmlns:a16="http://schemas.microsoft.com/office/drawing/2014/main" val="20002"/>
                    </a:ext>
                  </a:extLst>
                </a:gridCol>
                <a:gridCol w="954723">
                  <a:extLst>
                    <a:ext uri="{9D8B030D-6E8A-4147-A177-3AD203B41FA5}">
                      <a16:colId xmlns:a16="http://schemas.microsoft.com/office/drawing/2014/main" val="20003"/>
                    </a:ext>
                  </a:extLst>
                </a:gridCol>
              </a:tblGrid>
              <a:tr h="274320">
                <a:tc>
                  <a:txBody>
                    <a:bodyPr/>
                    <a:lstStyle/>
                    <a:p>
                      <a:endParaRPr lang="en-GB" sz="1400" b="1" dirty="0"/>
                    </a:p>
                  </a:txBody>
                  <a:tcPr marL="68580" marR="68580" marT="34290" marB="34290"/>
                </a:tc>
                <a:tc>
                  <a:txBody>
                    <a:bodyPr/>
                    <a:lstStyle/>
                    <a:p>
                      <a:pPr algn="ctr"/>
                      <a:r>
                        <a:rPr lang="en-GB" sz="1200" dirty="0"/>
                        <a:t>Spoke</a:t>
                      </a:r>
                    </a:p>
                  </a:txBody>
                  <a:tcPr marL="68580" marR="68580" marT="34290" marB="34290"/>
                </a:tc>
                <a:tc>
                  <a:txBody>
                    <a:bodyPr/>
                    <a:lstStyle/>
                    <a:p>
                      <a:pPr algn="ctr"/>
                      <a:r>
                        <a:rPr lang="en-GB" sz="1200" dirty="0"/>
                        <a:t>Medium-</a:t>
                      </a:r>
                      <a:r>
                        <a:rPr lang="en-GB" sz="1200" baseline="0" dirty="0"/>
                        <a:t>β</a:t>
                      </a:r>
                      <a:endParaRPr lang="en-GB" sz="1200" dirty="0"/>
                    </a:p>
                  </a:txBody>
                  <a:tcPr marL="68580" marR="68580" marT="34290" marB="34290"/>
                </a:tc>
                <a:tc>
                  <a:txBody>
                    <a:bodyPr/>
                    <a:lstStyle/>
                    <a:p>
                      <a:pPr algn="ctr"/>
                      <a:r>
                        <a:rPr lang="en-GB" sz="1200" dirty="0"/>
                        <a:t>High</a:t>
                      </a:r>
                      <a:r>
                        <a:rPr lang="en-GB" sz="1200" baseline="0" dirty="0"/>
                        <a:t>-β</a:t>
                      </a:r>
                      <a:endParaRPr lang="en-GB" sz="1200" dirty="0"/>
                    </a:p>
                  </a:txBody>
                  <a:tcPr marL="68580" marR="68580" marT="34290" marB="34290"/>
                </a:tc>
                <a:extLst>
                  <a:ext uri="{0D108BD9-81ED-4DB2-BD59-A6C34878D82A}">
                    <a16:rowId xmlns:a16="http://schemas.microsoft.com/office/drawing/2014/main" val="10000"/>
                  </a:ext>
                </a:extLst>
              </a:tr>
              <a:tr h="209177">
                <a:tc>
                  <a:txBody>
                    <a:bodyPr/>
                    <a:lstStyle/>
                    <a:p>
                      <a:pPr>
                        <a:lnSpc>
                          <a:spcPct val="80000"/>
                        </a:lnSpc>
                      </a:pPr>
                      <a:r>
                        <a:rPr lang="en-GB" sz="1100" b="1" dirty="0"/>
                        <a:t>#</a:t>
                      </a:r>
                      <a:r>
                        <a:rPr lang="en-GB" sz="1100" b="1" baseline="0" dirty="0"/>
                        <a:t> Cavities</a:t>
                      </a:r>
                      <a:endParaRPr lang="en-GB" sz="1100" b="1" dirty="0"/>
                    </a:p>
                  </a:txBody>
                  <a:tcPr marL="68580" marR="68580" marT="34290" marB="34290"/>
                </a:tc>
                <a:tc>
                  <a:txBody>
                    <a:bodyPr/>
                    <a:lstStyle/>
                    <a:p>
                      <a:pPr algn="ctr">
                        <a:lnSpc>
                          <a:spcPct val="80000"/>
                        </a:lnSpc>
                      </a:pPr>
                      <a:r>
                        <a:rPr lang="en-GB" sz="900" b="1" dirty="0"/>
                        <a:t>26</a:t>
                      </a:r>
                    </a:p>
                  </a:txBody>
                  <a:tcPr marL="68580" marR="68580" marT="34290" marB="34290"/>
                </a:tc>
                <a:tc>
                  <a:txBody>
                    <a:bodyPr/>
                    <a:lstStyle/>
                    <a:p>
                      <a:pPr algn="ctr">
                        <a:lnSpc>
                          <a:spcPct val="80000"/>
                        </a:lnSpc>
                      </a:pPr>
                      <a:r>
                        <a:rPr lang="en-GB" sz="900" b="1" dirty="0"/>
                        <a:t>36</a:t>
                      </a:r>
                    </a:p>
                  </a:txBody>
                  <a:tcPr marL="68580" marR="68580" marT="34290" marB="34290"/>
                </a:tc>
                <a:tc>
                  <a:txBody>
                    <a:bodyPr/>
                    <a:lstStyle/>
                    <a:p>
                      <a:pPr algn="ctr">
                        <a:lnSpc>
                          <a:spcPct val="80000"/>
                        </a:lnSpc>
                      </a:pPr>
                      <a:r>
                        <a:rPr lang="en-GB" sz="900" b="1" dirty="0"/>
                        <a:t>84</a:t>
                      </a:r>
                    </a:p>
                  </a:txBody>
                  <a:tcPr marL="68580" marR="68580" marT="34290" marB="34290"/>
                </a:tc>
                <a:extLst>
                  <a:ext uri="{0D108BD9-81ED-4DB2-BD59-A6C34878D82A}">
                    <a16:rowId xmlns:a16="http://schemas.microsoft.com/office/drawing/2014/main" val="1665105788"/>
                  </a:ext>
                </a:extLst>
              </a:tr>
              <a:tr h="327803">
                <a:tc>
                  <a:txBody>
                    <a:bodyPr/>
                    <a:lstStyle/>
                    <a:p>
                      <a:pPr>
                        <a:lnSpc>
                          <a:spcPct val="80000"/>
                        </a:lnSpc>
                      </a:pPr>
                      <a:r>
                        <a:rPr lang="en-GB" sz="1100" b="1" dirty="0"/>
                        <a:t>In-Kind production</a:t>
                      </a:r>
                    </a:p>
                  </a:txBody>
                  <a:tcPr marL="68580" marR="68580" marT="34290" marB="34290"/>
                </a:tc>
                <a:tc>
                  <a:txBody>
                    <a:bodyPr/>
                    <a:lstStyle/>
                    <a:p>
                      <a:pPr algn="l">
                        <a:lnSpc>
                          <a:spcPct val="80000"/>
                        </a:lnSpc>
                      </a:pPr>
                      <a:r>
                        <a:rPr lang="en-GB" sz="900" dirty="0"/>
                        <a:t>IPNO</a:t>
                      </a:r>
                    </a:p>
                  </a:txBody>
                  <a:tcPr marL="68580" marR="68580" marT="34290" marB="34290"/>
                </a:tc>
                <a:tc>
                  <a:txBody>
                    <a:bodyPr/>
                    <a:lstStyle/>
                    <a:p>
                      <a:pPr algn="l">
                        <a:lnSpc>
                          <a:spcPct val="80000"/>
                        </a:lnSpc>
                      </a:pPr>
                      <a:r>
                        <a:rPr lang="en-GB" sz="900" dirty="0"/>
                        <a:t>LASA</a:t>
                      </a:r>
                    </a:p>
                  </a:txBody>
                  <a:tcPr marL="68580" marR="68580" marT="34290" marB="34290"/>
                </a:tc>
                <a:tc>
                  <a:txBody>
                    <a:bodyPr/>
                    <a:lstStyle/>
                    <a:p>
                      <a:pPr algn="l">
                        <a:lnSpc>
                          <a:spcPct val="80000"/>
                        </a:lnSpc>
                      </a:pPr>
                      <a:r>
                        <a:rPr lang="en-GB" sz="900" dirty="0"/>
                        <a:t>STFC</a:t>
                      </a:r>
                    </a:p>
                  </a:txBody>
                  <a:tcPr marL="68580" marR="68580" marT="34290" marB="34290"/>
                </a:tc>
                <a:extLst>
                  <a:ext uri="{0D108BD9-81ED-4DB2-BD59-A6C34878D82A}">
                    <a16:rowId xmlns:a16="http://schemas.microsoft.com/office/drawing/2014/main" val="3856619894"/>
                  </a:ext>
                </a:extLst>
              </a:tr>
              <a:tr h="209177">
                <a:tc>
                  <a:txBody>
                    <a:bodyPr/>
                    <a:lstStyle/>
                    <a:p>
                      <a:pPr>
                        <a:lnSpc>
                          <a:spcPct val="80000"/>
                        </a:lnSpc>
                      </a:pPr>
                      <a:r>
                        <a:rPr lang="en-GB" sz="1100" b="1" baseline="0" dirty="0"/>
                        <a:t># Cryomodules</a:t>
                      </a:r>
                      <a:endParaRPr lang="en-GB" sz="1100" b="1" dirty="0"/>
                    </a:p>
                  </a:txBody>
                  <a:tcPr marL="68580" marR="68580" marT="34290" marB="34290"/>
                </a:tc>
                <a:tc>
                  <a:txBody>
                    <a:bodyPr/>
                    <a:lstStyle/>
                    <a:p>
                      <a:pPr algn="ctr">
                        <a:lnSpc>
                          <a:spcPct val="80000"/>
                        </a:lnSpc>
                      </a:pPr>
                      <a:r>
                        <a:rPr lang="en-GB" sz="900" b="1" dirty="0"/>
                        <a:t>13</a:t>
                      </a:r>
                    </a:p>
                  </a:txBody>
                  <a:tcPr marL="68580" marR="68580" marT="34290" marB="34290"/>
                </a:tc>
                <a:tc>
                  <a:txBody>
                    <a:bodyPr/>
                    <a:lstStyle/>
                    <a:p>
                      <a:pPr algn="ctr">
                        <a:lnSpc>
                          <a:spcPct val="80000"/>
                        </a:lnSpc>
                      </a:pPr>
                      <a:r>
                        <a:rPr lang="en-GB" sz="900" b="1" dirty="0"/>
                        <a:t>9</a:t>
                      </a:r>
                    </a:p>
                  </a:txBody>
                  <a:tcPr marL="68580" marR="68580" marT="34290" marB="34290"/>
                </a:tc>
                <a:tc>
                  <a:txBody>
                    <a:bodyPr/>
                    <a:lstStyle/>
                    <a:p>
                      <a:pPr algn="ctr">
                        <a:lnSpc>
                          <a:spcPct val="80000"/>
                        </a:lnSpc>
                      </a:pPr>
                      <a:r>
                        <a:rPr lang="en-GB" sz="900" b="1" dirty="0"/>
                        <a:t>21</a:t>
                      </a:r>
                    </a:p>
                  </a:txBody>
                  <a:tcPr marL="68580" marR="68580" marT="34290" marB="34290"/>
                </a:tc>
                <a:extLst>
                  <a:ext uri="{0D108BD9-81ED-4DB2-BD59-A6C34878D82A}">
                    <a16:rowId xmlns:a16="http://schemas.microsoft.com/office/drawing/2014/main" val="2579842890"/>
                  </a:ext>
                </a:extLst>
              </a:tr>
              <a:tr h="327803">
                <a:tc>
                  <a:txBody>
                    <a:bodyPr/>
                    <a:lstStyle/>
                    <a:p>
                      <a:pPr>
                        <a:lnSpc>
                          <a:spcPct val="80000"/>
                        </a:lnSpc>
                      </a:pPr>
                      <a:r>
                        <a:rPr lang="en-GB" sz="1100" b="1" dirty="0"/>
                        <a:t>Components &amp; Assembling</a:t>
                      </a:r>
                    </a:p>
                  </a:txBody>
                  <a:tcPr marL="68580" marR="68580" marT="34290" marB="34290"/>
                </a:tc>
                <a:tc>
                  <a:txBody>
                    <a:bodyPr/>
                    <a:lstStyle/>
                    <a:p>
                      <a:pPr algn="l">
                        <a:lnSpc>
                          <a:spcPct val="80000"/>
                        </a:lnSpc>
                      </a:pPr>
                      <a:r>
                        <a:rPr lang="en-GB" sz="900" dirty="0"/>
                        <a:t>IPNO </a:t>
                      </a:r>
                    </a:p>
                  </a:txBody>
                  <a:tcPr marL="68580" marR="68580" marT="34290" marB="34290"/>
                </a:tc>
                <a:tc>
                  <a:txBody>
                    <a:bodyPr/>
                    <a:lstStyle/>
                    <a:p>
                      <a:pPr algn="l">
                        <a:lnSpc>
                          <a:spcPct val="80000"/>
                        </a:lnSpc>
                      </a:pPr>
                      <a:r>
                        <a:rPr lang="en-GB" sz="900" dirty="0"/>
                        <a:t>CEA</a:t>
                      </a:r>
                    </a:p>
                  </a:txBody>
                  <a:tcPr marL="68580" marR="68580" marT="34290" marB="34290"/>
                </a:tc>
                <a:tc>
                  <a:txBody>
                    <a:bodyPr/>
                    <a:lstStyle/>
                    <a:p>
                      <a:pPr algn="l">
                        <a:lnSpc>
                          <a:spcPct val="80000"/>
                        </a:lnSpc>
                      </a:pPr>
                      <a:r>
                        <a:rPr lang="en-GB" sz="900" dirty="0"/>
                        <a:t>CEA</a:t>
                      </a:r>
                    </a:p>
                  </a:txBody>
                  <a:tcPr marL="68580" marR="68580" marT="34290" marB="34290"/>
                </a:tc>
                <a:extLst>
                  <a:ext uri="{0D108BD9-81ED-4DB2-BD59-A6C34878D82A}">
                    <a16:rowId xmlns:a16="http://schemas.microsoft.com/office/drawing/2014/main" val="1312359145"/>
                  </a:ext>
                </a:extLst>
              </a:tr>
              <a:tr h="327803">
                <a:tc>
                  <a:txBody>
                    <a:bodyPr/>
                    <a:lstStyle/>
                    <a:p>
                      <a:pPr>
                        <a:lnSpc>
                          <a:spcPct val="80000"/>
                        </a:lnSpc>
                      </a:pPr>
                      <a:r>
                        <a:rPr lang="en-GB" sz="1100" b="1" baseline="0" dirty="0"/>
                        <a:t>Cryomodule Tests</a:t>
                      </a:r>
                      <a:endParaRPr lang="en-GB" sz="1100" b="1" dirty="0"/>
                    </a:p>
                  </a:txBody>
                  <a:tcPr marL="68580" marR="68580" marT="34290" marB="34290"/>
                </a:tc>
                <a:tc>
                  <a:txBody>
                    <a:bodyPr/>
                    <a:lstStyle/>
                    <a:p>
                      <a:pPr algn="l">
                        <a:lnSpc>
                          <a:spcPct val="80000"/>
                        </a:lnSpc>
                      </a:pPr>
                      <a:r>
                        <a:rPr lang="en-GB" sz="900" dirty="0"/>
                        <a:t>UU</a:t>
                      </a:r>
                    </a:p>
                  </a:txBody>
                  <a:tcPr marL="68580" marR="68580" marT="34290" marB="34290"/>
                </a:tc>
                <a:tc>
                  <a:txBody>
                    <a:bodyPr/>
                    <a:lstStyle/>
                    <a:p>
                      <a:pPr algn="l">
                        <a:lnSpc>
                          <a:spcPct val="80000"/>
                        </a:lnSpc>
                      </a:pPr>
                      <a:r>
                        <a:rPr lang="en-GB" sz="900" dirty="0"/>
                        <a:t>ESS</a:t>
                      </a:r>
                    </a:p>
                  </a:txBody>
                  <a:tcPr marL="68580" marR="68580" marT="34290" marB="34290"/>
                </a:tc>
                <a:tc>
                  <a:txBody>
                    <a:bodyPr/>
                    <a:lstStyle/>
                    <a:p>
                      <a:pPr algn="l">
                        <a:lnSpc>
                          <a:spcPct val="80000"/>
                        </a:lnSpc>
                      </a:pPr>
                      <a:r>
                        <a:rPr lang="en-GB" sz="900" dirty="0"/>
                        <a:t>ESS</a:t>
                      </a:r>
                    </a:p>
                  </a:txBody>
                  <a:tcPr marL="68580" marR="68580" marT="34290" marB="34290"/>
                </a:tc>
                <a:extLst>
                  <a:ext uri="{0D108BD9-81ED-4DB2-BD59-A6C34878D82A}">
                    <a16:rowId xmlns:a16="http://schemas.microsoft.com/office/drawing/2014/main" val="10001"/>
                  </a:ext>
                </a:extLst>
              </a:tr>
            </a:tbl>
          </a:graphicData>
        </a:graphic>
      </p:graphicFrame>
      <p:pic>
        <p:nvPicPr>
          <p:cNvPr id="133" name="Picture 132">
            <a:extLst>
              <a:ext uri="{FF2B5EF4-FFF2-40B4-BE49-F238E27FC236}">
                <a16:creationId xmlns:a16="http://schemas.microsoft.com/office/drawing/2014/main" id="{E86BB895-9F74-D142-BF09-92BF972E576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907209" y="3723878"/>
            <a:ext cx="267371" cy="244094"/>
          </a:xfrm>
          <a:prstGeom prst="rect">
            <a:avLst/>
          </a:prstGeom>
        </p:spPr>
      </p:pic>
      <p:pic>
        <p:nvPicPr>
          <p:cNvPr id="134" name="Picture 133">
            <a:extLst>
              <a:ext uri="{FF2B5EF4-FFF2-40B4-BE49-F238E27FC236}">
                <a16:creationId xmlns:a16="http://schemas.microsoft.com/office/drawing/2014/main" id="{52D871B2-3089-4B42-AE21-96D46AD483E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900213" y="3372754"/>
            <a:ext cx="225422" cy="249747"/>
          </a:xfrm>
          <a:prstGeom prst="rect">
            <a:avLst/>
          </a:prstGeom>
        </p:spPr>
      </p:pic>
      <p:pic>
        <p:nvPicPr>
          <p:cNvPr id="6" name="Picture 5">
            <a:extLst>
              <a:ext uri="{FF2B5EF4-FFF2-40B4-BE49-F238E27FC236}">
                <a16:creationId xmlns:a16="http://schemas.microsoft.com/office/drawing/2014/main" id="{58BF49CC-4B9E-6340-B648-30C0AFC737E3}"/>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633516" y="3725529"/>
            <a:ext cx="429603" cy="242257"/>
          </a:xfrm>
          <a:prstGeom prst="rect">
            <a:avLst/>
          </a:prstGeom>
        </p:spPr>
      </p:pic>
      <p:pic>
        <p:nvPicPr>
          <p:cNvPr id="142" name="Picture 141">
            <a:extLst>
              <a:ext uri="{FF2B5EF4-FFF2-40B4-BE49-F238E27FC236}">
                <a16:creationId xmlns:a16="http://schemas.microsoft.com/office/drawing/2014/main" id="{B8353504-9E2A-1246-8C48-920254AEE76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687783" y="3723878"/>
            <a:ext cx="432530" cy="243907"/>
          </a:xfrm>
          <a:prstGeom prst="rect">
            <a:avLst/>
          </a:prstGeom>
        </p:spPr>
      </p:pic>
      <p:pic>
        <p:nvPicPr>
          <p:cNvPr id="160" name="Picture 159">
            <a:extLst>
              <a:ext uri="{FF2B5EF4-FFF2-40B4-BE49-F238E27FC236}">
                <a16:creationId xmlns:a16="http://schemas.microsoft.com/office/drawing/2014/main" id="{B7597423-82C6-E84C-9362-F711546AC5AF}"/>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7815477" y="2813711"/>
            <a:ext cx="306792" cy="267556"/>
          </a:xfrm>
          <a:prstGeom prst="rect">
            <a:avLst/>
          </a:prstGeom>
          <a:solidFill>
            <a:schemeClr val="bg1"/>
          </a:solidFill>
        </p:spPr>
      </p:pic>
      <p:pic>
        <p:nvPicPr>
          <p:cNvPr id="162" name="Picture 161">
            <a:extLst>
              <a:ext uri="{FF2B5EF4-FFF2-40B4-BE49-F238E27FC236}">
                <a16:creationId xmlns:a16="http://schemas.microsoft.com/office/drawing/2014/main" id="{0CB6BB72-6533-BE45-BBE2-30BB0D630417}"/>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520418" y="2900125"/>
            <a:ext cx="544715" cy="181142"/>
          </a:xfrm>
          <a:prstGeom prst="rect">
            <a:avLst/>
          </a:prstGeom>
        </p:spPr>
      </p:pic>
      <p:pic>
        <p:nvPicPr>
          <p:cNvPr id="164" name="Picture 163">
            <a:extLst>
              <a:ext uri="{FF2B5EF4-FFF2-40B4-BE49-F238E27FC236}">
                <a16:creationId xmlns:a16="http://schemas.microsoft.com/office/drawing/2014/main" id="{D1826E7A-741F-FF4A-B19E-68AF105463AB}"/>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914066" y="2857032"/>
            <a:ext cx="269906" cy="219080"/>
          </a:xfrm>
          <a:prstGeom prst="rect">
            <a:avLst/>
          </a:prstGeom>
        </p:spPr>
      </p:pic>
      <p:pic>
        <p:nvPicPr>
          <p:cNvPr id="165" name="Picture 164">
            <a:extLst>
              <a:ext uri="{FF2B5EF4-FFF2-40B4-BE49-F238E27FC236}">
                <a16:creationId xmlns:a16="http://schemas.microsoft.com/office/drawing/2014/main" id="{85F7255B-BE6F-6A4F-816B-A1D3EC50BB6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845838" y="3372657"/>
            <a:ext cx="224628" cy="248867"/>
          </a:xfrm>
          <a:prstGeom prst="rect">
            <a:avLst/>
          </a:prstGeom>
        </p:spPr>
      </p:pic>
      <p:pic>
        <p:nvPicPr>
          <p:cNvPr id="135" name="Picture 134">
            <a:extLst>
              <a:ext uri="{FF2B5EF4-FFF2-40B4-BE49-F238E27FC236}">
                <a16:creationId xmlns:a16="http://schemas.microsoft.com/office/drawing/2014/main" id="{BA8E5C7E-D076-7642-B910-E34C6886B881}"/>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910104" y="3402444"/>
            <a:ext cx="269906" cy="219080"/>
          </a:xfrm>
          <a:prstGeom prst="rect">
            <a:avLst/>
          </a:prstGeom>
        </p:spPr>
      </p:pic>
    </p:spTree>
    <p:extLst>
      <p:ext uri="{BB962C8B-B14F-4D97-AF65-F5344CB8AC3E}">
        <p14:creationId xmlns:p14="http://schemas.microsoft.com/office/powerpoint/2010/main" val="238674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37"/>
                                        </p:tgtEl>
                                        <p:attrNameLst>
                                          <p:attrName>style.visibility</p:attrName>
                                        </p:attrNameLst>
                                      </p:cBhvr>
                                      <p:to>
                                        <p:strVal val="visible"/>
                                      </p:to>
                                    </p:set>
                                    <p:animEffect transition="in" filter="blinds(horizontal)">
                                      <p:cBhvr>
                                        <p:cTn id="11" dur="500"/>
                                        <p:tgtEl>
                                          <p:spTgt spid="13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3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38"/>
                                        </p:tgtEl>
                                        <p:attrNameLst>
                                          <p:attrName>style.visibility</p:attrName>
                                        </p:attrNameLst>
                                      </p:cBhvr>
                                      <p:to>
                                        <p:strVal val="visible"/>
                                      </p:to>
                                    </p:set>
                                    <p:animEffect transition="in" filter="blinds(horizontal)">
                                      <p:cBhvr>
                                        <p:cTn id="28" dur="500"/>
                                        <p:tgtEl>
                                          <p:spTgt spid="138"/>
                                        </p:tgtEl>
                                      </p:cBhvr>
                                    </p:animEffect>
                                  </p:childTnLst>
                                </p:cTn>
                              </p:par>
                              <p:par>
                                <p:cTn id="29" presetID="3" presetClass="entr" presetSubtype="10" fill="hold" nodeType="withEffect">
                                  <p:stCondLst>
                                    <p:cond delay="0"/>
                                  </p:stCondLst>
                                  <p:childTnLst>
                                    <p:set>
                                      <p:cBhvr>
                                        <p:cTn id="30" dur="1" fill="hold">
                                          <p:stCondLst>
                                            <p:cond delay="0"/>
                                          </p:stCondLst>
                                        </p:cTn>
                                        <p:tgtEl>
                                          <p:spTgt spid="133"/>
                                        </p:tgtEl>
                                        <p:attrNameLst>
                                          <p:attrName>style.visibility</p:attrName>
                                        </p:attrNameLst>
                                      </p:cBhvr>
                                      <p:to>
                                        <p:strVal val="visible"/>
                                      </p:to>
                                    </p:set>
                                    <p:animEffect transition="in" filter="blinds(horizontal)">
                                      <p:cBhvr>
                                        <p:cTn id="31" dur="500"/>
                                        <p:tgtEl>
                                          <p:spTgt spid="133"/>
                                        </p:tgtEl>
                                      </p:cBhvr>
                                    </p:animEffect>
                                  </p:childTnLst>
                                </p:cTn>
                              </p:par>
                              <p:par>
                                <p:cTn id="32" presetID="3" presetClass="entr" presetSubtype="10" fill="hold" nodeType="withEffect">
                                  <p:stCondLst>
                                    <p:cond delay="0"/>
                                  </p:stCondLst>
                                  <p:childTnLst>
                                    <p:set>
                                      <p:cBhvr>
                                        <p:cTn id="33" dur="1" fill="hold">
                                          <p:stCondLst>
                                            <p:cond delay="0"/>
                                          </p:stCondLst>
                                        </p:cTn>
                                        <p:tgtEl>
                                          <p:spTgt spid="134"/>
                                        </p:tgtEl>
                                        <p:attrNameLst>
                                          <p:attrName>style.visibility</p:attrName>
                                        </p:attrNameLst>
                                      </p:cBhvr>
                                      <p:to>
                                        <p:strVal val="visible"/>
                                      </p:to>
                                    </p:set>
                                    <p:animEffect transition="in" filter="blinds(horizontal)">
                                      <p:cBhvr>
                                        <p:cTn id="34" dur="500"/>
                                        <p:tgtEl>
                                          <p:spTgt spid="134"/>
                                        </p:tgtEl>
                                      </p:cBhvr>
                                    </p:animEffect>
                                  </p:childTnLst>
                                </p:cTn>
                              </p:par>
                              <p:par>
                                <p:cTn id="35" presetID="3" presetClass="entr" presetSubtype="1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linds(horizontal)">
                                      <p:cBhvr>
                                        <p:cTn id="37" dur="500"/>
                                        <p:tgtEl>
                                          <p:spTgt spid="6"/>
                                        </p:tgtEl>
                                      </p:cBhvr>
                                    </p:animEffect>
                                  </p:childTnLst>
                                </p:cTn>
                              </p:par>
                              <p:par>
                                <p:cTn id="38" presetID="3" presetClass="entr" presetSubtype="10" fill="hold" nodeType="withEffect">
                                  <p:stCondLst>
                                    <p:cond delay="0"/>
                                  </p:stCondLst>
                                  <p:childTnLst>
                                    <p:set>
                                      <p:cBhvr>
                                        <p:cTn id="39" dur="1" fill="hold">
                                          <p:stCondLst>
                                            <p:cond delay="0"/>
                                          </p:stCondLst>
                                        </p:cTn>
                                        <p:tgtEl>
                                          <p:spTgt spid="142"/>
                                        </p:tgtEl>
                                        <p:attrNameLst>
                                          <p:attrName>style.visibility</p:attrName>
                                        </p:attrNameLst>
                                      </p:cBhvr>
                                      <p:to>
                                        <p:strVal val="visible"/>
                                      </p:to>
                                    </p:set>
                                    <p:animEffect transition="in" filter="blinds(horizontal)">
                                      <p:cBhvr>
                                        <p:cTn id="40" dur="500"/>
                                        <p:tgtEl>
                                          <p:spTgt spid="142"/>
                                        </p:tgtEl>
                                      </p:cBhvr>
                                    </p:animEffect>
                                  </p:childTnLst>
                                </p:cTn>
                              </p:par>
                              <p:par>
                                <p:cTn id="41" presetID="3" presetClass="entr" presetSubtype="10" fill="hold" nodeType="withEffect">
                                  <p:stCondLst>
                                    <p:cond delay="0"/>
                                  </p:stCondLst>
                                  <p:childTnLst>
                                    <p:set>
                                      <p:cBhvr>
                                        <p:cTn id="42" dur="1" fill="hold">
                                          <p:stCondLst>
                                            <p:cond delay="0"/>
                                          </p:stCondLst>
                                        </p:cTn>
                                        <p:tgtEl>
                                          <p:spTgt spid="160"/>
                                        </p:tgtEl>
                                        <p:attrNameLst>
                                          <p:attrName>style.visibility</p:attrName>
                                        </p:attrNameLst>
                                      </p:cBhvr>
                                      <p:to>
                                        <p:strVal val="visible"/>
                                      </p:to>
                                    </p:set>
                                    <p:animEffect transition="in" filter="blinds(horizontal)">
                                      <p:cBhvr>
                                        <p:cTn id="43" dur="500"/>
                                        <p:tgtEl>
                                          <p:spTgt spid="160"/>
                                        </p:tgtEl>
                                      </p:cBhvr>
                                    </p:animEffect>
                                  </p:childTnLst>
                                </p:cTn>
                              </p:par>
                              <p:par>
                                <p:cTn id="44" presetID="3" presetClass="entr" presetSubtype="10" fill="hold" nodeType="withEffect">
                                  <p:stCondLst>
                                    <p:cond delay="0"/>
                                  </p:stCondLst>
                                  <p:childTnLst>
                                    <p:set>
                                      <p:cBhvr>
                                        <p:cTn id="45" dur="1" fill="hold">
                                          <p:stCondLst>
                                            <p:cond delay="0"/>
                                          </p:stCondLst>
                                        </p:cTn>
                                        <p:tgtEl>
                                          <p:spTgt spid="162"/>
                                        </p:tgtEl>
                                        <p:attrNameLst>
                                          <p:attrName>style.visibility</p:attrName>
                                        </p:attrNameLst>
                                      </p:cBhvr>
                                      <p:to>
                                        <p:strVal val="visible"/>
                                      </p:to>
                                    </p:set>
                                    <p:animEffect transition="in" filter="blinds(horizontal)">
                                      <p:cBhvr>
                                        <p:cTn id="46" dur="500"/>
                                        <p:tgtEl>
                                          <p:spTgt spid="162"/>
                                        </p:tgtEl>
                                      </p:cBhvr>
                                    </p:animEffect>
                                  </p:childTnLst>
                                </p:cTn>
                              </p:par>
                              <p:par>
                                <p:cTn id="47" presetID="3" presetClass="entr" presetSubtype="10" fill="hold" nodeType="withEffect">
                                  <p:stCondLst>
                                    <p:cond delay="0"/>
                                  </p:stCondLst>
                                  <p:childTnLst>
                                    <p:set>
                                      <p:cBhvr>
                                        <p:cTn id="48" dur="1" fill="hold">
                                          <p:stCondLst>
                                            <p:cond delay="0"/>
                                          </p:stCondLst>
                                        </p:cTn>
                                        <p:tgtEl>
                                          <p:spTgt spid="164"/>
                                        </p:tgtEl>
                                        <p:attrNameLst>
                                          <p:attrName>style.visibility</p:attrName>
                                        </p:attrNameLst>
                                      </p:cBhvr>
                                      <p:to>
                                        <p:strVal val="visible"/>
                                      </p:to>
                                    </p:set>
                                    <p:animEffect transition="in" filter="blinds(horizontal)">
                                      <p:cBhvr>
                                        <p:cTn id="49" dur="500"/>
                                        <p:tgtEl>
                                          <p:spTgt spid="164"/>
                                        </p:tgtEl>
                                      </p:cBhvr>
                                    </p:animEffect>
                                  </p:childTnLst>
                                </p:cTn>
                              </p:par>
                              <p:par>
                                <p:cTn id="50" presetID="3" presetClass="entr" presetSubtype="10" fill="hold" nodeType="withEffect">
                                  <p:stCondLst>
                                    <p:cond delay="0"/>
                                  </p:stCondLst>
                                  <p:childTnLst>
                                    <p:set>
                                      <p:cBhvr>
                                        <p:cTn id="51" dur="1" fill="hold">
                                          <p:stCondLst>
                                            <p:cond delay="0"/>
                                          </p:stCondLst>
                                        </p:cTn>
                                        <p:tgtEl>
                                          <p:spTgt spid="165"/>
                                        </p:tgtEl>
                                        <p:attrNameLst>
                                          <p:attrName>style.visibility</p:attrName>
                                        </p:attrNameLst>
                                      </p:cBhvr>
                                      <p:to>
                                        <p:strVal val="visible"/>
                                      </p:to>
                                    </p:set>
                                    <p:animEffect transition="in" filter="blinds(horizontal)">
                                      <p:cBhvr>
                                        <p:cTn id="52" dur="500"/>
                                        <p:tgtEl>
                                          <p:spTgt spid="165"/>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blinds(horizontal)">
                                      <p:cBhvr>
                                        <p:cTn id="55" dur="500"/>
                                        <p:tgtEl>
                                          <p:spTgt spid="131"/>
                                        </p:tgtEl>
                                      </p:cBhvr>
                                    </p:animEffect>
                                  </p:childTnLst>
                                </p:cTn>
                              </p:par>
                              <p:par>
                                <p:cTn id="56" presetID="3" presetClass="entr" presetSubtype="10" fill="hold" nodeType="withEffect">
                                  <p:stCondLst>
                                    <p:cond delay="0"/>
                                  </p:stCondLst>
                                  <p:childTnLst>
                                    <p:set>
                                      <p:cBhvr>
                                        <p:cTn id="57" dur="1" fill="hold">
                                          <p:stCondLst>
                                            <p:cond delay="0"/>
                                          </p:stCondLst>
                                        </p:cTn>
                                        <p:tgtEl>
                                          <p:spTgt spid="135"/>
                                        </p:tgtEl>
                                        <p:attrNameLst>
                                          <p:attrName>style.visibility</p:attrName>
                                        </p:attrNameLst>
                                      </p:cBhvr>
                                      <p:to>
                                        <p:strVal val="visible"/>
                                      </p:to>
                                    </p:set>
                                    <p:animEffect transition="in" filter="blinds(horizontal)">
                                      <p:cBhvr>
                                        <p:cTn id="58" dur="500"/>
                                        <p:tgtEl>
                                          <p:spTgt spid="135"/>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2034"/>
            <a:ext cx="7139136" cy="857250"/>
          </a:xfrm>
        </p:spPr>
        <p:txBody>
          <a:bodyPr/>
          <a:lstStyle/>
          <a:p>
            <a:r>
              <a:rPr lang="fr-CA" dirty="0"/>
              <a:t>SC Linac – A Collaborative Project</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pPr/>
              <a:t>4</a:t>
            </a:fld>
            <a:endParaRPr lang="sv-SE" dirty="0"/>
          </a:p>
        </p:txBody>
      </p:sp>
      <p:sp>
        <p:nvSpPr>
          <p:cNvPr id="6" name="Content Placeholder 5"/>
          <p:cNvSpPr>
            <a:spLocks noGrp="1"/>
          </p:cNvSpPr>
          <p:nvPr>
            <p:ph idx="1"/>
          </p:nvPr>
        </p:nvSpPr>
        <p:spPr>
          <a:xfrm>
            <a:off x="611560" y="1225413"/>
            <a:ext cx="3456384" cy="756084"/>
          </a:xfrm>
        </p:spPr>
        <p:txBody>
          <a:bodyPr>
            <a:noAutofit/>
          </a:bodyPr>
          <a:lstStyle/>
          <a:p>
            <a:pPr marL="0" indent="0">
              <a:lnSpc>
                <a:spcPct val="120000"/>
              </a:lnSpc>
              <a:buNone/>
            </a:pPr>
            <a:r>
              <a:rPr lang="en-US" sz="1400" dirty="0">
                <a:solidFill>
                  <a:srgbClr val="FF0000"/>
                </a:solidFill>
              </a:rPr>
              <a:t>Cryomodule Collaboration Space</a:t>
            </a:r>
          </a:p>
          <a:p>
            <a:pPr>
              <a:buFont typeface="Wingdings" pitchFamily="2" charset="2"/>
              <a:buChar char="è"/>
            </a:pPr>
            <a:r>
              <a:rPr lang="en-US" sz="1100" dirty="0">
                <a:hlinkClick r:id="rId3"/>
              </a:rPr>
              <a:t>https://confluence.esss.lu.se/display/CRYOM</a:t>
            </a:r>
            <a:endParaRPr lang="en-US" sz="1100" dirty="0"/>
          </a:p>
          <a:p>
            <a:pPr marL="0" indent="0">
              <a:buNone/>
            </a:pPr>
            <a:endParaRPr lang="en-US" sz="1400" dirty="0"/>
          </a:p>
        </p:txBody>
      </p:sp>
      <p:sp>
        <p:nvSpPr>
          <p:cNvPr id="3" name="Rectangle 2">
            <a:extLst>
              <a:ext uri="{FF2B5EF4-FFF2-40B4-BE49-F238E27FC236}">
                <a16:creationId xmlns:a16="http://schemas.microsoft.com/office/drawing/2014/main" id="{36620594-817D-504B-8765-51BF185E270A}"/>
              </a:ext>
            </a:extLst>
          </p:cNvPr>
          <p:cNvSpPr/>
          <p:nvPr/>
        </p:nvSpPr>
        <p:spPr>
          <a:xfrm>
            <a:off x="611559" y="1947513"/>
            <a:ext cx="3429000" cy="307777"/>
          </a:xfrm>
          <a:prstGeom prst="rect">
            <a:avLst/>
          </a:prstGeom>
        </p:spPr>
        <p:txBody>
          <a:bodyPr>
            <a:spAutoFit/>
          </a:bodyPr>
          <a:lstStyle/>
          <a:p>
            <a:r>
              <a:rPr lang="en-US" sz="1400" dirty="0">
                <a:sym typeface="Wingdings" pitchFamily="2" charset="2"/>
              </a:rPr>
              <a:t> </a:t>
            </a:r>
            <a:r>
              <a:rPr lang="en-US" sz="1400" dirty="0"/>
              <a:t>Monthly reports by In-Kind partners</a:t>
            </a:r>
          </a:p>
        </p:txBody>
      </p:sp>
      <p:sp>
        <p:nvSpPr>
          <p:cNvPr id="5" name="Rectangle 4">
            <a:extLst>
              <a:ext uri="{FF2B5EF4-FFF2-40B4-BE49-F238E27FC236}">
                <a16:creationId xmlns:a16="http://schemas.microsoft.com/office/drawing/2014/main" id="{4F6AD65A-B878-F84E-A722-9FB653C96D24}"/>
              </a:ext>
            </a:extLst>
          </p:cNvPr>
          <p:cNvSpPr/>
          <p:nvPr/>
        </p:nvSpPr>
        <p:spPr>
          <a:xfrm>
            <a:off x="611558" y="2309946"/>
            <a:ext cx="5616625" cy="1508105"/>
          </a:xfrm>
          <a:prstGeom prst="rect">
            <a:avLst/>
          </a:prstGeom>
        </p:spPr>
        <p:txBody>
          <a:bodyPr wrap="square">
            <a:spAutoFit/>
          </a:bodyPr>
          <a:lstStyle/>
          <a:p>
            <a:r>
              <a:rPr lang="en-US" sz="1400" dirty="0">
                <a:sym typeface="Wingdings" pitchFamily="2" charset="2"/>
              </a:rPr>
              <a:t> </a:t>
            </a:r>
            <a:r>
              <a:rPr lang="en-US" sz="1400" dirty="0"/>
              <a:t>Weekly video-conferences:</a:t>
            </a:r>
          </a:p>
          <a:p>
            <a:pPr marL="557235" lvl="1" indent="-214321">
              <a:buFont typeface="Arial" panose="020B0604020202020204" pitchFamily="34" charset="0"/>
              <a:buChar char="•"/>
            </a:pPr>
            <a:r>
              <a:rPr lang="en-US" sz="1400" dirty="0"/>
              <a:t>Interface Uppsala – Mondays</a:t>
            </a:r>
          </a:p>
          <a:p>
            <a:pPr marL="557235" lvl="1" indent="-214321">
              <a:buFont typeface="Arial" panose="020B0604020202020204" pitchFamily="34" charset="0"/>
              <a:buChar char="•"/>
            </a:pPr>
            <a:r>
              <a:rPr lang="en-US" sz="1400" dirty="0"/>
              <a:t>Interface CEA/Saclay – Tuesdays</a:t>
            </a:r>
          </a:p>
          <a:p>
            <a:pPr marL="557235" lvl="1" indent="-214321">
              <a:buFont typeface="Arial" panose="020B0604020202020204" pitchFamily="34" charset="0"/>
              <a:buChar char="•"/>
            </a:pPr>
            <a:r>
              <a:rPr lang="en-US" sz="1400" dirty="0"/>
              <a:t>Interface IPNO and UU – Wednesdays (bi)</a:t>
            </a:r>
          </a:p>
          <a:p>
            <a:pPr marL="557235" lvl="1" indent="-214321">
              <a:buFont typeface="Arial" panose="020B0604020202020204" pitchFamily="34" charset="0"/>
              <a:buChar char="•"/>
            </a:pPr>
            <a:r>
              <a:rPr lang="en-US" sz="1400" dirty="0"/>
              <a:t>Interface SRF Collaboration (CEA/LASA/STFC) – Fridays</a:t>
            </a:r>
          </a:p>
          <a:p>
            <a:pPr marL="557235" lvl="1" indent="-214321">
              <a:buFont typeface="Arial" panose="020B0604020202020204" pitchFamily="34" charset="0"/>
              <a:buChar char="•"/>
            </a:pPr>
            <a:r>
              <a:rPr lang="en-US" sz="1400" dirty="0"/>
              <a:t>Overall Planning – All - Fridays (bi)</a:t>
            </a:r>
          </a:p>
          <a:p>
            <a:pPr lvl="1"/>
            <a:endParaRPr lang="en-US" sz="800" dirty="0"/>
          </a:p>
        </p:txBody>
      </p:sp>
      <p:sp>
        <p:nvSpPr>
          <p:cNvPr id="8" name="Rectangle 7">
            <a:extLst>
              <a:ext uri="{FF2B5EF4-FFF2-40B4-BE49-F238E27FC236}">
                <a16:creationId xmlns:a16="http://schemas.microsoft.com/office/drawing/2014/main" id="{D1EE6D42-ECFF-7C49-8CFD-16C5E2D18235}"/>
              </a:ext>
            </a:extLst>
          </p:cNvPr>
          <p:cNvSpPr/>
          <p:nvPr/>
        </p:nvSpPr>
        <p:spPr>
          <a:xfrm>
            <a:off x="591858" y="3665571"/>
            <a:ext cx="4046840" cy="307777"/>
          </a:xfrm>
          <a:prstGeom prst="rect">
            <a:avLst/>
          </a:prstGeom>
        </p:spPr>
        <p:txBody>
          <a:bodyPr wrap="square">
            <a:spAutoFit/>
          </a:bodyPr>
          <a:lstStyle/>
          <a:p>
            <a:r>
              <a:rPr lang="en-US" sz="1400" dirty="0">
                <a:sym typeface="Wingdings" pitchFamily="2" charset="2"/>
              </a:rPr>
              <a:t> </a:t>
            </a:r>
            <a:r>
              <a:rPr lang="en-US" sz="1400" dirty="0"/>
              <a:t>Every 3-5 months: SRF Collaboration Meetings</a:t>
            </a:r>
          </a:p>
        </p:txBody>
      </p:sp>
      <p:sp>
        <p:nvSpPr>
          <p:cNvPr id="10" name="Rectangle 9">
            <a:extLst>
              <a:ext uri="{FF2B5EF4-FFF2-40B4-BE49-F238E27FC236}">
                <a16:creationId xmlns:a16="http://schemas.microsoft.com/office/drawing/2014/main" id="{ED30DFFF-1E75-FD44-9D99-D3CBAC7263DF}"/>
              </a:ext>
            </a:extLst>
          </p:cNvPr>
          <p:cNvSpPr/>
          <p:nvPr/>
        </p:nvSpPr>
        <p:spPr>
          <a:xfrm>
            <a:off x="593887" y="4089177"/>
            <a:ext cx="4042782" cy="523220"/>
          </a:xfrm>
          <a:prstGeom prst="rect">
            <a:avLst/>
          </a:prstGeom>
        </p:spPr>
        <p:txBody>
          <a:bodyPr wrap="square">
            <a:spAutoFit/>
          </a:bodyPr>
          <a:lstStyle/>
          <a:p>
            <a:pPr marL="214321" indent="-214321">
              <a:buFont typeface="Wingdings" pitchFamily="2" charset="2"/>
              <a:buChar char="è"/>
            </a:pPr>
            <a:r>
              <a:rPr lang="en-US" sz="1400" dirty="0"/>
              <a:t>Daily activities coordination with In-Kind partners and ESS other Work Packages</a:t>
            </a:r>
          </a:p>
        </p:txBody>
      </p:sp>
      <p:pic>
        <p:nvPicPr>
          <p:cNvPr id="9" name="Picture 8">
            <a:extLst>
              <a:ext uri="{FF2B5EF4-FFF2-40B4-BE49-F238E27FC236}">
                <a16:creationId xmlns:a16="http://schemas.microsoft.com/office/drawing/2014/main" id="{53BBD63B-F353-A84E-A05D-6E36B6D3455A}"/>
              </a:ext>
            </a:extLst>
          </p:cNvPr>
          <p:cNvPicPr>
            <a:picLocks noChangeAspect="1"/>
          </p:cNvPicPr>
          <p:nvPr/>
        </p:nvPicPr>
        <p:blipFill>
          <a:blip r:embed="rId4"/>
          <a:stretch>
            <a:fillRect/>
          </a:stretch>
        </p:blipFill>
        <p:spPr>
          <a:xfrm>
            <a:off x="6689104" y="-1"/>
            <a:ext cx="2383452" cy="5143501"/>
          </a:xfrm>
          <a:prstGeom prst="rect">
            <a:avLst/>
          </a:prstGeom>
        </p:spPr>
      </p:pic>
      <p:sp>
        <p:nvSpPr>
          <p:cNvPr id="11" name="TextBox 10">
            <a:extLst>
              <a:ext uri="{FF2B5EF4-FFF2-40B4-BE49-F238E27FC236}">
                <a16:creationId xmlns:a16="http://schemas.microsoft.com/office/drawing/2014/main" id="{216D0767-1F39-9B4D-B140-866099A237FE}"/>
              </a:ext>
            </a:extLst>
          </p:cNvPr>
          <p:cNvSpPr txBox="1"/>
          <p:nvPr/>
        </p:nvSpPr>
        <p:spPr>
          <a:xfrm>
            <a:off x="4797813" y="-401445"/>
            <a:ext cx="184731" cy="300082"/>
          </a:xfrm>
          <a:prstGeom prst="rect">
            <a:avLst/>
          </a:prstGeom>
          <a:noFill/>
        </p:spPr>
        <p:txBody>
          <a:bodyPr wrap="none" rtlCol="0">
            <a:spAutoFit/>
          </a:bodyPr>
          <a:lstStyle/>
          <a:p>
            <a:endParaRPr lang="en-US" sz="1350" dirty="0"/>
          </a:p>
        </p:txBody>
      </p:sp>
      <p:sp>
        <p:nvSpPr>
          <p:cNvPr id="14" name="Rectangle 13">
            <a:extLst>
              <a:ext uri="{FF2B5EF4-FFF2-40B4-BE49-F238E27FC236}">
                <a16:creationId xmlns:a16="http://schemas.microsoft.com/office/drawing/2014/main" id="{27FE4596-F0BE-404B-85D5-C42CF207D4FC}"/>
              </a:ext>
            </a:extLst>
          </p:cNvPr>
          <p:cNvSpPr/>
          <p:nvPr/>
        </p:nvSpPr>
        <p:spPr>
          <a:xfrm>
            <a:off x="591859" y="4681234"/>
            <a:ext cx="4726358" cy="307777"/>
          </a:xfrm>
          <a:prstGeom prst="rect">
            <a:avLst/>
          </a:prstGeom>
        </p:spPr>
        <p:txBody>
          <a:bodyPr wrap="none">
            <a:spAutoFit/>
          </a:bodyPr>
          <a:lstStyle/>
          <a:p>
            <a:r>
              <a:rPr lang="en-US" sz="1400" dirty="0">
                <a:solidFill>
                  <a:srgbClr val="0070C0"/>
                </a:solidFill>
                <a:sym typeface="Wingdings" pitchFamily="2" charset="2"/>
              </a:rPr>
              <a:t>Collaborative progress tracked via </a:t>
            </a:r>
            <a:r>
              <a:rPr lang="en-US" sz="1400" dirty="0">
                <a:solidFill>
                  <a:srgbClr val="0070C0"/>
                </a:solidFill>
              </a:rPr>
              <a:t>Milestones, Project Reviews</a:t>
            </a:r>
          </a:p>
        </p:txBody>
      </p:sp>
    </p:spTree>
    <p:extLst>
      <p:ext uri="{BB962C8B-B14F-4D97-AF65-F5344CB8AC3E}">
        <p14:creationId xmlns:p14="http://schemas.microsoft.com/office/powerpoint/2010/main" val="403327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10"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1" y="205979"/>
            <a:ext cx="6110436" cy="857250"/>
          </a:xfrm>
        </p:spPr>
        <p:txBody>
          <a:bodyPr/>
          <a:lstStyle/>
          <a:p>
            <a:r>
              <a:rPr lang="en-US" dirty="0"/>
              <a:t>Prototype: Double-</a:t>
            </a:r>
            <a:r>
              <a:rPr lang="en-US" b="1" dirty="0">
                <a:solidFill>
                  <a:srgbClr val="FF0000"/>
                </a:solidFill>
              </a:rPr>
              <a:t>Spoke</a:t>
            </a:r>
            <a:r>
              <a:rPr lang="en-US" dirty="0"/>
              <a:t> cavities</a:t>
            </a:r>
          </a:p>
        </p:txBody>
      </p:sp>
      <p:sp>
        <p:nvSpPr>
          <p:cNvPr id="14" name="ZoneTexte 17"/>
          <p:cNvSpPr txBox="1">
            <a:spLocks noChangeArrowheads="1"/>
          </p:cNvSpPr>
          <p:nvPr/>
        </p:nvSpPr>
        <p:spPr bwMode="auto">
          <a:xfrm>
            <a:off x="618120" y="1186810"/>
            <a:ext cx="2155498" cy="6694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fr-FR" sz="1350" b="1" u="sng" dirty="0">
                <a:latin typeface="Arial Bold"/>
              </a:rPr>
              <a:t>Step 1: Spoke cavity</a:t>
            </a:r>
          </a:p>
          <a:p>
            <a:r>
              <a:rPr lang="en-US" altLang="fr-FR" sz="1200" dirty="0">
                <a:solidFill>
                  <a:srgbClr val="00B050"/>
                </a:solidFill>
                <a:latin typeface="Arial Bold"/>
              </a:rPr>
              <a:t>@ IPNO</a:t>
            </a:r>
          </a:p>
          <a:p>
            <a:r>
              <a:rPr lang="en-US" altLang="fr-FR" sz="1200" dirty="0">
                <a:solidFill>
                  <a:srgbClr val="00B050"/>
                </a:solidFill>
                <a:latin typeface="Arial Bold"/>
              </a:rPr>
              <a:t>@ UU - HNOSS</a:t>
            </a:r>
          </a:p>
        </p:txBody>
      </p:sp>
      <p:pic>
        <p:nvPicPr>
          <p:cNvPr id="10" name="Image 10"/>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39463" y="1871042"/>
            <a:ext cx="742046" cy="7649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910409" y="3991111"/>
            <a:ext cx="3234101" cy="861774"/>
          </a:xfrm>
          <a:prstGeom prst="rect">
            <a:avLst/>
          </a:prstGeom>
          <a:solidFill>
            <a:schemeClr val="accent6">
              <a:lumMod val="75000"/>
              <a:alpha val="43000"/>
            </a:schemeClr>
          </a:solidFill>
        </p:spPr>
        <p:txBody>
          <a:bodyPr wrap="square">
            <a:spAutoFit/>
          </a:bodyPr>
          <a:lstStyle/>
          <a:p>
            <a:pPr>
              <a:spcAft>
                <a:spcPts val="226"/>
              </a:spcAft>
            </a:pPr>
            <a:r>
              <a:rPr lang="en-US" sz="1050" dirty="0">
                <a:latin typeface="Arial" charset="0"/>
                <a:ea typeface="Arial" charset="0"/>
                <a:cs typeface="Arial" charset="0"/>
              </a:rPr>
              <a:t>Double spoke cavity, 352.2 MHz, </a:t>
            </a:r>
            <a:r>
              <a:rPr lang="en-US" sz="1050" dirty="0">
                <a:latin typeface="Symbol" charset="2"/>
                <a:ea typeface="Symbol" charset="2"/>
                <a:cs typeface="Symbol" charset="2"/>
              </a:rPr>
              <a:t>b</a:t>
            </a:r>
            <a:r>
              <a:rPr lang="en-US" sz="1050" dirty="0">
                <a:latin typeface="Arial" charset="0"/>
                <a:ea typeface="Arial" charset="0"/>
                <a:cs typeface="Arial" charset="0"/>
              </a:rPr>
              <a:t>=0.50</a:t>
            </a:r>
          </a:p>
          <a:p>
            <a:pPr>
              <a:spcAft>
                <a:spcPts val="226"/>
              </a:spcAft>
            </a:pPr>
            <a:r>
              <a:rPr lang="en-US" sz="1050" dirty="0">
                <a:solidFill>
                  <a:srgbClr val="FF0000"/>
                </a:solidFill>
                <a:latin typeface="Arial" charset="0"/>
                <a:ea typeface="Arial" charset="0"/>
                <a:cs typeface="Arial" charset="0"/>
              </a:rPr>
              <a:t>Goal: </a:t>
            </a:r>
            <a:r>
              <a:rPr lang="en-US" sz="1050" dirty="0" err="1">
                <a:solidFill>
                  <a:srgbClr val="FF0000"/>
                </a:solidFill>
                <a:latin typeface="Arial" charset="0"/>
                <a:ea typeface="Arial" charset="0"/>
                <a:cs typeface="Arial" charset="0"/>
              </a:rPr>
              <a:t>Eacc</a:t>
            </a:r>
            <a:r>
              <a:rPr lang="en-US" sz="1050" dirty="0">
                <a:solidFill>
                  <a:srgbClr val="FF0000"/>
                </a:solidFill>
                <a:latin typeface="Arial" charset="0"/>
                <a:ea typeface="Arial" charset="0"/>
                <a:cs typeface="Arial" charset="0"/>
              </a:rPr>
              <a:t> = 9 MV/m </a:t>
            </a:r>
            <a:r>
              <a:rPr lang="en-US" sz="900" i="1" dirty="0">
                <a:solidFill>
                  <a:srgbClr val="FF0000"/>
                </a:solidFill>
                <a:latin typeface="Arial" charset="0"/>
                <a:ea typeface="Arial" charset="0"/>
                <a:cs typeface="Arial" charset="0"/>
              </a:rPr>
              <a:t>[</a:t>
            </a:r>
            <a:r>
              <a:rPr lang="en-US" sz="900" i="1" dirty="0" err="1">
                <a:solidFill>
                  <a:srgbClr val="FF0000"/>
                </a:solidFill>
                <a:latin typeface="Arial" charset="0"/>
                <a:ea typeface="Arial" charset="0"/>
                <a:cs typeface="Arial" charset="0"/>
              </a:rPr>
              <a:t>Bp</a:t>
            </a:r>
            <a:r>
              <a:rPr lang="en-US" sz="900" i="1" dirty="0">
                <a:solidFill>
                  <a:srgbClr val="FF0000"/>
                </a:solidFill>
                <a:latin typeface="Arial" charset="0"/>
                <a:ea typeface="Arial" charset="0"/>
                <a:cs typeface="Arial" charset="0"/>
              </a:rPr>
              <a:t>= 62 </a:t>
            </a:r>
            <a:r>
              <a:rPr lang="en-US" sz="900" i="1" dirty="0" err="1">
                <a:solidFill>
                  <a:srgbClr val="FF0000"/>
                </a:solidFill>
                <a:latin typeface="Arial" charset="0"/>
                <a:ea typeface="Arial" charset="0"/>
                <a:cs typeface="Arial" charset="0"/>
              </a:rPr>
              <a:t>mT</a:t>
            </a:r>
            <a:r>
              <a:rPr lang="en-US" sz="900" i="1" dirty="0">
                <a:solidFill>
                  <a:srgbClr val="FF0000"/>
                </a:solidFill>
                <a:latin typeface="Arial" charset="0"/>
                <a:ea typeface="Arial" charset="0"/>
                <a:cs typeface="Arial" charset="0"/>
              </a:rPr>
              <a:t>; Ep = 39 MV/m]</a:t>
            </a:r>
            <a:endParaRPr lang="en-US" sz="1050" i="1" dirty="0">
              <a:solidFill>
                <a:srgbClr val="FF0000"/>
              </a:solidFill>
              <a:latin typeface="Arial" charset="0"/>
              <a:ea typeface="Arial" charset="0"/>
              <a:cs typeface="Arial" charset="0"/>
            </a:endParaRPr>
          </a:p>
          <a:p>
            <a:pPr>
              <a:spcAft>
                <a:spcPts val="226"/>
              </a:spcAft>
            </a:pPr>
            <a:r>
              <a:rPr lang="en-US" sz="1050" dirty="0">
                <a:latin typeface="Arial" charset="0"/>
                <a:ea typeface="Arial" charset="0"/>
                <a:cs typeface="Arial" charset="0"/>
              </a:rPr>
              <a:t>Lorentz detuning </a:t>
            </a:r>
            <a:r>
              <a:rPr lang="en-US" sz="1050" dirty="0" err="1">
                <a:latin typeface="Arial" charset="0"/>
                <a:ea typeface="Arial" charset="0"/>
                <a:cs typeface="Arial" charset="0"/>
              </a:rPr>
              <a:t>coeff</a:t>
            </a:r>
            <a:r>
              <a:rPr lang="en-US" sz="1050" dirty="0">
                <a:latin typeface="Arial" charset="0"/>
                <a:ea typeface="Arial" charset="0"/>
                <a:cs typeface="Arial" charset="0"/>
              </a:rPr>
              <a:t>.: </a:t>
            </a:r>
            <a:r>
              <a:rPr lang="fr-FR" sz="1200" dirty="0">
                <a:latin typeface="Calibri" pitchFamily="34" charset="0"/>
                <a:cs typeface="Calibri" pitchFamily="34" charset="0"/>
              </a:rPr>
              <a:t>~-</a:t>
            </a:r>
            <a:r>
              <a:rPr lang="fr-FR" sz="1050" dirty="0">
                <a:latin typeface="Arial" charset="0"/>
                <a:ea typeface="Arial" charset="0"/>
                <a:cs typeface="Arial" charset="0"/>
              </a:rPr>
              <a:t>5.5</a:t>
            </a:r>
            <a:r>
              <a:rPr lang="en-US" sz="1050" dirty="0">
                <a:latin typeface="Arial" charset="0"/>
                <a:ea typeface="Arial" charset="0"/>
                <a:cs typeface="Arial" charset="0"/>
              </a:rPr>
              <a:t>Hz/(MV/m)</a:t>
            </a:r>
            <a:r>
              <a:rPr lang="en-US" sz="1050" baseline="30000" dirty="0">
                <a:latin typeface="Arial" charset="0"/>
                <a:ea typeface="Arial" charset="0"/>
                <a:cs typeface="Arial" charset="0"/>
              </a:rPr>
              <a:t>2</a:t>
            </a:r>
            <a:endParaRPr lang="en-US" sz="1050" dirty="0">
              <a:latin typeface="Arial" charset="0"/>
              <a:ea typeface="Arial" charset="0"/>
              <a:cs typeface="Arial" charset="0"/>
            </a:endParaRPr>
          </a:p>
          <a:p>
            <a:pPr>
              <a:spcAft>
                <a:spcPts val="226"/>
              </a:spcAft>
            </a:pPr>
            <a:r>
              <a:rPr lang="en-US" sz="1050" dirty="0">
                <a:latin typeface="Arial" charset="0"/>
                <a:ea typeface="Arial" charset="0"/>
                <a:cs typeface="Arial" charset="0"/>
              </a:rPr>
              <a:t>Tuning sensitivity </a:t>
            </a:r>
            <a:r>
              <a:rPr lang="en-US" sz="1200" dirty="0" err="1">
                <a:latin typeface="Symbol" pitchFamily="18" charset="2"/>
              </a:rPr>
              <a:t>D</a:t>
            </a:r>
            <a:r>
              <a:rPr lang="en-US" sz="1200" dirty="0" err="1"/>
              <a:t>f</a:t>
            </a:r>
            <a:r>
              <a:rPr lang="en-US" sz="1200" dirty="0"/>
              <a:t>/</a:t>
            </a:r>
            <a:r>
              <a:rPr lang="en-US" sz="1200" dirty="0" err="1">
                <a:latin typeface="Symbol" pitchFamily="18" charset="2"/>
              </a:rPr>
              <a:t>D</a:t>
            </a:r>
            <a:r>
              <a:rPr lang="en-US" sz="1200" dirty="0" err="1"/>
              <a:t>z</a:t>
            </a:r>
            <a:r>
              <a:rPr lang="en-US" sz="1200" dirty="0"/>
              <a:t> </a:t>
            </a:r>
            <a:r>
              <a:rPr lang="en-US" sz="1050" dirty="0">
                <a:latin typeface="Arial" charset="0"/>
                <a:ea typeface="Arial" charset="0"/>
                <a:cs typeface="Arial" charset="0"/>
              </a:rPr>
              <a:t>= 130 kHz/mm</a:t>
            </a:r>
          </a:p>
        </p:txBody>
      </p:sp>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3568" y="1994720"/>
            <a:ext cx="1355895" cy="1941731"/>
          </a:xfrm>
          <a:prstGeom prst="rect">
            <a:avLst/>
          </a:prstGeom>
          <a:effectLst>
            <a:softEdge rad="31750"/>
          </a:effectLst>
        </p:spPr>
      </p:pic>
      <p:graphicFrame>
        <p:nvGraphicFramePr>
          <p:cNvPr id="19" name="Graphique 1">
            <a:extLst>
              <a:ext uri="{FF2B5EF4-FFF2-40B4-BE49-F238E27FC236}">
                <a16:creationId xmlns:a16="http://schemas.microsoft.com/office/drawing/2014/main" id="{C43BF320-E6D8-4240-80FD-CC75FAE0EF91}"/>
              </a:ext>
            </a:extLst>
          </p:cNvPr>
          <p:cNvGraphicFramePr>
            <a:graphicFrameLocks noGrp="1"/>
          </p:cNvGraphicFramePr>
          <p:nvPr>
            <p:extLst>
              <p:ext uri="{D42A27DB-BD31-4B8C-83A1-F6EECF244321}">
                <p14:modId xmlns:p14="http://schemas.microsoft.com/office/powerpoint/2010/main" val="2965150472"/>
              </p:ext>
            </p:extLst>
          </p:nvPr>
        </p:nvGraphicFramePr>
        <p:xfrm>
          <a:off x="3275855" y="1117889"/>
          <a:ext cx="4218533" cy="2818563"/>
        </p:xfrm>
        <a:graphic>
          <a:graphicData uri="http://schemas.openxmlformats.org/drawingml/2006/chart">
            <c:chart xmlns:c="http://schemas.openxmlformats.org/drawingml/2006/chart" xmlns:r="http://schemas.openxmlformats.org/officeDocument/2006/relationships" r:id="rId5"/>
          </a:graphicData>
        </a:graphic>
      </p:graphicFrame>
      <p:pic>
        <p:nvPicPr>
          <p:cNvPr id="20" name="Picture 2">
            <a:extLst>
              <a:ext uri="{FF2B5EF4-FFF2-40B4-BE49-F238E27FC236}">
                <a16:creationId xmlns:a16="http://schemas.microsoft.com/office/drawing/2014/main" id="{1309B682-5DA7-0F46-8603-77EA7B6B461A}"/>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516216" y="3871872"/>
            <a:ext cx="2454623" cy="1259443"/>
          </a:xfrm>
          <a:prstGeom prst="rect">
            <a:avLst/>
          </a:prstGeom>
          <a:noFill/>
          <a:ln>
            <a:noFill/>
          </a:ln>
          <a:effectLst>
            <a:softEdge rad="3175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1" name="Picture 2">
            <a:extLst>
              <a:ext uri="{FF2B5EF4-FFF2-40B4-BE49-F238E27FC236}">
                <a16:creationId xmlns:a16="http://schemas.microsoft.com/office/drawing/2014/main" id="{FB9AB304-3107-1548-A6B6-2DA87333E6AC}"/>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661090" y="83914"/>
            <a:ext cx="677024" cy="4320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 name="Picture 13" descr="FREIA_logo.png">
            <a:extLst>
              <a:ext uri="{FF2B5EF4-FFF2-40B4-BE49-F238E27FC236}">
                <a16:creationId xmlns:a16="http://schemas.microsoft.com/office/drawing/2014/main" id="{403FC8E0-83FE-D845-B751-399B64B6B9DD}"/>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631281" y="634605"/>
            <a:ext cx="893047" cy="4364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571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1" y="205979"/>
            <a:ext cx="6110436" cy="857250"/>
          </a:xfrm>
        </p:spPr>
        <p:txBody>
          <a:bodyPr/>
          <a:lstStyle/>
          <a:p>
            <a:r>
              <a:rPr lang="en-US" dirty="0"/>
              <a:t>Prototype: Spoke Cryomodule</a:t>
            </a:r>
          </a:p>
        </p:txBody>
      </p:sp>
      <p:pic>
        <p:nvPicPr>
          <p:cNvPr id="20" name="Picture 19">
            <a:extLst>
              <a:ext uri="{FF2B5EF4-FFF2-40B4-BE49-F238E27FC236}">
                <a16:creationId xmlns:a16="http://schemas.microsoft.com/office/drawing/2014/main" id="{3B1B0682-B920-0343-A749-2F6D3AE71B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477" y="3321048"/>
            <a:ext cx="2108473" cy="1289258"/>
          </a:xfrm>
          <a:prstGeom prst="rect">
            <a:avLst/>
          </a:prstGeom>
        </p:spPr>
      </p:pic>
      <p:pic>
        <p:nvPicPr>
          <p:cNvPr id="21" name="Picture 6" descr="F:\Sauvegarde PC903 IPNO\Disque D du PC903\00_IPNO_WORKS\00_PROJETS\ESS\98_Manip Conditionnement Cpls\01_Montage_Banc\2016_01_11_Montage_cables\DSCN0541.JPG">
            <a:extLst>
              <a:ext uri="{FF2B5EF4-FFF2-40B4-BE49-F238E27FC236}">
                <a16:creationId xmlns:a16="http://schemas.microsoft.com/office/drawing/2014/main" id="{55D9EAA4-D443-5644-8A78-AC1180C3E2D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4397" y="1264353"/>
            <a:ext cx="1114783" cy="1486207"/>
          </a:xfrm>
          <a:prstGeom prst="round2DiagRect">
            <a:avLst>
              <a:gd name="adj1" fmla="val 16667"/>
              <a:gd name="adj2" fmla="val 0"/>
            </a:avLst>
          </a:prstGeom>
          <a:ln w="50800" cap="sq">
            <a:solidFill>
              <a:srgbClr val="FFFFFF"/>
            </a:solidFill>
            <a:miter lim="800000"/>
          </a:ln>
          <a:effectLst>
            <a:outerShdw blurRad="254000" algn="tl" rotWithShape="0">
              <a:srgbClr val="000000">
                <a:alpha val="43000"/>
              </a:srgbClr>
            </a:outerShdw>
          </a:effectLst>
        </p:spPr>
      </p:pic>
      <p:pic>
        <p:nvPicPr>
          <p:cNvPr id="26" name="Picture 2">
            <a:extLst>
              <a:ext uri="{FF2B5EF4-FFF2-40B4-BE49-F238E27FC236}">
                <a16:creationId xmlns:a16="http://schemas.microsoft.com/office/drawing/2014/main" id="{B9091644-1460-F04D-AC6F-8FB175691EB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517074" y="83914"/>
            <a:ext cx="677024" cy="4320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7" name="Picture 13" descr="FREIA_logo.png">
            <a:extLst>
              <a:ext uri="{FF2B5EF4-FFF2-40B4-BE49-F238E27FC236}">
                <a16:creationId xmlns:a16="http://schemas.microsoft.com/office/drawing/2014/main" id="{ADFF85C8-4E0F-AD42-8609-48DC4E578DC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487265" y="634605"/>
            <a:ext cx="893047" cy="4364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FAE8345-671A-E84E-978E-646E897CB76E}"/>
              </a:ext>
            </a:extLst>
          </p:cNvPr>
          <p:cNvSpPr/>
          <p:nvPr/>
        </p:nvSpPr>
        <p:spPr>
          <a:xfrm>
            <a:off x="1619672" y="1281322"/>
            <a:ext cx="1201857" cy="923330"/>
          </a:xfrm>
          <a:prstGeom prst="rect">
            <a:avLst/>
          </a:prstGeom>
        </p:spPr>
        <p:txBody>
          <a:bodyPr wrap="square">
            <a:spAutoFit/>
          </a:bodyPr>
          <a:lstStyle/>
          <a:p>
            <a:r>
              <a:rPr lang="en-US" sz="1350" dirty="0">
                <a:latin typeface="Arial Bold"/>
              </a:rPr>
              <a:t>RF conditioning of power- coupler</a:t>
            </a:r>
            <a:endParaRPr lang="en-US" sz="1350" dirty="0"/>
          </a:p>
        </p:txBody>
      </p:sp>
      <p:sp>
        <p:nvSpPr>
          <p:cNvPr id="34" name="Rectangle 33">
            <a:extLst>
              <a:ext uri="{FF2B5EF4-FFF2-40B4-BE49-F238E27FC236}">
                <a16:creationId xmlns:a16="http://schemas.microsoft.com/office/drawing/2014/main" id="{6DAE42CE-C39F-5C4E-827A-302E3C1F8C0B}"/>
              </a:ext>
            </a:extLst>
          </p:cNvPr>
          <p:cNvSpPr/>
          <p:nvPr/>
        </p:nvSpPr>
        <p:spPr>
          <a:xfrm>
            <a:off x="991063" y="2916137"/>
            <a:ext cx="1236501" cy="461665"/>
          </a:xfrm>
          <a:prstGeom prst="rect">
            <a:avLst/>
          </a:prstGeom>
        </p:spPr>
        <p:txBody>
          <a:bodyPr wrap="square">
            <a:spAutoFit/>
          </a:bodyPr>
          <a:lstStyle/>
          <a:p>
            <a:r>
              <a:rPr lang="en-US" altLang="fr-FR" sz="1200" dirty="0">
                <a:latin typeface="Arial Bold"/>
              </a:rPr>
              <a:t>Courtesy: Guillaume </a:t>
            </a:r>
            <a:r>
              <a:rPr lang="en-US" altLang="fr-FR" sz="1200" dirty="0" err="1">
                <a:latin typeface="Arial Bold"/>
              </a:rPr>
              <a:t>Olry</a:t>
            </a:r>
            <a:endParaRPr lang="en-US" sz="1200" dirty="0"/>
          </a:p>
        </p:txBody>
      </p:sp>
      <p:grpSp>
        <p:nvGrpSpPr>
          <p:cNvPr id="35" name="Group 34">
            <a:extLst>
              <a:ext uri="{FF2B5EF4-FFF2-40B4-BE49-F238E27FC236}">
                <a16:creationId xmlns:a16="http://schemas.microsoft.com/office/drawing/2014/main" id="{2C61E5BD-8F60-FC45-A5FF-7474AE94C34C}"/>
              </a:ext>
            </a:extLst>
          </p:cNvPr>
          <p:cNvGrpSpPr/>
          <p:nvPr/>
        </p:nvGrpSpPr>
        <p:grpSpPr>
          <a:xfrm>
            <a:off x="6245763" y="1324096"/>
            <a:ext cx="3245583" cy="3175546"/>
            <a:chOff x="5236574" y="2398627"/>
            <a:chExt cx="4327444" cy="4234061"/>
          </a:xfrm>
        </p:grpSpPr>
        <p:sp>
          <p:nvSpPr>
            <p:cNvPr id="22" name="ZoneTexte 17">
              <a:extLst>
                <a:ext uri="{FF2B5EF4-FFF2-40B4-BE49-F238E27FC236}">
                  <a16:creationId xmlns:a16="http://schemas.microsoft.com/office/drawing/2014/main" id="{842B0964-305C-2849-BDC1-17B7B8B3155C}"/>
                </a:ext>
              </a:extLst>
            </p:cNvPr>
            <p:cNvSpPr txBox="1">
              <a:spLocks noChangeArrowheads="1"/>
            </p:cNvSpPr>
            <p:nvPr/>
          </p:nvSpPr>
          <p:spPr bwMode="auto">
            <a:xfrm>
              <a:off x="5236574" y="2398627"/>
              <a:ext cx="4327444"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fr-FR" sz="1350" b="1" u="sng" dirty="0">
                  <a:latin typeface="Arial Bold"/>
                </a:rPr>
                <a:t>Step 3: Cryomodule at high power </a:t>
              </a:r>
            </a:p>
            <a:p>
              <a:r>
                <a:rPr lang="en-US" altLang="fr-FR" sz="1200" i="1" dirty="0">
                  <a:solidFill>
                    <a:srgbClr val="00B050"/>
                  </a:solidFill>
                  <a:latin typeface="Arial Bold"/>
                </a:rPr>
                <a:t>@ UU - FREIA</a:t>
              </a:r>
            </a:p>
          </p:txBody>
        </p:sp>
        <p:pic>
          <p:nvPicPr>
            <p:cNvPr id="13" name="Picture 12">
              <a:extLst>
                <a:ext uri="{FF2B5EF4-FFF2-40B4-BE49-F238E27FC236}">
                  <a16:creationId xmlns:a16="http://schemas.microsoft.com/office/drawing/2014/main" id="{BE9CDFFB-FA10-5841-B7F7-BA3CEBE651F8}"/>
                </a:ext>
              </a:extLst>
            </p:cNvPr>
            <p:cNvPicPr>
              <a:picLocks noChangeAspect="1"/>
            </p:cNvPicPr>
            <p:nvPr/>
          </p:nvPicPr>
          <p:blipFill>
            <a:blip r:embed="rId7"/>
            <a:stretch>
              <a:fillRect/>
            </a:stretch>
          </p:blipFill>
          <p:spPr>
            <a:xfrm>
              <a:off x="5364088" y="3151008"/>
              <a:ext cx="3663347" cy="2833785"/>
            </a:xfrm>
            <a:prstGeom prst="rect">
              <a:avLst/>
            </a:prstGeom>
          </p:spPr>
        </p:pic>
        <p:sp>
          <p:nvSpPr>
            <p:cNvPr id="36" name="Rectangle 35">
              <a:extLst>
                <a:ext uri="{FF2B5EF4-FFF2-40B4-BE49-F238E27FC236}">
                  <a16:creationId xmlns:a16="http://schemas.microsoft.com/office/drawing/2014/main" id="{14444417-BB3E-DE46-B19A-1215E04ED6E9}"/>
                </a:ext>
              </a:extLst>
            </p:cNvPr>
            <p:cNvSpPr/>
            <p:nvPr/>
          </p:nvSpPr>
          <p:spPr>
            <a:xfrm>
              <a:off x="5364089" y="6294133"/>
              <a:ext cx="2428780" cy="338555"/>
            </a:xfrm>
            <a:prstGeom prst="rect">
              <a:avLst/>
            </a:prstGeom>
            <a:solidFill>
              <a:srgbClr val="0094CA"/>
            </a:solidFill>
            <a:effectLst>
              <a:softEdge rad="63500"/>
            </a:effectLst>
          </p:spPr>
          <p:txBody>
            <a:bodyPr wrap="square">
              <a:spAutoFit/>
            </a:bodyPr>
            <a:lstStyle/>
            <a:p>
              <a:r>
                <a:rPr lang="en-GB" sz="1050" dirty="0">
                  <a:latin typeface="Arial" charset="0"/>
                  <a:ea typeface="Arial" charset="0"/>
                  <a:cs typeface="Arial" charset="0"/>
                </a:rPr>
                <a:t>See talk by Roger </a:t>
              </a:r>
              <a:r>
                <a:rPr lang="en-GB" sz="1050" dirty="0" err="1">
                  <a:latin typeface="Arial" charset="0"/>
                  <a:ea typeface="Arial" charset="0"/>
                  <a:cs typeface="Arial" charset="0"/>
                </a:rPr>
                <a:t>Ruber</a:t>
              </a:r>
              <a:endParaRPr lang="en-US" sz="1050" dirty="0">
                <a:latin typeface="Arial" charset="0"/>
                <a:ea typeface="Arial" charset="0"/>
                <a:cs typeface="Arial" charset="0"/>
              </a:endParaRPr>
            </a:p>
          </p:txBody>
        </p:sp>
      </p:grpSp>
      <p:grpSp>
        <p:nvGrpSpPr>
          <p:cNvPr id="6" name="Group 5">
            <a:extLst>
              <a:ext uri="{FF2B5EF4-FFF2-40B4-BE49-F238E27FC236}">
                <a16:creationId xmlns:a16="http://schemas.microsoft.com/office/drawing/2014/main" id="{3AA6492E-D333-724F-AB28-0B68CE6703D6}"/>
              </a:ext>
            </a:extLst>
          </p:cNvPr>
          <p:cNvGrpSpPr/>
          <p:nvPr/>
        </p:nvGrpSpPr>
        <p:grpSpPr>
          <a:xfrm>
            <a:off x="1176045" y="1081169"/>
            <a:ext cx="5118866" cy="4083618"/>
            <a:chOff x="1176045" y="1081169"/>
            <a:chExt cx="5118866" cy="4083618"/>
          </a:xfrm>
        </p:grpSpPr>
        <p:grpSp>
          <p:nvGrpSpPr>
            <p:cNvPr id="38" name="Group 37">
              <a:extLst>
                <a:ext uri="{FF2B5EF4-FFF2-40B4-BE49-F238E27FC236}">
                  <a16:creationId xmlns:a16="http://schemas.microsoft.com/office/drawing/2014/main" id="{C52B5775-1E12-6D46-A58A-0C7D55647A40}"/>
                </a:ext>
              </a:extLst>
            </p:cNvPr>
            <p:cNvGrpSpPr/>
            <p:nvPr/>
          </p:nvGrpSpPr>
          <p:grpSpPr>
            <a:xfrm>
              <a:off x="1176045" y="1081169"/>
              <a:ext cx="4713156" cy="4083618"/>
              <a:chOff x="-457715" y="1357830"/>
              <a:chExt cx="6284209" cy="5444823"/>
            </a:xfrm>
          </p:grpSpPr>
          <p:pic>
            <p:nvPicPr>
              <p:cNvPr id="4" name="Picture 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208577" y="2345136"/>
                <a:ext cx="1445344" cy="2187033"/>
              </a:xfrm>
              <a:prstGeom prst="rect">
                <a:avLst/>
              </a:prstGeom>
              <a:effectLst>
                <a:softEdge rad="31750"/>
              </a:effectLst>
            </p:spPr>
          </p:pic>
          <p:grpSp>
            <p:nvGrpSpPr>
              <p:cNvPr id="37" name="Group 36">
                <a:extLst>
                  <a:ext uri="{FF2B5EF4-FFF2-40B4-BE49-F238E27FC236}">
                    <a16:creationId xmlns:a16="http://schemas.microsoft.com/office/drawing/2014/main" id="{905EABE5-E0B0-1848-9FD7-683DE8880993}"/>
                  </a:ext>
                </a:extLst>
              </p:cNvPr>
              <p:cNvGrpSpPr/>
              <p:nvPr/>
            </p:nvGrpSpPr>
            <p:grpSpPr>
              <a:xfrm>
                <a:off x="-457715" y="1357830"/>
                <a:ext cx="6284209" cy="5444823"/>
                <a:chOff x="-457715" y="1357830"/>
                <a:chExt cx="6284209" cy="5444823"/>
              </a:xfrm>
            </p:grpSpPr>
            <p:pic>
              <p:nvPicPr>
                <p:cNvPr id="32" name="Image 20" descr="Door.jpg"/>
                <p:cNvPicPr>
                  <a:picLocks noChangeAspect="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984582" y="1713090"/>
                  <a:ext cx="1765188" cy="27999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ZoneTexte 17"/>
                <p:cNvSpPr txBox="1">
                  <a:spLocks noChangeArrowheads="1"/>
                </p:cNvSpPr>
                <p:nvPr/>
              </p:nvSpPr>
              <p:spPr bwMode="auto">
                <a:xfrm>
                  <a:off x="2068282" y="1357830"/>
                  <a:ext cx="3758212"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fr-FR" sz="1350" b="1" u="sng" dirty="0">
                      <a:latin typeface="Arial Bold"/>
                    </a:rPr>
                    <a:t>Step 2: Spoke cavity packages</a:t>
                  </a:r>
                  <a:endParaRPr lang="en-US" altLang="fr-FR" sz="1350" b="1" i="1" u="sng" dirty="0">
                    <a:latin typeface="Arial Bold"/>
                  </a:endParaRPr>
                </a:p>
                <a:p>
                  <a:r>
                    <a:rPr lang="en-US" altLang="fr-FR" sz="1200" i="1" dirty="0">
                      <a:solidFill>
                        <a:srgbClr val="00B050"/>
                      </a:solidFill>
                      <a:latin typeface="Arial Bold"/>
                    </a:rPr>
                    <a:t>@ IPNO </a:t>
                  </a:r>
                </a:p>
                <a:p>
                  <a:r>
                    <a:rPr lang="en-US" altLang="fr-FR" sz="1200" i="1" dirty="0">
                      <a:solidFill>
                        <a:srgbClr val="00B050"/>
                      </a:solidFill>
                      <a:latin typeface="Arial Bold"/>
                    </a:rPr>
                    <a:t>@ UU - HNOSS</a:t>
                  </a:r>
                </a:p>
              </p:txBody>
            </p:sp>
            <p:sp>
              <p:nvSpPr>
                <p:cNvPr id="31" name="Rectangle 30">
                  <a:extLst>
                    <a:ext uri="{FF2B5EF4-FFF2-40B4-BE49-F238E27FC236}">
                      <a16:creationId xmlns:a16="http://schemas.microsoft.com/office/drawing/2014/main" id="{B5B8A706-BAF8-E546-A715-45261AEE3897}"/>
                    </a:ext>
                  </a:extLst>
                </p:cNvPr>
                <p:cNvSpPr/>
                <p:nvPr/>
              </p:nvSpPr>
              <p:spPr>
                <a:xfrm>
                  <a:off x="-457715" y="6187100"/>
                  <a:ext cx="1183006" cy="615553"/>
                </a:xfrm>
                <a:prstGeom prst="rect">
                  <a:avLst/>
                </a:prstGeom>
              </p:spPr>
              <p:txBody>
                <a:bodyPr wrap="square">
                  <a:spAutoFit/>
                </a:bodyPr>
                <a:lstStyle/>
                <a:p>
                  <a:r>
                    <a:rPr lang="en-US" altLang="fr-FR" sz="1200" dirty="0">
                      <a:latin typeface="Arial Bold"/>
                    </a:rPr>
                    <a:t>Courtesy: Han Li</a:t>
                  </a:r>
                  <a:endParaRPr lang="en-US" sz="1200" dirty="0"/>
                </a:p>
              </p:txBody>
            </p:sp>
          </p:grpSp>
        </p:grpSp>
        <p:pic>
          <p:nvPicPr>
            <p:cNvPr id="5" name="Picture 4">
              <a:extLst>
                <a:ext uri="{FF2B5EF4-FFF2-40B4-BE49-F238E27FC236}">
                  <a16:creationId xmlns:a16="http://schemas.microsoft.com/office/drawing/2014/main" id="{DE3C670C-60E3-6A48-80D8-0924096BA2DA}"/>
                </a:ext>
              </a:extLst>
            </p:cNvPr>
            <p:cNvPicPr>
              <a:picLocks noChangeAspect="1"/>
            </p:cNvPicPr>
            <p:nvPr/>
          </p:nvPicPr>
          <p:blipFill>
            <a:blip r:embed="rId10"/>
            <a:stretch>
              <a:fillRect/>
            </a:stretch>
          </p:blipFill>
          <p:spPr>
            <a:xfrm>
              <a:off x="1976187" y="3377802"/>
              <a:ext cx="4318724" cy="1669162"/>
            </a:xfrm>
            <a:prstGeom prst="rect">
              <a:avLst/>
            </a:prstGeom>
          </p:spPr>
        </p:pic>
      </p:grpSp>
    </p:spTree>
    <p:extLst>
      <p:ext uri="{BB962C8B-B14F-4D97-AF65-F5344CB8AC3E}">
        <p14:creationId xmlns:p14="http://schemas.microsoft.com/office/powerpoint/2010/main" val="223852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blinds(horizontal)">
                                      <p:cBhvr>
                                        <p:cTn id="1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F819CC-4873-A74C-89AD-BC37222C4CC0}"/>
              </a:ext>
            </a:extLst>
          </p:cNvPr>
          <p:cNvSpPr>
            <a:spLocks noGrp="1"/>
          </p:cNvSpPr>
          <p:nvPr>
            <p:ph type="sldNum" sz="quarter" idx="12"/>
          </p:nvPr>
        </p:nvSpPr>
        <p:spPr/>
        <p:txBody>
          <a:bodyPr/>
          <a:lstStyle/>
          <a:p>
            <a:fld id="{551115BC-487E-4422-894C-CB7CD3E79223}" type="slidenum">
              <a:rPr lang="en-GB" smtClean="0"/>
              <a:pPr/>
              <a:t>7</a:t>
            </a:fld>
            <a:endParaRPr lang="en-GB"/>
          </a:p>
        </p:txBody>
      </p:sp>
      <p:sp>
        <p:nvSpPr>
          <p:cNvPr id="7" name="Title 6">
            <a:extLst>
              <a:ext uri="{FF2B5EF4-FFF2-40B4-BE49-F238E27FC236}">
                <a16:creationId xmlns:a16="http://schemas.microsoft.com/office/drawing/2014/main" id="{BB671696-9910-3A4B-9DC4-0E6A22E031AC}"/>
              </a:ext>
            </a:extLst>
          </p:cNvPr>
          <p:cNvSpPr>
            <a:spLocks noGrp="1"/>
          </p:cNvSpPr>
          <p:nvPr>
            <p:ph type="title"/>
          </p:nvPr>
        </p:nvSpPr>
        <p:spPr>
          <a:xfrm>
            <a:off x="69671" y="494010"/>
            <a:ext cx="6772809" cy="421556"/>
          </a:xfrm>
        </p:spPr>
        <p:txBody>
          <a:bodyPr/>
          <a:lstStyle/>
          <a:p>
            <a:r>
              <a:rPr lang="en-US" sz="2400" b="0" dirty="0">
                <a:latin typeface="Arial" panose="020B0604020202020204" pitchFamily="34" charset="0"/>
                <a:cs typeface="Arial" panose="020B0604020202020204" pitchFamily="34" charset="0"/>
              </a:rPr>
              <a:t>Series: Double-Spoke cavities and cryomodules</a:t>
            </a:r>
          </a:p>
        </p:txBody>
      </p:sp>
      <p:pic>
        <p:nvPicPr>
          <p:cNvPr id="14" name="Image 12" descr="C:\Users\rabehasy\Documents\Sharing ownCloud\Décapage chimique\ESS\DSPK05\Vertical 1 et 2\Photos\2ème sens\20180628_093741.jpg">
            <a:extLst>
              <a:ext uri="{FF2B5EF4-FFF2-40B4-BE49-F238E27FC236}">
                <a16:creationId xmlns:a16="http://schemas.microsoft.com/office/drawing/2014/main" id="{D6920E2F-6813-AF47-8FAF-C12E2872A13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12070872" y="721038"/>
            <a:ext cx="1242138" cy="1603121"/>
          </a:xfrm>
          <a:prstGeom prst="rect">
            <a:avLst/>
          </a:prstGeom>
          <a:noFill/>
          <a:ln>
            <a:noFill/>
          </a:ln>
          <a:extLst>
            <a:ext uri="{53640926-AAD7-44D8-BBD7-CCE9431645EC}">
              <a14:shadowObscured xmlns:a14="http://schemas.microsoft.com/office/drawing/2010/main"/>
            </a:ext>
          </a:extLst>
        </p:spPr>
      </p:pic>
      <p:pic>
        <p:nvPicPr>
          <p:cNvPr id="11" name="Picture 2">
            <a:extLst>
              <a:ext uri="{FF2B5EF4-FFF2-40B4-BE49-F238E27FC236}">
                <a16:creationId xmlns:a16="http://schemas.microsoft.com/office/drawing/2014/main" id="{5DCF97BB-1066-9941-96FB-0DD6DA7806E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17074" y="83914"/>
            <a:ext cx="677024" cy="4320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2">
            <a:extLst>
              <a:ext uri="{FF2B5EF4-FFF2-40B4-BE49-F238E27FC236}">
                <a16:creationId xmlns:a16="http://schemas.microsoft.com/office/drawing/2014/main" id="{7C52DCCD-FBA2-F845-9BDD-46C88C64F163}"/>
              </a:ext>
            </a:extLst>
          </p:cNvPr>
          <p:cNvSpPr>
            <a:spLocks noChangeArrowheads="1"/>
          </p:cNvSpPr>
          <p:nvPr/>
        </p:nvSpPr>
        <p:spPr bwMode="auto">
          <a:xfrm>
            <a:off x="4624674" y="2746722"/>
            <a:ext cx="581650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pSp>
        <p:nvGrpSpPr>
          <p:cNvPr id="16" name="Group 15">
            <a:extLst>
              <a:ext uri="{FF2B5EF4-FFF2-40B4-BE49-F238E27FC236}">
                <a16:creationId xmlns:a16="http://schemas.microsoft.com/office/drawing/2014/main" id="{A967632B-63D1-BE48-8925-DE510138CE8B}"/>
              </a:ext>
            </a:extLst>
          </p:cNvPr>
          <p:cNvGrpSpPr/>
          <p:nvPr/>
        </p:nvGrpSpPr>
        <p:grpSpPr>
          <a:xfrm>
            <a:off x="69671" y="1122742"/>
            <a:ext cx="4310588" cy="3954738"/>
            <a:chOff x="69671" y="1122742"/>
            <a:chExt cx="4310588" cy="3954738"/>
          </a:xfrm>
        </p:grpSpPr>
        <p:pic>
          <p:nvPicPr>
            <p:cNvPr id="17" name="Image 11">
              <a:extLst>
                <a:ext uri="{FF2B5EF4-FFF2-40B4-BE49-F238E27FC236}">
                  <a16:creationId xmlns:a16="http://schemas.microsoft.com/office/drawing/2014/main" id="{22E239C3-4EBF-9C48-ABEE-EAF64E4ECEA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671" y="1122742"/>
              <a:ext cx="4310588" cy="3954738"/>
            </a:xfrm>
            <a:prstGeom prst="rect">
              <a:avLst/>
            </a:prstGeom>
            <a:ln>
              <a:solidFill>
                <a:schemeClr val="accent1"/>
              </a:solidFill>
            </a:ln>
          </p:spPr>
        </p:pic>
        <p:grpSp>
          <p:nvGrpSpPr>
            <p:cNvPr id="6" name="Group 5">
              <a:extLst>
                <a:ext uri="{FF2B5EF4-FFF2-40B4-BE49-F238E27FC236}">
                  <a16:creationId xmlns:a16="http://schemas.microsoft.com/office/drawing/2014/main" id="{EAEC36AE-93C0-3046-9AA4-A3E5CB885117}"/>
                </a:ext>
              </a:extLst>
            </p:cNvPr>
            <p:cNvGrpSpPr/>
            <p:nvPr/>
          </p:nvGrpSpPr>
          <p:grpSpPr>
            <a:xfrm>
              <a:off x="1402198" y="4106114"/>
              <a:ext cx="1336782" cy="763910"/>
              <a:chOff x="1402198" y="4106114"/>
              <a:chExt cx="1336782" cy="763910"/>
            </a:xfrm>
          </p:grpSpPr>
          <p:sp>
            <p:nvSpPr>
              <p:cNvPr id="9" name="Rectangle 8">
                <a:extLst>
                  <a:ext uri="{FF2B5EF4-FFF2-40B4-BE49-F238E27FC236}">
                    <a16:creationId xmlns:a16="http://schemas.microsoft.com/office/drawing/2014/main" id="{67AB7CCA-9DEC-3940-9D1E-CDB155F1B4FE}"/>
                  </a:ext>
                </a:extLst>
              </p:cNvPr>
              <p:cNvSpPr/>
              <p:nvPr/>
            </p:nvSpPr>
            <p:spPr>
              <a:xfrm>
                <a:off x="1402198" y="4106114"/>
                <a:ext cx="1336782" cy="553998"/>
              </a:xfrm>
              <a:prstGeom prst="rect">
                <a:avLst/>
              </a:prstGeom>
            </p:spPr>
            <p:txBody>
              <a:bodyPr wrap="square">
                <a:spAutoFit/>
              </a:bodyPr>
              <a:lstStyle/>
              <a:p>
                <a:r>
                  <a:rPr lang="en-US" sz="1500" dirty="0"/>
                  <a:t>Cavities Matrix readiness</a:t>
                </a:r>
              </a:p>
            </p:txBody>
          </p:sp>
          <p:sp>
            <p:nvSpPr>
              <p:cNvPr id="13" name="TextBox 12">
                <a:extLst>
                  <a:ext uri="{FF2B5EF4-FFF2-40B4-BE49-F238E27FC236}">
                    <a16:creationId xmlns:a16="http://schemas.microsoft.com/office/drawing/2014/main" id="{F5428E99-9271-E141-A30C-5FD61E818CF0}"/>
                  </a:ext>
                </a:extLst>
              </p:cNvPr>
              <p:cNvSpPr txBox="1"/>
              <p:nvPr/>
            </p:nvSpPr>
            <p:spPr>
              <a:xfrm>
                <a:off x="1530057" y="4593025"/>
                <a:ext cx="1208921" cy="276999"/>
              </a:xfrm>
              <a:prstGeom prst="rect">
                <a:avLst/>
              </a:prstGeom>
              <a:noFill/>
            </p:spPr>
            <p:txBody>
              <a:bodyPr wrap="none" rtlCol="0">
                <a:spAutoFit/>
              </a:bodyPr>
              <a:lstStyle/>
              <a:p>
                <a:r>
                  <a:rPr lang="en-US" sz="1200" dirty="0"/>
                  <a:t>Status on April 4</a:t>
                </a:r>
              </a:p>
            </p:txBody>
          </p:sp>
        </p:grpSp>
      </p:grpSp>
      <p:pic>
        <p:nvPicPr>
          <p:cNvPr id="20" name="Image 7">
            <a:extLst>
              <a:ext uri="{FF2B5EF4-FFF2-40B4-BE49-F238E27FC236}">
                <a16:creationId xmlns:a16="http://schemas.microsoft.com/office/drawing/2014/main" id="{15929950-4D48-1E46-8198-5AD36A3068A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83393" y="2886698"/>
            <a:ext cx="1085520" cy="1931146"/>
          </a:xfrm>
          <a:prstGeom prst="rect">
            <a:avLst/>
          </a:prstGeom>
        </p:spPr>
      </p:pic>
      <p:pic>
        <p:nvPicPr>
          <p:cNvPr id="22" name="Image 1">
            <a:extLst>
              <a:ext uri="{FF2B5EF4-FFF2-40B4-BE49-F238E27FC236}">
                <a16:creationId xmlns:a16="http://schemas.microsoft.com/office/drawing/2014/main" id="{8C364EF4-F794-7F44-A1B0-C6C7E81EE80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58763" y="1843191"/>
            <a:ext cx="4977333" cy="3252032"/>
          </a:xfrm>
          <a:prstGeom prst="rect">
            <a:avLst/>
          </a:prstGeom>
        </p:spPr>
      </p:pic>
    </p:spTree>
    <p:extLst>
      <p:ext uri="{BB962C8B-B14F-4D97-AF65-F5344CB8AC3E}">
        <p14:creationId xmlns:p14="http://schemas.microsoft.com/office/powerpoint/2010/main" val="1249567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Prototype: </a:t>
            </a:r>
            <a:r>
              <a:rPr lang="en-US" b="1" dirty="0">
                <a:solidFill>
                  <a:srgbClr val="FF0000"/>
                </a:solidFill>
              </a:rPr>
              <a:t>Medium-</a:t>
            </a:r>
            <a:r>
              <a:rPr lang="en-US" b="1" dirty="0">
                <a:solidFill>
                  <a:srgbClr val="FF0000"/>
                </a:solidFill>
                <a:latin typeface="Symbol" charset="2"/>
                <a:ea typeface="Symbol" charset="2"/>
                <a:cs typeface="Symbol" charset="2"/>
              </a:rPr>
              <a:t>b</a:t>
            </a:r>
            <a:r>
              <a:rPr lang="en-US" dirty="0"/>
              <a:t> cavities</a:t>
            </a:r>
          </a:p>
        </p:txBody>
      </p:sp>
      <p:sp>
        <p:nvSpPr>
          <p:cNvPr id="4" name="Slide Number Placeholder 3"/>
          <p:cNvSpPr>
            <a:spLocks noGrp="1"/>
          </p:cNvSpPr>
          <p:nvPr>
            <p:ph type="sldNum" sz="quarter" idx="12"/>
          </p:nvPr>
        </p:nvSpPr>
        <p:spPr/>
        <p:txBody>
          <a:bodyPr/>
          <a:lstStyle/>
          <a:p>
            <a:fld id="{551115BC-487E-4422-894C-CB7CD3E79223}" type="slidenum">
              <a:rPr lang="sv-SE" smtClean="0"/>
              <a:pPr/>
              <a:t>8</a:t>
            </a:fld>
            <a:endParaRPr lang="sv-SE" dirty="0"/>
          </a:p>
        </p:txBody>
      </p:sp>
      <p:grpSp>
        <p:nvGrpSpPr>
          <p:cNvPr id="13" name="Group 12"/>
          <p:cNvGrpSpPr/>
          <p:nvPr/>
        </p:nvGrpSpPr>
        <p:grpSpPr>
          <a:xfrm>
            <a:off x="4004557" y="1965508"/>
            <a:ext cx="4959931" cy="3151439"/>
            <a:chOff x="3563889" y="1127233"/>
            <a:chExt cx="5544616" cy="4389999"/>
          </a:xfrm>
        </p:grpSpPr>
        <p:pic>
          <p:nvPicPr>
            <p:cNvPr id="5" name="Picture 4"/>
            <p:cNvPicPr>
              <a:picLocks noChangeAspect="1"/>
            </p:cNvPicPr>
            <p:nvPr/>
          </p:nvPicPr>
          <p:blipFill>
            <a:blip r:embed="rId3"/>
            <a:stretch>
              <a:fillRect/>
            </a:stretch>
          </p:blipFill>
          <p:spPr>
            <a:xfrm>
              <a:off x="3563889" y="1454752"/>
              <a:ext cx="5544616" cy="4062480"/>
            </a:xfrm>
            <a:prstGeom prst="rect">
              <a:avLst/>
            </a:prstGeom>
          </p:spPr>
        </p:pic>
        <p:sp>
          <p:nvSpPr>
            <p:cNvPr id="10" name="TextBox 9"/>
            <p:cNvSpPr txBox="1"/>
            <p:nvPr/>
          </p:nvSpPr>
          <p:spPr>
            <a:xfrm>
              <a:off x="4434592" y="1127233"/>
              <a:ext cx="4638211" cy="578795"/>
            </a:xfrm>
            <a:prstGeom prst="rect">
              <a:avLst/>
            </a:prstGeom>
            <a:noFill/>
          </p:spPr>
          <p:txBody>
            <a:bodyPr wrap="square" rtlCol="0">
              <a:spAutoFit/>
            </a:bodyPr>
            <a:lstStyle/>
            <a:p>
              <a:r>
                <a:rPr lang="en-US" sz="1050" dirty="0">
                  <a:latin typeface="Arial" charset="0"/>
                  <a:ea typeface="Arial" charset="0"/>
                  <a:cs typeface="Arial" charset="0"/>
                </a:rPr>
                <a:t>Vertical test of Mb prototype cavity with tank (CW, 2K)</a:t>
              </a:r>
            </a:p>
          </p:txBody>
        </p:sp>
      </p:grpSp>
      <p:graphicFrame>
        <p:nvGraphicFramePr>
          <p:cNvPr id="18" name="Table 17"/>
          <p:cNvGraphicFramePr>
            <a:graphicFrameLocks noGrp="1"/>
          </p:cNvGraphicFramePr>
          <p:nvPr>
            <p:extLst>
              <p:ext uri="{D42A27DB-BD31-4B8C-83A1-F6EECF244321}">
                <p14:modId xmlns:p14="http://schemas.microsoft.com/office/powerpoint/2010/main" val="3685571738"/>
              </p:ext>
            </p:extLst>
          </p:nvPr>
        </p:nvGraphicFramePr>
        <p:xfrm>
          <a:off x="6346989" y="3482656"/>
          <a:ext cx="2498694" cy="1049456"/>
        </p:xfrm>
        <a:graphic>
          <a:graphicData uri="http://schemas.openxmlformats.org/drawingml/2006/table">
            <a:tbl>
              <a:tblPr firstRow="1" firstCol="1" bandRow="1">
                <a:tableStyleId>{5C22544A-7EE6-4342-B048-85BDC9FD1C3A}</a:tableStyleId>
              </a:tblPr>
              <a:tblGrid>
                <a:gridCol w="989577">
                  <a:extLst>
                    <a:ext uri="{9D8B030D-6E8A-4147-A177-3AD203B41FA5}">
                      <a16:colId xmlns:a16="http://schemas.microsoft.com/office/drawing/2014/main" val="20000"/>
                    </a:ext>
                  </a:extLst>
                </a:gridCol>
                <a:gridCol w="567671">
                  <a:extLst>
                    <a:ext uri="{9D8B030D-6E8A-4147-A177-3AD203B41FA5}">
                      <a16:colId xmlns:a16="http://schemas.microsoft.com/office/drawing/2014/main" val="20001"/>
                    </a:ext>
                  </a:extLst>
                </a:gridCol>
                <a:gridCol w="941446">
                  <a:extLst>
                    <a:ext uri="{9D8B030D-6E8A-4147-A177-3AD203B41FA5}">
                      <a16:colId xmlns:a16="http://schemas.microsoft.com/office/drawing/2014/main" val="20002"/>
                    </a:ext>
                  </a:extLst>
                </a:gridCol>
              </a:tblGrid>
              <a:tr h="241566">
                <a:tc>
                  <a:txBody>
                    <a:bodyPr/>
                    <a:lstStyle/>
                    <a:p>
                      <a:pPr indent="118745" algn="ctr">
                        <a:spcAft>
                          <a:spcPts val="0"/>
                        </a:spcAft>
                      </a:pPr>
                      <a:r>
                        <a:rPr lang="en-GB" sz="900" dirty="0">
                          <a:effectLst/>
                        </a:rPr>
                        <a:t>Cavity</a:t>
                      </a:r>
                      <a:endParaRPr lang="en-US" sz="900" dirty="0">
                        <a:effectLst/>
                        <a:latin typeface="Times New Roman" charset="0"/>
                        <a:ea typeface="MS Mincho" charset="-128"/>
                      </a:endParaRPr>
                    </a:p>
                  </a:txBody>
                  <a:tcPr marL="51435" marR="51435" marT="0" marB="0" anchor="ctr"/>
                </a:tc>
                <a:tc>
                  <a:txBody>
                    <a:bodyPr/>
                    <a:lstStyle/>
                    <a:p>
                      <a:pPr marL="0" indent="12700" algn="ctr">
                        <a:spcAft>
                          <a:spcPts val="0"/>
                        </a:spcAft>
                        <a:tabLst/>
                      </a:pPr>
                      <a:r>
                        <a:rPr lang="en-GB" sz="800" dirty="0" err="1">
                          <a:effectLst/>
                        </a:rPr>
                        <a:t>Rs</a:t>
                      </a:r>
                      <a:r>
                        <a:rPr lang="en-GB" sz="800" baseline="0" dirty="0">
                          <a:effectLst/>
                        </a:rPr>
                        <a:t> (</a:t>
                      </a:r>
                      <a:r>
                        <a:rPr lang="en-GB" sz="800" dirty="0" err="1">
                          <a:effectLst/>
                        </a:rPr>
                        <a:t>nΩ</a:t>
                      </a:r>
                      <a:r>
                        <a:rPr lang="en-GB" sz="800" dirty="0">
                          <a:effectLst/>
                        </a:rPr>
                        <a:t>)</a:t>
                      </a:r>
                      <a:endParaRPr lang="en-US" sz="800" dirty="0">
                        <a:effectLst/>
                        <a:latin typeface="Times New Roman" charset="0"/>
                        <a:ea typeface="MS Mincho" charset="-128"/>
                      </a:endParaRPr>
                    </a:p>
                  </a:txBody>
                  <a:tcPr marL="51435" marR="51435" marT="0" marB="0" anchor="ctr"/>
                </a:tc>
                <a:tc>
                  <a:txBody>
                    <a:bodyPr/>
                    <a:lstStyle/>
                    <a:p>
                      <a:pPr marL="0" indent="12700" algn="ctr">
                        <a:spcAft>
                          <a:spcPts val="0"/>
                        </a:spcAft>
                        <a:tabLst/>
                      </a:pPr>
                      <a:r>
                        <a:rPr lang="en-GB" sz="800" dirty="0">
                          <a:effectLst/>
                        </a:rPr>
                        <a:t>Q0 at 1MV/m@2K</a:t>
                      </a:r>
                      <a:endParaRPr lang="en-US" sz="800" dirty="0">
                        <a:effectLst/>
                        <a:latin typeface="Times New Roman" charset="0"/>
                        <a:ea typeface="MS Mincho" charset="-128"/>
                      </a:endParaRPr>
                    </a:p>
                  </a:txBody>
                  <a:tcPr marL="51435" marR="51435" marT="0" marB="0" anchor="ctr"/>
                </a:tc>
                <a:extLst>
                  <a:ext uri="{0D108BD9-81ED-4DB2-BD59-A6C34878D82A}">
                    <a16:rowId xmlns:a16="http://schemas.microsoft.com/office/drawing/2014/main" val="10000"/>
                  </a:ext>
                </a:extLst>
              </a:tr>
              <a:tr h="161578">
                <a:tc>
                  <a:txBody>
                    <a:bodyPr/>
                    <a:lstStyle/>
                    <a:p>
                      <a:pPr indent="118745" algn="ctr">
                        <a:spcAft>
                          <a:spcPts val="0"/>
                        </a:spcAft>
                      </a:pPr>
                      <a:r>
                        <a:rPr lang="en-GB" sz="900" dirty="0">
                          <a:effectLst/>
                        </a:rPr>
                        <a:t>MP01</a:t>
                      </a:r>
                      <a:endParaRPr lang="en-US" sz="900" dirty="0">
                        <a:effectLst/>
                        <a:latin typeface="Times New Roman" charset="0"/>
                        <a:ea typeface="MS Mincho" charset="-128"/>
                      </a:endParaRPr>
                    </a:p>
                  </a:txBody>
                  <a:tcPr marL="51435" marR="51435" marT="0" marB="0" anchor="ctr"/>
                </a:tc>
                <a:tc>
                  <a:txBody>
                    <a:bodyPr/>
                    <a:lstStyle/>
                    <a:p>
                      <a:pPr indent="118745" algn="ctr">
                        <a:spcAft>
                          <a:spcPts val="0"/>
                        </a:spcAft>
                      </a:pPr>
                      <a:r>
                        <a:rPr lang="en-GB" sz="800" dirty="0">
                          <a:effectLst/>
                        </a:rPr>
                        <a:t>3.14</a:t>
                      </a:r>
                      <a:endParaRPr lang="en-US" sz="800" dirty="0">
                        <a:effectLst/>
                        <a:latin typeface="Times New Roman" charset="0"/>
                        <a:ea typeface="MS Mincho" charset="-128"/>
                      </a:endParaRPr>
                    </a:p>
                  </a:txBody>
                  <a:tcPr marL="51435" marR="51435" marT="0" marB="0" anchor="ctr"/>
                </a:tc>
                <a:tc>
                  <a:txBody>
                    <a:bodyPr/>
                    <a:lstStyle/>
                    <a:p>
                      <a:pPr indent="118745" algn="ctr">
                        <a:spcAft>
                          <a:spcPts val="0"/>
                        </a:spcAft>
                      </a:pPr>
                      <a:r>
                        <a:rPr lang="en-GB" sz="800" dirty="0">
                          <a:effectLst/>
                        </a:rPr>
                        <a:t>3.2x10</a:t>
                      </a:r>
                      <a:r>
                        <a:rPr lang="en-GB" sz="800" baseline="30000" dirty="0">
                          <a:effectLst/>
                        </a:rPr>
                        <a:t>10</a:t>
                      </a:r>
                      <a:endParaRPr lang="en-US" sz="800" dirty="0">
                        <a:effectLst/>
                        <a:latin typeface="Times New Roman" charset="0"/>
                        <a:ea typeface="MS Mincho" charset="-128"/>
                      </a:endParaRPr>
                    </a:p>
                  </a:txBody>
                  <a:tcPr marL="51435" marR="51435" marT="0" marB="0" anchor="ctr"/>
                </a:tc>
                <a:extLst>
                  <a:ext uri="{0D108BD9-81ED-4DB2-BD59-A6C34878D82A}">
                    <a16:rowId xmlns:a16="http://schemas.microsoft.com/office/drawing/2014/main" val="10001"/>
                  </a:ext>
                </a:extLst>
              </a:tr>
              <a:tr h="161578">
                <a:tc>
                  <a:txBody>
                    <a:bodyPr/>
                    <a:lstStyle/>
                    <a:p>
                      <a:pPr indent="118745" algn="ctr">
                        <a:spcAft>
                          <a:spcPts val="0"/>
                        </a:spcAft>
                      </a:pPr>
                      <a:r>
                        <a:rPr lang="en-GB" sz="900" dirty="0">
                          <a:effectLst/>
                        </a:rPr>
                        <a:t>MP02</a:t>
                      </a:r>
                      <a:endParaRPr lang="en-US" sz="900" dirty="0">
                        <a:effectLst/>
                        <a:latin typeface="Times New Roman" charset="0"/>
                        <a:ea typeface="MS Mincho" charset="-128"/>
                      </a:endParaRPr>
                    </a:p>
                  </a:txBody>
                  <a:tcPr marL="51435" marR="51435" marT="0" marB="0" anchor="ctr"/>
                </a:tc>
                <a:tc>
                  <a:txBody>
                    <a:bodyPr/>
                    <a:lstStyle/>
                    <a:p>
                      <a:pPr indent="118745" algn="ctr">
                        <a:spcAft>
                          <a:spcPts val="0"/>
                        </a:spcAft>
                      </a:pPr>
                      <a:r>
                        <a:rPr lang="en-GB" sz="800">
                          <a:effectLst/>
                        </a:rPr>
                        <a:t>6.09</a:t>
                      </a:r>
                      <a:endParaRPr lang="en-US" sz="800">
                        <a:effectLst/>
                        <a:latin typeface="Times New Roman" charset="0"/>
                        <a:ea typeface="MS Mincho" charset="-128"/>
                      </a:endParaRPr>
                    </a:p>
                  </a:txBody>
                  <a:tcPr marL="51435" marR="51435" marT="0" marB="0" anchor="ctr"/>
                </a:tc>
                <a:tc>
                  <a:txBody>
                    <a:bodyPr/>
                    <a:lstStyle/>
                    <a:p>
                      <a:pPr indent="118745" algn="ctr">
                        <a:spcAft>
                          <a:spcPts val="0"/>
                        </a:spcAft>
                      </a:pPr>
                      <a:r>
                        <a:rPr lang="en-GB" sz="800" dirty="0">
                          <a:effectLst/>
                        </a:rPr>
                        <a:t>2.2x10</a:t>
                      </a:r>
                      <a:r>
                        <a:rPr lang="en-GB" sz="800" baseline="30000" dirty="0">
                          <a:effectLst/>
                        </a:rPr>
                        <a:t>10</a:t>
                      </a:r>
                      <a:endParaRPr lang="en-US" sz="800" dirty="0">
                        <a:effectLst/>
                        <a:latin typeface="Times New Roman" charset="0"/>
                        <a:ea typeface="MS Mincho" charset="-128"/>
                      </a:endParaRPr>
                    </a:p>
                  </a:txBody>
                  <a:tcPr marL="51435" marR="51435" marT="0" marB="0" anchor="ctr"/>
                </a:tc>
                <a:extLst>
                  <a:ext uri="{0D108BD9-81ED-4DB2-BD59-A6C34878D82A}">
                    <a16:rowId xmlns:a16="http://schemas.microsoft.com/office/drawing/2014/main" val="10002"/>
                  </a:ext>
                </a:extLst>
              </a:tr>
              <a:tr h="161578">
                <a:tc>
                  <a:txBody>
                    <a:bodyPr/>
                    <a:lstStyle/>
                    <a:p>
                      <a:pPr indent="118745" algn="ctr">
                        <a:spcAft>
                          <a:spcPts val="0"/>
                        </a:spcAft>
                      </a:pPr>
                      <a:r>
                        <a:rPr lang="en-GB" sz="900">
                          <a:effectLst/>
                        </a:rPr>
                        <a:t>MP03</a:t>
                      </a:r>
                      <a:endParaRPr lang="en-US" sz="900">
                        <a:effectLst/>
                        <a:latin typeface="Times New Roman" charset="0"/>
                        <a:ea typeface="MS Mincho" charset="-128"/>
                      </a:endParaRPr>
                    </a:p>
                  </a:txBody>
                  <a:tcPr marL="51435" marR="51435" marT="0" marB="0" anchor="ctr"/>
                </a:tc>
                <a:tc>
                  <a:txBody>
                    <a:bodyPr/>
                    <a:lstStyle/>
                    <a:p>
                      <a:pPr indent="118745" algn="ctr">
                        <a:spcAft>
                          <a:spcPts val="0"/>
                        </a:spcAft>
                      </a:pPr>
                      <a:r>
                        <a:rPr lang="en-GB" sz="800">
                          <a:effectLst/>
                        </a:rPr>
                        <a:t>6.06</a:t>
                      </a:r>
                      <a:endParaRPr lang="en-US" sz="800">
                        <a:effectLst/>
                        <a:latin typeface="Times New Roman" charset="0"/>
                        <a:ea typeface="MS Mincho" charset="-128"/>
                      </a:endParaRPr>
                    </a:p>
                  </a:txBody>
                  <a:tcPr marL="51435" marR="51435" marT="0" marB="0" anchor="ctr"/>
                </a:tc>
                <a:tc>
                  <a:txBody>
                    <a:bodyPr/>
                    <a:lstStyle/>
                    <a:p>
                      <a:pPr indent="118745" algn="ctr">
                        <a:spcAft>
                          <a:spcPts val="0"/>
                        </a:spcAft>
                      </a:pPr>
                      <a:r>
                        <a:rPr lang="en-GB" sz="800" dirty="0">
                          <a:effectLst/>
                        </a:rPr>
                        <a:t>2.1x10</a:t>
                      </a:r>
                      <a:r>
                        <a:rPr lang="en-GB" sz="800" baseline="30000" dirty="0">
                          <a:effectLst/>
                        </a:rPr>
                        <a:t>10</a:t>
                      </a:r>
                      <a:endParaRPr lang="en-US" sz="800" dirty="0">
                        <a:effectLst/>
                        <a:latin typeface="Times New Roman" charset="0"/>
                        <a:ea typeface="MS Mincho" charset="-128"/>
                      </a:endParaRPr>
                    </a:p>
                  </a:txBody>
                  <a:tcPr marL="51435" marR="51435" marT="0" marB="0" anchor="ctr"/>
                </a:tc>
                <a:extLst>
                  <a:ext uri="{0D108BD9-81ED-4DB2-BD59-A6C34878D82A}">
                    <a16:rowId xmlns:a16="http://schemas.microsoft.com/office/drawing/2014/main" val="10003"/>
                  </a:ext>
                </a:extLst>
              </a:tr>
              <a:tr h="161578">
                <a:tc>
                  <a:txBody>
                    <a:bodyPr/>
                    <a:lstStyle/>
                    <a:p>
                      <a:pPr indent="118745" algn="ctr">
                        <a:spcAft>
                          <a:spcPts val="0"/>
                        </a:spcAft>
                      </a:pPr>
                      <a:r>
                        <a:rPr lang="en-GB" sz="900">
                          <a:effectLst/>
                        </a:rPr>
                        <a:t>MP04</a:t>
                      </a:r>
                      <a:endParaRPr lang="en-US" sz="900">
                        <a:effectLst/>
                        <a:latin typeface="Times New Roman" charset="0"/>
                        <a:ea typeface="MS Mincho" charset="-128"/>
                      </a:endParaRPr>
                    </a:p>
                  </a:txBody>
                  <a:tcPr marL="51435" marR="51435" marT="0" marB="0" anchor="ctr"/>
                </a:tc>
                <a:tc>
                  <a:txBody>
                    <a:bodyPr/>
                    <a:lstStyle/>
                    <a:p>
                      <a:pPr indent="118745" algn="ctr">
                        <a:spcAft>
                          <a:spcPts val="0"/>
                        </a:spcAft>
                      </a:pPr>
                      <a:r>
                        <a:rPr lang="en-GB" sz="800">
                          <a:effectLst/>
                        </a:rPr>
                        <a:t>7.09</a:t>
                      </a:r>
                      <a:endParaRPr lang="en-US" sz="800">
                        <a:effectLst/>
                        <a:latin typeface="Times New Roman" charset="0"/>
                        <a:ea typeface="MS Mincho" charset="-128"/>
                      </a:endParaRPr>
                    </a:p>
                  </a:txBody>
                  <a:tcPr marL="51435" marR="51435" marT="0" marB="0" anchor="ctr"/>
                </a:tc>
                <a:tc>
                  <a:txBody>
                    <a:bodyPr/>
                    <a:lstStyle/>
                    <a:p>
                      <a:pPr indent="118745" algn="ctr">
                        <a:spcAft>
                          <a:spcPts val="0"/>
                        </a:spcAft>
                      </a:pPr>
                      <a:r>
                        <a:rPr lang="en-GB" sz="800" dirty="0">
                          <a:effectLst/>
                        </a:rPr>
                        <a:t>1.9x10</a:t>
                      </a:r>
                      <a:r>
                        <a:rPr lang="en-GB" sz="800" baseline="30000" dirty="0">
                          <a:effectLst/>
                        </a:rPr>
                        <a:t>10</a:t>
                      </a:r>
                      <a:endParaRPr lang="en-US" sz="800" dirty="0">
                        <a:effectLst/>
                        <a:latin typeface="Times New Roman" charset="0"/>
                        <a:ea typeface="MS Mincho" charset="-128"/>
                      </a:endParaRPr>
                    </a:p>
                  </a:txBody>
                  <a:tcPr marL="51435" marR="51435" marT="0" marB="0" anchor="ctr"/>
                </a:tc>
                <a:extLst>
                  <a:ext uri="{0D108BD9-81ED-4DB2-BD59-A6C34878D82A}">
                    <a16:rowId xmlns:a16="http://schemas.microsoft.com/office/drawing/2014/main" val="10004"/>
                  </a:ext>
                </a:extLst>
              </a:tr>
              <a:tr h="161578">
                <a:tc>
                  <a:txBody>
                    <a:bodyPr/>
                    <a:lstStyle/>
                    <a:p>
                      <a:pPr indent="118745" algn="ctr">
                        <a:spcAft>
                          <a:spcPts val="0"/>
                        </a:spcAft>
                      </a:pPr>
                      <a:r>
                        <a:rPr lang="en-GB" sz="900" dirty="0">
                          <a:effectLst/>
                        </a:rPr>
                        <a:t>MP04 (b)</a:t>
                      </a:r>
                      <a:endParaRPr lang="en-US" sz="900" dirty="0">
                        <a:effectLst/>
                        <a:latin typeface="Times New Roman" charset="0"/>
                        <a:ea typeface="MS Mincho" charset="-128"/>
                      </a:endParaRPr>
                    </a:p>
                  </a:txBody>
                  <a:tcPr marL="51435" marR="51435" marT="0" marB="0" anchor="ctr"/>
                </a:tc>
                <a:tc>
                  <a:txBody>
                    <a:bodyPr/>
                    <a:lstStyle/>
                    <a:p>
                      <a:pPr indent="118745" algn="ctr">
                        <a:spcAft>
                          <a:spcPts val="0"/>
                        </a:spcAft>
                      </a:pPr>
                      <a:r>
                        <a:rPr lang="en-GB" sz="800">
                          <a:effectLst/>
                        </a:rPr>
                        <a:t>4.85</a:t>
                      </a:r>
                      <a:endParaRPr lang="en-US" sz="800">
                        <a:effectLst/>
                        <a:latin typeface="Times New Roman" charset="0"/>
                        <a:ea typeface="MS Mincho" charset="-128"/>
                      </a:endParaRPr>
                    </a:p>
                  </a:txBody>
                  <a:tcPr marL="51435" marR="51435" marT="0" marB="0" anchor="ctr"/>
                </a:tc>
                <a:tc>
                  <a:txBody>
                    <a:bodyPr/>
                    <a:lstStyle/>
                    <a:p>
                      <a:pPr indent="118745" algn="ctr">
                        <a:spcAft>
                          <a:spcPts val="0"/>
                        </a:spcAft>
                      </a:pPr>
                      <a:r>
                        <a:rPr lang="en-GB" sz="800" dirty="0">
                          <a:effectLst/>
                        </a:rPr>
                        <a:t>2.5x10</a:t>
                      </a:r>
                      <a:r>
                        <a:rPr lang="en-GB" sz="800" baseline="30000" dirty="0">
                          <a:effectLst/>
                        </a:rPr>
                        <a:t>10</a:t>
                      </a:r>
                      <a:endParaRPr lang="en-US" sz="800" dirty="0">
                        <a:effectLst/>
                        <a:latin typeface="Times New Roman" charset="0"/>
                        <a:ea typeface="MS Mincho" charset="-128"/>
                      </a:endParaRPr>
                    </a:p>
                  </a:txBody>
                  <a:tcPr marL="51435" marR="51435" marT="0" marB="0" anchor="ctr"/>
                </a:tc>
                <a:extLst>
                  <a:ext uri="{0D108BD9-81ED-4DB2-BD59-A6C34878D82A}">
                    <a16:rowId xmlns:a16="http://schemas.microsoft.com/office/drawing/2014/main" val="10005"/>
                  </a:ext>
                </a:extLst>
              </a:tr>
            </a:tbl>
          </a:graphicData>
        </a:graphic>
      </p:graphicFrame>
      <p:pic>
        <p:nvPicPr>
          <p:cNvPr id="20" name="Picture 19">
            <a:extLst>
              <a:ext uri="{FF2B5EF4-FFF2-40B4-BE49-F238E27FC236}">
                <a16:creationId xmlns:a16="http://schemas.microsoft.com/office/drawing/2014/main" id="{C878C0A8-8DF3-B342-A1B0-06F3BA3FBCF6}"/>
              </a:ext>
            </a:extLst>
          </p:cNvPr>
          <p:cNvPicPr>
            <a:picLocks noChangeAspect="1"/>
          </p:cNvPicPr>
          <p:nvPr/>
        </p:nvPicPr>
        <p:blipFill>
          <a:blip r:embed="rId4"/>
          <a:stretch>
            <a:fillRect/>
          </a:stretch>
        </p:blipFill>
        <p:spPr>
          <a:xfrm>
            <a:off x="222135" y="1099003"/>
            <a:ext cx="3810042" cy="2383653"/>
          </a:xfrm>
          <a:prstGeom prst="rect">
            <a:avLst/>
          </a:prstGeom>
        </p:spPr>
      </p:pic>
      <p:pic>
        <p:nvPicPr>
          <p:cNvPr id="22" name="Picture 3">
            <a:extLst>
              <a:ext uri="{FF2B5EF4-FFF2-40B4-BE49-F238E27FC236}">
                <a16:creationId xmlns:a16="http://schemas.microsoft.com/office/drawing/2014/main" id="{A4D73626-3CD3-2642-85F3-B4FC09659E8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53761" y="53503"/>
            <a:ext cx="693471" cy="4347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3" name="Picture 22">
            <a:extLst>
              <a:ext uri="{FF2B5EF4-FFF2-40B4-BE49-F238E27FC236}">
                <a16:creationId xmlns:a16="http://schemas.microsoft.com/office/drawing/2014/main" id="{FF83170A-7077-F947-A4B9-02A6BF8C57D9}"/>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922151" y="483679"/>
            <a:ext cx="531910" cy="463886"/>
          </a:xfrm>
          <a:prstGeom prst="rect">
            <a:avLst/>
          </a:prstGeom>
        </p:spPr>
      </p:pic>
      <p:pic>
        <p:nvPicPr>
          <p:cNvPr id="24" name="Image 4">
            <a:extLst>
              <a:ext uri="{FF2B5EF4-FFF2-40B4-BE49-F238E27FC236}">
                <a16:creationId xmlns:a16="http://schemas.microsoft.com/office/drawing/2014/main" id="{42664533-4B83-9341-8E7F-09D885BAC316}"/>
              </a:ext>
            </a:extLst>
          </p:cNvPr>
          <p:cNvPicPr/>
          <p:nvPr/>
        </p:nvPicPr>
        <p:blipFill rotWithShape="1">
          <a:blip r:embed="rId7" cstate="screen">
            <a:extLst>
              <a:ext uri="{28A0092B-C50C-407E-A947-70E740481C1C}">
                <a14:useLocalDpi xmlns:a14="http://schemas.microsoft.com/office/drawing/2010/main"/>
              </a:ext>
            </a:extLst>
          </a:blip>
          <a:srcRect/>
          <a:stretch/>
        </p:blipFill>
        <p:spPr bwMode="auto">
          <a:xfrm>
            <a:off x="6107061" y="1267105"/>
            <a:ext cx="1769143" cy="731819"/>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graphicFrame>
            <p:nvGraphicFramePr>
              <p:cNvPr id="25" name="Tabella 3">
                <a:extLst>
                  <a:ext uri="{FF2B5EF4-FFF2-40B4-BE49-F238E27FC236}">
                    <a16:creationId xmlns:a16="http://schemas.microsoft.com/office/drawing/2014/main" id="{2561E381-6136-1D4E-8082-AF73DA5E64AD}"/>
                  </a:ext>
                </a:extLst>
              </p:cNvPr>
              <p:cNvGraphicFramePr>
                <a:graphicFrameLocks noGrp="1"/>
              </p:cNvGraphicFramePr>
              <p:nvPr>
                <p:extLst>
                  <p:ext uri="{D42A27DB-BD31-4B8C-83A1-F6EECF244321}">
                    <p14:modId xmlns:p14="http://schemas.microsoft.com/office/powerpoint/2010/main" val="161098642"/>
                  </p:ext>
                </p:extLst>
              </p:nvPr>
            </p:nvGraphicFramePr>
            <p:xfrm>
              <a:off x="457201" y="3534947"/>
              <a:ext cx="2818656" cy="1499086"/>
            </p:xfrm>
            <a:graphic>
              <a:graphicData uri="http://schemas.openxmlformats.org/drawingml/2006/table">
                <a:tbl>
                  <a:tblPr firstRow="1" firstCol="1" bandRow="1">
                    <a:tableStyleId>{21E4AEA4-8DFA-4A89-87EB-49C32662AFE0}</a:tableStyleId>
                  </a:tblPr>
                  <a:tblGrid>
                    <a:gridCol w="1090463">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792089">
                      <a:extLst>
                        <a:ext uri="{9D8B030D-6E8A-4147-A177-3AD203B41FA5}">
                          <a16:colId xmlns:a16="http://schemas.microsoft.com/office/drawing/2014/main" val="2666217318"/>
                        </a:ext>
                      </a:extLst>
                    </a:gridCol>
                  </a:tblGrid>
                  <a:tr h="123705">
                    <a:tc>
                      <a:txBody>
                        <a:bodyPr/>
                        <a:lstStyle/>
                        <a:p>
                          <a:pPr marL="0" marR="0">
                            <a:lnSpc>
                              <a:spcPct val="115000"/>
                            </a:lnSpc>
                            <a:spcBef>
                              <a:spcPts val="0"/>
                            </a:spcBef>
                            <a:spcAft>
                              <a:spcPts val="0"/>
                            </a:spcAft>
                          </a:pPr>
                          <a:endParaRPr lang="en-US" sz="1000" dirty="0">
                            <a:effectLst/>
                            <a:latin typeface="Calibri"/>
                            <a:ea typeface="宋体"/>
                            <a:cs typeface="Times New Roman"/>
                          </a:endParaRPr>
                        </a:p>
                      </a:txBody>
                      <a:tcPr marL="50592" marR="50592" marT="0" marB="0"/>
                    </a:tc>
                    <a:tc>
                      <a:txBody>
                        <a:bodyPr/>
                        <a:lstStyle/>
                        <a:p>
                          <a:pPr marL="0" marR="0" algn="ctr">
                            <a:lnSpc>
                              <a:spcPct val="115000"/>
                            </a:lnSpc>
                            <a:spcBef>
                              <a:spcPts val="0"/>
                            </a:spcBef>
                            <a:spcAft>
                              <a:spcPts val="0"/>
                            </a:spcAft>
                          </a:pPr>
                          <a:r>
                            <a:rPr lang="en-US" sz="1000" dirty="0">
                              <a:effectLst/>
                            </a:rPr>
                            <a:t>LASA</a:t>
                          </a:r>
                          <a:endParaRPr lang="en-US" sz="1000" dirty="0">
                            <a:effectLst/>
                            <a:latin typeface="Calibri"/>
                            <a:ea typeface="宋体"/>
                            <a:cs typeface="Times New Roman"/>
                          </a:endParaRPr>
                        </a:p>
                      </a:txBody>
                      <a:tcPr marL="50592" marR="50592"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000" dirty="0">
                              <a:effectLst/>
                            </a:rPr>
                            <a:t>CEA</a:t>
                          </a:r>
                          <a:endParaRPr lang="en-US" sz="1000" dirty="0">
                            <a:effectLst/>
                            <a:latin typeface="Calibri"/>
                            <a:ea typeface="宋体"/>
                            <a:cs typeface="Times New Roman"/>
                          </a:endParaRPr>
                        </a:p>
                      </a:txBody>
                      <a:tcPr marL="50592" marR="50592" marT="0" marB="0"/>
                    </a:tc>
                    <a:extLst>
                      <a:ext uri="{0D108BD9-81ED-4DB2-BD59-A6C34878D82A}">
                        <a16:rowId xmlns:a16="http://schemas.microsoft.com/office/drawing/2014/main" val="4198625667"/>
                      </a:ext>
                    </a:extLst>
                  </a:tr>
                  <a:tr h="152926">
                    <a:tc>
                      <a:txBody>
                        <a:bodyPr/>
                        <a:lstStyle/>
                        <a:p>
                          <a:pPr marL="0" marR="0">
                            <a:lnSpc>
                              <a:spcPct val="115000"/>
                            </a:lnSpc>
                            <a:spcBef>
                              <a:spcPts val="0"/>
                            </a:spcBef>
                            <a:spcAft>
                              <a:spcPts val="0"/>
                            </a:spcAft>
                          </a:pPr>
                          <a:r>
                            <a:rPr lang="en-US" sz="1000" dirty="0" err="1">
                              <a:effectLst/>
                            </a:rPr>
                            <a:t>Q</a:t>
                          </a:r>
                          <a:r>
                            <a:rPr lang="en-US" sz="1000" baseline="-25000" dirty="0" err="1">
                              <a:effectLst/>
                            </a:rPr>
                            <a:t>ext</a:t>
                          </a:r>
                          <a:endParaRPr lang="en-US" sz="1000" dirty="0">
                            <a:effectLst/>
                            <a:latin typeface="Calibri"/>
                            <a:ea typeface="宋体"/>
                            <a:cs typeface="Times New Roman"/>
                          </a:endParaRPr>
                        </a:p>
                      </a:txBody>
                      <a:tcPr marL="50592" marR="50592" marT="0" marB="0"/>
                    </a:tc>
                    <a:tc>
                      <a:txBody>
                        <a:bodyPr/>
                        <a:lstStyle/>
                        <a:p>
                          <a:pPr marL="0" marR="0" algn="ctr">
                            <a:lnSpc>
                              <a:spcPct val="115000"/>
                            </a:lnSpc>
                            <a:spcBef>
                              <a:spcPts val="0"/>
                            </a:spcBef>
                            <a:spcAft>
                              <a:spcPts val="0"/>
                            </a:spcAft>
                          </a:pPr>
                          <a:r>
                            <a:rPr lang="en-US" sz="1000" dirty="0">
                              <a:effectLst/>
                            </a:rPr>
                            <a:t>7.7×</a:t>
                          </a:r>
                          <a14:m>
                            <m:oMath xmlns:m="http://schemas.openxmlformats.org/officeDocument/2006/math">
                              <m:sSup>
                                <m:sSupPr>
                                  <m:ctrlPr>
                                    <a:rPr lang="en-US" sz="1000" i="1" smtClean="0">
                                      <a:effectLst/>
                                      <a:latin typeface="Cambria Math" panose="02040503050406030204" pitchFamily="18" charset="0"/>
                                    </a:rPr>
                                  </m:ctrlPr>
                                </m:sSupPr>
                                <m:e>
                                  <m:r>
                                    <a:rPr lang="en-US" sz="1000" smtClean="0">
                                      <a:effectLst/>
                                      <a:latin typeface="Cambria Math" panose="02040503050406030204" pitchFamily="18" charset="0"/>
                                    </a:rPr>
                                    <m:t>10</m:t>
                                  </m:r>
                                </m:e>
                                <m:sup>
                                  <m:r>
                                    <a:rPr lang="en-US" sz="1000" smtClean="0">
                                      <a:effectLst/>
                                      <a:latin typeface="Cambria Math" panose="02040503050406030204" pitchFamily="18" charset="0"/>
                                    </a:rPr>
                                    <m:t>5</m:t>
                                  </m:r>
                                </m:sup>
                              </m:sSup>
                            </m:oMath>
                          </a14:m>
                          <a:endParaRPr lang="en-US" sz="1000" dirty="0">
                            <a:solidFill>
                              <a:schemeClr val="tx1"/>
                            </a:solidFill>
                            <a:effectLst/>
                            <a:latin typeface="Calibri"/>
                            <a:ea typeface="宋体"/>
                            <a:cs typeface="Times New Roman"/>
                          </a:endParaRPr>
                        </a:p>
                      </a:txBody>
                      <a:tcPr marL="50592" marR="50592" marT="0" marB="0"/>
                    </a:tc>
                    <a:tc>
                      <a:txBody>
                        <a:bodyPr/>
                        <a:lstStyle/>
                        <a:p>
                          <a:pPr marL="0" marR="0" algn="ctr">
                            <a:lnSpc>
                              <a:spcPct val="115000"/>
                            </a:lnSpc>
                            <a:spcBef>
                              <a:spcPts val="0"/>
                            </a:spcBef>
                            <a:spcAft>
                              <a:spcPts val="0"/>
                            </a:spcAft>
                          </a:pPr>
                          <a:r>
                            <a:rPr lang="en-US" sz="1000" dirty="0">
                              <a:effectLst/>
                            </a:rPr>
                            <a:t>7.5×</a:t>
                          </a:r>
                          <a14:m>
                            <m:oMath xmlns:m="http://schemas.openxmlformats.org/officeDocument/2006/math">
                              <m:sSup>
                                <m:sSupPr>
                                  <m:ctrlPr>
                                    <a:rPr lang="en-US" sz="1000" i="1" smtClean="0">
                                      <a:effectLst/>
                                      <a:latin typeface="Cambria Math" panose="02040503050406030204" pitchFamily="18" charset="0"/>
                                    </a:rPr>
                                  </m:ctrlPr>
                                </m:sSupPr>
                                <m:e>
                                  <m:r>
                                    <a:rPr lang="en-US" sz="1000" smtClean="0">
                                      <a:effectLst/>
                                      <a:latin typeface="Cambria Math" panose="02040503050406030204" pitchFamily="18" charset="0"/>
                                    </a:rPr>
                                    <m:t>10</m:t>
                                  </m:r>
                                </m:e>
                                <m:sup>
                                  <m:r>
                                    <a:rPr lang="en-US" sz="1000" smtClean="0">
                                      <a:effectLst/>
                                      <a:latin typeface="Cambria Math" panose="02040503050406030204" pitchFamily="18" charset="0"/>
                                    </a:rPr>
                                    <m:t>5</m:t>
                                  </m:r>
                                </m:sup>
                              </m:sSup>
                            </m:oMath>
                          </a14:m>
                          <a:endParaRPr lang="en-US" sz="1000" dirty="0">
                            <a:effectLst/>
                            <a:latin typeface="Calibri"/>
                            <a:ea typeface="宋体"/>
                            <a:cs typeface="Times New Roman"/>
                          </a:endParaRPr>
                        </a:p>
                      </a:txBody>
                      <a:tcPr marL="50592" marR="50592" marT="0" marB="0"/>
                    </a:tc>
                    <a:extLst>
                      <a:ext uri="{0D108BD9-81ED-4DB2-BD59-A6C34878D82A}">
                        <a16:rowId xmlns:a16="http://schemas.microsoft.com/office/drawing/2014/main" val="3858642724"/>
                      </a:ext>
                    </a:extLst>
                  </a:tr>
                  <a:tr h="123705">
                    <a:tc>
                      <a:txBody>
                        <a:bodyPr/>
                        <a:lstStyle/>
                        <a:p>
                          <a:pPr marL="0" marR="0">
                            <a:lnSpc>
                              <a:spcPct val="115000"/>
                            </a:lnSpc>
                            <a:spcBef>
                              <a:spcPts val="0"/>
                            </a:spcBef>
                            <a:spcAft>
                              <a:spcPts val="0"/>
                            </a:spcAft>
                          </a:pPr>
                          <a:r>
                            <a:rPr lang="en-US" sz="1000" dirty="0">
                              <a:effectLst/>
                            </a:rPr>
                            <a:t>k</a:t>
                          </a:r>
                          <a:endParaRPr lang="en-US" sz="1000" dirty="0">
                            <a:effectLst/>
                            <a:latin typeface="Calibri"/>
                            <a:ea typeface="宋体"/>
                            <a:cs typeface="Times New Roman"/>
                          </a:endParaRPr>
                        </a:p>
                      </a:txBody>
                      <a:tcPr marL="50592" marR="50592" marT="0" marB="0"/>
                    </a:tc>
                    <a:tc>
                      <a:txBody>
                        <a:bodyPr/>
                        <a:lstStyle/>
                        <a:p>
                          <a:pPr marL="0" marR="0" algn="ctr">
                            <a:lnSpc>
                              <a:spcPct val="115000"/>
                            </a:lnSpc>
                            <a:spcBef>
                              <a:spcPts val="0"/>
                            </a:spcBef>
                            <a:spcAft>
                              <a:spcPts val="0"/>
                            </a:spcAft>
                          </a:pPr>
                          <a:r>
                            <a:rPr lang="en-US" sz="1000" dirty="0">
                              <a:effectLst/>
                            </a:rPr>
                            <a:t>1.55%</a:t>
                          </a:r>
                          <a:endParaRPr lang="en-US" sz="1000" b="1" dirty="0">
                            <a:solidFill>
                              <a:srgbClr val="00B050"/>
                            </a:solidFill>
                            <a:effectLst/>
                            <a:latin typeface="Calibri"/>
                            <a:ea typeface="宋体"/>
                            <a:cs typeface="Times New Roman"/>
                          </a:endParaRPr>
                        </a:p>
                      </a:txBody>
                      <a:tcPr marL="50592" marR="50592" marT="0" marB="0"/>
                    </a:tc>
                    <a:tc>
                      <a:txBody>
                        <a:bodyPr/>
                        <a:lstStyle/>
                        <a:p>
                          <a:pPr marL="0" marR="0" algn="ctr">
                            <a:lnSpc>
                              <a:spcPct val="115000"/>
                            </a:lnSpc>
                            <a:spcBef>
                              <a:spcPts val="0"/>
                            </a:spcBef>
                            <a:spcAft>
                              <a:spcPts val="0"/>
                            </a:spcAft>
                          </a:pPr>
                          <a:r>
                            <a:rPr lang="en-US" sz="1000" dirty="0">
                              <a:effectLst/>
                            </a:rPr>
                            <a:t>1.22%</a:t>
                          </a:r>
                          <a:endParaRPr lang="en-US" sz="1000" dirty="0">
                            <a:effectLst/>
                            <a:latin typeface="Calibri"/>
                            <a:ea typeface="宋体"/>
                            <a:cs typeface="Times New Roman"/>
                          </a:endParaRPr>
                        </a:p>
                      </a:txBody>
                      <a:tcPr marL="50592" marR="50592" marT="0" marB="0"/>
                    </a:tc>
                    <a:extLst>
                      <a:ext uri="{0D108BD9-81ED-4DB2-BD59-A6C34878D82A}">
                        <a16:rowId xmlns:a16="http://schemas.microsoft.com/office/drawing/2014/main" val="10002"/>
                      </a:ext>
                    </a:extLst>
                  </a:tr>
                  <a:tr h="128192">
                    <a:tc>
                      <a:txBody>
                        <a:bodyPr/>
                        <a:lstStyle/>
                        <a:p>
                          <a:pPr marL="0" marR="0">
                            <a:lnSpc>
                              <a:spcPct val="115000"/>
                            </a:lnSpc>
                            <a:spcBef>
                              <a:spcPts val="0"/>
                            </a:spcBef>
                            <a:spcAft>
                              <a:spcPts val="0"/>
                            </a:spcAft>
                          </a:pPr>
                          <a:r>
                            <a:rPr lang="en-US" sz="1000" dirty="0" err="1">
                              <a:effectLst/>
                            </a:rPr>
                            <a:t>sep.</a:t>
                          </a:r>
                          <a:r>
                            <a:rPr lang="en-US" sz="1000" dirty="0">
                              <a:effectLst/>
                            </a:rPr>
                            <a:t> </a:t>
                          </a:r>
                          <a:r>
                            <a:rPr lang="en-US" sz="600" dirty="0">
                              <a:effectLst/>
                            </a:rPr>
                            <a:t>(MHz)</a:t>
                          </a:r>
                          <a:endParaRPr lang="en-US" sz="1000" dirty="0">
                            <a:effectLst/>
                            <a:latin typeface="Calibri"/>
                            <a:ea typeface="宋体"/>
                            <a:cs typeface="Times New Roman"/>
                          </a:endParaRPr>
                        </a:p>
                      </a:txBody>
                      <a:tcPr marL="50592" marR="50592" marT="0" marB="0"/>
                    </a:tc>
                    <a:tc>
                      <a:txBody>
                        <a:bodyPr/>
                        <a:lstStyle/>
                        <a:p>
                          <a:pPr marL="0" marR="0" algn="ctr">
                            <a:lnSpc>
                              <a:spcPct val="115000"/>
                            </a:lnSpc>
                            <a:spcBef>
                              <a:spcPts val="0"/>
                            </a:spcBef>
                            <a:spcAft>
                              <a:spcPts val="0"/>
                            </a:spcAft>
                          </a:pPr>
                          <a:r>
                            <a:rPr lang="en-US" sz="1000" dirty="0">
                              <a:effectLst/>
                            </a:rPr>
                            <a:t>0.70</a:t>
                          </a:r>
                          <a:endParaRPr lang="en-US" sz="700" b="1" dirty="0">
                            <a:solidFill>
                              <a:srgbClr val="00B050"/>
                            </a:solidFill>
                            <a:effectLst/>
                            <a:latin typeface="Calibri"/>
                            <a:ea typeface="宋体"/>
                            <a:cs typeface="Times New Roman"/>
                          </a:endParaRPr>
                        </a:p>
                      </a:txBody>
                      <a:tcPr marL="50592" marR="50592" marT="0" marB="0"/>
                    </a:tc>
                    <a:tc>
                      <a:txBody>
                        <a:bodyPr/>
                        <a:lstStyle/>
                        <a:p>
                          <a:pPr marL="0" marR="0" algn="ctr">
                            <a:lnSpc>
                              <a:spcPct val="115000"/>
                            </a:lnSpc>
                            <a:spcBef>
                              <a:spcPts val="0"/>
                            </a:spcBef>
                            <a:spcAft>
                              <a:spcPts val="0"/>
                            </a:spcAft>
                          </a:pPr>
                          <a:r>
                            <a:rPr lang="en-US" sz="1000" dirty="0">
                              <a:effectLst/>
                            </a:rPr>
                            <a:t>0.54</a:t>
                          </a:r>
                          <a:endParaRPr lang="en-US" sz="1000" dirty="0">
                            <a:effectLst/>
                            <a:latin typeface="Calibri"/>
                            <a:ea typeface="宋体"/>
                            <a:cs typeface="Times New Roman"/>
                          </a:endParaRPr>
                        </a:p>
                      </a:txBody>
                      <a:tcPr marL="50592" marR="50592" marT="0" marB="0"/>
                    </a:tc>
                    <a:extLst>
                      <a:ext uri="{0D108BD9-81ED-4DB2-BD59-A6C34878D82A}">
                        <a16:rowId xmlns:a16="http://schemas.microsoft.com/office/drawing/2014/main" val="10003"/>
                      </a:ext>
                    </a:extLst>
                  </a:tr>
                  <a:tr h="123705">
                    <a:tc>
                      <a:txBody>
                        <a:bodyPr/>
                        <a:lstStyle/>
                        <a:p>
                          <a:pPr marL="0" marR="0">
                            <a:lnSpc>
                              <a:spcPct val="115000"/>
                            </a:lnSpc>
                            <a:spcBef>
                              <a:spcPts val="0"/>
                            </a:spcBef>
                            <a:spcAft>
                              <a:spcPts val="0"/>
                            </a:spcAft>
                          </a:pPr>
                          <a:r>
                            <a:rPr lang="en-US" sz="1000" dirty="0">
                              <a:effectLst/>
                            </a:rPr>
                            <a:t>G (Ohm)</a:t>
                          </a:r>
                          <a:endParaRPr lang="en-US" sz="1000" dirty="0">
                            <a:effectLst/>
                            <a:latin typeface="Calibri"/>
                            <a:ea typeface="宋体"/>
                            <a:cs typeface="Times New Roman"/>
                          </a:endParaRPr>
                        </a:p>
                      </a:txBody>
                      <a:tcPr marL="50592" marR="50592" marT="0" marB="0"/>
                    </a:tc>
                    <a:tc>
                      <a:txBody>
                        <a:bodyPr/>
                        <a:lstStyle/>
                        <a:p>
                          <a:pPr marL="0" marR="0" algn="ctr">
                            <a:lnSpc>
                              <a:spcPct val="115000"/>
                            </a:lnSpc>
                            <a:spcBef>
                              <a:spcPts val="0"/>
                            </a:spcBef>
                            <a:spcAft>
                              <a:spcPts val="0"/>
                            </a:spcAft>
                          </a:pPr>
                          <a:r>
                            <a:rPr lang="en-US" sz="1000" dirty="0">
                              <a:effectLst/>
                            </a:rPr>
                            <a:t>198.8</a:t>
                          </a:r>
                          <a:endParaRPr lang="en-US" sz="1000" dirty="0">
                            <a:effectLst/>
                            <a:latin typeface="Calibri"/>
                            <a:ea typeface="宋体"/>
                            <a:cs typeface="Times New Roman"/>
                          </a:endParaRPr>
                        </a:p>
                      </a:txBody>
                      <a:tcPr marL="50592" marR="50592" marT="0" marB="0"/>
                    </a:tc>
                    <a:tc>
                      <a:txBody>
                        <a:bodyPr/>
                        <a:lstStyle/>
                        <a:p>
                          <a:pPr marL="0" marR="0" algn="ctr">
                            <a:lnSpc>
                              <a:spcPct val="115000"/>
                            </a:lnSpc>
                            <a:spcBef>
                              <a:spcPts val="0"/>
                            </a:spcBef>
                            <a:spcAft>
                              <a:spcPts val="0"/>
                            </a:spcAft>
                          </a:pPr>
                          <a:r>
                            <a:rPr lang="en-US" sz="1000" dirty="0">
                              <a:effectLst/>
                            </a:rPr>
                            <a:t>196.6</a:t>
                          </a:r>
                          <a:endParaRPr lang="en-US" sz="1000" dirty="0">
                            <a:effectLst/>
                            <a:latin typeface="Calibri"/>
                            <a:ea typeface="宋体"/>
                            <a:cs typeface="Times New Roman"/>
                          </a:endParaRPr>
                        </a:p>
                      </a:txBody>
                      <a:tcPr marL="50592" marR="50592" marT="0" marB="0"/>
                    </a:tc>
                    <a:extLst>
                      <a:ext uri="{0D108BD9-81ED-4DB2-BD59-A6C34878D82A}">
                        <a16:rowId xmlns:a16="http://schemas.microsoft.com/office/drawing/2014/main" val="10004"/>
                      </a:ext>
                    </a:extLst>
                  </a:tr>
                  <a:tr h="123705">
                    <a:tc>
                      <a:txBody>
                        <a:bodyPr/>
                        <a:lstStyle/>
                        <a:p>
                          <a:pPr marL="0" marR="0">
                            <a:lnSpc>
                              <a:spcPct val="115000"/>
                            </a:lnSpc>
                            <a:spcBef>
                              <a:spcPts val="0"/>
                            </a:spcBef>
                            <a:spcAft>
                              <a:spcPts val="0"/>
                            </a:spcAft>
                          </a:pPr>
                          <a:r>
                            <a:rPr lang="en-US" sz="1000" dirty="0">
                              <a:effectLst/>
                            </a:rPr>
                            <a:t>r/Q </a:t>
                          </a:r>
                          <a:r>
                            <a:rPr lang="en-US" sz="600" dirty="0">
                              <a:effectLst/>
                            </a:rPr>
                            <a:t>(Ohms)</a:t>
                          </a:r>
                          <a:endParaRPr lang="en-US" sz="600" dirty="0">
                            <a:effectLst/>
                            <a:latin typeface="Calibri"/>
                            <a:ea typeface="宋体"/>
                            <a:cs typeface="Times New Roman"/>
                          </a:endParaRPr>
                        </a:p>
                      </a:txBody>
                      <a:tcPr marL="50592" marR="50592" marT="0" marB="0"/>
                    </a:tc>
                    <a:tc>
                      <a:txBody>
                        <a:bodyPr/>
                        <a:lstStyle/>
                        <a:p>
                          <a:pPr marL="0" marR="0" algn="ctr">
                            <a:lnSpc>
                              <a:spcPct val="115000"/>
                            </a:lnSpc>
                            <a:spcBef>
                              <a:spcPts val="0"/>
                            </a:spcBef>
                            <a:spcAft>
                              <a:spcPts val="0"/>
                            </a:spcAft>
                          </a:pPr>
                          <a:r>
                            <a:rPr lang="en-US" sz="1000" dirty="0">
                              <a:effectLst/>
                            </a:rPr>
                            <a:t>374</a:t>
                          </a:r>
                          <a:endParaRPr lang="en-US" sz="1000" dirty="0">
                            <a:solidFill>
                              <a:schemeClr val="tx1"/>
                            </a:solidFill>
                            <a:effectLst/>
                            <a:latin typeface="Calibri"/>
                            <a:ea typeface="宋体"/>
                            <a:cs typeface="Times New Roman"/>
                          </a:endParaRPr>
                        </a:p>
                      </a:txBody>
                      <a:tcPr marL="50592" marR="50592" marT="0" marB="0"/>
                    </a:tc>
                    <a:tc>
                      <a:txBody>
                        <a:bodyPr/>
                        <a:lstStyle/>
                        <a:p>
                          <a:pPr marL="0" marR="0" algn="ctr">
                            <a:lnSpc>
                              <a:spcPct val="115000"/>
                            </a:lnSpc>
                            <a:spcBef>
                              <a:spcPts val="0"/>
                            </a:spcBef>
                            <a:spcAft>
                              <a:spcPts val="0"/>
                            </a:spcAft>
                          </a:pPr>
                          <a:r>
                            <a:rPr lang="en-US" sz="1000" dirty="0">
                              <a:effectLst/>
                            </a:rPr>
                            <a:t>394</a:t>
                          </a:r>
                          <a:endParaRPr lang="en-US" sz="1000" dirty="0">
                            <a:solidFill>
                              <a:schemeClr val="tx1"/>
                            </a:solidFill>
                            <a:effectLst/>
                            <a:latin typeface="Calibri"/>
                            <a:ea typeface="宋体"/>
                            <a:cs typeface="Times New Roman"/>
                          </a:endParaRPr>
                        </a:p>
                      </a:txBody>
                      <a:tcPr marL="50592" marR="50592" marT="0" marB="0"/>
                    </a:tc>
                    <a:extLst>
                      <a:ext uri="{0D108BD9-81ED-4DB2-BD59-A6C34878D82A}">
                        <a16:rowId xmlns:a16="http://schemas.microsoft.com/office/drawing/2014/main" val="10008"/>
                      </a:ext>
                    </a:extLst>
                  </a:tr>
                  <a:tr h="123705">
                    <a:tc>
                      <a:txBody>
                        <a:bodyPr/>
                        <a:lstStyle/>
                        <a:p>
                          <a:pPr marL="0" marR="0">
                            <a:lnSpc>
                              <a:spcPct val="115000"/>
                            </a:lnSpc>
                            <a:spcBef>
                              <a:spcPts val="0"/>
                            </a:spcBef>
                            <a:spcAft>
                              <a:spcPts val="0"/>
                            </a:spcAft>
                          </a:pPr>
                          <a:r>
                            <a:rPr lang="en-US" sz="1000" dirty="0" err="1">
                              <a:effectLst/>
                            </a:rPr>
                            <a:t>E</a:t>
                          </a:r>
                          <a:r>
                            <a:rPr lang="en-US" sz="1000" baseline="-25000" dirty="0" err="1">
                              <a:effectLst/>
                            </a:rPr>
                            <a:t>peak</a:t>
                          </a:r>
                          <a:r>
                            <a:rPr lang="en-US" sz="1000" dirty="0">
                              <a:effectLst/>
                            </a:rPr>
                            <a:t>/</a:t>
                          </a:r>
                          <a:r>
                            <a:rPr lang="en-US" sz="1000" dirty="0" err="1">
                              <a:effectLst/>
                            </a:rPr>
                            <a:t>E</a:t>
                          </a:r>
                          <a:r>
                            <a:rPr lang="en-US" sz="1000" baseline="-25000" dirty="0" err="1">
                              <a:effectLst/>
                            </a:rPr>
                            <a:t>acc</a:t>
                          </a:r>
                          <a:endParaRPr lang="en-US" sz="1000" baseline="-25000" dirty="0">
                            <a:effectLst/>
                            <a:latin typeface="Calibri"/>
                            <a:ea typeface="宋体"/>
                            <a:cs typeface="Times New Roman"/>
                          </a:endParaRPr>
                        </a:p>
                      </a:txBody>
                      <a:tcPr marL="50592" marR="50592" marT="0" marB="0"/>
                    </a:tc>
                    <a:tc>
                      <a:txBody>
                        <a:bodyPr/>
                        <a:lstStyle/>
                        <a:p>
                          <a:pPr marL="0" marR="0" algn="ctr">
                            <a:lnSpc>
                              <a:spcPct val="115000"/>
                            </a:lnSpc>
                            <a:spcBef>
                              <a:spcPts val="0"/>
                            </a:spcBef>
                            <a:spcAft>
                              <a:spcPts val="0"/>
                            </a:spcAft>
                          </a:pPr>
                          <a:r>
                            <a:rPr lang="en-US" sz="1000" dirty="0">
                              <a:effectLst/>
                            </a:rPr>
                            <a:t>2.55</a:t>
                          </a:r>
                          <a:endParaRPr lang="en-US" sz="1000" b="1" dirty="0">
                            <a:solidFill>
                              <a:srgbClr val="FF0000"/>
                            </a:solidFill>
                            <a:effectLst/>
                            <a:latin typeface="Calibri"/>
                            <a:ea typeface="宋体"/>
                            <a:cs typeface="Times New Roman"/>
                          </a:endParaRPr>
                        </a:p>
                      </a:txBody>
                      <a:tcPr marL="50592" marR="50592" marT="0" marB="0"/>
                    </a:tc>
                    <a:tc>
                      <a:txBody>
                        <a:bodyPr/>
                        <a:lstStyle/>
                        <a:p>
                          <a:pPr marL="0" marR="0" algn="ctr">
                            <a:lnSpc>
                              <a:spcPct val="115000"/>
                            </a:lnSpc>
                            <a:spcBef>
                              <a:spcPts val="0"/>
                            </a:spcBef>
                            <a:spcAft>
                              <a:spcPts val="0"/>
                            </a:spcAft>
                          </a:pPr>
                          <a:r>
                            <a:rPr lang="en-US" sz="1000" dirty="0">
                              <a:effectLst/>
                            </a:rPr>
                            <a:t>2.36</a:t>
                          </a:r>
                          <a:endParaRPr lang="en-US" sz="1000" dirty="0">
                            <a:effectLst/>
                            <a:latin typeface="Calibri"/>
                            <a:ea typeface="宋体"/>
                            <a:cs typeface="Times New Roman"/>
                          </a:endParaRPr>
                        </a:p>
                      </a:txBody>
                      <a:tcPr marL="50592" marR="50592" marT="0" marB="0"/>
                    </a:tc>
                    <a:extLst>
                      <a:ext uri="{0D108BD9-81ED-4DB2-BD59-A6C34878D82A}">
                        <a16:rowId xmlns:a16="http://schemas.microsoft.com/office/drawing/2014/main" val="10010"/>
                      </a:ext>
                    </a:extLst>
                  </a:tr>
                  <a:tr h="145507">
                    <a:tc>
                      <a:txBody>
                        <a:bodyPr/>
                        <a:lstStyle/>
                        <a:p>
                          <a:pPr marL="0" marR="0">
                            <a:lnSpc>
                              <a:spcPct val="115000"/>
                            </a:lnSpc>
                            <a:spcBef>
                              <a:spcPts val="0"/>
                            </a:spcBef>
                            <a:spcAft>
                              <a:spcPts val="0"/>
                            </a:spcAft>
                          </a:pPr>
                          <a:r>
                            <a:rPr lang="it-IT" sz="1000" dirty="0">
                              <a:effectLst/>
                            </a:rPr>
                            <a:t>E</a:t>
                          </a:r>
                          <a:r>
                            <a:rPr lang="it-IT" sz="1000" baseline="-25000" dirty="0">
                              <a:effectLst/>
                            </a:rPr>
                            <a:t>peak</a:t>
                          </a:r>
                          <a:r>
                            <a:rPr lang="it-IT" sz="1000" dirty="0">
                              <a:effectLst/>
                            </a:rPr>
                            <a:t> </a:t>
                          </a:r>
                          <a:r>
                            <a:rPr lang="it-IT" sz="600" dirty="0">
                              <a:effectLst/>
                            </a:rPr>
                            <a:t>(MV/m)</a:t>
                          </a:r>
                          <a:endParaRPr lang="en-US" sz="600" dirty="0">
                            <a:effectLst/>
                            <a:latin typeface="Calibri"/>
                            <a:ea typeface="宋体"/>
                            <a:cs typeface="Times New Roman"/>
                          </a:endParaRPr>
                        </a:p>
                      </a:txBody>
                      <a:tcPr marL="50592" marR="50592" marT="0" marB="0"/>
                    </a:tc>
                    <a:tc>
                      <a:txBody>
                        <a:bodyPr/>
                        <a:lstStyle/>
                        <a:p>
                          <a:pPr marL="0" marR="0" algn="ctr">
                            <a:lnSpc>
                              <a:spcPct val="115000"/>
                            </a:lnSpc>
                            <a:spcBef>
                              <a:spcPts val="0"/>
                            </a:spcBef>
                            <a:spcAft>
                              <a:spcPts val="0"/>
                            </a:spcAft>
                          </a:pPr>
                          <a:r>
                            <a:rPr lang="it-IT" sz="1000" dirty="0">
                              <a:effectLst/>
                            </a:rPr>
                            <a:t>42.6</a:t>
                          </a:r>
                          <a:endParaRPr lang="en-US" sz="1000" dirty="0">
                            <a:solidFill>
                              <a:schemeClr val="tx1"/>
                            </a:solidFill>
                            <a:effectLst/>
                            <a:latin typeface="Calibri"/>
                            <a:ea typeface="宋体"/>
                            <a:cs typeface="Times New Roman"/>
                          </a:endParaRPr>
                        </a:p>
                      </a:txBody>
                      <a:tcPr marL="50592" marR="50592" marT="0" marB="0"/>
                    </a:tc>
                    <a:tc>
                      <a:txBody>
                        <a:bodyPr/>
                        <a:lstStyle/>
                        <a:p>
                          <a:pPr marL="0" marR="0" algn="ctr">
                            <a:lnSpc>
                              <a:spcPct val="115000"/>
                            </a:lnSpc>
                            <a:spcBef>
                              <a:spcPts val="0"/>
                            </a:spcBef>
                            <a:spcAft>
                              <a:spcPts val="0"/>
                            </a:spcAft>
                          </a:pPr>
                          <a:r>
                            <a:rPr lang="it-IT" sz="1000" dirty="0">
                              <a:effectLst/>
                            </a:rPr>
                            <a:t>40</a:t>
                          </a:r>
                          <a:endParaRPr lang="en-US" sz="1000" dirty="0">
                            <a:solidFill>
                              <a:schemeClr val="tx1"/>
                            </a:solidFill>
                            <a:effectLst/>
                            <a:latin typeface="Calibri"/>
                            <a:ea typeface="宋体"/>
                            <a:cs typeface="Times New Roman"/>
                          </a:endParaRPr>
                        </a:p>
                      </a:txBody>
                      <a:tcPr marL="50592" marR="50592" marT="0" marB="0"/>
                    </a:tc>
                    <a:extLst>
                      <a:ext uri="{0D108BD9-81ED-4DB2-BD59-A6C34878D82A}">
                        <a16:rowId xmlns:a16="http://schemas.microsoft.com/office/drawing/2014/main" val="3905368933"/>
                      </a:ext>
                    </a:extLst>
                  </a:tr>
                  <a:tr h="178984">
                    <a:tc>
                      <a:txBody>
                        <a:bodyPr/>
                        <a:lstStyle/>
                        <a:p>
                          <a:pPr marL="0" marR="0">
                            <a:lnSpc>
                              <a:spcPct val="115000"/>
                            </a:lnSpc>
                            <a:spcBef>
                              <a:spcPts val="0"/>
                            </a:spcBef>
                            <a:spcAft>
                              <a:spcPts val="0"/>
                            </a:spcAft>
                          </a:pPr>
                          <a:r>
                            <a:rPr lang="en-US" sz="1000" dirty="0" err="1">
                              <a:effectLst/>
                            </a:rPr>
                            <a:t>B</a:t>
                          </a:r>
                          <a:r>
                            <a:rPr lang="en-US" sz="1000" baseline="-25000" dirty="0" err="1">
                              <a:effectLst/>
                            </a:rPr>
                            <a:t>peak</a:t>
                          </a:r>
                          <a:r>
                            <a:rPr lang="en-US" sz="1000" dirty="0">
                              <a:effectLst/>
                            </a:rPr>
                            <a:t>/</a:t>
                          </a:r>
                          <a:r>
                            <a:rPr lang="en-US" sz="1000" dirty="0" err="1">
                              <a:effectLst/>
                            </a:rPr>
                            <a:t>E</a:t>
                          </a:r>
                          <a:r>
                            <a:rPr lang="en-US" sz="1000" baseline="-25000" dirty="0" err="1">
                              <a:effectLst/>
                            </a:rPr>
                            <a:t>acc</a:t>
                          </a:r>
                          <a:r>
                            <a:rPr lang="en-US" sz="600" dirty="0">
                              <a:effectLst/>
                            </a:rPr>
                            <a:t>(</a:t>
                          </a:r>
                          <a:r>
                            <a:rPr lang="en-US" sz="600" dirty="0" err="1">
                              <a:effectLst/>
                            </a:rPr>
                            <a:t>mT</a:t>
                          </a:r>
                          <a:r>
                            <a:rPr lang="en-US" sz="600" dirty="0">
                              <a:effectLst/>
                            </a:rPr>
                            <a:t>/MV/m)</a:t>
                          </a:r>
                          <a:endParaRPr lang="en-US" sz="600" dirty="0">
                            <a:effectLst/>
                            <a:latin typeface="Calibri"/>
                            <a:ea typeface="宋体"/>
                            <a:cs typeface="Times New Roman"/>
                          </a:endParaRPr>
                        </a:p>
                      </a:txBody>
                      <a:tcPr marL="50592" marR="50592" marT="0" marB="0"/>
                    </a:tc>
                    <a:tc>
                      <a:txBody>
                        <a:bodyPr/>
                        <a:lstStyle/>
                        <a:p>
                          <a:pPr marL="0" marR="0" algn="ctr">
                            <a:lnSpc>
                              <a:spcPct val="115000"/>
                            </a:lnSpc>
                            <a:spcBef>
                              <a:spcPts val="0"/>
                            </a:spcBef>
                            <a:spcAft>
                              <a:spcPts val="0"/>
                            </a:spcAft>
                          </a:pPr>
                          <a:r>
                            <a:rPr lang="en-US" sz="1000" dirty="0">
                              <a:effectLst/>
                            </a:rPr>
                            <a:t>4.95 </a:t>
                          </a:r>
                          <a:endParaRPr lang="en-US" sz="1000" b="1" dirty="0">
                            <a:solidFill>
                              <a:srgbClr val="FF0000"/>
                            </a:solidFill>
                            <a:effectLst/>
                            <a:latin typeface="Calibri"/>
                            <a:ea typeface="宋体"/>
                            <a:cs typeface="Times New Roman"/>
                          </a:endParaRPr>
                        </a:p>
                      </a:txBody>
                      <a:tcPr marL="50592" marR="50592"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000" dirty="0">
                              <a:effectLst/>
                            </a:rPr>
                            <a:t>4.79</a:t>
                          </a:r>
                          <a:endParaRPr lang="en-US" sz="1000" dirty="0">
                            <a:solidFill>
                              <a:schemeClr val="tx1"/>
                            </a:solidFill>
                            <a:effectLst/>
                            <a:latin typeface="Calibri"/>
                            <a:ea typeface="宋体"/>
                            <a:cs typeface="Times New Roman"/>
                          </a:endParaRPr>
                        </a:p>
                      </a:txBody>
                      <a:tcPr marL="50592" marR="50592" marT="0" marB="0"/>
                    </a:tc>
                    <a:extLst>
                      <a:ext uri="{0D108BD9-81ED-4DB2-BD59-A6C34878D82A}">
                        <a16:rowId xmlns:a16="http://schemas.microsoft.com/office/drawing/2014/main" val="10011"/>
                      </a:ext>
                    </a:extLst>
                  </a:tr>
                </a:tbl>
              </a:graphicData>
            </a:graphic>
          </p:graphicFrame>
        </mc:Choice>
        <mc:Fallback xmlns="">
          <p:graphicFrame>
            <p:nvGraphicFramePr>
              <p:cNvPr id="25" name="Tabella 3">
                <a:extLst>
                  <a:ext uri="{FF2B5EF4-FFF2-40B4-BE49-F238E27FC236}">
                    <a16:creationId xmlns:a16="http://schemas.microsoft.com/office/drawing/2014/main" id="{2561E381-6136-1D4E-8082-AF73DA5E64AD}"/>
                  </a:ext>
                </a:extLst>
              </p:cNvPr>
              <p:cNvGraphicFramePr>
                <a:graphicFrameLocks noGrp="1"/>
              </p:cNvGraphicFramePr>
              <p:nvPr>
                <p:extLst>
                  <p:ext uri="{D42A27DB-BD31-4B8C-83A1-F6EECF244321}">
                    <p14:modId xmlns:p14="http://schemas.microsoft.com/office/powerpoint/2010/main" val="161098642"/>
                  </p:ext>
                </p:extLst>
              </p:nvPr>
            </p:nvGraphicFramePr>
            <p:xfrm>
              <a:off x="457201" y="3534947"/>
              <a:ext cx="2818656" cy="1499086"/>
            </p:xfrm>
            <a:graphic>
              <a:graphicData uri="http://schemas.openxmlformats.org/drawingml/2006/table">
                <a:tbl>
                  <a:tblPr firstRow="1" firstCol="1" bandRow="1">
                    <a:tableStyleId>{21E4AEA4-8DFA-4A89-87EB-49C32662AFE0}</a:tableStyleId>
                  </a:tblPr>
                  <a:tblGrid>
                    <a:gridCol w="1090463">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792089">
                      <a:extLst>
                        <a:ext uri="{9D8B030D-6E8A-4147-A177-3AD203B41FA5}">
                          <a16:colId xmlns:a16="http://schemas.microsoft.com/office/drawing/2014/main" val="2666217318"/>
                        </a:ext>
                      </a:extLst>
                    </a:gridCol>
                  </a:tblGrid>
                  <a:tr h="164973">
                    <a:tc>
                      <a:txBody>
                        <a:bodyPr/>
                        <a:lstStyle/>
                        <a:p>
                          <a:pPr marL="0" marR="0">
                            <a:lnSpc>
                              <a:spcPct val="115000"/>
                            </a:lnSpc>
                            <a:spcBef>
                              <a:spcPts val="0"/>
                            </a:spcBef>
                            <a:spcAft>
                              <a:spcPts val="0"/>
                            </a:spcAft>
                          </a:pPr>
                          <a:endParaRPr lang="en-US" sz="1000" dirty="0">
                            <a:effectLst/>
                            <a:latin typeface="Calibri"/>
                            <a:ea typeface="宋体"/>
                            <a:cs typeface="Times New Roman"/>
                          </a:endParaRPr>
                        </a:p>
                      </a:txBody>
                      <a:tcPr marL="50592" marR="50592" marT="0" marB="0"/>
                    </a:tc>
                    <a:tc>
                      <a:txBody>
                        <a:bodyPr/>
                        <a:lstStyle/>
                        <a:p>
                          <a:pPr marL="0" marR="0" algn="ctr">
                            <a:lnSpc>
                              <a:spcPct val="115000"/>
                            </a:lnSpc>
                            <a:spcBef>
                              <a:spcPts val="0"/>
                            </a:spcBef>
                            <a:spcAft>
                              <a:spcPts val="0"/>
                            </a:spcAft>
                          </a:pPr>
                          <a:r>
                            <a:rPr lang="en-US" sz="1000" dirty="0">
                              <a:effectLst/>
                            </a:rPr>
                            <a:t>LASA</a:t>
                          </a:r>
                          <a:endParaRPr lang="en-US" sz="1000" dirty="0">
                            <a:effectLst/>
                            <a:latin typeface="Calibri"/>
                            <a:ea typeface="宋体"/>
                            <a:cs typeface="Times New Roman"/>
                          </a:endParaRPr>
                        </a:p>
                      </a:txBody>
                      <a:tcPr marL="50592" marR="50592"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000" dirty="0">
                              <a:effectLst/>
                            </a:rPr>
                            <a:t>CEA</a:t>
                          </a:r>
                          <a:endParaRPr lang="en-US" sz="1000" dirty="0">
                            <a:effectLst/>
                            <a:latin typeface="Calibri"/>
                            <a:ea typeface="宋体"/>
                            <a:cs typeface="Times New Roman"/>
                          </a:endParaRPr>
                        </a:p>
                      </a:txBody>
                      <a:tcPr marL="50592" marR="50592" marT="0" marB="0"/>
                    </a:tc>
                    <a:extLst>
                      <a:ext uri="{0D108BD9-81ED-4DB2-BD59-A6C34878D82A}">
                        <a16:rowId xmlns:a16="http://schemas.microsoft.com/office/drawing/2014/main" val="4198625667"/>
                      </a:ext>
                    </a:extLst>
                  </a:tr>
                  <a:tr h="165291">
                    <a:tc>
                      <a:txBody>
                        <a:bodyPr/>
                        <a:lstStyle/>
                        <a:p>
                          <a:pPr marL="0" marR="0">
                            <a:lnSpc>
                              <a:spcPct val="115000"/>
                            </a:lnSpc>
                            <a:spcBef>
                              <a:spcPts val="0"/>
                            </a:spcBef>
                            <a:spcAft>
                              <a:spcPts val="0"/>
                            </a:spcAft>
                          </a:pPr>
                          <a:r>
                            <a:rPr lang="en-US" sz="1000" dirty="0" err="1">
                              <a:effectLst/>
                            </a:rPr>
                            <a:t>Q</a:t>
                          </a:r>
                          <a:r>
                            <a:rPr lang="en-US" sz="1000" baseline="-25000" dirty="0" err="1">
                              <a:effectLst/>
                            </a:rPr>
                            <a:t>ext</a:t>
                          </a:r>
                          <a:endParaRPr lang="en-US" sz="1000" dirty="0">
                            <a:effectLst/>
                            <a:latin typeface="Calibri"/>
                            <a:ea typeface="宋体"/>
                            <a:cs typeface="Times New Roman"/>
                          </a:endParaRPr>
                        </a:p>
                      </a:txBody>
                      <a:tcPr marL="50592" marR="50592" marT="0" marB="0"/>
                    </a:tc>
                    <a:tc>
                      <a:txBody>
                        <a:bodyPr/>
                        <a:lstStyle/>
                        <a:p>
                          <a:endParaRPr lang="sv-SE"/>
                        </a:p>
                      </a:txBody>
                      <a:tcPr marL="50592" marR="50592" marT="0" marB="0">
                        <a:blipFill>
                          <a:blip r:embed="rId8"/>
                          <a:stretch>
                            <a:fillRect l="-117568" t="-115385" r="-86486" b="-746154"/>
                          </a:stretch>
                        </a:blipFill>
                      </a:tcPr>
                    </a:tc>
                    <a:tc>
                      <a:txBody>
                        <a:bodyPr/>
                        <a:lstStyle/>
                        <a:p>
                          <a:endParaRPr lang="sv-SE"/>
                        </a:p>
                      </a:txBody>
                      <a:tcPr marL="50592" marR="50592" marT="0" marB="0">
                        <a:blipFill>
                          <a:blip r:embed="rId8"/>
                          <a:stretch>
                            <a:fillRect l="-259677" t="-115385" r="-3226" b="-746154"/>
                          </a:stretch>
                        </a:blipFill>
                      </a:tcPr>
                    </a:tc>
                    <a:extLst>
                      <a:ext uri="{0D108BD9-81ED-4DB2-BD59-A6C34878D82A}">
                        <a16:rowId xmlns:a16="http://schemas.microsoft.com/office/drawing/2014/main" val="3858642724"/>
                      </a:ext>
                    </a:extLst>
                  </a:tr>
                  <a:tr h="164973">
                    <a:tc>
                      <a:txBody>
                        <a:bodyPr/>
                        <a:lstStyle/>
                        <a:p>
                          <a:pPr marL="0" marR="0">
                            <a:lnSpc>
                              <a:spcPct val="115000"/>
                            </a:lnSpc>
                            <a:spcBef>
                              <a:spcPts val="0"/>
                            </a:spcBef>
                            <a:spcAft>
                              <a:spcPts val="0"/>
                            </a:spcAft>
                          </a:pPr>
                          <a:r>
                            <a:rPr lang="en-US" sz="1000" dirty="0">
                              <a:effectLst/>
                            </a:rPr>
                            <a:t>k</a:t>
                          </a:r>
                          <a:endParaRPr lang="en-US" sz="1000" dirty="0">
                            <a:effectLst/>
                            <a:latin typeface="Calibri"/>
                            <a:ea typeface="宋体"/>
                            <a:cs typeface="Times New Roman"/>
                          </a:endParaRPr>
                        </a:p>
                      </a:txBody>
                      <a:tcPr marL="50592" marR="50592" marT="0" marB="0"/>
                    </a:tc>
                    <a:tc>
                      <a:txBody>
                        <a:bodyPr/>
                        <a:lstStyle/>
                        <a:p>
                          <a:pPr marL="0" marR="0" algn="ctr">
                            <a:lnSpc>
                              <a:spcPct val="115000"/>
                            </a:lnSpc>
                            <a:spcBef>
                              <a:spcPts val="0"/>
                            </a:spcBef>
                            <a:spcAft>
                              <a:spcPts val="0"/>
                            </a:spcAft>
                          </a:pPr>
                          <a:r>
                            <a:rPr lang="en-US" sz="1000" dirty="0">
                              <a:effectLst/>
                            </a:rPr>
                            <a:t>1.55%</a:t>
                          </a:r>
                          <a:endParaRPr lang="en-US" sz="1000" b="1" dirty="0">
                            <a:solidFill>
                              <a:srgbClr val="00B050"/>
                            </a:solidFill>
                            <a:effectLst/>
                            <a:latin typeface="Calibri"/>
                            <a:ea typeface="宋体"/>
                            <a:cs typeface="Times New Roman"/>
                          </a:endParaRPr>
                        </a:p>
                      </a:txBody>
                      <a:tcPr marL="50592" marR="50592" marT="0" marB="0"/>
                    </a:tc>
                    <a:tc>
                      <a:txBody>
                        <a:bodyPr/>
                        <a:lstStyle/>
                        <a:p>
                          <a:pPr marL="0" marR="0" algn="ctr">
                            <a:lnSpc>
                              <a:spcPct val="115000"/>
                            </a:lnSpc>
                            <a:spcBef>
                              <a:spcPts val="0"/>
                            </a:spcBef>
                            <a:spcAft>
                              <a:spcPts val="0"/>
                            </a:spcAft>
                          </a:pPr>
                          <a:r>
                            <a:rPr lang="en-US" sz="1000" dirty="0">
                              <a:effectLst/>
                            </a:rPr>
                            <a:t>1.22%</a:t>
                          </a:r>
                          <a:endParaRPr lang="en-US" sz="1000" dirty="0">
                            <a:effectLst/>
                            <a:latin typeface="Calibri"/>
                            <a:ea typeface="宋体"/>
                            <a:cs typeface="Times New Roman"/>
                          </a:endParaRPr>
                        </a:p>
                      </a:txBody>
                      <a:tcPr marL="50592" marR="50592" marT="0" marB="0"/>
                    </a:tc>
                    <a:extLst>
                      <a:ext uri="{0D108BD9-81ED-4DB2-BD59-A6C34878D82A}">
                        <a16:rowId xmlns:a16="http://schemas.microsoft.com/office/drawing/2014/main" val="10002"/>
                      </a:ext>
                    </a:extLst>
                  </a:tr>
                  <a:tr h="164973">
                    <a:tc>
                      <a:txBody>
                        <a:bodyPr/>
                        <a:lstStyle/>
                        <a:p>
                          <a:pPr marL="0" marR="0">
                            <a:lnSpc>
                              <a:spcPct val="115000"/>
                            </a:lnSpc>
                            <a:spcBef>
                              <a:spcPts val="0"/>
                            </a:spcBef>
                            <a:spcAft>
                              <a:spcPts val="0"/>
                            </a:spcAft>
                          </a:pPr>
                          <a:r>
                            <a:rPr lang="en-US" sz="1000" dirty="0" err="1">
                              <a:effectLst/>
                            </a:rPr>
                            <a:t>sep.</a:t>
                          </a:r>
                          <a:r>
                            <a:rPr lang="en-US" sz="1000" dirty="0">
                              <a:effectLst/>
                            </a:rPr>
                            <a:t> </a:t>
                          </a:r>
                          <a:r>
                            <a:rPr lang="en-US" sz="600" dirty="0">
                              <a:effectLst/>
                            </a:rPr>
                            <a:t>(MHz)</a:t>
                          </a:r>
                          <a:endParaRPr lang="en-US" sz="1000" dirty="0">
                            <a:effectLst/>
                            <a:latin typeface="Calibri"/>
                            <a:ea typeface="宋体"/>
                            <a:cs typeface="Times New Roman"/>
                          </a:endParaRPr>
                        </a:p>
                      </a:txBody>
                      <a:tcPr marL="50592" marR="50592" marT="0" marB="0"/>
                    </a:tc>
                    <a:tc>
                      <a:txBody>
                        <a:bodyPr/>
                        <a:lstStyle/>
                        <a:p>
                          <a:pPr marL="0" marR="0" algn="ctr">
                            <a:lnSpc>
                              <a:spcPct val="115000"/>
                            </a:lnSpc>
                            <a:spcBef>
                              <a:spcPts val="0"/>
                            </a:spcBef>
                            <a:spcAft>
                              <a:spcPts val="0"/>
                            </a:spcAft>
                          </a:pPr>
                          <a:r>
                            <a:rPr lang="en-US" sz="1000" dirty="0">
                              <a:effectLst/>
                            </a:rPr>
                            <a:t>0.70</a:t>
                          </a:r>
                          <a:endParaRPr lang="en-US" sz="700" b="1" dirty="0">
                            <a:solidFill>
                              <a:srgbClr val="00B050"/>
                            </a:solidFill>
                            <a:effectLst/>
                            <a:latin typeface="Calibri"/>
                            <a:ea typeface="宋体"/>
                            <a:cs typeface="Times New Roman"/>
                          </a:endParaRPr>
                        </a:p>
                      </a:txBody>
                      <a:tcPr marL="50592" marR="50592" marT="0" marB="0"/>
                    </a:tc>
                    <a:tc>
                      <a:txBody>
                        <a:bodyPr/>
                        <a:lstStyle/>
                        <a:p>
                          <a:pPr marL="0" marR="0" algn="ctr">
                            <a:lnSpc>
                              <a:spcPct val="115000"/>
                            </a:lnSpc>
                            <a:spcBef>
                              <a:spcPts val="0"/>
                            </a:spcBef>
                            <a:spcAft>
                              <a:spcPts val="0"/>
                            </a:spcAft>
                          </a:pPr>
                          <a:r>
                            <a:rPr lang="en-US" sz="1000" dirty="0">
                              <a:effectLst/>
                            </a:rPr>
                            <a:t>0.54</a:t>
                          </a:r>
                          <a:endParaRPr lang="en-US" sz="1000" dirty="0">
                            <a:effectLst/>
                            <a:latin typeface="Calibri"/>
                            <a:ea typeface="宋体"/>
                            <a:cs typeface="Times New Roman"/>
                          </a:endParaRPr>
                        </a:p>
                      </a:txBody>
                      <a:tcPr marL="50592" marR="50592" marT="0" marB="0"/>
                    </a:tc>
                    <a:extLst>
                      <a:ext uri="{0D108BD9-81ED-4DB2-BD59-A6C34878D82A}">
                        <a16:rowId xmlns:a16="http://schemas.microsoft.com/office/drawing/2014/main" val="10003"/>
                      </a:ext>
                    </a:extLst>
                  </a:tr>
                  <a:tr h="164973">
                    <a:tc>
                      <a:txBody>
                        <a:bodyPr/>
                        <a:lstStyle/>
                        <a:p>
                          <a:pPr marL="0" marR="0">
                            <a:lnSpc>
                              <a:spcPct val="115000"/>
                            </a:lnSpc>
                            <a:spcBef>
                              <a:spcPts val="0"/>
                            </a:spcBef>
                            <a:spcAft>
                              <a:spcPts val="0"/>
                            </a:spcAft>
                          </a:pPr>
                          <a:r>
                            <a:rPr lang="en-US" sz="1000" dirty="0">
                              <a:effectLst/>
                            </a:rPr>
                            <a:t>G (Ohm)</a:t>
                          </a:r>
                          <a:endParaRPr lang="en-US" sz="1000" dirty="0">
                            <a:effectLst/>
                            <a:latin typeface="Calibri"/>
                            <a:ea typeface="宋体"/>
                            <a:cs typeface="Times New Roman"/>
                          </a:endParaRPr>
                        </a:p>
                      </a:txBody>
                      <a:tcPr marL="50592" marR="50592" marT="0" marB="0"/>
                    </a:tc>
                    <a:tc>
                      <a:txBody>
                        <a:bodyPr/>
                        <a:lstStyle/>
                        <a:p>
                          <a:pPr marL="0" marR="0" algn="ctr">
                            <a:lnSpc>
                              <a:spcPct val="115000"/>
                            </a:lnSpc>
                            <a:spcBef>
                              <a:spcPts val="0"/>
                            </a:spcBef>
                            <a:spcAft>
                              <a:spcPts val="0"/>
                            </a:spcAft>
                          </a:pPr>
                          <a:r>
                            <a:rPr lang="en-US" sz="1000" dirty="0">
                              <a:effectLst/>
                            </a:rPr>
                            <a:t>198.8</a:t>
                          </a:r>
                          <a:endParaRPr lang="en-US" sz="1000" dirty="0">
                            <a:effectLst/>
                            <a:latin typeface="Calibri"/>
                            <a:ea typeface="宋体"/>
                            <a:cs typeface="Times New Roman"/>
                          </a:endParaRPr>
                        </a:p>
                      </a:txBody>
                      <a:tcPr marL="50592" marR="50592" marT="0" marB="0"/>
                    </a:tc>
                    <a:tc>
                      <a:txBody>
                        <a:bodyPr/>
                        <a:lstStyle/>
                        <a:p>
                          <a:pPr marL="0" marR="0" algn="ctr">
                            <a:lnSpc>
                              <a:spcPct val="115000"/>
                            </a:lnSpc>
                            <a:spcBef>
                              <a:spcPts val="0"/>
                            </a:spcBef>
                            <a:spcAft>
                              <a:spcPts val="0"/>
                            </a:spcAft>
                          </a:pPr>
                          <a:r>
                            <a:rPr lang="en-US" sz="1000" dirty="0">
                              <a:effectLst/>
                            </a:rPr>
                            <a:t>196.6</a:t>
                          </a:r>
                          <a:endParaRPr lang="en-US" sz="1000" dirty="0">
                            <a:effectLst/>
                            <a:latin typeface="Calibri"/>
                            <a:ea typeface="宋体"/>
                            <a:cs typeface="Times New Roman"/>
                          </a:endParaRPr>
                        </a:p>
                      </a:txBody>
                      <a:tcPr marL="50592" marR="50592" marT="0" marB="0"/>
                    </a:tc>
                    <a:extLst>
                      <a:ext uri="{0D108BD9-81ED-4DB2-BD59-A6C34878D82A}">
                        <a16:rowId xmlns:a16="http://schemas.microsoft.com/office/drawing/2014/main" val="10004"/>
                      </a:ext>
                    </a:extLst>
                  </a:tr>
                  <a:tr h="164973">
                    <a:tc>
                      <a:txBody>
                        <a:bodyPr/>
                        <a:lstStyle/>
                        <a:p>
                          <a:pPr marL="0" marR="0">
                            <a:lnSpc>
                              <a:spcPct val="115000"/>
                            </a:lnSpc>
                            <a:spcBef>
                              <a:spcPts val="0"/>
                            </a:spcBef>
                            <a:spcAft>
                              <a:spcPts val="0"/>
                            </a:spcAft>
                          </a:pPr>
                          <a:r>
                            <a:rPr lang="en-US" sz="1000" dirty="0">
                              <a:effectLst/>
                            </a:rPr>
                            <a:t>r/Q </a:t>
                          </a:r>
                          <a:r>
                            <a:rPr lang="en-US" sz="600" dirty="0">
                              <a:effectLst/>
                            </a:rPr>
                            <a:t>(Ohms)</a:t>
                          </a:r>
                          <a:endParaRPr lang="en-US" sz="600" dirty="0">
                            <a:effectLst/>
                            <a:latin typeface="Calibri"/>
                            <a:ea typeface="宋体"/>
                            <a:cs typeface="Times New Roman"/>
                          </a:endParaRPr>
                        </a:p>
                      </a:txBody>
                      <a:tcPr marL="50592" marR="50592" marT="0" marB="0"/>
                    </a:tc>
                    <a:tc>
                      <a:txBody>
                        <a:bodyPr/>
                        <a:lstStyle/>
                        <a:p>
                          <a:pPr marL="0" marR="0" algn="ctr">
                            <a:lnSpc>
                              <a:spcPct val="115000"/>
                            </a:lnSpc>
                            <a:spcBef>
                              <a:spcPts val="0"/>
                            </a:spcBef>
                            <a:spcAft>
                              <a:spcPts val="0"/>
                            </a:spcAft>
                          </a:pPr>
                          <a:r>
                            <a:rPr lang="en-US" sz="1000" dirty="0">
                              <a:effectLst/>
                            </a:rPr>
                            <a:t>374</a:t>
                          </a:r>
                          <a:endParaRPr lang="en-US" sz="1000" dirty="0">
                            <a:solidFill>
                              <a:schemeClr val="tx1"/>
                            </a:solidFill>
                            <a:effectLst/>
                            <a:latin typeface="Calibri"/>
                            <a:ea typeface="宋体"/>
                            <a:cs typeface="Times New Roman"/>
                          </a:endParaRPr>
                        </a:p>
                      </a:txBody>
                      <a:tcPr marL="50592" marR="50592" marT="0" marB="0"/>
                    </a:tc>
                    <a:tc>
                      <a:txBody>
                        <a:bodyPr/>
                        <a:lstStyle/>
                        <a:p>
                          <a:pPr marL="0" marR="0" algn="ctr">
                            <a:lnSpc>
                              <a:spcPct val="115000"/>
                            </a:lnSpc>
                            <a:spcBef>
                              <a:spcPts val="0"/>
                            </a:spcBef>
                            <a:spcAft>
                              <a:spcPts val="0"/>
                            </a:spcAft>
                          </a:pPr>
                          <a:r>
                            <a:rPr lang="en-US" sz="1000" dirty="0">
                              <a:effectLst/>
                            </a:rPr>
                            <a:t>394</a:t>
                          </a:r>
                          <a:endParaRPr lang="en-US" sz="1000" dirty="0">
                            <a:solidFill>
                              <a:schemeClr val="tx1"/>
                            </a:solidFill>
                            <a:effectLst/>
                            <a:latin typeface="Calibri"/>
                            <a:ea typeface="宋体"/>
                            <a:cs typeface="Times New Roman"/>
                          </a:endParaRPr>
                        </a:p>
                      </a:txBody>
                      <a:tcPr marL="50592" marR="50592" marT="0" marB="0"/>
                    </a:tc>
                    <a:extLst>
                      <a:ext uri="{0D108BD9-81ED-4DB2-BD59-A6C34878D82A}">
                        <a16:rowId xmlns:a16="http://schemas.microsoft.com/office/drawing/2014/main" val="10008"/>
                      </a:ext>
                    </a:extLst>
                  </a:tr>
                  <a:tr h="164973">
                    <a:tc>
                      <a:txBody>
                        <a:bodyPr/>
                        <a:lstStyle/>
                        <a:p>
                          <a:pPr marL="0" marR="0">
                            <a:lnSpc>
                              <a:spcPct val="115000"/>
                            </a:lnSpc>
                            <a:spcBef>
                              <a:spcPts val="0"/>
                            </a:spcBef>
                            <a:spcAft>
                              <a:spcPts val="0"/>
                            </a:spcAft>
                          </a:pPr>
                          <a:r>
                            <a:rPr lang="en-US" sz="1000" dirty="0" err="1">
                              <a:effectLst/>
                            </a:rPr>
                            <a:t>E</a:t>
                          </a:r>
                          <a:r>
                            <a:rPr lang="en-US" sz="1000" baseline="-25000" dirty="0" err="1">
                              <a:effectLst/>
                            </a:rPr>
                            <a:t>peak</a:t>
                          </a:r>
                          <a:r>
                            <a:rPr lang="en-US" sz="1000" dirty="0">
                              <a:effectLst/>
                            </a:rPr>
                            <a:t>/</a:t>
                          </a:r>
                          <a:r>
                            <a:rPr lang="en-US" sz="1000" dirty="0" err="1">
                              <a:effectLst/>
                            </a:rPr>
                            <a:t>E</a:t>
                          </a:r>
                          <a:r>
                            <a:rPr lang="en-US" sz="1000" baseline="-25000" dirty="0" err="1">
                              <a:effectLst/>
                            </a:rPr>
                            <a:t>acc</a:t>
                          </a:r>
                          <a:endParaRPr lang="en-US" sz="1000" baseline="-25000" dirty="0">
                            <a:effectLst/>
                            <a:latin typeface="Calibri"/>
                            <a:ea typeface="宋体"/>
                            <a:cs typeface="Times New Roman"/>
                          </a:endParaRPr>
                        </a:p>
                      </a:txBody>
                      <a:tcPr marL="50592" marR="50592" marT="0" marB="0"/>
                    </a:tc>
                    <a:tc>
                      <a:txBody>
                        <a:bodyPr/>
                        <a:lstStyle/>
                        <a:p>
                          <a:pPr marL="0" marR="0" algn="ctr">
                            <a:lnSpc>
                              <a:spcPct val="115000"/>
                            </a:lnSpc>
                            <a:spcBef>
                              <a:spcPts val="0"/>
                            </a:spcBef>
                            <a:spcAft>
                              <a:spcPts val="0"/>
                            </a:spcAft>
                          </a:pPr>
                          <a:r>
                            <a:rPr lang="en-US" sz="1000" dirty="0">
                              <a:effectLst/>
                            </a:rPr>
                            <a:t>2.55</a:t>
                          </a:r>
                          <a:endParaRPr lang="en-US" sz="1000" b="1" dirty="0">
                            <a:solidFill>
                              <a:srgbClr val="FF0000"/>
                            </a:solidFill>
                            <a:effectLst/>
                            <a:latin typeface="Calibri"/>
                            <a:ea typeface="宋体"/>
                            <a:cs typeface="Times New Roman"/>
                          </a:endParaRPr>
                        </a:p>
                      </a:txBody>
                      <a:tcPr marL="50592" marR="50592" marT="0" marB="0"/>
                    </a:tc>
                    <a:tc>
                      <a:txBody>
                        <a:bodyPr/>
                        <a:lstStyle/>
                        <a:p>
                          <a:pPr marL="0" marR="0" algn="ctr">
                            <a:lnSpc>
                              <a:spcPct val="115000"/>
                            </a:lnSpc>
                            <a:spcBef>
                              <a:spcPts val="0"/>
                            </a:spcBef>
                            <a:spcAft>
                              <a:spcPts val="0"/>
                            </a:spcAft>
                          </a:pPr>
                          <a:r>
                            <a:rPr lang="en-US" sz="1000" dirty="0">
                              <a:effectLst/>
                            </a:rPr>
                            <a:t>2.36</a:t>
                          </a:r>
                          <a:endParaRPr lang="en-US" sz="1000" dirty="0">
                            <a:effectLst/>
                            <a:latin typeface="Calibri"/>
                            <a:ea typeface="宋体"/>
                            <a:cs typeface="Times New Roman"/>
                          </a:endParaRPr>
                        </a:p>
                      </a:txBody>
                      <a:tcPr marL="50592" marR="50592" marT="0" marB="0"/>
                    </a:tc>
                    <a:extLst>
                      <a:ext uri="{0D108BD9-81ED-4DB2-BD59-A6C34878D82A}">
                        <a16:rowId xmlns:a16="http://schemas.microsoft.com/office/drawing/2014/main" val="10010"/>
                      </a:ext>
                    </a:extLst>
                  </a:tr>
                  <a:tr h="164973">
                    <a:tc>
                      <a:txBody>
                        <a:bodyPr/>
                        <a:lstStyle/>
                        <a:p>
                          <a:pPr marL="0" marR="0">
                            <a:lnSpc>
                              <a:spcPct val="115000"/>
                            </a:lnSpc>
                            <a:spcBef>
                              <a:spcPts val="0"/>
                            </a:spcBef>
                            <a:spcAft>
                              <a:spcPts val="0"/>
                            </a:spcAft>
                          </a:pPr>
                          <a:r>
                            <a:rPr lang="it-IT" sz="1000" dirty="0">
                              <a:effectLst/>
                            </a:rPr>
                            <a:t>E</a:t>
                          </a:r>
                          <a:r>
                            <a:rPr lang="it-IT" sz="1000" baseline="-25000" dirty="0">
                              <a:effectLst/>
                            </a:rPr>
                            <a:t>peak</a:t>
                          </a:r>
                          <a:r>
                            <a:rPr lang="it-IT" sz="1000" dirty="0">
                              <a:effectLst/>
                            </a:rPr>
                            <a:t> </a:t>
                          </a:r>
                          <a:r>
                            <a:rPr lang="it-IT" sz="600" dirty="0">
                              <a:effectLst/>
                            </a:rPr>
                            <a:t>(MV/m)</a:t>
                          </a:r>
                          <a:endParaRPr lang="en-US" sz="600" dirty="0">
                            <a:effectLst/>
                            <a:latin typeface="Calibri"/>
                            <a:ea typeface="宋体"/>
                            <a:cs typeface="Times New Roman"/>
                          </a:endParaRPr>
                        </a:p>
                      </a:txBody>
                      <a:tcPr marL="50592" marR="50592" marT="0" marB="0"/>
                    </a:tc>
                    <a:tc>
                      <a:txBody>
                        <a:bodyPr/>
                        <a:lstStyle/>
                        <a:p>
                          <a:pPr marL="0" marR="0" algn="ctr">
                            <a:lnSpc>
                              <a:spcPct val="115000"/>
                            </a:lnSpc>
                            <a:spcBef>
                              <a:spcPts val="0"/>
                            </a:spcBef>
                            <a:spcAft>
                              <a:spcPts val="0"/>
                            </a:spcAft>
                          </a:pPr>
                          <a:r>
                            <a:rPr lang="it-IT" sz="1000" dirty="0">
                              <a:effectLst/>
                            </a:rPr>
                            <a:t>42.6</a:t>
                          </a:r>
                          <a:endParaRPr lang="en-US" sz="1000" dirty="0">
                            <a:solidFill>
                              <a:schemeClr val="tx1"/>
                            </a:solidFill>
                            <a:effectLst/>
                            <a:latin typeface="Calibri"/>
                            <a:ea typeface="宋体"/>
                            <a:cs typeface="Times New Roman"/>
                          </a:endParaRPr>
                        </a:p>
                      </a:txBody>
                      <a:tcPr marL="50592" marR="50592" marT="0" marB="0"/>
                    </a:tc>
                    <a:tc>
                      <a:txBody>
                        <a:bodyPr/>
                        <a:lstStyle/>
                        <a:p>
                          <a:pPr marL="0" marR="0" algn="ctr">
                            <a:lnSpc>
                              <a:spcPct val="115000"/>
                            </a:lnSpc>
                            <a:spcBef>
                              <a:spcPts val="0"/>
                            </a:spcBef>
                            <a:spcAft>
                              <a:spcPts val="0"/>
                            </a:spcAft>
                          </a:pPr>
                          <a:r>
                            <a:rPr lang="it-IT" sz="1000" dirty="0">
                              <a:effectLst/>
                            </a:rPr>
                            <a:t>40</a:t>
                          </a:r>
                          <a:endParaRPr lang="en-US" sz="1000" dirty="0">
                            <a:solidFill>
                              <a:schemeClr val="tx1"/>
                            </a:solidFill>
                            <a:effectLst/>
                            <a:latin typeface="Calibri"/>
                            <a:ea typeface="宋体"/>
                            <a:cs typeface="Times New Roman"/>
                          </a:endParaRPr>
                        </a:p>
                      </a:txBody>
                      <a:tcPr marL="50592" marR="50592" marT="0" marB="0"/>
                    </a:tc>
                    <a:extLst>
                      <a:ext uri="{0D108BD9-81ED-4DB2-BD59-A6C34878D82A}">
                        <a16:rowId xmlns:a16="http://schemas.microsoft.com/office/drawing/2014/main" val="3905368933"/>
                      </a:ext>
                    </a:extLst>
                  </a:tr>
                  <a:tr h="178984">
                    <a:tc>
                      <a:txBody>
                        <a:bodyPr/>
                        <a:lstStyle/>
                        <a:p>
                          <a:pPr marL="0" marR="0">
                            <a:lnSpc>
                              <a:spcPct val="115000"/>
                            </a:lnSpc>
                            <a:spcBef>
                              <a:spcPts val="0"/>
                            </a:spcBef>
                            <a:spcAft>
                              <a:spcPts val="0"/>
                            </a:spcAft>
                          </a:pPr>
                          <a:r>
                            <a:rPr lang="en-US" sz="1000" dirty="0" err="1">
                              <a:effectLst/>
                            </a:rPr>
                            <a:t>B</a:t>
                          </a:r>
                          <a:r>
                            <a:rPr lang="en-US" sz="1000" baseline="-25000" dirty="0" err="1">
                              <a:effectLst/>
                            </a:rPr>
                            <a:t>peak</a:t>
                          </a:r>
                          <a:r>
                            <a:rPr lang="en-US" sz="1000" dirty="0">
                              <a:effectLst/>
                            </a:rPr>
                            <a:t>/</a:t>
                          </a:r>
                          <a:r>
                            <a:rPr lang="en-US" sz="1000" dirty="0" err="1">
                              <a:effectLst/>
                            </a:rPr>
                            <a:t>E</a:t>
                          </a:r>
                          <a:r>
                            <a:rPr lang="en-US" sz="1000" baseline="-25000" dirty="0" err="1">
                              <a:effectLst/>
                            </a:rPr>
                            <a:t>acc</a:t>
                          </a:r>
                          <a:r>
                            <a:rPr lang="en-US" sz="600" dirty="0">
                              <a:effectLst/>
                            </a:rPr>
                            <a:t>(</a:t>
                          </a:r>
                          <a:r>
                            <a:rPr lang="en-US" sz="600" dirty="0" err="1">
                              <a:effectLst/>
                            </a:rPr>
                            <a:t>mT</a:t>
                          </a:r>
                          <a:r>
                            <a:rPr lang="en-US" sz="600" dirty="0">
                              <a:effectLst/>
                            </a:rPr>
                            <a:t>/MV/m)</a:t>
                          </a:r>
                          <a:endParaRPr lang="en-US" sz="600" dirty="0">
                            <a:effectLst/>
                            <a:latin typeface="Calibri"/>
                            <a:ea typeface="宋体"/>
                            <a:cs typeface="Times New Roman"/>
                          </a:endParaRPr>
                        </a:p>
                      </a:txBody>
                      <a:tcPr marL="50592" marR="50592" marT="0" marB="0"/>
                    </a:tc>
                    <a:tc>
                      <a:txBody>
                        <a:bodyPr/>
                        <a:lstStyle/>
                        <a:p>
                          <a:pPr marL="0" marR="0" algn="ctr">
                            <a:lnSpc>
                              <a:spcPct val="115000"/>
                            </a:lnSpc>
                            <a:spcBef>
                              <a:spcPts val="0"/>
                            </a:spcBef>
                            <a:spcAft>
                              <a:spcPts val="0"/>
                            </a:spcAft>
                          </a:pPr>
                          <a:r>
                            <a:rPr lang="en-US" sz="1000" dirty="0">
                              <a:effectLst/>
                            </a:rPr>
                            <a:t>4.95 </a:t>
                          </a:r>
                          <a:endParaRPr lang="en-US" sz="1000" b="1" dirty="0">
                            <a:solidFill>
                              <a:srgbClr val="FF0000"/>
                            </a:solidFill>
                            <a:effectLst/>
                            <a:latin typeface="Calibri"/>
                            <a:ea typeface="宋体"/>
                            <a:cs typeface="Times New Roman"/>
                          </a:endParaRPr>
                        </a:p>
                      </a:txBody>
                      <a:tcPr marL="50592" marR="50592"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000" dirty="0">
                              <a:effectLst/>
                            </a:rPr>
                            <a:t>4.79</a:t>
                          </a:r>
                          <a:endParaRPr lang="en-US" sz="1000" dirty="0">
                            <a:solidFill>
                              <a:schemeClr val="tx1"/>
                            </a:solidFill>
                            <a:effectLst/>
                            <a:latin typeface="Calibri"/>
                            <a:ea typeface="宋体"/>
                            <a:cs typeface="Times New Roman"/>
                          </a:endParaRPr>
                        </a:p>
                      </a:txBody>
                      <a:tcPr marL="50592" marR="50592" marT="0" marB="0"/>
                    </a:tc>
                    <a:extLst>
                      <a:ext uri="{0D108BD9-81ED-4DB2-BD59-A6C34878D82A}">
                        <a16:rowId xmlns:a16="http://schemas.microsoft.com/office/drawing/2014/main" val="10011"/>
                      </a:ext>
                    </a:extLst>
                  </a:tr>
                </a:tbl>
              </a:graphicData>
            </a:graphic>
          </p:graphicFrame>
        </mc:Fallback>
      </mc:AlternateContent>
      <p:sp>
        <p:nvSpPr>
          <p:cNvPr id="26" name="ZoneTexte 17">
            <a:extLst>
              <a:ext uri="{FF2B5EF4-FFF2-40B4-BE49-F238E27FC236}">
                <a16:creationId xmlns:a16="http://schemas.microsoft.com/office/drawing/2014/main" id="{0D321AE3-0FF2-FA45-AC1B-74F0B3006C95}"/>
              </a:ext>
            </a:extLst>
          </p:cNvPr>
          <p:cNvSpPr txBox="1">
            <a:spLocks noChangeArrowheads="1"/>
          </p:cNvSpPr>
          <p:nvPr/>
        </p:nvSpPr>
        <p:spPr bwMode="auto">
          <a:xfrm>
            <a:off x="4572749" y="1099003"/>
            <a:ext cx="2540560" cy="8540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fr-FR" sz="1350" b="1" u="sng" dirty="0">
                <a:latin typeface="Arial Bold"/>
              </a:rPr>
              <a:t>Step 1: Elliptical cavities</a:t>
            </a:r>
          </a:p>
          <a:p>
            <a:r>
              <a:rPr lang="en-US" altLang="fr-FR" sz="1200" i="1" dirty="0">
                <a:solidFill>
                  <a:srgbClr val="00B050"/>
                </a:solidFill>
                <a:latin typeface="Arial Bold"/>
              </a:rPr>
              <a:t>Medium-beta</a:t>
            </a:r>
          </a:p>
          <a:p>
            <a:r>
              <a:rPr lang="en-US" altLang="fr-FR" sz="1200" i="1" dirty="0">
                <a:solidFill>
                  <a:srgbClr val="00B050"/>
                </a:solidFill>
                <a:latin typeface="Arial Bold"/>
              </a:rPr>
              <a:t>@ Saclay</a:t>
            </a:r>
          </a:p>
          <a:p>
            <a:r>
              <a:rPr lang="en-US" altLang="fr-FR" sz="1200" i="1" dirty="0">
                <a:solidFill>
                  <a:srgbClr val="00B050"/>
                </a:solidFill>
                <a:latin typeface="Arial Bold"/>
              </a:rPr>
              <a:t>@ LASA</a:t>
            </a:r>
          </a:p>
        </p:txBody>
      </p:sp>
    </p:spTree>
    <p:extLst>
      <p:ext uri="{BB962C8B-B14F-4D97-AF65-F5344CB8AC3E}">
        <p14:creationId xmlns:p14="http://schemas.microsoft.com/office/powerpoint/2010/main" val="1551901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638" y="152775"/>
            <a:ext cx="5778641" cy="857250"/>
          </a:xfrm>
        </p:spPr>
        <p:txBody>
          <a:bodyPr>
            <a:normAutofit/>
          </a:bodyPr>
          <a:lstStyle/>
          <a:p>
            <a:r>
              <a:rPr lang="en-US" dirty="0"/>
              <a:t>Prototype: Elliptical cryomodules</a:t>
            </a:r>
          </a:p>
        </p:txBody>
      </p:sp>
      <p:pic>
        <p:nvPicPr>
          <p:cNvPr id="13" name="Picture 3">
            <a:extLst>
              <a:ext uri="{FF2B5EF4-FFF2-40B4-BE49-F238E27FC236}">
                <a16:creationId xmlns:a16="http://schemas.microsoft.com/office/drawing/2014/main" id="{441E6E4D-3944-FB42-928F-700E778CA1E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53761" y="53503"/>
            <a:ext cx="693471" cy="4347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 name="Picture 14">
            <a:extLst>
              <a:ext uri="{FF2B5EF4-FFF2-40B4-BE49-F238E27FC236}">
                <a16:creationId xmlns:a16="http://schemas.microsoft.com/office/drawing/2014/main" id="{52CD857D-09BC-0243-B132-426F9B675AA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922151" y="483679"/>
            <a:ext cx="531910" cy="463886"/>
          </a:xfrm>
          <a:prstGeom prst="rect">
            <a:avLst/>
          </a:prstGeom>
        </p:spPr>
      </p:pic>
      <p:grpSp>
        <p:nvGrpSpPr>
          <p:cNvPr id="21" name="Group 20">
            <a:extLst>
              <a:ext uri="{FF2B5EF4-FFF2-40B4-BE49-F238E27FC236}">
                <a16:creationId xmlns:a16="http://schemas.microsoft.com/office/drawing/2014/main" id="{25DB665A-50A6-6343-93D8-2F65EFB36A2C}"/>
              </a:ext>
            </a:extLst>
          </p:cNvPr>
          <p:cNvGrpSpPr/>
          <p:nvPr/>
        </p:nvGrpSpPr>
        <p:grpSpPr>
          <a:xfrm>
            <a:off x="3945937" y="3768136"/>
            <a:ext cx="5198063" cy="1375364"/>
            <a:chOff x="3945937" y="3768136"/>
            <a:chExt cx="5198063" cy="1375364"/>
          </a:xfrm>
        </p:grpSpPr>
        <p:pic>
          <p:nvPicPr>
            <p:cNvPr id="25" name="Image 34">
              <a:extLst>
                <a:ext uri="{FF2B5EF4-FFF2-40B4-BE49-F238E27FC236}">
                  <a16:creationId xmlns:a16="http://schemas.microsoft.com/office/drawing/2014/main" id="{8E2973E9-9DDC-9D45-87AC-6EE5F725E77E}"/>
                </a:ext>
              </a:extLst>
            </p:cNvPr>
            <p:cNvPicPr>
              <a:picLocks noChangeAspect="1"/>
            </p:cNvPicPr>
            <p:nvPr/>
          </p:nvPicPr>
          <p:blipFill>
            <a:blip r:embed="rId5"/>
            <a:stretch>
              <a:fillRect/>
            </a:stretch>
          </p:blipFill>
          <p:spPr>
            <a:xfrm>
              <a:off x="4631447" y="3768136"/>
              <a:ext cx="2949572" cy="974816"/>
            </a:xfrm>
            <a:prstGeom prst="rect">
              <a:avLst/>
            </a:prstGeom>
            <a:solidFill>
              <a:schemeClr val="bg1"/>
            </a:solidFill>
          </p:spPr>
        </p:pic>
        <p:sp>
          <p:nvSpPr>
            <p:cNvPr id="26" name="Rectangle 25">
              <a:extLst>
                <a:ext uri="{FF2B5EF4-FFF2-40B4-BE49-F238E27FC236}">
                  <a16:creationId xmlns:a16="http://schemas.microsoft.com/office/drawing/2014/main" id="{700940C5-B2B3-A34E-8C69-AACEEDE3C5E4}"/>
                </a:ext>
              </a:extLst>
            </p:cNvPr>
            <p:cNvSpPr/>
            <p:nvPr/>
          </p:nvSpPr>
          <p:spPr>
            <a:xfrm>
              <a:off x="3945937" y="4743171"/>
              <a:ext cx="3815648" cy="400110"/>
            </a:xfrm>
            <a:prstGeom prst="rect">
              <a:avLst/>
            </a:prstGeom>
            <a:solidFill>
              <a:schemeClr val="bg1"/>
            </a:solidFill>
          </p:spPr>
          <p:txBody>
            <a:bodyPr wrap="square">
              <a:spAutoFit/>
            </a:bodyPr>
            <a:lstStyle/>
            <a:p>
              <a:pPr>
                <a:buNone/>
              </a:pPr>
              <a:r>
                <a:rPr lang="en-US" sz="1000" dirty="0"/>
                <a:t>4 power couplers conditioned at high power before assembly (P</a:t>
              </a:r>
              <a:r>
                <a:rPr lang="en-US" sz="1000" baseline="-25000" dirty="0"/>
                <a:t>max</a:t>
              </a:r>
              <a:r>
                <a:rPr lang="en-US" sz="1000" dirty="0"/>
                <a:t> = 1,2MW  transmitted and reflected power) </a:t>
              </a:r>
            </a:p>
          </p:txBody>
        </p:sp>
        <p:pic>
          <p:nvPicPr>
            <p:cNvPr id="24" name="Image 33">
              <a:extLst>
                <a:ext uri="{FF2B5EF4-FFF2-40B4-BE49-F238E27FC236}">
                  <a16:creationId xmlns:a16="http://schemas.microsoft.com/office/drawing/2014/main" id="{F3A806ED-F7D1-9E44-AF53-0C3E3362D24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646631" y="4301231"/>
              <a:ext cx="1497369" cy="842269"/>
            </a:xfrm>
            <a:prstGeom prst="rect">
              <a:avLst/>
            </a:prstGeom>
            <a:solidFill>
              <a:schemeClr val="bg1"/>
            </a:solidFill>
          </p:spPr>
        </p:pic>
      </p:grpSp>
      <p:grpSp>
        <p:nvGrpSpPr>
          <p:cNvPr id="6" name="Group 5">
            <a:extLst>
              <a:ext uri="{FF2B5EF4-FFF2-40B4-BE49-F238E27FC236}">
                <a16:creationId xmlns:a16="http://schemas.microsoft.com/office/drawing/2014/main" id="{7C6FC746-1C1A-6149-A580-1618FFFA8710}"/>
              </a:ext>
            </a:extLst>
          </p:cNvPr>
          <p:cNvGrpSpPr/>
          <p:nvPr/>
        </p:nvGrpSpPr>
        <p:grpSpPr>
          <a:xfrm>
            <a:off x="25052" y="1031833"/>
            <a:ext cx="8614118" cy="4074678"/>
            <a:chOff x="25052" y="1031833"/>
            <a:chExt cx="8614118" cy="4074678"/>
          </a:xfrm>
        </p:grpSpPr>
        <p:grpSp>
          <p:nvGrpSpPr>
            <p:cNvPr id="5" name="Group 4"/>
            <p:cNvGrpSpPr/>
            <p:nvPr/>
          </p:nvGrpSpPr>
          <p:grpSpPr>
            <a:xfrm>
              <a:off x="1413355" y="1031833"/>
              <a:ext cx="7225815" cy="2810460"/>
              <a:chOff x="-1336268" y="1735451"/>
              <a:chExt cx="11633857" cy="4354817"/>
            </a:xfrm>
          </p:grpSpPr>
          <p:pic>
            <p:nvPicPr>
              <p:cNvPr id="18" name="Image 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72037" y="1815721"/>
                <a:ext cx="6425552" cy="4274547"/>
              </a:xfrm>
              <a:prstGeom prst="rect">
                <a:avLst/>
              </a:prstGeom>
            </p:spPr>
          </p:pic>
          <p:sp>
            <p:nvSpPr>
              <p:cNvPr id="16" name="ZoneTexte 17"/>
              <p:cNvSpPr txBox="1">
                <a:spLocks noChangeArrowheads="1"/>
              </p:cNvSpPr>
              <p:nvPr/>
            </p:nvSpPr>
            <p:spPr bwMode="auto">
              <a:xfrm>
                <a:off x="-1320639" y="1923025"/>
                <a:ext cx="7756817" cy="715352"/>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fr-FR" sz="1200" i="1" dirty="0">
                  <a:solidFill>
                    <a:srgbClr val="00B050"/>
                  </a:solidFill>
                  <a:latin typeface="Arial Bold"/>
                </a:endParaRPr>
              </a:p>
              <a:p>
                <a:r>
                  <a:rPr lang="en-US" altLang="fr-FR" sz="1200" i="1" dirty="0">
                    <a:solidFill>
                      <a:srgbClr val="00B050"/>
                    </a:solidFill>
                    <a:latin typeface="Arial Bold"/>
                  </a:rPr>
                  <a:t>@ Saclay</a:t>
                </a:r>
              </a:p>
            </p:txBody>
          </p:sp>
          <p:sp>
            <p:nvSpPr>
              <p:cNvPr id="4" name="Rectangle 3"/>
              <p:cNvSpPr/>
              <p:nvPr/>
            </p:nvSpPr>
            <p:spPr>
              <a:xfrm>
                <a:off x="-1336268" y="1735451"/>
                <a:ext cx="11028790" cy="464978"/>
              </a:xfrm>
              <a:prstGeom prst="rect">
                <a:avLst/>
              </a:prstGeom>
            </p:spPr>
            <p:txBody>
              <a:bodyPr wrap="square">
                <a:spAutoFit/>
              </a:bodyPr>
              <a:lstStyle/>
              <a:p>
                <a:r>
                  <a:rPr lang="en-US" altLang="fr-FR" sz="1350" b="1" u="sng" dirty="0">
                    <a:latin typeface="Arial Bold"/>
                  </a:rPr>
                  <a:t>Step 2: Cryomodule M-ECCTD</a:t>
                </a:r>
                <a:endParaRPr lang="en-US" altLang="fr-FR" sz="1350" b="1" i="1" u="sng" dirty="0">
                  <a:latin typeface="Arial Bold"/>
                </a:endParaRPr>
              </a:p>
            </p:txBody>
          </p:sp>
        </p:grpSp>
        <p:pic>
          <p:nvPicPr>
            <p:cNvPr id="7" name="Picture 6">
              <a:extLst>
                <a:ext uri="{FF2B5EF4-FFF2-40B4-BE49-F238E27FC236}">
                  <a16:creationId xmlns:a16="http://schemas.microsoft.com/office/drawing/2014/main" id="{37863CFD-1114-1F46-B9AC-D12DDCE67632}"/>
                </a:ext>
              </a:extLst>
            </p:cNvPr>
            <p:cNvPicPr>
              <a:picLocks noChangeAspect="1"/>
            </p:cNvPicPr>
            <p:nvPr/>
          </p:nvPicPr>
          <p:blipFill>
            <a:blip r:embed="rId8"/>
            <a:stretch>
              <a:fillRect/>
            </a:stretch>
          </p:blipFill>
          <p:spPr>
            <a:xfrm>
              <a:off x="25052" y="1897083"/>
              <a:ext cx="1397347" cy="1963163"/>
            </a:xfrm>
            <a:prstGeom prst="rect">
              <a:avLst/>
            </a:prstGeom>
            <a:ln cmpd="thinThick">
              <a:solidFill>
                <a:schemeClr val="tx1"/>
              </a:solidFill>
            </a:ln>
          </p:spPr>
        </p:pic>
        <p:sp>
          <p:nvSpPr>
            <p:cNvPr id="3" name="Rectangle 2"/>
            <p:cNvSpPr/>
            <p:nvPr/>
          </p:nvSpPr>
          <p:spPr>
            <a:xfrm>
              <a:off x="5504832" y="1122895"/>
              <a:ext cx="1366545" cy="3554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a:extLst>
                <a:ext uri="{FF2B5EF4-FFF2-40B4-BE49-F238E27FC236}">
                  <a16:creationId xmlns:a16="http://schemas.microsoft.com/office/drawing/2014/main" id="{3D8C1A1F-7376-F142-96A7-D942AE7B82C8}"/>
                </a:ext>
              </a:extLst>
            </p:cNvPr>
            <p:cNvSpPr/>
            <p:nvPr/>
          </p:nvSpPr>
          <p:spPr>
            <a:xfrm>
              <a:off x="2774822" y="1973700"/>
              <a:ext cx="840246" cy="5002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4392790" y="1090456"/>
              <a:ext cx="3251083" cy="300082"/>
            </a:xfrm>
            <a:prstGeom prst="rect">
              <a:avLst/>
            </a:prstGeom>
            <a:solidFill>
              <a:schemeClr val="bg1"/>
            </a:solidFill>
          </p:spPr>
          <p:txBody>
            <a:bodyPr wrap="none">
              <a:spAutoFit/>
            </a:bodyPr>
            <a:lstStyle/>
            <a:p>
              <a:r>
                <a:rPr lang="fr-FR" sz="1350" dirty="0">
                  <a:solidFill>
                    <a:srgbClr val="00B050"/>
                  </a:solidFill>
                </a:rPr>
                <a:t>M-ECCTD = 3 CEA </a:t>
              </a:r>
              <a:r>
                <a:rPr lang="fr-FR" sz="1350" dirty="0" err="1">
                  <a:solidFill>
                    <a:srgbClr val="00B050"/>
                  </a:solidFill>
                </a:rPr>
                <a:t>cavities</a:t>
              </a:r>
              <a:r>
                <a:rPr lang="fr-FR" sz="1350" dirty="0">
                  <a:solidFill>
                    <a:srgbClr val="00B050"/>
                  </a:solidFill>
                </a:rPr>
                <a:t> + 1 LASA </a:t>
              </a:r>
              <a:r>
                <a:rPr lang="fr-FR" sz="1350" dirty="0" err="1">
                  <a:solidFill>
                    <a:srgbClr val="00B050"/>
                  </a:solidFill>
                </a:rPr>
                <a:t>cavity</a:t>
              </a:r>
              <a:r>
                <a:rPr lang="fr-FR" sz="1350" dirty="0">
                  <a:solidFill>
                    <a:srgbClr val="00B050"/>
                  </a:solidFill>
                </a:rPr>
                <a:t>     </a:t>
              </a:r>
              <a:endParaRPr lang="en-US" sz="1350" dirty="0">
                <a:solidFill>
                  <a:srgbClr val="00B050"/>
                </a:solidFill>
              </a:endParaRPr>
            </a:p>
          </p:txBody>
        </p:sp>
        <p:pic>
          <p:nvPicPr>
            <p:cNvPr id="19" name="Image 1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786946" y="1897083"/>
              <a:ext cx="1751338" cy="1730238"/>
            </a:xfrm>
            <a:prstGeom prst="rect">
              <a:avLst/>
            </a:prstGeom>
          </p:spPr>
        </p:pic>
        <p:pic>
          <p:nvPicPr>
            <p:cNvPr id="27" name="Image 19">
              <a:extLst>
                <a:ext uri="{FF2B5EF4-FFF2-40B4-BE49-F238E27FC236}">
                  <a16:creationId xmlns:a16="http://schemas.microsoft.com/office/drawing/2014/main" id="{1EE3D140-0ADC-B140-9D0B-25BCC23C2806}"/>
                </a:ext>
              </a:extLst>
            </p:cNvPr>
            <p:cNvPicPr>
              <a:picLocks noChangeAspect="1"/>
            </p:cNvPicPr>
            <p:nvPr/>
          </p:nvPicPr>
          <p:blipFill>
            <a:blip r:embed="rId10"/>
            <a:stretch>
              <a:fillRect/>
            </a:stretch>
          </p:blipFill>
          <p:spPr>
            <a:xfrm>
              <a:off x="1617678" y="3656303"/>
              <a:ext cx="1980591" cy="1450208"/>
            </a:xfrm>
            <a:prstGeom prst="rect">
              <a:avLst/>
            </a:prstGeom>
          </p:spPr>
        </p:pic>
      </p:grpSp>
      <p:grpSp>
        <p:nvGrpSpPr>
          <p:cNvPr id="9" name="Group 8">
            <a:extLst>
              <a:ext uri="{FF2B5EF4-FFF2-40B4-BE49-F238E27FC236}">
                <a16:creationId xmlns:a16="http://schemas.microsoft.com/office/drawing/2014/main" id="{EAA7EE82-9D6D-5E44-874A-3D8E368DAB3B}"/>
              </a:ext>
            </a:extLst>
          </p:cNvPr>
          <p:cNvGrpSpPr/>
          <p:nvPr/>
        </p:nvGrpSpPr>
        <p:grpSpPr>
          <a:xfrm>
            <a:off x="1413355" y="1469533"/>
            <a:ext cx="2677668" cy="415497"/>
            <a:chOff x="1413355" y="1469533"/>
            <a:chExt cx="2677668" cy="415497"/>
          </a:xfrm>
        </p:grpSpPr>
        <p:sp>
          <p:nvSpPr>
            <p:cNvPr id="28" name="Rectangle 27">
              <a:extLst>
                <a:ext uri="{FF2B5EF4-FFF2-40B4-BE49-F238E27FC236}">
                  <a16:creationId xmlns:a16="http://schemas.microsoft.com/office/drawing/2014/main" id="{3680846C-5C18-1241-89BF-1AECF4146707}"/>
                </a:ext>
              </a:extLst>
            </p:cNvPr>
            <p:cNvSpPr/>
            <p:nvPr/>
          </p:nvSpPr>
          <p:spPr>
            <a:xfrm>
              <a:off x="2662615" y="1469533"/>
              <a:ext cx="1428408" cy="415497"/>
            </a:xfrm>
            <a:prstGeom prst="rect">
              <a:avLst/>
            </a:prstGeom>
            <a:solidFill>
              <a:srgbClr val="0094CA"/>
            </a:solidFill>
            <a:effectLst>
              <a:softEdge rad="63500"/>
            </a:effectLst>
          </p:spPr>
          <p:txBody>
            <a:bodyPr wrap="square">
              <a:spAutoFit/>
            </a:bodyPr>
            <a:lstStyle/>
            <a:p>
              <a:r>
                <a:rPr lang="en-GB" sz="1050" dirty="0">
                  <a:latin typeface="Arial" charset="0"/>
                  <a:ea typeface="Arial" charset="0"/>
                  <a:cs typeface="Arial" charset="0"/>
                </a:rPr>
                <a:t>See  Cecilia and other TS2 talks</a:t>
              </a:r>
              <a:endParaRPr lang="en-US" sz="1050" dirty="0">
                <a:latin typeface="Arial" charset="0"/>
                <a:ea typeface="Arial" charset="0"/>
                <a:cs typeface="Arial" charset="0"/>
              </a:endParaRPr>
            </a:p>
          </p:txBody>
        </p:sp>
        <p:sp>
          <p:nvSpPr>
            <p:cNvPr id="29" name="Rectangle 28">
              <a:extLst>
                <a:ext uri="{FF2B5EF4-FFF2-40B4-BE49-F238E27FC236}">
                  <a16:creationId xmlns:a16="http://schemas.microsoft.com/office/drawing/2014/main" id="{553641B7-2618-F640-B9D0-9AE922986294}"/>
                </a:ext>
              </a:extLst>
            </p:cNvPr>
            <p:cNvSpPr/>
            <p:nvPr/>
          </p:nvSpPr>
          <p:spPr>
            <a:xfrm>
              <a:off x="1413355" y="1594351"/>
              <a:ext cx="926812" cy="276999"/>
            </a:xfrm>
            <a:prstGeom prst="rect">
              <a:avLst/>
            </a:prstGeom>
          </p:spPr>
          <p:txBody>
            <a:bodyPr wrap="none">
              <a:spAutoFit/>
            </a:bodyPr>
            <a:lstStyle/>
            <a:p>
              <a:r>
                <a:rPr lang="en-US" altLang="fr-FR" sz="1200" i="1" dirty="0">
                  <a:solidFill>
                    <a:srgbClr val="00B050"/>
                  </a:solidFill>
                  <a:latin typeface="Arial Bold"/>
                </a:rPr>
                <a:t>@ L</a:t>
              </a:r>
              <a:r>
                <a:rPr lang="en-US" altLang="fr-FR" sz="1200" i="1" dirty="0">
                  <a:latin typeface="Arial Bold"/>
                </a:rPr>
                <a:t>und – TS2</a:t>
              </a:r>
            </a:p>
          </p:txBody>
        </p:sp>
      </p:grpSp>
    </p:spTree>
    <p:extLst>
      <p:ext uri="{BB962C8B-B14F-4D97-AF65-F5344CB8AC3E}">
        <p14:creationId xmlns:p14="http://schemas.microsoft.com/office/powerpoint/2010/main" val="379494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SS Core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 Core Powerpoint template.potx</Template>
  <TotalTime>39646</TotalTime>
  <Words>2052</Words>
  <Application>Microsoft Macintosh PowerPoint</Application>
  <PresentationFormat>On-screen Show (16:9)</PresentationFormat>
  <Paragraphs>427</Paragraphs>
  <Slides>24</Slides>
  <Notes>18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24</vt:i4>
      </vt:variant>
    </vt:vector>
  </HeadingPairs>
  <TitlesOfParts>
    <vt:vector size="38" baseType="lpstr">
      <vt:lpstr>MS Mincho</vt:lpstr>
      <vt:lpstr>宋体</vt:lpstr>
      <vt:lpstr>Arial</vt:lpstr>
      <vt:lpstr>Arial Bold</vt:lpstr>
      <vt:lpstr>Calibri</vt:lpstr>
      <vt:lpstr>Cambria Math</vt:lpstr>
      <vt:lpstr>Gill Sans</vt:lpstr>
      <vt:lpstr>Gill Sans Light</vt:lpstr>
      <vt:lpstr>Helvetica</vt:lpstr>
      <vt:lpstr>Symbol</vt:lpstr>
      <vt:lpstr>Times New Roman</vt:lpstr>
      <vt:lpstr>Times New Roman (Body CS)</vt:lpstr>
      <vt:lpstr>Wingdings</vt:lpstr>
      <vt:lpstr>ESS Core Powerpoint template</vt:lpstr>
      <vt:lpstr>Status of In-Kind work and deliveries </vt:lpstr>
      <vt:lpstr>Outline</vt:lpstr>
      <vt:lpstr>Superconducting Linac – A Collaborative Project</vt:lpstr>
      <vt:lpstr>SC Linac – A Collaborative Project</vt:lpstr>
      <vt:lpstr>Prototype: Double-Spoke cavities</vt:lpstr>
      <vt:lpstr>Prototype: Spoke Cryomodule</vt:lpstr>
      <vt:lpstr>Series: Double-Spoke cavities and cryomodules</vt:lpstr>
      <vt:lpstr>Prototype: Medium-b cavities</vt:lpstr>
      <vt:lpstr>Prototype: Elliptical cryomodules</vt:lpstr>
      <vt:lpstr>Prototype: Elliptical cryomodules</vt:lpstr>
      <vt:lpstr>Series: Elliptical cryomodules</vt:lpstr>
      <vt:lpstr>Series: Medium-b cavities</vt:lpstr>
      <vt:lpstr>Prototype: High-b cavities</vt:lpstr>
      <vt:lpstr>Series: High-b Vertical Test Facility Preparations</vt:lpstr>
      <vt:lpstr>PowerPoint Presentation</vt:lpstr>
      <vt:lpstr>Series: Double-Spoke cavities and cryomodules</vt:lpstr>
      <vt:lpstr>Serie: Spoke cryomodules planning</vt:lpstr>
      <vt:lpstr>Prototype: Elliptical cryomodules</vt:lpstr>
      <vt:lpstr>Series: Medium-b cavities</vt:lpstr>
      <vt:lpstr>Prototype: Elliptical cryomodules</vt:lpstr>
      <vt:lpstr>Series: Medium-b cavities</vt:lpstr>
      <vt:lpstr>Series: High-b cavities</vt:lpstr>
      <vt:lpstr>Series: High-b cavities</vt:lpstr>
      <vt:lpstr>Serie: Elliptical cryomodules planning</vt:lpstr>
    </vt:vector>
  </TitlesOfParts>
  <Company>ESS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Heléne Björkman</dc:creator>
  <cp:lastModifiedBy>Christine Darve</cp:lastModifiedBy>
  <cp:revision>865</cp:revision>
  <cp:lastPrinted>2014-09-18T11:59:15Z</cp:lastPrinted>
  <dcterms:created xsi:type="dcterms:W3CDTF">2013-10-29T16:05:10Z</dcterms:created>
  <dcterms:modified xsi:type="dcterms:W3CDTF">2019-04-11T09:50:03Z</dcterms:modified>
</cp:coreProperties>
</file>