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76" r:id="rId4"/>
    <p:sldId id="277" r:id="rId5"/>
    <p:sldId id="258" r:id="rId6"/>
    <p:sldId id="259" r:id="rId7"/>
    <p:sldId id="278" r:id="rId8"/>
    <p:sldId id="263" r:id="rId9"/>
    <p:sldId id="266" r:id="rId10"/>
    <p:sldId id="269" r:id="rId1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3172" autoAdjust="0"/>
  </p:normalViewPr>
  <p:slideViewPr>
    <p:cSldViewPr>
      <p:cViewPr varScale="1">
        <p:scale>
          <a:sx n="125" d="100"/>
          <a:sy n="125" d="100"/>
        </p:scale>
        <p:origin x="12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2019-04-10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438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32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180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124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225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538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917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10/04/2019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398" y="274638"/>
            <a:ext cx="6285937" cy="11430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10/04/2019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3" y="256760"/>
            <a:ext cx="920833" cy="9208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10/04/2019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0" y="224813"/>
            <a:ext cx="920833" cy="9208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10/04/2019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" y="294399"/>
            <a:ext cx="920833" cy="9208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noProof="0" smtClean="0"/>
              <a:t>2017-11-30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en-GB" noProof="0" smtClean="0"/>
              <a:t>SRF4TS2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" y="256760"/>
            <a:ext cx="920833" cy="9208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5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 smtClean="0"/>
              <a:t>30/11/2017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5721"/>
            <a:ext cx="920833" cy="9208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000" dirty="0" smtClean="0"/>
              <a:t>Elliptical </a:t>
            </a:r>
            <a:r>
              <a:rPr lang="en-US" sz="4000" dirty="0" err="1" smtClean="0"/>
              <a:t>cryomodule</a:t>
            </a:r>
            <a:r>
              <a:rPr lang="pl-PL" sz="4000" dirty="0" smtClean="0"/>
              <a:t>s</a:t>
            </a:r>
            <a:r>
              <a:rPr lang="en-US" sz="4000" dirty="0" smtClean="0"/>
              <a:t> </a:t>
            </a:r>
            <a:r>
              <a:rPr lang="en-US" sz="4000" dirty="0"/>
              <a:t>reception and preparation to tests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98565"/>
            <a:ext cx="6912768" cy="17526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Michal </a:t>
            </a:r>
            <a:r>
              <a:rPr lang="en-GB" sz="2000" dirty="0">
                <a:solidFill>
                  <a:schemeClr val="bg1"/>
                </a:solidFill>
              </a:rPr>
              <a:t>Sienkiewicz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Institute of Nuclear Physics P</a:t>
            </a:r>
            <a:r>
              <a:rPr lang="pl-PL" sz="2000" dirty="0" smtClean="0">
                <a:solidFill>
                  <a:schemeClr val="bg1"/>
                </a:solidFill>
              </a:rPr>
              <a:t>AN</a:t>
            </a:r>
            <a:r>
              <a:rPr lang="en-GB" sz="2000" dirty="0" smtClean="0">
                <a:solidFill>
                  <a:schemeClr val="bg1"/>
                </a:solidFill>
              </a:rPr>
              <a:t>, Krakow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IKC to the ESS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11 April, 2019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2812"/>
            <a:ext cx="8579296" cy="47561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smtClean="0"/>
              <a:t>All medium (9) and high beta (21) cryomodules will be tested before installation in the accelerator tunnel.</a:t>
            </a:r>
          </a:p>
          <a:p>
            <a:pPr algn="just">
              <a:lnSpc>
                <a:spcPct val="150000"/>
              </a:lnSpc>
            </a:pPr>
            <a:r>
              <a:rPr lang="en-GB" sz="2000" dirty="0" smtClean="0"/>
              <a:t>RF performance, leak tightness, heat loads of </a:t>
            </a:r>
            <a:r>
              <a:rPr lang="en-GB" sz="2000" dirty="0" err="1" smtClean="0"/>
              <a:t>cryomodule</a:t>
            </a:r>
            <a:r>
              <a:rPr lang="en-GB" sz="2000" dirty="0" smtClean="0"/>
              <a:t> will be checked</a:t>
            </a:r>
            <a:r>
              <a:rPr lang="pl-PL" sz="2000" dirty="0" smtClean="0"/>
              <a:t>.</a:t>
            </a:r>
            <a:endParaRPr lang="en-GB" sz="2000" dirty="0" smtClean="0"/>
          </a:p>
          <a:p>
            <a:pPr algn="just">
              <a:lnSpc>
                <a:spcPct val="150000"/>
              </a:lnSpc>
            </a:pPr>
            <a:r>
              <a:rPr lang="en-GB" sz="2000" dirty="0"/>
              <a:t>Based </a:t>
            </a:r>
            <a:r>
              <a:rPr lang="en-GB" sz="2000" dirty="0" smtClean="0"/>
              <a:t>on our experience </a:t>
            </a:r>
            <a:r>
              <a:rPr lang="en-GB" sz="2000" dirty="0"/>
              <a:t>(more than 100 cryomodule tests for </a:t>
            </a:r>
            <a:r>
              <a:rPr lang="en-GB" sz="2000" dirty="0" smtClean="0"/>
              <a:t>E</a:t>
            </a:r>
            <a:r>
              <a:rPr lang="pl-PL" sz="2000" dirty="0" smtClean="0"/>
              <a:t>-</a:t>
            </a:r>
            <a:r>
              <a:rPr lang="en-GB" sz="2000" dirty="0" smtClean="0"/>
              <a:t>XFEL</a:t>
            </a:r>
            <a:r>
              <a:rPr lang="en-GB" sz="2000" dirty="0"/>
              <a:t>) </a:t>
            </a:r>
            <a:r>
              <a:rPr lang="pl-PL" sz="2000" dirty="0" smtClean="0"/>
              <a:t>IFJ PAN </a:t>
            </a:r>
            <a:r>
              <a:rPr lang="en-GB" sz="2000" dirty="0" smtClean="0"/>
              <a:t>will perform some of those test and prepare </a:t>
            </a:r>
            <a:r>
              <a:rPr lang="en-GB" sz="2000" dirty="0"/>
              <a:t>ESS cryomodules for </a:t>
            </a:r>
            <a:r>
              <a:rPr lang="en-GB" sz="2000" dirty="0" smtClean="0"/>
              <a:t>cold SRF test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2" b="12929"/>
          <a:stretch/>
        </p:blipFill>
        <p:spPr>
          <a:xfrm>
            <a:off x="2051720" y="4234878"/>
            <a:ext cx="4780898" cy="21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285937" cy="114300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Institute of Nuclear Physics Polish Academy of Sciences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en-US" altLang="pl-PL" sz="2800" dirty="0" smtClean="0"/>
              <a:t>IFJ </a:t>
            </a:r>
            <a:r>
              <a:rPr lang="en-US" altLang="pl-PL" sz="2800" dirty="0"/>
              <a:t>PAN Team at </a:t>
            </a:r>
            <a:r>
              <a:rPr lang="en-US" altLang="pl-PL" sz="2800" dirty="0" smtClean="0"/>
              <a:t>Lund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556792"/>
            <a:ext cx="4040314" cy="516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9168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IFJ PAN in-kind contribution: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RF components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Klystron</a:t>
            </a:r>
            <a:r>
              <a:rPr lang="pl-PL" dirty="0" smtClean="0"/>
              <a:t>,</a:t>
            </a:r>
            <a:r>
              <a:rPr lang="en-US" dirty="0" smtClean="0"/>
              <a:t> Modulators installation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Cryomodule</a:t>
            </a:r>
            <a:r>
              <a:rPr lang="en-US" dirty="0" smtClean="0"/>
              <a:t> tests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470816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8</a:t>
            </a:r>
            <a:r>
              <a:rPr lang="en-US" dirty="0" smtClean="0"/>
              <a:t> engineers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technicians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24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at Lund </a:t>
            </a:r>
            <a:r>
              <a:rPr lang="pl-PL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264696" cy="1143000"/>
          </a:xfrm>
        </p:spPr>
        <p:txBody>
          <a:bodyPr/>
          <a:lstStyle/>
          <a:p>
            <a:r>
              <a:rPr lang="en-US" dirty="0" err="1"/>
              <a:t>Cryomodule</a:t>
            </a:r>
            <a:r>
              <a:rPr lang="en-US" dirty="0"/>
              <a:t> Flow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140" y="4550821"/>
            <a:ext cx="430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</a:t>
            </a:r>
            <a:r>
              <a:rPr lang="en-US" dirty="0" smtClean="0"/>
              <a:t>cope of </a:t>
            </a:r>
            <a:r>
              <a:rPr lang="pl-PL" dirty="0" smtClean="0"/>
              <a:t>the </a:t>
            </a:r>
            <a:r>
              <a:rPr lang="en-US" dirty="0" smtClean="0"/>
              <a:t>work (2017-2022):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41" y="5048113"/>
            <a:ext cx="4886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Commissioning (Test Stand)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Testing phase 1 ( 9 Medium Beta Cryomodules)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 phase </a:t>
            </a:r>
            <a:r>
              <a:rPr lang="en-US" dirty="0" smtClean="0"/>
              <a:t>2 ( 21 High </a:t>
            </a:r>
            <a:r>
              <a:rPr lang="en-US" dirty="0"/>
              <a:t>Beta </a:t>
            </a:r>
            <a:r>
              <a:rPr lang="en-US" dirty="0" err="1"/>
              <a:t>Cryomodules</a:t>
            </a:r>
            <a:r>
              <a:rPr lang="en-US" dirty="0" smtClean="0"/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67705" y="2168923"/>
            <a:ext cx="4958873" cy="1946975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8436" y="2348420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184927" y="2803648"/>
            <a:ext cx="548613" cy="180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8003" y="2348420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2929032" y="2708460"/>
            <a:ext cx="917496" cy="371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87159" y="2366093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90443" y="3550428"/>
            <a:ext cx="55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</a:rPr>
              <a:t>CEA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1437" y="2172603"/>
            <a:ext cx="2528533" cy="1943295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18124" y="3565950"/>
            <a:ext cx="5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</a:rPr>
              <a:t>ESS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2989" y="2984591"/>
            <a:ext cx="84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</a:rPr>
              <a:t>IFJ PAN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0211" y="5048112"/>
            <a:ext cx="2986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W. Gaj </a:t>
            </a:r>
            <a:r>
              <a:rPr lang="en-US" dirty="0"/>
              <a:t>( </a:t>
            </a:r>
            <a:r>
              <a:rPr lang="en-US" dirty="0" smtClean="0"/>
              <a:t>Cryogenics)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P. Halczynski ( Mechanics)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M. Sienkiewicz (Vacuum)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5024" y="4565957"/>
            <a:ext cx="348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IFJ PAN engineers </a:t>
            </a:r>
            <a:r>
              <a:rPr lang="en-US" dirty="0"/>
              <a:t>dedicated </a:t>
            </a:r>
            <a:r>
              <a:rPr lang="pl-PL" dirty="0" smtClean="0"/>
              <a:t>to</a:t>
            </a:r>
            <a:r>
              <a:rPr lang="en-US" dirty="0" smtClean="0"/>
              <a:t> CM: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work – flow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110831" y="1668611"/>
            <a:ext cx="635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Beta and High Beta </a:t>
            </a:r>
            <a:r>
              <a:rPr lang="en-US" dirty="0" err="1" smtClean="0"/>
              <a:t>cryomodules</a:t>
            </a:r>
            <a:r>
              <a:rPr lang="en-US" dirty="0" smtClean="0"/>
              <a:t> test main flow diagram: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5047" y="2420888"/>
            <a:ext cx="2376264" cy="940904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Reception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31761" y="2418914"/>
            <a:ext cx="2376264" cy="940904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Preparation for the test </a:t>
            </a:r>
            <a:r>
              <a:rPr lang="en-US" dirty="0" smtClean="0">
                <a:solidFill>
                  <a:srgbClr val="0070C0"/>
                </a:solidFill>
              </a:rPr>
              <a:t>bench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78475" y="2418914"/>
            <a:ext cx="2376264" cy="940904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Installation on the test bench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4771" y="3688106"/>
            <a:ext cx="2376264" cy="940904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31485" y="3686132"/>
            <a:ext cx="2376264" cy="940904"/>
          </a:xfrm>
          <a:prstGeom prst="roundRect">
            <a:avLst/>
          </a:prstGeom>
          <a:solidFill>
            <a:srgbClr val="C0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Cold Test (ESS)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78199" y="3686132"/>
            <a:ext cx="2376264" cy="940904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Cool down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4771" y="4969506"/>
            <a:ext cx="2376264" cy="940904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Disconnection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1485" y="4967532"/>
            <a:ext cx="2376264" cy="940904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Preparation for tunnel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025912" y="2797296"/>
            <a:ext cx="341248" cy="17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872626" y="2797296"/>
            <a:ext cx="341248" cy="17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029863" y="5348681"/>
            <a:ext cx="341248" cy="17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021195" y="4067281"/>
            <a:ext cx="341248" cy="17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5872350" y="4067280"/>
            <a:ext cx="341248" cy="17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350393" y="3433673"/>
            <a:ext cx="231874" cy="17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1656965" y="4709956"/>
            <a:ext cx="231874" cy="17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20"/>
          <a:stretch/>
        </p:blipFill>
        <p:spPr>
          <a:xfrm flipH="1">
            <a:off x="6414921" y="4799258"/>
            <a:ext cx="2102818" cy="18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2305" y="1507752"/>
            <a:ext cx="51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if </a:t>
            </a:r>
            <a:r>
              <a:rPr lang="en-GB" dirty="0" smtClean="0"/>
              <a:t>module was </a:t>
            </a:r>
            <a:r>
              <a:rPr lang="en-GB" dirty="0"/>
              <a:t>properly fixed in the </a:t>
            </a:r>
            <a:r>
              <a:rPr lang="en-GB" dirty="0" smtClean="0"/>
              <a:t>container during the transport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of a equipment </a:t>
            </a:r>
            <a:r>
              <a:rPr lang="en-US" dirty="0"/>
              <a:t>box </a:t>
            </a:r>
            <a:r>
              <a:rPr lang="en-US" dirty="0" smtClean="0"/>
              <a:t>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Read-out of shock </a:t>
            </a:r>
            <a:r>
              <a:rPr lang="en-GB" dirty="0" smtClean="0"/>
              <a:t>loggers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Unloading (ESS)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Transport and placing on the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Read-out </a:t>
            </a:r>
            <a:r>
              <a:rPr lang="en-GB" dirty="0" smtClean="0"/>
              <a:t>of beam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Visual inspection </a:t>
            </a:r>
            <a:r>
              <a:rPr lang="en-GB" dirty="0" smtClean="0"/>
              <a:t>(damages)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Reception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11" y="4183190"/>
            <a:ext cx="3096345" cy="2538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74" y="1522819"/>
            <a:ext cx="3412375" cy="2560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4183190"/>
            <a:ext cx="2638963" cy="2538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235" y="4183191"/>
            <a:ext cx="2812692" cy="25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outside of the test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641" y="1484784"/>
            <a:ext cx="4618856" cy="348498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Mechanical inspection (e.g. torque check)</a:t>
            </a:r>
          </a:p>
          <a:p>
            <a:r>
              <a:rPr lang="en-US" sz="1600" dirty="0" smtClean="0"/>
              <a:t>Mounting of door knobs (ESS)</a:t>
            </a:r>
          </a:p>
          <a:p>
            <a:r>
              <a:rPr lang="en-US" sz="1600" dirty="0" smtClean="0"/>
              <a:t> Mounting and dismounting of parts</a:t>
            </a:r>
          </a:p>
          <a:p>
            <a:pPr lvl="1"/>
            <a:r>
              <a:rPr lang="en-US" sz="1400" dirty="0" smtClean="0"/>
              <a:t>Cavities transportation fixing system</a:t>
            </a:r>
          </a:p>
          <a:p>
            <a:pPr lvl="1"/>
            <a:r>
              <a:rPr lang="en-US" sz="1400" dirty="0" smtClean="0"/>
              <a:t>Valve actuators</a:t>
            </a:r>
            <a:endParaRPr lang="en-US" sz="1600" dirty="0" smtClean="0"/>
          </a:p>
          <a:p>
            <a:r>
              <a:rPr lang="en-US" sz="1600" dirty="0" smtClean="0"/>
              <a:t>Alignment check (ESS)</a:t>
            </a:r>
          </a:p>
          <a:p>
            <a:r>
              <a:rPr lang="en-US" sz="1600" dirty="0" smtClean="0"/>
              <a:t>Leak check of insulation vacuum</a:t>
            </a:r>
          </a:p>
          <a:p>
            <a:r>
              <a:rPr lang="en-US" sz="1600" dirty="0" smtClean="0"/>
              <a:t>Electrical checks</a:t>
            </a:r>
            <a:endParaRPr lang="en-US" sz="1600" dirty="0"/>
          </a:p>
          <a:p>
            <a:pPr lvl="1"/>
            <a:r>
              <a:rPr lang="en-US" sz="1400" dirty="0" smtClean="0"/>
              <a:t>continuity</a:t>
            </a:r>
            <a:endParaRPr lang="en-US" sz="1400" dirty="0"/>
          </a:p>
          <a:p>
            <a:pPr lvl="1"/>
            <a:r>
              <a:rPr lang="en-US" sz="1400" dirty="0" smtClean="0"/>
              <a:t>resistance </a:t>
            </a:r>
            <a:r>
              <a:rPr lang="en-US" sz="1400" dirty="0"/>
              <a:t>values </a:t>
            </a:r>
            <a:r>
              <a:rPr lang="pl-PL" sz="1400" dirty="0" smtClean="0"/>
              <a:t>of</a:t>
            </a:r>
            <a:r>
              <a:rPr lang="en-US" sz="1400" dirty="0" smtClean="0"/>
              <a:t> </a:t>
            </a:r>
            <a:r>
              <a:rPr lang="en-US" sz="1400" dirty="0"/>
              <a:t>temperature </a:t>
            </a:r>
            <a:r>
              <a:rPr lang="en-US" sz="1400" dirty="0" smtClean="0"/>
              <a:t>sensors</a:t>
            </a:r>
          </a:p>
          <a:p>
            <a:pPr lvl="1"/>
            <a:r>
              <a:rPr lang="en-US" sz="1400" dirty="0"/>
              <a:t>step </a:t>
            </a:r>
            <a:r>
              <a:rPr lang="en-US" sz="1400" dirty="0" smtClean="0"/>
              <a:t>motors</a:t>
            </a:r>
            <a:endParaRPr lang="en-US" sz="1600" dirty="0" smtClean="0"/>
          </a:p>
          <a:p>
            <a:r>
              <a:rPr lang="en-US" sz="1600" dirty="0" smtClean="0"/>
              <a:t>Transport to the test stand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1102" y="1929724"/>
            <a:ext cx="2510243" cy="1882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8696" y="4526718"/>
            <a:ext cx="2500306" cy="1867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2" y="4900509"/>
            <a:ext cx="2427954" cy="1820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2" y="1636468"/>
            <a:ext cx="1867290" cy="2489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13" y="4900510"/>
            <a:ext cx="2427953" cy="1820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83" y="4210210"/>
            <a:ext cx="1876318" cy="25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</a:t>
            </a:r>
            <a:r>
              <a:rPr lang="en-US" dirty="0" smtClean="0"/>
              <a:t>at the </a:t>
            </a:r>
            <a:r>
              <a:rPr lang="en-US" dirty="0"/>
              <a:t>test </a:t>
            </a:r>
            <a:r>
              <a:rPr lang="en-US" dirty="0" smtClean="0"/>
              <a:t>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25184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Cryomodule installation on stands (alignment </a:t>
            </a:r>
            <a:r>
              <a:rPr lang="pl-PL" sz="1600" dirty="0" smtClean="0"/>
              <a:t>with</a:t>
            </a:r>
            <a:r>
              <a:rPr lang="en-US" sz="1600" dirty="0" smtClean="0"/>
              <a:t> respect to </a:t>
            </a:r>
            <a:r>
              <a:rPr lang="pl-PL" sz="1600" dirty="0" smtClean="0"/>
              <a:t>the </a:t>
            </a:r>
            <a:r>
              <a:rPr lang="en-US" sz="1600" dirty="0" smtClean="0"/>
              <a:t>waveguides and jumper </a:t>
            </a:r>
            <a:r>
              <a:rPr lang="en-US" sz="1600" dirty="0" err="1" smtClean="0"/>
              <a:t>cryolines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Dismounting of cavities </a:t>
            </a:r>
            <a:r>
              <a:rPr lang="en-US" sz="1600" dirty="0"/>
              <a:t>supporting </a:t>
            </a:r>
            <a:r>
              <a:rPr lang="en-US" sz="1600" dirty="0" smtClean="0"/>
              <a:t>bars</a:t>
            </a:r>
          </a:p>
          <a:p>
            <a:r>
              <a:rPr lang="en-US" sz="1600" dirty="0" smtClean="0"/>
              <a:t>Connection of the </a:t>
            </a:r>
            <a:r>
              <a:rPr lang="en-US" sz="1600" dirty="0"/>
              <a:t>beam vacuum </a:t>
            </a:r>
            <a:r>
              <a:rPr lang="en-US" sz="1600" dirty="0" smtClean="0"/>
              <a:t>pump station (</a:t>
            </a:r>
            <a:r>
              <a:rPr lang="en-US" sz="1600" dirty="0"/>
              <a:t>clean room)</a:t>
            </a:r>
          </a:p>
          <a:p>
            <a:r>
              <a:rPr lang="en-US" sz="1600" dirty="0" smtClean="0"/>
              <a:t>Actuator installation and test of the gate valve</a:t>
            </a:r>
          </a:p>
          <a:p>
            <a:r>
              <a:rPr lang="en-US" sz="1600" dirty="0" smtClean="0"/>
              <a:t>Making of all interconnections</a:t>
            </a:r>
            <a:endParaRPr lang="en-US" sz="1600" dirty="0"/>
          </a:p>
          <a:p>
            <a:pPr lvl="1"/>
            <a:r>
              <a:rPr lang="en-US" sz="1400" dirty="0"/>
              <a:t>Waveguides</a:t>
            </a:r>
          </a:p>
          <a:p>
            <a:pPr lvl="1"/>
            <a:r>
              <a:rPr lang="en-US" sz="1400" dirty="0" err="1"/>
              <a:t>Cryolines</a:t>
            </a:r>
            <a:endParaRPr lang="en-US" sz="1400" dirty="0"/>
          </a:p>
          <a:p>
            <a:pPr lvl="1"/>
            <a:r>
              <a:rPr lang="en-US" sz="1400" dirty="0"/>
              <a:t>Cooling water pipes</a:t>
            </a:r>
          </a:p>
          <a:p>
            <a:pPr lvl="1"/>
            <a:r>
              <a:rPr lang="en-US" sz="1400" dirty="0"/>
              <a:t>Instrumentation</a:t>
            </a:r>
          </a:p>
          <a:p>
            <a:pPr lvl="1"/>
            <a:r>
              <a:rPr lang="en-US" sz="1400" dirty="0"/>
              <a:t>Compressed air</a:t>
            </a:r>
          </a:p>
          <a:p>
            <a:r>
              <a:rPr lang="en-US" sz="1600" dirty="0" smtClean="0"/>
              <a:t>Connection of the insulation vacuum pump station</a:t>
            </a:r>
            <a:endParaRPr lang="en-US" sz="1600" dirty="0"/>
          </a:p>
          <a:p>
            <a:r>
              <a:rPr lang="en-US" sz="1600" dirty="0" smtClean="0"/>
              <a:t>Leak check of jumper connection (insulation vacuum)</a:t>
            </a:r>
          </a:p>
          <a:p>
            <a:r>
              <a:rPr lang="en-US" sz="1600" dirty="0" smtClean="0"/>
              <a:t>Leak check of cryogenic circuits</a:t>
            </a:r>
          </a:p>
          <a:p>
            <a:r>
              <a:rPr lang="en-US" sz="1600" dirty="0" smtClean="0"/>
              <a:t>Coupler conditioning (ESS)</a:t>
            </a:r>
          </a:p>
          <a:p>
            <a:r>
              <a:rPr lang="en-US" sz="1600" dirty="0"/>
              <a:t>Initial RF measurements </a:t>
            </a:r>
            <a:r>
              <a:rPr lang="en-US" sz="1600" dirty="0" smtClean="0"/>
              <a:t> (ESS)</a:t>
            </a:r>
          </a:p>
          <a:p>
            <a:r>
              <a:rPr lang="en-US" sz="1600" dirty="0" smtClean="0"/>
              <a:t>Incoming Inspection/Warm Test Report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22" y="4612822"/>
            <a:ext cx="3160471" cy="1584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0625" y="5949280"/>
            <a:ext cx="10999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Cecilia Maiano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22" y="2285437"/>
            <a:ext cx="3064944" cy="20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40" y="1894840"/>
            <a:ext cx="2575063" cy="2464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down, cold tests, 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672532"/>
            <a:ext cx="3600400" cy="17479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Cool down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Pump and purge of </a:t>
            </a:r>
            <a:r>
              <a:rPr lang="en-US" sz="1200" dirty="0" err="1" smtClean="0"/>
              <a:t>cryolines</a:t>
            </a:r>
            <a:r>
              <a:rPr lang="en-US" sz="12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Cool down to 4.5 K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Cool down to 2 K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Complete thermal stabilization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99976"/>
            <a:ext cx="1741130" cy="24851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872" y="6039149"/>
            <a:ext cx="310963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Final / Cold Test </a:t>
            </a:r>
            <a:r>
              <a:rPr lang="en-US" i="1" dirty="0" smtClean="0"/>
              <a:t>Report</a:t>
            </a:r>
            <a:r>
              <a:rPr lang="pl-PL" i="1" dirty="0" smtClean="0"/>
              <a:t>(ESS)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5992279" y="4667485"/>
            <a:ext cx="288906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Warm up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prstClr val="black"/>
                </a:solidFill>
              </a:rPr>
              <a:t>Warm up to room </a:t>
            </a:r>
            <a:r>
              <a:rPr lang="en-US" sz="1200" dirty="0" smtClean="0">
                <a:solidFill>
                  <a:prstClr val="black"/>
                </a:solidFill>
              </a:rPr>
              <a:t>temperature</a:t>
            </a:r>
            <a:endParaRPr lang="en-US" sz="12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prstClr val="black"/>
                </a:solidFill>
              </a:rPr>
              <a:t>Venting ISO-VAC to atmospheric pressure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419872" y="4670667"/>
            <a:ext cx="25724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 smtClean="0"/>
              <a:t>Cold tests (ESS)</a:t>
            </a:r>
            <a:endParaRPr lang="en-US" sz="1600" i="1" dirty="0"/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 smtClean="0">
                <a:solidFill>
                  <a:prstClr val="black"/>
                </a:solidFill>
              </a:rPr>
              <a:t>LLRF, SRF, …</a:t>
            </a:r>
            <a:endParaRPr lang="en-US" sz="12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200" dirty="0" smtClean="0">
                <a:solidFill>
                  <a:prstClr val="black"/>
                </a:solidFill>
              </a:rPr>
              <a:t>Heat Load (IFJ PAN)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93" y="1884009"/>
            <a:ext cx="4148478" cy="25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Disconnection and final preparation </a:t>
            </a:r>
            <a:r>
              <a:rPr lang="en-US" dirty="0"/>
              <a:t>for </a:t>
            </a:r>
            <a:r>
              <a:rPr lang="en-US" dirty="0" smtClean="0"/>
              <a:t>installation in the accelerator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6985" y="1521574"/>
            <a:ext cx="4114800" cy="501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 smtClean="0"/>
              <a:t>Disconnection of interconnections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1200" dirty="0"/>
              <a:t>Waveguides</a:t>
            </a:r>
          </a:p>
          <a:p>
            <a:pPr lvl="1">
              <a:lnSpc>
                <a:spcPct val="150000"/>
              </a:lnSpc>
            </a:pPr>
            <a:r>
              <a:rPr lang="en-US" sz="1200" dirty="0" err="1"/>
              <a:t>Cryolines</a:t>
            </a: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n-US" sz="1200" dirty="0"/>
              <a:t>Cooling water pipes</a:t>
            </a:r>
          </a:p>
          <a:p>
            <a:pPr lvl="1">
              <a:lnSpc>
                <a:spcPct val="150000"/>
              </a:lnSpc>
            </a:pPr>
            <a:r>
              <a:rPr lang="en-US" sz="1200" dirty="0"/>
              <a:t>Instrumentation</a:t>
            </a:r>
          </a:p>
          <a:p>
            <a:pPr lvl="1">
              <a:lnSpc>
                <a:spcPct val="150000"/>
              </a:lnSpc>
            </a:pPr>
            <a:r>
              <a:rPr lang="en-US" sz="1200" dirty="0"/>
              <a:t>Compressed </a:t>
            </a:r>
            <a:r>
              <a:rPr lang="en-US" sz="1200" dirty="0" smtClean="0"/>
              <a:t>air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Disconnection of vacuum pumps</a:t>
            </a:r>
          </a:p>
          <a:p>
            <a:pPr lvl="1">
              <a:lnSpc>
                <a:spcPct val="150000"/>
              </a:lnSpc>
            </a:pPr>
            <a:r>
              <a:rPr lang="en-US" sz="1050" dirty="0" smtClean="0"/>
              <a:t>Beamline ( cleanroom)</a:t>
            </a:r>
          </a:p>
          <a:p>
            <a:pPr lvl="1">
              <a:lnSpc>
                <a:spcPct val="150000"/>
              </a:lnSpc>
            </a:pPr>
            <a:r>
              <a:rPr lang="en-US" sz="1050" dirty="0" smtClean="0"/>
              <a:t>Insulation vacuum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Moving Cryomodule out of the bunker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Check frequencies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Cut</a:t>
            </a:r>
            <a:r>
              <a:rPr lang="pl-PL" sz="1600" dirty="0" smtClean="0"/>
              <a:t>ting off </a:t>
            </a:r>
            <a:r>
              <a:rPr lang="en-US" sz="1600" dirty="0" smtClean="0"/>
              <a:t>cryogenic flanges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Installation of blank flanges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Outgoing report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56" y="1521574"/>
            <a:ext cx="3623088" cy="2717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56" y="4271362"/>
            <a:ext cx="3623088" cy="2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30156</TotalTime>
  <Words>558</Words>
  <Application>Microsoft Office PowerPoint</Application>
  <PresentationFormat>On-screen Show (4:3)</PresentationFormat>
  <Paragraphs>129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Elliptical cryomodules reception and preparation to tests</vt:lpstr>
      <vt:lpstr>Institute of Nuclear Physics Polish Academy of Sciences IFJ PAN Team at Lund</vt:lpstr>
      <vt:lpstr>Cryomodule Flow</vt:lpstr>
      <vt:lpstr>Description of work – flow diagram</vt:lpstr>
      <vt:lpstr>Reception</vt:lpstr>
      <vt:lpstr>Preparation outside of the test stand</vt:lpstr>
      <vt:lpstr>Preparation at the test stand</vt:lpstr>
      <vt:lpstr>Cool down, cold tests, warm up</vt:lpstr>
      <vt:lpstr>Disconnection and final preparation for installation in the accelerator tunnel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Plan for Cryomodule testing at ESS Test Stand 2</dc:title>
  <dc:creator>Emilio Asensi</dc:creator>
  <cp:lastModifiedBy>Michal Sienkiewicz</cp:lastModifiedBy>
  <cp:revision>188</cp:revision>
  <cp:lastPrinted>2019-04-02T06:38:14Z</cp:lastPrinted>
  <dcterms:created xsi:type="dcterms:W3CDTF">2017-11-02T09:26:13Z</dcterms:created>
  <dcterms:modified xsi:type="dcterms:W3CDTF">2019-04-10T13:38:57Z</dcterms:modified>
</cp:coreProperties>
</file>