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349" r:id="rId3"/>
    <p:sldId id="351" r:id="rId4"/>
    <p:sldId id="350" r:id="rId5"/>
    <p:sldId id="353" r:id="rId6"/>
    <p:sldId id="354" r:id="rId7"/>
    <p:sldId id="355" r:id="rId8"/>
    <p:sldId id="376" r:id="rId9"/>
    <p:sldId id="366" r:id="rId10"/>
    <p:sldId id="372" r:id="rId11"/>
    <p:sldId id="367" r:id="rId12"/>
    <p:sldId id="368" r:id="rId13"/>
    <p:sldId id="370" r:id="rId14"/>
    <p:sldId id="371" r:id="rId15"/>
    <p:sldId id="377" r:id="rId16"/>
    <p:sldId id="352" r:id="rId17"/>
    <p:sldId id="374" r:id="rId18"/>
    <p:sldId id="373" r:id="rId19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DD"/>
    <a:srgbClr val="2DA02D"/>
    <a:srgbClr val="FE7E0C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1" autoAdjust="0"/>
    <p:restoredTop sz="86398" autoAdjust="0"/>
  </p:normalViewPr>
  <p:slideViewPr>
    <p:cSldViewPr>
      <p:cViewPr>
        <p:scale>
          <a:sx n="140" d="100"/>
          <a:sy n="140" d="100"/>
        </p:scale>
        <p:origin x="488" y="728"/>
      </p:cViewPr>
      <p:guideLst>
        <p:guide pos="2880"/>
        <p:guide orient="horz" pos="838"/>
      </p:guideLst>
    </p:cSldViewPr>
  </p:slideViewPr>
  <p:outlineViewPr>
    <p:cViewPr>
      <p:scale>
        <a:sx n="33" d="100"/>
        <a:sy n="33" d="100"/>
      </p:scale>
      <p:origin x="0" y="-1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84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CCE68-0882-2549-8A6C-4D8C2E319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CED51-6B5C-434D-BEB5-99C3AEC8F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5F60-6B44-E041-AFFC-E4535C32AD67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98B7F-DEB4-4B40-A53F-E15286670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339B1-4D63-B747-AB64-14826E19A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C4D7-F029-7747-A883-F458220E1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7551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18AA-C434-F244-9CC9-905EC6749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39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4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noProof="0" dirty="0"/>
              <a:t>SRF test plan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Cecilia G. Maiano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05713-8DB8-2140-A52A-6FF86AD73E6D}" type="datetime1">
              <a:rPr lang="sv-SE" smtClean="0"/>
              <a:t>2019-04-03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95489"/>
            <a:ext cx="1656184" cy="664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6914352" y="195488"/>
            <a:ext cx="2229649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151337"/>
            <a:ext cx="4040188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1" y="1631159"/>
            <a:ext cx="4041775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552-75F7-CB4A-B885-9C6924E1220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502-F68A-6D4D-A269-276D5CC153B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92F8-9537-744B-B5FC-84570C7C248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04789"/>
            <a:ext cx="3008313" cy="871538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05051"/>
            <a:ext cx="5111751" cy="438983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0CB-E2EE-BC43-9C5F-87BBA0FC94C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662"/>
            </a:lvl1pPr>
            <a:lvl2pPr marL="236486" indent="0">
              <a:buNone/>
              <a:defRPr sz="1454"/>
            </a:lvl2pPr>
            <a:lvl3pPr marL="472973" indent="0">
              <a:buNone/>
              <a:defRPr sz="1246"/>
            </a:lvl3pPr>
            <a:lvl4pPr marL="709460" indent="0">
              <a:buNone/>
              <a:defRPr sz="1039"/>
            </a:lvl4pPr>
            <a:lvl5pPr marL="945949" indent="0">
              <a:buNone/>
              <a:defRPr sz="1039"/>
            </a:lvl5pPr>
            <a:lvl6pPr marL="1182441" indent="0">
              <a:buNone/>
              <a:defRPr sz="1039"/>
            </a:lvl6pPr>
            <a:lvl7pPr marL="1418928" indent="0">
              <a:buNone/>
              <a:defRPr sz="1039"/>
            </a:lvl7pPr>
            <a:lvl8pPr marL="1655419" indent="0">
              <a:buNone/>
              <a:defRPr sz="1039"/>
            </a:lvl8pPr>
            <a:lvl9pPr marL="1891907" indent="0">
              <a:buNone/>
              <a:defRPr sz="1039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47-7FF7-3849-9184-F1788FF6CE4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33BB-32C6-5C40-BF65-FDF88C359B8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6277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6277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ABEF-2924-4E4C-BEFD-B03D66AC589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26"/>
            <a:ext cx="5762624" cy="108108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0893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35750"/>
            <a:ext cx="8229600" cy="3258875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36189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6189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/>
          <a:p>
            <a:fld id="{41D36836-6339-5B42-A5B1-ADE9C3B92588}" type="datetime1">
              <a:rPr lang="sv-SE" noProof="0" smtClean="0"/>
              <a:t>2019-04-03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B225-1573-9747-9414-092F6B4BC6C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3305340"/>
            <a:ext cx="7772400" cy="1021557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180043"/>
            <a:ext cx="7772400" cy="1125140"/>
          </a:xfrm>
        </p:spPr>
        <p:txBody>
          <a:bodyPr anchor="b"/>
          <a:lstStyle>
            <a:lvl1pPr marL="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1pPr>
            <a:lvl2pPr marL="236486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2973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09460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594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2441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189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5541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190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1F7-9E11-A84D-9175-8688E84D7CF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D00-A47A-ED4F-9FB5-A1D73D885E4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28B5-D33D-D84B-A8BD-687005A0F444}" type="datetime1">
              <a:rPr lang="sv-SE" noProof="0" smtClean="0"/>
              <a:t>2019-04-03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dt="0"/>
  <p:txStyles>
    <p:titleStyle>
      <a:lvl1pPr algn="l" defTabSz="514350" rtl="0" eaLnBrk="1" latinLnBrk="0" hangingPunct="1">
        <a:spcBef>
          <a:spcPct val="0"/>
        </a:spcBef>
        <a:buNone/>
        <a:defRPr sz="1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44077C7C-9B6B-A34C-B188-9045370B35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561"/>
            <a:ext cx="2895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236486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ctr" defTabSz="236486" rtl="0" eaLnBrk="1" latinLnBrk="0" hangingPunct="1"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363" indent="-177363" algn="l" defTabSz="236486" rtl="0" eaLnBrk="1" latinLnBrk="0" hangingPunct="1">
        <a:spcBef>
          <a:spcPct val="20000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384293" indent="-147800" algn="l" defTabSz="236486" rtl="0" eaLnBrk="1" latinLnBrk="0" hangingPunct="1">
        <a:spcBef>
          <a:spcPct val="20000"/>
        </a:spcBef>
        <a:buFont typeface="Arial"/>
        <a:buChar char="–"/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591207" indent="-118241" algn="l" defTabSz="236486" rtl="0" eaLnBrk="1" latinLnBrk="0" hangingPunct="1">
        <a:spcBef>
          <a:spcPct val="20000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27707" indent="-118241" algn="l" defTabSz="236486" rtl="0" eaLnBrk="1" latinLnBrk="0" hangingPunct="1">
        <a:spcBef>
          <a:spcPct val="20000"/>
        </a:spcBef>
        <a:buFont typeface="Arial"/>
        <a:buChar char="–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64197" indent="-118241" algn="l" defTabSz="236486" rtl="0" eaLnBrk="1" latinLnBrk="0" hangingPunct="1">
        <a:spcBef>
          <a:spcPct val="20000"/>
        </a:spcBef>
        <a:buFont typeface="Arial"/>
        <a:buChar char="»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00683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37170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773662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010148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6486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2973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0946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594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2441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18928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5541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1907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236486"/>
            <a:r>
              <a:rPr lang="en-GB" sz="3000" b="1" dirty="0">
                <a:solidFill>
                  <a:srgbClr val="FFFFFF"/>
                </a:solidFill>
              </a:rPr>
              <a:t>High level ESS SRF test plan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236486"/>
            <a:endParaRPr lang="en-GB" sz="1800" b="1" dirty="0">
              <a:solidFill>
                <a:prstClr val="white"/>
              </a:solidFill>
            </a:endParaRPr>
          </a:p>
          <a:p>
            <a:pPr defTabSz="236486"/>
            <a:r>
              <a:rPr lang="sv-SE" sz="1350" dirty="0">
                <a:solidFill>
                  <a:srgbClr val="FFFFFF"/>
                </a:solidFill>
              </a:rPr>
              <a:t>Cecilia Maiano</a:t>
            </a:r>
          </a:p>
          <a:p>
            <a:pPr defTabSz="236486"/>
            <a:r>
              <a:rPr lang="en-GB" sz="1350" dirty="0">
                <a:solidFill>
                  <a:srgbClr val="FFFFFF"/>
                </a:solidFill>
              </a:rPr>
              <a:t>TAC 2019 Apr 10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- 12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CB2B-CCEC-4C46-A019-756B963A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Cavities</a:t>
            </a:r>
            <a:r>
              <a:rPr lang="sv-SE" dirty="0"/>
              <a:t> &amp;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5C24-52A6-014F-BA1E-CB35E4CB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475"/>
            <a:ext cx="8229600" cy="3258875"/>
          </a:xfrm>
        </p:spPr>
        <p:txBody>
          <a:bodyPr/>
          <a:lstStyle/>
          <a:p>
            <a:r>
              <a:rPr lang="sv-SE" b="1" dirty="0"/>
              <a:t>Fundamental mode and passband </a:t>
            </a:r>
            <a:r>
              <a:rPr lang="sv-SE" dirty="0" err="1"/>
              <a:t>spectra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cavity</a:t>
            </a:r>
            <a:r>
              <a:rPr lang="sv-SE" dirty="0"/>
              <a:t> at </a:t>
            </a:r>
            <a:r>
              <a:rPr lang="sv-SE" dirty="0" err="1"/>
              <a:t>warm</a:t>
            </a:r>
            <a:r>
              <a:rPr lang="sv-SE" dirty="0"/>
              <a:t> </a:t>
            </a:r>
          </a:p>
          <a:p>
            <a:r>
              <a:rPr lang="sv-SE" dirty="0" err="1"/>
              <a:t>Extimation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 err="1"/>
              <a:t>Q</a:t>
            </a:r>
            <a:r>
              <a:rPr lang="sv-SE" b="1" baseline="-25000" dirty="0" err="1"/>
              <a:t>ext</a:t>
            </a:r>
            <a:r>
              <a:rPr lang="sv-SE" dirty="0"/>
              <a:t> at </a:t>
            </a:r>
            <a:r>
              <a:rPr lang="sv-SE" dirty="0" err="1"/>
              <a:t>warm</a:t>
            </a:r>
            <a:endParaRPr lang="sv-SE" dirty="0"/>
          </a:p>
          <a:p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inner </a:t>
            </a:r>
            <a:r>
              <a:rPr lang="sv-SE" dirty="0" err="1"/>
              <a:t>cabling</a:t>
            </a:r>
            <a:r>
              <a:rPr lang="sv-SE" dirty="0"/>
              <a:t> &amp; </a:t>
            </a:r>
            <a:r>
              <a:rPr lang="sv-SE" dirty="0" err="1"/>
              <a:t>components</a:t>
            </a:r>
            <a:endParaRPr lang="sv-SE" dirty="0"/>
          </a:p>
          <a:p>
            <a:r>
              <a:rPr lang="sv-SE" dirty="0"/>
              <a:t>Check </a:t>
            </a:r>
            <a:r>
              <a:rPr lang="sv-SE" dirty="0" err="1"/>
              <a:t>of</a:t>
            </a:r>
            <a:r>
              <a:rPr lang="sv-SE" dirty="0"/>
              <a:t> the Cold </a:t>
            </a:r>
            <a:r>
              <a:rPr lang="sv-SE" dirty="0" err="1"/>
              <a:t>Tuning</a:t>
            </a:r>
            <a:r>
              <a:rPr lang="sv-SE" dirty="0"/>
              <a:t> System </a:t>
            </a:r>
            <a:r>
              <a:rPr lang="sv-SE" b="1" dirty="0"/>
              <a:t>CTS</a:t>
            </a:r>
            <a:r>
              <a:rPr lang="sv-SE" dirty="0"/>
              <a:t> (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continuity</a:t>
            </a:r>
            <a:r>
              <a:rPr lang="sv-SE" dirty="0"/>
              <a:t> checks)</a:t>
            </a:r>
          </a:p>
          <a:p>
            <a:pPr lvl="1"/>
            <a:r>
              <a:rPr lang="sv-SE" dirty="0" err="1"/>
              <a:t>Slow</a:t>
            </a:r>
            <a:r>
              <a:rPr lang="sv-SE" dirty="0"/>
              <a:t> </a:t>
            </a:r>
            <a:r>
              <a:rPr lang="sv-SE" dirty="0" err="1"/>
              <a:t>tuning</a:t>
            </a:r>
            <a:r>
              <a:rPr lang="sv-SE" dirty="0"/>
              <a:t> system check</a:t>
            </a:r>
          </a:p>
          <a:p>
            <a:pPr lvl="1"/>
            <a:r>
              <a:rPr lang="sv-SE" dirty="0" err="1"/>
              <a:t>Piezo</a:t>
            </a:r>
            <a:r>
              <a:rPr lang="sv-SE" dirty="0"/>
              <a:t> check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3185-D751-C843-A9F6-E487D2E0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3503D-F0EF-4B4D-99E8-2ADDFBA4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7641FC-ABBC-D948-9E5D-C4207F47B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 err="1">
                <a:solidFill>
                  <a:srgbClr val="FFFF00"/>
                </a:solidFill>
              </a:rPr>
              <a:t>Incoming</a:t>
            </a:r>
            <a:r>
              <a:rPr lang="sv-SE" b="1" dirty="0"/>
              <a:t> </a:t>
            </a:r>
            <a:r>
              <a:rPr lang="sv-SE" dirty="0"/>
              <a:t>test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connection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0EF32-3AF0-7D43-B85C-D9AD92EA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38536"/>
            <a:ext cx="3810000" cy="2300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9B095-8AA0-1C47-B11F-0CB576F3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6267"/>
            <a:ext cx="4688360" cy="256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FA7EF1-26B2-5F43-ADA7-EF43900F69E1}"/>
              </a:ext>
            </a:extLst>
          </p:cNvPr>
          <p:cNvSpPr txBox="1"/>
          <p:nvPr/>
        </p:nvSpPr>
        <p:spPr>
          <a:xfrm>
            <a:off x="9067800" y="3714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sv-S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C232A-57AD-354C-BE81-EEE8CF3531CD}"/>
              </a:ext>
            </a:extLst>
          </p:cNvPr>
          <p:cNvSpPr txBox="1"/>
          <p:nvPr/>
        </p:nvSpPr>
        <p:spPr>
          <a:xfrm>
            <a:off x="6635980" y="1699867"/>
            <a:ext cx="196803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400" dirty="0" err="1"/>
              <a:t>Detailed</a:t>
            </a:r>
            <a:r>
              <a:rPr lang="sv-SE" sz="1400" dirty="0"/>
              <a:t> </a:t>
            </a:r>
            <a:r>
              <a:rPr lang="sv-SE" sz="1400" dirty="0" err="1"/>
              <a:t>measurements</a:t>
            </a:r>
            <a:r>
              <a:rPr lang="sv-SE" sz="1400" dirty="0"/>
              <a:t> </a:t>
            </a:r>
          </a:p>
          <a:p>
            <a:pPr algn="ctr"/>
            <a:r>
              <a:rPr lang="sv-SE" sz="1400" dirty="0"/>
              <a:t>list on </a:t>
            </a:r>
            <a:r>
              <a:rPr lang="sv-SE" sz="1400" dirty="0" err="1"/>
              <a:t>our</a:t>
            </a:r>
            <a:r>
              <a:rPr lang="sv-SE" sz="1400" dirty="0"/>
              <a:t> </a:t>
            </a:r>
            <a:r>
              <a:rPr lang="sv-SE" sz="1400" dirty="0" err="1"/>
              <a:t>intranet</a:t>
            </a:r>
            <a:endParaRPr lang="sv-SE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2E8A35-8645-0847-97C7-B6A70D3B1003}"/>
              </a:ext>
            </a:extLst>
          </p:cNvPr>
          <p:cNvCxnSpPr>
            <a:endCxn id="8" idx="0"/>
          </p:cNvCxnSpPr>
          <p:nvPr/>
        </p:nvCxnSpPr>
        <p:spPr>
          <a:xfrm flipH="1">
            <a:off x="6382780" y="2038350"/>
            <a:ext cx="475220" cy="32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E1994D-E283-254F-BB63-8EB7E280EEA7}"/>
              </a:ext>
            </a:extLst>
          </p:cNvPr>
          <p:cNvSpPr txBox="1"/>
          <p:nvPr/>
        </p:nvSpPr>
        <p:spPr>
          <a:xfrm>
            <a:off x="7355360" y="3678551"/>
            <a:ext cx="1248659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sv-SE" sz="1000" dirty="0">
                <a:solidFill>
                  <a:srgbClr val="FF0000"/>
                </a:solidFill>
              </a:rPr>
              <a:t>10 % </a:t>
            </a:r>
            <a:r>
              <a:rPr lang="sv-SE" sz="1000" dirty="0" err="1">
                <a:solidFill>
                  <a:srgbClr val="FF0000"/>
                </a:solidFill>
              </a:rPr>
              <a:t>change</a:t>
            </a:r>
            <a:r>
              <a:rPr lang="sv-SE" sz="1000" dirty="0">
                <a:solidFill>
                  <a:srgbClr val="FF0000"/>
                </a:solidFill>
              </a:rPr>
              <a:t> in fundamental</a:t>
            </a:r>
          </a:p>
          <a:p>
            <a:pPr algn="l"/>
            <a:r>
              <a:rPr lang="sv-SE" sz="1000" dirty="0" err="1">
                <a:solidFill>
                  <a:srgbClr val="FF0000"/>
                </a:solidFill>
              </a:rPr>
              <a:t>Field</a:t>
            </a:r>
            <a:r>
              <a:rPr lang="sv-SE" sz="1000" dirty="0">
                <a:solidFill>
                  <a:srgbClr val="FF0000"/>
                </a:solidFill>
              </a:rPr>
              <a:t> </a:t>
            </a:r>
            <a:r>
              <a:rPr lang="sv-SE" sz="1000" dirty="0" err="1">
                <a:solidFill>
                  <a:srgbClr val="FF0000"/>
                </a:solidFill>
              </a:rPr>
              <a:t>amplitude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0728ED-E5C0-1F45-A3EE-2A92260C46F9}"/>
              </a:ext>
            </a:extLst>
          </p:cNvPr>
          <p:cNvSpPr/>
          <p:nvPr/>
        </p:nvSpPr>
        <p:spPr>
          <a:xfrm>
            <a:off x="5105400" y="401955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9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4F3A-BD27-5149-BC2A-3AB8689F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and </a:t>
            </a:r>
            <a:r>
              <a:rPr lang="sv-SE" dirty="0" err="1"/>
              <a:t>Measurements</a:t>
            </a:r>
            <a:r>
              <a:rPr lang="sv-SE" dirty="0"/>
              <a:t> at TS2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BEE5-C27E-8A4F-9C00-3F5E9D43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b="1" dirty="0"/>
              <a:t>Before </a:t>
            </a:r>
            <a:r>
              <a:rPr lang="sv-SE" sz="1600" b="1" dirty="0" err="1"/>
              <a:t>Cooldown</a:t>
            </a:r>
            <a:endParaRPr lang="sv-SE" sz="1600" b="1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Cable &amp; Component </a:t>
            </a:r>
            <a:r>
              <a:rPr lang="sv-SE" sz="1600" dirty="0" err="1"/>
              <a:t>Calibration</a:t>
            </a:r>
            <a:r>
              <a:rPr lang="sv-SE" sz="1600" dirty="0"/>
              <a:t> </a:t>
            </a:r>
            <a:r>
              <a:rPr lang="sv-SE" sz="1600" dirty="0" err="1"/>
              <a:t>availability</a:t>
            </a:r>
            <a:endParaRPr lang="sv-SE" sz="1600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Input RF </a:t>
            </a:r>
            <a:r>
              <a:rPr lang="sv-SE" sz="1600" dirty="0" err="1"/>
              <a:t>Couplers</a:t>
            </a:r>
            <a:r>
              <a:rPr lang="sv-SE" sz="1600" dirty="0"/>
              <a:t> Conditioning</a:t>
            </a:r>
            <a:endParaRPr lang="sv-SE" sz="1600" b="1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cooldown</a:t>
            </a:r>
            <a:r>
              <a:rPr lang="sv-SE" sz="1600" b="1" dirty="0"/>
              <a:t>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4K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</a:t>
            </a:r>
            <a:endParaRPr lang="sv-SE" sz="1600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cable</a:t>
            </a:r>
            <a:r>
              <a:rPr lang="sv-SE" sz="1600" dirty="0"/>
              <a:t> </a:t>
            </a:r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before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slow</a:t>
            </a:r>
            <a:r>
              <a:rPr lang="sv-SE" sz="1600" dirty="0"/>
              <a:t> Tuners Test and </a:t>
            </a:r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F923E-2115-F94A-981C-3455BBCA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3672-86FC-CD47-9B44-1057699B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033878-1CF3-3840-AD85-DB2FA40D9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Checklist, </a:t>
            </a:r>
            <a:r>
              <a:rPr lang="en-US" b="1" dirty="0">
                <a:solidFill>
                  <a:srgbClr val="FFFF00"/>
                </a:solidFill>
              </a:rPr>
              <a:t>low power </a:t>
            </a:r>
            <a:r>
              <a:rPr lang="en-US" dirty="0"/>
              <a:t>verification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4C6D-B8D3-D442-B55F-8A930601F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24279" r="13866" b="12220"/>
          <a:stretch/>
        </p:blipFill>
        <p:spPr bwMode="auto">
          <a:xfrm rot="5400000">
            <a:off x="5799344" y="1798845"/>
            <a:ext cx="4075583" cy="2613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15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6247-741E-814E-8CC9-8E26926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and </a:t>
            </a:r>
            <a:r>
              <a:rPr lang="sv-SE" dirty="0" err="1"/>
              <a:t>Measurements</a:t>
            </a:r>
            <a:r>
              <a:rPr lang="sv-SE" dirty="0"/>
              <a:t> at TS2 (2)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E8A805-198A-0F40-9E3B-B62F6DE6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58875"/>
          </a:xfrm>
        </p:spPr>
        <p:txBody>
          <a:bodyPr/>
          <a:lstStyle/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 err="1"/>
              <a:t>starting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coupler</a:t>
            </a:r>
            <a:r>
              <a:rPr lang="sv-SE" sz="1600" dirty="0"/>
              <a:t> conditioning (off-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Start </a:t>
            </a:r>
            <a:r>
              <a:rPr lang="sv-SE" sz="1600" dirty="0" err="1"/>
              <a:t>open</a:t>
            </a:r>
            <a:r>
              <a:rPr lang="sv-SE" sz="1600" dirty="0"/>
              <a:t> loop operation at </a:t>
            </a:r>
            <a:r>
              <a:rPr lang="sv-SE" sz="1600" dirty="0" err="1"/>
              <a:t>low</a:t>
            </a:r>
            <a:r>
              <a:rPr lang="sv-SE" sz="1600" dirty="0"/>
              <a:t> forward </a:t>
            </a:r>
            <a:r>
              <a:rPr lang="sv-SE" sz="1600" dirty="0" err="1"/>
              <a:t>power</a:t>
            </a:r>
            <a:endParaRPr lang="sv-SE" sz="1600" dirty="0"/>
          </a:p>
          <a:p>
            <a:pPr lvl="1"/>
            <a:r>
              <a:rPr lang="sv-SE" sz="1600" dirty="0"/>
              <a:t>Fine </a:t>
            </a:r>
            <a:r>
              <a:rPr lang="sv-SE" sz="1600" dirty="0" err="1"/>
              <a:t>tuning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Pt</a:t>
            </a:r>
          </a:p>
          <a:p>
            <a:pPr lvl="1"/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Power ramp </a:t>
            </a:r>
            <a:r>
              <a:rPr lang="sv-SE" sz="1600" dirty="0" err="1"/>
              <a:t>up</a:t>
            </a:r>
            <a:r>
              <a:rPr lang="sv-SE" sz="1600" dirty="0"/>
              <a:t> (</a:t>
            </a:r>
            <a:r>
              <a:rPr lang="sv-SE" sz="1600" dirty="0" err="1"/>
              <a:t>cavities</a:t>
            </a:r>
            <a:r>
              <a:rPr lang="sv-SE" sz="1600" dirty="0"/>
              <a:t> on 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 err="1"/>
              <a:t>Field</a:t>
            </a:r>
            <a:r>
              <a:rPr lang="sv-SE" sz="1600" dirty="0"/>
              <a:t> emission </a:t>
            </a:r>
            <a:r>
              <a:rPr lang="sv-SE" sz="1600" dirty="0" err="1"/>
              <a:t>measurements</a:t>
            </a:r>
            <a:r>
              <a:rPr lang="sv-SE" sz="1600" dirty="0"/>
              <a:t> (</a:t>
            </a:r>
            <a:r>
              <a:rPr lang="sv-SE" sz="1600" dirty="0" err="1"/>
              <a:t>dose</a:t>
            </a:r>
            <a:r>
              <a:rPr lang="sv-SE" sz="1600" dirty="0"/>
              <a:t> &amp;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spectrum</a:t>
            </a:r>
            <a:r>
              <a:rPr lang="sv-SE" sz="1600" dirty="0"/>
              <a:t>)</a:t>
            </a:r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3460-3BDF-9447-A021-2CEB912B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European Spallation Source ERIC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D004D-0B84-BB49-8870-4821FCEE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BA73A-3133-B743-8658-B5C91F08F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High power </a:t>
            </a:r>
            <a:r>
              <a:rPr lang="en-US" dirty="0"/>
              <a:t>measurements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23C5-8985-434E-9D1D-089E3A63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6705"/>
            <a:ext cx="2209800" cy="21731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40489-F090-0743-95AB-27E6F2F48703}"/>
              </a:ext>
            </a:extLst>
          </p:cNvPr>
          <p:cNvSpPr txBox="1">
            <a:spLocks/>
          </p:cNvSpPr>
          <p:nvPr/>
        </p:nvSpPr>
        <p:spPr>
          <a:xfrm>
            <a:off x="304800" y="3245870"/>
            <a:ext cx="8534400" cy="168808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57175" indent="-25717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1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400" b="1" dirty="0"/>
              <a:t>Test </a:t>
            </a:r>
            <a:r>
              <a:rPr lang="sv-SE" sz="2400" b="1" dirty="0" err="1"/>
              <a:t>goals</a:t>
            </a:r>
            <a:endParaRPr lang="sv-SE" sz="2400" b="1" dirty="0"/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Performance</a:t>
            </a:r>
            <a:r>
              <a:rPr lang="sv-SE" sz="1600" b="1" dirty="0"/>
              <a:t> </a:t>
            </a:r>
            <a:r>
              <a:rPr lang="sv-SE" sz="1600" dirty="0" err="1"/>
              <a:t>assessment</a:t>
            </a:r>
            <a:r>
              <a:rPr lang="sv-SE" sz="1600" dirty="0"/>
              <a:t> (</a:t>
            </a:r>
            <a:r>
              <a:rPr lang="sv-SE" sz="1600" dirty="0" err="1"/>
              <a:t>specs</a:t>
            </a:r>
            <a:r>
              <a:rPr lang="sv-SE" sz="1600" dirty="0"/>
              <a:t> fulfilled?)</a:t>
            </a:r>
            <a:endParaRPr lang="sv-SE" sz="1600" b="1" dirty="0">
              <a:solidFill>
                <a:srgbClr val="FF0000"/>
              </a:solidFill>
            </a:endParaRPr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Limiting</a:t>
            </a:r>
            <a:r>
              <a:rPr lang="sv-SE" sz="1600" dirty="0"/>
              <a:t> </a:t>
            </a:r>
            <a:r>
              <a:rPr lang="sv-SE" sz="1600" dirty="0" err="1"/>
              <a:t>mechanisms</a:t>
            </a:r>
            <a:r>
              <a:rPr lang="sv-SE" sz="1600" dirty="0"/>
              <a:t> (</a:t>
            </a:r>
            <a:r>
              <a:rPr lang="sv-SE" sz="1600" dirty="0" err="1"/>
              <a:t>quench</a:t>
            </a:r>
            <a:r>
              <a:rPr lang="sv-SE" sz="1600" dirty="0"/>
              <a:t>, FE, Power limitations)</a:t>
            </a:r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Comparison</a:t>
            </a:r>
            <a:r>
              <a:rPr lang="sv-SE" sz="1600" dirty="0"/>
              <a:t>/</a:t>
            </a:r>
            <a:r>
              <a:rPr lang="sv-SE" sz="1600" dirty="0" err="1"/>
              <a:t>correlation</a:t>
            </a:r>
            <a:r>
              <a:rPr lang="sv-SE" sz="1600" dirty="0"/>
              <a:t> </a:t>
            </a:r>
            <a:r>
              <a:rPr lang="sv-SE" sz="1600" dirty="0" err="1"/>
              <a:t>wrt</a:t>
            </a:r>
            <a:r>
              <a:rPr lang="sv-SE" sz="1600" dirty="0"/>
              <a:t> VT </a:t>
            </a:r>
            <a:r>
              <a:rPr lang="sv-SE" sz="1600" dirty="0" err="1"/>
              <a:t>results</a:t>
            </a:r>
            <a:r>
              <a:rPr lang="sv-SE" sz="1600" dirty="0"/>
              <a:t> (and </a:t>
            </a:r>
            <a:r>
              <a:rPr lang="sv-SE" sz="1600" dirty="0" err="1"/>
              <a:t>cryomodule</a:t>
            </a:r>
            <a:r>
              <a:rPr lang="sv-SE" sz="1600" dirty="0"/>
              <a:t> </a:t>
            </a:r>
            <a:r>
              <a:rPr lang="sv-SE" sz="1600" dirty="0" err="1"/>
              <a:t>results</a:t>
            </a:r>
            <a:r>
              <a:rPr lang="sv-SE" sz="1600" dirty="0"/>
              <a:t>, </a:t>
            </a:r>
            <a:r>
              <a:rPr lang="sv-SE" sz="1600" dirty="0" err="1"/>
              <a:t>where</a:t>
            </a:r>
            <a:r>
              <a:rPr lang="sv-SE" sz="1600" dirty="0"/>
              <a:t> </a:t>
            </a:r>
            <a:r>
              <a:rPr lang="sv-SE" sz="1600" dirty="0" err="1"/>
              <a:t>possible</a:t>
            </a:r>
            <a:r>
              <a:rPr lang="sv-SE" sz="1600" dirty="0"/>
              <a:t>)</a:t>
            </a:r>
          </a:p>
          <a:p>
            <a:pPr lvl="1"/>
            <a:r>
              <a:rPr lang="sv-SE" sz="1600" b="1" dirty="0">
                <a:solidFill>
                  <a:srgbClr val="FF0000"/>
                </a:solidFill>
              </a:rPr>
              <a:t>Store</a:t>
            </a:r>
            <a:r>
              <a:rPr lang="sv-SE" sz="1600" dirty="0"/>
              <a:t> data for </a:t>
            </a:r>
            <a:r>
              <a:rPr lang="sv-SE" sz="1600" dirty="0" err="1"/>
              <a:t>future</a:t>
            </a:r>
            <a:r>
              <a:rPr lang="sv-SE" sz="1600" dirty="0"/>
              <a:t> </a:t>
            </a:r>
            <a:r>
              <a:rPr lang="sv-SE" sz="1600" dirty="0" err="1"/>
              <a:t>Linac</a:t>
            </a:r>
            <a:r>
              <a:rPr lang="sv-SE" sz="1600" dirty="0"/>
              <a:t> operations (degradation, perf. </a:t>
            </a:r>
            <a:r>
              <a:rPr lang="sv-SE" sz="1600" dirty="0" err="1"/>
              <a:t>recovery</a:t>
            </a:r>
            <a:r>
              <a:rPr lang="sv-SE" sz="1600" dirty="0"/>
              <a:t>)</a:t>
            </a:r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AB703-F04F-5649-AFA2-E55ADD09F0BC}"/>
              </a:ext>
            </a:extLst>
          </p:cNvPr>
          <p:cNvSpPr txBox="1"/>
          <p:nvPr/>
        </p:nvSpPr>
        <p:spPr>
          <a:xfrm>
            <a:off x="-577121" y="323787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sv-SE" sz="18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41D3A3-E51B-3E45-9874-C83382DBD008}"/>
              </a:ext>
            </a:extLst>
          </p:cNvPr>
          <p:cNvSpPr/>
          <p:nvPr/>
        </p:nvSpPr>
        <p:spPr>
          <a:xfrm>
            <a:off x="533400" y="3333750"/>
            <a:ext cx="80010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A7E5C6A-CDE7-E646-A4F1-3AC3199E71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3000" y="1962150"/>
            <a:ext cx="1676400" cy="1066800"/>
          </a:xfrm>
          <a:prstGeom prst="curvedConnector3">
            <a:avLst>
              <a:gd name="adj1" fmla="val 98000"/>
            </a:avLst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8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5A89-6F7F-6B46-8FF6-C42550A8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0"/>
            <a:ext cx="8001000" cy="397800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dirty="0" err="1"/>
              <a:t>Thank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for </a:t>
            </a:r>
            <a:r>
              <a:rPr lang="sv-SE" sz="2000" dirty="0" err="1"/>
              <a:t>your</a:t>
            </a:r>
            <a:r>
              <a:rPr lang="sv-SE" sz="2000" dirty="0"/>
              <a:t> attention!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12C5E-425C-F549-9404-5F112A35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54D84-7C81-824B-8CD4-AB8772CF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3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300645-E46D-984D-8DAB-B7E4293A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A6F540-9064-5546-9F99-6DA76739C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1BF13-15B8-5345-A0DD-5CCF6FCC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08CA6-F43E-4D48-A513-E66EF1DC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7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DCFDA-C13B-3547-91C0-DE215AFE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43E21-21B9-C94C-8F6C-44537020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E65EE1-ADFD-D243-84FC-21362D93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(2)</a:t>
            </a:r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F2A482-86BC-FD44-AB19-AD4568A05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Present system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EE773-9C9C-E04E-A834-031A3B6A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Mechanisms</a:t>
            </a:r>
            <a:r>
              <a:rPr lang="sv-SE" sz="1600" dirty="0"/>
              <a:t> for </a:t>
            </a:r>
            <a:r>
              <a:rPr lang="sv-SE" sz="1600" b="1" dirty="0" err="1"/>
              <a:t>transferring</a:t>
            </a:r>
            <a:r>
              <a:rPr lang="sv-SE" sz="1600" dirty="0"/>
              <a:t> the relevant </a:t>
            </a:r>
            <a:r>
              <a:rPr lang="sv-SE" sz="1600" dirty="0" err="1"/>
              <a:t>subset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important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</a:t>
            </a:r>
            <a:r>
              <a:rPr lang="sv-SE" sz="1600" dirty="0" err="1"/>
              <a:t>performed</a:t>
            </a:r>
            <a:r>
              <a:rPr lang="sv-SE" sz="1600" dirty="0"/>
              <a:t> at the IK partners </a:t>
            </a:r>
            <a:r>
              <a:rPr lang="sv-SE" sz="1600" dirty="0" err="1"/>
              <a:t>during</a:t>
            </a:r>
            <a:r>
              <a:rPr lang="sv-SE" sz="1600" dirty="0"/>
              <a:t> </a:t>
            </a:r>
            <a:r>
              <a:rPr lang="sv-SE" sz="1600" dirty="0" err="1"/>
              <a:t>production</a:t>
            </a:r>
            <a:r>
              <a:rPr lang="sv-SE" sz="1600" dirty="0"/>
              <a:t> and at the </a:t>
            </a:r>
            <a:r>
              <a:rPr lang="sv-SE" sz="1600" dirty="0" err="1"/>
              <a:t>handover</a:t>
            </a:r>
            <a:r>
              <a:rPr lang="sv-SE" sz="1600" dirty="0"/>
              <a:t> </a:t>
            </a:r>
            <a:r>
              <a:rPr lang="sv-SE" sz="1600" dirty="0" err="1"/>
              <a:t>phases</a:t>
            </a:r>
            <a:r>
              <a:rPr lang="sv-SE" dirty="0"/>
              <a:t> </a:t>
            </a:r>
            <a:r>
              <a:rPr lang="sv-SE" sz="1200" dirty="0"/>
              <a:t>(</a:t>
            </a:r>
            <a:r>
              <a:rPr lang="sv-SE" sz="1200" dirty="0" err="1"/>
              <a:t>construction</a:t>
            </a:r>
            <a:r>
              <a:rPr lang="sv-SE" sz="1200" dirty="0"/>
              <a:t>, </a:t>
            </a:r>
            <a:r>
              <a:rPr lang="sv-SE" sz="1200" dirty="0" err="1"/>
              <a:t>testing</a:t>
            </a:r>
            <a:r>
              <a:rPr lang="sv-SE" sz="1200" dirty="0"/>
              <a:t>, </a:t>
            </a:r>
            <a:r>
              <a:rPr lang="sv-SE" sz="1200" dirty="0" err="1"/>
              <a:t>assembling</a:t>
            </a:r>
            <a:r>
              <a:rPr lang="sv-SE" sz="1200" dirty="0"/>
              <a:t>, shipping </a:t>
            </a:r>
            <a:r>
              <a:rPr lang="sv-SE" sz="1200" dirty="0" err="1"/>
              <a:t>between</a:t>
            </a:r>
            <a:r>
              <a:rPr lang="sv-SE" sz="1200" dirty="0"/>
              <a:t> partners </a:t>
            </a:r>
            <a:r>
              <a:rPr lang="sv-SE" sz="1200" dirty="0" err="1"/>
              <a:t>of</a:t>
            </a:r>
            <a:r>
              <a:rPr lang="sv-SE" sz="1200" dirty="0"/>
              <a:t> the SRF </a:t>
            </a:r>
            <a:r>
              <a:rPr lang="sv-SE" sz="1200" dirty="0" err="1"/>
              <a:t>collaboration</a:t>
            </a:r>
            <a:r>
              <a:rPr lang="sv-SE" sz="1200" dirty="0"/>
              <a:t>,...)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Measurements</a:t>
            </a:r>
            <a:r>
              <a:rPr lang="sv-SE" sz="1600" dirty="0"/>
              <a:t> taken </a:t>
            </a:r>
            <a:r>
              <a:rPr lang="sv-SE" sz="1600" b="1" dirty="0"/>
              <a:t>at</a:t>
            </a:r>
            <a:r>
              <a:rPr lang="sv-SE" sz="1600" dirty="0"/>
              <a:t> </a:t>
            </a:r>
            <a:r>
              <a:rPr lang="sv-SE" sz="1600" b="1" dirty="0"/>
              <a:t>ESS</a:t>
            </a:r>
            <a:r>
              <a:rPr lang="sv-SE" sz="1600" dirty="0"/>
              <a:t> </a:t>
            </a:r>
            <a:r>
              <a:rPr lang="sv-SE" sz="1600" dirty="0" err="1"/>
              <a:t>use</a:t>
            </a:r>
            <a:r>
              <a:rPr lang="sv-SE" sz="1600" dirty="0"/>
              <a:t> the same live data area and final </a:t>
            </a:r>
            <a:r>
              <a:rPr lang="sv-SE" sz="1600" dirty="0" err="1"/>
              <a:t>repository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is </a:t>
            </a:r>
            <a:r>
              <a:rPr lang="sv-SE" sz="1600" b="1" dirty="0" err="1"/>
              <a:t>uniquely</a:t>
            </a:r>
            <a:r>
              <a:rPr lang="sv-SE" sz="1600" b="1" dirty="0"/>
              <a:t> </a:t>
            </a:r>
            <a:r>
              <a:rPr lang="sv-SE" sz="1600" b="1" dirty="0" err="1"/>
              <a:t>associated</a:t>
            </a:r>
            <a:r>
              <a:rPr lang="sv-SE" sz="1600" b="1" dirty="0"/>
              <a:t> </a:t>
            </a:r>
            <a:r>
              <a:rPr lang="sv-SE" sz="1600" dirty="0"/>
              <a:t>at 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accelerating</a:t>
            </a:r>
            <a:r>
              <a:rPr lang="sv-SE" sz="1600" dirty="0"/>
              <a:t> </a:t>
            </a:r>
            <a:r>
              <a:rPr lang="sv-SE" sz="1600" dirty="0" err="1"/>
              <a:t>cavity</a:t>
            </a:r>
            <a:r>
              <a:rPr lang="sv-SE" sz="1600" dirty="0"/>
              <a:t>/</a:t>
            </a:r>
            <a:r>
              <a:rPr lang="sv-SE" sz="1600" dirty="0" err="1"/>
              <a:t>module</a:t>
            </a:r>
            <a:r>
              <a:rPr lang="sv-SE" sz="1600" dirty="0"/>
              <a:t> and </a:t>
            </a:r>
            <a:r>
              <a:rPr lang="sv-SE" sz="1600" dirty="0" err="1"/>
              <a:t>will</a:t>
            </a:r>
            <a:r>
              <a:rPr lang="sv-SE" sz="1600" dirty="0"/>
              <a:t> later be </a:t>
            </a:r>
            <a:r>
              <a:rPr lang="sv-SE" sz="1600" dirty="0" err="1"/>
              <a:t>associated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the proper tags (</a:t>
            </a:r>
            <a:r>
              <a:rPr lang="sv-SE" sz="1600" dirty="0" err="1"/>
              <a:t>including</a:t>
            </a:r>
            <a:r>
              <a:rPr lang="sv-SE" sz="1600" dirty="0"/>
              <a:t> the EAM asset ids)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The </a:t>
            </a:r>
            <a:r>
              <a:rPr lang="sv-SE" sz="1600" b="1" dirty="0"/>
              <a:t>SRF </a:t>
            </a:r>
            <a:r>
              <a:rPr lang="sv-SE" sz="1600" b="1" dirty="0" err="1"/>
              <a:t>Section</a:t>
            </a:r>
            <a:r>
              <a:rPr lang="sv-SE" sz="1600" dirty="0"/>
              <a:t> has the </a:t>
            </a:r>
            <a:r>
              <a:rPr lang="sv-SE" sz="1600" dirty="0" err="1"/>
              <a:t>responsibility</a:t>
            </a:r>
            <a:r>
              <a:rPr lang="sv-SE" sz="1600" dirty="0"/>
              <a:t> to </a:t>
            </a:r>
            <a:r>
              <a:rPr lang="sv-SE" sz="1600" dirty="0" err="1"/>
              <a:t>develop</a:t>
            </a:r>
            <a:r>
              <a:rPr lang="sv-SE" sz="1600" dirty="0"/>
              <a:t> all the </a:t>
            </a:r>
            <a:r>
              <a:rPr lang="sv-SE" sz="1600" b="1" dirty="0" err="1"/>
              <a:t>tools</a:t>
            </a:r>
            <a:r>
              <a:rPr lang="sv-SE" sz="1600" dirty="0"/>
              <a:t> to </a:t>
            </a:r>
            <a:r>
              <a:rPr lang="sv-SE" sz="1600" dirty="0" err="1"/>
              <a:t>load</a:t>
            </a:r>
            <a:r>
              <a:rPr lang="sv-SE" sz="1600" dirty="0"/>
              <a:t>, </a:t>
            </a:r>
            <a:r>
              <a:rPr lang="sv-SE" sz="1600" dirty="0" err="1"/>
              <a:t>browse</a:t>
            </a:r>
            <a:r>
              <a:rPr lang="sv-SE" sz="1600" dirty="0"/>
              <a:t>, </a:t>
            </a:r>
            <a:r>
              <a:rPr lang="sv-SE" sz="1600" dirty="0" err="1"/>
              <a:t>compare</a:t>
            </a:r>
            <a:r>
              <a:rPr lang="sv-SE" sz="1600" dirty="0"/>
              <a:t> and access the data.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and </a:t>
            </a:r>
            <a:r>
              <a:rPr lang="sv-SE" sz="1600" b="1" dirty="0" err="1"/>
              <a:t>tools</a:t>
            </a:r>
            <a:r>
              <a:rPr lang="sv-SE" sz="1600" dirty="0"/>
              <a:t> </a:t>
            </a:r>
            <a:r>
              <a:rPr lang="sv-SE" sz="1600" dirty="0" err="1"/>
              <a:t>should</a:t>
            </a:r>
            <a:r>
              <a:rPr lang="sv-SE" sz="1600" dirty="0"/>
              <a:t> be, as </a:t>
            </a:r>
            <a:r>
              <a:rPr lang="sv-SE" sz="1600" dirty="0" err="1"/>
              <a:t>much</a:t>
            </a:r>
            <a:r>
              <a:rPr lang="sv-SE" sz="1600" dirty="0"/>
              <a:t> and as </a:t>
            </a:r>
            <a:r>
              <a:rPr lang="sv-SE" sz="1600" dirty="0" err="1"/>
              <a:t>early</a:t>
            </a:r>
            <a:r>
              <a:rPr lang="sv-SE" sz="1600" dirty="0"/>
              <a:t> as </a:t>
            </a:r>
            <a:r>
              <a:rPr lang="sv-SE" sz="1600" dirty="0" err="1"/>
              <a:t>possible</a:t>
            </a:r>
            <a:r>
              <a:rPr lang="sv-SE" sz="1600" dirty="0"/>
              <a:t>, </a:t>
            </a:r>
            <a:r>
              <a:rPr lang="sv-SE" sz="1600" b="1" dirty="0" err="1"/>
              <a:t>shared</a:t>
            </a:r>
            <a:r>
              <a:rPr lang="sv-SE" sz="1600" b="1" dirty="0"/>
              <a:t> </a:t>
            </a:r>
            <a:r>
              <a:rPr lang="sv-SE" sz="1600" b="1" dirty="0" err="1"/>
              <a:t>with</a:t>
            </a:r>
            <a:r>
              <a:rPr lang="sv-SE" sz="1600" b="1" dirty="0"/>
              <a:t> the </a:t>
            </a:r>
            <a:r>
              <a:rPr lang="sv-SE" sz="1600" b="1" dirty="0" err="1"/>
              <a:t>project</a:t>
            </a:r>
            <a:r>
              <a:rPr lang="sv-SE" sz="1600" b="1" dirty="0"/>
              <a:t> IK </a:t>
            </a:r>
            <a:r>
              <a:rPr lang="sv-SE" sz="1600" dirty="0"/>
              <a:t>partner for proper </a:t>
            </a:r>
            <a:r>
              <a:rPr lang="sv-SE" sz="1600" dirty="0" err="1"/>
              <a:t>followup</a:t>
            </a:r>
            <a:r>
              <a:rPr lang="sv-SE" sz="1600" dirty="0"/>
              <a:t>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delivery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components</a:t>
            </a:r>
            <a:r>
              <a:rPr lang="sv-SE" sz="1600" dirty="0"/>
              <a:t> to ESS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25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C1FD8-EEB3-5049-A8D7-7058ECCC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87069-6FA2-9745-B516-CD3C2D58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2F1761-9C73-1345-AA53-2AA2A62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84"/>
            <a:ext cx="7139136" cy="421556"/>
          </a:xfrm>
        </p:spPr>
        <p:txBody>
          <a:bodyPr/>
          <a:lstStyle/>
          <a:p>
            <a:r>
              <a:rPr lang="sv-SE" dirty="0" err="1"/>
              <a:t>Documentation</a:t>
            </a:r>
            <a:r>
              <a:rPr lang="sv-SE" dirty="0"/>
              <a:t>, from IK and at ESS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C5C56CD-FE85-184C-AB70-A418A1DA0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98335"/>
            <a:ext cx="7139136" cy="442913"/>
          </a:xfrm>
        </p:spPr>
        <p:txBody>
          <a:bodyPr/>
          <a:lstStyle/>
          <a:p>
            <a:r>
              <a:rPr lang="sv-SE" dirty="0"/>
              <a:t>ESS-”SRF manual” and CEA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notes</a:t>
            </a:r>
            <a:endParaRPr lang="sv-S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3C224C-BFD3-6848-9224-E53ADD79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" y="1117642"/>
            <a:ext cx="2984356" cy="2007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12FBB8-AD1F-5745-BAFF-AA3D82E21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4" y="1247871"/>
            <a:ext cx="3065542" cy="10979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78E332-15A9-0347-824E-180264FB6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" y="3151960"/>
            <a:ext cx="3828700" cy="1962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DE689F-191E-D145-B014-59ABA1B77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92" y="3867150"/>
            <a:ext cx="2650208" cy="7909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E34201-B4D3-F449-88FC-24FBAF2BD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08" y="2952750"/>
            <a:ext cx="3193793" cy="1927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3F3E99-C470-B34B-A6E2-CAE323B5F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04" y="2470197"/>
            <a:ext cx="3657600" cy="893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A9A480-613F-0A4A-9EE0-5A873C569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04" y="3639181"/>
            <a:ext cx="1141095" cy="722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5F8B9D-3748-DD42-8F2E-4D2D41231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4" y="1151663"/>
            <a:ext cx="2980530" cy="1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405A-C454-BB4C-8935-D638BDFB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standard </a:t>
            </a:r>
            <a:r>
              <a:rPr lang="sv-SE" dirty="0" err="1"/>
              <a:t>methods</a:t>
            </a:r>
            <a:r>
              <a:rPr lang="sv-SE" dirty="0"/>
              <a:t> in SRF </a:t>
            </a:r>
            <a:r>
              <a:rPr lang="sv-SE" dirty="0" err="1"/>
              <a:t>community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A0333-6C0E-4B4A-8967-0C6F8C98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99604-A402-AC4F-AAFF-4F9548C0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3745D6-2DCD-5E46-A948-E7CEB454B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E.g</a:t>
            </a:r>
            <a:r>
              <a:rPr lang="sv-SE" dirty="0"/>
              <a:t>. MSE </a:t>
            </a:r>
            <a:r>
              <a:rPr lang="sv-SE" dirty="0" err="1"/>
              <a:t>analysis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45091-479E-0F4A-950A-E6C29401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150"/>
            <a:ext cx="312420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4F1A06-9062-5E40-90BA-43D6E10F5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70926"/>
            <a:ext cx="3136900" cy="49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8AA8E-0ADF-9D42-938D-99FFF5E4D1EE}"/>
              </a:ext>
            </a:extLst>
          </p:cNvPr>
          <p:cNvSpPr txBox="1"/>
          <p:nvPr/>
        </p:nvSpPr>
        <p:spPr>
          <a:xfrm>
            <a:off x="3274670" y="3073780"/>
            <a:ext cx="17056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sv-SE" sz="1800" dirty="0">
                <a:solidFill>
                  <a:srgbClr val="FF0000"/>
                </a:solidFill>
              </a:rPr>
              <a:t>XFEL </a:t>
            </a:r>
            <a:r>
              <a:rPr lang="sv-SE" sz="1800" dirty="0" err="1">
                <a:solidFill>
                  <a:srgbClr val="FF0000"/>
                </a:solidFill>
              </a:rPr>
              <a:t>experience</a:t>
            </a:r>
            <a:endParaRPr lang="sv-SE" sz="18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F0104-10BE-0147-8409-622B0765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200150"/>
            <a:ext cx="4572000" cy="1397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10BB403-A3B6-2145-B42B-B40CB2CD7885}"/>
              </a:ext>
            </a:extLst>
          </p:cNvPr>
          <p:cNvSpPr/>
          <p:nvPr/>
        </p:nvSpPr>
        <p:spPr>
          <a:xfrm>
            <a:off x="3274670" y="3105225"/>
            <a:ext cx="5031130" cy="10219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93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0D4E8-56D0-A04C-91BD-080ED335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83E41-0BF4-D648-BC39-E995A271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Cavity Measurement Data at 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826-F4E3-EF4C-AC94-FAB50C02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B5E34-D3A1-3744-AA00-9A25C757ADD8}"/>
              </a:ext>
            </a:extLst>
          </p:cNvPr>
          <p:cNvSpPr txBox="1"/>
          <p:nvPr/>
        </p:nvSpPr>
        <p:spPr>
          <a:xfrm>
            <a:off x="152400" y="1200150"/>
            <a:ext cx="8915400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 err="1"/>
              <a:t>Measurements</a:t>
            </a:r>
            <a:r>
              <a:rPr lang="sv-SE" sz="1800" dirty="0"/>
              <a:t> taken @ </a:t>
            </a:r>
            <a:r>
              <a:rPr lang="sv-SE" sz="1800" dirty="0" err="1"/>
              <a:t>assembly</a:t>
            </a:r>
            <a:r>
              <a:rPr lang="sv-SE" sz="1800" dirty="0"/>
              <a:t>, </a:t>
            </a:r>
            <a:r>
              <a:rPr lang="sv-SE" sz="1800" dirty="0" err="1"/>
              <a:t>testing</a:t>
            </a:r>
            <a:r>
              <a:rPr lang="sv-SE" sz="1800" dirty="0"/>
              <a:t>, </a:t>
            </a:r>
            <a:r>
              <a:rPr lang="sv-SE" sz="1800" dirty="0" err="1"/>
              <a:t>commissioning</a:t>
            </a:r>
            <a:r>
              <a:rPr lang="sv-SE" sz="1800" dirty="0"/>
              <a:t> and operation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cavities</a:t>
            </a:r>
            <a:r>
              <a:rPr lang="sv-SE" sz="18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Data taken at IK and ESS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stored</a:t>
            </a:r>
            <a:r>
              <a:rPr lang="sv-SE" sz="1800" dirty="0"/>
              <a:t> </a:t>
            </a:r>
            <a:r>
              <a:rPr lang="sv-SE" sz="1800" dirty="0" err="1"/>
              <a:t>into</a:t>
            </a:r>
            <a:r>
              <a:rPr lang="sv-SE" sz="1800" dirty="0"/>
              <a:t> the </a:t>
            </a:r>
            <a:r>
              <a:rPr lang="sv-SE" sz="1800" dirty="0" err="1"/>
              <a:t>Measurement</a:t>
            </a:r>
            <a:r>
              <a:rPr lang="sv-SE" sz="1800" dirty="0"/>
              <a:t> &amp; </a:t>
            </a:r>
            <a:r>
              <a:rPr lang="sv-SE" sz="1800" dirty="0" err="1"/>
              <a:t>Calibration</a:t>
            </a:r>
            <a:r>
              <a:rPr lang="sv-SE" sz="1800" dirty="0"/>
              <a:t> DB from ICS @ESS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(</a:t>
            </a:r>
            <a:r>
              <a:rPr lang="sv-SE" sz="1800" dirty="0" err="1"/>
              <a:t>owncloud</a:t>
            </a:r>
            <a:r>
              <a:rPr lang="sv-SE" sz="1800" dirty="0"/>
              <a:t> service, </a:t>
            </a:r>
            <a:r>
              <a:rPr lang="sv-SE" sz="1800" dirty="0" err="1"/>
              <a:t>based</a:t>
            </a:r>
            <a:r>
              <a:rPr lang="sv-SE" sz="1800" dirty="0"/>
              <a:t> on </a:t>
            </a:r>
            <a:r>
              <a:rPr lang="sv-SE" sz="1800" dirty="0" err="1"/>
              <a:t>datafiles</a:t>
            </a:r>
            <a:r>
              <a:rPr lang="sv-SE" sz="1800" dirty="0"/>
              <a:t> in HDF5 format).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Gathering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b="1" dirty="0"/>
              <a:t>IK dat</a:t>
            </a:r>
            <a:r>
              <a:rPr lang="sv-SE" sz="1800" dirty="0"/>
              <a:t>a and the </a:t>
            </a:r>
            <a:r>
              <a:rPr lang="sv-SE" sz="1800" dirty="0" err="1"/>
              <a:t>development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local</a:t>
            </a:r>
            <a:r>
              <a:rPr lang="sv-SE" sz="1800" dirty="0"/>
              <a:t> </a:t>
            </a:r>
            <a:r>
              <a:rPr lang="sv-SE" sz="1800" dirty="0" err="1"/>
              <a:t>measurement</a:t>
            </a:r>
            <a:r>
              <a:rPr lang="sv-SE" sz="1800" dirty="0"/>
              <a:t> and </a:t>
            </a:r>
            <a:r>
              <a:rPr lang="sv-SE" sz="1800" b="1" dirty="0"/>
              <a:t>handling </a:t>
            </a:r>
            <a:r>
              <a:rPr lang="sv-SE" sz="1800" b="1" dirty="0" err="1"/>
              <a:t>tools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in the </a:t>
            </a:r>
            <a:r>
              <a:rPr lang="sv-SE" sz="1800" dirty="0" err="1"/>
              <a:t>scope</a:t>
            </a:r>
            <a:r>
              <a:rPr lang="sv-SE" sz="1800" dirty="0"/>
              <a:t> and </a:t>
            </a:r>
            <a:r>
              <a:rPr lang="sv-SE" sz="1800" dirty="0" err="1"/>
              <a:t>responsibility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b="1" dirty="0"/>
              <a:t>SRF </a:t>
            </a:r>
            <a:r>
              <a:rPr lang="sv-SE" sz="1800" b="1" dirty="0" err="1"/>
              <a:t>Section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Accelerator Division.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88580-06C4-3348-BA50-8FA54FA123F0}"/>
              </a:ext>
            </a:extLst>
          </p:cNvPr>
          <p:cNvSpPr txBox="1"/>
          <p:nvPr/>
        </p:nvSpPr>
        <p:spPr>
          <a:xfrm>
            <a:off x="1371600" y="3421618"/>
            <a:ext cx="60707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sv-SE" sz="1800" dirty="0" err="1"/>
              <a:t>Let’s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a look at the present system and at </a:t>
            </a:r>
            <a:r>
              <a:rPr lang="sv-SE" sz="1800" dirty="0" err="1"/>
              <a:t>its</a:t>
            </a:r>
            <a:r>
              <a:rPr lang="sv-SE" sz="1800" dirty="0"/>
              <a:t> </a:t>
            </a:r>
            <a:r>
              <a:rPr lang="sv-SE" sz="1800" dirty="0" err="1"/>
              <a:t>main</a:t>
            </a:r>
            <a:r>
              <a:rPr lang="sv-SE" sz="1800" dirty="0"/>
              <a:t>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86D67-1EAE-B446-B427-F1AB145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2" y="2503932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1CB9EFA-8D4A-4340-A369-E3CC7968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" y="2628891"/>
            <a:ext cx="1522623" cy="9634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805B9D-A4DE-B240-9EAF-151F3F25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2" y="2985539"/>
            <a:ext cx="1272212" cy="180050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98D360B-3411-9C48-A1AC-961488761DA8}"/>
              </a:ext>
            </a:extLst>
          </p:cNvPr>
          <p:cNvSpPr/>
          <p:nvPr/>
        </p:nvSpPr>
        <p:spPr>
          <a:xfrm>
            <a:off x="159657" y="1379600"/>
            <a:ext cx="8831944" cy="3554350"/>
          </a:xfrm>
          <a:custGeom>
            <a:avLst/>
            <a:gdLst>
              <a:gd name="connsiteX0" fmla="*/ 0 w 6324600"/>
              <a:gd name="connsiteY0" fmla="*/ 213259 h 3630551"/>
              <a:gd name="connsiteX1" fmla="*/ 213259 w 6324600"/>
              <a:gd name="connsiteY1" fmla="*/ 0 h 3630551"/>
              <a:gd name="connsiteX2" fmla="*/ 6111341 w 6324600"/>
              <a:gd name="connsiteY2" fmla="*/ 0 h 3630551"/>
              <a:gd name="connsiteX3" fmla="*/ 6324600 w 6324600"/>
              <a:gd name="connsiteY3" fmla="*/ 213259 h 3630551"/>
              <a:gd name="connsiteX4" fmla="*/ 6324600 w 6324600"/>
              <a:gd name="connsiteY4" fmla="*/ 3417292 h 3630551"/>
              <a:gd name="connsiteX5" fmla="*/ 6111341 w 6324600"/>
              <a:gd name="connsiteY5" fmla="*/ 3630551 h 3630551"/>
              <a:gd name="connsiteX6" fmla="*/ 213259 w 6324600"/>
              <a:gd name="connsiteY6" fmla="*/ 3630551 h 3630551"/>
              <a:gd name="connsiteX7" fmla="*/ 0 w 6324600"/>
              <a:gd name="connsiteY7" fmla="*/ 3417292 h 3630551"/>
              <a:gd name="connsiteX8" fmla="*/ 0 w 6324600"/>
              <a:gd name="connsiteY8" fmla="*/ 213259 h 3630551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796802 w 8908143"/>
              <a:gd name="connsiteY6" fmla="*/ 3630551 h 3630551"/>
              <a:gd name="connsiteX7" fmla="*/ 2583543 w 8908143"/>
              <a:gd name="connsiteY7" fmla="*/ 3417292 h 3630551"/>
              <a:gd name="connsiteX8" fmla="*/ 0 w 8908143"/>
              <a:gd name="connsiteY8" fmla="*/ 2822287 h 3630551"/>
              <a:gd name="connsiteX9" fmla="*/ 2583543 w 8908143"/>
              <a:gd name="connsiteY9" fmla="*/ 213259 h 3630551"/>
              <a:gd name="connsiteX0" fmla="*/ 2583543 w 8908143"/>
              <a:gd name="connsiteY0" fmla="*/ 213259 h 3660817"/>
              <a:gd name="connsiteX1" fmla="*/ 2796802 w 8908143"/>
              <a:gd name="connsiteY1" fmla="*/ 0 h 3660817"/>
              <a:gd name="connsiteX2" fmla="*/ 8694884 w 8908143"/>
              <a:gd name="connsiteY2" fmla="*/ 0 h 3660817"/>
              <a:gd name="connsiteX3" fmla="*/ 8908143 w 8908143"/>
              <a:gd name="connsiteY3" fmla="*/ 213259 h 3660817"/>
              <a:gd name="connsiteX4" fmla="*/ 8908143 w 8908143"/>
              <a:gd name="connsiteY4" fmla="*/ 3417292 h 3660817"/>
              <a:gd name="connsiteX5" fmla="*/ 8694884 w 8908143"/>
              <a:gd name="connsiteY5" fmla="*/ 3630551 h 3660817"/>
              <a:gd name="connsiteX6" fmla="*/ 2796802 w 8908143"/>
              <a:gd name="connsiteY6" fmla="*/ 3630551 h 3660817"/>
              <a:gd name="connsiteX7" fmla="*/ 21772 w 8908143"/>
              <a:gd name="connsiteY7" fmla="*/ 3598721 h 3660817"/>
              <a:gd name="connsiteX8" fmla="*/ 0 w 8908143"/>
              <a:gd name="connsiteY8" fmla="*/ 2822287 h 3660817"/>
              <a:gd name="connsiteX9" fmla="*/ 2583543 w 8908143"/>
              <a:gd name="connsiteY9" fmla="*/ 213259 h 3660817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1772 w 8908143"/>
              <a:gd name="connsiteY6" fmla="*/ 3598721 h 3630551"/>
              <a:gd name="connsiteX7" fmla="*/ 0 w 8908143"/>
              <a:gd name="connsiteY7" fmla="*/ 2822287 h 3630551"/>
              <a:gd name="connsiteX8" fmla="*/ 2583543 w 8908143"/>
              <a:gd name="connsiteY8" fmla="*/ 213259 h 3630551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664035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44 w 8908143"/>
              <a:gd name="connsiteY9" fmla="*/ 1247487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25487 w 8908143"/>
              <a:gd name="connsiteY9" fmla="*/ 2423144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341087 w 8908143"/>
              <a:gd name="connsiteY9" fmla="*/ 2684401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642306 w 8966906"/>
              <a:gd name="connsiteY0" fmla="*/ 213259 h 3664115"/>
              <a:gd name="connsiteX1" fmla="*/ 2855565 w 8966906"/>
              <a:gd name="connsiteY1" fmla="*/ 0 h 3664115"/>
              <a:gd name="connsiteX2" fmla="*/ 8753647 w 8966906"/>
              <a:gd name="connsiteY2" fmla="*/ 0 h 3664115"/>
              <a:gd name="connsiteX3" fmla="*/ 8966906 w 8966906"/>
              <a:gd name="connsiteY3" fmla="*/ 213259 h 3664115"/>
              <a:gd name="connsiteX4" fmla="*/ 8966906 w 8966906"/>
              <a:gd name="connsiteY4" fmla="*/ 3417292 h 3664115"/>
              <a:gd name="connsiteX5" fmla="*/ 8753647 w 8966906"/>
              <a:gd name="connsiteY5" fmla="*/ 3630551 h 3664115"/>
              <a:gd name="connsiteX6" fmla="*/ 399850 w 8966906"/>
              <a:gd name="connsiteY6" fmla="*/ 3664115 h 3664115"/>
              <a:gd name="connsiteX7" fmla="*/ 80535 w 8966906"/>
              <a:gd name="connsiteY7" fmla="*/ 3388264 h 3664115"/>
              <a:gd name="connsiteX8" fmla="*/ 58763 w 8966906"/>
              <a:gd name="connsiteY8" fmla="*/ 2822287 h 3664115"/>
              <a:gd name="connsiteX9" fmla="*/ 225678 w 8966906"/>
              <a:gd name="connsiteY9" fmla="*/ 2669887 h 3664115"/>
              <a:gd name="connsiteX10" fmla="*/ 2584250 w 8966906"/>
              <a:gd name="connsiteY10" fmla="*/ 2423144 h 3664115"/>
              <a:gd name="connsiteX11" fmla="*/ 2642306 w 8966906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98058 w 8908143"/>
              <a:gd name="connsiteY11" fmla="*/ 2365087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12058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59236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8143" h="3671372">
                <a:moveTo>
                  <a:pt x="2583543" y="213259"/>
                </a:moveTo>
                <a:cubicBezTo>
                  <a:pt x="2583543" y="95479"/>
                  <a:pt x="2679022" y="0"/>
                  <a:pt x="2796802" y="0"/>
                </a:cubicBezTo>
                <a:lnTo>
                  <a:pt x="8694884" y="0"/>
                </a:lnTo>
                <a:cubicBezTo>
                  <a:pt x="8812664" y="0"/>
                  <a:pt x="8908143" y="95479"/>
                  <a:pt x="8908143" y="213259"/>
                </a:cubicBezTo>
                <a:lnTo>
                  <a:pt x="8908143" y="3417292"/>
                </a:lnTo>
                <a:cubicBezTo>
                  <a:pt x="8908143" y="3535072"/>
                  <a:pt x="8812664" y="3630551"/>
                  <a:pt x="8694884" y="3630551"/>
                </a:cubicBezTo>
                <a:lnTo>
                  <a:pt x="203201" y="3671372"/>
                </a:lnTo>
                <a:cubicBezTo>
                  <a:pt x="84668" y="3637479"/>
                  <a:pt x="16933" y="3596329"/>
                  <a:pt x="7257" y="3359236"/>
                </a:cubicBezTo>
                <a:cubicBezTo>
                  <a:pt x="12096" y="3385872"/>
                  <a:pt x="2419" y="3071422"/>
                  <a:pt x="0" y="2822287"/>
                </a:cubicBezTo>
                <a:cubicBezTo>
                  <a:pt x="53219" y="2704977"/>
                  <a:pt x="14515" y="2671097"/>
                  <a:pt x="166915" y="2669887"/>
                </a:cubicBezTo>
                <a:lnTo>
                  <a:pt x="2380345" y="2648115"/>
                </a:lnTo>
                <a:cubicBezTo>
                  <a:pt x="2546049" y="2655372"/>
                  <a:pt x="2624668" y="2537459"/>
                  <a:pt x="2627087" y="2328801"/>
                </a:cubicBezTo>
                <a:cubicBezTo>
                  <a:pt x="2585963" y="291345"/>
                  <a:pt x="2572191" y="614697"/>
                  <a:pt x="2583543" y="2132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D2931-4132-C642-B001-E272CAE8A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Following requirements for long term maintenance plan of facility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7516C97C-1FB9-5F45-8AE1-6795521197F6}"/>
              </a:ext>
            </a:extLst>
          </p:cNvPr>
          <p:cNvSpPr/>
          <p:nvPr/>
        </p:nvSpPr>
        <p:spPr>
          <a:xfrm>
            <a:off x="3044371" y="2339366"/>
            <a:ext cx="2568639" cy="8889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Live Staging Area</a:t>
            </a:r>
          </a:p>
          <a:p>
            <a:pPr algn="ctr"/>
            <a:r>
              <a:rPr lang="en-US" dirty="0"/>
              <a:t>(typ. text files or </a:t>
            </a:r>
            <a:r>
              <a:rPr lang="en-US" dirty="0" err="1"/>
              <a:t>xls</a:t>
            </a:r>
            <a:r>
              <a:rPr lang="en-US" dirty="0"/>
              <a:t>)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FE4DCD5-E832-6645-A8D2-2D8C69C140FD}"/>
              </a:ext>
            </a:extLst>
          </p:cNvPr>
          <p:cNvSpPr/>
          <p:nvPr/>
        </p:nvSpPr>
        <p:spPr>
          <a:xfrm>
            <a:off x="6081486" y="1586344"/>
            <a:ext cx="2870831" cy="1227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Asset Management</a:t>
            </a:r>
          </a:p>
          <a:p>
            <a:pPr algn="ctr"/>
            <a:r>
              <a:rPr lang="en-US" dirty="0"/>
              <a:t>ID Installation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96F74-12F2-D146-8EE3-94A12BA3E614}"/>
              </a:ext>
            </a:extLst>
          </p:cNvPr>
          <p:cNvSpPr txBox="1"/>
          <p:nvPr/>
        </p:nvSpPr>
        <p:spPr>
          <a:xfrm>
            <a:off x="2895599" y="1421534"/>
            <a:ext cx="3021928" cy="663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 err="1"/>
              <a:t>Measurement&amp;Calibration</a:t>
            </a:r>
            <a:r>
              <a:rPr lang="en-US" sz="1800" dirty="0"/>
              <a:t> DB</a:t>
            </a:r>
          </a:p>
          <a:p>
            <a:pPr algn="l"/>
            <a:r>
              <a:rPr lang="en-US" sz="1800" dirty="0"/>
              <a:t>(</a:t>
            </a:r>
            <a:r>
              <a:rPr lang="en-US" sz="1800" dirty="0" err="1"/>
              <a:t>ownCloud</a:t>
            </a:r>
            <a:r>
              <a:rPr lang="en-US" sz="1800" dirty="0"/>
              <a:t> service)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0BD1173C-CD16-404E-8874-0AAB34BDBB8F}"/>
              </a:ext>
            </a:extLst>
          </p:cNvPr>
          <p:cNvSpPr/>
          <p:nvPr/>
        </p:nvSpPr>
        <p:spPr>
          <a:xfrm>
            <a:off x="3044371" y="3790950"/>
            <a:ext cx="2568639" cy="8852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Normalized Data</a:t>
            </a:r>
          </a:p>
          <a:p>
            <a:pPr algn="ctr"/>
            <a:r>
              <a:rPr lang="en-US" dirty="0"/>
              <a:t>(HDF files, metadata)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DCD3F1E-AC7A-3646-B905-D32154441809}"/>
              </a:ext>
            </a:extLst>
          </p:cNvPr>
          <p:cNvSpPr/>
          <p:nvPr/>
        </p:nvSpPr>
        <p:spPr>
          <a:xfrm>
            <a:off x="4307114" y="3331029"/>
            <a:ext cx="223047" cy="37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B61D-D275-A840-BC5D-9BCEE7D4EFD0}"/>
              </a:ext>
            </a:extLst>
          </p:cNvPr>
          <p:cNvSpPr txBox="1"/>
          <p:nvPr/>
        </p:nvSpPr>
        <p:spPr>
          <a:xfrm>
            <a:off x="4561235" y="3293763"/>
            <a:ext cx="793137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468076F7-4740-C44D-AD99-B8F638C6D099}"/>
              </a:ext>
            </a:extLst>
          </p:cNvPr>
          <p:cNvSpPr/>
          <p:nvPr/>
        </p:nvSpPr>
        <p:spPr>
          <a:xfrm rot="18947679">
            <a:off x="5368682" y="3131158"/>
            <a:ext cx="1435416" cy="2924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41CCF5-23E0-4C47-B5CC-D1B68B94D74F}"/>
              </a:ext>
            </a:extLst>
          </p:cNvPr>
          <p:cNvSpPr txBox="1"/>
          <p:nvPr/>
        </p:nvSpPr>
        <p:spPr>
          <a:xfrm>
            <a:off x="6464301" y="3023762"/>
            <a:ext cx="2111752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Tagging (in metadata)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487CBE53-9D87-E24B-9D50-07B889A18ABF}"/>
              </a:ext>
            </a:extLst>
          </p:cNvPr>
          <p:cNvSpPr/>
          <p:nvPr/>
        </p:nvSpPr>
        <p:spPr>
          <a:xfrm>
            <a:off x="5740400" y="4128025"/>
            <a:ext cx="831030" cy="2950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8225B05-9A8F-F64C-9D6F-00A64F38B1BD}"/>
              </a:ext>
            </a:extLst>
          </p:cNvPr>
          <p:cNvSpPr/>
          <p:nvPr/>
        </p:nvSpPr>
        <p:spPr>
          <a:xfrm>
            <a:off x="6718420" y="3714749"/>
            <a:ext cx="1951543" cy="1106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CC9333-A9BE-AA4A-B1BA-87C1330F5A1C}"/>
              </a:ext>
            </a:extLst>
          </p:cNvPr>
          <p:cNvSpPr/>
          <p:nvPr/>
        </p:nvSpPr>
        <p:spPr>
          <a:xfrm rot="18545533">
            <a:off x="2291631" y="3528672"/>
            <a:ext cx="1030163" cy="26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FE00CC-0072-4945-90F8-DBB6B9E389BD}"/>
              </a:ext>
            </a:extLst>
          </p:cNvPr>
          <p:cNvSpPr/>
          <p:nvPr/>
        </p:nvSpPr>
        <p:spPr>
          <a:xfrm>
            <a:off x="228600" y="1251012"/>
            <a:ext cx="2190898" cy="120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IKC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Intermediate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Outgoing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1EBBBA8-02D6-0441-94C9-3E9A95405F09}"/>
              </a:ext>
            </a:extLst>
          </p:cNvPr>
          <p:cNvSpPr/>
          <p:nvPr/>
        </p:nvSpPr>
        <p:spPr>
          <a:xfrm rot="2311092">
            <a:off x="2374626" y="2615170"/>
            <a:ext cx="604386" cy="24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3D5C3-6BA4-AF47-B3A7-61FABF946DEF}"/>
              </a:ext>
            </a:extLst>
          </p:cNvPr>
          <p:cNvSpPr txBox="1"/>
          <p:nvPr/>
        </p:nvSpPr>
        <p:spPr>
          <a:xfrm>
            <a:off x="5103586" y="1049763"/>
            <a:ext cx="1063171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ESS Scope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A7CC92-4A8F-2744-8660-F85A128915E6}"/>
              </a:ext>
            </a:extLst>
          </p:cNvPr>
          <p:cNvSpPr/>
          <p:nvPr/>
        </p:nvSpPr>
        <p:spPr>
          <a:xfrm>
            <a:off x="304800" y="4019550"/>
            <a:ext cx="2115349" cy="81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 TS2/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97EF9-466F-0844-B9BB-A17DBF9DDC30}"/>
              </a:ext>
            </a:extLst>
          </p:cNvPr>
          <p:cNvSpPr txBox="1"/>
          <p:nvPr/>
        </p:nvSpPr>
        <p:spPr>
          <a:xfrm>
            <a:off x="3027927" y="3410665"/>
            <a:ext cx="636703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22C20-310B-794A-BBAA-664C37F41B62}"/>
              </a:ext>
            </a:extLst>
          </p:cNvPr>
          <p:cNvSpPr txBox="1"/>
          <p:nvPr/>
        </p:nvSpPr>
        <p:spPr>
          <a:xfrm>
            <a:off x="1823360" y="2714221"/>
            <a:ext cx="933244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Transfer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87EA99-0C58-F142-B5F4-904614B05D54}"/>
              </a:ext>
            </a:extLst>
          </p:cNvPr>
          <p:cNvSpPr txBox="1"/>
          <p:nvPr/>
        </p:nvSpPr>
        <p:spPr>
          <a:xfrm>
            <a:off x="5664320" y="4420576"/>
            <a:ext cx="793137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7FBC89-93E2-134F-AAF8-D2ED7AA8EBD5}"/>
              </a:ext>
            </a:extLst>
          </p:cNvPr>
          <p:cNvSpPr/>
          <p:nvPr/>
        </p:nvSpPr>
        <p:spPr>
          <a:xfrm>
            <a:off x="6487318" y="3420264"/>
            <a:ext cx="22459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gitlab.esss.lu.se</a:t>
            </a:r>
            <a:r>
              <a:rPr lang="en-US" sz="1100" dirty="0"/>
              <a:t>/</a:t>
            </a:r>
            <a:r>
              <a:rPr lang="en-US" sz="1100" dirty="0" err="1"/>
              <a:t>SRF_Section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8AF304-DDEA-2749-94B5-5B5DDD097A58}"/>
              </a:ext>
            </a:extLst>
          </p:cNvPr>
          <p:cNvSpPr/>
          <p:nvPr/>
        </p:nvSpPr>
        <p:spPr>
          <a:xfrm>
            <a:off x="2908408" y="1982616"/>
            <a:ext cx="31884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https://meas01.esss.lu.se/</a:t>
            </a:r>
            <a:r>
              <a:rPr lang="en-US" sz="1100" dirty="0" err="1"/>
              <a:t>owncloud</a:t>
            </a:r>
            <a:r>
              <a:rPr lang="en-US" sz="1100" dirty="0"/>
              <a:t>/</a:t>
            </a:r>
            <a:r>
              <a:rPr lang="en-US" sz="1100" dirty="0" err="1"/>
              <a:t>index.php</a:t>
            </a:r>
            <a:r>
              <a:rPr lang="en-US" sz="1100" dirty="0"/>
              <a:t>/login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16D21-1761-1A47-B369-7491091A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C1B9-D420-9649-A9B2-96D22ABB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CCDB-0063-F54A-B009-D8627E83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Architecture for data storage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9E03F-021A-BA46-BFDC-64A39E1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98190-C0DF-0343-BCE5-51717050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76350"/>
            <a:ext cx="7340600" cy="344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4215D7-4739-A440-9347-22EB89BA7578}"/>
              </a:ext>
            </a:extLst>
          </p:cNvPr>
          <p:cNvSpPr/>
          <p:nvPr/>
        </p:nvSpPr>
        <p:spPr>
          <a:xfrm>
            <a:off x="1905000" y="340995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65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FA99D-2E7F-3A48-B0CC-0E3AF01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77C1F-1785-3B44-A47C-242D7BB7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SW tools (all on ESS Gitlab)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304CC-0B9C-1B4A-8A22-6AC1CBBF2942}"/>
              </a:ext>
            </a:extLst>
          </p:cNvPr>
          <p:cNvSpPr txBox="1"/>
          <p:nvPr/>
        </p:nvSpPr>
        <p:spPr>
          <a:xfrm>
            <a:off x="4572000" y="4476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4FE7-30ED-8746-9C8F-3D1169F9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3337F1-34F8-DE45-8793-8B7D3F5C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23950"/>
            <a:ext cx="5486400" cy="3817725"/>
          </a:xfrm>
          <a:prstGeom prst="rect">
            <a:avLst/>
          </a:prstGeom>
        </p:spPr>
      </p:pic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71E8785-6634-EB47-ABF9-3745D863724C}"/>
              </a:ext>
            </a:extLst>
          </p:cNvPr>
          <p:cNvCxnSpPr/>
          <p:nvPr/>
        </p:nvCxnSpPr>
        <p:spPr>
          <a:xfrm>
            <a:off x="914400" y="2419350"/>
            <a:ext cx="7620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7CBF3C8-54FD-A14D-BE68-A10E4D602549}"/>
              </a:ext>
            </a:extLst>
          </p:cNvPr>
          <p:cNvSpPr/>
          <p:nvPr/>
        </p:nvSpPr>
        <p:spPr>
          <a:xfrm>
            <a:off x="1667664" y="2712024"/>
            <a:ext cx="846936" cy="24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218253CA-960E-F449-8F88-E322B9AFD6C9}"/>
              </a:ext>
            </a:extLst>
          </p:cNvPr>
          <p:cNvCxnSpPr>
            <a:cxnSpLocks/>
          </p:cNvCxnSpPr>
          <p:nvPr/>
        </p:nvCxnSpPr>
        <p:spPr>
          <a:xfrm>
            <a:off x="914400" y="3498275"/>
            <a:ext cx="7620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827F88F-2C1D-1F42-B84A-64B768BAD268}"/>
              </a:ext>
            </a:extLst>
          </p:cNvPr>
          <p:cNvSpPr/>
          <p:nvPr/>
        </p:nvSpPr>
        <p:spPr>
          <a:xfrm>
            <a:off x="1667664" y="3714750"/>
            <a:ext cx="84693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82259-878D-0D4F-AA1C-7564A4F36AE2}"/>
              </a:ext>
            </a:extLst>
          </p:cNvPr>
          <p:cNvSpPr txBox="1"/>
          <p:nvPr/>
        </p:nvSpPr>
        <p:spPr>
          <a:xfrm rot="18735269">
            <a:off x="-195160" y="2089481"/>
            <a:ext cx="2095609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Browse/Analyze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54249-4304-9E4A-8B8A-12605007023C}"/>
              </a:ext>
            </a:extLst>
          </p:cNvPr>
          <p:cNvSpPr txBox="1"/>
          <p:nvPr/>
        </p:nvSpPr>
        <p:spPr>
          <a:xfrm rot="18735269">
            <a:off x="159685" y="3247872"/>
            <a:ext cx="118108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Measure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6EE838C-D1E1-5149-9002-5EB42D2E9036}"/>
              </a:ext>
            </a:extLst>
          </p:cNvPr>
          <p:cNvSpPr/>
          <p:nvPr/>
        </p:nvSpPr>
        <p:spPr>
          <a:xfrm>
            <a:off x="7162800" y="1379465"/>
            <a:ext cx="152400" cy="133255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D9E4C-DC5D-564D-AA22-D2858B84D87C}"/>
              </a:ext>
            </a:extLst>
          </p:cNvPr>
          <p:cNvSpPr txBox="1"/>
          <p:nvPr/>
        </p:nvSpPr>
        <p:spPr>
          <a:xfrm>
            <a:off x="7315200" y="1691801"/>
            <a:ext cx="165734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Transfer from IK/normalize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4A0FB-19F4-FF4A-9027-04FB721CF990}"/>
              </a:ext>
            </a:extLst>
          </p:cNvPr>
          <p:cNvSpPr txBox="1"/>
          <p:nvPr/>
        </p:nvSpPr>
        <p:spPr>
          <a:xfrm>
            <a:off x="7147218" y="4489304"/>
            <a:ext cx="199678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Classes for abstraction/serialization</a:t>
            </a:r>
          </a:p>
        </p:txBody>
      </p:sp>
    </p:spTree>
    <p:extLst>
      <p:ext uri="{BB962C8B-B14F-4D97-AF65-F5344CB8AC3E}">
        <p14:creationId xmlns:p14="http://schemas.microsoft.com/office/powerpoint/2010/main" val="342134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2478-A6EF-2F44-B4F3-68409DA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European Spallation Source ERIC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A236C-1576-034F-A5B4-A8C1806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FF9AD-AA97-CA45-98D8-A97DBAD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explorers: Measured bandwidths &amp; VT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93A09E3-2350-584D-B053-4CAEA0C92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Show </a:t>
            </a:r>
            <a:r>
              <a:rPr lang="sv-SE" dirty="0" err="1"/>
              <a:t>fullfillment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specifications</a:t>
            </a:r>
            <a:r>
              <a:rPr lang="sv-SE" dirty="0"/>
              <a:t> or handling the </a:t>
            </a:r>
            <a:r>
              <a:rPr lang="sv-SE" dirty="0" err="1"/>
              <a:t>handover</a:t>
            </a:r>
            <a:r>
              <a:rPr lang="sv-SE" dirty="0"/>
              <a:t> </a:t>
            </a:r>
            <a:r>
              <a:rPr lang="sv-SE" dirty="0" err="1"/>
              <a:t>conditions</a:t>
            </a: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3A367-A402-2449-9DCE-23152B7E8222}"/>
              </a:ext>
            </a:extLst>
          </p:cNvPr>
          <p:cNvSpPr txBox="1"/>
          <p:nvPr/>
        </p:nvSpPr>
        <p:spPr>
          <a:xfrm>
            <a:off x="6310" y="1047750"/>
            <a:ext cx="31178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allows</a:t>
            </a:r>
            <a:r>
              <a:rPr lang="sv-SE" sz="1600" dirty="0"/>
              <a:t> to </a:t>
            </a:r>
            <a:r>
              <a:rPr lang="sv-SE" sz="1600" b="1" dirty="0" err="1">
                <a:solidFill>
                  <a:srgbClr val="FF0000"/>
                </a:solidFill>
              </a:rPr>
              <a:t>browse</a:t>
            </a:r>
            <a:r>
              <a:rPr lang="sv-SE" sz="1600" b="1" dirty="0">
                <a:solidFill>
                  <a:srgbClr val="FF0000"/>
                </a:solidFill>
              </a:rPr>
              <a:t>, display </a:t>
            </a:r>
            <a:r>
              <a:rPr lang="sv-SE" sz="1600" b="1" dirty="0"/>
              <a:t>&amp; </a:t>
            </a:r>
            <a:r>
              <a:rPr lang="sv-SE" sz="1600" b="1" dirty="0" err="1"/>
              <a:t>analyze</a:t>
            </a:r>
            <a:r>
              <a:rPr lang="sv-SE" sz="1600" dirty="0"/>
              <a:t> the </a:t>
            </a:r>
            <a:r>
              <a:rPr lang="sv-SE" sz="1600" dirty="0" err="1"/>
              <a:t>cavity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data (</a:t>
            </a:r>
            <a:r>
              <a:rPr lang="sv-SE" sz="1600" dirty="0" err="1"/>
              <a:t>warm</a:t>
            </a:r>
            <a:r>
              <a:rPr lang="sv-SE" sz="1600" dirty="0"/>
              <a:t>/</a:t>
            </a:r>
            <a:r>
              <a:rPr lang="sv-SE" sz="1600" dirty="0" err="1"/>
              <a:t>cold</a:t>
            </a:r>
            <a:r>
              <a:rPr lang="sv-SE" sz="1600" dirty="0"/>
              <a:t>!)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C7082-EC48-5B43-98AE-BAA9C6424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"/>
          <a:stretch/>
        </p:blipFill>
        <p:spPr>
          <a:xfrm>
            <a:off x="21550" y="1871161"/>
            <a:ext cx="3314724" cy="3138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4E3E0-B080-E742-9035-804EE3A161A4}"/>
              </a:ext>
            </a:extLst>
          </p:cNvPr>
          <p:cNvSpPr txBox="1"/>
          <p:nvPr/>
        </p:nvSpPr>
        <p:spPr>
          <a:xfrm>
            <a:off x="523275" y="2953332"/>
            <a:ext cx="20675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M001 from FAB to CEA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5A934-4B44-674D-8BE4-393366E84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61" y="1108867"/>
            <a:ext cx="2337576" cy="1753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D7F9F5-C558-774D-9C2C-49F73186C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80" y="2871783"/>
            <a:ext cx="2241557" cy="1681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56598E-396B-AA4E-9DD8-D95751DC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32" y="1123950"/>
            <a:ext cx="2880268" cy="16108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92B0F4-4930-3B4E-AFF0-65BF95362A6E}"/>
              </a:ext>
            </a:extLst>
          </p:cNvPr>
          <p:cNvSpPr txBox="1"/>
          <p:nvPr/>
        </p:nvSpPr>
        <p:spPr>
          <a:xfrm>
            <a:off x="7315200" y="2110721"/>
            <a:ext cx="14579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Cold spectrum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FFC56-2A1E-084F-A24D-45727AB913A5}"/>
              </a:ext>
            </a:extLst>
          </p:cNvPr>
          <p:cNvSpPr txBox="1"/>
          <p:nvPr/>
        </p:nvSpPr>
        <p:spPr>
          <a:xfrm>
            <a:off x="4165773" y="1803122"/>
            <a:ext cx="1457925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Field flatness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measurement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6EB32D-4EC2-5F46-95E4-3033EA67DAB4}"/>
              </a:ext>
            </a:extLst>
          </p:cNvPr>
          <p:cNvSpPr txBox="1"/>
          <p:nvPr/>
        </p:nvSpPr>
        <p:spPr>
          <a:xfrm>
            <a:off x="4401092" y="3607675"/>
            <a:ext cx="1457925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Transmission monitoring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922DC5-0F22-424C-AAF4-242C7685C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2800350"/>
            <a:ext cx="2855976" cy="22489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36CD4F-28E2-0946-A908-7E572669CEFB}"/>
              </a:ext>
            </a:extLst>
          </p:cNvPr>
          <p:cNvSpPr txBox="1"/>
          <p:nvPr/>
        </p:nvSpPr>
        <p:spPr>
          <a:xfrm>
            <a:off x="6705599" y="4077473"/>
            <a:ext cx="140407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Cold Test and RF calibration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1D8C8-C4A6-C445-8B1B-81510EAE8F54}"/>
              </a:ext>
            </a:extLst>
          </p:cNvPr>
          <p:cNvSpPr txBox="1"/>
          <p:nvPr/>
        </p:nvSpPr>
        <p:spPr>
          <a:xfrm>
            <a:off x="3246121" y="4552118"/>
            <a:ext cx="300227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Data taken on cavities at INFN/DESY from INFN DMS (D. </a:t>
            </a:r>
            <a:r>
              <a:rPr lang="en-US" sz="1200" dirty="0" err="1"/>
              <a:t>Sertore</a:t>
            </a:r>
            <a:r>
              <a:rPr lang="en-US" sz="1200" dirty="0"/>
              <a:t>), migrated in ESS DB</a:t>
            </a:r>
          </a:p>
        </p:txBody>
      </p:sp>
    </p:spTree>
    <p:extLst>
      <p:ext uri="{BB962C8B-B14F-4D97-AF65-F5344CB8AC3E}">
        <p14:creationId xmlns:p14="http://schemas.microsoft.com/office/powerpoint/2010/main" val="365386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54164D-D259-E64B-A424-DC6349F35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/>
          <a:stretch/>
        </p:blipFill>
        <p:spPr>
          <a:xfrm>
            <a:off x="5307641" y="1428750"/>
            <a:ext cx="2112516" cy="16585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6FF9AD-AA97-CA45-98D8-A97DBAD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explorer: Data trends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2478-A6EF-2F44-B4F3-68409DA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A236C-1576-034F-A5B4-A8C1806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1605D1-0801-A244-B4DB-7BADF3548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During module lifecycle, below M-ECCTD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F7D800-EEF6-3945-BF5D-D4F82262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2483"/>
            <a:ext cx="3217396" cy="3127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3A367-A402-2449-9DCE-23152B7E8222}"/>
              </a:ext>
            </a:extLst>
          </p:cNvPr>
          <p:cNvSpPr txBox="1"/>
          <p:nvPr/>
        </p:nvSpPr>
        <p:spPr>
          <a:xfrm>
            <a:off x="6310" y="1047750"/>
            <a:ext cx="31178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allows</a:t>
            </a:r>
            <a:r>
              <a:rPr lang="sv-SE" sz="1600" dirty="0"/>
              <a:t> to </a:t>
            </a:r>
            <a:r>
              <a:rPr lang="sv-SE" sz="1600" b="1" dirty="0" err="1"/>
              <a:t>browse</a:t>
            </a:r>
            <a:r>
              <a:rPr lang="sv-SE" sz="1600" b="1" dirty="0"/>
              <a:t>, display &amp; </a:t>
            </a:r>
            <a:r>
              <a:rPr lang="sv-SE" sz="1600" b="1" dirty="0" err="1">
                <a:solidFill>
                  <a:srgbClr val="FF0000"/>
                </a:solidFill>
              </a:rPr>
              <a:t>analyze</a:t>
            </a:r>
            <a:r>
              <a:rPr lang="sv-SE" sz="1600" dirty="0"/>
              <a:t> the </a:t>
            </a:r>
            <a:r>
              <a:rPr lang="sv-SE" sz="1600" dirty="0" err="1"/>
              <a:t>cavity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data (</a:t>
            </a:r>
            <a:r>
              <a:rPr lang="sv-SE" sz="1600" dirty="0" err="1"/>
              <a:t>warm</a:t>
            </a:r>
            <a:r>
              <a:rPr lang="sv-SE" sz="1600" dirty="0"/>
              <a:t>/</a:t>
            </a:r>
            <a:r>
              <a:rPr lang="sv-SE" sz="1600" dirty="0" err="1"/>
              <a:t>cold</a:t>
            </a:r>
            <a:r>
              <a:rPr lang="sv-SE" sz="1600" dirty="0"/>
              <a:t>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896B6-8E0F-2D4C-8D66-CD6B56B5E1D2}"/>
              </a:ext>
            </a:extLst>
          </p:cNvPr>
          <p:cNvSpPr txBox="1"/>
          <p:nvPr/>
        </p:nvSpPr>
        <p:spPr>
          <a:xfrm>
            <a:off x="5562600" y="1131533"/>
            <a:ext cx="9733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pi-mode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6767E-8329-D348-9CA9-A501CD4343CA}"/>
              </a:ext>
            </a:extLst>
          </p:cNvPr>
          <p:cNvSpPr txBox="1"/>
          <p:nvPr/>
        </p:nvSpPr>
        <p:spPr>
          <a:xfrm>
            <a:off x="1295961" y="4138964"/>
            <a:ext cx="20675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MB001 in M-ECCTD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326CE-21E9-8240-95ED-49DC9966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27" y="3054183"/>
            <a:ext cx="1949455" cy="14620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493E0F-3D22-1A4D-AD50-F99DF8025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57" y="1583973"/>
            <a:ext cx="1643735" cy="12328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C369B6-4B5C-5545-B404-D88EFF5E6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20" y="2978018"/>
            <a:ext cx="1923087" cy="1442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0FC73A-FFE5-7747-8D0E-D996A94A0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02" y="1454351"/>
            <a:ext cx="1859602" cy="1394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142AC-056C-B343-9060-BC91C2F2AED3}"/>
              </a:ext>
            </a:extLst>
          </p:cNvPr>
          <p:cNvSpPr txBox="1"/>
          <p:nvPr/>
        </p:nvSpPr>
        <p:spPr>
          <a:xfrm>
            <a:off x="3276600" y="1135778"/>
            <a:ext cx="206248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MSE: </a:t>
            </a:r>
            <a:r>
              <a:rPr lang="sv-SE" sz="1200" dirty="0" err="1">
                <a:solidFill>
                  <a:srgbClr val="FF0000"/>
                </a:solidFill>
              </a:rPr>
              <a:t>Mean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Spectrum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Error</a:t>
            </a:r>
            <a:endParaRPr lang="sv-SE" sz="1200" dirty="0">
              <a:solidFill>
                <a:srgbClr val="FF0000"/>
              </a:solidFill>
            </a:endParaRPr>
          </a:p>
          <a:p>
            <a:pPr algn="ctr"/>
            <a:endParaRPr lang="sv-SE" sz="18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9CCDDB1-6EE5-5A4D-AF4D-C379EB1AB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78" y="3609497"/>
            <a:ext cx="1664338" cy="12482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0B0D48-6C80-1C4F-B9C4-8894B6AA2C76}"/>
              </a:ext>
            </a:extLst>
          </p:cNvPr>
          <p:cNvSpPr txBox="1"/>
          <p:nvPr/>
        </p:nvSpPr>
        <p:spPr>
          <a:xfrm>
            <a:off x="7615351" y="1159122"/>
            <a:ext cx="98264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 err="1">
                <a:solidFill>
                  <a:srgbClr val="FF0000"/>
                </a:solidFill>
              </a:rPr>
              <a:t>coupling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94B41-C94C-934E-A7CC-94850E2A621D}"/>
              </a:ext>
            </a:extLst>
          </p:cNvPr>
          <p:cNvSpPr txBox="1"/>
          <p:nvPr/>
        </p:nvSpPr>
        <p:spPr>
          <a:xfrm>
            <a:off x="7613620" y="3261650"/>
            <a:ext cx="9843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Q </a:t>
            </a:r>
            <a:r>
              <a:rPr lang="sv-SE" sz="1800" dirty="0" err="1">
                <a:solidFill>
                  <a:srgbClr val="FF0000"/>
                </a:solidFill>
              </a:rPr>
              <a:t>values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BAA26C-160E-2348-9358-08DBCBAC1261}"/>
              </a:ext>
            </a:extLst>
          </p:cNvPr>
          <p:cNvSpPr txBox="1"/>
          <p:nvPr/>
        </p:nvSpPr>
        <p:spPr>
          <a:xfrm>
            <a:off x="8015993" y="2952750"/>
            <a:ext cx="48442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(…)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DF1CECA8-7FF7-4A41-B0FE-8B61127B09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06195" y="2884998"/>
            <a:ext cx="974180" cy="638324"/>
          </a:xfrm>
          <a:prstGeom prst="curvedConnector3">
            <a:avLst/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FEEC385-7C63-6048-9C90-DE31929F8D98}"/>
              </a:ext>
            </a:extLst>
          </p:cNvPr>
          <p:cNvSpPr/>
          <p:nvPr/>
        </p:nvSpPr>
        <p:spPr>
          <a:xfrm>
            <a:off x="4608893" y="2453641"/>
            <a:ext cx="725107" cy="240725"/>
          </a:xfrm>
          <a:prstGeom prst="ellipse">
            <a:avLst/>
          </a:prstGeom>
          <a:noFill/>
          <a:ln>
            <a:solidFill>
              <a:srgbClr val="13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5FA991D-95C0-EF4B-B352-C9D970488384}"/>
              </a:ext>
            </a:extLst>
          </p:cNvPr>
          <p:cNvSpPr/>
          <p:nvPr/>
        </p:nvSpPr>
        <p:spPr>
          <a:xfrm>
            <a:off x="6733284" y="2255915"/>
            <a:ext cx="725107" cy="240725"/>
          </a:xfrm>
          <a:prstGeom prst="ellipse">
            <a:avLst/>
          </a:prstGeom>
          <a:noFill/>
          <a:ln>
            <a:solidFill>
              <a:srgbClr val="13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AF28802-433D-2C45-AC7D-4C1D518F30D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2020" y="2709902"/>
            <a:ext cx="1077842" cy="651318"/>
          </a:xfrm>
          <a:prstGeom prst="curvedConnector3">
            <a:avLst/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E1779B9-078C-EE4E-8B6F-FEAED6BF144B}"/>
              </a:ext>
            </a:extLst>
          </p:cNvPr>
          <p:cNvSpPr txBox="1"/>
          <p:nvPr/>
        </p:nvSpPr>
        <p:spPr>
          <a:xfrm>
            <a:off x="3386459" y="4552118"/>
            <a:ext cx="3776341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Data taken during MECCTD testing at CEA (E. </a:t>
            </a:r>
            <a:r>
              <a:rPr lang="en-US" sz="1200" dirty="0" err="1"/>
              <a:t>Cenni</a:t>
            </a:r>
            <a:r>
              <a:rPr lang="en-US" sz="1200" dirty="0"/>
              <a:t>), </a:t>
            </a:r>
          </a:p>
          <a:p>
            <a:pPr algn="l"/>
            <a:r>
              <a:rPr lang="en-US" sz="1200" dirty="0"/>
              <a:t>migrated in ESS DB</a:t>
            </a:r>
          </a:p>
        </p:txBody>
      </p:sp>
    </p:spTree>
    <p:extLst>
      <p:ext uri="{BB962C8B-B14F-4D97-AF65-F5344CB8AC3E}">
        <p14:creationId xmlns:p14="http://schemas.microsoft.com/office/powerpoint/2010/main" val="33208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65E4B6-7345-C54F-8530-F2E47E54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M-ECCTD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A547CF-7582-4E4B-BC8B-82245B23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69" y="4017900"/>
            <a:ext cx="8229600" cy="924787"/>
          </a:xfrm>
        </p:spPr>
        <p:txBody>
          <a:bodyPr/>
          <a:lstStyle/>
          <a:p>
            <a:pPr algn="ctr"/>
            <a:r>
              <a:rPr lang="en-US" b="1" dirty="0"/>
              <a:t>Data</a:t>
            </a:r>
            <a:r>
              <a:rPr lang="en-US" dirty="0"/>
              <a:t> to be </a:t>
            </a:r>
            <a:r>
              <a:rPr lang="en-US" b="1" dirty="0"/>
              <a:t>used during TS2/Tunnel preparation phases</a:t>
            </a:r>
          </a:p>
          <a:p>
            <a:pPr lvl="1" algn="ctr"/>
            <a:r>
              <a:rPr lang="en-US" dirty="0"/>
              <a:t>T data not available for all measurements (approx. 5 kHz/C around RT)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AB8EB-25B4-8249-B993-630E415F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D0F6-803B-964C-8624-5F9B1031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demonstrator retrieve data of </a:t>
            </a:r>
            <a:r>
              <a:rPr lang="en-US" b="1" dirty="0"/>
              <a:t>expected behavior </a:t>
            </a:r>
            <a:r>
              <a:rPr lang="en-US" dirty="0"/>
              <a:t>of series in TS2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3D1E9-B092-6044-9D78-9FA6D42EA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97469"/>
              </p:ext>
            </p:extLst>
          </p:nvPr>
        </p:nvGraphicFramePr>
        <p:xfrm>
          <a:off x="381000" y="1246619"/>
          <a:ext cx="8381998" cy="266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55188332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70801308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6482392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8103291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16245537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4073603579"/>
                    </a:ext>
                  </a:extLst>
                </a:gridCol>
              </a:tblGrid>
              <a:tr h="3867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Parameter, all data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CAV1</a:t>
                      </a:r>
                    </a:p>
                    <a:p>
                      <a:pPr algn="ctr"/>
                      <a:r>
                        <a:rPr lang="en-US" sz="1400" dirty="0"/>
                        <a:t>M001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CAV2</a:t>
                      </a:r>
                    </a:p>
                    <a:p>
                      <a:pPr algn="ctr"/>
                      <a:r>
                        <a:rPr lang="en-US" sz="1400" dirty="0"/>
                        <a:t>MP04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CAV3</a:t>
                      </a:r>
                    </a:p>
                    <a:p>
                      <a:pPr algn="ctr"/>
                      <a:r>
                        <a:rPr lang="en-US" sz="1400" dirty="0"/>
                        <a:t>MP01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CAV4</a:t>
                      </a:r>
                    </a:p>
                    <a:p>
                      <a:pPr algn="ctr"/>
                      <a:r>
                        <a:rPr lang="en-US" sz="1400" dirty="0"/>
                        <a:t>MP02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&lt;AVE&gt;</a:t>
                      </a:r>
                    </a:p>
                    <a:p>
                      <a:pPr algn="ctr"/>
                      <a:r>
                        <a:rPr lang="en-US" sz="1400" dirty="0"/>
                        <a:t>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2730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Effect of Brackets (also, hysteresis due to mechanical slack)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114±48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040616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4.2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1172±18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156738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2K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1095±14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5917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4.2K to 2K, col, (Pressure sensitivity 1 bar to 30 mbar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-76±7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07326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String from air to vacuum (tuner, tank &amp; </a:t>
                      </a:r>
                      <a:r>
                        <a:rPr lang="en-US" sz="1400" dirty="0" err="1"/>
                        <a:t>vv</a:t>
                      </a:r>
                      <a:r>
                        <a:rPr lang="en-US" sz="1400" dirty="0"/>
                        <a:t>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184±11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4954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Vessel from air to vacuum (tuner, string vacuum, tank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99±18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90074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7D428-9D06-DF4A-84AB-3EFDA021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5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9CE985-4259-3C48-8FFA-E664DF4DA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23" y="3181350"/>
            <a:ext cx="2571578" cy="19286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131B1-7A2F-B144-B02E-D8ABFC8CD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>
          <a:xfrm>
            <a:off x="3917576" y="1088832"/>
            <a:ext cx="4769224" cy="38451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E322B-1037-2749-9255-BF85C8C0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5750"/>
            <a:ext cx="3886200" cy="3258875"/>
          </a:xfrm>
        </p:spPr>
        <p:txBody>
          <a:bodyPr/>
          <a:lstStyle/>
          <a:p>
            <a:r>
              <a:rPr lang="en-US" dirty="0"/>
              <a:t>It allows to measure cavities (</a:t>
            </a:r>
            <a:r>
              <a:rPr lang="en-US" b="1" dirty="0"/>
              <a:t>S21, with VNA</a:t>
            </a:r>
            <a:r>
              <a:rPr lang="en-US" dirty="0"/>
              <a:t>) and </a:t>
            </a:r>
            <a:r>
              <a:rPr lang="en-US" b="1" dirty="0"/>
              <a:t>store data</a:t>
            </a:r>
            <a:r>
              <a:rPr lang="en-US" dirty="0"/>
              <a:t> automatically in the Cavity DB</a:t>
            </a:r>
          </a:p>
          <a:p>
            <a:r>
              <a:rPr lang="en-US" dirty="0"/>
              <a:t>Used for all measurements of M-ECCTD, after reception</a:t>
            </a:r>
          </a:p>
          <a:p>
            <a:pPr lvl="1"/>
            <a:r>
              <a:rPr lang="en-US" dirty="0"/>
              <a:t>Bandwidth (coarse &amp; fine search)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HOM spectrum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74007-703A-EA49-8296-F6130A4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391CD-212A-134F-852C-6865EE3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12F19-BBE0-DE46-95A3-822226D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tools at 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79855-8E6F-6946-8FC9-B608D81D710B}"/>
              </a:ext>
            </a:extLst>
          </p:cNvPr>
          <p:cNvSpPr txBox="1"/>
          <p:nvPr/>
        </p:nvSpPr>
        <p:spPr>
          <a:xfrm>
            <a:off x="0" y="3714750"/>
            <a:ext cx="1314623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E.g. proof of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no HOM close to n=5 beam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Harmonics at cold in VT!</a:t>
            </a:r>
          </a:p>
        </p:txBody>
      </p:sp>
    </p:spTree>
    <p:extLst>
      <p:ext uri="{BB962C8B-B14F-4D97-AF65-F5344CB8AC3E}">
        <p14:creationId xmlns:p14="http://schemas.microsoft.com/office/powerpoint/2010/main" val="219068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13134</TotalTime>
  <Words>1115</Words>
  <Application>Microsoft Macintosh PowerPoint</Application>
  <PresentationFormat>On-screen Show (16:9)</PresentationFormat>
  <Paragraphs>241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Office-tema</vt:lpstr>
      <vt:lpstr>2_Anpassad formgivning</vt:lpstr>
      <vt:lpstr>High level ESS SRF test plan</vt:lpstr>
      <vt:lpstr>Elliptical Cavity Measurement Data at ESS</vt:lpstr>
      <vt:lpstr>Frequency data at ESS </vt:lpstr>
      <vt:lpstr>Present Architecture for data storage</vt:lpstr>
      <vt:lpstr>Existing SW tools (all on ESS Gitlab)</vt:lpstr>
      <vt:lpstr>Data explorers: Measured bandwidths &amp; VT</vt:lpstr>
      <vt:lpstr>Data explorer: Data trends</vt:lpstr>
      <vt:lpstr>M-ECCTD analysis</vt:lpstr>
      <vt:lpstr>Measurement tools at ESS</vt:lpstr>
      <vt:lpstr>Cavities &amp; Module measurements workflow</vt:lpstr>
      <vt:lpstr>Calibration, Conditioning and Measurements at TS2</vt:lpstr>
      <vt:lpstr>Calibration, Conditioning and Measurements at TS2 (2)</vt:lpstr>
      <vt:lpstr>PowerPoint Presentation</vt:lpstr>
      <vt:lpstr>Backup slides</vt:lpstr>
      <vt:lpstr>Frequency data at ESS (2)</vt:lpstr>
      <vt:lpstr>Documentation, from IK and at ESS </vt:lpstr>
      <vt:lpstr>Use of standard methods in SRF community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subject/>
  <dc:creator>Cecilia Maiano</dc:creator>
  <cp:keywords/>
  <dc:description/>
  <cp:lastModifiedBy>Microsoft Office User</cp:lastModifiedBy>
  <cp:revision>145</cp:revision>
  <dcterms:created xsi:type="dcterms:W3CDTF">2018-11-03T15:03:49Z</dcterms:created>
  <dcterms:modified xsi:type="dcterms:W3CDTF">2019-04-03T20:15:46Z</dcterms:modified>
  <cp:category/>
</cp:coreProperties>
</file>