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6" r:id="rId2"/>
    <p:sldMasterId id="2147483671" r:id="rId3"/>
    <p:sldMasterId id="2147483681" r:id="rId4"/>
    <p:sldMasterId id="2147483688" r:id="rId5"/>
    <p:sldMasterId id="2147483696" r:id="rId6"/>
  </p:sldMasterIdLst>
  <p:notesMasterIdLst>
    <p:notesMasterId r:id="rId34"/>
  </p:notesMasterIdLst>
  <p:sldIdLst>
    <p:sldId id="296" r:id="rId7"/>
    <p:sldId id="973" r:id="rId8"/>
    <p:sldId id="974" r:id="rId9"/>
    <p:sldId id="975" r:id="rId10"/>
    <p:sldId id="959" r:id="rId11"/>
    <p:sldId id="969" r:id="rId12"/>
    <p:sldId id="861" r:id="rId13"/>
    <p:sldId id="976" r:id="rId14"/>
    <p:sldId id="977" r:id="rId15"/>
    <p:sldId id="366" r:id="rId16"/>
    <p:sldId id="949" r:id="rId17"/>
    <p:sldId id="950" r:id="rId18"/>
    <p:sldId id="951" r:id="rId19"/>
    <p:sldId id="965" r:id="rId20"/>
    <p:sldId id="981" r:id="rId21"/>
    <p:sldId id="982" r:id="rId22"/>
    <p:sldId id="980" r:id="rId23"/>
    <p:sldId id="967" r:id="rId24"/>
    <p:sldId id="968" r:id="rId25"/>
    <p:sldId id="970" r:id="rId26"/>
    <p:sldId id="966" r:id="rId27"/>
    <p:sldId id="971" r:id="rId28"/>
    <p:sldId id="310" r:id="rId29"/>
    <p:sldId id="389" r:id="rId30"/>
    <p:sldId id="948" r:id="rId31"/>
    <p:sldId id="978" r:id="rId32"/>
    <p:sldId id="954" r:id="rId33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11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CA"/>
    <a:srgbClr val="D9D9D9"/>
    <a:srgbClr val="BFBFBF"/>
    <a:srgbClr val="1E9FDB"/>
    <a:srgbClr val="76D6FF"/>
    <a:srgbClr val="13A1DD"/>
    <a:srgbClr val="FFFFFF"/>
    <a:srgbClr val="13A0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06" autoAdjust="0"/>
    <p:restoredTop sz="93243" autoAdjust="0"/>
  </p:normalViewPr>
  <p:slideViewPr>
    <p:cSldViewPr>
      <p:cViewPr varScale="1">
        <p:scale>
          <a:sx n="81" d="100"/>
          <a:sy n="81" d="100"/>
        </p:scale>
        <p:origin x="120" y="294"/>
      </p:cViewPr>
      <p:guideLst>
        <p:guide pos="3840"/>
        <p:guide orient="horz" pos="11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2019-04-08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Updated September</a:t>
            </a:r>
            <a:r>
              <a:rPr lang="en-US" baseline="0"/>
              <a:t> </a:t>
            </a:r>
            <a:r>
              <a:rPr lang="en-US" dirty="0"/>
              <a:t>2017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1A53A7-64CD-4D0E-AAE8-1AC9C79D70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72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1A53A7-64CD-4D0E-AAE8-1AC9C79D70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1059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1A53A7-64CD-4D0E-AAE8-1AC9C79D70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194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Rubrikbild">
    <p:bg>
      <p:bgPr>
        <a:solidFill>
          <a:srgbClr val="13A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Presenter name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D7AC81-318B-4D49-A602-9E30227C87EC}" type="datetime1">
              <a:rPr lang="en-GB" smtClean="0"/>
              <a:pPr/>
              <a:t>08/04/2019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7" y="260651"/>
            <a:ext cx="2208245" cy="886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77A986-290F-D34E-872B-A89DF3BE59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9219135" y="260651"/>
            <a:ext cx="2972865" cy="13168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/>
          <a:srcRect l="1577" r="9108"/>
          <a:stretch/>
        </p:blipFill>
        <p:spPr>
          <a:xfrm>
            <a:off x="-24680" y="-63485"/>
            <a:ext cx="12241360" cy="694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43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1939"/>
            </a:lvl1pPr>
            <a:lvl2pPr>
              <a:defRPr sz="1661"/>
            </a:lvl2pPr>
            <a:lvl3pPr>
              <a:defRPr sz="1385"/>
            </a:lvl3pPr>
            <a:lvl4pPr>
              <a:defRPr sz="1247"/>
            </a:lvl4pPr>
            <a:lvl5pPr>
              <a:defRPr sz="1247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1939"/>
            </a:lvl1pPr>
            <a:lvl2pPr>
              <a:defRPr sz="1661"/>
            </a:lvl2pPr>
            <a:lvl3pPr>
              <a:defRPr sz="1385"/>
            </a:lvl3pPr>
            <a:lvl4pPr>
              <a:defRPr sz="1247"/>
            </a:lvl4pPr>
            <a:lvl5pPr>
              <a:defRPr sz="1247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2019-04-08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71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4" y="1535116"/>
            <a:ext cx="5386917" cy="639762"/>
          </a:xfrm>
        </p:spPr>
        <p:txBody>
          <a:bodyPr anchor="b"/>
          <a:lstStyle>
            <a:lvl1pPr marL="0" indent="0">
              <a:buNone/>
              <a:defRPr sz="1661" b="1"/>
            </a:lvl1pPr>
            <a:lvl2pPr marL="315314" indent="0">
              <a:buNone/>
              <a:defRPr sz="1385" b="1"/>
            </a:lvl2pPr>
            <a:lvl3pPr marL="630630" indent="0">
              <a:buNone/>
              <a:defRPr sz="1247" b="1"/>
            </a:lvl3pPr>
            <a:lvl4pPr marL="945947" indent="0">
              <a:buNone/>
              <a:defRPr sz="1108" b="1"/>
            </a:lvl4pPr>
            <a:lvl5pPr marL="1261265" indent="0">
              <a:buNone/>
              <a:defRPr sz="1108" b="1"/>
            </a:lvl5pPr>
            <a:lvl6pPr marL="1576588" indent="0">
              <a:buNone/>
              <a:defRPr sz="1108" b="1"/>
            </a:lvl6pPr>
            <a:lvl7pPr marL="1891904" indent="0">
              <a:buNone/>
              <a:defRPr sz="1108" b="1"/>
            </a:lvl7pPr>
            <a:lvl8pPr marL="2207225" indent="0">
              <a:buNone/>
              <a:defRPr sz="1108" b="1"/>
            </a:lvl8pPr>
            <a:lvl9pPr marL="2522543" indent="0">
              <a:buNone/>
              <a:defRPr sz="1108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604" y="2174878"/>
            <a:ext cx="5386917" cy="3951288"/>
          </a:xfrm>
        </p:spPr>
        <p:txBody>
          <a:bodyPr/>
          <a:lstStyle>
            <a:lvl1pPr>
              <a:defRPr sz="1661"/>
            </a:lvl1pPr>
            <a:lvl2pPr>
              <a:defRPr sz="1385"/>
            </a:lvl2pPr>
            <a:lvl3pPr>
              <a:defRPr sz="1247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93374" y="1535116"/>
            <a:ext cx="5389033" cy="639762"/>
          </a:xfrm>
        </p:spPr>
        <p:txBody>
          <a:bodyPr anchor="b"/>
          <a:lstStyle>
            <a:lvl1pPr marL="0" indent="0">
              <a:buNone/>
              <a:defRPr sz="1661" b="1"/>
            </a:lvl1pPr>
            <a:lvl2pPr marL="315314" indent="0">
              <a:buNone/>
              <a:defRPr sz="1385" b="1"/>
            </a:lvl2pPr>
            <a:lvl3pPr marL="630630" indent="0">
              <a:buNone/>
              <a:defRPr sz="1247" b="1"/>
            </a:lvl3pPr>
            <a:lvl4pPr marL="945947" indent="0">
              <a:buNone/>
              <a:defRPr sz="1108" b="1"/>
            </a:lvl4pPr>
            <a:lvl5pPr marL="1261265" indent="0">
              <a:buNone/>
              <a:defRPr sz="1108" b="1"/>
            </a:lvl5pPr>
            <a:lvl6pPr marL="1576588" indent="0">
              <a:buNone/>
              <a:defRPr sz="1108" b="1"/>
            </a:lvl6pPr>
            <a:lvl7pPr marL="1891904" indent="0">
              <a:buNone/>
              <a:defRPr sz="1108" b="1"/>
            </a:lvl7pPr>
            <a:lvl8pPr marL="2207225" indent="0">
              <a:buNone/>
              <a:defRPr sz="1108" b="1"/>
            </a:lvl8pPr>
            <a:lvl9pPr marL="2522543" indent="0">
              <a:buNone/>
              <a:defRPr sz="1108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93374" y="2174878"/>
            <a:ext cx="5389033" cy="3951288"/>
          </a:xfrm>
        </p:spPr>
        <p:txBody>
          <a:bodyPr/>
          <a:lstStyle>
            <a:lvl1pPr>
              <a:defRPr sz="1661"/>
            </a:lvl1pPr>
            <a:lvl2pPr>
              <a:defRPr sz="1385"/>
            </a:lvl2pPr>
            <a:lvl3pPr>
              <a:defRPr sz="1247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2019-04-08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84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2019-04-08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21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2019-04-08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34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11" y="273052"/>
            <a:ext cx="4011084" cy="1162050"/>
          </a:xfrm>
        </p:spPr>
        <p:txBody>
          <a:bodyPr anchor="b"/>
          <a:lstStyle>
            <a:lvl1pPr algn="l">
              <a:defRPr sz="1385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766743" y="273401"/>
            <a:ext cx="6815668" cy="5853113"/>
          </a:xfrm>
        </p:spPr>
        <p:txBody>
          <a:bodyPr/>
          <a:lstStyle>
            <a:lvl1pPr>
              <a:defRPr sz="2216"/>
            </a:lvl1pPr>
            <a:lvl2pPr>
              <a:defRPr sz="1939"/>
            </a:lvl2pPr>
            <a:lvl3pPr>
              <a:defRPr sz="1661"/>
            </a:lvl3pPr>
            <a:lvl4pPr>
              <a:defRPr sz="1385"/>
            </a:lvl4pPr>
            <a:lvl5pPr>
              <a:defRPr sz="1385"/>
            </a:lvl5pPr>
            <a:lvl6pPr>
              <a:defRPr sz="1385"/>
            </a:lvl6pPr>
            <a:lvl7pPr>
              <a:defRPr sz="1385"/>
            </a:lvl7pPr>
            <a:lvl8pPr>
              <a:defRPr sz="1385"/>
            </a:lvl8pPr>
            <a:lvl9pPr>
              <a:defRPr sz="1385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09611" y="1435104"/>
            <a:ext cx="4011084" cy="4691063"/>
          </a:xfrm>
        </p:spPr>
        <p:txBody>
          <a:bodyPr/>
          <a:lstStyle>
            <a:lvl1pPr marL="0" indent="0">
              <a:buNone/>
              <a:defRPr sz="969"/>
            </a:lvl1pPr>
            <a:lvl2pPr marL="315314" indent="0">
              <a:buNone/>
              <a:defRPr sz="831"/>
            </a:lvl2pPr>
            <a:lvl3pPr marL="630630" indent="0">
              <a:buNone/>
              <a:defRPr sz="692"/>
            </a:lvl3pPr>
            <a:lvl4pPr marL="945947" indent="0">
              <a:buNone/>
              <a:defRPr sz="623"/>
            </a:lvl4pPr>
            <a:lvl5pPr marL="1261265" indent="0">
              <a:buNone/>
              <a:defRPr sz="623"/>
            </a:lvl5pPr>
            <a:lvl6pPr marL="1576588" indent="0">
              <a:buNone/>
              <a:defRPr sz="623"/>
            </a:lvl6pPr>
            <a:lvl7pPr marL="1891904" indent="0">
              <a:buNone/>
              <a:defRPr sz="623"/>
            </a:lvl7pPr>
            <a:lvl8pPr marL="2207225" indent="0">
              <a:buNone/>
              <a:defRPr sz="623"/>
            </a:lvl8pPr>
            <a:lvl9pPr marL="2522543" indent="0">
              <a:buNone/>
              <a:defRPr sz="623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2019-04-08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3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8"/>
          </a:xfrm>
        </p:spPr>
        <p:txBody>
          <a:bodyPr anchor="b"/>
          <a:lstStyle>
            <a:lvl1pPr algn="l">
              <a:defRPr sz="1385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216"/>
            </a:lvl1pPr>
            <a:lvl2pPr marL="315314" indent="0">
              <a:buNone/>
              <a:defRPr sz="1939"/>
            </a:lvl2pPr>
            <a:lvl3pPr marL="630630" indent="0">
              <a:buNone/>
              <a:defRPr sz="1661"/>
            </a:lvl3pPr>
            <a:lvl4pPr marL="945947" indent="0">
              <a:buNone/>
              <a:defRPr sz="1385"/>
            </a:lvl4pPr>
            <a:lvl5pPr marL="1261265" indent="0">
              <a:buNone/>
              <a:defRPr sz="1385"/>
            </a:lvl5pPr>
            <a:lvl6pPr marL="1576588" indent="0">
              <a:buNone/>
              <a:defRPr sz="1385"/>
            </a:lvl6pPr>
            <a:lvl7pPr marL="1891904" indent="0">
              <a:buNone/>
              <a:defRPr sz="1385"/>
            </a:lvl7pPr>
            <a:lvl8pPr marL="2207225" indent="0">
              <a:buNone/>
              <a:defRPr sz="1385"/>
            </a:lvl8pPr>
            <a:lvl9pPr marL="2522543" indent="0">
              <a:buNone/>
              <a:defRPr sz="1385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2"/>
          </a:xfrm>
        </p:spPr>
        <p:txBody>
          <a:bodyPr/>
          <a:lstStyle>
            <a:lvl1pPr marL="0" indent="0">
              <a:buNone/>
              <a:defRPr sz="969"/>
            </a:lvl1pPr>
            <a:lvl2pPr marL="315314" indent="0">
              <a:buNone/>
              <a:defRPr sz="831"/>
            </a:lvl2pPr>
            <a:lvl3pPr marL="630630" indent="0">
              <a:buNone/>
              <a:defRPr sz="692"/>
            </a:lvl3pPr>
            <a:lvl4pPr marL="945947" indent="0">
              <a:buNone/>
              <a:defRPr sz="623"/>
            </a:lvl4pPr>
            <a:lvl5pPr marL="1261265" indent="0">
              <a:buNone/>
              <a:defRPr sz="623"/>
            </a:lvl5pPr>
            <a:lvl6pPr marL="1576588" indent="0">
              <a:buNone/>
              <a:defRPr sz="623"/>
            </a:lvl6pPr>
            <a:lvl7pPr marL="1891904" indent="0">
              <a:buNone/>
              <a:defRPr sz="623"/>
            </a:lvl7pPr>
            <a:lvl8pPr marL="2207225" indent="0">
              <a:buNone/>
              <a:defRPr sz="623"/>
            </a:lvl8pPr>
            <a:lvl9pPr marL="2522543" indent="0">
              <a:buNone/>
              <a:defRPr sz="623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2019-04-08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22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2019-04-08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04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839200" y="275036"/>
            <a:ext cx="27432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09600" y="275036"/>
            <a:ext cx="80264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2019-04-08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00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1349" y="301"/>
            <a:ext cx="7683499" cy="1441451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cxnSp>
        <p:nvCxnSpPr>
          <p:cNvPr id="3" name="Rak 7"/>
          <p:cNvCxnSpPr/>
          <p:nvPr userDrawn="1"/>
        </p:nvCxnSpPr>
        <p:spPr>
          <a:xfrm>
            <a:off x="-434760" y="1452400"/>
            <a:ext cx="12928527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73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Pr>
        <a:solidFill>
          <a:srgbClr val="13A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Presenter name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D7AC81-318B-4D49-A602-9E30227C87EC}" type="datetime1">
              <a:rPr lang="en-GB" smtClean="0"/>
              <a:pPr/>
              <a:t>08/04/2019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7" y="260651"/>
            <a:ext cx="2208245" cy="886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77A986-290F-D34E-872B-A89DF3BE59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9219135" y="260651"/>
            <a:ext cx="2972865" cy="13168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7" b="7179"/>
          <a:stretch/>
        </p:blipFill>
        <p:spPr>
          <a:xfrm>
            <a:off x="-8164" y="-27384"/>
            <a:ext cx="12218015" cy="691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96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Pr>
        <a:solidFill>
          <a:srgbClr val="13A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Presenter name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D7AC81-318B-4D49-A602-9E30227C87EC}" type="datetime1">
              <a:rPr lang="en-GB" smtClean="0"/>
              <a:pPr/>
              <a:t>08/04/2019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7" y="260651"/>
            <a:ext cx="2208245" cy="886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77A986-290F-D34E-872B-A89DF3BE59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9219135" y="260651"/>
            <a:ext cx="2972865" cy="13168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4680" y="-206616"/>
            <a:ext cx="12230436" cy="7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6DC40F-55C4-384F-A14E-20FF4C53AB90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D684BB-AC49-4844-95DA-6540E04D6D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781000"/>
            <a:ext cx="10972800" cy="4345166"/>
          </a:xfrm>
        </p:spPr>
        <p:txBody>
          <a:bodyPr lIns="9000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8011E48-F5AC-104B-BB7F-6322AAB1F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273231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E636088-FAD8-024C-A1D7-D74763A458C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448251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7D9470-03DC-FB43-B831-D8BEB33949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1282D3D-8FD4-E041-9B14-07B58C6C3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2852DFA2-0FC7-BC44-83D5-11A0ECDA59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45873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 dirty="0"/>
              <a:t>Avoid text less than 16 points.</a:t>
            </a:r>
          </a:p>
          <a:p>
            <a:pPr lvl="0"/>
            <a:r>
              <a:rPr lang="en-US" noProof="0" dirty="0"/>
              <a:t>Always use Calibri font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28497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/>
          <a:p>
            <a:fld id="{3C7D23FA-05C4-4CC1-B281-2F815585BC1C}" type="datetime1">
              <a:rPr lang="en-GB" noProof="0" smtClean="0"/>
              <a:t>08/04/2019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/>
          <a:p>
            <a:r>
              <a:rPr lang="en-GB" dirty="0"/>
              <a:t>© European Spallation Source ERIC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29708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14319"/>
            <a:endParaRPr lang="sv-SE" sz="1800" dirty="0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2019-04-08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Bildobjekt 5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6480" y="274638"/>
            <a:ext cx="1584000" cy="847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08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Rubrikbil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791351" y="1955801"/>
            <a:ext cx="6355925" cy="3780620"/>
          </a:xfrm>
        </p:spPr>
        <p:txBody>
          <a:bodyPr lIns="0" tIns="0" rIns="0" bIns="0">
            <a:noAutofit/>
          </a:bodyPr>
          <a:lstStyle>
            <a:lvl1pPr marL="396900" marR="0" indent="-34290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 sz="2400" b="0">
                <a:solidFill>
                  <a:srgbClr val="0094CA"/>
                </a:solidFill>
              </a:defRPr>
            </a:lvl1pPr>
            <a:lvl2pPr marL="648000" marR="0" indent="-234000" algn="l" defTabSz="457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75000"/>
              <a:buFont typeface="Lucida Grande"/>
              <a:buChar char="-"/>
              <a:tabLst/>
              <a:defRPr sz="1800" baseline="0">
                <a:solidFill>
                  <a:srgbClr val="0094CA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/>
              <a:t>Klicka här för att ändra format på underrubrik i bakgrunden</a:t>
            </a:r>
          </a:p>
          <a:p>
            <a:pPr lvl="1"/>
            <a:r>
              <a:rPr lang="sv-SE" dirty="0"/>
              <a:t>Test sub bullet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791349" y="-1"/>
            <a:ext cx="7683499" cy="144145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/>
              <a:t>White bullet page</a:t>
            </a:r>
          </a:p>
        </p:txBody>
      </p:sp>
      <p:cxnSp>
        <p:nvCxnSpPr>
          <p:cNvPr id="4" name="Rak 5"/>
          <p:cNvCxnSpPr/>
          <p:nvPr userDrawn="1"/>
        </p:nvCxnSpPr>
        <p:spPr>
          <a:xfrm>
            <a:off x="-434764" y="1452399"/>
            <a:ext cx="12928525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12853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92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2019-04-08</a:t>
            </a:fld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0139550" y="260649"/>
            <a:ext cx="1813101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56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08/04/2019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4406" y="260649"/>
            <a:ext cx="2208245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48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08/04/2019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5344" y="319530"/>
            <a:ext cx="1827307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40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663">
          <p15:clr>
            <a:srgbClr val="FBAE40"/>
          </p15:clr>
        </p15:guide>
        <p15:guide id="2" pos="478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6DC40F-55C4-384F-A14E-20FF4C53AB90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D684BB-AC49-4844-95DA-6540E04D6D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781000"/>
            <a:ext cx="10972800" cy="4345166"/>
          </a:xfrm>
        </p:spPr>
        <p:txBody>
          <a:bodyPr lIns="9000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8011E48-F5AC-104B-BB7F-6322AAB1F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08/04/2019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10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5344" y="319530"/>
            <a:ext cx="1827307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35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08/04/2019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31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0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0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00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21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41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61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52837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139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Pr>
        <a:solidFill>
          <a:srgbClr val="13A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Presenter name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D7AC81-318B-4D49-A602-9E30227C87EC}" type="datetime1">
              <a:rPr lang="en-GB" smtClean="0"/>
              <a:pPr/>
              <a:t>08/04/2019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7" y="260651"/>
            <a:ext cx="2208245" cy="886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77A986-290F-D34E-872B-A89DF3BE59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9219135" y="260651"/>
            <a:ext cx="2972865" cy="131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6DC40F-55C4-384F-A14E-20FF4C53AB90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D684BB-AC49-4844-95DA-6540E04D6D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781000"/>
            <a:ext cx="10972800" cy="4345166"/>
          </a:xfrm>
        </p:spPr>
        <p:txBody>
          <a:bodyPr lIns="9000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8011E48-F5AC-104B-BB7F-6322AAB1F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88327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E636088-FAD8-024C-A1D7-D74763A458C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448251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7D9470-03DC-FB43-B831-D8BEB33949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1282D3D-8FD4-E041-9B14-07B58C6C3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2852DFA2-0FC7-BC44-83D5-11A0ECDA59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45174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 dirty="0"/>
              <a:t>Avoid text less than 16 points.</a:t>
            </a:r>
          </a:p>
          <a:p>
            <a:pPr lvl="0"/>
            <a:r>
              <a:rPr lang="en-US" noProof="0" dirty="0"/>
              <a:t>Always use Calibri font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14015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/>
          <a:p>
            <a:fld id="{3C7D23FA-05C4-4CC1-B281-2F815585BC1C}" type="datetime1">
              <a:rPr lang="en-GB" noProof="0" smtClean="0"/>
              <a:t>08/04/2019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/>
          <a:p>
            <a:r>
              <a:rPr lang="en-GB" dirty="0"/>
              <a:t>© European Spallation Source ERIC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375352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2019-04-08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344" y="319530"/>
            <a:ext cx="1827307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5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E636088-FAD8-024C-A1D7-D74763A458C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448251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7D9470-03DC-FB43-B831-D8BEB33949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1282D3D-8FD4-E041-9B14-07B58C6C3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2852DFA2-0FC7-BC44-83D5-11A0ECDA59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8251" y="319530"/>
            <a:ext cx="1810863" cy="730800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>
              <a:defRPr/>
            </a:pPr>
            <a:fld id="{551115BC-487E-4422-894C-CB7CD3E79223}" type="slidenum">
              <a:rPr lang="en-GB" sz="120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fld id="{7103233B-D569-4A6E-878F-CDE152514C47}" type="datetime1">
              <a:rPr lang="en-GB" sz="120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08/04/2019</a:t>
            </a:fld>
            <a:endParaRPr lang="en-GB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endParaRPr lang="en-GB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74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663">
          <p15:clr>
            <a:srgbClr val="FBAE40"/>
          </p15:clr>
        </p15:guide>
        <p15:guide id="2" pos="4785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2019-04-08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744406" y="260649"/>
            <a:ext cx="2208245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915401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2019-04-08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0125344" y="319530"/>
            <a:ext cx="1827307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818703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2019-04-08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0139550" y="260649"/>
            <a:ext cx="1813101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639369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2019-04-08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38191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 dirty="0"/>
              <a:t>Avoid text less than 16 points.</a:t>
            </a:r>
          </a:p>
          <a:p>
            <a:pPr lvl="0"/>
            <a:r>
              <a:rPr lang="en-US" noProof="0" dirty="0"/>
              <a:t>Always use Calibri font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/>
          <a:p>
            <a:fld id="{3C7D23FA-05C4-4CC1-B281-2F815585BC1C}" type="datetime1">
              <a:rPr lang="en-GB" noProof="0" smtClean="0"/>
              <a:t>08/04/2019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/>
          <a:p>
            <a:r>
              <a:rPr lang="en-GB" dirty="0"/>
              <a:t>© European Spallation Source ERIC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49880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1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30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4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61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76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91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07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22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288360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2019-04-08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83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63087" y="4407120"/>
            <a:ext cx="10363200" cy="1362076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963087" y="2906723"/>
            <a:ext cx="10363200" cy="1500187"/>
          </a:xfrm>
        </p:spPr>
        <p:txBody>
          <a:bodyPr anchor="b"/>
          <a:lstStyle>
            <a:lvl1pPr marL="0" indent="0">
              <a:buNone/>
              <a:defRPr sz="1385">
                <a:solidFill>
                  <a:schemeClr val="tx1">
                    <a:tint val="75000"/>
                  </a:schemeClr>
                </a:solidFill>
              </a:defRPr>
            </a:lvl1pPr>
            <a:lvl2pPr marL="315314" indent="0">
              <a:buNone/>
              <a:defRPr sz="1247">
                <a:solidFill>
                  <a:schemeClr val="tx1">
                    <a:tint val="75000"/>
                  </a:schemeClr>
                </a:solidFill>
              </a:defRPr>
            </a:lvl2pPr>
            <a:lvl3pPr marL="630630" indent="0">
              <a:buNone/>
              <a:defRPr sz="1108">
                <a:solidFill>
                  <a:schemeClr val="tx1">
                    <a:tint val="75000"/>
                  </a:schemeClr>
                </a:solidFill>
              </a:defRPr>
            </a:lvl3pPr>
            <a:lvl4pPr marL="945947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4pPr>
            <a:lvl5pPr marL="1261265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5pPr>
            <a:lvl6pPr marL="1576588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6pPr>
            <a:lvl7pPr marL="1891904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7pPr>
            <a:lvl8pPr marL="2207225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8pPr>
            <a:lvl9pPr marL="2522543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2019-04-08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15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188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noProof="0"/>
              <a:t>Klicka här för att ändra format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08/04/2019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49" r:id="rId2"/>
    <p:sldLayoutId id="2147483650" r:id="rId3"/>
    <p:sldLayoutId id="2147483652" r:id="rId4"/>
    <p:sldLayoutId id="2147483653" r:id="rId5"/>
    <p:sldLayoutId id="2147483669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685800" rtl="0" eaLnBrk="1" latinLnBrk="0" hangingPunct="1">
        <a:spcBef>
          <a:spcPct val="0"/>
        </a:spcBef>
        <a:buNone/>
        <a:defRPr sz="24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090" tIns="45549" rIns="91090" bIns="45549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090" tIns="45549" rIns="91090" bIns="45549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09604" y="6356748"/>
            <a:ext cx="2844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l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315314"/>
              <a:t>2019-04-08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165600" y="6356748"/>
            <a:ext cx="3860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ct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748"/>
            <a:ext cx="2844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315314"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20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315314" rtl="0" eaLnBrk="1" latinLnBrk="0" hangingPunct="1">
        <a:spcBef>
          <a:spcPct val="0"/>
        </a:spcBef>
        <a:buNone/>
        <a:defRPr sz="304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6484" indent="-236484" algn="l" defTabSz="315314" rtl="0" eaLnBrk="1" latinLnBrk="0" hangingPunct="1">
        <a:spcBef>
          <a:spcPct val="20000"/>
        </a:spcBef>
        <a:buFont typeface="Arial"/>
        <a:buChar char="•"/>
        <a:defRPr sz="2216" kern="1200">
          <a:solidFill>
            <a:schemeClr val="tx1"/>
          </a:solidFill>
          <a:latin typeface="+mn-lt"/>
          <a:ea typeface="+mn-ea"/>
          <a:cs typeface="+mn-cs"/>
        </a:defRPr>
      </a:lvl1pPr>
      <a:lvl2pPr marL="512390" indent="-197066" algn="l" defTabSz="315314" rtl="0" eaLnBrk="1" latinLnBrk="0" hangingPunct="1">
        <a:spcBef>
          <a:spcPct val="20000"/>
        </a:spcBef>
        <a:buFont typeface="Arial"/>
        <a:buChar char="–"/>
        <a:defRPr sz="1939" kern="1200">
          <a:solidFill>
            <a:schemeClr val="tx1"/>
          </a:solidFill>
          <a:latin typeface="+mn-lt"/>
          <a:ea typeface="+mn-ea"/>
          <a:cs typeface="+mn-cs"/>
        </a:defRPr>
      </a:lvl2pPr>
      <a:lvl3pPr marL="788276" indent="-157655" algn="l" defTabSz="315314" rtl="0" eaLnBrk="1" latinLnBrk="0" hangingPunct="1">
        <a:spcBef>
          <a:spcPct val="20000"/>
        </a:spcBef>
        <a:buFont typeface="Arial"/>
        <a:buChar char="•"/>
        <a:defRPr sz="1661" kern="1200">
          <a:solidFill>
            <a:schemeClr val="tx1"/>
          </a:solidFill>
          <a:latin typeface="+mn-lt"/>
          <a:ea typeface="+mn-ea"/>
          <a:cs typeface="+mn-cs"/>
        </a:defRPr>
      </a:lvl3pPr>
      <a:lvl4pPr marL="1103609" indent="-157655" algn="l" defTabSz="315314" rtl="0" eaLnBrk="1" latinLnBrk="0" hangingPunct="1">
        <a:spcBef>
          <a:spcPct val="20000"/>
        </a:spcBef>
        <a:buFont typeface="Arial"/>
        <a:buChar char="–"/>
        <a:defRPr sz="1385" kern="1200">
          <a:solidFill>
            <a:schemeClr val="tx1"/>
          </a:solidFill>
          <a:latin typeface="+mn-lt"/>
          <a:ea typeface="+mn-ea"/>
          <a:cs typeface="+mn-cs"/>
        </a:defRPr>
      </a:lvl4pPr>
      <a:lvl5pPr marL="1418929" indent="-157655" algn="l" defTabSz="315314" rtl="0" eaLnBrk="1" latinLnBrk="0" hangingPunct="1">
        <a:spcBef>
          <a:spcPct val="20000"/>
        </a:spcBef>
        <a:buFont typeface="Arial"/>
        <a:buChar char="»"/>
        <a:defRPr sz="1385" kern="1200">
          <a:solidFill>
            <a:schemeClr val="tx1"/>
          </a:solidFill>
          <a:latin typeface="+mn-lt"/>
          <a:ea typeface="+mn-ea"/>
          <a:cs typeface="+mn-cs"/>
        </a:defRPr>
      </a:lvl5pPr>
      <a:lvl6pPr marL="1734244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6pPr>
      <a:lvl7pPr marL="2049560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7pPr>
      <a:lvl8pPr marL="2364882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8pPr>
      <a:lvl9pPr marL="2680197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1pPr>
      <a:lvl2pPr marL="315314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2pPr>
      <a:lvl3pPr marL="630630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3pPr>
      <a:lvl4pPr marL="945947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4pPr>
      <a:lvl5pPr marL="1261265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5pPr>
      <a:lvl6pPr marL="1576588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6pPr>
      <a:lvl7pPr marL="1891904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7pPr>
      <a:lvl8pPr marL="2207225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8pPr>
      <a:lvl9pPr marL="2522543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188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noProof="0"/>
              <a:t>Klicka här för att ändra format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08/04/2019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3857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685800" rtl="0" eaLnBrk="1" latinLnBrk="0" hangingPunct="1">
        <a:spcBef>
          <a:spcPct val="0"/>
        </a:spcBef>
        <a:buNone/>
        <a:defRPr sz="24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188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08/04/2019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60499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188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noProof="0"/>
              <a:t>Klicka här för att ändra format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08/04/2019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0719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685800" rtl="0" eaLnBrk="1" latinLnBrk="0" hangingPunct="1">
        <a:spcBef>
          <a:spcPct val="0"/>
        </a:spcBef>
        <a:buNone/>
        <a:defRPr sz="24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188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2019-04-08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40852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</p:sldLayoutIdLst>
  <p:transition/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tif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0.emf"/><Relationship Id="rId4" Type="http://schemas.openxmlformats.org/officeDocument/2006/relationships/package" Target="../embeddings/Microsoft_Excel_Worksheet.xlsx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7" Type="http://schemas.openxmlformats.org/officeDocument/2006/relationships/image" Target="cid:image003.png@01D4AC04.D4D51CD0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5.png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1.jpeg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3432" y="0"/>
            <a:ext cx="10363200" cy="1470025"/>
          </a:xfrm>
        </p:spPr>
        <p:txBody>
          <a:bodyPr>
            <a:normAutofit/>
          </a:bodyPr>
          <a:lstStyle/>
          <a:p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ESS </a:t>
            </a: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Status</a:t>
            </a:r>
            <a:endParaRPr lang="sv-SE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700808"/>
            <a:ext cx="3096344" cy="1296144"/>
          </a:xfrm>
        </p:spPr>
        <p:txBody>
          <a:bodyPr>
            <a:noAutofit/>
          </a:bodyPr>
          <a:lstStyle/>
          <a:p>
            <a:pPr defTabSz="315314"/>
            <a:r>
              <a:rPr lang="en-GB" sz="2400" b="1" dirty="0" smtClean="0"/>
              <a:t>Roland Garoby</a:t>
            </a:r>
            <a:endParaRPr lang="en-US" sz="2400" b="1" dirty="0"/>
          </a:p>
          <a:p>
            <a:pPr defTabSz="315314"/>
            <a:r>
              <a:rPr lang="en-GB" sz="1800" b="1" dirty="0" smtClean="0"/>
              <a:t>Technical Director</a:t>
            </a:r>
            <a:endParaRPr lang="en-GB" sz="1800" b="1" dirty="0"/>
          </a:p>
          <a:p>
            <a:pPr defTabSz="315314"/>
            <a:r>
              <a:rPr lang="en-GB" sz="1800" b="1" dirty="0" smtClean="0"/>
              <a:t>10 April 2019</a:t>
            </a:r>
            <a:endParaRPr lang="en-GB" sz="1800" b="1" dirty="0"/>
          </a:p>
        </p:txBody>
      </p:sp>
    </p:spTree>
    <p:extLst>
      <p:ext uri="{BB962C8B-B14F-4D97-AF65-F5344CB8AC3E}">
        <p14:creationId xmlns:p14="http://schemas.microsoft.com/office/powerpoint/2010/main" val="126980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152" y="116632"/>
            <a:ext cx="9518848" cy="1099888"/>
          </a:xfrm>
        </p:spPr>
        <p:txBody>
          <a:bodyPr>
            <a:normAutofit/>
          </a:bodyPr>
          <a:lstStyle/>
          <a:p>
            <a:r>
              <a:rPr lang="en-US" sz="3200" dirty="0"/>
              <a:t>Ion source &amp; </a:t>
            </a:r>
            <a:r>
              <a:rPr lang="en-US" dirty="0" smtClean="0"/>
              <a:t>LEBT are </a:t>
            </a:r>
            <a:r>
              <a:rPr lang="en-US" dirty="0"/>
              <a:t>being </a:t>
            </a:r>
            <a:r>
              <a:rPr lang="en-US" dirty="0" smtClean="0"/>
              <a:t>commissioned</a:t>
            </a:r>
            <a:br>
              <a:rPr lang="en-US" dirty="0" smtClean="0"/>
            </a:br>
            <a:r>
              <a:rPr lang="en-US" sz="2800" dirty="0" smtClean="0"/>
              <a:t>(Accelerator subproject is 54 % complete)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10</a:t>
            </a:fld>
            <a:endParaRPr lang="sv-S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A26D96-F4CA-1E47-B198-7460616144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314" y="1522808"/>
            <a:ext cx="4802650" cy="51228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0" t="24801" r="15351" b="29000"/>
          <a:stretch/>
        </p:blipFill>
        <p:spPr>
          <a:xfrm>
            <a:off x="3245447" y="3893342"/>
            <a:ext cx="2958801" cy="23247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0016" y="2060849"/>
            <a:ext cx="5815836" cy="44644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49317" y="3933056"/>
            <a:ext cx="1639191" cy="73486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1600" b="1" dirty="0" smtClean="0"/>
              <a:t>65 mA in LEBT</a:t>
            </a:r>
          </a:p>
          <a:p>
            <a:pPr algn="l"/>
            <a:r>
              <a:rPr lang="en-GB" sz="1600" b="1" dirty="0" smtClean="0"/>
              <a:t>on April 3, 2019</a:t>
            </a:r>
          </a:p>
        </p:txBody>
      </p:sp>
    </p:spTree>
    <p:extLst>
      <p:ext uri="{BB962C8B-B14F-4D97-AF65-F5344CB8AC3E}">
        <p14:creationId xmlns:p14="http://schemas.microsoft.com/office/powerpoint/2010/main" val="264383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51384" y="457927"/>
            <a:ext cx="9518848" cy="562074"/>
          </a:xfrm>
        </p:spPr>
        <p:txBody>
          <a:bodyPr/>
          <a:lstStyle/>
          <a:p>
            <a:r>
              <a:rPr lang="en-GB" dirty="0"/>
              <a:t>Infrastructure installation is in </a:t>
            </a:r>
            <a:r>
              <a:rPr lang="en-GB" dirty="0" smtClean="0"/>
              <a:t>progress		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682" y="1717314"/>
            <a:ext cx="3240360" cy="3310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/>
              <a:t>Filling of liquid helium into mobile </a:t>
            </a:r>
            <a:r>
              <a:rPr lang="en-US" sz="1400" dirty="0" err="1"/>
              <a:t>Dewars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11</a:t>
            </a:fld>
            <a:endParaRPr lang="sv-S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4E725C-5B05-5D48-BBD7-6D533DA1D1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52" y="2048375"/>
            <a:ext cx="3089448" cy="2317086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0077BB1-B786-1246-8E05-CF539665FCD8}"/>
              </a:ext>
            </a:extLst>
          </p:cNvPr>
          <p:cNvSpPr txBox="1">
            <a:spLocks/>
          </p:cNvSpPr>
          <p:nvPr/>
        </p:nvSpPr>
        <p:spPr>
          <a:xfrm>
            <a:off x="3513838" y="1567237"/>
            <a:ext cx="4041256" cy="2311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en-US" sz="1600" b="1" dirty="0" smtClean="0"/>
              <a:t>Cryogenics plants installed and partly operational:</a:t>
            </a:r>
          </a:p>
          <a:p>
            <a:pPr>
              <a:spcBef>
                <a:spcPts val="600"/>
              </a:spcBef>
            </a:pPr>
            <a:r>
              <a:rPr lang="en-US" sz="1600" dirty="0" smtClean="0"/>
              <a:t>All </a:t>
            </a:r>
            <a:r>
              <a:rPr lang="en-US" sz="1600" dirty="0"/>
              <a:t>large components of all </a:t>
            </a:r>
            <a:r>
              <a:rPr lang="en-US" sz="1600" dirty="0" err="1" smtClean="0"/>
              <a:t>cryoplants</a:t>
            </a:r>
            <a:r>
              <a:rPr lang="en-US" sz="1600" dirty="0" smtClean="0"/>
              <a:t> </a:t>
            </a:r>
            <a:r>
              <a:rPr lang="en-US" sz="1600" dirty="0"/>
              <a:t>are on </a:t>
            </a:r>
            <a:r>
              <a:rPr lang="en-US" sz="1600" dirty="0" smtClean="0"/>
              <a:t>site.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n-US" sz="1600" dirty="0"/>
              <a:t>Successful acceptance tests of liquefaction, refrigeration, internal purifier and Process Vacuum Pumps System. Final acceptance of plant completed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9383134" y="3886991"/>
            <a:ext cx="2411815" cy="536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 smtClean="0"/>
              <a:t>All 19 PHS tanks ready and filled with helium</a:t>
            </a:r>
            <a:endParaRPr lang="en-US" sz="14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8CF3AEB-624E-0A4B-BD0F-DA4F889976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9692" y="1717314"/>
            <a:ext cx="3638848" cy="2046853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60C59A9-FB61-B34C-95A4-094FA4D1A25D}"/>
              </a:ext>
            </a:extLst>
          </p:cNvPr>
          <p:cNvCxnSpPr>
            <a:cxnSpLocks/>
          </p:cNvCxnSpPr>
          <p:nvPr/>
        </p:nvCxnSpPr>
        <p:spPr>
          <a:xfrm flipV="1">
            <a:off x="8782814" y="3501009"/>
            <a:ext cx="83790" cy="388867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0B279CF-14B1-CB48-9D66-A8E46538D18B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10589042" y="3200461"/>
            <a:ext cx="109773" cy="68653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ontent Placeholder 2"/>
          <p:cNvSpPr txBox="1">
            <a:spLocks/>
          </p:cNvSpPr>
          <p:nvPr/>
        </p:nvSpPr>
        <p:spPr>
          <a:xfrm>
            <a:off x="7906206" y="3878504"/>
            <a:ext cx="1753216" cy="5586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 smtClean="0"/>
              <a:t>TMCP cold box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 smtClean="0"/>
              <a:t>delivered</a:t>
            </a:r>
            <a:endParaRPr lang="en-US" sz="14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0077BB1-B786-1246-8E05-CF539665FCD8}"/>
              </a:ext>
            </a:extLst>
          </p:cNvPr>
          <p:cNvSpPr txBox="1">
            <a:spLocks/>
          </p:cNvSpPr>
          <p:nvPr/>
        </p:nvSpPr>
        <p:spPr>
          <a:xfrm>
            <a:off x="202671" y="4653136"/>
            <a:ext cx="3727240" cy="172819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en-US" sz="1600" b="1" dirty="0" smtClean="0"/>
              <a:t>High power RF available in Test stand 2 </a:t>
            </a:r>
            <a:r>
              <a:rPr lang="en-US" sz="1600" b="1" dirty="0"/>
              <a:t>(</a:t>
            </a:r>
            <a:r>
              <a:rPr lang="en-US" sz="1600" b="1" dirty="0" smtClean="0"/>
              <a:t>elliptical cavities cryomodule):</a:t>
            </a:r>
          </a:p>
          <a:p>
            <a:pPr marL="285750" indent="-285750" defTabSz="457200"/>
            <a:r>
              <a:rPr lang="en-GB" sz="1600" dirty="0" smtClean="0">
                <a:solidFill>
                  <a:prstClr val="black"/>
                </a:solidFill>
              </a:rPr>
              <a:t>Modulator </a:t>
            </a:r>
            <a:r>
              <a:rPr lang="en-GB" sz="1600" dirty="0">
                <a:solidFill>
                  <a:prstClr val="black"/>
                </a:solidFill>
              </a:rPr>
              <a:t>and </a:t>
            </a:r>
            <a:r>
              <a:rPr lang="en-GB" sz="1600" dirty="0" smtClean="0">
                <a:solidFill>
                  <a:prstClr val="black"/>
                </a:solidFill>
              </a:rPr>
              <a:t>klystron running</a:t>
            </a:r>
            <a:endParaRPr lang="en-GB" sz="1600" dirty="0">
              <a:solidFill>
                <a:prstClr val="black"/>
              </a:solidFill>
            </a:endParaRPr>
          </a:p>
          <a:p>
            <a:pPr marL="285750" indent="-285750" defTabSz="457200"/>
            <a:r>
              <a:rPr lang="en-GB" sz="1600" dirty="0" smtClean="0">
                <a:solidFill>
                  <a:prstClr val="black"/>
                </a:solidFill>
              </a:rPr>
              <a:t>Bunker built</a:t>
            </a:r>
            <a:endParaRPr lang="en-GB" sz="1600" dirty="0">
              <a:solidFill>
                <a:prstClr val="black"/>
              </a:solidFill>
            </a:endParaRPr>
          </a:p>
          <a:p>
            <a:pPr marL="285750" indent="-285750" defTabSz="457200"/>
            <a:r>
              <a:rPr lang="en-GB" sz="1600" dirty="0" smtClean="0">
                <a:solidFill>
                  <a:prstClr val="black"/>
                </a:solidFill>
              </a:rPr>
              <a:t>Licensing in preparation for cryomodule test</a:t>
            </a:r>
            <a:endParaRPr lang="en-GB" sz="1600" dirty="0">
              <a:solidFill>
                <a:prstClr val="black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4976D4D-77EF-3644-BB21-0C573A8D6E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7750" y="5223881"/>
            <a:ext cx="1634579" cy="1468160"/>
          </a:xfrm>
          <a:prstGeom prst="rect">
            <a:avLst/>
          </a:prstGeom>
          <a:effectLst>
            <a:outerShdw blurRad="889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1A87837-16FC-3347-B703-FDA760F1D1F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097750" y="3843539"/>
            <a:ext cx="1926545" cy="1357049"/>
          </a:xfrm>
          <a:prstGeom prst="rect">
            <a:avLst/>
          </a:prstGeom>
          <a:effectLst>
            <a:outerShdw blurRad="889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EFC463A-C708-1848-9471-15987CBDFE9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7700" y="3918105"/>
            <a:ext cx="944870" cy="2803374"/>
          </a:xfrm>
          <a:prstGeom prst="rect">
            <a:avLst/>
          </a:prstGeom>
          <a:effectLst>
            <a:outerShdw blurRad="889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824192" y="4725144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endParaRPr lang="en-GB" sz="2000" dirty="0" smtClean="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E0077BB1-B786-1246-8E05-CF539665FCD8}"/>
              </a:ext>
            </a:extLst>
          </p:cNvPr>
          <p:cNvSpPr txBox="1">
            <a:spLocks/>
          </p:cNvSpPr>
          <p:nvPr/>
        </p:nvSpPr>
        <p:spPr>
          <a:xfrm>
            <a:off x="7319162" y="4708313"/>
            <a:ext cx="4680520" cy="154076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en-US" sz="1600" b="1" dirty="0" smtClean="0"/>
              <a:t>Accelerator Infrastructure project in progress:</a:t>
            </a:r>
          </a:p>
          <a:p>
            <a:pPr marL="285750" indent="-285750" defTabSz="457200"/>
            <a:r>
              <a:rPr lang="en-GB" sz="1600" dirty="0">
                <a:solidFill>
                  <a:prstClr val="black"/>
                </a:solidFill>
              </a:rPr>
              <a:t>10 496 meters of </a:t>
            </a:r>
            <a:r>
              <a:rPr lang="en-GB" sz="1600" dirty="0" smtClean="0">
                <a:solidFill>
                  <a:prstClr val="black"/>
                </a:solidFill>
              </a:rPr>
              <a:t>pipes, ~6000 welds, ~5000 valves</a:t>
            </a:r>
          </a:p>
          <a:p>
            <a:pPr marL="285750" indent="-285750" defTabSz="457200"/>
            <a:r>
              <a:rPr lang="en-GB" sz="1600" dirty="0">
                <a:solidFill>
                  <a:prstClr val="black"/>
                </a:solidFill>
              </a:rPr>
              <a:t>3000 m cable </a:t>
            </a:r>
            <a:r>
              <a:rPr lang="en-GB" sz="1600" dirty="0" smtClean="0">
                <a:solidFill>
                  <a:prstClr val="black"/>
                </a:solidFill>
              </a:rPr>
              <a:t>trays, &gt; </a:t>
            </a:r>
            <a:r>
              <a:rPr lang="en-GB" sz="1600" dirty="0">
                <a:solidFill>
                  <a:prstClr val="black"/>
                </a:solidFill>
              </a:rPr>
              <a:t>700 </a:t>
            </a:r>
            <a:r>
              <a:rPr lang="en-GB" sz="1600" dirty="0" smtClean="0">
                <a:solidFill>
                  <a:prstClr val="black"/>
                </a:solidFill>
              </a:rPr>
              <a:t>km cables, 24 </a:t>
            </a:r>
            <a:r>
              <a:rPr lang="en-GB" sz="1600" dirty="0">
                <a:solidFill>
                  <a:prstClr val="black"/>
                </a:solidFill>
              </a:rPr>
              <a:t>902 </a:t>
            </a:r>
            <a:r>
              <a:rPr lang="en-GB" sz="1600" dirty="0" smtClean="0">
                <a:solidFill>
                  <a:prstClr val="black"/>
                </a:solidFill>
              </a:rPr>
              <a:t>cables</a:t>
            </a:r>
          </a:p>
          <a:p>
            <a:r>
              <a:rPr lang="en-GB" sz="1600" dirty="0"/>
              <a:t>6 central </a:t>
            </a:r>
            <a:r>
              <a:rPr lang="en-GB" sz="1600" dirty="0" smtClean="0"/>
              <a:t>UPS-units</a:t>
            </a:r>
            <a:endParaRPr lang="en-GB" sz="1600" dirty="0"/>
          </a:p>
          <a:p>
            <a:r>
              <a:rPr lang="en-GB" sz="1600" dirty="0" smtClean="0"/>
              <a:t>~800 </a:t>
            </a:r>
            <a:r>
              <a:rPr lang="en-GB" sz="1600" dirty="0"/>
              <a:t>control racks and 100-120 cooling </a:t>
            </a:r>
            <a:r>
              <a:rPr lang="en-GB" sz="1600" dirty="0" smtClean="0"/>
              <a:t>units.</a:t>
            </a:r>
            <a:endParaRPr lang="en-GB" sz="1600" dirty="0" smtClean="0">
              <a:solidFill>
                <a:prstClr val="black"/>
              </a:solidFill>
            </a:endParaRPr>
          </a:p>
          <a:p>
            <a:pPr marL="285750" indent="-285750" defTabSz="457200"/>
            <a:endParaRPr lang="en-GB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74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335" y="1556792"/>
            <a:ext cx="10369153" cy="5184576"/>
          </a:xfrm>
        </p:spPr>
        <p:txBody>
          <a:bodyPr vert="horz" lIns="85699" tIns="42850" rIns="85699" bIns="42850" rtlCol="0">
            <a:normAutofit/>
          </a:bodyPr>
          <a:lstStyle/>
          <a:p>
            <a:pPr marL="354013" lvl="1" indent="-354013">
              <a:buFontTx/>
              <a:buChar char="-"/>
            </a:pPr>
            <a:r>
              <a:rPr lang="en-GB" sz="1600" b="1" dirty="0" smtClean="0">
                <a:solidFill>
                  <a:schemeClr val="tx1"/>
                </a:solidFill>
              </a:rPr>
              <a:t>Development phase </a:t>
            </a:r>
            <a:r>
              <a:rPr lang="en-GB" sz="1600" dirty="0" smtClean="0">
                <a:solidFill>
                  <a:schemeClr val="tx1"/>
                </a:solidFill>
              </a:rPr>
              <a:t>: Medium-</a:t>
            </a:r>
            <a:r>
              <a:rPr lang="en-GB" sz="1600" dirty="0" smtClean="0">
                <a:solidFill>
                  <a:schemeClr val="tx1"/>
                </a:solidFill>
                <a:latin typeface="Symbol" panose="05050102010706020507" pitchFamily="18" charset="2"/>
              </a:rPr>
              <a:t>b</a:t>
            </a:r>
            <a:r>
              <a:rPr lang="en-GB" sz="1600" dirty="0" smtClean="0">
                <a:solidFill>
                  <a:schemeClr val="tx1"/>
                </a:solidFill>
              </a:rPr>
              <a:t> Cryomodules demonstrator tested, nominal gradient obtained </a:t>
            </a:r>
            <a:r>
              <a:rPr lang="en-GB" sz="1600" dirty="0"/>
              <a:t>i</a:t>
            </a:r>
            <a:r>
              <a:rPr lang="en-GB" sz="1600" dirty="0" smtClean="0">
                <a:solidFill>
                  <a:schemeClr val="tx1"/>
                </a:solidFill>
              </a:rPr>
              <a:t>n cavities (CEA-</a:t>
            </a:r>
            <a:r>
              <a:rPr lang="en-GB" sz="1600" dirty="0" err="1" smtClean="0">
                <a:solidFill>
                  <a:schemeClr val="tx1"/>
                </a:solidFill>
              </a:rPr>
              <a:t>Saclay</a:t>
            </a:r>
            <a:r>
              <a:rPr lang="en-GB" sz="1600" dirty="0" smtClean="0">
                <a:solidFill>
                  <a:schemeClr val="tx1"/>
                </a:solidFill>
              </a:rPr>
              <a:t>)</a:t>
            </a:r>
          </a:p>
          <a:p>
            <a:pPr marL="457190" lvl="1" indent="0">
              <a:buNone/>
            </a:pPr>
            <a:endParaRPr lang="en-GB" sz="1600" dirty="0" smtClean="0">
              <a:solidFill>
                <a:schemeClr val="tx1"/>
              </a:solidFill>
            </a:endParaRPr>
          </a:p>
          <a:p>
            <a:pPr marL="457190" lvl="1" indent="0">
              <a:buNone/>
            </a:pPr>
            <a:endParaRPr lang="en-GB" sz="1600" dirty="0"/>
          </a:p>
          <a:p>
            <a:pPr marL="457190" lvl="1" indent="0">
              <a:buNone/>
            </a:pPr>
            <a:endParaRPr lang="en-GB" sz="1600" dirty="0" smtClean="0">
              <a:solidFill>
                <a:schemeClr val="tx1"/>
              </a:solidFill>
            </a:endParaRPr>
          </a:p>
          <a:p>
            <a:pPr marL="457190" lvl="1" indent="0">
              <a:buNone/>
            </a:pPr>
            <a:endParaRPr lang="en-GB" sz="1600" dirty="0"/>
          </a:p>
          <a:p>
            <a:pPr marL="457190" lvl="1" indent="0">
              <a:buNone/>
            </a:pPr>
            <a:endParaRPr lang="en-GB" sz="1600" dirty="0" smtClean="0">
              <a:solidFill>
                <a:schemeClr val="tx1"/>
              </a:solidFill>
            </a:endParaRPr>
          </a:p>
          <a:p>
            <a:pPr marL="457190" lvl="1" indent="0">
              <a:buNone/>
            </a:pPr>
            <a:endParaRPr lang="en-GB" sz="1600" dirty="0" smtClean="0">
              <a:solidFill>
                <a:schemeClr val="tx1"/>
              </a:solidFill>
            </a:endParaRPr>
          </a:p>
          <a:p>
            <a:pPr marL="457190" lvl="1" indent="0">
              <a:buNone/>
            </a:pPr>
            <a:endParaRPr lang="en-GB" sz="1600" dirty="0" smtClean="0">
              <a:solidFill>
                <a:schemeClr val="tx1"/>
              </a:solidFill>
            </a:endParaRPr>
          </a:p>
          <a:p>
            <a:pPr marL="457190" lvl="1" indent="0">
              <a:buNone/>
            </a:pPr>
            <a:endParaRPr lang="en-GB" sz="1600" dirty="0" smtClean="0"/>
          </a:p>
          <a:p>
            <a:pPr marL="285750" lvl="1" indent="-285750"/>
            <a:r>
              <a:rPr lang="en-GB" sz="1600" b="1" dirty="0" smtClean="0">
                <a:solidFill>
                  <a:schemeClr val="tx1"/>
                </a:solidFill>
              </a:rPr>
              <a:t>Medium Beta cavities production </a:t>
            </a:r>
            <a:r>
              <a:rPr lang="en-GB" sz="1600" dirty="0" smtClean="0">
                <a:solidFill>
                  <a:schemeClr val="tx1"/>
                </a:solidFill>
              </a:rPr>
              <a:t>(INFN- LASA)</a:t>
            </a:r>
            <a:endParaRPr lang="en-GB" sz="1600" dirty="0"/>
          </a:p>
          <a:p>
            <a:pPr marL="585787" lvl="2" indent="-285750"/>
            <a:r>
              <a:rPr lang="en-GB" sz="1400" dirty="0"/>
              <a:t>3 cavities welded</a:t>
            </a:r>
          </a:p>
          <a:p>
            <a:pPr marL="585787" lvl="2" indent="-285750"/>
            <a:r>
              <a:rPr lang="en-GB" sz="1400" dirty="0"/>
              <a:t>2 cavities bulk BCP surface treatment done and annealing</a:t>
            </a:r>
          </a:p>
          <a:p>
            <a:pPr marL="354013" lvl="1" indent="-354013">
              <a:buFontTx/>
              <a:buChar char="-"/>
            </a:pPr>
            <a:endParaRPr lang="en-GB" sz="1600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12</a:t>
            </a:fld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Cryomodules and elliptical cavities</a:t>
            </a:r>
            <a:endParaRPr lang="en-GB" dirty="0"/>
          </a:p>
        </p:txBody>
      </p:sp>
      <p:pic>
        <p:nvPicPr>
          <p:cNvPr id="7" name="Picture 3" descr="C:\devanz2\ESS\___test_ECCTD\ecctd18\CryomoduleLogosCropp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19" y="1950099"/>
            <a:ext cx="2104112" cy="2078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8687" y="1945278"/>
            <a:ext cx="3237313" cy="20882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96000" y="1932876"/>
            <a:ext cx="1152128" cy="992067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l"/>
            <a:r>
              <a:rPr lang="en-GB" sz="1200" dirty="0" smtClean="0"/>
              <a:t>RF voltage in</a:t>
            </a:r>
          </a:p>
          <a:p>
            <a:pPr algn="l"/>
            <a:r>
              <a:rPr lang="en-GB" sz="1200" dirty="0" smtClean="0"/>
              <a:t>cavities 1-4</a:t>
            </a:r>
          </a:p>
          <a:p>
            <a:pPr algn="l"/>
            <a:r>
              <a:rPr lang="en-GB" sz="1200" dirty="0" smtClean="0"/>
              <a:t>(Open loop &amp;</a:t>
            </a:r>
          </a:p>
          <a:p>
            <a:pPr algn="l"/>
            <a:r>
              <a:rPr lang="en-GB" sz="1200" dirty="0"/>
              <a:t>T</a:t>
            </a:r>
            <a:r>
              <a:rPr lang="en-GB" sz="1200" dirty="0" smtClean="0"/>
              <a:t>rapezoid pulse</a:t>
            </a:r>
          </a:p>
          <a:p>
            <a:pPr algn="l"/>
            <a:r>
              <a:rPr lang="en-GB" sz="1200" dirty="0"/>
              <a:t>o</a:t>
            </a:r>
            <a:r>
              <a:rPr lang="en-GB" sz="1200" dirty="0" smtClean="0"/>
              <a:t>n piezo tuner)</a:t>
            </a:r>
          </a:p>
        </p:txBody>
      </p:sp>
      <p:pic>
        <p:nvPicPr>
          <p:cNvPr id="11" name="Immagin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828"/>
          <a:stretch/>
        </p:blipFill>
        <p:spPr>
          <a:xfrm>
            <a:off x="263352" y="5107888"/>
            <a:ext cx="2304256" cy="13613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51984" y="4173526"/>
            <a:ext cx="6192688" cy="1007914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1600" dirty="0" smtClean="0"/>
              <a:t>-  </a:t>
            </a:r>
            <a:r>
              <a:rPr lang="en-GB" sz="1600" b="1" dirty="0" smtClean="0"/>
              <a:t>High </a:t>
            </a:r>
            <a:r>
              <a:rPr lang="en-GB" sz="1600" b="1" dirty="0"/>
              <a:t>Beta cavities production </a:t>
            </a:r>
            <a:r>
              <a:rPr lang="en-GB" sz="1600" dirty="0"/>
              <a:t>(STFC – Daresbury</a:t>
            </a:r>
            <a:r>
              <a:rPr lang="en-GB" sz="1600" dirty="0" smtClean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Niobium </a:t>
            </a:r>
            <a:r>
              <a:rPr lang="en-GB" sz="1400" dirty="0" smtClean="0"/>
              <a:t>Material - Contract </a:t>
            </a:r>
            <a:r>
              <a:rPr lang="en-GB" sz="1400"/>
              <a:t>awarded </a:t>
            </a:r>
            <a:r>
              <a:rPr lang="en-GB" sz="1400" smtClean="0"/>
              <a:t>in </a:t>
            </a:r>
            <a:r>
              <a:rPr lang="en-GB" sz="1400" dirty="0" smtClean="0"/>
              <a:t>Oct17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Final </a:t>
            </a:r>
            <a:r>
              <a:rPr lang="en-GB" sz="1400" dirty="0" err="1"/>
              <a:t>Nb</a:t>
            </a:r>
            <a:r>
              <a:rPr lang="en-GB" sz="1400" dirty="0"/>
              <a:t> batch delivery expected in </a:t>
            </a:r>
            <a:r>
              <a:rPr lang="en-GB" sz="1400" dirty="0" smtClean="0"/>
              <a:t>Dec18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Cavity Manufacture - Contract </a:t>
            </a:r>
            <a:r>
              <a:rPr lang="en-GB" sz="1400" dirty="0"/>
              <a:t>awarded </a:t>
            </a:r>
            <a:r>
              <a:rPr lang="en-GB" sz="1400" dirty="0" smtClean="0"/>
              <a:t>in Jul18</a:t>
            </a:r>
            <a:endParaRPr lang="en-GB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400" dirty="0" smtClean="0"/>
          </a:p>
          <a:p>
            <a:pPr algn="l"/>
            <a:endParaRPr lang="en-GB" sz="1600" dirty="0"/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9" r="16137"/>
          <a:stretch/>
        </p:blipFill>
        <p:spPr bwMode="auto">
          <a:xfrm>
            <a:off x="6724306" y="5150300"/>
            <a:ext cx="2049662" cy="1591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385" y="5204275"/>
            <a:ext cx="2193856" cy="15501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Work progresses actively at in-kind partners	(1/2)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6816080" y="3189118"/>
            <a:ext cx="1584176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/>
            <a:r>
              <a:rPr lang="en-GB" sz="1200" dirty="0" smtClean="0"/>
              <a:t>Prototype cryomodule</a:t>
            </a:r>
          </a:p>
          <a:p>
            <a:pPr algn="ctr"/>
            <a:r>
              <a:rPr lang="en-GB" sz="1200" dirty="0" smtClean="0"/>
              <a:t>with elliptical cavities</a:t>
            </a:r>
          </a:p>
          <a:p>
            <a:pPr algn="ctr"/>
            <a:r>
              <a:rPr lang="en-GB" sz="1200" dirty="0" smtClean="0"/>
              <a:t>is now at Lund</a:t>
            </a:r>
          </a:p>
          <a:p>
            <a:pPr algn="ctr"/>
            <a:r>
              <a:rPr lang="en-GB" sz="1200" dirty="0" smtClean="0"/>
              <a:t>for testing…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86314" y="5274421"/>
            <a:ext cx="3919286" cy="10801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normAutofit/>
          </a:bodyPr>
          <a:lstStyle/>
          <a:p>
            <a:pPr algn="ctr"/>
            <a:r>
              <a:rPr lang="en-GB" sz="1200" b="1" dirty="0" smtClean="0"/>
              <a:t>Mail from P. Michelato (INFN) on 21/12/2018: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12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“…The </a:t>
            </a:r>
            <a:r>
              <a:rPr lang="en-GB" altLang="en-US" sz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first INFN-LASA medium beta </a:t>
            </a:r>
            <a:r>
              <a:rPr lang="en-GB" altLang="en-US" sz="12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cavity…</a:t>
            </a:r>
            <a:r>
              <a:rPr lang="en-US" altLang="en-US" sz="12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reached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23.7 MV/m with a </a:t>
            </a:r>
            <a:r>
              <a:rPr lang="en-US" altLang="en-US" sz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en-US" altLang="en-US" sz="1200" baseline="-25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altLang="en-US" sz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of 7.9e9. At the ESS </a:t>
            </a:r>
            <a:r>
              <a:rPr lang="en-US" altLang="en-US" sz="12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field of </a:t>
            </a:r>
            <a:r>
              <a:rPr lang="en-US" altLang="en-US" sz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16.7 </a:t>
            </a:r>
            <a:r>
              <a:rPr lang="en-US" altLang="en-US" sz="12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MV/m,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altLang="en-US" sz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en-US" altLang="en-US" sz="1200" baseline="-25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altLang="en-US" sz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is 1.7e10</a:t>
            </a:r>
            <a:r>
              <a:rPr lang="en-US" altLang="en-US" sz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12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well </a:t>
            </a:r>
            <a:r>
              <a:rPr lang="en-US" altLang="en-US" sz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over the ESS requirements of 5e9.</a:t>
            </a:r>
            <a:endParaRPr lang="en-GB" altLang="en-US" sz="12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The frequency at cold is 704.221 MHz with a </a:t>
            </a:r>
            <a:r>
              <a:rPr lang="en-US" altLang="en-US" sz="12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en-US" altLang="en-US" sz="1200" baseline="-250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altLang="en-US" sz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en-US" altLang="en-US" sz="12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3.6e11…”</a:t>
            </a:r>
            <a:endParaRPr lang="en-GB" altLang="en-US" sz="1200" dirty="0"/>
          </a:p>
        </p:txBody>
      </p:sp>
      <p:pic>
        <p:nvPicPr>
          <p:cNvPr id="17" name="Content Placeholder 4">
            <a:extLst>
              <a:ext uri="{FF2B5EF4-FFF2-40B4-BE49-F238E27FC236}">
                <a16:creationId xmlns:a16="http://schemas.microsoft.com/office/drawing/2014/main" id="{F83264F4-7939-8842-97CC-EDF2411D6D4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333" b="16951"/>
          <a:stretch/>
        </p:blipFill>
        <p:spPr>
          <a:xfrm>
            <a:off x="8401720" y="2095731"/>
            <a:ext cx="3516560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00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Cryomodules and spoke cavities</a:t>
            </a:r>
            <a:endParaRPr lang="en-GB" dirty="0"/>
          </a:p>
        </p:txBody>
      </p:sp>
      <p:pic>
        <p:nvPicPr>
          <p:cNvPr id="6" name="Imag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08731" y="3016374"/>
            <a:ext cx="3717032" cy="2787774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0077BB1-B786-1246-8E05-CF539665FCD8}"/>
              </a:ext>
            </a:extLst>
          </p:cNvPr>
          <p:cNvSpPr txBox="1">
            <a:spLocks/>
          </p:cNvSpPr>
          <p:nvPr/>
        </p:nvSpPr>
        <p:spPr>
          <a:xfrm>
            <a:off x="263352" y="1567176"/>
            <a:ext cx="2931790" cy="952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b="1" dirty="0" smtClean="0"/>
              <a:t>Prototype cryomodule delivered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 smtClean="0"/>
              <a:t>at FREIA (Uppsala)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RF tests in April 2019</a:t>
            </a:r>
            <a:endParaRPr lang="en-GB" sz="1600" dirty="0">
              <a:solidFill>
                <a:prstClr val="black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431703" y="2200915"/>
            <a:ext cx="4652631" cy="3741920"/>
            <a:chOff x="3431704" y="2420888"/>
            <a:chExt cx="4652631" cy="374192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A35CD1-012C-8848-8EAE-A050E6693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1704" y="3127106"/>
              <a:ext cx="4652631" cy="3035702"/>
            </a:xfrm>
            <a:prstGeom prst="rect">
              <a:avLst/>
            </a:prstGeom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E0077BB1-B786-1246-8E05-CF539665FCD8}"/>
                </a:ext>
              </a:extLst>
            </p:cNvPr>
            <p:cNvSpPr txBox="1">
              <a:spLocks/>
            </p:cNvSpPr>
            <p:nvPr/>
          </p:nvSpPr>
          <p:spPr>
            <a:xfrm>
              <a:off x="4007768" y="2420888"/>
              <a:ext cx="3096344" cy="5880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57175" indent="-257175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100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1pPr>
              <a:lvl2pPr marL="557213" indent="-214313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800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350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5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None/>
              </a:pPr>
              <a:r>
                <a:rPr lang="en-US" sz="1600" b="1" dirty="0" smtClean="0"/>
                <a:t>3 series spoke cavities have been tested and exceed requirements</a:t>
              </a:r>
              <a:endParaRPr lang="en-GB" sz="16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10" name="Image 12" descr="C:\Users\rabehasy\Documents\Sharing ownCloud\Décapage chimique\ESS\DSPK05\Vertical 1 et 2\Photos\2ème sens\20180628_093741.jpg">
            <a:extLst>
              <a:ext uri="{FF2B5EF4-FFF2-40B4-BE49-F238E27FC236}">
                <a16:creationId xmlns:a16="http://schemas.microsoft.com/office/drawing/2014/main" id="{D6920E2F-6813-AF47-8FAF-C12E2872A1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7" b="20432"/>
          <a:stretch/>
        </p:blipFill>
        <p:spPr bwMode="auto">
          <a:xfrm>
            <a:off x="10344472" y="4070664"/>
            <a:ext cx="1656184" cy="21374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 11" descr="C:\Users\rabehasy\Downloads\20180620_145422.jpg">
            <a:extLst>
              <a:ext uri="{FF2B5EF4-FFF2-40B4-BE49-F238E27FC236}">
                <a16:creationId xmlns:a16="http://schemas.microsoft.com/office/drawing/2014/main" id="{F9D489EE-2B28-D74C-94E9-74B6D244DE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8" t="14128" r="17052"/>
          <a:stretch/>
        </p:blipFill>
        <p:spPr bwMode="auto">
          <a:xfrm>
            <a:off x="8472264" y="2907133"/>
            <a:ext cx="2075628" cy="21374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0077BB1-B786-1246-8E05-CF539665FCD8}"/>
              </a:ext>
            </a:extLst>
          </p:cNvPr>
          <p:cNvSpPr txBox="1">
            <a:spLocks/>
          </p:cNvSpPr>
          <p:nvPr/>
        </p:nvSpPr>
        <p:spPr>
          <a:xfrm>
            <a:off x="8084334" y="1749409"/>
            <a:ext cx="3772305" cy="931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b="1" dirty="0" smtClean="0"/>
              <a:t>Assembly of the 1</a:t>
            </a:r>
            <a:r>
              <a:rPr lang="en-US" sz="1600" b="1" baseline="30000" dirty="0" smtClean="0"/>
              <a:t>st</a:t>
            </a:r>
            <a:r>
              <a:rPr lang="en-US" sz="1600" b="1" dirty="0" smtClean="0"/>
              <a:t> series cryomodule will begin mid –March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Delivery at FREIA mid-May</a:t>
            </a:r>
          </a:p>
          <a:p>
            <a:pPr marL="0" indent="0">
              <a:spcBef>
                <a:spcPts val="0"/>
              </a:spcBef>
              <a:buNone/>
            </a:pP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14" name="Title 5"/>
          <p:cNvSpPr>
            <a:spLocks noGrp="1"/>
          </p:cNvSpPr>
          <p:nvPr>
            <p:ph type="title"/>
          </p:nvPr>
        </p:nvSpPr>
        <p:spPr>
          <a:xfrm>
            <a:off x="609600" y="346646"/>
            <a:ext cx="9518848" cy="562074"/>
          </a:xfrm>
        </p:spPr>
        <p:txBody>
          <a:bodyPr/>
          <a:lstStyle/>
          <a:p>
            <a:r>
              <a:rPr lang="en-GB" dirty="0" smtClean="0"/>
              <a:t>Work progresses actively at in-kind partners	(2/2)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146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79051" y="1446585"/>
            <a:ext cx="8523189" cy="5411070"/>
            <a:chOff x="255050" y="1446585"/>
            <a:chExt cx="8523189" cy="5411070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050" y="1446585"/>
              <a:ext cx="8523189" cy="5411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Straight Arrow Connector 5"/>
            <p:cNvCxnSpPr/>
            <p:nvPr/>
          </p:nvCxnSpPr>
          <p:spPr>
            <a:xfrm flipH="1">
              <a:off x="3612626" y="2678714"/>
              <a:ext cx="469566" cy="1758398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4295800" y="2348880"/>
            <a:ext cx="29667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Target Building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09600" y="103925"/>
            <a:ext cx="9518848" cy="804795"/>
          </a:xfrm>
        </p:spPr>
        <p:txBody>
          <a:bodyPr/>
          <a:lstStyle/>
          <a:p>
            <a:r>
              <a:rPr lang="en-US" dirty="0" smtClean="0"/>
              <a:t>ESS Target and Target building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 smtClean="0"/>
              <a:t>(Target subproject is 43% complete – Main contracts signed)</a:t>
            </a:r>
            <a:endParaRPr lang="en-GB" sz="2800" dirty="0"/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8"/>
          <a:stretch/>
        </p:blipFill>
        <p:spPr>
          <a:xfrm>
            <a:off x="1559496" y="1656184"/>
            <a:ext cx="8892480" cy="3259520"/>
          </a:xfrm>
          <a:prstGeom prst="rect">
            <a:avLst/>
          </a:prstGeom>
        </p:spPr>
      </p:pic>
      <p:sp>
        <p:nvSpPr>
          <p:cNvPr id="77" name="TextBox 76"/>
          <p:cNvSpPr txBox="1"/>
          <p:nvPr/>
        </p:nvSpPr>
        <p:spPr>
          <a:xfrm rot="21291795">
            <a:off x="6356876" y="1757488"/>
            <a:ext cx="7069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130 m</a:t>
            </a:r>
          </a:p>
        </p:txBody>
      </p:sp>
      <p:sp>
        <p:nvSpPr>
          <p:cNvPr id="78" name="TextBox 77"/>
          <p:cNvSpPr txBox="1"/>
          <p:nvPr/>
        </p:nvSpPr>
        <p:spPr>
          <a:xfrm rot="2434085">
            <a:off x="10057391" y="1565549"/>
            <a:ext cx="6029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22 m</a:t>
            </a:r>
          </a:p>
        </p:txBody>
      </p:sp>
      <p:sp>
        <p:nvSpPr>
          <p:cNvPr id="79" name="TextBox 78"/>
          <p:cNvSpPr txBox="1"/>
          <p:nvPr/>
        </p:nvSpPr>
        <p:spPr>
          <a:xfrm rot="5400000">
            <a:off x="10204761" y="2107877"/>
            <a:ext cx="6029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37 m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7344762" y="1445933"/>
            <a:ext cx="968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High bay</a:t>
            </a:r>
          </a:p>
        </p:txBody>
      </p:sp>
      <p:cxnSp>
        <p:nvCxnSpPr>
          <p:cNvPr id="81" name="Straight Arrow Connector 80"/>
          <p:cNvCxnSpPr>
            <a:stCxn id="80" idx="2"/>
          </p:cNvCxnSpPr>
          <p:nvPr/>
        </p:nvCxnSpPr>
        <p:spPr>
          <a:xfrm flipH="1">
            <a:off x="6965242" y="1784488"/>
            <a:ext cx="863653" cy="101734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1628615" y="2236975"/>
            <a:ext cx="1550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Transport hall</a:t>
            </a:r>
          </a:p>
        </p:txBody>
      </p:sp>
      <p:cxnSp>
        <p:nvCxnSpPr>
          <p:cNvPr id="83" name="Straight Arrow Connector 82"/>
          <p:cNvCxnSpPr/>
          <p:nvPr/>
        </p:nvCxnSpPr>
        <p:spPr>
          <a:xfrm flipH="1">
            <a:off x="1862540" y="2549577"/>
            <a:ext cx="417036" cy="157821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8619529" y="4596250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Beam expander hall</a:t>
            </a:r>
          </a:p>
        </p:txBody>
      </p:sp>
      <p:cxnSp>
        <p:nvCxnSpPr>
          <p:cNvPr id="85" name="Straight Arrow Connector 84"/>
          <p:cNvCxnSpPr/>
          <p:nvPr/>
        </p:nvCxnSpPr>
        <p:spPr>
          <a:xfrm flipH="1" flipV="1">
            <a:off x="9358766" y="3782291"/>
            <a:ext cx="45230" cy="75665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7478495" y="4356392"/>
            <a:ext cx="100811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Target </a:t>
            </a:r>
            <a:br>
              <a:rPr lang="en-GB" sz="1600" dirty="0">
                <a:solidFill>
                  <a:prstClr val="black"/>
                </a:solidFill>
                <a:latin typeface="Calibri"/>
              </a:rPr>
            </a:br>
            <a:r>
              <a:rPr lang="en-GB" sz="1600" dirty="0">
                <a:solidFill>
                  <a:prstClr val="black"/>
                </a:solidFill>
                <a:latin typeface="Calibri"/>
              </a:rPr>
              <a:t>monolith</a:t>
            </a:r>
          </a:p>
        </p:txBody>
      </p:sp>
      <p:cxnSp>
        <p:nvCxnSpPr>
          <p:cNvPr id="87" name="Straight Arrow Connector 86"/>
          <p:cNvCxnSpPr/>
          <p:nvPr/>
        </p:nvCxnSpPr>
        <p:spPr>
          <a:xfrm flipH="1" flipV="1">
            <a:off x="7343132" y="4127788"/>
            <a:ext cx="356415" cy="46846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6025239" y="4602614"/>
            <a:ext cx="1403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1600">
                <a:solidFill>
                  <a:prstClr val="black"/>
                </a:solidFill>
                <a:latin typeface="Calibri"/>
              </a:rPr>
              <a:t>Utilities block</a:t>
            </a:r>
            <a:endParaRPr lang="en-GB" sz="16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89" name="Straight Arrow Connector 88"/>
          <p:cNvCxnSpPr>
            <a:stCxn id="88" idx="1"/>
          </p:cNvCxnSpPr>
          <p:nvPr/>
        </p:nvCxnSpPr>
        <p:spPr>
          <a:xfrm flipH="1" flipV="1">
            <a:off x="5913471" y="4336649"/>
            <a:ext cx="111769" cy="43524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4729841" y="4602614"/>
            <a:ext cx="13028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Active cells</a:t>
            </a:r>
          </a:p>
        </p:txBody>
      </p:sp>
      <p:cxnSp>
        <p:nvCxnSpPr>
          <p:cNvPr id="91" name="Straight Arrow Connector 90"/>
          <p:cNvCxnSpPr>
            <a:stCxn id="90" idx="1"/>
          </p:cNvCxnSpPr>
          <p:nvPr/>
        </p:nvCxnSpPr>
        <p:spPr>
          <a:xfrm flipH="1" flipV="1">
            <a:off x="3865745" y="4524849"/>
            <a:ext cx="864096" cy="24704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Rounded Rectangle 91"/>
          <p:cNvSpPr/>
          <p:nvPr/>
        </p:nvSpPr>
        <p:spPr>
          <a:xfrm>
            <a:off x="2829711" y="1490843"/>
            <a:ext cx="2808312" cy="76421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defRPr/>
            </a:pPr>
            <a:r>
              <a:rPr lang="en-GB" sz="1400" b="1" dirty="0">
                <a:solidFill>
                  <a:prstClr val="white"/>
                </a:solidFill>
                <a:latin typeface="Calibri"/>
              </a:rPr>
              <a:t>Target Building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400" b="1" dirty="0">
                <a:solidFill>
                  <a:prstClr val="white"/>
                </a:solidFill>
                <a:latin typeface="Calibri"/>
              </a:rPr>
              <a:t>Utilities and cooling plant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400" b="1" dirty="0">
                <a:solidFill>
                  <a:prstClr val="white"/>
                </a:solidFill>
                <a:latin typeface="Calibri"/>
              </a:rPr>
              <a:t>Remote handling systems</a:t>
            </a:r>
          </a:p>
        </p:txBody>
      </p:sp>
      <p:grpSp>
        <p:nvGrpSpPr>
          <p:cNvPr id="93" name="Group 92"/>
          <p:cNvGrpSpPr/>
          <p:nvPr/>
        </p:nvGrpSpPr>
        <p:grpSpPr>
          <a:xfrm>
            <a:off x="6664299" y="2245311"/>
            <a:ext cx="4113373" cy="4498557"/>
            <a:chOff x="3980464" y="1484783"/>
            <a:chExt cx="4865843" cy="5321491"/>
          </a:xfrm>
        </p:grpSpPr>
        <p:pic>
          <p:nvPicPr>
            <p:cNvPr id="94" name="Content Placeholder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68550" y="1484783"/>
              <a:ext cx="3963170" cy="5321491"/>
            </a:xfrm>
            <a:prstGeom prst="rect">
              <a:avLst/>
            </a:prstGeom>
          </p:spPr>
        </p:pic>
        <p:grpSp>
          <p:nvGrpSpPr>
            <p:cNvPr id="95" name="Group 94"/>
            <p:cNvGrpSpPr/>
            <p:nvPr/>
          </p:nvGrpSpPr>
          <p:grpSpPr>
            <a:xfrm>
              <a:off x="3980464" y="4772281"/>
              <a:ext cx="936104" cy="546118"/>
              <a:chOff x="3887239" y="4793447"/>
              <a:chExt cx="936104" cy="546118"/>
            </a:xfrm>
          </p:grpSpPr>
          <p:cxnSp>
            <p:nvCxnSpPr>
              <p:cNvPr id="110" name="Straight Arrow Connector 109"/>
              <p:cNvCxnSpPr/>
              <p:nvPr/>
            </p:nvCxnSpPr>
            <p:spPr>
              <a:xfrm flipV="1">
                <a:off x="4152526" y="5013176"/>
                <a:ext cx="576064" cy="1404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TextBox 110"/>
              <p:cNvSpPr txBox="1"/>
              <p:nvPr/>
            </p:nvSpPr>
            <p:spPr>
              <a:xfrm rot="20791870">
                <a:off x="3887239" y="4793447"/>
                <a:ext cx="936104" cy="546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160">
                  <a:defRPr/>
                </a:pPr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proton</a:t>
                </a:r>
                <a:br>
                  <a:rPr lang="en-US" sz="1200" dirty="0">
                    <a:solidFill>
                      <a:prstClr val="black"/>
                    </a:solidFill>
                    <a:latin typeface="Calibri"/>
                  </a:rPr>
                </a:br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beam</a:t>
                </a:r>
              </a:p>
            </p:txBody>
          </p:sp>
        </p:grpSp>
        <p:sp>
          <p:nvSpPr>
            <p:cNvPr id="96" name="TextBox 95"/>
            <p:cNvSpPr txBox="1"/>
            <p:nvPr/>
          </p:nvSpPr>
          <p:spPr>
            <a:xfrm>
              <a:off x="5029195" y="5053977"/>
              <a:ext cx="936104" cy="764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60">
                <a:defRPr/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proton</a:t>
              </a:r>
              <a:br>
                <a:rPr lang="en-US" sz="1200" dirty="0">
                  <a:solidFill>
                    <a:prstClr val="black"/>
                  </a:solidFill>
                  <a:latin typeface="Calibri"/>
                </a:rPr>
              </a:b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beam window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4929610" y="1902293"/>
              <a:ext cx="1465432" cy="764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60">
                <a:defRPr/>
              </a:pPr>
              <a:r>
                <a:rPr lang="en-US" sz="1200" dirty="0">
                  <a:solidFill>
                    <a:prstClr val="white"/>
                  </a:solidFill>
                  <a:latin typeface="Calibri"/>
                </a:rPr>
                <a:t>proton beam instrumentation plug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118273" y="1526536"/>
              <a:ext cx="1228523" cy="5461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60">
                <a:defRPr/>
              </a:pPr>
              <a:r>
                <a:rPr lang="en-US" sz="1200" dirty="0">
                  <a:solidFill>
                    <a:prstClr val="white"/>
                  </a:solidFill>
                  <a:latin typeface="Calibri"/>
                </a:rPr>
                <a:t>Moderator </a:t>
              </a:r>
              <a:r>
                <a:rPr lang="en-US" sz="1200">
                  <a:solidFill>
                    <a:prstClr val="white"/>
                  </a:solidFill>
                  <a:latin typeface="Calibri"/>
                </a:rPr>
                <a:t>and reflector</a:t>
              </a:r>
              <a:endParaRPr lang="en-US" sz="12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664782" y="4934498"/>
              <a:ext cx="682014" cy="5461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60">
                <a:defRPr/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target wheel 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7663266" y="3776267"/>
              <a:ext cx="1183041" cy="983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60">
                <a:defRPr/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neutron beam extraction port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185614" y="2098693"/>
              <a:ext cx="1080121" cy="5461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60">
                <a:defRPr/>
              </a:pPr>
              <a:r>
                <a:rPr lang="en-US" sz="1200" dirty="0">
                  <a:solidFill>
                    <a:prstClr val="white"/>
                  </a:solidFill>
                  <a:latin typeface="Calibri"/>
                </a:rPr>
                <a:t>monolith vessel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685162" y="4810734"/>
              <a:ext cx="1161144" cy="764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60">
                <a:defRPr/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target monitoring plug</a:t>
              </a:r>
            </a:p>
          </p:txBody>
        </p:sp>
        <p:cxnSp>
          <p:nvCxnSpPr>
            <p:cNvPr id="103" name="Straight Connector 102"/>
            <p:cNvCxnSpPr/>
            <p:nvPr/>
          </p:nvCxnSpPr>
          <p:spPr>
            <a:xfrm flipV="1">
              <a:off x="5399555" y="4904187"/>
              <a:ext cx="100596" cy="326944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flipH="1" flipV="1">
              <a:off x="5449852" y="2617412"/>
              <a:ext cx="557008" cy="1703994"/>
            </a:xfrm>
            <a:prstGeom prst="line">
              <a:avLst/>
            </a:prstGeom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flipH="1">
              <a:off x="6440066" y="2072655"/>
              <a:ext cx="102983" cy="2486610"/>
            </a:xfrm>
            <a:prstGeom prst="line">
              <a:avLst/>
            </a:prstGeom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>
              <a:stCxn id="99" idx="0"/>
            </p:cNvCxnSpPr>
            <p:nvPr/>
          </p:nvCxnSpPr>
          <p:spPr>
            <a:xfrm flipH="1" flipV="1">
              <a:off x="6910506" y="4559265"/>
              <a:ext cx="95283" cy="375233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flipH="1" flipV="1">
              <a:off x="7320879" y="4149081"/>
              <a:ext cx="404795" cy="153307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flipH="1" flipV="1">
              <a:off x="7248873" y="4365106"/>
              <a:ext cx="476801" cy="499130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flipH="1">
              <a:off x="7320879" y="2639767"/>
              <a:ext cx="245062" cy="501203"/>
            </a:xfrm>
            <a:prstGeom prst="line">
              <a:avLst/>
            </a:prstGeom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Rounded Rectangle 111"/>
          <p:cNvSpPr/>
          <p:nvPr/>
        </p:nvSpPr>
        <p:spPr>
          <a:xfrm>
            <a:off x="2159353" y="5174873"/>
            <a:ext cx="4004838" cy="1485293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457160">
              <a:defRPr/>
            </a:pPr>
            <a:r>
              <a:rPr lang="en-GB" sz="1400" b="1" dirty="0">
                <a:solidFill>
                  <a:prstClr val="white"/>
                </a:solidFill>
                <a:latin typeface="Calibri"/>
              </a:rPr>
              <a:t>Target Monolith</a:t>
            </a:r>
          </a:p>
          <a:p>
            <a:pPr marL="285750" indent="-285750" defTabSz="457160">
              <a:buFont typeface="Arial" panose="020B0604020202020204" pitchFamily="34" charset="0"/>
              <a:buChar char="•"/>
              <a:defRPr/>
            </a:pPr>
            <a:r>
              <a:rPr lang="en-GB" sz="1400" b="1" dirty="0">
                <a:solidFill>
                  <a:prstClr val="white"/>
                </a:solidFill>
                <a:latin typeface="Calibri"/>
              </a:rPr>
              <a:t>Rotating solid tungsten target (11 t, 23.3 rpm)</a:t>
            </a:r>
          </a:p>
          <a:p>
            <a:pPr marL="285750" indent="-285750" defTabSz="457160">
              <a:buFont typeface="Arial" panose="020B0604020202020204" pitchFamily="34" charset="0"/>
              <a:buChar char="•"/>
              <a:defRPr/>
            </a:pPr>
            <a:r>
              <a:rPr lang="en-GB" sz="1400" b="1" dirty="0">
                <a:solidFill>
                  <a:prstClr val="white"/>
                </a:solidFill>
                <a:latin typeface="Calibri"/>
              </a:rPr>
              <a:t>Moderators (LH</a:t>
            </a:r>
            <a:r>
              <a:rPr lang="en-GB" sz="1400" b="1" baseline="-25000" dirty="0">
                <a:solidFill>
                  <a:prstClr val="white"/>
                </a:solidFill>
                <a:latin typeface="Calibri"/>
              </a:rPr>
              <a:t>2</a:t>
            </a:r>
            <a:r>
              <a:rPr lang="en-GB" sz="1400" b="1" dirty="0">
                <a:solidFill>
                  <a:prstClr val="white"/>
                </a:solidFill>
                <a:latin typeface="Calibri"/>
              </a:rPr>
              <a:t> – 17 K and H</a:t>
            </a:r>
            <a:r>
              <a:rPr lang="en-GB" sz="1400" b="1" baseline="-25000" dirty="0">
                <a:solidFill>
                  <a:prstClr val="white"/>
                </a:solidFill>
                <a:latin typeface="Calibri"/>
              </a:rPr>
              <a:t>2</a:t>
            </a:r>
            <a:r>
              <a:rPr lang="en-GB" sz="1400" b="1" dirty="0">
                <a:solidFill>
                  <a:prstClr val="white"/>
                </a:solidFill>
                <a:latin typeface="Calibri"/>
              </a:rPr>
              <a:t>O – 300 K)</a:t>
            </a:r>
          </a:p>
          <a:p>
            <a:pPr marL="285750" indent="-285750" defTabSz="457160">
              <a:buFont typeface="Arial" panose="020B0604020202020204" pitchFamily="34" charset="0"/>
              <a:buChar char="•"/>
              <a:defRPr/>
            </a:pPr>
            <a:r>
              <a:rPr lang="en-GB" sz="1400" b="1" dirty="0">
                <a:solidFill>
                  <a:prstClr val="white"/>
                </a:solidFill>
                <a:latin typeface="Calibri"/>
              </a:rPr>
              <a:t>Helium gas cooling of target (11 bar, 3 Kg/s)</a:t>
            </a:r>
          </a:p>
          <a:p>
            <a:pPr marL="285750" indent="-285750" defTabSz="457160">
              <a:buFont typeface="Arial" panose="020B0604020202020204" pitchFamily="34" charset="0"/>
              <a:buChar char="•"/>
              <a:defRPr/>
            </a:pPr>
            <a:r>
              <a:rPr lang="en-GB" sz="1400" b="1" dirty="0">
                <a:solidFill>
                  <a:prstClr val="white"/>
                </a:solidFill>
                <a:latin typeface="Calibri"/>
              </a:rPr>
              <a:t>Target Safety System</a:t>
            </a:r>
          </a:p>
          <a:p>
            <a:pPr marL="285750" indent="-285750" defTabSz="457160">
              <a:buFont typeface="Arial" panose="020B0604020202020204" pitchFamily="34" charset="0"/>
              <a:buChar char="•"/>
              <a:defRPr/>
            </a:pPr>
            <a:r>
              <a:rPr lang="en-GB" sz="1400" b="1" dirty="0">
                <a:solidFill>
                  <a:prstClr val="white"/>
                </a:solidFill>
                <a:latin typeface="Calibri"/>
              </a:rPr>
              <a:t>Diagnostics and instrumentation</a:t>
            </a:r>
          </a:p>
          <a:p>
            <a:pPr marL="285750" indent="-285750" defTabSz="457160">
              <a:buFont typeface="Arial" panose="020B0604020202020204" pitchFamily="34" charset="0"/>
              <a:buChar char="•"/>
              <a:defRPr/>
            </a:pPr>
            <a:endParaRPr lang="en-GB" sz="1400" b="1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93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8" grpId="0"/>
      <p:bldP spid="79" grpId="0"/>
      <p:bldP spid="80" grpId="0"/>
      <p:bldP spid="82" grpId="0"/>
      <p:bldP spid="84" grpId="0"/>
      <p:bldP spid="86" grpId="0"/>
      <p:bldP spid="88" grpId="0"/>
      <p:bldP spid="90" grpId="0"/>
      <p:bldP spid="92" grpId="0" animBg="1"/>
      <p:bldP spid="1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981200" y="3273427"/>
            <a:ext cx="3238500" cy="684213"/>
          </a:xfrm>
          <a:prstGeom prst="rect">
            <a:avLst/>
          </a:prstGeom>
          <a:solidFill>
            <a:srgbClr val="C3D69B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b="1" dirty="0" smtClean="0">
                <a:ea typeface="ＭＳ Ｐゴシック" charset="-128"/>
              </a:rPr>
              <a:t>All Target Work Packages are allocated</a:t>
            </a:r>
            <a:endParaRPr lang="en-US" altLang="x-none" b="1" dirty="0">
              <a:ea typeface="ＭＳ Ｐゴシック" charset="-128"/>
            </a:endParaRPr>
          </a:p>
        </p:txBody>
      </p:sp>
      <p:sp>
        <p:nvSpPr>
          <p:cNvPr id="1433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69" indent="-285757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28" indent="-228606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40" indent="-228606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52" indent="-22860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63" indent="-22860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74" indent="-22860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86" indent="-22860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97" indent="-22860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3E6A63-E656-9943-87A3-30F7A651C843}" type="slidenum">
              <a:rPr kumimoji="0" lang="sv-SE" altLang="x-non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sv-SE" altLang="x-non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981200" y="2527302"/>
            <a:ext cx="3238500" cy="684213"/>
          </a:xfrm>
          <a:prstGeom prst="rect">
            <a:avLst/>
          </a:prstGeom>
          <a:solidFill>
            <a:srgbClr val="E6B9B8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981200" y="4738691"/>
            <a:ext cx="3238500" cy="744537"/>
          </a:xfrm>
          <a:prstGeom prst="rect">
            <a:avLst/>
          </a:prstGeom>
          <a:solidFill>
            <a:srgbClr val="93CDDD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973266" y="4005264"/>
            <a:ext cx="3240087" cy="684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6391" y="1628777"/>
            <a:ext cx="3895725" cy="4032473"/>
          </a:xfrm>
        </p:spPr>
        <p:txBody>
          <a:bodyPr>
            <a:normAutofit fontScale="92500"/>
          </a:bodyPr>
          <a:lstStyle/>
          <a:p>
            <a:pPr marL="53976" indent="0">
              <a:buNone/>
              <a:defRPr/>
            </a:pPr>
            <a:r>
              <a:rPr lang="en-US" dirty="0">
                <a:solidFill>
                  <a:srgbClr val="000000"/>
                </a:solidFill>
              </a:rPr>
              <a:t>Target Sub-Project has 22 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in-kind work elements</a:t>
            </a:r>
          </a:p>
          <a:p>
            <a:pPr marL="635016" lvl="1" indent="-230193">
              <a:defRPr/>
            </a:pPr>
            <a:r>
              <a:rPr lang="en-US" dirty="0">
                <a:solidFill>
                  <a:srgbClr val="000000"/>
                </a:solidFill>
              </a:rPr>
              <a:t>TA or CA signed for 10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work elements</a:t>
            </a:r>
          </a:p>
          <a:p>
            <a:pPr marL="635016" lvl="1" indent="-230193">
              <a:defRPr/>
            </a:pPr>
            <a:r>
              <a:rPr lang="en-US" dirty="0">
                <a:solidFill>
                  <a:srgbClr val="000000"/>
                </a:solidFill>
              </a:rPr>
              <a:t>Partner selected for another 4 work elements</a:t>
            </a:r>
          </a:p>
          <a:p>
            <a:pPr marL="635016" lvl="1" indent="-230193">
              <a:defRPr/>
            </a:pPr>
            <a:r>
              <a:rPr lang="en-US" dirty="0">
                <a:solidFill>
                  <a:srgbClr val="000000"/>
                </a:solidFill>
              </a:rPr>
              <a:t>Completed 2</a:t>
            </a:r>
          </a:p>
          <a:p>
            <a:pPr marL="635016" lvl="1" indent="-230193">
              <a:spcBef>
                <a:spcPts val="0"/>
              </a:spcBef>
              <a:defRPr/>
            </a:pPr>
            <a:endParaRPr lang="en-US" dirty="0">
              <a:solidFill>
                <a:srgbClr val="000000"/>
              </a:solidFill>
            </a:endParaRPr>
          </a:p>
          <a:p>
            <a:pPr marL="635016" lvl="1" indent="-230193">
              <a:defRPr/>
            </a:pPr>
            <a:r>
              <a:rPr lang="en-US" dirty="0"/>
              <a:t>Self Performing 6 work elements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95D7A1-7D30-1543-BC67-71FC25485103}"/>
              </a:ext>
            </a:extLst>
          </p:cNvPr>
          <p:cNvSpPr txBox="1"/>
          <p:nvPr/>
        </p:nvSpPr>
        <p:spPr>
          <a:xfrm>
            <a:off x="1631419" y="6464577"/>
            <a:ext cx="654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78.2M€ total Inkind achieved, this represents 37% of Target Scope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D1ED7FE3-7E7B-9B48-94E3-3A40F5B11EFF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951984" y="1487637"/>
          <a:ext cx="4419600" cy="496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Worksheet" r:id="rId4" imgW="4419600" imgH="4965700" progId="Excel.Sheet.12">
                  <p:embed/>
                </p:oleObj>
              </mc:Choice>
              <mc:Fallback>
                <p:oleObj name="Worksheet" r:id="rId4" imgW="4419600" imgH="4965700" progId="Excel.Shee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D1ED7FE3-7E7B-9B48-94E3-3A40F5B11E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51984" y="1487637"/>
                        <a:ext cx="4419600" cy="4965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99615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Good progress of target work packages at partners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16</a:t>
            </a:fld>
            <a:endParaRPr lang="sv-SE"/>
          </a:p>
        </p:txBody>
      </p:sp>
      <p:grpSp>
        <p:nvGrpSpPr>
          <p:cNvPr id="9" name="Group 8"/>
          <p:cNvGrpSpPr/>
          <p:nvPr/>
        </p:nvGrpSpPr>
        <p:grpSpPr>
          <a:xfrm>
            <a:off x="167245" y="1510316"/>
            <a:ext cx="5674043" cy="3835358"/>
            <a:chOff x="167245" y="1510316"/>
            <a:chExt cx="5674043" cy="3835358"/>
          </a:xfrm>
        </p:grpSpPr>
        <p:sp>
          <p:nvSpPr>
            <p:cNvPr id="6" name="TextBox 5"/>
            <p:cNvSpPr txBox="1"/>
            <p:nvPr/>
          </p:nvSpPr>
          <p:spPr>
            <a:xfrm>
              <a:off x="191344" y="1510316"/>
              <a:ext cx="2376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Target wheel prototype</a:t>
              </a:r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7245" y="1898576"/>
              <a:ext cx="5674043" cy="3447098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7718371" y="1502821"/>
            <a:ext cx="3857786" cy="3289450"/>
            <a:chOff x="7718371" y="1502821"/>
            <a:chExt cx="3857786" cy="328945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18371" y="1898576"/>
              <a:ext cx="3857786" cy="289369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718371" y="1502821"/>
              <a:ext cx="37339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Vacuum chamber and cold moderator</a:t>
              </a:r>
              <a:endParaRPr lang="en-GB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012251" y="2124594"/>
            <a:ext cx="4110304" cy="3449717"/>
            <a:chOff x="5012251" y="2124594"/>
            <a:chExt cx="4110304" cy="344971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5880" y="2493926"/>
              <a:ext cx="4106675" cy="308038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012251" y="2124594"/>
              <a:ext cx="307148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Acceptance test of Be reflector</a:t>
              </a:r>
              <a:endParaRPr lang="en-GB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507432" y="2962683"/>
            <a:ext cx="5040560" cy="3393668"/>
            <a:chOff x="479376" y="3131676"/>
            <a:chExt cx="5040560" cy="339366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/>
            <a:srcRect l="3502" t="24922" r="14789" b="9656"/>
            <a:stretch/>
          </p:blipFill>
          <p:spPr>
            <a:xfrm>
              <a:off x="479376" y="3501008"/>
              <a:ext cx="5040560" cy="3024336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79376" y="3131676"/>
              <a:ext cx="259891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Twister shaft ready milled</a:t>
              </a:r>
              <a:endParaRPr lang="en-GB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457523" y="3119382"/>
            <a:ext cx="3342609" cy="3497828"/>
            <a:chOff x="7440247" y="3097920"/>
            <a:chExt cx="3342609" cy="3497828"/>
          </a:xfrm>
        </p:grpSpPr>
        <p:pic>
          <p:nvPicPr>
            <p:cNvPr id="19" name="Picture 18" descr="cid:image003.png@01D4AC04.D4D51CD0">
              <a:extLst>
                <a:ext uri="{FF2B5EF4-FFF2-40B4-BE49-F238E27FC236}">
                  <a16:creationId xmlns:a16="http://schemas.microsoft.com/office/drawing/2014/main" id="{0B8B0663-C187-6345-816F-EAA62FBF8399}"/>
                </a:ext>
              </a:extLst>
            </p:cNvPr>
            <p:cNvPicPr/>
            <p:nvPr/>
          </p:nvPicPr>
          <p:blipFill rotWithShape="1">
            <a:blip r:embed="rId6" r:link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870"/>
            <a:stretch>
              <a:fillRect/>
            </a:stretch>
          </p:blipFill>
          <p:spPr bwMode="auto">
            <a:xfrm>
              <a:off x="7440247" y="3493675"/>
              <a:ext cx="3342609" cy="310207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7440247" y="3097920"/>
              <a:ext cx="238655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HVAC delivered at Lund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5412379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E37E2A9-67AA-7644-BCB8-EE7B73F3C377}"/>
              </a:ext>
            </a:extLst>
          </p:cNvPr>
          <p:cNvSpPr txBox="1"/>
          <p:nvPr/>
        </p:nvSpPr>
        <p:spPr>
          <a:xfrm>
            <a:off x="335360" y="260648"/>
            <a:ext cx="792088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r>
              <a:rPr lang="en-GB" sz="3200" dirty="0" smtClean="0">
                <a:solidFill>
                  <a:schemeClr val="bg1"/>
                </a:solidFill>
              </a:rPr>
              <a:t>The Temporary Technical Centre (TTC) is operational</a:t>
            </a:r>
            <a:endParaRPr lang="en-GB" sz="3200" dirty="0">
              <a:solidFill>
                <a:schemeClr val="bg1"/>
              </a:solidFill>
            </a:endParaRPr>
          </a:p>
          <a:p>
            <a:pPr algn="l"/>
            <a:r>
              <a:rPr lang="en-GB" sz="2200" dirty="0" smtClean="0">
                <a:solidFill>
                  <a:schemeClr val="bg1"/>
                </a:solidFill>
              </a:rPr>
              <a:t>(Preliminary version of ESS central workshop located in G02 building)</a:t>
            </a:r>
            <a:endParaRPr lang="en-GB" sz="22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9335" y="4399568"/>
            <a:ext cx="5252547" cy="24584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lnSpcReduction="10000"/>
          </a:bodyPr>
          <a:lstStyle/>
          <a:p>
            <a:r>
              <a:rPr lang="en-US" sz="1600" dirty="0" smtClean="0"/>
              <a:t>Additionally:</a:t>
            </a:r>
            <a:endParaRPr lang="sv-SE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 smtClean="0"/>
              <a:t>Precision measuring equipment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 smtClean="0"/>
              <a:t>Hardness tester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 smtClean="0"/>
              <a:t>Precision assembly equipment including bearing installation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 smtClean="0"/>
              <a:t>Removal/extraction/repair tooling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 smtClean="0"/>
              <a:t>Numerous </a:t>
            </a:r>
            <a:r>
              <a:rPr lang="en-US" sz="1400" dirty="0"/>
              <a:t>hand </a:t>
            </a:r>
            <a:r>
              <a:rPr lang="en-US" sz="1400" dirty="0" smtClean="0"/>
              <a:t>tools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 smtClean="0"/>
              <a:t>Manual and magnetic base drills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 smtClean="0"/>
              <a:t>Bar stock bender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 smtClean="0"/>
              <a:t>Grinding </a:t>
            </a:r>
            <a:r>
              <a:rPr lang="en-US" sz="1400" dirty="0"/>
              <a:t>and </a:t>
            </a:r>
            <a:r>
              <a:rPr lang="en-US" sz="1400" dirty="0" err="1" smtClean="0"/>
              <a:t>linishing</a:t>
            </a:r>
            <a:endParaRPr lang="en-US" sz="1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 err="1" smtClean="0"/>
              <a:t>Aluminium</a:t>
            </a:r>
            <a:r>
              <a:rPr lang="en-US" sz="1400" dirty="0" smtClean="0"/>
              <a:t> circular saw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 smtClean="0"/>
              <a:t>Hydraulic </a:t>
            </a:r>
            <a:r>
              <a:rPr lang="en-US" sz="1400" dirty="0"/>
              <a:t>press – 40T </a:t>
            </a:r>
            <a:r>
              <a:rPr lang="sv-SE" sz="1400" dirty="0" smtClean="0"/>
              <a:t>&amp; a</a:t>
            </a:r>
            <a:r>
              <a:rPr lang="en-US" sz="1400" dirty="0" err="1" smtClean="0"/>
              <a:t>rbor</a:t>
            </a:r>
            <a:r>
              <a:rPr lang="en-US" sz="1400" dirty="0" smtClean="0"/>
              <a:t> </a:t>
            </a:r>
            <a:r>
              <a:rPr lang="en-US" sz="1400" dirty="0"/>
              <a:t>press - </a:t>
            </a:r>
            <a:r>
              <a:rPr lang="en-US" sz="1400" dirty="0" smtClean="0"/>
              <a:t>8T</a:t>
            </a:r>
            <a:endParaRPr lang="sv-SE" sz="1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9"/>
          <a:stretch/>
        </p:blipFill>
        <p:spPr>
          <a:xfrm rot="5400000">
            <a:off x="2704862" y="2251808"/>
            <a:ext cx="2172964" cy="19708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2826" y="2007270"/>
            <a:ext cx="2698536" cy="185377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5533" y="1464859"/>
            <a:ext cx="3100089" cy="840912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marL="285750" indent="-285750"/>
            <a:r>
              <a:rPr lang="en-US" sz="1600" dirty="0"/>
              <a:t>Column drill 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 smtClean="0"/>
              <a:t>Throat </a:t>
            </a:r>
            <a:r>
              <a:rPr lang="en-US" sz="1000" dirty="0"/>
              <a:t>depth </a:t>
            </a:r>
            <a:r>
              <a:rPr lang="en-US" sz="1000" dirty="0" smtClean="0"/>
              <a:t>300mm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 smtClean="0"/>
              <a:t>Up to </a:t>
            </a:r>
            <a:r>
              <a:rPr lang="en-US" sz="1000" dirty="0"/>
              <a:t>Ø50mm/M30 drilling capacity in steel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32931" y="1452381"/>
            <a:ext cx="2893765" cy="698358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marL="285750" indent="-285750"/>
            <a:r>
              <a:rPr lang="en-US" sz="1600" dirty="0" smtClean="0"/>
              <a:t>Manual milling machine</a:t>
            </a: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000" dirty="0"/>
              <a:t>H</a:t>
            </a:r>
            <a:r>
              <a:rPr lang="en-US" sz="1000" dirty="0" smtClean="0"/>
              <a:t>orizontal </a:t>
            </a:r>
            <a:r>
              <a:rPr lang="en-US" sz="1000" dirty="0"/>
              <a:t>and vertical </a:t>
            </a:r>
            <a:r>
              <a:rPr lang="en-US" sz="1000" dirty="0" smtClean="0"/>
              <a:t>spindles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000" dirty="0" smtClean="0"/>
              <a:t>Max</a:t>
            </a:r>
            <a:r>
              <a:rPr lang="en-US" sz="1000" dirty="0"/>
              <a:t>. travel 850x300x500mm, 300kg</a:t>
            </a:r>
            <a:endParaRPr lang="sv-SE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 smtClean="0"/>
          </a:p>
          <a:p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5129826" y="1443810"/>
            <a:ext cx="3689596" cy="56346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marL="285750" indent="-285750"/>
            <a:r>
              <a:rPr lang="en-US" sz="1600" dirty="0" smtClean="0"/>
              <a:t>Manual lathe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 smtClean="0"/>
              <a:t>Max</a:t>
            </a:r>
            <a:r>
              <a:rPr lang="en-US" sz="1000" dirty="0"/>
              <a:t>. </a:t>
            </a:r>
            <a:r>
              <a:rPr lang="en-US" sz="1000" dirty="0" err="1"/>
              <a:t>workpiece</a:t>
            </a:r>
            <a:r>
              <a:rPr lang="en-US" sz="1000" dirty="0"/>
              <a:t> Ø530x2000mm, 500kg</a:t>
            </a:r>
            <a:endParaRPr lang="sv-SE" sz="10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7412" y="2004633"/>
            <a:ext cx="3898325" cy="207433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124205" y="1441173"/>
            <a:ext cx="3689596" cy="56346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marL="285750" indent="-285750"/>
            <a:r>
              <a:rPr lang="en-US" sz="1600" dirty="0" smtClean="0"/>
              <a:t>Horizontal band saw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000" dirty="0" smtClean="0"/>
              <a:t>Double </a:t>
            </a:r>
            <a:r>
              <a:rPr lang="en-US" sz="1000" dirty="0"/>
              <a:t>mitering, max. Ø300x6000mm</a:t>
            </a:r>
            <a:endParaRPr lang="sv-SE" sz="10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9183" y="4201360"/>
            <a:ext cx="1376554" cy="257355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472264" y="4196379"/>
            <a:ext cx="2361736" cy="630845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lnSpcReduction="10000"/>
          </a:bodyPr>
          <a:lstStyle/>
          <a:p>
            <a:pPr marL="285750" indent="-285750"/>
            <a:r>
              <a:rPr lang="en-US" sz="1600" dirty="0" smtClean="0"/>
              <a:t>Vertical band saw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000" dirty="0" smtClean="0"/>
              <a:t>Max</a:t>
            </a:r>
            <a:r>
              <a:rPr lang="en-US" sz="1000" dirty="0"/>
              <a:t>. </a:t>
            </a:r>
            <a:r>
              <a:rPr lang="en-US" sz="1000" dirty="0" err="1" smtClean="0"/>
              <a:t>workpiece</a:t>
            </a:r>
            <a:r>
              <a:rPr lang="en-US" sz="1000" dirty="0" smtClean="0"/>
              <a:t> height 400mm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000" dirty="0" smtClean="0"/>
              <a:t>Fitted with moving table</a:t>
            </a:r>
            <a:endParaRPr lang="sv-SE" sz="10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7968" y="3983727"/>
            <a:ext cx="2093394" cy="27911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901362" y="6185614"/>
            <a:ext cx="2361736" cy="630845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lnSpcReduction="10000"/>
          </a:bodyPr>
          <a:lstStyle/>
          <a:p>
            <a:pPr marL="285750" indent="-285750"/>
            <a:r>
              <a:rPr lang="en-US" sz="1600" dirty="0" smtClean="0"/>
              <a:t>MMA, MIG &amp; TIG welding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000" dirty="0" smtClean="0"/>
              <a:t>Steel and </a:t>
            </a:r>
            <a:r>
              <a:rPr lang="en-US" sz="1000" dirty="0" err="1" smtClean="0"/>
              <a:t>aluminium</a:t>
            </a:r>
            <a:endParaRPr lang="en-US" sz="1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000" dirty="0"/>
              <a:t>No certified </a:t>
            </a:r>
            <a:r>
              <a:rPr lang="en-US" sz="1000" dirty="0" smtClean="0"/>
              <a:t>welding </a:t>
            </a:r>
            <a:r>
              <a:rPr lang="en-US" sz="1000" dirty="0"/>
              <a:t>under </a:t>
            </a:r>
            <a:r>
              <a:rPr lang="en-US" sz="1000" dirty="0" smtClean="0"/>
              <a:t>ISO3834 yet</a:t>
            </a:r>
            <a:endParaRPr lang="sv-SE" sz="10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251" y="2129050"/>
            <a:ext cx="1568425" cy="219465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610472" y="2654228"/>
            <a:ext cx="8465265" cy="3574717"/>
            <a:chOff x="3610472" y="2654228"/>
            <a:chExt cx="8465265" cy="3574717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19476" y="2654228"/>
              <a:ext cx="4856261" cy="357471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10542EF-BAC1-E449-822D-B8EB9C19D477}"/>
                </a:ext>
              </a:extLst>
            </p:cNvPr>
            <p:cNvSpPr txBox="1"/>
            <p:nvPr/>
          </p:nvSpPr>
          <p:spPr>
            <a:xfrm>
              <a:off x="3610472" y="2661509"/>
              <a:ext cx="4032448" cy="2316517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none" lIns="91440" tIns="45720" rIns="91440" bIns="45720" rtlCol="0" anchor="t">
              <a:noAutofit/>
            </a:bodyPr>
            <a:lstStyle/>
            <a:p>
              <a:r>
                <a:rPr lang="en-GB" sz="2800" dirty="0" smtClean="0"/>
                <a:t>CNC milling machine ordered</a:t>
              </a:r>
              <a:endParaRPr lang="en-GB" dirty="0" smtClean="0"/>
            </a:p>
            <a:p>
              <a:r>
                <a:rPr lang="en-GB" dirty="0" smtClean="0"/>
                <a:t>Arrival of CNC milling machine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dirty="0" smtClean="0"/>
                <a:t>3 axis simultaneous machining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dirty="0" smtClean="0"/>
                <a:t>1450x700x550mm XYZ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dirty="0"/>
                <a:t>Up to 2t on </a:t>
              </a:r>
              <a:r>
                <a:rPr lang="en-GB" dirty="0" smtClean="0"/>
                <a:t>table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dirty="0" smtClean="0"/>
                <a:t>20 000rpm spindle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dirty="0" smtClean="0"/>
                <a:t>Operative </a:t>
              </a:r>
              <a:r>
                <a:rPr lang="en-GB" dirty="0"/>
                <a:t>lease arrangement 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GB" dirty="0" smtClean="0"/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en-GB" dirty="0" smtClean="0"/>
            </a:p>
            <a:p>
              <a:endParaRPr lang="en-GB" sz="2800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385929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200" b="1" dirty="0" err="1" smtClean="0"/>
              <a:t>High</a:t>
            </a:r>
            <a:r>
              <a:rPr lang="sv-SE" sz="3200" b="1" dirty="0" smtClean="0"/>
              <a:t> </a:t>
            </a:r>
            <a:r>
              <a:rPr lang="sv-SE" sz="3200" b="1" dirty="0" err="1" smtClean="0"/>
              <a:t>bay</a:t>
            </a:r>
            <a:r>
              <a:rPr lang="sv-SE" sz="3200" b="1" dirty="0" smtClean="0"/>
              <a:t> </a:t>
            </a:r>
            <a:r>
              <a:rPr lang="sv-SE" sz="3200" b="1" dirty="0" err="1" smtClean="0"/>
              <a:t>slab</a:t>
            </a:r>
            <a:r>
              <a:rPr lang="sv-SE" sz="3200" b="1" dirty="0" smtClean="0"/>
              <a:t> </a:t>
            </a:r>
            <a:r>
              <a:rPr lang="sv-SE" sz="3200" b="1" dirty="0" err="1" smtClean="0"/>
              <a:t>will</a:t>
            </a:r>
            <a:r>
              <a:rPr lang="sv-SE" sz="3200" b="1" dirty="0" smtClean="0"/>
              <a:t> </a:t>
            </a:r>
            <a:r>
              <a:rPr lang="sv-SE" sz="3200" b="1" dirty="0" err="1" smtClean="0"/>
              <a:t>soon</a:t>
            </a:r>
            <a:r>
              <a:rPr lang="sv-SE" sz="3200" b="1" dirty="0" smtClean="0"/>
              <a:t> be </a:t>
            </a:r>
            <a:r>
              <a:rPr lang="sv-SE" sz="3200" b="1" dirty="0" err="1" smtClean="0"/>
              <a:t>cast</a:t>
            </a:r>
            <a:r>
              <a:rPr lang="sv-SE" sz="3200" b="1" dirty="0" smtClean="0"/>
              <a:t/>
            </a:r>
            <a:br>
              <a:rPr lang="sv-SE" sz="3200" b="1" dirty="0" smtClean="0"/>
            </a:br>
            <a:r>
              <a:rPr lang="sv-SE" sz="2800" b="1" dirty="0" smtClean="0"/>
              <a:t>(CF is 69 % </a:t>
            </a:r>
            <a:r>
              <a:rPr lang="sv-SE" sz="2800" b="1" dirty="0" err="1" smtClean="0"/>
              <a:t>complete</a:t>
            </a:r>
            <a:r>
              <a:rPr lang="sv-SE" sz="2800" b="1" dirty="0" smtClean="0"/>
              <a:t>)</a:t>
            </a:r>
            <a:endParaRPr lang="sv-SE" sz="2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sv-SE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sv-SE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1495872"/>
            <a:ext cx="7992888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01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76" y="200185"/>
            <a:ext cx="9518848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Construction of Active Cells is advancing as planned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sv-SE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sv-SE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1484783"/>
            <a:ext cx="7920880" cy="528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90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9698"/>
          <a:stretch/>
        </p:blipFill>
        <p:spPr>
          <a:xfrm>
            <a:off x="470601" y="1449440"/>
            <a:ext cx="11476328" cy="53639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890" y="165308"/>
            <a:ext cx="9518848" cy="1143000"/>
          </a:xfrm>
        </p:spPr>
        <p:txBody>
          <a:bodyPr>
            <a:normAutofit/>
          </a:bodyPr>
          <a:lstStyle/>
          <a:p>
            <a:r>
              <a:rPr lang="en-US" sz="3200" b="1" dirty="0" err="1"/>
              <a:t>Organisation</a:t>
            </a:r>
            <a:r>
              <a:rPr lang="en-US" sz="3200" b="1" dirty="0"/>
              <a:t> and People</a:t>
            </a:r>
            <a:r>
              <a:rPr lang="en-GB" sz="3200" b="1" dirty="0"/>
              <a:t>	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563567" y="2549241"/>
            <a:ext cx="3335256" cy="3071379"/>
            <a:chOff x="3735915" y="4618018"/>
            <a:chExt cx="3613194" cy="3327327"/>
          </a:xfrm>
        </p:grpSpPr>
        <p:grpSp>
          <p:nvGrpSpPr>
            <p:cNvPr id="7" name="Group 6"/>
            <p:cNvGrpSpPr/>
            <p:nvPr/>
          </p:nvGrpSpPr>
          <p:grpSpPr>
            <a:xfrm>
              <a:off x="3735915" y="4618018"/>
              <a:ext cx="3613194" cy="3327327"/>
              <a:chOff x="4499992" y="2281436"/>
              <a:chExt cx="2016224" cy="1872208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4572000" y="2281436"/>
                <a:ext cx="1872208" cy="1872208"/>
              </a:xfrm>
              <a:prstGeom prst="ellipse">
                <a:avLst/>
              </a:prstGeom>
              <a:solidFill>
                <a:srgbClr val="149ED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616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23" b="1" i="0" u="none" strike="noStrike" kern="1200" cap="none" spc="0" normalizeH="0" baseline="0" noProof="0" dirty="0">
                  <a:ln>
                    <a:noFill/>
                  </a:ln>
                  <a:solidFill>
                    <a:srgbClr val="149ED6"/>
                  </a:solidFill>
                  <a:effectLst/>
                  <a:uLnTx/>
                  <a:uFillTx/>
                  <a:latin typeface="Calibri"/>
                  <a:ea typeface="+mn-ea"/>
                  <a:cs typeface="Helvetica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499992" y="2522015"/>
                <a:ext cx="2016224" cy="567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0616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85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Helvetica"/>
                  </a:rPr>
                  <a:t>481</a:t>
                </a:r>
                <a:endParaRPr kumimoji="0" lang="en-US" sz="3785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Helvetica"/>
                </a:endParaRPr>
              </a:p>
              <a:p>
                <a:pPr marL="0" marR="0" lvl="0" indent="0" algn="ctr" defTabSz="10616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62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Helvetica"/>
                  </a:rPr>
                  <a:t>Employees</a:t>
                </a:r>
              </a:p>
            </p:txBody>
          </p:sp>
        </p:grpSp>
        <p:pic>
          <p:nvPicPr>
            <p:cNvPr id="8" name="Picture 7" descr="elated image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449" y="6203193"/>
              <a:ext cx="2580125" cy="8330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4541138" y="2549240"/>
            <a:ext cx="3335256" cy="3071379"/>
            <a:chOff x="-949710" y="3908461"/>
            <a:chExt cx="3613194" cy="3327327"/>
          </a:xfrm>
        </p:grpSpPr>
        <p:grpSp>
          <p:nvGrpSpPr>
            <p:cNvPr id="12" name="Group 11"/>
            <p:cNvGrpSpPr/>
            <p:nvPr/>
          </p:nvGrpSpPr>
          <p:grpSpPr>
            <a:xfrm>
              <a:off x="-949710" y="3908461"/>
              <a:ext cx="3613194" cy="3327327"/>
              <a:chOff x="4499992" y="2281436"/>
              <a:chExt cx="2016224" cy="1872208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4572000" y="2281436"/>
                <a:ext cx="1872208" cy="1872208"/>
              </a:xfrm>
              <a:prstGeom prst="ellipse">
                <a:avLst/>
              </a:prstGeom>
              <a:solidFill>
                <a:srgbClr val="149ED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616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23" b="1" i="0" u="none" strike="noStrike" kern="1200" cap="none" spc="0" normalizeH="0" baseline="0" noProof="0" dirty="0">
                  <a:ln>
                    <a:noFill/>
                  </a:ln>
                  <a:solidFill>
                    <a:srgbClr val="149ED6"/>
                  </a:solidFill>
                  <a:effectLst/>
                  <a:uLnTx/>
                  <a:uFillTx/>
                  <a:latin typeface="Calibri"/>
                  <a:ea typeface="+mn-ea"/>
                  <a:cs typeface="Helvetica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499992" y="2522015"/>
                <a:ext cx="2016224" cy="567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0616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85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Helvetica"/>
                  </a:rPr>
                  <a:t>53</a:t>
                </a:r>
                <a:endParaRPr kumimoji="0" lang="en-US" sz="3785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Helvetica"/>
                </a:endParaRPr>
              </a:p>
              <a:p>
                <a:pPr marL="0" marR="0" lvl="0" indent="0" algn="ctr" defTabSz="10616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62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Helvetica"/>
                  </a:rPr>
                  <a:t>Citizenships</a:t>
                </a:r>
              </a:p>
            </p:txBody>
          </p:sp>
        </p:grpSp>
        <p:pic>
          <p:nvPicPr>
            <p:cNvPr id="13" name="Picture 2" descr="elated image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9552" y="5444715"/>
              <a:ext cx="2279838" cy="1141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7285364" y="2549241"/>
            <a:ext cx="3335256" cy="3071379"/>
            <a:chOff x="314325" y="2244798"/>
            <a:chExt cx="3613194" cy="3327327"/>
          </a:xfrm>
        </p:grpSpPr>
        <p:grpSp>
          <p:nvGrpSpPr>
            <p:cNvPr id="17" name="Group 16"/>
            <p:cNvGrpSpPr/>
            <p:nvPr/>
          </p:nvGrpSpPr>
          <p:grpSpPr>
            <a:xfrm>
              <a:off x="314325" y="2244798"/>
              <a:ext cx="3613194" cy="3327327"/>
              <a:chOff x="4499992" y="2281436"/>
              <a:chExt cx="2016224" cy="1872208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4572000" y="2281436"/>
                <a:ext cx="1872208" cy="1872208"/>
              </a:xfrm>
              <a:prstGeom prst="ellipse">
                <a:avLst/>
              </a:prstGeom>
              <a:solidFill>
                <a:srgbClr val="149ED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616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323" b="1" i="0" u="none" strike="noStrike" kern="1200" cap="none" spc="0" normalizeH="0" baseline="0" noProof="0" dirty="0">
                  <a:ln>
                    <a:noFill/>
                  </a:ln>
                  <a:solidFill>
                    <a:srgbClr val="149ED6"/>
                  </a:solidFill>
                  <a:effectLst/>
                  <a:uLnTx/>
                  <a:uFillTx/>
                  <a:latin typeface="Calibri"/>
                  <a:ea typeface="+mn-ea"/>
                  <a:cs typeface="Helvetica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499992" y="2522015"/>
                <a:ext cx="2016224" cy="567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0616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85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Helvetica"/>
                  </a:rPr>
                  <a:t>~ 100</a:t>
                </a:r>
              </a:p>
              <a:p>
                <a:pPr marL="0" marR="0" lvl="0" indent="0" algn="ctr" defTabSz="10616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62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Helvetica"/>
                  </a:rPr>
                  <a:t>Collaborating Institutions</a:t>
                </a:r>
              </a:p>
            </p:txBody>
          </p:sp>
        </p:grpSp>
        <p:pic>
          <p:nvPicPr>
            <p:cNvPr id="18" name="Picture 6" descr="mage result for PSI villigen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1" y="3725099"/>
              <a:ext cx="2033896" cy="1355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2639496" y="4819294"/>
            <a:ext cx="1183396" cy="813942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/>
            <a:r>
              <a:rPr lang="en-GB" sz="2400" b="1" dirty="0" smtClean="0">
                <a:solidFill>
                  <a:schemeClr val="bg1"/>
                </a:solidFill>
              </a:rPr>
              <a:t>146</a:t>
            </a:r>
            <a:endParaRPr lang="en-GB" dirty="0" smtClean="0">
              <a:solidFill>
                <a:schemeClr val="bg1"/>
              </a:solidFill>
            </a:endParaRPr>
          </a:p>
          <a:p>
            <a:pPr algn="ctr"/>
            <a:r>
              <a:rPr lang="en-GB" dirty="0">
                <a:solidFill>
                  <a:schemeClr val="bg1"/>
                </a:solidFill>
              </a:rPr>
              <a:t>C</a:t>
            </a:r>
            <a:r>
              <a:rPr lang="en-GB" dirty="0" smtClean="0">
                <a:solidFill>
                  <a:schemeClr val="bg1"/>
                </a:solidFill>
              </a:rPr>
              <a:t>onsultants</a:t>
            </a:r>
            <a:endParaRPr lang="en-GB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69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smtClean="0"/>
              <a:t>Casting of A2T roof is soon finished</a:t>
            </a:r>
            <a:endParaRPr lang="en-GB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1" b="16889"/>
          <a:stretch/>
        </p:blipFill>
        <p:spPr>
          <a:xfrm>
            <a:off x="695400" y="1484784"/>
            <a:ext cx="10585176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83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0" y="188640"/>
            <a:ext cx="9518848" cy="1143000"/>
          </a:xfrm>
        </p:spPr>
        <p:txBody>
          <a:bodyPr/>
          <a:lstStyle/>
          <a:p>
            <a:r>
              <a:rPr lang="en-US" b="1" dirty="0" smtClean="0"/>
              <a:t>Construction of experimental hall E01 is  well advanced</a:t>
            </a:r>
            <a:br>
              <a:rPr lang="en-US" b="1" dirty="0" smtClean="0"/>
            </a:br>
            <a:r>
              <a:rPr lang="en-US" sz="2800" b="1" dirty="0" smtClean="0"/>
              <a:t>(NSS is 27 % complete)</a:t>
            </a:r>
            <a:endParaRPr lang="en-US" sz="2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1532789"/>
            <a:ext cx="7920880" cy="528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4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384" y="116632"/>
            <a:ext cx="9518848" cy="1143000"/>
          </a:xfrm>
        </p:spPr>
        <p:txBody>
          <a:bodyPr>
            <a:normAutofit/>
          </a:bodyPr>
          <a:lstStyle/>
          <a:p>
            <a:r>
              <a:rPr lang="en-GB" sz="3200" dirty="0" smtClean="0"/>
              <a:t>Installation of Instruments in E01 will start this Summer</a:t>
            </a:r>
            <a:endParaRPr lang="en-GB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7"/>
          <a:stretch/>
        </p:blipFill>
        <p:spPr>
          <a:xfrm>
            <a:off x="1055440" y="1489646"/>
            <a:ext cx="9697720" cy="525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14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23</a:t>
            </a:fld>
            <a:endParaRPr lang="sv-SE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993B6D2-835C-DF4E-BFD8-4C8D19A88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34678"/>
            <a:ext cx="9518848" cy="562074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Moved to site in summer 2018 -</a:t>
            </a:r>
            <a:br>
              <a:rPr lang="en-US" sz="3200" dirty="0"/>
            </a:br>
            <a:r>
              <a:rPr lang="en-US" sz="3200" dirty="0"/>
              <a:t>Moving to permanent office and lab buildings in 2021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85ADBB8-9829-6146-B68F-B6F96C94A082}"/>
              </a:ext>
            </a:extLst>
          </p:cNvPr>
          <p:cNvGrpSpPr/>
          <p:nvPr/>
        </p:nvGrpSpPr>
        <p:grpSpPr>
          <a:xfrm>
            <a:off x="2135560" y="1492097"/>
            <a:ext cx="7736408" cy="5054131"/>
            <a:chOff x="1524000" y="0"/>
            <a:chExt cx="9180000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24000" y="0"/>
              <a:ext cx="9180000" cy="6858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</p:pic>
        <p:sp>
          <p:nvSpPr>
            <p:cNvPr id="7" name="Rectangle 6"/>
            <p:cNvSpPr/>
            <p:nvPr/>
          </p:nvSpPr>
          <p:spPr>
            <a:xfrm>
              <a:off x="6203333" y="4582583"/>
              <a:ext cx="1253665" cy="844147"/>
            </a:xfrm>
            <a:prstGeom prst="rect">
              <a:avLst/>
            </a:prstGeom>
            <a:solidFill>
              <a:srgbClr val="FFC000">
                <a:alpha val="37000"/>
              </a:srgbClr>
            </a:solidFill>
            <a:ln w="53975" cmpd="sng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Pie 9"/>
            <p:cNvSpPr/>
            <p:nvPr/>
          </p:nvSpPr>
          <p:spPr>
            <a:xfrm>
              <a:off x="2495770" y="2501615"/>
              <a:ext cx="2735792" cy="3096344"/>
            </a:xfrm>
            <a:prstGeom prst="pie">
              <a:avLst>
                <a:gd name="adj1" fmla="val 5250430"/>
                <a:gd name="adj2" fmla="val 12222113"/>
              </a:avLst>
            </a:prstGeom>
            <a:solidFill>
              <a:srgbClr val="FFC000">
                <a:alpha val="50000"/>
              </a:srgbClr>
            </a:solidFill>
            <a:ln w="635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4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7036189" y="5804528"/>
              <a:ext cx="3367314" cy="792825"/>
            </a:xfrm>
            <a:custGeom>
              <a:avLst/>
              <a:gdLst>
                <a:gd name="connsiteX0" fmla="*/ 0 w 3367314"/>
                <a:gd name="connsiteY0" fmla="*/ 1059543 h 1059543"/>
                <a:gd name="connsiteX1" fmla="*/ 3367314 w 3367314"/>
                <a:gd name="connsiteY1" fmla="*/ 1059543 h 1059543"/>
                <a:gd name="connsiteX2" fmla="*/ 3352800 w 3367314"/>
                <a:gd name="connsiteY2" fmla="*/ 0 h 1059543"/>
                <a:gd name="connsiteX3" fmla="*/ 885371 w 3367314"/>
                <a:gd name="connsiteY3" fmla="*/ 0 h 1059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7314" h="1059543">
                  <a:moveTo>
                    <a:pt x="0" y="1059543"/>
                  </a:moveTo>
                  <a:lnTo>
                    <a:pt x="3367314" y="1059543"/>
                  </a:lnTo>
                  <a:lnTo>
                    <a:pt x="3352800" y="0"/>
                  </a:lnTo>
                  <a:lnTo>
                    <a:pt x="885371" y="0"/>
                  </a:lnTo>
                </a:path>
              </a:pathLst>
            </a:custGeom>
            <a:solidFill>
              <a:schemeClr val="bg1"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059058" y="6016274"/>
              <a:ext cx="2052158" cy="41762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Lund Tramway Depot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873577" y="2651480"/>
              <a:ext cx="1234912" cy="129463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Permanent</a:t>
              </a:r>
            </a:p>
            <a:p>
              <a:pPr>
                <a:defRPr/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Office Campus</a:t>
              </a:r>
            </a:p>
            <a:p>
              <a:pPr>
                <a:defRPr/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2021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385410" y="4259417"/>
              <a:ext cx="2382449" cy="70996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New 2018 ESS offices for all staff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66FC09C8-5FB3-A84D-A501-A59DB3ACDC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30163" y="2986361"/>
              <a:ext cx="1634564" cy="1609952"/>
            </a:xfrm>
            <a:prstGeom prst="straightConnector1">
              <a:avLst/>
            </a:prstGeom>
            <a:ln w="41275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E4B21A4-448A-D841-8286-37FE2A847F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03912" y="5849694"/>
              <a:ext cx="763852" cy="387238"/>
            </a:xfrm>
            <a:prstGeom prst="straightConnector1">
              <a:avLst/>
            </a:prstGeom>
            <a:ln w="41275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FD8FB9-941B-6141-8356-E2DEC66A77F4}"/>
                </a:ext>
              </a:extLst>
            </p:cNvPr>
            <p:cNvSpPr txBox="1"/>
            <p:nvPr/>
          </p:nvSpPr>
          <p:spPr>
            <a:xfrm>
              <a:off x="4707092" y="6052266"/>
              <a:ext cx="795466" cy="41762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Bus 20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CD05D79-8276-5244-9860-AD904890C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18743" y="216964"/>
              <a:ext cx="4382543" cy="3212037"/>
            </a:xfrm>
            <a:prstGeom prst="rect">
              <a:avLst/>
            </a:prstGeom>
            <a:ln w="57150">
              <a:solidFill>
                <a:srgbClr val="FFC000"/>
              </a:solidFill>
            </a:ln>
          </p:spPr>
        </p:pic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F3F926F-13A5-624D-8334-888A33FEF7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23248" y="5202001"/>
              <a:ext cx="641749" cy="602526"/>
            </a:xfrm>
            <a:prstGeom prst="straightConnector1">
              <a:avLst/>
            </a:prstGeom>
            <a:ln w="41275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628C4CB-E5B1-474A-BDAC-69886B442832}"/>
                </a:ext>
              </a:extLst>
            </p:cNvPr>
            <p:cNvSpPr txBox="1"/>
            <p:nvPr/>
          </p:nvSpPr>
          <p:spPr>
            <a:xfrm>
              <a:off x="1873577" y="5521147"/>
              <a:ext cx="1234912" cy="70996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dirty="0" err="1">
                  <a:solidFill>
                    <a:prstClr val="black"/>
                  </a:solidFill>
                  <a:latin typeface="Calibri"/>
                </a:rPr>
                <a:t>PermanentEntrance</a:t>
              </a:r>
              <a:endParaRPr lang="en-US" sz="1400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262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C822B-0928-654A-BF60-23BCDC7CB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24</a:t>
            </a:fld>
            <a:endParaRPr lang="sv-S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3FA038-77AE-054B-AEBC-3A5E51903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18654"/>
            <a:ext cx="9518848" cy="562074"/>
          </a:xfrm>
        </p:spPr>
        <p:txBody>
          <a:bodyPr>
            <a:normAutofit fontScale="90000"/>
          </a:bodyPr>
          <a:lstStyle/>
          <a:p>
            <a:r>
              <a:rPr lang="sv-SE" sz="3600" dirty="0" smtClean="0"/>
              <a:t>Status </a:t>
            </a:r>
            <a:r>
              <a:rPr lang="sv-SE" sz="3600" dirty="0" err="1" smtClean="0"/>
              <a:t>of</a:t>
            </a:r>
            <a:r>
              <a:rPr lang="sv-SE" sz="3600" dirty="0" smtClean="0"/>
              <a:t> Office </a:t>
            </a:r>
            <a:r>
              <a:rPr lang="sv-SE" sz="3600" dirty="0"/>
              <a:t>and </a:t>
            </a:r>
            <a:r>
              <a:rPr lang="sv-SE" sz="3600" dirty="0" err="1"/>
              <a:t>Laboratory</a:t>
            </a:r>
            <a:r>
              <a:rPr lang="sv-SE" sz="3600" dirty="0"/>
              <a:t> Campus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85D79E-CCF2-E648-9BD3-D6FBB97B7721}"/>
              </a:ext>
            </a:extLst>
          </p:cNvPr>
          <p:cNvSpPr txBox="1"/>
          <p:nvPr/>
        </p:nvSpPr>
        <p:spPr>
          <a:xfrm>
            <a:off x="263352" y="1772816"/>
            <a:ext cx="3215680" cy="424847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ctr"/>
            <a:r>
              <a:rPr lang="en-US" sz="2300" b="1" dirty="0">
                <a:solidFill>
                  <a:srgbClr val="0094CA"/>
                </a:solidFill>
              </a:rPr>
              <a:t>Ground breaking </a:t>
            </a:r>
            <a:endParaRPr lang="en-US" sz="2300" b="1" dirty="0" smtClean="0">
              <a:solidFill>
                <a:srgbClr val="0094CA"/>
              </a:solidFill>
            </a:endParaRPr>
          </a:p>
          <a:p>
            <a:pPr algn="ctr"/>
            <a:r>
              <a:rPr lang="en-US" sz="2300" b="1" dirty="0" smtClean="0">
                <a:solidFill>
                  <a:srgbClr val="0094CA"/>
                </a:solidFill>
              </a:rPr>
              <a:t>In December 2018</a:t>
            </a:r>
            <a:endParaRPr lang="en-US" sz="2300" b="1" dirty="0">
              <a:solidFill>
                <a:srgbClr val="0094CA"/>
              </a:solidFill>
            </a:endParaRPr>
          </a:p>
          <a:p>
            <a:endParaRPr lang="en-US" sz="2300" b="1" dirty="0">
              <a:solidFill>
                <a:srgbClr val="0094CA"/>
              </a:solidFill>
            </a:endParaRPr>
          </a:p>
          <a:p>
            <a:r>
              <a:rPr lang="en-GB" sz="2200" dirty="0" smtClean="0"/>
              <a:t>Campus </a:t>
            </a:r>
            <a:r>
              <a:rPr lang="en-GB" sz="2200" dirty="0"/>
              <a:t>will consist of 3 buildings, 450 workspaces, 16 labs and workshops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300" dirty="0">
              <a:solidFill>
                <a:srgbClr val="0094CA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2020" t="6399"/>
          <a:stretch/>
        </p:blipFill>
        <p:spPr>
          <a:xfrm>
            <a:off x="3719736" y="1484784"/>
            <a:ext cx="8415118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51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3EAB7-4FDE-FB4F-B7D0-A33181B0D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625" y="476672"/>
            <a:ext cx="9518848" cy="562074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Key </a:t>
            </a:r>
            <a:r>
              <a:rPr lang="en-US" sz="3600" dirty="0"/>
              <a:t>activities </a:t>
            </a:r>
            <a:r>
              <a:rPr lang="en-US" sz="3600" dirty="0" smtClean="0"/>
              <a:t>in 2019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9EECF-BBF0-7749-82B2-52E088DC1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576" y="1700808"/>
            <a:ext cx="11247040" cy="4968552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 smtClean="0"/>
              <a:t>Start of series cryomodules testing in TS-2 (G02 - Lund) and FREIA (Uppsala)</a:t>
            </a:r>
          </a:p>
          <a:p>
            <a:r>
              <a:rPr lang="en-US" sz="2800" dirty="0" smtClean="0"/>
              <a:t>Installation of </a:t>
            </a:r>
            <a:r>
              <a:rPr lang="en-US" sz="2800" dirty="0" err="1" smtClean="0"/>
              <a:t>cryolines</a:t>
            </a:r>
            <a:r>
              <a:rPr lang="en-US" sz="2800" dirty="0" smtClean="0"/>
              <a:t> in Accelerator tunnel (G01)</a:t>
            </a:r>
          </a:p>
          <a:p>
            <a:r>
              <a:rPr lang="en-US" sz="2800" dirty="0" smtClean="0"/>
              <a:t>Installation of servers in Server Room (H01) for ICS, DMSC and IT</a:t>
            </a:r>
          </a:p>
          <a:p>
            <a:r>
              <a:rPr lang="en-US" sz="2800" dirty="0" smtClean="0"/>
              <a:t>Infrastructure installation in klystron gallery (G02)</a:t>
            </a:r>
          </a:p>
          <a:p>
            <a:r>
              <a:rPr lang="en-US" sz="2800" dirty="0" smtClean="0"/>
              <a:t>Permit application for normal conducting linac</a:t>
            </a:r>
          </a:p>
          <a:p>
            <a:r>
              <a:rPr lang="en-US" sz="2800" dirty="0" smtClean="0"/>
              <a:t>Start of assembly of DTLs</a:t>
            </a:r>
          </a:p>
          <a:p>
            <a:r>
              <a:rPr lang="en-US" sz="2800" dirty="0" smtClean="0"/>
              <a:t>Installation </a:t>
            </a:r>
            <a:r>
              <a:rPr lang="en-US" sz="2800" dirty="0"/>
              <a:t>and start </a:t>
            </a:r>
            <a:r>
              <a:rPr lang="en-US" sz="2800" dirty="0" smtClean="0"/>
              <a:t>conditioning of RFQ and DTL1</a:t>
            </a:r>
            <a:endParaRPr lang="en-US" sz="2800" dirty="0"/>
          </a:p>
          <a:p>
            <a:r>
              <a:rPr lang="en-US" sz="2800" dirty="0" smtClean="0"/>
              <a:t>Target </a:t>
            </a:r>
            <a:r>
              <a:rPr lang="en-US" sz="2800" dirty="0"/>
              <a:t>Building </a:t>
            </a:r>
            <a:r>
              <a:rPr lang="en-US" sz="2800" dirty="0" smtClean="0"/>
              <a:t>(D02) access </a:t>
            </a:r>
            <a:r>
              <a:rPr lang="en-US" sz="2800" dirty="0"/>
              <a:t>granted for start of technical (Target) equipment installation </a:t>
            </a:r>
          </a:p>
          <a:p>
            <a:r>
              <a:rPr lang="en-US" sz="2800" dirty="0" smtClean="0"/>
              <a:t>Start of Instruments </a:t>
            </a:r>
            <a:r>
              <a:rPr lang="en-US" sz="2800" dirty="0"/>
              <a:t>installation in long beamline Experimental </a:t>
            </a:r>
            <a:r>
              <a:rPr lang="en-US" sz="2800" dirty="0" smtClean="0"/>
              <a:t>Hall (E01)</a:t>
            </a:r>
            <a:endParaRPr lang="en-US" sz="2800" dirty="0"/>
          </a:p>
          <a:p>
            <a:r>
              <a:rPr lang="en-US" sz="2800" dirty="0" smtClean="0"/>
              <a:t>Construction </a:t>
            </a:r>
            <a:r>
              <a:rPr lang="en-US" sz="2800" dirty="0"/>
              <a:t>of Campus and </a:t>
            </a:r>
            <a:r>
              <a:rPr lang="en-US" sz="2800" dirty="0" smtClean="0"/>
              <a:t>Lab. Buildings</a:t>
            </a:r>
          </a:p>
          <a:p>
            <a:r>
              <a:rPr lang="en-US" sz="2800" dirty="0" smtClean="0"/>
              <a:t>…</a:t>
            </a: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BF9BF3-8C0C-314B-82FE-847C463E2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2992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AA8DE-5F9C-774D-A251-7A091E2C2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1825334"/>
            <a:ext cx="11712624" cy="464366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GB" sz="2600" dirty="0"/>
              <a:t>The ESS facility is &gt;</a:t>
            </a:r>
            <a:r>
              <a:rPr lang="en-GB" sz="2600" dirty="0" smtClean="0"/>
              <a:t>58% </a:t>
            </a:r>
            <a:r>
              <a:rPr lang="en-GB" sz="2600" dirty="0"/>
              <a:t>complete. Important progress has been accomplished during the past year both at ESS and at the in-kind partners.</a:t>
            </a:r>
          </a:p>
          <a:p>
            <a:r>
              <a:rPr lang="en-US" sz="2600" dirty="0" smtClean="0"/>
              <a:t>Project </a:t>
            </a:r>
            <a:r>
              <a:rPr lang="en-US" sz="2600" dirty="0"/>
              <a:t>execution is on track with </a:t>
            </a:r>
            <a:r>
              <a:rPr lang="en-US" sz="2600" dirty="0" smtClean="0"/>
              <a:t>the new schedule established by mid-2018. Focus is on day-1 science.</a:t>
            </a:r>
            <a:endParaRPr lang="en-US" sz="2600" dirty="0"/>
          </a:p>
          <a:p>
            <a:pPr>
              <a:spcBef>
                <a:spcPts val="1200"/>
              </a:spcBef>
            </a:pPr>
            <a:r>
              <a:rPr lang="en-GB" sz="2600" dirty="0" smtClean="0"/>
              <a:t>The ESS organization is evolving to adapt from construction to installation, commissioning and operations.</a:t>
            </a:r>
          </a:p>
          <a:p>
            <a:pPr>
              <a:spcBef>
                <a:spcPts val="1200"/>
              </a:spcBef>
            </a:pPr>
            <a:r>
              <a:rPr lang="en-GB" sz="2600" dirty="0" smtClean="0"/>
              <a:t>Plans are being made for the transition to operations for early Science.</a:t>
            </a:r>
          </a:p>
          <a:p>
            <a:pPr>
              <a:spcBef>
                <a:spcPts val="1200"/>
              </a:spcBef>
            </a:pPr>
            <a:r>
              <a:rPr lang="en-GB" sz="2600" dirty="0" smtClean="0"/>
              <a:t>Budget and activity are peaking in 2019. It will visibly materialize with the delivery and installation of a large amount of equipment for Accelerator and Target.</a:t>
            </a:r>
            <a:endParaRPr lang="en-GB" sz="2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26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00915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72" y="2996952"/>
            <a:ext cx="5688632" cy="295513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55262" y="260648"/>
            <a:ext cx="72654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Thank you for your help!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5331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</a:t>
            </a:r>
            <a:r>
              <a:rPr lang="en-GB" dirty="0" smtClean="0"/>
              <a:t>lso provides engineering/technical support to the whole of ESS  </a:t>
            </a:r>
            <a:endParaRPr lang="en-GB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Machine Directorate organization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4511824" y="1700808"/>
            <a:ext cx="273630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Technical Director</a:t>
            </a:r>
          </a:p>
          <a:p>
            <a:pPr algn="ctr"/>
            <a:r>
              <a:rPr lang="en-GB" dirty="0" smtClean="0"/>
              <a:t>Deputy Technical Director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623392" y="3068960"/>
            <a:ext cx="2244445" cy="842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Target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3287688" y="3063320"/>
            <a:ext cx="2232248" cy="842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Accelerator </a:t>
            </a:r>
          </a:p>
        </p:txBody>
      </p:sp>
      <p:sp>
        <p:nvSpPr>
          <p:cNvPr id="10" name="Rectangle 9"/>
          <p:cNvSpPr/>
          <p:nvPr/>
        </p:nvSpPr>
        <p:spPr>
          <a:xfrm>
            <a:off x="5969553" y="3063320"/>
            <a:ext cx="2232248" cy="842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Integrated Control Systems  (ICS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8782246" y="3063320"/>
            <a:ext cx="2232248" cy="842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Engineering and Integration Support (EIS)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3287688" y="4077072"/>
            <a:ext cx="2232248" cy="850224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1600" dirty="0" smtClean="0"/>
              <a:t>In charge for all of ESS of: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1600" dirty="0" smtClean="0"/>
              <a:t>Vacuum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1600" dirty="0" smtClean="0"/>
              <a:t>Cryogenics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07968" y="4077072"/>
            <a:ext cx="2232248" cy="113825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r>
              <a:rPr lang="en-GB" sz="1600" dirty="0"/>
              <a:t>In charge for all of ESS of: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1600" dirty="0" smtClean="0"/>
              <a:t>Controls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1600" dirty="0" smtClean="0"/>
              <a:t>Machine Protection Systems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1600" dirty="0" smtClean="0"/>
              <a:t>Personal Safety Systems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760296" y="4077072"/>
            <a:ext cx="2880320" cy="2185392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lnSpcReduction="10000"/>
          </a:bodyPr>
          <a:lstStyle/>
          <a:p>
            <a:r>
              <a:rPr lang="en-GB" sz="1600" dirty="0"/>
              <a:t>In charge for all of ESS of: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1600" dirty="0" smtClean="0"/>
              <a:t>Design &amp; Engineering 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/>
              <a:t>Survey &amp; Alignment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/>
              <a:t>Mechanical </a:t>
            </a:r>
            <a:r>
              <a:rPr lang="en-GB" sz="1600" dirty="0" smtClean="0"/>
              <a:t>workshop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 smtClean="0"/>
              <a:t>Spatial </a:t>
            </a:r>
            <a:r>
              <a:rPr lang="en-GB" sz="1600" dirty="0"/>
              <a:t>Integration</a:t>
            </a:r>
          </a:p>
          <a:p>
            <a:pPr algn="l"/>
            <a:r>
              <a:rPr lang="en-GB" sz="1600" dirty="0" smtClean="0"/>
              <a:t>Providing support to all of ESS for: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dirty="0"/>
              <a:t>E</a:t>
            </a:r>
            <a:r>
              <a:rPr lang="en-GB" sz="1600" dirty="0" smtClean="0"/>
              <a:t>ngineering and PLM tools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dirty="0" smtClean="0"/>
              <a:t>Installation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dirty="0" smtClean="0"/>
              <a:t>Technical Infrastructure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1600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1600" dirty="0" smtClean="0"/>
          </a:p>
        </p:txBody>
      </p:sp>
      <p:cxnSp>
        <p:nvCxnSpPr>
          <p:cNvPr id="15" name="Straight Connector 14"/>
          <p:cNvCxnSpPr>
            <a:stCxn id="7" idx="2"/>
          </p:cNvCxnSpPr>
          <p:nvPr/>
        </p:nvCxnSpPr>
        <p:spPr>
          <a:xfrm>
            <a:off x="5879976" y="2348880"/>
            <a:ext cx="0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/>
          <p:cNvCxnSpPr>
            <a:endCxn id="8" idx="0"/>
          </p:cNvCxnSpPr>
          <p:nvPr/>
        </p:nvCxnSpPr>
        <p:spPr>
          <a:xfrm rot="10800000" flipV="1">
            <a:off x="1745616" y="2721620"/>
            <a:ext cx="4134361" cy="347340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>
            <a:endCxn id="11" idx="0"/>
          </p:cNvCxnSpPr>
          <p:nvPr/>
        </p:nvCxnSpPr>
        <p:spPr>
          <a:xfrm>
            <a:off x="5879977" y="2721620"/>
            <a:ext cx="4018393" cy="341700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>
            <a:stCxn id="9" idx="0"/>
          </p:cNvCxnSpPr>
          <p:nvPr/>
        </p:nvCxnSpPr>
        <p:spPr>
          <a:xfrm rot="5400000" flipH="1" flipV="1">
            <a:off x="4971044" y="2154388"/>
            <a:ext cx="341700" cy="1476164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>
            <a:stCxn id="10" idx="0"/>
          </p:cNvCxnSpPr>
          <p:nvPr/>
        </p:nvCxnSpPr>
        <p:spPr>
          <a:xfrm rot="16200000" flipV="1">
            <a:off x="6311978" y="2289620"/>
            <a:ext cx="341700" cy="1205699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99" y="5517232"/>
            <a:ext cx="6507857" cy="1290609"/>
          </a:xfrm>
          <a:prstGeom prst="rect">
            <a:avLst/>
          </a:prstGeom>
          <a:gradFill>
            <a:gsLst>
              <a:gs pos="0">
                <a:schemeClr val="accent1">
                  <a:alpha val="6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25400">
            <a:solidFill>
              <a:schemeClr val="accent1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9048328" y="1462929"/>
            <a:ext cx="2958428" cy="1503630"/>
            <a:chOff x="8611609" y="1422249"/>
            <a:chExt cx="2958428" cy="150363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18924" y="1530640"/>
              <a:ext cx="2520000" cy="1302992"/>
            </a:xfrm>
            <a:prstGeom prst="rect">
              <a:avLst/>
            </a:prstGeom>
          </p:spPr>
        </p:pic>
        <p:sp>
          <p:nvSpPr>
            <p:cNvPr id="2" name="Rounded Rectangular Callout 1"/>
            <p:cNvSpPr/>
            <p:nvPr/>
          </p:nvSpPr>
          <p:spPr>
            <a:xfrm>
              <a:off x="8611609" y="1422249"/>
              <a:ext cx="2958428" cy="1503630"/>
            </a:xfrm>
            <a:prstGeom prst="wedgeRoundRectCallout">
              <a:avLst>
                <a:gd name="adj1" fmla="val 13939"/>
                <a:gd name="adj2" fmla="val 171457"/>
                <a:gd name="adj3" fmla="val 1666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722524" y="5551757"/>
            <a:ext cx="3405924" cy="1271391"/>
            <a:chOff x="6722524" y="5551757"/>
            <a:chExt cx="3405924" cy="1271391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/>
            <a:srcRect l="4271" t="1" b="3693"/>
            <a:stretch/>
          </p:blipFill>
          <p:spPr>
            <a:xfrm>
              <a:off x="6816079" y="5648855"/>
              <a:ext cx="3203563" cy="1041158"/>
            </a:xfrm>
            <a:prstGeom prst="rect">
              <a:avLst/>
            </a:prstGeom>
          </p:spPr>
        </p:pic>
        <p:sp>
          <p:nvSpPr>
            <p:cNvPr id="22" name="Rounded Rectangular Callout 21"/>
            <p:cNvSpPr/>
            <p:nvPr/>
          </p:nvSpPr>
          <p:spPr>
            <a:xfrm>
              <a:off x="6722524" y="5551757"/>
              <a:ext cx="3405924" cy="1271391"/>
            </a:xfrm>
            <a:prstGeom prst="wedgeRoundRectCallout">
              <a:avLst>
                <a:gd name="adj1" fmla="val 29611"/>
                <a:gd name="adj2" fmla="val -78945"/>
                <a:gd name="adj3" fmla="val 1666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1948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15108"/>
            <a:ext cx="9518848" cy="562074"/>
          </a:xfrm>
        </p:spPr>
        <p:txBody>
          <a:bodyPr/>
          <a:lstStyle/>
          <a:p>
            <a:r>
              <a:rPr lang="en-GB" dirty="0" smtClean="0"/>
              <a:t>Recent additional roles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0" y="1412775"/>
            <a:ext cx="11593288" cy="5405685"/>
          </a:xfrm>
        </p:spPr>
        <p:txBody>
          <a:bodyPr/>
          <a:lstStyle/>
          <a:p>
            <a:r>
              <a:rPr lang="en-US" b="1" dirty="0" smtClean="0"/>
              <a:t>Installation Manager (reporting to the ESS Project Manager) – Michael Jakobsson</a:t>
            </a:r>
          </a:p>
          <a:p>
            <a:pPr lvl="1"/>
            <a:r>
              <a:rPr lang="en-US" dirty="0"/>
              <a:t>Responsible of coordinating installation work </a:t>
            </a:r>
            <a:r>
              <a:rPr lang="en-US" dirty="0" smtClean="0"/>
              <a:t>for the whole ESS project with authority to prioritize as well as start/stop tasks.</a:t>
            </a:r>
            <a:endParaRPr lang="en-US" dirty="0"/>
          </a:p>
          <a:p>
            <a:pPr lvl="1"/>
            <a:r>
              <a:rPr lang="en-US" dirty="0" smtClean="0"/>
              <a:t>In </a:t>
            </a:r>
            <a:r>
              <a:rPr lang="en-US" dirty="0"/>
              <a:t>charge of “ Way of Working” to </a:t>
            </a:r>
            <a:r>
              <a:rPr lang="en-US" dirty="0" smtClean="0"/>
              <a:t>install </a:t>
            </a:r>
            <a:r>
              <a:rPr lang="en-US" dirty="0"/>
              <a:t>the facility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Leading the team of Installation Coordinators of subprojects.</a:t>
            </a:r>
          </a:p>
          <a:p>
            <a:r>
              <a:rPr lang="en-US" b="1" dirty="0" smtClean="0"/>
              <a:t>Operations Manager (Deputy Technical Director) – Carlo </a:t>
            </a:r>
            <a:r>
              <a:rPr lang="en-US" b="1" dirty="0" err="1" smtClean="0"/>
              <a:t>Bocchetta</a:t>
            </a:r>
            <a:endParaRPr lang="en-US" b="1" dirty="0" smtClean="0"/>
          </a:p>
          <a:p>
            <a:pPr lvl="1"/>
            <a:r>
              <a:rPr lang="en-US" dirty="0" smtClean="0"/>
              <a:t>Responsible </a:t>
            </a:r>
            <a:r>
              <a:rPr lang="en-US" dirty="0"/>
              <a:t>for coordinating commissioning and </a:t>
            </a:r>
            <a:r>
              <a:rPr lang="en-US" dirty="0" smtClean="0"/>
              <a:t>operation </a:t>
            </a:r>
            <a:r>
              <a:rPr lang="en-US" dirty="0"/>
              <a:t>of the neutron source and its technical </a:t>
            </a:r>
            <a:r>
              <a:rPr lang="en-US" dirty="0" smtClean="0"/>
              <a:t>infrastructure.</a:t>
            </a:r>
          </a:p>
          <a:p>
            <a:pPr lvl="1"/>
            <a:r>
              <a:rPr lang="en-US" dirty="0" smtClean="0"/>
              <a:t>In charge of “ Way of Working” to operate the facility.</a:t>
            </a:r>
          </a:p>
          <a:p>
            <a:pPr lvl="1"/>
            <a:r>
              <a:rPr lang="en-GB" dirty="0" smtClean="0"/>
              <a:t>Leading the “Operation Coordination Team” (OCT) – Matrixed organization composed of representatives from all units concerned with Operations.</a:t>
            </a:r>
          </a:p>
          <a:p>
            <a:r>
              <a:rPr lang="en-GB" b="1" dirty="0" smtClean="0"/>
              <a:t>Engineering Manager (EIS Division Leader) – Peter </a:t>
            </a:r>
            <a:r>
              <a:rPr lang="en-GB" b="1" dirty="0" err="1" smtClean="0"/>
              <a:t>Radahl</a:t>
            </a:r>
            <a:endParaRPr lang="en-GB" b="1" dirty="0" smtClean="0"/>
          </a:p>
          <a:p>
            <a:pPr lvl="1"/>
            <a:r>
              <a:rPr lang="en-GB" dirty="0" smtClean="0"/>
              <a:t>Responsible </a:t>
            </a:r>
            <a:r>
              <a:rPr lang="en-GB" dirty="0"/>
              <a:t>for making sure that the facility is integrated and that the baseline configuration is properly documented, </a:t>
            </a:r>
            <a:r>
              <a:rPr lang="en-GB" dirty="0" err="1"/>
              <a:t>fulfills</a:t>
            </a:r>
            <a:r>
              <a:rPr lang="en-GB" dirty="0"/>
              <a:t> the ESS requirements and that changes follow a well-defined configuration control process.</a:t>
            </a:r>
          </a:p>
          <a:p>
            <a:pPr lvl="1"/>
            <a:r>
              <a:rPr lang="en-GB" dirty="0"/>
              <a:t>In charge of </a:t>
            </a:r>
            <a:r>
              <a:rPr lang="en-GB" dirty="0" smtClean="0"/>
              <a:t>“</a:t>
            </a:r>
            <a:r>
              <a:rPr lang="en-GB" dirty="0"/>
              <a:t>Way of Working” to  “Manage Configuration” and “Develop and Maintain the Facility”.</a:t>
            </a:r>
          </a:p>
          <a:p>
            <a:pPr lvl="1"/>
            <a:r>
              <a:rPr lang="en-GB" dirty="0"/>
              <a:t>Leading the Engineering Board - Matrixed organization composed of representatives from all units concerned with construction and/or operation/maintenance/upgrade of the facility.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225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07368" y="2808182"/>
            <a:ext cx="3913987" cy="38382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Accelerator + ICS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06642" y="4162422"/>
            <a:ext cx="4786790" cy="3932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CF + Target + NSS (Bunker+TBL) + ICS</a:t>
            </a:r>
          </a:p>
        </p:txBody>
      </p:sp>
      <p:sp>
        <p:nvSpPr>
          <p:cNvPr id="18" name="Right Brace 17"/>
          <p:cNvSpPr/>
          <p:nvPr/>
        </p:nvSpPr>
        <p:spPr>
          <a:xfrm rot="5400000">
            <a:off x="4580778" y="3211999"/>
            <a:ext cx="341970" cy="91192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2388C73-E991-3A46-A5A6-4AAA2A127D66}"/>
              </a:ext>
            </a:extLst>
          </p:cNvPr>
          <p:cNvGrpSpPr/>
          <p:nvPr/>
        </p:nvGrpSpPr>
        <p:grpSpPr>
          <a:xfrm>
            <a:off x="407368" y="1447800"/>
            <a:ext cx="8496944" cy="256222"/>
            <a:chOff x="3947204" y="1484784"/>
            <a:chExt cx="6313428" cy="36004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0520E45-9C88-8B48-8BB0-8CE4AFD5EF98}"/>
                </a:ext>
              </a:extLst>
            </p:cNvPr>
            <p:cNvSpPr/>
            <p:nvPr/>
          </p:nvSpPr>
          <p:spPr>
            <a:xfrm>
              <a:off x="3947204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2018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47E711C-708F-2342-9278-FA900265C7A4}"/>
                </a:ext>
              </a:extLst>
            </p:cNvPr>
            <p:cNvSpPr/>
            <p:nvPr/>
          </p:nvSpPr>
          <p:spPr>
            <a:xfrm>
              <a:off x="4739292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2019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A7338E9-D599-2C4B-871E-3A22427D7CAB}"/>
                </a:ext>
              </a:extLst>
            </p:cNvPr>
            <p:cNvSpPr/>
            <p:nvPr/>
          </p:nvSpPr>
          <p:spPr>
            <a:xfrm>
              <a:off x="5531380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2020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7D5A4D4-A84C-A044-B4A0-D9EC7D6B127D}"/>
                </a:ext>
              </a:extLst>
            </p:cNvPr>
            <p:cNvSpPr/>
            <p:nvPr/>
          </p:nvSpPr>
          <p:spPr>
            <a:xfrm>
              <a:off x="6323468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2021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5A31C87-962A-824B-A055-16D9087532AB}"/>
                </a:ext>
              </a:extLst>
            </p:cNvPr>
            <p:cNvSpPr/>
            <p:nvPr/>
          </p:nvSpPr>
          <p:spPr>
            <a:xfrm>
              <a:off x="7115556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2022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60932C98-3928-F24A-8BC4-C25786B9D7BD}"/>
                </a:ext>
              </a:extLst>
            </p:cNvPr>
            <p:cNvSpPr/>
            <p:nvPr/>
          </p:nvSpPr>
          <p:spPr>
            <a:xfrm>
              <a:off x="7884368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2023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F5AE180-E445-0F46-99CF-8575735442F3}"/>
                </a:ext>
              </a:extLst>
            </p:cNvPr>
            <p:cNvSpPr/>
            <p:nvPr/>
          </p:nvSpPr>
          <p:spPr>
            <a:xfrm>
              <a:off x="8676456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2024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B77CE49-3FF7-3844-842E-29A69A254A4B}"/>
                </a:ext>
              </a:extLst>
            </p:cNvPr>
            <p:cNvSpPr/>
            <p:nvPr/>
          </p:nvSpPr>
          <p:spPr>
            <a:xfrm>
              <a:off x="9468544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2025</a:t>
              </a:r>
            </a:p>
          </p:txBody>
        </p:sp>
      </p:grpSp>
      <p:sp>
        <p:nvSpPr>
          <p:cNvPr id="51" name="Diamond 50">
            <a:extLst>
              <a:ext uri="{FF2B5EF4-FFF2-40B4-BE49-F238E27FC236}">
                <a16:creationId xmlns:a16="http://schemas.microsoft.com/office/drawing/2014/main" id="{5E8441DE-FE85-454D-A8EE-A2B195644139}"/>
              </a:ext>
            </a:extLst>
          </p:cNvPr>
          <p:cNvSpPr/>
          <p:nvPr/>
        </p:nvSpPr>
        <p:spPr>
          <a:xfrm>
            <a:off x="3889476" y="3140968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9F33A9-B1CC-E147-B51B-236E8930D924}"/>
              </a:ext>
            </a:extLst>
          </p:cNvPr>
          <p:cNvSpPr txBox="1"/>
          <p:nvPr/>
        </p:nvSpPr>
        <p:spPr>
          <a:xfrm>
            <a:off x="2216184" y="3212977"/>
            <a:ext cx="1719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Beam on Dump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(570 MeV)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EDDAF6-282A-5B4F-8B83-21689E3423D5}"/>
              </a:ext>
            </a:extLst>
          </p:cNvPr>
          <p:cNvSpPr txBox="1"/>
          <p:nvPr/>
        </p:nvSpPr>
        <p:spPr>
          <a:xfrm>
            <a:off x="3508038" y="3779748"/>
            <a:ext cx="4892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Accelerator Schedule Float</a:t>
            </a:r>
          </a:p>
        </p:txBody>
      </p:sp>
      <p:sp>
        <p:nvSpPr>
          <p:cNvPr id="52" name="Diamond 51">
            <a:extLst>
              <a:ext uri="{FF2B5EF4-FFF2-40B4-BE49-F238E27FC236}">
                <a16:creationId xmlns:a16="http://schemas.microsoft.com/office/drawing/2014/main" id="{9532FCFB-EC29-0246-A7D2-AE71C4129DF3}"/>
              </a:ext>
            </a:extLst>
          </p:cNvPr>
          <p:cNvSpPr/>
          <p:nvPr/>
        </p:nvSpPr>
        <p:spPr>
          <a:xfrm>
            <a:off x="4223793" y="3140968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D36F6E-2D78-264E-988E-F1B518B4A21D}"/>
              </a:ext>
            </a:extLst>
          </p:cNvPr>
          <p:cNvSpPr txBox="1"/>
          <p:nvPr/>
        </p:nvSpPr>
        <p:spPr>
          <a:xfrm>
            <a:off x="4471128" y="3220418"/>
            <a:ext cx="1264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Accel RBOT</a:t>
            </a:r>
          </a:p>
        </p:txBody>
      </p:sp>
      <p:sp>
        <p:nvSpPr>
          <p:cNvPr id="53" name="Diamond 52">
            <a:extLst>
              <a:ext uri="{FF2B5EF4-FFF2-40B4-BE49-F238E27FC236}">
                <a16:creationId xmlns:a16="http://schemas.microsoft.com/office/drawing/2014/main" id="{17D8785B-E6A5-BD47-83D8-AD3FC20AB138}"/>
              </a:ext>
            </a:extLst>
          </p:cNvPr>
          <p:cNvSpPr/>
          <p:nvPr/>
        </p:nvSpPr>
        <p:spPr>
          <a:xfrm>
            <a:off x="1081164" y="2420888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Diamond 53">
            <a:extLst>
              <a:ext uri="{FF2B5EF4-FFF2-40B4-BE49-F238E27FC236}">
                <a16:creationId xmlns:a16="http://schemas.microsoft.com/office/drawing/2014/main" id="{8BD6A2C4-190B-B344-90CC-F0A78DBC99D5}"/>
              </a:ext>
            </a:extLst>
          </p:cNvPr>
          <p:cNvSpPr/>
          <p:nvPr/>
        </p:nvSpPr>
        <p:spPr>
          <a:xfrm>
            <a:off x="2351584" y="2420888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Diamond 54">
            <a:extLst>
              <a:ext uri="{FF2B5EF4-FFF2-40B4-BE49-F238E27FC236}">
                <a16:creationId xmlns:a16="http://schemas.microsoft.com/office/drawing/2014/main" id="{CB2BF9DA-4291-9B40-B39E-E2498ABB5B4D}"/>
              </a:ext>
            </a:extLst>
          </p:cNvPr>
          <p:cNvSpPr/>
          <p:nvPr/>
        </p:nvSpPr>
        <p:spPr>
          <a:xfrm>
            <a:off x="3025380" y="2420888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3B0B5C-E83F-FD4B-A8C2-EDD6398165E7}"/>
              </a:ext>
            </a:extLst>
          </p:cNvPr>
          <p:cNvSpPr txBox="1"/>
          <p:nvPr/>
        </p:nvSpPr>
        <p:spPr>
          <a:xfrm>
            <a:off x="212604" y="1844824"/>
            <a:ext cx="3507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Warm LINAC Commissioning Steps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A83A02-2D04-A342-B497-4688BF5FD57F}"/>
              </a:ext>
            </a:extLst>
          </p:cNvPr>
          <p:cNvSpPr txBox="1"/>
          <p:nvPr/>
        </p:nvSpPr>
        <p:spPr>
          <a:xfrm>
            <a:off x="4511824" y="1671191"/>
            <a:ext cx="711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BOT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E09293B-5BB4-334A-85DB-7BC786A9221F}"/>
              </a:ext>
            </a:extLst>
          </p:cNvPr>
          <p:cNvSpPr txBox="1"/>
          <p:nvPr/>
        </p:nvSpPr>
        <p:spPr>
          <a:xfrm>
            <a:off x="6750116" y="1650928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SOUP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9970D6E-3217-224D-A3D2-5D9CC9A104AA}"/>
              </a:ext>
            </a:extLst>
          </p:cNvPr>
          <p:cNvSpPr txBox="1"/>
          <p:nvPr/>
        </p:nvSpPr>
        <p:spPr>
          <a:xfrm>
            <a:off x="8142298" y="1640069"/>
            <a:ext cx="701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EOC</a:t>
            </a:r>
          </a:p>
        </p:txBody>
      </p:sp>
      <p:sp>
        <p:nvSpPr>
          <p:cNvPr id="23" name="4-Point Star 22">
            <a:extLst>
              <a:ext uri="{FF2B5EF4-FFF2-40B4-BE49-F238E27FC236}">
                <a16:creationId xmlns:a16="http://schemas.microsoft.com/office/drawing/2014/main" id="{55318053-B1AB-7C4A-BB7D-558287045189}"/>
              </a:ext>
            </a:extLst>
          </p:cNvPr>
          <p:cNvSpPr/>
          <p:nvPr/>
        </p:nvSpPr>
        <p:spPr>
          <a:xfrm>
            <a:off x="4989834" y="1804997"/>
            <a:ext cx="510100" cy="481489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4-Point Star 61">
            <a:extLst>
              <a:ext uri="{FF2B5EF4-FFF2-40B4-BE49-F238E27FC236}">
                <a16:creationId xmlns:a16="http://schemas.microsoft.com/office/drawing/2014/main" id="{0D9B7E53-D33B-F04D-8681-1D9A42B5565F}"/>
              </a:ext>
            </a:extLst>
          </p:cNvPr>
          <p:cNvSpPr/>
          <p:nvPr/>
        </p:nvSpPr>
        <p:spPr>
          <a:xfrm>
            <a:off x="8645732" y="1804997"/>
            <a:ext cx="510100" cy="481489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Diamond 62">
            <a:extLst>
              <a:ext uri="{FF2B5EF4-FFF2-40B4-BE49-F238E27FC236}">
                <a16:creationId xmlns:a16="http://schemas.microsoft.com/office/drawing/2014/main" id="{61BE28C4-D7F0-0C4B-9CCF-A9C7CB166DFC}"/>
              </a:ext>
            </a:extLst>
          </p:cNvPr>
          <p:cNvSpPr/>
          <p:nvPr/>
        </p:nvSpPr>
        <p:spPr>
          <a:xfrm>
            <a:off x="2233292" y="4550061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Diamond 67">
            <a:extLst>
              <a:ext uri="{FF2B5EF4-FFF2-40B4-BE49-F238E27FC236}">
                <a16:creationId xmlns:a16="http://schemas.microsoft.com/office/drawing/2014/main" id="{E06C357B-3447-894A-9DD6-8B7DD513BFF4}"/>
              </a:ext>
            </a:extLst>
          </p:cNvPr>
          <p:cNvSpPr/>
          <p:nvPr/>
        </p:nvSpPr>
        <p:spPr>
          <a:xfrm>
            <a:off x="4825580" y="4550061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E788C30-A05F-BB42-A528-81C6193E0A77}"/>
              </a:ext>
            </a:extLst>
          </p:cNvPr>
          <p:cNvSpPr txBox="1"/>
          <p:nvPr/>
        </p:nvSpPr>
        <p:spPr>
          <a:xfrm>
            <a:off x="191344" y="4562836"/>
            <a:ext cx="2122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Access for Monolith Installation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3A4A6C7-D046-8B4E-BB76-63750FBB3A2E}"/>
              </a:ext>
            </a:extLst>
          </p:cNvPr>
          <p:cNvSpPr txBox="1"/>
          <p:nvPr/>
        </p:nvSpPr>
        <p:spPr>
          <a:xfrm>
            <a:off x="3359697" y="4582869"/>
            <a:ext cx="1436819" cy="381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Target RBOT</a:t>
            </a:r>
          </a:p>
        </p:txBody>
      </p:sp>
      <p:sp>
        <p:nvSpPr>
          <p:cNvPr id="72" name="Diamond 71">
            <a:extLst>
              <a:ext uri="{FF2B5EF4-FFF2-40B4-BE49-F238E27FC236}">
                <a16:creationId xmlns:a16="http://schemas.microsoft.com/office/drawing/2014/main" id="{00F05CB9-0778-E646-B615-D820A3C20AE7}"/>
              </a:ext>
            </a:extLst>
          </p:cNvPr>
          <p:cNvSpPr/>
          <p:nvPr/>
        </p:nvSpPr>
        <p:spPr>
          <a:xfrm>
            <a:off x="5113612" y="4550061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AA908F3-A84A-9745-A139-612E332502E7}"/>
              </a:ext>
            </a:extLst>
          </p:cNvPr>
          <p:cNvSpPr txBox="1"/>
          <p:nvPr/>
        </p:nvSpPr>
        <p:spPr>
          <a:xfrm>
            <a:off x="5231904" y="4299530"/>
            <a:ext cx="211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Bunker and Test Beam Line RBOT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A1AC354-CD9B-5643-942A-C31E52C09418}"/>
              </a:ext>
            </a:extLst>
          </p:cNvPr>
          <p:cNvSpPr/>
          <p:nvPr/>
        </p:nvSpPr>
        <p:spPr>
          <a:xfrm>
            <a:off x="417406" y="5504832"/>
            <a:ext cx="8509827" cy="42429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NSS Instruments + ICS</a:t>
            </a:r>
          </a:p>
        </p:txBody>
      </p:sp>
      <p:sp>
        <p:nvSpPr>
          <p:cNvPr id="80" name="Diamond 79">
            <a:extLst>
              <a:ext uri="{FF2B5EF4-FFF2-40B4-BE49-F238E27FC236}">
                <a16:creationId xmlns:a16="http://schemas.microsoft.com/office/drawing/2014/main" id="{906F7DC3-E275-7148-9558-DCC1AA2F4E7D}"/>
              </a:ext>
            </a:extLst>
          </p:cNvPr>
          <p:cNvSpPr/>
          <p:nvPr/>
        </p:nvSpPr>
        <p:spPr>
          <a:xfrm>
            <a:off x="5138130" y="5856620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40E5666-194F-014D-8870-F09CBFA7DA93}"/>
              </a:ext>
            </a:extLst>
          </p:cNvPr>
          <p:cNvSpPr txBox="1"/>
          <p:nvPr/>
        </p:nvSpPr>
        <p:spPr>
          <a:xfrm>
            <a:off x="3868259" y="6239054"/>
            <a:ext cx="2730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 beam commissioning for 1st Instruments</a:t>
            </a:r>
          </a:p>
        </p:txBody>
      </p:sp>
      <p:sp>
        <p:nvSpPr>
          <p:cNvPr id="85" name="Diamond 84">
            <a:extLst>
              <a:ext uri="{FF2B5EF4-FFF2-40B4-BE49-F238E27FC236}">
                <a16:creationId xmlns:a16="http://schemas.microsoft.com/office/drawing/2014/main" id="{59C6BD5D-DAF6-874E-A94F-5F26C33446B9}"/>
              </a:ext>
            </a:extLst>
          </p:cNvPr>
          <p:cNvSpPr/>
          <p:nvPr/>
        </p:nvSpPr>
        <p:spPr>
          <a:xfrm>
            <a:off x="8832082" y="5108352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Diamond 85">
            <a:extLst>
              <a:ext uri="{FF2B5EF4-FFF2-40B4-BE49-F238E27FC236}">
                <a16:creationId xmlns:a16="http://schemas.microsoft.com/office/drawing/2014/main" id="{6B9206AA-49D5-664B-8730-D504E897731B}"/>
              </a:ext>
            </a:extLst>
          </p:cNvPr>
          <p:cNvSpPr/>
          <p:nvPr/>
        </p:nvSpPr>
        <p:spPr>
          <a:xfrm>
            <a:off x="6603332" y="5856620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45244FE-B0F5-0644-A5EB-2F8E51CB3E53}"/>
              </a:ext>
            </a:extLst>
          </p:cNvPr>
          <p:cNvSpPr txBox="1"/>
          <p:nvPr/>
        </p:nvSpPr>
        <p:spPr>
          <a:xfrm>
            <a:off x="5737538" y="4922694"/>
            <a:ext cx="3201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</a:t>
            </a:r>
            <a:r>
              <a:rPr kumimoji="0" lang="en-GB" sz="18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Instrument Complete (Ready for hot commissioning)</a:t>
            </a:r>
          </a:p>
        </p:txBody>
      </p:sp>
      <p:sp>
        <p:nvSpPr>
          <p:cNvPr id="89" name="Diamond 88">
            <a:extLst>
              <a:ext uri="{FF2B5EF4-FFF2-40B4-BE49-F238E27FC236}">
                <a16:creationId xmlns:a16="http://schemas.microsoft.com/office/drawing/2014/main" id="{07D80071-9CFF-9744-A22A-DC5CBF4539F4}"/>
              </a:ext>
            </a:extLst>
          </p:cNvPr>
          <p:cNvSpPr/>
          <p:nvPr/>
        </p:nvSpPr>
        <p:spPr>
          <a:xfrm>
            <a:off x="1969860" y="5856620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Diamond 89">
            <a:extLst>
              <a:ext uri="{FF2B5EF4-FFF2-40B4-BE49-F238E27FC236}">
                <a16:creationId xmlns:a16="http://schemas.microsoft.com/office/drawing/2014/main" id="{0EC1422A-A630-2B4B-9059-08FC826AD294}"/>
              </a:ext>
            </a:extLst>
          </p:cNvPr>
          <p:cNvSpPr/>
          <p:nvPr/>
        </p:nvSpPr>
        <p:spPr>
          <a:xfrm>
            <a:off x="3935761" y="5856620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Diamond 90">
            <a:extLst>
              <a:ext uri="{FF2B5EF4-FFF2-40B4-BE49-F238E27FC236}">
                <a16:creationId xmlns:a16="http://schemas.microsoft.com/office/drawing/2014/main" id="{EF25F498-248B-3045-B96F-E05D8DBB72EF}"/>
              </a:ext>
            </a:extLst>
          </p:cNvPr>
          <p:cNvSpPr/>
          <p:nvPr/>
        </p:nvSpPr>
        <p:spPr>
          <a:xfrm>
            <a:off x="3503713" y="5856620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91A4BC9-6191-D94D-98BE-80A57B83F306}"/>
              </a:ext>
            </a:extLst>
          </p:cNvPr>
          <p:cNvSpPr txBox="1"/>
          <p:nvPr/>
        </p:nvSpPr>
        <p:spPr>
          <a:xfrm>
            <a:off x="1359286" y="6165305"/>
            <a:ext cx="2386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Instrument Hall Access for Start of Installation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20709AE-C5CC-0D4E-B986-A86CBDAA5EF8}"/>
              </a:ext>
            </a:extLst>
          </p:cNvPr>
          <p:cNvCxnSpPr>
            <a:cxnSpLocks/>
          </p:cNvCxnSpPr>
          <p:nvPr/>
        </p:nvCxnSpPr>
        <p:spPr>
          <a:xfrm flipH="1" flipV="1">
            <a:off x="2165193" y="6121619"/>
            <a:ext cx="387267" cy="789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E7C3818F-CFB7-6C4A-87E5-077357CE4969}"/>
              </a:ext>
            </a:extLst>
          </p:cNvPr>
          <p:cNvCxnSpPr>
            <a:cxnSpLocks/>
          </p:cNvCxnSpPr>
          <p:nvPr/>
        </p:nvCxnSpPr>
        <p:spPr>
          <a:xfrm flipV="1">
            <a:off x="2552460" y="5929129"/>
            <a:ext cx="951253" cy="2714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829F0CCA-E784-5941-949F-1CC559507A10}"/>
              </a:ext>
            </a:extLst>
          </p:cNvPr>
          <p:cNvCxnSpPr>
            <a:cxnSpLocks/>
          </p:cNvCxnSpPr>
          <p:nvPr/>
        </p:nvCxnSpPr>
        <p:spPr>
          <a:xfrm flipV="1">
            <a:off x="2496560" y="6021289"/>
            <a:ext cx="1367193" cy="1792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5D555DC3-3789-A445-96B4-0988BBC1549F}"/>
              </a:ext>
            </a:extLst>
          </p:cNvPr>
          <p:cNvSpPr/>
          <p:nvPr/>
        </p:nvSpPr>
        <p:spPr>
          <a:xfrm>
            <a:off x="4321355" y="2808183"/>
            <a:ext cx="948276" cy="404213"/>
          </a:xfrm>
          <a:prstGeom prst="rect">
            <a:avLst/>
          </a:prstGeom>
          <a:solidFill>
            <a:schemeClr val="accent3">
              <a:lumMod val="75000"/>
              <a:alpha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Hi-Beta Install</a:t>
            </a:r>
          </a:p>
        </p:txBody>
      </p:sp>
      <p:sp>
        <p:nvSpPr>
          <p:cNvPr id="64" name="Right Brace 63">
            <a:extLst>
              <a:ext uri="{FF2B5EF4-FFF2-40B4-BE49-F238E27FC236}">
                <a16:creationId xmlns:a16="http://schemas.microsoft.com/office/drawing/2014/main" id="{734024C2-6FDA-8E41-AC0D-5E64C2181D1E}"/>
              </a:ext>
            </a:extLst>
          </p:cNvPr>
          <p:cNvSpPr/>
          <p:nvPr/>
        </p:nvSpPr>
        <p:spPr>
          <a:xfrm rot="5400000" flipH="1">
            <a:off x="1983831" y="1224895"/>
            <a:ext cx="353637" cy="216955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Diamond 65">
            <a:extLst>
              <a:ext uri="{FF2B5EF4-FFF2-40B4-BE49-F238E27FC236}">
                <a16:creationId xmlns:a16="http://schemas.microsoft.com/office/drawing/2014/main" id="{D15E2AF5-D198-B048-9397-25EBFF09F960}"/>
              </a:ext>
            </a:extLst>
          </p:cNvPr>
          <p:cNvSpPr/>
          <p:nvPr/>
        </p:nvSpPr>
        <p:spPr>
          <a:xfrm>
            <a:off x="4897588" y="2420888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1C12DB-B994-4241-BCFF-D03D467225BC}"/>
              </a:ext>
            </a:extLst>
          </p:cNvPr>
          <p:cNvSpPr txBox="1"/>
          <p:nvPr/>
        </p:nvSpPr>
        <p:spPr>
          <a:xfrm>
            <a:off x="3203732" y="2132857"/>
            <a:ext cx="1956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1.3 GeV Capability Installed</a:t>
            </a:r>
          </a:p>
        </p:txBody>
      </p:sp>
      <p:sp>
        <p:nvSpPr>
          <p:cNvPr id="65" name="4-Point Star 64">
            <a:extLst>
              <a:ext uri="{FF2B5EF4-FFF2-40B4-BE49-F238E27FC236}">
                <a16:creationId xmlns:a16="http://schemas.microsoft.com/office/drawing/2014/main" id="{7CC8856B-630F-E14B-B628-9C12192F5718}"/>
              </a:ext>
            </a:extLst>
          </p:cNvPr>
          <p:cNvSpPr/>
          <p:nvPr/>
        </p:nvSpPr>
        <p:spPr>
          <a:xfrm>
            <a:off x="6456040" y="1804997"/>
            <a:ext cx="510100" cy="481489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A559C42-8301-E641-9D70-C47B099C9A73}"/>
              </a:ext>
            </a:extLst>
          </p:cNvPr>
          <p:cNvCxnSpPr>
            <a:cxnSpLocks/>
          </p:cNvCxnSpPr>
          <p:nvPr/>
        </p:nvCxnSpPr>
        <p:spPr>
          <a:xfrm flipH="1">
            <a:off x="12528806" y="813601"/>
            <a:ext cx="3756" cy="53869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3DD6A94-EC75-0443-81D3-9512473EF683}"/>
              </a:ext>
            </a:extLst>
          </p:cNvPr>
          <p:cNvSpPr txBox="1"/>
          <p:nvPr/>
        </p:nvSpPr>
        <p:spPr>
          <a:xfrm>
            <a:off x="9217469" y="5515111"/>
            <a:ext cx="2973058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BOT - Beam on Target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 - Early Science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SOUP - Start of User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Programme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EOC - End of Construction project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RXXX - Ready for XXX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11607C4-23F3-3E41-A542-5A46EC2B4890}"/>
              </a:ext>
            </a:extLst>
          </p:cNvPr>
          <p:cNvSpPr txBox="1"/>
          <p:nvPr/>
        </p:nvSpPr>
        <p:spPr>
          <a:xfrm>
            <a:off x="10360331" y="635092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4-Point Star 66">
            <a:extLst>
              <a:ext uri="{FF2B5EF4-FFF2-40B4-BE49-F238E27FC236}">
                <a16:creationId xmlns:a16="http://schemas.microsoft.com/office/drawing/2014/main" id="{0A473DA4-4D07-674C-A6C9-F908D8A8055D}"/>
              </a:ext>
            </a:extLst>
          </p:cNvPr>
          <p:cNvSpPr/>
          <p:nvPr/>
        </p:nvSpPr>
        <p:spPr>
          <a:xfrm>
            <a:off x="5729916" y="1804997"/>
            <a:ext cx="510100" cy="481489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C4FC3A2-54B2-F448-A53C-525E9DAD7525}"/>
              </a:ext>
            </a:extLst>
          </p:cNvPr>
          <p:cNvSpPr txBox="1"/>
          <p:nvPr/>
        </p:nvSpPr>
        <p:spPr>
          <a:xfrm>
            <a:off x="5473776" y="1670709"/>
            <a:ext cx="478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</a:t>
            </a:r>
          </a:p>
        </p:txBody>
      </p:sp>
      <p:sp>
        <p:nvSpPr>
          <p:cNvPr id="75" name="Diamond 74">
            <a:extLst>
              <a:ext uri="{FF2B5EF4-FFF2-40B4-BE49-F238E27FC236}">
                <a16:creationId xmlns:a16="http://schemas.microsoft.com/office/drawing/2014/main" id="{D0290CA7-C65B-774E-B1FF-F4BE304318E5}"/>
              </a:ext>
            </a:extLst>
          </p:cNvPr>
          <p:cNvSpPr/>
          <p:nvPr/>
        </p:nvSpPr>
        <p:spPr>
          <a:xfrm>
            <a:off x="5879976" y="5856620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Cloud Callout 75"/>
          <p:cNvSpPr/>
          <p:nvPr/>
        </p:nvSpPr>
        <p:spPr>
          <a:xfrm>
            <a:off x="8004145" y="3172524"/>
            <a:ext cx="3426843" cy="1298543"/>
          </a:xfrm>
          <a:prstGeom prst="cloudCallout">
            <a:avLst>
              <a:gd name="adj1" fmla="val -125499"/>
              <a:gd name="adj2" fmla="val -1273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/>
              <a:t>Start of Neutron Source</a:t>
            </a:r>
            <a:endParaRPr lang="en-GB" sz="2400" dirty="0"/>
          </a:p>
        </p:txBody>
      </p:sp>
      <p:sp>
        <p:nvSpPr>
          <p:cNvPr id="81" name="Title 3"/>
          <p:cNvSpPr>
            <a:spLocks noGrp="1"/>
          </p:cNvSpPr>
          <p:nvPr>
            <p:ph type="title"/>
          </p:nvPr>
        </p:nvSpPr>
        <p:spPr>
          <a:xfrm>
            <a:off x="664694" y="484313"/>
            <a:ext cx="9518848" cy="562074"/>
          </a:xfrm>
        </p:spPr>
        <p:txBody>
          <a:bodyPr/>
          <a:lstStyle/>
          <a:p>
            <a:r>
              <a:rPr lang="en-GB" dirty="0" smtClean="0"/>
              <a:t>Baseline schedule (revised mid-2018)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420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 smtClean="0"/>
              <a:t>Transition to Operations for </a:t>
            </a:r>
            <a:r>
              <a:rPr lang="en-GB" sz="3200" b="1" dirty="0"/>
              <a:t>E</a:t>
            </a:r>
            <a:r>
              <a:rPr lang="en-GB" sz="3200" b="1" dirty="0" smtClean="0"/>
              <a:t>arly Science is outlined</a:t>
            </a:r>
            <a:endParaRPr lang="en-GB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352" y="1484784"/>
            <a:ext cx="11881320" cy="523669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dirty="0"/>
              <a:t>Updated description of “Early Operations of the ESS Neutron Instruments and first scientific results” (ESS-0420218) distinguishing successive </a:t>
            </a:r>
            <a:r>
              <a:rPr lang="en-GB" sz="2000" dirty="0" smtClean="0"/>
              <a:t>stages.</a:t>
            </a:r>
          </a:p>
          <a:p>
            <a:pPr marL="0" indent="0">
              <a:buNone/>
            </a:pPr>
            <a:r>
              <a:rPr lang="en-GB" sz="2000" dirty="0" smtClean="0"/>
              <a:t>(NSS requirement: 2.86 </a:t>
            </a:r>
            <a:r>
              <a:rPr lang="en-GB" sz="2000" dirty="0" err="1" smtClean="0"/>
              <a:t>ms</a:t>
            </a:r>
            <a:r>
              <a:rPr lang="en-GB" sz="2000" dirty="0" smtClean="0"/>
              <a:t> beam pulses on a 14 Hz time grid)</a:t>
            </a:r>
            <a:endParaRPr lang="en-GB" sz="2000" dirty="0"/>
          </a:p>
          <a:p>
            <a:pPr marL="600075" lvl="2" indent="0">
              <a:buNone/>
            </a:pPr>
            <a:endParaRPr lang="en-GB" sz="1400" dirty="0"/>
          </a:p>
          <a:p>
            <a:pPr marL="457200" indent="-457200">
              <a:buFont typeface="+mj-lt"/>
              <a:buAutoNum type="arabicPeriod"/>
            </a:pPr>
            <a:r>
              <a:rPr lang="en-GB" sz="2000" b="1" dirty="0"/>
              <a:t>Up to Beam on Target (-July 2022</a:t>
            </a:r>
            <a:r>
              <a:rPr lang="en-GB" sz="2000" b="1" dirty="0" smtClean="0"/>
              <a:t>)</a:t>
            </a:r>
          </a:p>
          <a:p>
            <a:pPr lvl="1"/>
            <a:r>
              <a:rPr lang="en-GB" sz="1700" dirty="0" smtClean="0"/>
              <a:t>570 MeV Beam on Dump after “Accelerator Ready for Beam On Target” (mid-2021)</a:t>
            </a:r>
          </a:p>
          <a:p>
            <a:pPr lvl="1"/>
            <a:r>
              <a:rPr lang="en-GB" sz="1700" dirty="0" smtClean="0"/>
              <a:t>Beam commissioning at increasing energy interlaced with installation of High Beta cryomodules</a:t>
            </a:r>
            <a:endParaRPr lang="en-GB" sz="1700" dirty="0"/>
          </a:p>
          <a:p>
            <a:pPr marL="457200" indent="-457200">
              <a:buFont typeface="+mj-lt"/>
              <a:buAutoNum type="arabicPeriod"/>
            </a:pPr>
            <a:r>
              <a:rPr lang="en-GB" sz="2000" b="1" dirty="0"/>
              <a:t>ESS initial stages (July 2022-December 2023)</a:t>
            </a:r>
          </a:p>
          <a:p>
            <a:pPr lvl="1"/>
            <a:r>
              <a:rPr lang="en-GB" sz="1600" dirty="0"/>
              <a:t>Early Days: BOT to (BOT + 3 months) (July – September 2022</a:t>
            </a:r>
            <a:r>
              <a:rPr lang="en-GB" sz="1600" dirty="0" smtClean="0"/>
              <a:t>). Req.: 1x8 h /week with &gt; 100 kW</a:t>
            </a:r>
            <a:endParaRPr lang="en-GB" sz="1600" dirty="0"/>
          </a:p>
          <a:p>
            <a:pPr lvl="1"/>
            <a:r>
              <a:rPr lang="en-GB" sz="1600" dirty="0"/>
              <a:t>Consolidation Days: The next 3 months: (BOT + 3 months) to (BOT + 6 months) (October – December 2022</a:t>
            </a:r>
            <a:r>
              <a:rPr lang="en-GB" sz="1600" dirty="0" smtClean="0"/>
              <a:t>). Req.: 6x8 h/week with &gt;100 kW.</a:t>
            </a:r>
            <a:endParaRPr lang="en-GB" sz="1600" dirty="0"/>
          </a:p>
          <a:p>
            <a:pPr lvl="1"/>
            <a:r>
              <a:rPr lang="en-GB" sz="1600" dirty="0"/>
              <a:t>Performance Assessment days: (BOT + 6 months) to (BOT + 9 months) (January – March 2023). </a:t>
            </a:r>
            <a:r>
              <a:rPr lang="en-GB" sz="1600" dirty="0" smtClean="0"/>
              <a:t>Req</a:t>
            </a:r>
            <a:r>
              <a:rPr lang="en-GB" sz="1600" dirty="0"/>
              <a:t>.: </a:t>
            </a:r>
            <a:r>
              <a:rPr lang="en-GB" sz="1600" dirty="0" smtClean="0"/>
              <a:t>12x8 </a:t>
            </a:r>
            <a:r>
              <a:rPr lang="en-GB" sz="1600" dirty="0"/>
              <a:t>h/week with &gt;100 kW</a:t>
            </a:r>
            <a:r>
              <a:rPr lang="en-GB" sz="1600" dirty="0" smtClean="0"/>
              <a:t>.</a:t>
            </a:r>
            <a:endParaRPr lang="en-GB" sz="1600" dirty="0"/>
          </a:p>
          <a:p>
            <a:pPr lvl="1"/>
            <a:r>
              <a:rPr lang="en-GB" sz="1600" dirty="0"/>
              <a:t>First Performance Demonstration Days: (BOT + 9 months) to (BOT + 12 months) (April – June 2023). </a:t>
            </a:r>
            <a:r>
              <a:rPr lang="en-GB" sz="1600" dirty="0" smtClean="0"/>
              <a:t>Req</a:t>
            </a:r>
            <a:r>
              <a:rPr lang="en-GB" sz="1600" dirty="0"/>
              <a:t>.: </a:t>
            </a:r>
            <a:r>
              <a:rPr lang="en-GB" sz="1600" dirty="0" smtClean="0"/>
              <a:t>33x8 h/2 weeks </a:t>
            </a:r>
            <a:r>
              <a:rPr lang="en-GB" sz="1600" dirty="0"/>
              <a:t>with </a:t>
            </a:r>
            <a:r>
              <a:rPr lang="en-GB" sz="1600" dirty="0" smtClean="0"/>
              <a:t>&gt;300 </a:t>
            </a:r>
            <a:r>
              <a:rPr lang="en-GB" sz="1600" dirty="0"/>
              <a:t>kW</a:t>
            </a:r>
            <a:r>
              <a:rPr lang="en-GB" sz="1600" dirty="0" smtClean="0"/>
              <a:t>.</a:t>
            </a:r>
            <a:endParaRPr lang="en-GB" sz="1600" dirty="0"/>
          </a:p>
          <a:p>
            <a:pPr lvl="1"/>
            <a:r>
              <a:rPr lang="en-GB" sz="1600" dirty="0"/>
              <a:t>Ramp up and Early Science: (BOT + 12 months) to (BOT + 18 months) (July – December 2023). </a:t>
            </a:r>
            <a:r>
              <a:rPr lang="en-GB" sz="1600" dirty="0" smtClean="0"/>
              <a:t>Req</a:t>
            </a:r>
            <a:r>
              <a:rPr lang="en-GB" sz="1600" dirty="0"/>
              <a:t>.: 33x8 h/2 weeks with </a:t>
            </a:r>
            <a:r>
              <a:rPr lang="en-GB" sz="1600" dirty="0" smtClean="0"/>
              <a:t>up to 500 </a:t>
            </a:r>
            <a:r>
              <a:rPr lang="en-GB" sz="1600" dirty="0"/>
              <a:t>kW.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b="1" dirty="0"/>
              <a:t>Start of the ESS User programme SOUP (2024-2027) </a:t>
            </a:r>
            <a:endParaRPr lang="en-GB" sz="2000" b="1" dirty="0" smtClean="0"/>
          </a:p>
          <a:p>
            <a:pPr marL="0" indent="0">
              <a:buNone/>
            </a:pPr>
            <a:r>
              <a:rPr lang="en-GB" sz="2000" dirty="0"/>
              <a:t>	</a:t>
            </a:r>
            <a:r>
              <a:rPr lang="en-GB" sz="2000" dirty="0" smtClean="0"/>
              <a:t>500 kW beam power with 80 % availability.</a:t>
            </a:r>
            <a:endParaRPr lang="en-GB" sz="2000" dirty="0"/>
          </a:p>
          <a:p>
            <a:pPr marL="0" indent="0">
              <a:buNone/>
            </a:pPr>
            <a:endParaRPr lang="en-GB" sz="24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78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2C4A9-8640-1144-BC75-46DBD4AA3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46646"/>
            <a:ext cx="9518848" cy="778098"/>
          </a:xfrm>
        </p:spPr>
        <p:txBody>
          <a:bodyPr>
            <a:normAutofit/>
          </a:bodyPr>
          <a:lstStyle/>
          <a:p>
            <a:r>
              <a:rPr lang="en-US" sz="3200" dirty="0"/>
              <a:t>ESS Project </a:t>
            </a:r>
            <a:r>
              <a:rPr lang="en-US" dirty="0" smtClean="0"/>
              <a:t>58</a:t>
            </a:r>
            <a:r>
              <a:rPr lang="en-US" sz="3200" dirty="0" smtClean="0"/>
              <a:t>% </a:t>
            </a:r>
            <a:r>
              <a:rPr lang="en-US" sz="3200" dirty="0"/>
              <a:t>complete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202C95-C32A-6642-B05A-A3F1FC48B2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81000"/>
            <a:ext cx="10972800" cy="467233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Project execution is on track with new schedule</a:t>
            </a:r>
            <a:endParaRPr lang="en-US" sz="2400" dirty="0"/>
          </a:p>
          <a:p>
            <a:pPr lvl="1"/>
            <a:r>
              <a:rPr lang="en-US" sz="2000" dirty="0"/>
              <a:t>Based on “Early Finish” dates</a:t>
            </a:r>
          </a:p>
          <a:p>
            <a:pPr lvl="1"/>
            <a:r>
              <a:rPr lang="en-US" sz="2000" dirty="0"/>
              <a:t>Beam on Target (BOT) in mid-2022, Start of User </a:t>
            </a:r>
            <a:r>
              <a:rPr lang="en-US" sz="2000" dirty="0" err="1"/>
              <a:t>Programme</a:t>
            </a:r>
            <a:r>
              <a:rPr lang="en-US" sz="2000" dirty="0"/>
              <a:t> (SOUP) at end of 2023</a:t>
            </a:r>
          </a:p>
          <a:p>
            <a:r>
              <a:rPr lang="en-GB" sz="2400" dirty="0"/>
              <a:t>Full 2019 budget request approved by Council </a:t>
            </a:r>
            <a:endParaRPr lang="en-US" sz="2400" dirty="0"/>
          </a:p>
          <a:p>
            <a:r>
              <a:rPr lang="en-US" sz="2400" dirty="0" smtClean="0"/>
              <a:t>Ramping </a:t>
            </a:r>
            <a:r>
              <a:rPr lang="en-US" sz="2400" dirty="0"/>
              <a:t>down building design work, ramping up installation</a:t>
            </a:r>
          </a:p>
          <a:p>
            <a:r>
              <a:rPr lang="en-GB" sz="2400" dirty="0"/>
              <a:t>Safety Readiness Review SRR1 completed - permission to start trial operation of ion source granted</a:t>
            </a:r>
          </a:p>
          <a:p>
            <a:r>
              <a:rPr lang="en-US" sz="2400" dirty="0" smtClean="0"/>
              <a:t>Ion </a:t>
            </a:r>
            <a:r>
              <a:rPr lang="en-US" sz="2400" dirty="0"/>
              <a:t>source/LEBT and helium cryo-plants are being brought on-line</a:t>
            </a:r>
          </a:p>
          <a:p>
            <a:r>
              <a:rPr lang="en-GB" sz="2400" dirty="0" smtClean="0"/>
              <a:t>Campus construction started for the future </a:t>
            </a:r>
            <a:r>
              <a:rPr lang="en-GB" sz="2400" dirty="0"/>
              <a:t>laboratory and office </a:t>
            </a:r>
            <a:r>
              <a:rPr lang="en-GB" sz="2400" dirty="0" smtClean="0"/>
              <a:t>complex</a:t>
            </a:r>
          </a:p>
          <a:p>
            <a:r>
              <a:rPr lang="en-GB" sz="2400" dirty="0" smtClean="0"/>
              <a:t>Preparation for permit to run normal conducting linac on track for submission on July 15.</a:t>
            </a:r>
            <a:endParaRPr lang="en-GB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9E443E-1D56-144C-BE3D-AC29540B4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2187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Main outcome of Annual Review 2018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(1/2)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20257"/>
          <a:stretch/>
        </p:blipFill>
        <p:spPr>
          <a:xfrm>
            <a:off x="267536" y="1731963"/>
            <a:ext cx="8281034" cy="22353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3" y="4543384"/>
            <a:ext cx="8135300" cy="17659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72064" y="3607280"/>
            <a:ext cx="864096" cy="2592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l"/>
            <a:r>
              <a:rPr lang="en-GB" sz="2000" dirty="0" smtClean="0"/>
              <a:t>…</a:t>
            </a:r>
          </a:p>
        </p:txBody>
      </p:sp>
      <p:sp>
        <p:nvSpPr>
          <p:cNvPr id="9" name="Right Arrow 8"/>
          <p:cNvSpPr/>
          <p:nvPr/>
        </p:nvSpPr>
        <p:spPr>
          <a:xfrm>
            <a:off x="8904312" y="2991200"/>
            <a:ext cx="57606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9681810" y="2740351"/>
            <a:ext cx="1872208" cy="786988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/>
            <a:r>
              <a:rPr lang="en-GB" sz="2000" b="1" dirty="0" smtClean="0">
                <a:solidFill>
                  <a:srgbClr val="FF0000"/>
                </a:solidFill>
              </a:rPr>
              <a:t>Re-organization</a:t>
            </a:r>
          </a:p>
          <a:p>
            <a:pPr algn="ctr"/>
            <a:r>
              <a:rPr lang="en-GB" sz="2000" b="1" dirty="0" smtClean="0">
                <a:solidFill>
                  <a:srgbClr val="FF0000"/>
                </a:solidFill>
              </a:rPr>
              <a:t>under study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98653" y="5906072"/>
            <a:ext cx="864096" cy="2592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l"/>
            <a:r>
              <a:rPr lang="en-GB" sz="2000" dirty="0" smtClean="0"/>
              <a:t>…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8904312" y="5147347"/>
            <a:ext cx="57606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9681810" y="4896498"/>
            <a:ext cx="1872208" cy="786988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/>
            <a:r>
              <a:rPr lang="en-GB" sz="2000" b="1" dirty="0" smtClean="0">
                <a:solidFill>
                  <a:srgbClr val="FF0000"/>
                </a:solidFill>
              </a:rPr>
              <a:t>New definition</a:t>
            </a:r>
          </a:p>
          <a:p>
            <a:pPr algn="ctr"/>
            <a:r>
              <a:rPr lang="en-GB" sz="2000" b="1" dirty="0" smtClean="0">
                <a:solidFill>
                  <a:srgbClr val="FF0000"/>
                </a:solidFill>
              </a:rPr>
              <a:t>under study</a:t>
            </a:r>
          </a:p>
        </p:txBody>
      </p:sp>
    </p:spTree>
    <p:extLst>
      <p:ext uri="{BB962C8B-B14F-4D97-AF65-F5344CB8AC3E}">
        <p14:creationId xmlns:p14="http://schemas.microsoft.com/office/powerpoint/2010/main" val="364955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Main outcome of Annual Review 2018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(2/2)</a:t>
            </a:r>
            <a:endParaRPr lang="en-GB" dirty="0"/>
          </a:p>
        </p:txBody>
      </p:sp>
      <p:sp>
        <p:nvSpPr>
          <p:cNvPr id="9" name="Right Arrow 8"/>
          <p:cNvSpPr/>
          <p:nvPr/>
        </p:nvSpPr>
        <p:spPr>
          <a:xfrm>
            <a:off x="8904312" y="2023665"/>
            <a:ext cx="57606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9681810" y="2011003"/>
            <a:ext cx="1872208" cy="385364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lnSpcReduction="10000"/>
          </a:bodyPr>
          <a:lstStyle/>
          <a:p>
            <a:pPr algn="ctr"/>
            <a:r>
              <a:rPr lang="en-GB" sz="2000" b="1" dirty="0" smtClean="0">
                <a:solidFill>
                  <a:srgbClr val="FF0000"/>
                </a:solidFill>
              </a:rPr>
              <a:t>Being done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8904312" y="3679849"/>
            <a:ext cx="57606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9681810" y="3429000"/>
            <a:ext cx="1872208" cy="786988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/>
            <a:r>
              <a:rPr lang="en-GB" sz="2000" b="1" dirty="0" smtClean="0">
                <a:solidFill>
                  <a:srgbClr val="FF0000"/>
                </a:solidFill>
              </a:rPr>
              <a:t>New measures</a:t>
            </a:r>
          </a:p>
          <a:p>
            <a:pPr algn="ctr"/>
            <a:r>
              <a:rPr lang="en-GB" sz="2000" b="1" dirty="0" smtClean="0">
                <a:solidFill>
                  <a:srgbClr val="FF0000"/>
                </a:solidFill>
              </a:rPr>
              <a:t>implemented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988" y="1632927"/>
            <a:ext cx="8263890" cy="14830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65" y="3328970"/>
            <a:ext cx="8281035" cy="146589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493822" y="2719744"/>
            <a:ext cx="864096" cy="2592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l"/>
            <a:r>
              <a:rPr lang="en-GB" sz="2000" dirty="0" smtClean="0"/>
              <a:t>…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51584" y="4437112"/>
            <a:ext cx="864096" cy="2592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l"/>
            <a:r>
              <a:rPr lang="en-GB" sz="2000" dirty="0" smtClean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50877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t">
        <a:norm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2019 ESS template" id="{29187F29-8712-D14C-B8E7-170A5282868A}" vid="{E9B9166D-3D04-D74A-9E51-274D5F9AE507}"/>
    </a:ext>
  </a:extLst>
</a:theme>
</file>

<file path=ppt/theme/theme2.xml><?xml version="1.0" encoding="utf-8"?>
<a:theme xmlns:a="http://schemas.openxmlformats.org/drawingml/2006/main" name="2_Anpassad formgiv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9 ESS template" id="{29187F29-8712-D14C-B8E7-170A5282868A}" vid="{A060585B-E451-5042-BC27-29214B958F90}"/>
    </a:ext>
  </a:extLst>
</a:theme>
</file>

<file path=ppt/theme/theme3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t">
        <a:norm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2019 ESS template" id="{29187F29-8712-D14C-B8E7-170A5282868A}" vid="{E9B9166D-3D04-D74A-9E51-274D5F9AE507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44B2280-2390-4D03-8D38-6C24B0BAA245}" vid="{0B7C071A-F5F7-47CF-A93A-F42DBF6073EC}"/>
    </a:ext>
  </a:extLst>
</a:theme>
</file>

<file path=ppt/theme/theme5.xml><?xml version="1.0" encoding="utf-8"?>
<a:theme xmlns:a="http://schemas.openxmlformats.org/drawingml/2006/main" name="2_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t">
        <a:norm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2019 ESS template" id="{29187F29-8712-D14C-B8E7-170A5282868A}" vid="{E9B9166D-3D04-D74A-9E51-274D5F9AE507}"/>
    </a:ext>
  </a:extLst>
</a:theme>
</file>

<file path=ppt/theme/theme6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S Core Powerpoint" id="{F02C5803-D437-4A4B-B279-84472F47EB33}" vid="{77746F4A-52A9-724A-84EC-D1436FAAE3A0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7133</TotalTime>
  <Words>1862</Words>
  <Application>Microsoft Office PowerPoint</Application>
  <PresentationFormat>Widescreen</PresentationFormat>
  <Paragraphs>328</Paragraphs>
  <Slides>27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ＭＳ Ｐゴシック</vt:lpstr>
      <vt:lpstr>Arial</vt:lpstr>
      <vt:lpstr>Calibri</vt:lpstr>
      <vt:lpstr>Helvetica</vt:lpstr>
      <vt:lpstr>Lucida Grande</vt:lpstr>
      <vt:lpstr>Symbol</vt:lpstr>
      <vt:lpstr>Times New Roman</vt:lpstr>
      <vt:lpstr>Office-tema</vt:lpstr>
      <vt:lpstr>2_Anpassad formgivning</vt:lpstr>
      <vt:lpstr>1_Office-tema</vt:lpstr>
      <vt:lpstr>Office Theme</vt:lpstr>
      <vt:lpstr>2_Office-tema</vt:lpstr>
      <vt:lpstr>ESS Core Powerpoint</vt:lpstr>
      <vt:lpstr>Worksheet</vt:lpstr>
      <vt:lpstr>ESS Project Status</vt:lpstr>
      <vt:lpstr>Organisation and People </vt:lpstr>
      <vt:lpstr>Machine Directorate organization</vt:lpstr>
      <vt:lpstr>Recent additional roles</vt:lpstr>
      <vt:lpstr>Baseline schedule (revised mid-2018)</vt:lpstr>
      <vt:lpstr>Transition to Operations for Early Science is outlined</vt:lpstr>
      <vt:lpstr>ESS Project 58% complete</vt:lpstr>
      <vt:lpstr>Main outcome of Annual Review 2018 </vt:lpstr>
      <vt:lpstr>Main outcome of Annual Review 2018 </vt:lpstr>
      <vt:lpstr>Ion source &amp; LEBT are being commissioned (Accelerator subproject is 54 % complete)</vt:lpstr>
      <vt:lpstr>Infrastructure installation is in progress  </vt:lpstr>
      <vt:lpstr>Work progresses actively at in-kind partners (1/2)</vt:lpstr>
      <vt:lpstr>Work progresses actively at in-kind partners (2/2)</vt:lpstr>
      <vt:lpstr>ESS Target and Target building</vt:lpstr>
      <vt:lpstr>All Target Work Packages are allocated</vt:lpstr>
      <vt:lpstr>Good progress of target work packages at partners</vt:lpstr>
      <vt:lpstr>PowerPoint Presentation</vt:lpstr>
      <vt:lpstr>High bay slab will soon be cast (CF is 69 % complete)</vt:lpstr>
      <vt:lpstr>Construction of Active Cells is advancing as planned</vt:lpstr>
      <vt:lpstr>Casting of A2T roof is soon finished</vt:lpstr>
      <vt:lpstr>Construction of experimental hall E01 is  well advanced (NSS is 27 % complete)</vt:lpstr>
      <vt:lpstr>Installation of Instruments in E01 will start this Summer</vt:lpstr>
      <vt:lpstr>Moved to site in summer 2018 - Moving to permanent office and lab buildings in 2021</vt:lpstr>
      <vt:lpstr>Status of Office and Laboratory Campus</vt:lpstr>
      <vt:lpstr>Key activities in 2019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European Spallation Source</dc:title>
  <dc:creator>martin.sjostrand@esss.se</dc:creator>
  <cp:lastModifiedBy>Roland Garoby</cp:lastModifiedBy>
  <cp:revision>184</cp:revision>
  <dcterms:created xsi:type="dcterms:W3CDTF">2018-10-29T15:52:13Z</dcterms:created>
  <dcterms:modified xsi:type="dcterms:W3CDTF">2019-04-08T14:13:13Z</dcterms:modified>
</cp:coreProperties>
</file>