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39"/>
  </p:notesMasterIdLst>
  <p:sldIdLst>
    <p:sldId id="296" r:id="rId3"/>
    <p:sldId id="424" r:id="rId4"/>
    <p:sldId id="425" r:id="rId5"/>
    <p:sldId id="298" r:id="rId6"/>
    <p:sldId id="339" r:id="rId7"/>
    <p:sldId id="521" r:id="rId8"/>
    <p:sldId id="522" r:id="rId9"/>
    <p:sldId id="556" r:id="rId10"/>
    <p:sldId id="864" r:id="rId11"/>
    <p:sldId id="866" r:id="rId12"/>
    <p:sldId id="397" r:id="rId13"/>
    <p:sldId id="395" r:id="rId14"/>
    <p:sldId id="400" r:id="rId15"/>
    <p:sldId id="399" r:id="rId16"/>
    <p:sldId id="352" r:id="rId17"/>
    <p:sldId id="305" r:id="rId18"/>
    <p:sldId id="370" r:id="rId19"/>
    <p:sldId id="329" r:id="rId20"/>
    <p:sldId id="877" r:id="rId21"/>
    <p:sldId id="863" r:id="rId22"/>
    <p:sldId id="426" r:id="rId23"/>
    <p:sldId id="878" r:id="rId24"/>
    <p:sldId id="309" r:id="rId25"/>
    <p:sldId id="310" r:id="rId26"/>
    <p:sldId id="858" r:id="rId27"/>
    <p:sldId id="867" r:id="rId28"/>
    <p:sldId id="868" r:id="rId29"/>
    <p:sldId id="869" r:id="rId30"/>
    <p:sldId id="870" r:id="rId31"/>
    <p:sldId id="871" r:id="rId32"/>
    <p:sldId id="872" r:id="rId33"/>
    <p:sldId id="873" r:id="rId34"/>
    <p:sldId id="874" r:id="rId35"/>
    <p:sldId id="875" r:id="rId36"/>
    <p:sldId id="876" r:id="rId37"/>
    <p:sldId id="257"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BFBFBF"/>
    <a:srgbClr val="1E9FDB"/>
    <a:srgbClr val="76D6FF"/>
    <a:srgbClr val="0094CA"/>
    <a:srgbClr val="13A1DD"/>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3" autoAdjust="0"/>
    <p:restoredTop sz="93243" autoAdjust="0"/>
  </p:normalViewPr>
  <p:slideViewPr>
    <p:cSldViewPr>
      <p:cViewPr varScale="1">
        <p:scale>
          <a:sx n="92" d="100"/>
          <a:sy n="92" d="100"/>
        </p:scale>
        <p:origin x="184" y="184"/>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Users\ingatejedor\Library\Containers\com.microsoft.Excel\Data\Desktop\STAFF%20PLAN\Accelerator%20curve-YEARL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ACCELERATOR</a:t>
            </a:r>
            <a:r>
              <a:rPr lang="en-US" b="1" baseline="0"/>
              <a:t> CURVE</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5.51820770952954E-2"/>
          <c:y val="9.2135135135135104E-2"/>
          <c:w val="0.89366697634749304"/>
          <c:h val="0.60496254522238802"/>
        </c:manualLayout>
      </c:layout>
      <c:areaChart>
        <c:grouping val="stacked"/>
        <c:varyColors val="0"/>
        <c:ser>
          <c:idx val="0"/>
          <c:order val="0"/>
          <c:tx>
            <c:strRef>
              <c:f>'[Accelerator curve-YEARLY.xlsx]Sheet1'!$A$4</c:f>
              <c:strCache>
                <c:ptCount val="1"/>
                <c:pt idx="0">
                  <c:v>ACCELERATOR STAFF</c:v>
                </c:pt>
              </c:strCache>
            </c:strRef>
          </c:tx>
          <c:spPr>
            <a:solidFill>
              <a:schemeClr val="accent6"/>
            </a:solidFill>
            <a:ln>
              <a:noFill/>
            </a:ln>
            <a:effectLst/>
          </c:spPr>
          <c:cat>
            <c:numRef>
              <c:f>'[Accelerator curve-YEARLY.xlsx]Sheet1'!$B$3:$M$3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'[Accelerator curve-YEARLY.xlsx]Sheet1'!$B$4:$M$4</c:f>
              <c:numCache>
                <c:formatCode>General</c:formatCode>
                <c:ptCount val="12"/>
                <c:pt idx="0">
                  <c:v>51</c:v>
                </c:pt>
                <c:pt idx="1">
                  <c:v>62</c:v>
                </c:pt>
                <c:pt idx="2">
                  <c:v>68</c:v>
                </c:pt>
                <c:pt idx="3">
                  <c:v>92.5</c:v>
                </c:pt>
                <c:pt idx="4">
                  <c:v>103.5</c:v>
                </c:pt>
                <c:pt idx="5">
                  <c:v>107.5</c:v>
                </c:pt>
                <c:pt idx="6">
                  <c:v>107.5</c:v>
                </c:pt>
                <c:pt idx="7">
                  <c:v>107.5</c:v>
                </c:pt>
                <c:pt idx="8">
                  <c:v>113.5</c:v>
                </c:pt>
                <c:pt idx="9">
                  <c:v>114.5</c:v>
                </c:pt>
                <c:pt idx="10">
                  <c:v>114.5</c:v>
                </c:pt>
                <c:pt idx="11">
                  <c:v>113.5</c:v>
                </c:pt>
              </c:numCache>
            </c:numRef>
          </c:val>
          <c:extLst>
            <c:ext xmlns:c16="http://schemas.microsoft.com/office/drawing/2014/chart" uri="{C3380CC4-5D6E-409C-BE32-E72D297353CC}">
              <c16:uniqueId val="{00000000-AA89-7642-AE72-5AF0468EF74C}"/>
            </c:ext>
          </c:extLst>
        </c:ser>
        <c:ser>
          <c:idx val="1"/>
          <c:order val="1"/>
          <c:tx>
            <c:strRef>
              <c:f>'[Accelerator curve-YEARLY.xlsx]Sheet1'!$A$5</c:f>
              <c:strCache>
                <c:ptCount val="1"/>
                <c:pt idx="0">
                  <c:v>ESS STAFF-NON ACCELERATOR (planners, EIS staff, controller)</c:v>
                </c:pt>
              </c:strCache>
            </c:strRef>
          </c:tx>
          <c:spPr>
            <a:solidFill>
              <a:schemeClr val="accent5"/>
            </a:solidFill>
            <a:ln>
              <a:noFill/>
            </a:ln>
            <a:effectLst/>
          </c:spPr>
          <c:cat>
            <c:numRef>
              <c:f>'[Accelerator curve-YEARLY.xlsx]Sheet1'!$B$3:$M$3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'[Accelerator curve-YEARLY.xlsx]Sheet1'!$B$5:$M$5</c:f>
              <c:numCache>
                <c:formatCode>General</c:formatCode>
                <c:ptCount val="12"/>
                <c:pt idx="0">
                  <c:v>4</c:v>
                </c:pt>
                <c:pt idx="1">
                  <c:v>4</c:v>
                </c:pt>
                <c:pt idx="2">
                  <c:v>5</c:v>
                </c:pt>
                <c:pt idx="3">
                  <c:v>5</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01-AA89-7642-AE72-5AF0468EF74C}"/>
            </c:ext>
          </c:extLst>
        </c:ser>
        <c:ser>
          <c:idx val="2"/>
          <c:order val="2"/>
          <c:tx>
            <c:strRef>
              <c:f>'[Accelerator curve-YEARLY.xlsx]Sheet1'!$A$6</c:f>
              <c:strCache>
                <c:ptCount val="1"/>
                <c:pt idx="0">
                  <c:v>CONSULTANTS</c:v>
                </c:pt>
              </c:strCache>
            </c:strRef>
          </c:tx>
          <c:spPr>
            <a:solidFill>
              <a:schemeClr val="accent4"/>
            </a:solidFill>
            <a:ln>
              <a:noFill/>
            </a:ln>
            <a:effectLst/>
          </c:spPr>
          <c:cat>
            <c:numRef>
              <c:f>'[Accelerator curve-YEARLY.xlsx]Sheet1'!$B$3:$M$3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'[Accelerator curve-YEARLY.xlsx]Sheet1'!$B$6:$M$6</c:f>
              <c:numCache>
                <c:formatCode>General</c:formatCode>
                <c:ptCount val="12"/>
                <c:pt idx="0">
                  <c:v>4</c:v>
                </c:pt>
                <c:pt idx="1">
                  <c:v>6</c:v>
                </c:pt>
                <c:pt idx="2">
                  <c:v>14</c:v>
                </c:pt>
                <c:pt idx="3">
                  <c:v>23</c:v>
                </c:pt>
                <c:pt idx="4">
                  <c:v>47</c:v>
                </c:pt>
                <c:pt idx="5">
                  <c:v>47</c:v>
                </c:pt>
                <c:pt idx="6">
                  <c:v>20</c:v>
                </c:pt>
                <c:pt idx="7">
                  <c:v>5</c:v>
                </c:pt>
                <c:pt idx="8">
                  <c:v>0</c:v>
                </c:pt>
                <c:pt idx="9">
                  <c:v>0</c:v>
                </c:pt>
                <c:pt idx="10">
                  <c:v>0</c:v>
                </c:pt>
                <c:pt idx="11">
                  <c:v>0</c:v>
                </c:pt>
              </c:numCache>
            </c:numRef>
          </c:val>
          <c:extLst>
            <c:ext xmlns:c16="http://schemas.microsoft.com/office/drawing/2014/chart" uri="{C3380CC4-5D6E-409C-BE32-E72D297353CC}">
              <c16:uniqueId val="{00000002-AA89-7642-AE72-5AF0468EF74C}"/>
            </c:ext>
          </c:extLst>
        </c:ser>
        <c:ser>
          <c:idx val="3"/>
          <c:order val="3"/>
          <c:tx>
            <c:strRef>
              <c:f>'[Accelerator curve-YEARLY.xlsx]Sheet1'!$A$7</c:f>
              <c:strCache>
                <c:ptCount val="1"/>
                <c:pt idx="0">
                  <c:v>LONG TERM IN-KIND/PhD's/TEMP CONTRACTS/STUDENTS/VISITORS</c:v>
                </c:pt>
              </c:strCache>
            </c:strRef>
          </c:tx>
          <c:spPr>
            <a:solidFill>
              <a:schemeClr val="accent6">
                <a:lumMod val="60000"/>
              </a:schemeClr>
            </a:solidFill>
            <a:ln>
              <a:noFill/>
            </a:ln>
            <a:effectLst/>
          </c:spPr>
          <c:cat>
            <c:numRef>
              <c:f>'[Accelerator curve-YEARLY.xlsx]Sheet1'!$B$3:$M$3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'[Accelerator curve-YEARLY.xlsx]Sheet1'!$B$7:$M$7</c:f>
              <c:numCache>
                <c:formatCode>General</c:formatCode>
                <c:ptCount val="12"/>
                <c:pt idx="0">
                  <c:v>0</c:v>
                </c:pt>
                <c:pt idx="1">
                  <c:v>2</c:v>
                </c:pt>
                <c:pt idx="2">
                  <c:v>6</c:v>
                </c:pt>
                <c:pt idx="3">
                  <c:v>11</c:v>
                </c:pt>
                <c:pt idx="4">
                  <c:v>18</c:v>
                </c:pt>
                <c:pt idx="5">
                  <c:v>20</c:v>
                </c:pt>
                <c:pt idx="6">
                  <c:v>17</c:v>
                </c:pt>
                <c:pt idx="7">
                  <c:v>15</c:v>
                </c:pt>
                <c:pt idx="8">
                  <c:v>15</c:v>
                </c:pt>
                <c:pt idx="9">
                  <c:v>5</c:v>
                </c:pt>
                <c:pt idx="10">
                  <c:v>5</c:v>
                </c:pt>
                <c:pt idx="11">
                  <c:v>5</c:v>
                </c:pt>
              </c:numCache>
            </c:numRef>
          </c:val>
          <c:extLst>
            <c:ext xmlns:c16="http://schemas.microsoft.com/office/drawing/2014/chart" uri="{C3380CC4-5D6E-409C-BE32-E72D297353CC}">
              <c16:uniqueId val="{00000003-AA89-7642-AE72-5AF0468EF74C}"/>
            </c:ext>
          </c:extLst>
        </c:ser>
        <c:ser>
          <c:idx val="4"/>
          <c:order val="4"/>
          <c:tx>
            <c:strRef>
              <c:f>'[Accelerator curve-YEARLY.xlsx]Sheet1'!$A$8</c:f>
              <c:strCache>
                <c:ptCount val="1"/>
                <c:pt idx="0">
                  <c:v>Number of IN-KIND personnel WORKING ABROAD for the AD  (*)</c:v>
                </c:pt>
              </c:strCache>
            </c:strRef>
          </c:tx>
          <c:spPr>
            <a:solidFill>
              <a:schemeClr val="accent5">
                <a:lumMod val="60000"/>
              </a:schemeClr>
            </a:solidFill>
            <a:ln>
              <a:noFill/>
            </a:ln>
            <a:effectLst/>
          </c:spPr>
          <c:cat>
            <c:numRef>
              <c:f>'[Accelerator curve-YEARLY.xlsx]Sheet1'!$B$3:$M$3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'[Accelerator curve-YEARLY.xlsx]Sheet1'!$B$8:$M$8</c:f>
              <c:numCache>
                <c:formatCode>General</c:formatCode>
                <c:ptCount val="12"/>
                <c:pt idx="0">
                  <c:v>7</c:v>
                </c:pt>
                <c:pt idx="1">
                  <c:v>24</c:v>
                </c:pt>
                <c:pt idx="2">
                  <c:v>69</c:v>
                </c:pt>
                <c:pt idx="3">
                  <c:v>106</c:v>
                </c:pt>
                <c:pt idx="4">
                  <c:v>187</c:v>
                </c:pt>
                <c:pt idx="5">
                  <c:v>148</c:v>
                </c:pt>
                <c:pt idx="6">
                  <c:v>65</c:v>
                </c:pt>
                <c:pt idx="7">
                  <c:v>20</c:v>
                </c:pt>
                <c:pt idx="8">
                  <c:v>11</c:v>
                </c:pt>
                <c:pt idx="9">
                  <c:v>0</c:v>
                </c:pt>
                <c:pt idx="10">
                  <c:v>0</c:v>
                </c:pt>
                <c:pt idx="11">
                  <c:v>0</c:v>
                </c:pt>
              </c:numCache>
            </c:numRef>
          </c:val>
          <c:extLst>
            <c:ext xmlns:c16="http://schemas.microsoft.com/office/drawing/2014/chart" uri="{C3380CC4-5D6E-409C-BE32-E72D297353CC}">
              <c16:uniqueId val="{00000004-AA89-7642-AE72-5AF0468EF74C}"/>
            </c:ext>
          </c:extLst>
        </c:ser>
        <c:dLbls>
          <c:showLegendKey val="0"/>
          <c:showVal val="0"/>
          <c:showCatName val="0"/>
          <c:showSerName val="0"/>
          <c:showPercent val="0"/>
          <c:showBubbleSize val="0"/>
        </c:dLbls>
        <c:axId val="824757232"/>
        <c:axId val="1164596192"/>
      </c:areaChart>
      <c:catAx>
        <c:axId val="824757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64596192"/>
        <c:crosses val="autoZero"/>
        <c:auto val="1"/>
        <c:lblAlgn val="ctr"/>
        <c:lblOffset val="100"/>
        <c:noMultiLvlLbl val="0"/>
      </c:catAx>
      <c:valAx>
        <c:axId val="1164596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24757232"/>
        <c:crosses val="autoZero"/>
        <c:crossBetween val="midCat"/>
      </c:valAx>
      <c:spPr>
        <a:noFill/>
        <a:ln>
          <a:noFill/>
        </a:ln>
        <a:effectLst/>
      </c:spPr>
    </c:plotArea>
    <c:legend>
      <c:legendPos val="b"/>
      <c:layout>
        <c:manualLayout>
          <c:xMode val="edge"/>
          <c:yMode val="edge"/>
          <c:x val="3.1471466620667903E-2"/>
          <c:y val="0.76805334993166596"/>
          <c:w val="0.91933991983346897"/>
          <c:h val="0.173444264076002"/>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mn-lt"/>
              <a:ea typeface="+mn-ea"/>
              <a:cs typeface="+mn-cs"/>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2225" cap="flat" cmpd="sng" algn="ctr">
      <a:solidFill>
        <a:schemeClr val="accent1"/>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2019-04-09</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a:p>
        </p:txBody>
      </p:sp>
    </p:spTree>
    <p:extLst>
      <p:ext uri="{BB962C8B-B14F-4D97-AF65-F5344CB8AC3E}">
        <p14:creationId xmlns:p14="http://schemas.microsoft.com/office/powerpoint/2010/main" val="76655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3260237-65E6-CB4A-ACFB-27E3E4173453}" type="slidenum">
              <a:rPr lang="en-US" smtClean="0"/>
              <a:t>18</a:t>
            </a:fld>
            <a:endParaRPr lang="en-US"/>
          </a:p>
        </p:txBody>
      </p:sp>
    </p:spTree>
    <p:extLst>
      <p:ext uri="{BB962C8B-B14F-4D97-AF65-F5344CB8AC3E}">
        <p14:creationId xmlns:p14="http://schemas.microsoft.com/office/powerpoint/2010/main" val="299784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sv-SE" sz="900"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a:p>
        </p:txBody>
      </p:sp>
    </p:spTree>
    <p:extLst>
      <p:ext uri="{BB962C8B-B14F-4D97-AF65-F5344CB8AC3E}">
        <p14:creationId xmlns:p14="http://schemas.microsoft.com/office/powerpoint/2010/main" val="274242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36</a:t>
            </a:fld>
            <a:endParaRPr lang="sv-SE" dirty="0"/>
          </a:p>
        </p:txBody>
      </p:sp>
    </p:spTree>
    <p:extLst>
      <p:ext uri="{BB962C8B-B14F-4D97-AF65-F5344CB8AC3E}">
        <p14:creationId xmlns:p14="http://schemas.microsoft.com/office/powerpoint/2010/main" val="3991331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09/04/2019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09/04/2019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a:xfrm>
            <a:off x="609600" y="1434354"/>
            <a:ext cx="109728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t>2019-04-09</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6480" y="319530"/>
            <a:ext cx="1536171" cy="733206"/>
          </a:xfrm>
          <a:prstGeom prst="rect">
            <a:avLst/>
          </a:prstGeom>
        </p:spPr>
      </p:pic>
    </p:spTree>
    <p:extLst>
      <p:ext uri="{BB962C8B-B14F-4D97-AF65-F5344CB8AC3E}">
        <p14:creationId xmlns:p14="http://schemas.microsoft.com/office/powerpoint/2010/main" val="308982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828C2-CACF-5645-B891-2DB91B7AF631}" type="datetimeFigureOut">
              <a:rPr lang="en-GB" smtClean="0"/>
              <a:t>09/04/2019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5246A3-2D35-E344-99EC-B2B69AC2D900}" type="slidenum">
              <a:rPr lang="en-GB" smtClean="0"/>
              <a:t>‹#›</a:t>
            </a:fld>
            <a:endParaRPr lang="en-GB"/>
          </a:p>
        </p:txBody>
      </p:sp>
    </p:spTree>
    <p:extLst>
      <p:ext uri="{BB962C8B-B14F-4D97-AF65-F5344CB8AC3E}">
        <p14:creationId xmlns:p14="http://schemas.microsoft.com/office/powerpoint/2010/main" val="181839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2019-04-09</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09/04/2019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 id="2147483671" r:id="rId7"/>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2019-04-09</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jpg"/><Relationship Id="rId1" Type="http://schemas.openxmlformats.org/officeDocument/2006/relationships/slideLayout" Target="../slideLayouts/slideLayout6.xml"/><Relationship Id="rId5" Type="http://schemas.openxmlformats.org/officeDocument/2006/relationships/image" Target="../media/image98.tiff"/><Relationship Id="rId4" Type="http://schemas.openxmlformats.org/officeDocument/2006/relationships/image" Target="../media/image9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slideLayout" Target="../slideLayouts/slideLayout2.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4" Type="http://schemas.openxmlformats.org/officeDocument/2006/relationships/tags" Target="../tags/tag4.xml"/><Relationship Id="rId9"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1.emf"/><Relationship Id="rId4" Type="http://schemas.openxmlformats.org/officeDocument/2006/relationships/image" Target="../media/image100.jpeg"/></Relationships>
</file>

<file path=ppt/slides/_rels/slide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6" Type="http://schemas.openxmlformats.org/officeDocument/2006/relationships/image" Target="../media/image29.png"/><Relationship Id="rId21" Type="http://schemas.openxmlformats.org/officeDocument/2006/relationships/image" Target="../media/image24.jpeg"/><Relationship Id="rId42" Type="http://schemas.openxmlformats.org/officeDocument/2006/relationships/image" Target="../media/image45.png"/><Relationship Id="rId47" Type="http://schemas.openxmlformats.org/officeDocument/2006/relationships/image" Target="../media/image50.png"/><Relationship Id="rId63" Type="http://schemas.openxmlformats.org/officeDocument/2006/relationships/image" Target="../media/image66.png"/><Relationship Id="rId68" Type="http://schemas.openxmlformats.org/officeDocument/2006/relationships/image" Target="../media/image71.png"/><Relationship Id="rId2" Type="http://schemas.openxmlformats.org/officeDocument/2006/relationships/image" Target="../media/image5.png"/><Relationship Id="rId16" Type="http://schemas.openxmlformats.org/officeDocument/2006/relationships/image" Target="../media/image19.pn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jpeg"/><Relationship Id="rId45" Type="http://schemas.openxmlformats.org/officeDocument/2006/relationships/image" Target="../media/image48.png"/><Relationship Id="rId53" Type="http://schemas.openxmlformats.org/officeDocument/2006/relationships/image" Target="../media/image56.jpeg"/><Relationship Id="rId58" Type="http://schemas.openxmlformats.org/officeDocument/2006/relationships/image" Target="../media/image61.png"/><Relationship Id="rId66" Type="http://schemas.openxmlformats.org/officeDocument/2006/relationships/image" Target="../media/image69.png"/><Relationship Id="rId74" Type="http://schemas.openxmlformats.org/officeDocument/2006/relationships/image" Target="../media/image77.png"/><Relationship Id="rId5" Type="http://schemas.openxmlformats.org/officeDocument/2006/relationships/image" Target="../media/image8.jpeg"/><Relationship Id="rId61" Type="http://schemas.openxmlformats.org/officeDocument/2006/relationships/image" Target="../media/image64.png"/><Relationship Id="rId19" Type="http://schemas.openxmlformats.org/officeDocument/2006/relationships/image" Target="../media/image2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jpeg"/><Relationship Id="rId56" Type="http://schemas.openxmlformats.org/officeDocument/2006/relationships/image" Target="../media/image59.jpeg"/><Relationship Id="rId64" Type="http://schemas.openxmlformats.org/officeDocument/2006/relationships/image" Target="../media/image67.png"/><Relationship Id="rId69" Type="http://schemas.openxmlformats.org/officeDocument/2006/relationships/image" Target="../media/image72.jpeg"/><Relationship Id="rId8" Type="http://schemas.openxmlformats.org/officeDocument/2006/relationships/image" Target="../media/image11.png"/><Relationship Id="rId51" Type="http://schemas.openxmlformats.org/officeDocument/2006/relationships/image" Target="../media/image54.png"/><Relationship Id="rId72" Type="http://schemas.openxmlformats.org/officeDocument/2006/relationships/image" Target="../media/image75.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png"/><Relationship Id="rId67" Type="http://schemas.openxmlformats.org/officeDocument/2006/relationships/image" Target="../media/image70.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62" Type="http://schemas.openxmlformats.org/officeDocument/2006/relationships/image" Target="../media/image65.jpeg"/><Relationship Id="rId70" Type="http://schemas.openxmlformats.org/officeDocument/2006/relationships/image" Target="../media/image73.png"/><Relationship Id="rId75"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jpeg"/><Relationship Id="rId49" Type="http://schemas.openxmlformats.org/officeDocument/2006/relationships/image" Target="../media/image52.png"/><Relationship Id="rId57" Type="http://schemas.openxmlformats.org/officeDocument/2006/relationships/image" Target="../media/image60.pn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jpeg"/><Relationship Id="rId65" Type="http://schemas.openxmlformats.org/officeDocument/2006/relationships/image" Target="../media/image68.png"/><Relationship Id="rId73" Type="http://schemas.openxmlformats.org/officeDocument/2006/relationships/image" Target="../media/image76.png"/><Relationship Id="rId4" Type="http://schemas.openxmlformats.org/officeDocument/2006/relationships/image" Target="../media/image7.png"/><Relationship Id="rId9"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9" Type="http://schemas.openxmlformats.org/officeDocument/2006/relationships/image" Target="../media/image42.png"/><Relationship Id="rId34" Type="http://schemas.openxmlformats.org/officeDocument/2006/relationships/image" Target="../media/image37.png"/><Relationship Id="rId50" Type="http://schemas.openxmlformats.org/officeDocument/2006/relationships/image" Target="../media/image53.jpeg"/><Relationship Id="rId55" Type="http://schemas.openxmlformats.org/officeDocument/2006/relationships/image" Target="../media/image58.png"/><Relationship Id="rId7" Type="http://schemas.openxmlformats.org/officeDocument/2006/relationships/image" Target="../media/image10.png"/><Relationship Id="rId71" Type="http://schemas.openxmlformats.org/officeDocument/2006/relationships/image" Target="../media/image7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tiff"/><Relationship Id="rId4" Type="http://schemas.openxmlformats.org/officeDocument/2006/relationships/image" Target="../media/image82.tiff"/></Relationships>
</file>

<file path=ppt/slides/_rels/slide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6.xml"/><Relationship Id="rId5" Type="http://schemas.openxmlformats.org/officeDocument/2006/relationships/image" Target="../media/image88.tiff"/><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tiff"/><Relationship Id="rId4" Type="http://schemas.openxmlformats.org/officeDocument/2006/relationships/image" Target="../media/image91.tiff"/></Relationships>
</file>

<file path=ppt/slides/_rels/slide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sv-SE" sz="4000" dirty="0"/>
              <a:t>TAC 10-12 April 2019</a:t>
            </a:r>
            <a:br>
              <a:rPr lang="sv-SE" sz="4000" dirty="0"/>
            </a:br>
            <a:r>
              <a:rPr lang="sv-SE" sz="4000" dirty="0"/>
              <a:t>ACCSYS (Accelerator) </a:t>
            </a:r>
            <a:r>
              <a:rPr lang="sv-SE" sz="4000" dirty="0" err="1"/>
              <a:t>sub-project</a:t>
            </a:r>
            <a:endParaRPr lang="sv-SE" sz="4000" dirty="0"/>
          </a:p>
        </p:txBody>
      </p:sp>
      <p:sp>
        <p:nvSpPr>
          <p:cNvPr id="3" name="Subtitle 2"/>
          <p:cNvSpPr>
            <a:spLocks noGrp="1"/>
          </p:cNvSpPr>
          <p:nvPr>
            <p:ph type="subTitle" idx="1"/>
          </p:nvPr>
        </p:nvSpPr>
        <p:spPr>
          <a:xfrm>
            <a:off x="2895600" y="4293096"/>
            <a:ext cx="6400800" cy="1270992"/>
          </a:xfrm>
        </p:spPr>
        <p:txBody>
          <a:bodyPr>
            <a:noAutofit/>
          </a:bodyPr>
          <a:lstStyle/>
          <a:p>
            <a:pPr defTabSz="315314"/>
            <a:r>
              <a:rPr lang="sv-SE" sz="1800" dirty="0">
                <a:solidFill>
                  <a:srgbClr val="FFFFFF"/>
                </a:solidFill>
              </a:rPr>
              <a:t>Mats Lindroos</a:t>
            </a:r>
          </a:p>
          <a:p>
            <a:pPr defTabSz="315314"/>
            <a:r>
              <a:rPr lang="sv-SE" sz="1800" dirty="0" err="1">
                <a:solidFill>
                  <a:srgbClr val="FFFFFF"/>
                </a:solidFill>
              </a:rPr>
              <a:t>Head</a:t>
            </a:r>
            <a:r>
              <a:rPr lang="sv-SE" sz="1800" dirty="0">
                <a:solidFill>
                  <a:srgbClr val="FFFFFF"/>
                </a:solidFill>
              </a:rPr>
              <a:t> </a:t>
            </a:r>
            <a:r>
              <a:rPr lang="sv-SE" sz="1800" dirty="0" err="1">
                <a:solidFill>
                  <a:srgbClr val="FFFFFF"/>
                </a:solidFill>
              </a:rPr>
              <a:t>of</a:t>
            </a:r>
            <a:r>
              <a:rPr lang="sv-SE" sz="1800" dirty="0">
                <a:solidFill>
                  <a:srgbClr val="FFFFFF"/>
                </a:solidFill>
              </a:rPr>
              <a:t> Accelerator Division and ACCSYS </a:t>
            </a:r>
            <a:r>
              <a:rPr lang="sv-SE" sz="1800" dirty="0" err="1">
                <a:solidFill>
                  <a:srgbClr val="FFFFFF"/>
                </a:solidFill>
              </a:rPr>
              <a:t>sub-project</a:t>
            </a:r>
            <a:endParaRPr lang="en-US" sz="1800" dirty="0">
              <a:solidFill>
                <a:prstClr val="white"/>
              </a:solidFill>
            </a:endParaRPr>
          </a:p>
          <a:p>
            <a:pPr defTabSz="315314"/>
            <a:r>
              <a:rPr lang="en-GB" sz="1400" dirty="0">
                <a:solidFill>
                  <a:srgbClr val="FFFFFF"/>
                </a:solidFill>
              </a:rPr>
              <a:t>European Spallation Source ERIC</a:t>
            </a:r>
          </a:p>
        </p:txBody>
      </p:sp>
    </p:spTree>
    <p:extLst>
      <p:ext uri="{BB962C8B-B14F-4D97-AF65-F5344CB8AC3E}">
        <p14:creationId xmlns:p14="http://schemas.microsoft.com/office/powerpoint/2010/main" val="1269808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0612-5E36-9B44-BE7C-7B4379A2E4AC}"/>
              </a:ext>
            </a:extLst>
          </p:cNvPr>
          <p:cNvSpPr>
            <a:spLocks noGrp="1"/>
          </p:cNvSpPr>
          <p:nvPr>
            <p:ph type="title"/>
          </p:nvPr>
        </p:nvSpPr>
        <p:spPr/>
        <p:txBody>
          <a:bodyPr/>
          <a:lstStyle/>
          <a:p>
            <a:r>
              <a:rPr lang="en-GB" dirty="0"/>
              <a:t>Infrastructure</a:t>
            </a:r>
          </a:p>
        </p:txBody>
      </p:sp>
      <p:sp>
        <p:nvSpPr>
          <p:cNvPr id="4" name="Slide Number Placeholder 3">
            <a:extLst>
              <a:ext uri="{FF2B5EF4-FFF2-40B4-BE49-F238E27FC236}">
                <a16:creationId xmlns:a16="http://schemas.microsoft.com/office/drawing/2014/main" id="{6E6CC67B-D248-2E4E-BFC2-11690286980F}"/>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rPr>
              <a:pPr/>
              <a:t>10</a:t>
            </a:fld>
            <a:endParaRPr lang="sv-SE" dirty="0">
              <a:solidFill>
                <a:prstClr val="black">
                  <a:tint val="75000"/>
                </a:prstClr>
              </a:solidFill>
            </a:endParaRPr>
          </a:p>
        </p:txBody>
      </p:sp>
      <p:pic>
        <p:nvPicPr>
          <p:cNvPr id="5" name="Picture 4">
            <a:extLst>
              <a:ext uri="{FF2B5EF4-FFF2-40B4-BE49-F238E27FC236}">
                <a16:creationId xmlns:a16="http://schemas.microsoft.com/office/drawing/2014/main" id="{6E696D6A-98EC-1C4D-B47C-4B134990A3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316" y="1844823"/>
            <a:ext cx="4460548" cy="4522239"/>
          </a:xfrm>
          <a:prstGeom prst="rect">
            <a:avLst/>
          </a:prstGeom>
        </p:spPr>
      </p:pic>
      <p:pic>
        <p:nvPicPr>
          <p:cNvPr id="7" name="Picture 6">
            <a:extLst>
              <a:ext uri="{FF2B5EF4-FFF2-40B4-BE49-F238E27FC236}">
                <a16:creationId xmlns:a16="http://schemas.microsoft.com/office/drawing/2014/main" id="{963428DB-2826-904E-AA47-E8CC216A2FB5}"/>
              </a:ext>
            </a:extLst>
          </p:cNvPr>
          <p:cNvPicPr>
            <a:picLocks noChangeAspect="1"/>
          </p:cNvPicPr>
          <p:nvPr/>
        </p:nvPicPr>
        <p:blipFill>
          <a:blip r:embed="rId3"/>
          <a:stretch>
            <a:fillRect/>
          </a:stretch>
        </p:blipFill>
        <p:spPr>
          <a:xfrm>
            <a:off x="5448567" y="3609281"/>
            <a:ext cx="2197226" cy="2929634"/>
          </a:xfrm>
          <a:prstGeom prst="rect">
            <a:avLst/>
          </a:prstGeom>
          <a:ln>
            <a:solidFill>
              <a:schemeClr val="accent1"/>
            </a:solidFill>
          </a:ln>
        </p:spPr>
      </p:pic>
      <p:pic>
        <p:nvPicPr>
          <p:cNvPr id="6" name="Picture 5">
            <a:extLst>
              <a:ext uri="{FF2B5EF4-FFF2-40B4-BE49-F238E27FC236}">
                <a16:creationId xmlns:a16="http://schemas.microsoft.com/office/drawing/2014/main" id="{7E437FD6-E815-B54C-872E-C5869E8EEE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1881" y="1536727"/>
            <a:ext cx="1972707" cy="2630276"/>
          </a:xfrm>
          <a:prstGeom prst="rect">
            <a:avLst/>
          </a:prstGeom>
          <a:ln>
            <a:solidFill>
              <a:schemeClr val="accent1"/>
            </a:solidFill>
          </a:ln>
        </p:spPr>
      </p:pic>
      <p:pic>
        <p:nvPicPr>
          <p:cNvPr id="8" name="Picture 7">
            <a:extLst>
              <a:ext uri="{FF2B5EF4-FFF2-40B4-BE49-F238E27FC236}">
                <a16:creationId xmlns:a16="http://schemas.microsoft.com/office/drawing/2014/main" id="{A9679531-55F3-B040-9033-FC81FB47B72A}"/>
              </a:ext>
            </a:extLst>
          </p:cNvPr>
          <p:cNvPicPr>
            <a:picLocks noChangeAspect="1"/>
          </p:cNvPicPr>
          <p:nvPr/>
        </p:nvPicPr>
        <p:blipFill>
          <a:blip r:embed="rId5"/>
          <a:stretch>
            <a:fillRect/>
          </a:stretch>
        </p:blipFill>
        <p:spPr>
          <a:xfrm>
            <a:off x="8939335" y="3606988"/>
            <a:ext cx="2197225" cy="2929634"/>
          </a:xfrm>
          <a:prstGeom prst="rect">
            <a:avLst/>
          </a:prstGeom>
          <a:ln>
            <a:solidFill>
              <a:schemeClr val="accent1"/>
            </a:solidFill>
          </a:ln>
        </p:spPr>
      </p:pic>
    </p:spTree>
    <p:extLst>
      <p:ext uri="{BB962C8B-B14F-4D97-AF65-F5344CB8AC3E}">
        <p14:creationId xmlns:p14="http://schemas.microsoft.com/office/powerpoint/2010/main" val="23019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principles packages for infrastructure sub-project</a:t>
            </a:r>
          </a:p>
        </p:txBody>
      </p:sp>
      <p:sp>
        <p:nvSpPr>
          <p:cNvPr id="3" name="Content Placeholder 2"/>
          <p:cNvSpPr>
            <a:spLocks noGrp="1"/>
          </p:cNvSpPr>
          <p:nvPr>
            <p:ph idx="1"/>
          </p:nvPr>
        </p:nvSpPr>
        <p:spPr>
          <a:xfrm>
            <a:off x="479376" y="1484785"/>
            <a:ext cx="10945216" cy="4525963"/>
          </a:xfrm>
        </p:spPr>
        <p:txBody>
          <a:bodyPr>
            <a:noAutofit/>
          </a:bodyPr>
          <a:lstStyle/>
          <a:p>
            <a:r>
              <a:rPr lang="en-US" sz="2400" dirty="0"/>
              <a:t>Infrastructure installations </a:t>
            </a:r>
            <a:endParaRPr lang="en-US" sz="3600" dirty="0"/>
          </a:p>
          <a:p>
            <a:pPr marL="985837" lvl="2" indent="-342900">
              <a:buFont typeface="+mj-lt"/>
              <a:buAutoNum type="arabicPeriod"/>
            </a:pPr>
            <a:r>
              <a:rPr lang="en-US" sz="1800" dirty="0"/>
              <a:t>Cooling water to RF systems (G02) and manifolds (G01)</a:t>
            </a:r>
          </a:p>
          <a:p>
            <a:pPr marL="985837" lvl="2" indent="-342900">
              <a:buFont typeface="+mj-lt"/>
              <a:buAutoNum type="arabicPeriod"/>
            </a:pPr>
            <a:r>
              <a:rPr lang="en-US" sz="1800" dirty="0"/>
              <a:t>Instrument air manifolds </a:t>
            </a:r>
          </a:p>
          <a:p>
            <a:pPr marL="985837" lvl="2" indent="-342900">
              <a:buFont typeface="+mj-lt"/>
              <a:buAutoNum type="arabicPeriod"/>
            </a:pPr>
            <a:r>
              <a:rPr lang="en-US" sz="1800" dirty="0"/>
              <a:t>Cable raceways; including ICS  </a:t>
            </a:r>
          </a:p>
          <a:p>
            <a:pPr marL="985837" lvl="2" indent="-342900">
              <a:buFont typeface="+mj-lt"/>
              <a:buAutoNum type="arabicPeriod"/>
            </a:pPr>
            <a:r>
              <a:rPr lang="en-US" sz="1800" dirty="0"/>
              <a:t>Cabling </a:t>
            </a:r>
          </a:p>
          <a:p>
            <a:pPr marL="985837" lvl="2" indent="-342900">
              <a:buFont typeface="+mj-lt"/>
              <a:buAutoNum type="arabicPeriod"/>
            </a:pPr>
            <a:r>
              <a:rPr lang="en-US" sz="1800" dirty="0"/>
              <a:t>Power distribution (G02)</a:t>
            </a:r>
          </a:p>
          <a:p>
            <a:pPr marL="985837" lvl="2" indent="-342900">
              <a:buFont typeface="+mj-lt"/>
              <a:buAutoNum type="arabicPeriod"/>
            </a:pPr>
            <a:r>
              <a:rPr lang="en-US" sz="1800" dirty="0"/>
              <a:t>Grounding</a:t>
            </a:r>
          </a:p>
          <a:p>
            <a:pPr marL="985837" lvl="2" indent="-342900">
              <a:buFont typeface="+mj-lt"/>
              <a:buAutoNum type="arabicPeriod"/>
            </a:pPr>
            <a:r>
              <a:rPr lang="en-US" sz="1800" dirty="0"/>
              <a:t>Rack installation and population </a:t>
            </a:r>
          </a:p>
          <a:p>
            <a:pPr marL="985837" lvl="2" indent="-342900">
              <a:buFont typeface="+mj-lt"/>
              <a:buAutoNum type="arabicPeriod"/>
            </a:pPr>
            <a:r>
              <a:rPr lang="en-US" sz="1800" dirty="0"/>
              <a:t>Shielding </a:t>
            </a:r>
          </a:p>
          <a:p>
            <a:pPr marL="985837" lvl="2" indent="-342900">
              <a:buFont typeface="+mj-lt"/>
              <a:buAutoNum type="arabicPeriod"/>
            </a:pPr>
            <a:r>
              <a:rPr lang="en-US" sz="1800" dirty="0"/>
              <a:t>Mechanical supports and stands</a:t>
            </a:r>
          </a:p>
          <a:p>
            <a:r>
              <a:rPr lang="en-US" sz="2400" dirty="0"/>
              <a:t>Component installation </a:t>
            </a:r>
          </a:p>
          <a:p>
            <a:pPr marL="985837" lvl="2" indent="-342900">
              <a:buFont typeface="+mj-lt"/>
              <a:buAutoNum type="arabicPeriod"/>
            </a:pPr>
            <a:r>
              <a:rPr lang="en-US" sz="1800" dirty="0"/>
              <a:t>Marking and drilling </a:t>
            </a:r>
          </a:p>
          <a:p>
            <a:pPr marL="985837" lvl="2" indent="-342900">
              <a:buFont typeface="+mj-lt"/>
              <a:buAutoNum type="arabicPeriod"/>
            </a:pPr>
            <a:r>
              <a:rPr lang="en-US" sz="1800" dirty="0"/>
              <a:t>Alignment </a:t>
            </a:r>
          </a:p>
          <a:p>
            <a:pPr marL="985837" lvl="2" indent="-342900">
              <a:buFont typeface="+mj-lt"/>
              <a:buAutoNum type="arabicPeriod"/>
            </a:pPr>
            <a:r>
              <a:rPr lang="en-US" sz="1800" dirty="0"/>
              <a:t>Installation (moving, lifting, bolting, etc.) </a:t>
            </a:r>
          </a:p>
          <a:p>
            <a:pPr marL="985837" lvl="2" indent="-342900">
              <a:buFont typeface="+mj-lt"/>
              <a:buAutoNum type="arabicPeriod"/>
            </a:pPr>
            <a:r>
              <a:rPr lang="en-US" sz="1800" dirty="0"/>
              <a:t>Support systems installations; e.g., vacuum, </a:t>
            </a:r>
            <a:r>
              <a:rPr lang="en-US" sz="1800" dirty="0" err="1"/>
              <a:t>cryo</a:t>
            </a:r>
            <a:r>
              <a:rPr lang="en-US" sz="1800" dirty="0"/>
              <a:t>, BI</a:t>
            </a:r>
          </a:p>
          <a:p>
            <a:endParaRPr lang="sv-SE" sz="3600"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Tree>
    <p:extLst>
      <p:ext uri="{BB962C8B-B14F-4D97-AF65-F5344CB8AC3E}">
        <p14:creationId xmlns:p14="http://schemas.microsoft.com/office/powerpoint/2010/main" val="1749380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 project status</a:t>
            </a:r>
          </a:p>
        </p:txBody>
      </p:sp>
      <p:sp>
        <p:nvSpPr>
          <p:cNvPr id="3" name="Content Placeholder 2"/>
          <p:cNvSpPr>
            <a:spLocks noGrp="1"/>
          </p:cNvSpPr>
          <p:nvPr>
            <p:ph idx="1"/>
          </p:nvPr>
        </p:nvSpPr>
        <p:spPr>
          <a:xfrm>
            <a:off x="609600" y="1434354"/>
            <a:ext cx="10972800" cy="5090990"/>
          </a:xfrm>
        </p:spPr>
        <p:txBody>
          <a:bodyPr>
            <a:normAutofit/>
          </a:bodyPr>
          <a:lstStyle/>
          <a:p>
            <a:pPr marL="0" indent="0">
              <a:buNone/>
            </a:pPr>
            <a:r>
              <a:rPr lang="en-US" dirty="0"/>
              <a:t>First 100 m </a:t>
            </a:r>
          </a:p>
          <a:p>
            <a:r>
              <a:rPr lang="en-US" dirty="0"/>
              <a:t>Primary supports NC Gallery installed </a:t>
            </a:r>
          </a:p>
          <a:p>
            <a:r>
              <a:rPr lang="en-US" dirty="0"/>
              <a:t>Rack secondary steel supports – installations in progress</a:t>
            </a:r>
          </a:p>
          <a:p>
            <a:r>
              <a:rPr lang="en-US" dirty="0"/>
              <a:t>Piping installations in progress (NC &amp; </a:t>
            </a:r>
            <a:r>
              <a:rPr lang="en-US" dirty="0" err="1"/>
              <a:t>Spok</a:t>
            </a:r>
            <a:r>
              <a:rPr lang="en-US" dirty="0"/>
              <a:t>)</a:t>
            </a:r>
          </a:p>
          <a:p>
            <a:r>
              <a:rPr lang="en-US" dirty="0"/>
              <a:t>Raceways installations in progress (NC &amp; </a:t>
            </a:r>
            <a:r>
              <a:rPr lang="en-US" dirty="0" err="1"/>
              <a:t>Spok</a:t>
            </a:r>
            <a:r>
              <a:rPr lang="en-US" dirty="0"/>
              <a:t>), including northern and southern wall</a:t>
            </a:r>
          </a:p>
          <a:p>
            <a:r>
              <a:rPr lang="en-US" dirty="0"/>
              <a:t>Cable routing in progress for RFQ/MEBT/DTL sections</a:t>
            </a:r>
          </a:p>
          <a:p>
            <a:r>
              <a:rPr lang="en-US" dirty="0"/>
              <a:t>Procurement cable and connector started TS2 and Normal conducting </a:t>
            </a:r>
          </a:p>
          <a:p>
            <a:endParaRPr lang="en-US" dirty="0"/>
          </a:p>
          <a:p>
            <a:pPr marL="0" indent="0">
              <a:buNone/>
            </a:pPr>
            <a:r>
              <a:rPr lang="en-US" dirty="0"/>
              <a:t>Remaining sections</a:t>
            </a:r>
          </a:p>
          <a:p>
            <a:r>
              <a:rPr lang="en-US" dirty="0"/>
              <a:t>Design started for MBL/HBL cell 170A &amp; B piping and cable raceway  </a:t>
            </a:r>
          </a:p>
          <a:p>
            <a:r>
              <a:rPr lang="en-US" dirty="0"/>
              <a:t>Instrument air (IAR) TS2 TS3 ongoing - Design in review </a:t>
            </a:r>
          </a:p>
          <a:p>
            <a:r>
              <a:rPr lang="en-US" dirty="0"/>
              <a:t>PRL gas pipes – Design in review </a:t>
            </a:r>
          </a:p>
          <a:p>
            <a:r>
              <a:rPr lang="en-US" dirty="0" err="1"/>
              <a:t>nBLM</a:t>
            </a:r>
            <a:r>
              <a:rPr lang="en-US" dirty="0"/>
              <a:t> gas pipes – Design in review </a:t>
            </a:r>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Tree>
    <p:extLst>
      <p:ext uri="{BB962C8B-B14F-4D97-AF65-F5344CB8AC3E}">
        <p14:creationId xmlns:p14="http://schemas.microsoft.com/office/powerpoint/2010/main" val="368967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message for infrastructure sub-project</a:t>
            </a:r>
          </a:p>
        </p:txBody>
      </p:sp>
      <p:sp>
        <p:nvSpPr>
          <p:cNvPr id="3" name="Content Placeholder 2"/>
          <p:cNvSpPr>
            <a:spLocks noGrp="1"/>
          </p:cNvSpPr>
          <p:nvPr>
            <p:ph idx="1"/>
          </p:nvPr>
        </p:nvSpPr>
        <p:spPr>
          <a:xfrm>
            <a:off x="609600" y="1600200"/>
            <a:ext cx="11175032" cy="4925144"/>
          </a:xfrm>
        </p:spPr>
        <p:txBody>
          <a:bodyPr>
            <a:normAutofit/>
          </a:bodyPr>
          <a:lstStyle/>
          <a:p>
            <a:r>
              <a:rPr lang="en-US" sz="2800" dirty="0"/>
              <a:t>The PDU design is critical to support rack power distribution, manufacturing start of PDU</a:t>
            </a:r>
          </a:p>
          <a:p>
            <a:r>
              <a:rPr lang="en-US" sz="2800" dirty="0"/>
              <a:t>Preparation and implementation of minor installation Pipe supports/cable trays over components/conduits for PSS/</a:t>
            </a:r>
            <a:r>
              <a:rPr lang="en-US" sz="2800" dirty="0" err="1"/>
              <a:t>wather</a:t>
            </a:r>
            <a:r>
              <a:rPr lang="en-US" sz="2800" dirty="0"/>
              <a:t> manifolds and couplings to components/ in the tunnel under prep. And to be finalized before the RFQ installation</a:t>
            </a:r>
          </a:p>
          <a:p>
            <a:r>
              <a:rPr lang="en-US" sz="2800" dirty="0"/>
              <a:t>Cross functional systems require extra resources and focus to be </a:t>
            </a:r>
            <a:r>
              <a:rPr lang="en-US" sz="2800" dirty="0" err="1"/>
              <a:t>synchronised</a:t>
            </a:r>
            <a:r>
              <a:rPr lang="en-US" sz="2800" dirty="0"/>
              <a:t> with the overall AD project; </a:t>
            </a:r>
          </a:p>
          <a:p>
            <a:pPr lvl="1"/>
            <a:r>
              <a:rPr lang="en-US" sz="2400" dirty="0" err="1"/>
              <a:t>Cryo</a:t>
            </a:r>
            <a:r>
              <a:rPr lang="en-US" sz="2400" dirty="0"/>
              <a:t>. distribution system, need accelerated design and installation efforts</a:t>
            </a:r>
          </a:p>
          <a:p>
            <a:pPr lvl="1"/>
            <a:r>
              <a:rPr lang="en-US" sz="2400" dirty="0"/>
              <a:t>Phase ref line, need interim solution for testing, will be achieved in two phases.</a:t>
            </a:r>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1471330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Prioritizations and work forward </a:t>
            </a:r>
          </a:p>
        </p:txBody>
      </p:sp>
      <p:sp>
        <p:nvSpPr>
          <p:cNvPr id="3" name="Content Placeholder 2"/>
          <p:cNvSpPr>
            <a:spLocks noGrp="1"/>
          </p:cNvSpPr>
          <p:nvPr>
            <p:ph idx="1"/>
          </p:nvPr>
        </p:nvSpPr>
        <p:spPr>
          <a:xfrm>
            <a:off x="609600" y="1532106"/>
            <a:ext cx="11247040" cy="4777214"/>
          </a:xfrm>
        </p:spPr>
        <p:txBody>
          <a:bodyPr/>
          <a:lstStyle/>
          <a:p>
            <a:r>
              <a:rPr lang="en-US" sz="2000" dirty="0"/>
              <a:t>Infra project targets, in order to allow for testing of RF systems </a:t>
            </a:r>
          </a:p>
          <a:p>
            <a:pPr lvl="1"/>
            <a:r>
              <a:rPr lang="en-US" dirty="0"/>
              <a:t>Cooling, IAR, raceways, and cables installed and terminated in NCL G01</a:t>
            </a:r>
          </a:p>
          <a:p>
            <a:pPr lvl="1"/>
            <a:r>
              <a:rPr lang="en-US" dirty="0"/>
              <a:t>Cooling systems for SPK, MBL, and HBL in G02 installed and ready for connection to components </a:t>
            </a:r>
          </a:p>
          <a:p>
            <a:pPr lvl="1"/>
            <a:r>
              <a:rPr lang="en-US" dirty="0"/>
              <a:t>Cable raceway systems for SPK, MBL, and HBL in G02 installed</a:t>
            </a:r>
          </a:p>
          <a:p>
            <a:pPr lvl="1"/>
            <a:r>
              <a:rPr lang="en-US" dirty="0"/>
              <a:t>Piping and cable raceways for SPK, MBL, and HBL in G02 grounded</a:t>
            </a:r>
          </a:p>
          <a:p>
            <a:pPr lvl="1"/>
            <a:r>
              <a:rPr lang="en-US" dirty="0"/>
              <a:t>Power distribution systems for NCG, SPK and MBL installed </a:t>
            </a:r>
          </a:p>
          <a:p>
            <a:pPr lvl="1"/>
            <a:r>
              <a:rPr lang="en-US" dirty="0"/>
              <a:t>Racks and PDUs for NCG, SPK and MBL installed </a:t>
            </a:r>
          </a:p>
          <a:p>
            <a:r>
              <a:rPr lang="en-US" sz="2000" dirty="0"/>
              <a:t>Infra project design targets, in order to meet NSS infra scope</a:t>
            </a:r>
          </a:p>
          <a:p>
            <a:pPr lvl="1"/>
            <a:r>
              <a:rPr lang="en-US" dirty="0"/>
              <a:t>All cooling system, and IAR design issued for construction </a:t>
            </a:r>
          </a:p>
          <a:p>
            <a:pPr lvl="1"/>
            <a:r>
              <a:rPr lang="en-US" dirty="0"/>
              <a:t>All cable raceway design issued for construction </a:t>
            </a:r>
          </a:p>
          <a:p>
            <a:pPr lvl="1"/>
            <a:r>
              <a:rPr lang="en-US" dirty="0"/>
              <a:t>Plan for cable routing design defined </a:t>
            </a:r>
          </a:p>
          <a:p>
            <a:r>
              <a:rPr lang="en-US" sz="2000" dirty="0"/>
              <a:t>Infra project targets for 2020</a:t>
            </a:r>
          </a:p>
          <a:p>
            <a:pPr lvl="1"/>
            <a:r>
              <a:rPr lang="en-US" dirty="0"/>
              <a:t>Power distribution systems for HBL installed </a:t>
            </a:r>
          </a:p>
          <a:p>
            <a:pPr lvl="1"/>
            <a:r>
              <a:rPr lang="en-US" dirty="0"/>
              <a:t>Racks and PDUs for HBL installed </a:t>
            </a:r>
          </a:p>
        </p:txBody>
      </p:sp>
      <p:sp>
        <p:nvSpPr>
          <p:cNvPr id="4" name="Slide Number Placeholder 3"/>
          <p:cNvSpPr>
            <a:spLocks noGrp="1"/>
          </p:cNvSpPr>
          <p:nvPr>
            <p:ph type="sldNum" sz="quarter" idx="12"/>
          </p:nvPr>
        </p:nvSpPr>
        <p:spPr/>
        <p:txBody>
          <a:bodyPr/>
          <a:lstStyle/>
          <a:p>
            <a:fld id="{551115BC-487E-4422-894C-CB7CD3E79223}" type="slidenum">
              <a:rPr lang="en-GB" smtClean="0"/>
              <a:pPr/>
              <a:t>14</a:t>
            </a:fld>
            <a:endParaRPr lang="en-GB" dirty="0"/>
          </a:p>
        </p:txBody>
      </p:sp>
      <p:sp>
        <p:nvSpPr>
          <p:cNvPr id="5" name="Text Placeholder 4"/>
          <p:cNvSpPr>
            <a:spLocks noGrp="1"/>
          </p:cNvSpPr>
          <p:nvPr>
            <p:ph type="body" sz="quarter" idx="13"/>
          </p:nvPr>
        </p:nvSpPr>
        <p:spPr/>
        <p:txBody>
          <a:bodyPr/>
          <a:lstStyle/>
          <a:p>
            <a:r>
              <a:rPr lang="en-US" dirty="0"/>
              <a:t>Infra project targets for 2019 </a:t>
            </a:r>
          </a:p>
          <a:p>
            <a:endParaRPr lang="en-US" dirty="0"/>
          </a:p>
        </p:txBody>
      </p:sp>
    </p:spTree>
    <p:extLst>
      <p:ext uri="{BB962C8B-B14F-4D97-AF65-F5344CB8AC3E}">
        <p14:creationId xmlns:p14="http://schemas.microsoft.com/office/powerpoint/2010/main" val="262629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21008-179A-8344-9E13-5F832AAC3CDC}"/>
              </a:ext>
            </a:extLst>
          </p:cNvPr>
          <p:cNvSpPr>
            <a:spLocks noGrp="1"/>
          </p:cNvSpPr>
          <p:nvPr>
            <p:ph type="title"/>
          </p:nvPr>
        </p:nvSpPr>
        <p:spPr/>
        <p:txBody>
          <a:bodyPr/>
          <a:lstStyle/>
          <a:p>
            <a:r>
              <a:rPr lang="en-GB" dirty="0"/>
              <a:t>Major Installations</a:t>
            </a:r>
          </a:p>
        </p:txBody>
      </p:sp>
      <p:grpSp>
        <p:nvGrpSpPr>
          <p:cNvPr id="195" name="Group 194">
            <a:extLst>
              <a:ext uri="{FF2B5EF4-FFF2-40B4-BE49-F238E27FC236}">
                <a16:creationId xmlns:a16="http://schemas.microsoft.com/office/drawing/2014/main" id="{643CF1FB-7CE5-754A-B790-D91BDA55D67C}"/>
              </a:ext>
            </a:extLst>
          </p:cNvPr>
          <p:cNvGrpSpPr/>
          <p:nvPr/>
        </p:nvGrpSpPr>
        <p:grpSpPr>
          <a:xfrm>
            <a:off x="844465" y="922315"/>
            <a:ext cx="10515600" cy="5675037"/>
            <a:chOff x="844465" y="798153"/>
            <a:chExt cx="10515600" cy="5675037"/>
          </a:xfrm>
        </p:grpSpPr>
        <p:cxnSp>
          <p:nvCxnSpPr>
            <p:cNvPr id="196" name="OTLSHAPE_M_ad26212a624042f8946c3ee929d0bce4_Connector1">
              <a:extLst>
                <a:ext uri="{FF2B5EF4-FFF2-40B4-BE49-F238E27FC236}">
                  <a16:creationId xmlns:a16="http://schemas.microsoft.com/office/drawing/2014/main" id="{B5F383E0-02B1-C246-BD69-CF8319FCA2D3}"/>
                </a:ext>
              </a:extLst>
            </p:cNvPr>
            <p:cNvCxnSpPr/>
            <p:nvPr>
              <p:custDataLst>
                <p:tags r:id="rId1"/>
              </p:custDataLst>
            </p:nvPr>
          </p:nvCxnSpPr>
          <p:spPr>
            <a:xfrm>
              <a:off x="7373696" y="1205526"/>
              <a:ext cx="0" cy="623274"/>
            </a:xfrm>
            <a:prstGeom prst="line">
              <a:avLst/>
            </a:prstGeom>
            <a:noFill/>
            <a:ln w="9525" cap="flat" cmpd="sng" algn="ctr">
              <a:solidFill>
                <a:srgbClr val="EA161E">
                  <a:alpha val="49804"/>
                </a:srgbClr>
              </a:solidFill>
              <a:prstDash val="solid"/>
              <a:miter lim="800000"/>
              <a:headEnd type="none" w="med" len="med"/>
              <a:tailEnd type="none" w="med" len="med"/>
            </a:ln>
            <a:effectLst/>
          </p:spPr>
        </p:cxnSp>
        <p:sp>
          <p:nvSpPr>
            <p:cNvPr id="197" name="OTLSHAPE_TB_00000000000000000000000000000000_ScaleContainer">
              <a:extLst>
                <a:ext uri="{FF2B5EF4-FFF2-40B4-BE49-F238E27FC236}">
                  <a16:creationId xmlns:a16="http://schemas.microsoft.com/office/drawing/2014/main" id="{2A4B8B6E-85FF-D049-863E-A8D28D2D26C5}"/>
                </a:ext>
              </a:extLst>
            </p:cNvPr>
            <p:cNvSpPr/>
            <p:nvPr>
              <p:custDataLst>
                <p:tags r:id="rId2"/>
              </p:custDataLst>
            </p:nvPr>
          </p:nvSpPr>
          <p:spPr>
            <a:xfrm>
              <a:off x="844465" y="1892300"/>
              <a:ext cx="10515600" cy="381000"/>
            </a:xfrm>
            <a:prstGeom prst="roundRect">
              <a:avLst>
                <a:gd name="adj" fmla="val 100000"/>
              </a:avLst>
            </a:prstGeom>
            <a:gradFill flip="none" rotWithShape="1">
              <a:gsLst>
                <a:gs pos="0">
                  <a:srgbClr val="44546A"/>
                </a:gs>
                <a:gs pos="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TLSHAPE_TB_00000000000000000000000000000000_ElapsedTime">
              <a:extLst>
                <a:ext uri="{FF2B5EF4-FFF2-40B4-BE49-F238E27FC236}">
                  <a16:creationId xmlns:a16="http://schemas.microsoft.com/office/drawing/2014/main" id="{A18A766C-DDC9-024C-A455-1C5CD2943BE1}"/>
                </a:ext>
              </a:extLst>
            </p:cNvPr>
            <p:cNvSpPr/>
            <p:nvPr>
              <p:custDataLst>
                <p:tags r:id="rId3"/>
              </p:custDataLst>
            </p:nvPr>
          </p:nvSpPr>
          <p:spPr>
            <a:xfrm>
              <a:off x="844465" y="1892300"/>
              <a:ext cx="863600"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TLSHAPE_TB_00000000000000000000000000000000_TodayMarkerShape">
              <a:extLst>
                <a:ext uri="{FF2B5EF4-FFF2-40B4-BE49-F238E27FC236}">
                  <a16:creationId xmlns:a16="http://schemas.microsoft.com/office/drawing/2014/main" id="{7B982B6D-E363-4B40-9DC8-945D832FA8D4}"/>
                </a:ext>
              </a:extLst>
            </p:cNvPr>
            <p:cNvSpPr/>
            <p:nvPr>
              <p:custDataLst>
                <p:tags r:id="rId4"/>
              </p:custDataLst>
            </p:nvPr>
          </p:nvSpPr>
          <p:spPr>
            <a:xfrm flipV="1">
              <a:off x="1642827" y="1765300"/>
              <a:ext cx="114300"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OTLSHAPE_TB_00000000000000000000000000000000_TodayMarkerText">
              <a:extLst>
                <a:ext uri="{FF2B5EF4-FFF2-40B4-BE49-F238E27FC236}">
                  <a16:creationId xmlns:a16="http://schemas.microsoft.com/office/drawing/2014/main" id="{8FECABDD-9AA2-CE40-A7A5-49194102ECE0}"/>
                </a:ext>
              </a:extLst>
            </p:cNvPr>
            <p:cNvSpPr txBox="1"/>
            <p:nvPr>
              <p:custDataLst>
                <p:tags r:id="rId5"/>
              </p:custDataLst>
            </p:nvPr>
          </p:nvSpPr>
          <p:spPr>
            <a:xfrm>
              <a:off x="1517127" y="1579245"/>
              <a:ext cx="368300" cy="186055"/>
            </a:xfrm>
            <a:prstGeom prst="rect">
              <a:avLst/>
            </a:prstGeom>
            <a:noFill/>
          </p:spPr>
          <p:txBody>
            <a:bodyPr vert="horz" wrap="non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12" normalizeH="0" baseline="0" noProof="0">
                  <a:ln>
                    <a:noFill/>
                  </a:ln>
                  <a:solidFill>
                    <a:prstClr val="black"/>
                  </a:solidFill>
                  <a:effectLst/>
                  <a:uLnTx/>
                  <a:uFillTx/>
                </a:rPr>
                <a:t>Today</a:t>
              </a:r>
            </a:p>
          </p:txBody>
        </p:sp>
        <p:sp>
          <p:nvSpPr>
            <p:cNvPr id="264" name="OTLSHAPE_TB_00000000000000000000000000000000_TimescaleInterval1">
              <a:extLst>
                <a:ext uri="{FF2B5EF4-FFF2-40B4-BE49-F238E27FC236}">
                  <a16:creationId xmlns:a16="http://schemas.microsoft.com/office/drawing/2014/main" id="{A918E31D-01A8-8E48-8D49-64F9CCA8A831}"/>
                </a:ext>
              </a:extLst>
            </p:cNvPr>
            <p:cNvSpPr txBox="1"/>
            <p:nvPr>
              <p:custDataLst>
                <p:tags r:id="rId6"/>
              </p:custDataLst>
            </p:nvPr>
          </p:nvSpPr>
          <p:spPr>
            <a:xfrm>
              <a:off x="1073065" y="1989773"/>
              <a:ext cx="304955" cy="186055"/>
            </a:xfrm>
            <a:prstGeom prst="rect">
              <a:avLst/>
            </a:prstGeom>
            <a:noFill/>
          </p:spPr>
          <p:txBody>
            <a:bodyPr vert="horz" wrap="none" lIns="0" tIns="0" rIns="0" bIns="0" rtlCol="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2019</a:t>
              </a:r>
            </a:p>
          </p:txBody>
        </p:sp>
        <p:cxnSp>
          <p:nvCxnSpPr>
            <p:cNvPr id="265" name="OTLSHAPE_TB_00000000000000000000000000000000_Separator1">
              <a:extLst>
                <a:ext uri="{FF2B5EF4-FFF2-40B4-BE49-F238E27FC236}">
                  <a16:creationId xmlns:a16="http://schemas.microsoft.com/office/drawing/2014/main" id="{87292F2B-75A9-1B41-855C-273A6249BE1A}"/>
                </a:ext>
              </a:extLst>
            </p:cNvPr>
            <p:cNvCxnSpPr/>
            <p:nvPr>
              <p:custDataLst>
                <p:tags r:id="rId7"/>
              </p:custDataLst>
            </p:nvPr>
          </p:nvCxnSpPr>
          <p:spPr>
            <a:xfrm>
              <a:off x="3551042" y="19558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266" name="OTLSHAPE_TB_00000000000000000000000000000000_TimescaleInterval2">
              <a:extLst>
                <a:ext uri="{FF2B5EF4-FFF2-40B4-BE49-F238E27FC236}">
                  <a16:creationId xmlns:a16="http://schemas.microsoft.com/office/drawing/2014/main" id="{EB17E854-3FCB-334E-BE1E-F5FAFB81D5AC}"/>
                </a:ext>
              </a:extLst>
            </p:cNvPr>
            <p:cNvSpPr txBox="1"/>
            <p:nvPr>
              <p:custDataLst>
                <p:tags r:id="rId8"/>
              </p:custDataLst>
            </p:nvPr>
          </p:nvSpPr>
          <p:spPr>
            <a:xfrm>
              <a:off x="3614542" y="1989773"/>
              <a:ext cx="304955" cy="186055"/>
            </a:xfrm>
            <a:prstGeom prst="rect">
              <a:avLst/>
            </a:prstGeom>
            <a:noFill/>
          </p:spPr>
          <p:txBody>
            <a:bodyPr vert="horz" wrap="none" lIns="0" tIns="0" rIns="0" bIns="0" rtlCol="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2020</a:t>
              </a:r>
            </a:p>
          </p:txBody>
        </p:sp>
        <p:cxnSp>
          <p:nvCxnSpPr>
            <p:cNvPr id="267" name="OTLSHAPE_TB_00000000000000000000000000000000_Separator2">
              <a:extLst>
                <a:ext uri="{FF2B5EF4-FFF2-40B4-BE49-F238E27FC236}">
                  <a16:creationId xmlns:a16="http://schemas.microsoft.com/office/drawing/2014/main" id="{01370E8C-CBA9-C847-AB09-C3C4BB4B7180}"/>
                </a:ext>
              </a:extLst>
            </p:cNvPr>
            <p:cNvCxnSpPr/>
            <p:nvPr>
              <p:custDataLst>
                <p:tags r:id="rId9"/>
              </p:custDataLst>
            </p:nvPr>
          </p:nvCxnSpPr>
          <p:spPr>
            <a:xfrm>
              <a:off x="6099482" y="19558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268" name="OTLSHAPE_TB_00000000000000000000000000000000_TimescaleInterval3">
              <a:extLst>
                <a:ext uri="{FF2B5EF4-FFF2-40B4-BE49-F238E27FC236}">
                  <a16:creationId xmlns:a16="http://schemas.microsoft.com/office/drawing/2014/main" id="{56B4C560-7024-F14B-900C-B1CA85FED761}"/>
                </a:ext>
              </a:extLst>
            </p:cNvPr>
            <p:cNvSpPr txBox="1"/>
            <p:nvPr>
              <p:custDataLst>
                <p:tags r:id="rId10"/>
              </p:custDataLst>
            </p:nvPr>
          </p:nvSpPr>
          <p:spPr>
            <a:xfrm>
              <a:off x="6162982" y="1989773"/>
              <a:ext cx="304955" cy="186055"/>
            </a:xfrm>
            <a:prstGeom prst="rect">
              <a:avLst/>
            </a:prstGeom>
            <a:noFill/>
          </p:spPr>
          <p:txBody>
            <a:bodyPr vert="horz" wrap="none" lIns="0" tIns="0" rIns="0" bIns="0" rtlCol="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2021</a:t>
              </a:r>
            </a:p>
          </p:txBody>
        </p:sp>
        <p:cxnSp>
          <p:nvCxnSpPr>
            <p:cNvPr id="269" name="OTLSHAPE_TB_00000000000000000000000000000000_Separator3">
              <a:extLst>
                <a:ext uri="{FF2B5EF4-FFF2-40B4-BE49-F238E27FC236}">
                  <a16:creationId xmlns:a16="http://schemas.microsoft.com/office/drawing/2014/main" id="{8064C01C-B631-474A-BB49-710D2D15B5C4}"/>
                </a:ext>
              </a:extLst>
            </p:cNvPr>
            <p:cNvCxnSpPr/>
            <p:nvPr>
              <p:custDataLst>
                <p:tags r:id="rId11"/>
              </p:custDataLst>
            </p:nvPr>
          </p:nvCxnSpPr>
          <p:spPr>
            <a:xfrm>
              <a:off x="8640958" y="19558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270" name="OTLSHAPE_TB_00000000000000000000000000000000_TimescaleInterval4">
              <a:extLst>
                <a:ext uri="{FF2B5EF4-FFF2-40B4-BE49-F238E27FC236}">
                  <a16:creationId xmlns:a16="http://schemas.microsoft.com/office/drawing/2014/main" id="{66B7FF52-FDA5-3942-BBC8-B1CBFBA44248}"/>
                </a:ext>
              </a:extLst>
            </p:cNvPr>
            <p:cNvSpPr txBox="1"/>
            <p:nvPr>
              <p:custDataLst>
                <p:tags r:id="rId12"/>
              </p:custDataLst>
            </p:nvPr>
          </p:nvSpPr>
          <p:spPr>
            <a:xfrm>
              <a:off x="8704458" y="1989773"/>
              <a:ext cx="304955" cy="186055"/>
            </a:xfrm>
            <a:prstGeom prst="rect">
              <a:avLst/>
            </a:prstGeom>
            <a:noFill/>
          </p:spPr>
          <p:txBody>
            <a:bodyPr vert="horz" wrap="none" lIns="0" tIns="0" rIns="0" bIns="0" rtlCol="0"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2022</a:t>
              </a:r>
            </a:p>
          </p:txBody>
        </p:sp>
        <p:sp>
          <p:nvSpPr>
            <p:cNvPr id="271" name="OTLSHAPE_M_15462190989a4e5087e6d7cc02e1ed2d_Title">
              <a:extLst>
                <a:ext uri="{FF2B5EF4-FFF2-40B4-BE49-F238E27FC236}">
                  <a16:creationId xmlns:a16="http://schemas.microsoft.com/office/drawing/2014/main" id="{9D503190-BE35-AA4F-8C55-7F9BF8E87B75}"/>
                </a:ext>
              </a:extLst>
            </p:cNvPr>
            <p:cNvSpPr txBox="1"/>
            <p:nvPr>
              <p:custDataLst>
                <p:tags r:id="rId13"/>
              </p:custDataLst>
            </p:nvPr>
          </p:nvSpPr>
          <p:spPr>
            <a:xfrm>
              <a:off x="3508069" y="1294426"/>
              <a:ext cx="749300" cy="186055"/>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8" normalizeH="0" baseline="0" noProof="0">
                  <a:ln>
                    <a:noFill/>
                  </a:ln>
                  <a:solidFill>
                    <a:prstClr val="black"/>
                  </a:solidFill>
                  <a:effectLst/>
                  <a:uLnTx/>
                  <a:uFillTx/>
                </a:rPr>
                <a:t>ISrc to DTL1</a:t>
              </a:r>
            </a:p>
          </p:txBody>
        </p:sp>
        <p:sp>
          <p:nvSpPr>
            <p:cNvPr id="272" name="OTLSHAPE_M_15462190989a4e5087e6d7cc02e1ed2d_Date">
              <a:extLst>
                <a:ext uri="{FF2B5EF4-FFF2-40B4-BE49-F238E27FC236}">
                  <a16:creationId xmlns:a16="http://schemas.microsoft.com/office/drawing/2014/main" id="{7B6963A9-221D-9F44-B625-70F01B1114AE}"/>
                </a:ext>
              </a:extLst>
            </p:cNvPr>
            <p:cNvSpPr txBox="1"/>
            <p:nvPr>
              <p:custDataLst>
                <p:tags r:id="rId14"/>
              </p:custDataLst>
            </p:nvPr>
          </p:nvSpPr>
          <p:spPr>
            <a:xfrm>
              <a:off x="3577051" y="1505881"/>
              <a:ext cx="6096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1F497E"/>
                  </a:solidFill>
                  <a:effectLst/>
                  <a:uLnTx/>
                  <a:uFillTx/>
                </a:rPr>
                <a:t>17/2/2020</a:t>
              </a:r>
            </a:p>
          </p:txBody>
        </p:sp>
        <p:sp>
          <p:nvSpPr>
            <p:cNvPr id="273" name="OTLSHAPE_M_15462190989a4e5087e6d7cc02e1ed2d_Shape">
              <a:extLst>
                <a:ext uri="{FF2B5EF4-FFF2-40B4-BE49-F238E27FC236}">
                  <a16:creationId xmlns:a16="http://schemas.microsoft.com/office/drawing/2014/main" id="{86B895CE-39DC-F34E-91E5-62D9FE277AA9}"/>
                </a:ext>
              </a:extLst>
            </p:cNvPr>
            <p:cNvSpPr/>
            <p:nvPr>
              <p:custDataLst>
                <p:tags r:id="rId15"/>
              </p:custDataLst>
            </p:nvPr>
          </p:nvSpPr>
          <p:spPr>
            <a:xfrm flipV="1">
              <a:off x="3770959" y="1701800"/>
              <a:ext cx="228600" cy="254000"/>
            </a:xfrm>
            <a:prstGeom prst="triangl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4" name="OTLSHAPE_M_1d6d4045bda3413182ef879ca83ea720_Title">
              <a:extLst>
                <a:ext uri="{FF2B5EF4-FFF2-40B4-BE49-F238E27FC236}">
                  <a16:creationId xmlns:a16="http://schemas.microsoft.com/office/drawing/2014/main" id="{F7091D7A-B00C-A847-8935-359F5C3AED69}"/>
                </a:ext>
              </a:extLst>
            </p:cNvPr>
            <p:cNvSpPr txBox="1"/>
            <p:nvPr>
              <p:custDataLst>
                <p:tags r:id="rId16"/>
              </p:custDataLst>
            </p:nvPr>
          </p:nvSpPr>
          <p:spPr>
            <a:xfrm>
              <a:off x="5116510" y="1294426"/>
              <a:ext cx="749300" cy="186055"/>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8" normalizeH="0" baseline="0" noProof="0">
                  <a:ln>
                    <a:noFill/>
                  </a:ln>
                  <a:solidFill>
                    <a:prstClr val="black"/>
                  </a:solidFill>
                  <a:effectLst/>
                  <a:uLnTx/>
                  <a:uFillTx/>
                </a:rPr>
                <a:t>ISrc to DTL4</a:t>
              </a:r>
            </a:p>
          </p:txBody>
        </p:sp>
        <p:sp>
          <p:nvSpPr>
            <p:cNvPr id="275" name="OTLSHAPE_M_1d6d4045bda3413182ef879ca83ea720_Date">
              <a:extLst>
                <a:ext uri="{FF2B5EF4-FFF2-40B4-BE49-F238E27FC236}">
                  <a16:creationId xmlns:a16="http://schemas.microsoft.com/office/drawing/2014/main" id="{E11DD8D2-6D68-344F-A621-4021F7BE3920}"/>
                </a:ext>
              </a:extLst>
            </p:cNvPr>
            <p:cNvSpPr txBox="1"/>
            <p:nvPr>
              <p:custDataLst>
                <p:tags r:id="rId17"/>
              </p:custDataLst>
            </p:nvPr>
          </p:nvSpPr>
          <p:spPr>
            <a:xfrm>
              <a:off x="5185492" y="1505881"/>
              <a:ext cx="6096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1F497E"/>
                  </a:solidFill>
                  <a:effectLst/>
                  <a:uLnTx/>
                  <a:uFillTx/>
                </a:rPr>
                <a:t>5/10/2020</a:t>
              </a:r>
            </a:p>
          </p:txBody>
        </p:sp>
        <p:sp>
          <p:nvSpPr>
            <p:cNvPr id="276" name="OTLSHAPE_M_1d6d4045bda3413182ef879ca83ea720_Shape">
              <a:extLst>
                <a:ext uri="{FF2B5EF4-FFF2-40B4-BE49-F238E27FC236}">
                  <a16:creationId xmlns:a16="http://schemas.microsoft.com/office/drawing/2014/main" id="{A2122289-48A9-A840-964F-217EEE6D9B0B}"/>
                </a:ext>
              </a:extLst>
            </p:cNvPr>
            <p:cNvSpPr/>
            <p:nvPr>
              <p:custDataLst>
                <p:tags r:id="rId18"/>
              </p:custDataLst>
            </p:nvPr>
          </p:nvSpPr>
          <p:spPr>
            <a:xfrm flipV="1">
              <a:off x="5379400" y="1701800"/>
              <a:ext cx="228600" cy="254000"/>
            </a:xfrm>
            <a:prstGeom prst="triangl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7" name="OTLSHAPE_M_ad26212a624042f8946c3ee929d0bce4_Title">
              <a:extLst>
                <a:ext uri="{FF2B5EF4-FFF2-40B4-BE49-F238E27FC236}">
                  <a16:creationId xmlns:a16="http://schemas.microsoft.com/office/drawing/2014/main" id="{0DDB19AD-AA51-EA4F-839F-9204D52FB1F3}"/>
                </a:ext>
              </a:extLst>
            </p:cNvPr>
            <p:cNvSpPr txBox="1"/>
            <p:nvPr>
              <p:custDataLst>
                <p:tags r:id="rId19"/>
              </p:custDataLst>
            </p:nvPr>
          </p:nvSpPr>
          <p:spPr>
            <a:xfrm>
              <a:off x="6555329" y="798153"/>
              <a:ext cx="1625600" cy="186055"/>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prstClr val="black"/>
                  </a:solidFill>
                  <a:effectLst/>
                  <a:uLnTx/>
                  <a:uFillTx/>
                </a:rPr>
                <a:t>ISrc to Beam Dump (BOD)</a:t>
              </a:r>
            </a:p>
          </p:txBody>
        </p:sp>
        <p:sp>
          <p:nvSpPr>
            <p:cNvPr id="278" name="OTLSHAPE_M_ad26212a624042f8946c3ee929d0bce4_Date">
              <a:extLst>
                <a:ext uri="{FF2B5EF4-FFF2-40B4-BE49-F238E27FC236}">
                  <a16:creationId xmlns:a16="http://schemas.microsoft.com/office/drawing/2014/main" id="{07043376-4091-E149-9A44-8DD3ADD7225C}"/>
                </a:ext>
              </a:extLst>
            </p:cNvPr>
            <p:cNvSpPr txBox="1"/>
            <p:nvPr>
              <p:custDataLst>
                <p:tags r:id="rId20"/>
              </p:custDataLst>
            </p:nvPr>
          </p:nvSpPr>
          <p:spPr>
            <a:xfrm>
              <a:off x="7100901" y="1009608"/>
              <a:ext cx="5334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1F497E"/>
                  </a:solidFill>
                  <a:effectLst/>
                  <a:uLnTx/>
                  <a:uFillTx/>
                </a:rPr>
                <a:t>2/7/2021</a:t>
              </a:r>
            </a:p>
          </p:txBody>
        </p:sp>
        <p:sp>
          <p:nvSpPr>
            <p:cNvPr id="279" name="OTLSHAPE_M_ad26212a624042f8946c3ee929d0bce4_Shape">
              <a:extLst>
                <a:ext uri="{FF2B5EF4-FFF2-40B4-BE49-F238E27FC236}">
                  <a16:creationId xmlns:a16="http://schemas.microsoft.com/office/drawing/2014/main" id="{84132B65-3DD2-1D48-8786-98830D93465D}"/>
                </a:ext>
              </a:extLst>
            </p:cNvPr>
            <p:cNvSpPr/>
            <p:nvPr>
              <p:custDataLst>
                <p:tags r:id="rId21"/>
              </p:custDataLst>
            </p:nvPr>
          </p:nvSpPr>
          <p:spPr>
            <a:xfrm flipV="1">
              <a:off x="7259396" y="1701800"/>
              <a:ext cx="228600" cy="254000"/>
            </a:xfrm>
            <a:prstGeom prst="triangl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0" name="OTLSHAPE_M_42fdb2d4d8a3473fbbe4f286c2bc756f_Title">
              <a:extLst>
                <a:ext uri="{FF2B5EF4-FFF2-40B4-BE49-F238E27FC236}">
                  <a16:creationId xmlns:a16="http://schemas.microsoft.com/office/drawing/2014/main" id="{1AAD8D2C-1065-CB47-94DC-A38EAAD2D886}"/>
                </a:ext>
              </a:extLst>
            </p:cNvPr>
            <p:cNvSpPr txBox="1"/>
            <p:nvPr>
              <p:custDataLst>
                <p:tags r:id="rId22"/>
              </p:custDataLst>
            </p:nvPr>
          </p:nvSpPr>
          <p:spPr>
            <a:xfrm>
              <a:off x="7918307" y="1294426"/>
              <a:ext cx="355600" cy="186055"/>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18" normalizeH="0" baseline="0" noProof="0">
                  <a:ln>
                    <a:noFill/>
                  </a:ln>
                  <a:solidFill>
                    <a:prstClr val="black"/>
                  </a:solidFill>
                  <a:effectLst/>
                  <a:uLnTx/>
                  <a:uFillTx/>
                </a:rPr>
                <a:t>RBOT</a:t>
              </a:r>
            </a:p>
          </p:txBody>
        </p:sp>
        <p:sp>
          <p:nvSpPr>
            <p:cNvPr id="281" name="OTLSHAPE_M_42fdb2d4d8a3473fbbe4f286c2bc756f_Date">
              <a:extLst>
                <a:ext uri="{FF2B5EF4-FFF2-40B4-BE49-F238E27FC236}">
                  <a16:creationId xmlns:a16="http://schemas.microsoft.com/office/drawing/2014/main" id="{15421515-27B7-D14E-8658-F33FB118C049}"/>
                </a:ext>
              </a:extLst>
            </p:cNvPr>
            <p:cNvSpPr txBox="1"/>
            <p:nvPr>
              <p:custDataLst>
                <p:tags r:id="rId23"/>
              </p:custDataLst>
            </p:nvPr>
          </p:nvSpPr>
          <p:spPr>
            <a:xfrm>
              <a:off x="7754224" y="1505881"/>
              <a:ext cx="6858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1F497E"/>
                  </a:solidFill>
                  <a:effectLst/>
                  <a:uLnTx/>
                  <a:uFillTx/>
                </a:rPr>
                <a:t>14/10/2021</a:t>
              </a:r>
            </a:p>
          </p:txBody>
        </p:sp>
        <p:sp>
          <p:nvSpPr>
            <p:cNvPr id="282" name="OTLSHAPE_M_42fdb2d4d8a3473fbbe4f286c2bc756f_Shape">
              <a:extLst>
                <a:ext uri="{FF2B5EF4-FFF2-40B4-BE49-F238E27FC236}">
                  <a16:creationId xmlns:a16="http://schemas.microsoft.com/office/drawing/2014/main" id="{B36BBB74-1D70-0841-B47D-08C466EAB2D0}"/>
                </a:ext>
              </a:extLst>
            </p:cNvPr>
            <p:cNvSpPr/>
            <p:nvPr>
              <p:custDataLst>
                <p:tags r:id="rId24"/>
              </p:custDataLst>
            </p:nvPr>
          </p:nvSpPr>
          <p:spPr>
            <a:xfrm flipV="1">
              <a:off x="7983543" y="1701800"/>
              <a:ext cx="228600" cy="254000"/>
            </a:xfrm>
            <a:prstGeom prst="triangl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3" name="OTLSHAPE_T_efefd20d2f7e4fcd9a558060bdd886ad_Shape">
              <a:extLst>
                <a:ext uri="{FF2B5EF4-FFF2-40B4-BE49-F238E27FC236}">
                  <a16:creationId xmlns:a16="http://schemas.microsoft.com/office/drawing/2014/main" id="{518B64FA-FB4B-624B-BC01-27E03A7C2F85}"/>
                </a:ext>
              </a:extLst>
            </p:cNvPr>
            <p:cNvSpPr/>
            <p:nvPr>
              <p:custDataLst>
                <p:tags r:id="rId25"/>
              </p:custDataLst>
            </p:nvPr>
          </p:nvSpPr>
          <p:spPr>
            <a:xfrm>
              <a:off x="3878300" y="2506027"/>
              <a:ext cx="622300" cy="127000"/>
            </a:xfrm>
            <a:prstGeom prst="roundRect">
              <a:avLst>
                <a:gd name="adj" fmla="val 100000"/>
              </a:avLst>
            </a:prstGeom>
            <a:solidFill>
              <a:srgbClr val="ED7D3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4" name="OTLSHAPE_T_efefd20d2f7e4fcd9a558060bdd886ad_Title">
              <a:extLst>
                <a:ext uri="{FF2B5EF4-FFF2-40B4-BE49-F238E27FC236}">
                  <a16:creationId xmlns:a16="http://schemas.microsoft.com/office/drawing/2014/main" id="{D5E816A7-AA0F-C347-A9CF-6502E9ECCA52}"/>
                </a:ext>
              </a:extLst>
            </p:cNvPr>
            <p:cNvSpPr txBox="1"/>
            <p:nvPr>
              <p:custDataLst>
                <p:tags r:id="rId26"/>
              </p:custDataLst>
            </p:nvPr>
          </p:nvSpPr>
          <p:spPr>
            <a:xfrm>
              <a:off x="1693393" y="2476500"/>
              <a:ext cx="21463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ISrc to DTL1 Beam Commissioning</a:t>
              </a:r>
            </a:p>
          </p:txBody>
        </p:sp>
        <p:sp>
          <p:nvSpPr>
            <p:cNvPr id="285" name="OTLSHAPE_T_efefd20d2f7e4fcd9a558060bdd886ad_Duration">
              <a:extLst>
                <a:ext uri="{FF2B5EF4-FFF2-40B4-BE49-F238E27FC236}">
                  <a16:creationId xmlns:a16="http://schemas.microsoft.com/office/drawing/2014/main" id="{B5E55F31-71A8-B745-AD8C-16C55E1EA1BE}"/>
                </a:ext>
              </a:extLst>
            </p:cNvPr>
            <p:cNvSpPr txBox="1"/>
            <p:nvPr>
              <p:custDataLst>
                <p:tags r:id="rId27"/>
              </p:custDataLst>
            </p:nvPr>
          </p:nvSpPr>
          <p:spPr>
            <a:xfrm>
              <a:off x="4548798" y="2484268"/>
              <a:ext cx="3937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C0504D"/>
                  </a:solidFill>
                  <a:effectLst/>
                  <a:uLnTx/>
                  <a:uFillTx/>
                </a:rPr>
                <a:t>13 wks</a:t>
              </a:r>
            </a:p>
          </p:txBody>
        </p:sp>
        <p:sp>
          <p:nvSpPr>
            <p:cNvPr id="286" name="OTLSHAPE_T_b0abbcf6131b489687e01473470d5773_Shape">
              <a:extLst>
                <a:ext uri="{FF2B5EF4-FFF2-40B4-BE49-F238E27FC236}">
                  <a16:creationId xmlns:a16="http://schemas.microsoft.com/office/drawing/2014/main" id="{9AD72EBD-A1FC-0649-9D68-75CC8321CF8B}"/>
                </a:ext>
              </a:extLst>
            </p:cNvPr>
            <p:cNvSpPr/>
            <p:nvPr>
              <p:custDataLst>
                <p:tags r:id="rId28"/>
              </p:custDataLst>
            </p:nvPr>
          </p:nvSpPr>
          <p:spPr>
            <a:xfrm>
              <a:off x="5486742" y="2730183"/>
              <a:ext cx="622300" cy="127000"/>
            </a:xfrm>
            <a:prstGeom prst="roundRect">
              <a:avLst>
                <a:gd name="adj" fmla="val 100000"/>
              </a:avLst>
            </a:prstGeom>
            <a:solidFill>
              <a:srgbClr val="ED7D3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7" name="OTLSHAPE_T_b0abbcf6131b489687e01473470d5773_Title">
              <a:extLst>
                <a:ext uri="{FF2B5EF4-FFF2-40B4-BE49-F238E27FC236}">
                  <a16:creationId xmlns:a16="http://schemas.microsoft.com/office/drawing/2014/main" id="{762A08F7-D7DD-AA40-A636-8AAC66DC881D}"/>
                </a:ext>
              </a:extLst>
            </p:cNvPr>
            <p:cNvSpPr txBox="1"/>
            <p:nvPr>
              <p:custDataLst>
                <p:tags r:id="rId29"/>
              </p:custDataLst>
            </p:nvPr>
          </p:nvSpPr>
          <p:spPr>
            <a:xfrm>
              <a:off x="3301834" y="2700655"/>
              <a:ext cx="21463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ISrc to DTL4 Beam Commissioning</a:t>
              </a:r>
            </a:p>
          </p:txBody>
        </p:sp>
        <p:sp>
          <p:nvSpPr>
            <p:cNvPr id="288" name="OTLSHAPE_T_b0abbcf6131b489687e01473470d5773_Duration">
              <a:extLst>
                <a:ext uri="{FF2B5EF4-FFF2-40B4-BE49-F238E27FC236}">
                  <a16:creationId xmlns:a16="http://schemas.microsoft.com/office/drawing/2014/main" id="{5F71922A-291B-1A4A-9541-8BD69EE45574}"/>
                </a:ext>
              </a:extLst>
            </p:cNvPr>
            <p:cNvSpPr txBox="1"/>
            <p:nvPr>
              <p:custDataLst>
                <p:tags r:id="rId30"/>
              </p:custDataLst>
            </p:nvPr>
          </p:nvSpPr>
          <p:spPr>
            <a:xfrm>
              <a:off x="6157240" y="2708423"/>
              <a:ext cx="3937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C0504D"/>
                  </a:solidFill>
                  <a:effectLst/>
                  <a:uLnTx/>
                  <a:uFillTx/>
                </a:rPr>
                <a:t>13 wks</a:t>
              </a:r>
            </a:p>
          </p:txBody>
        </p:sp>
        <p:sp>
          <p:nvSpPr>
            <p:cNvPr id="289" name="OTLSHAPE_T_18556035cc9b4f06a46e6981b013db44_Shape">
              <a:extLst>
                <a:ext uri="{FF2B5EF4-FFF2-40B4-BE49-F238E27FC236}">
                  <a16:creationId xmlns:a16="http://schemas.microsoft.com/office/drawing/2014/main" id="{F8FB8C19-ADEB-6E45-8C52-B1F740EE4D35}"/>
                </a:ext>
              </a:extLst>
            </p:cNvPr>
            <p:cNvSpPr/>
            <p:nvPr>
              <p:custDataLst>
                <p:tags r:id="rId31"/>
              </p:custDataLst>
            </p:nvPr>
          </p:nvSpPr>
          <p:spPr>
            <a:xfrm>
              <a:off x="7366739" y="2954338"/>
              <a:ext cx="635000" cy="127000"/>
            </a:xfrm>
            <a:prstGeom prst="roundRect">
              <a:avLst>
                <a:gd name="adj" fmla="val 100000"/>
              </a:avLst>
            </a:prstGeom>
            <a:solidFill>
              <a:srgbClr val="ED7D3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0" name="OTLSHAPE_T_18556035cc9b4f06a46e6981b013db44_Title">
              <a:extLst>
                <a:ext uri="{FF2B5EF4-FFF2-40B4-BE49-F238E27FC236}">
                  <a16:creationId xmlns:a16="http://schemas.microsoft.com/office/drawing/2014/main" id="{56EEED3E-E33D-594B-AED9-71B75232CC9D}"/>
                </a:ext>
              </a:extLst>
            </p:cNvPr>
            <p:cNvSpPr txBox="1"/>
            <p:nvPr>
              <p:custDataLst>
                <p:tags r:id="rId32"/>
              </p:custDataLst>
            </p:nvPr>
          </p:nvSpPr>
          <p:spPr>
            <a:xfrm>
              <a:off x="5118076" y="2924810"/>
              <a:ext cx="22098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4" normalizeH="0" baseline="0" noProof="0" dirty="0">
                  <a:ln>
                    <a:noFill/>
                  </a:ln>
                  <a:solidFill>
                    <a:srgbClr val="737373"/>
                  </a:solidFill>
                  <a:effectLst/>
                  <a:uLnTx/>
                  <a:uFillTx/>
                </a:rPr>
                <a:t>ISrc to DMPL Beam Commissioning</a:t>
              </a:r>
            </a:p>
          </p:txBody>
        </p:sp>
        <p:sp>
          <p:nvSpPr>
            <p:cNvPr id="291" name="OTLSHAPE_T_18556035cc9b4f06a46e6981b013db44_Duration">
              <a:extLst>
                <a:ext uri="{FF2B5EF4-FFF2-40B4-BE49-F238E27FC236}">
                  <a16:creationId xmlns:a16="http://schemas.microsoft.com/office/drawing/2014/main" id="{675F6637-ABCA-1F4C-A54E-C6580F74E9B6}"/>
                </a:ext>
              </a:extLst>
            </p:cNvPr>
            <p:cNvSpPr txBox="1"/>
            <p:nvPr>
              <p:custDataLst>
                <p:tags r:id="rId33"/>
              </p:custDataLst>
            </p:nvPr>
          </p:nvSpPr>
          <p:spPr>
            <a:xfrm>
              <a:off x="8051162" y="2932578"/>
              <a:ext cx="393700" cy="170519"/>
            </a:xfrm>
            <a:prstGeom prst="rect">
              <a:avLst/>
            </a:prstGeom>
            <a:noFill/>
          </p:spPr>
          <p:txBody>
            <a:bodyPr vert="horz" wrap="square" lIns="0" tIns="0" rIns="0" bIns="0" rtlCol="0" anchor="ctr" anchorCtr="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a:ln>
                    <a:noFill/>
                  </a:ln>
                  <a:solidFill>
                    <a:srgbClr val="C0504D"/>
                  </a:solidFill>
                  <a:effectLst/>
                  <a:uLnTx/>
                  <a:uFillTx/>
                </a:rPr>
                <a:t>13 wks</a:t>
              </a:r>
            </a:p>
          </p:txBody>
        </p:sp>
        <p:sp>
          <p:nvSpPr>
            <p:cNvPr id="292" name="OTLSHAPE_T_74a3e050cb8443f09f0c70f5e3b49a90_Shape">
              <a:extLst>
                <a:ext uri="{FF2B5EF4-FFF2-40B4-BE49-F238E27FC236}">
                  <a16:creationId xmlns:a16="http://schemas.microsoft.com/office/drawing/2014/main" id="{68FEAA63-C83D-4045-A291-214617AFEF86}"/>
                </a:ext>
              </a:extLst>
            </p:cNvPr>
            <p:cNvSpPr/>
            <p:nvPr>
              <p:custDataLst>
                <p:tags r:id="rId34"/>
              </p:custDataLst>
            </p:nvPr>
          </p:nvSpPr>
          <p:spPr>
            <a:xfrm>
              <a:off x="1879934" y="3178492"/>
              <a:ext cx="1460500" cy="127000"/>
            </a:xfrm>
            <a:prstGeom prst="roundRect">
              <a:avLst>
                <a:gd name="adj" fmla="val 100000"/>
              </a:avLst>
            </a:prstGeom>
            <a:solidFill>
              <a:srgbClr val="70AD47"/>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3" name="OTLSHAPE_T_74a3e050cb8443f09f0c70f5e3b49a90_Title">
              <a:extLst>
                <a:ext uri="{FF2B5EF4-FFF2-40B4-BE49-F238E27FC236}">
                  <a16:creationId xmlns:a16="http://schemas.microsoft.com/office/drawing/2014/main" id="{1B0D35DE-C7AE-4340-9F24-5F0A362AA06F}"/>
                </a:ext>
              </a:extLst>
            </p:cNvPr>
            <p:cNvSpPr txBox="1"/>
            <p:nvPr>
              <p:custDataLst>
                <p:tags r:id="rId35"/>
              </p:custDataLst>
            </p:nvPr>
          </p:nvSpPr>
          <p:spPr>
            <a:xfrm>
              <a:off x="3379023" y="3148965"/>
              <a:ext cx="21971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NCL Installation (RFQ/MEBT/DTL1)</a:t>
              </a:r>
            </a:p>
          </p:txBody>
        </p:sp>
        <p:sp>
          <p:nvSpPr>
            <p:cNvPr id="294" name="OTLSHAPE_T_d52db0c8f4fc427694cf2115051db60b_Shape">
              <a:extLst>
                <a:ext uri="{FF2B5EF4-FFF2-40B4-BE49-F238E27FC236}">
                  <a16:creationId xmlns:a16="http://schemas.microsoft.com/office/drawing/2014/main" id="{71BC6654-301D-2443-A2C0-17A433371395}"/>
                </a:ext>
              </a:extLst>
            </p:cNvPr>
            <p:cNvSpPr/>
            <p:nvPr>
              <p:custDataLst>
                <p:tags r:id="rId36"/>
              </p:custDataLst>
            </p:nvPr>
          </p:nvSpPr>
          <p:spPr>
            <a:xfrm>
              <a:off x="4511929" y="3402647"/>
              <a:ext cx="673100" cy="127000"/>
            </a:xfrm>
            <a:prstGeom prst="roundRect">
              <a:avLst>
                <a:gd name="adj" fmla="val 100000"/>
              </a:avLst>
            </a:prstGeom>
            <a:solidFill>
              <a:srgbClr val="70AD47"/>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5" name="OTLSHAPE_T_d52db0c8f4fc427694cf2115051db60b_Title">
              <a:extLst>
                <a:ext uri="{FF2B5EF4-FFF2-40B4-BE49-F238E27FC236}">
                  <a16:creationId xmlns:a16="http://schemas.microsoft.com/office/drawing/2014/main" id="{544964EA-9AE0-1E43-BD2B-6D32D38ACBB9}"/>
                </a:ext>
              </a:extLst>
            </p:cNvPr>
            <p:cNvSpPr txBox="1"/>
            <p:nvPr>
              <p:custDataLst>
                <p:tags r:id="rId37"/>
              </p:custDataLst>
            </p:nvPr>
          </p:nvSpPr>
          <p:spPr>
            <a:xfrm>
              <a:off x="5231168" y="3373120"/>
              <a:ext cx="14224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NCL Installation (DTLs)</a:t>
              </a:r>
            </a:p>
          </p:txBody>
        </p:sp>
        <p:sp>
          <p:nvSpPr>
            <p:cNvPr id="296" name="OTLSHAPE_T_39c18f6f93e44cbbba0e46a3f93db647_Shape">
              <a:extLst>
                <a:ext uri="{FF2B5EF4-FFF2-40B4-BE49-F238E27FC236}">
                  <a16:creationId xmlns:a16="http://schemas.microsoft.com/office/drawing/2014/main" id="{82847A77-67AF-DE4B-B003-E1E4062AEAF1}"/>
                </a:ext>
              </a:extLst>
            </p:cNvPr>
            <p:cNvSpPr/>
            <p:nvPr>
              <p:custDataLst>
                <p:tags r:id="rId38"/>
              </p:custDataLst>
            </p:nvPr>
          </p:nvSpPr>
          <p:spPr>
            <a:xfrm>
              <a:off x="1441268" y="3626803"/>
              <a:ext cx="3302000" cy="127000"/>
            </a:xfrm>
            <a:prstGeom prst="roundRect">
              <a:avLst>
                <a:gd name="adj" fmla="val 100000"/>
              </a:avLst>
            </a:prstGeom>
            <a:solidFill>
              <a:srgbClr val="70AD47"/>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7" name="OTLSHAPE_T_39c18f6f93e44cbbba0e46a3f93db647_Title">
              <a:extLst>
                <a:ext uri="{FF2B5EF4-FFF2-40B4-BE49-F238E27FC236}">
                  <a16:creationId xmlns:a16="http://schemas.microsoft.com/office/drawing/2014/main" id="{CC3D2718-B783-BD40-8C19-E58EB41CD11D}"/>
                </a:ext>
              </a:extLst>
            </p:cNvPr>
            <p:cNvSpPr txBox="1"/>
            <p:nvPr>
              <p:custDataLst>
                <p:tags r:id="rId39"/>
              </p:custDataLst>
            </p:nvPr>
          </p:nvSpPr>
          <p:spPr>
            <a:xfrm>
              <a:off x="4792502" y="3597275"/>
              <a:ext cx="16764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4" normalizeH="0" baseline="0" noProof="0">
                  <a:ln>
                    <a:noFill/>
                  </a:ln>
                  <a:solidFill>
                    <a:srgbClr val="737373"/>
                  </a:solidFill>
                  <a:effectLst/>
                  <a:uLnTx/>
                  <a:uFillTx/>
                </a:rPr>
                <a:t>NCL RF System Installation</a:t>
              </a:r>
            </a:p>
          </p:txBody>
        </p:sp>
        <p:sp>
          <p:nvSpPr>
            <p:cNvPr id="298" name="OTLSHAPE_T_c34ebcbbd2824a7c93fa335a35974726_Shape">
              <a:extLst>
                <a:ext uri="{FF2B5EF4-FFF2-40B4-BE49-F238E27FC236}">
                  <a16:creationId xmlns:a16="http://schemas.microsoft.com/office/drawing/2014/main" id="{5753D355-65E6-1440-8DB2-E5B188F106E0}"/>
                </a:ext>
              </a:extLst>
            </p:cNvPr>
            <p:cNvSpPr/>
            <p:nvPr>
              <p:custDataLst>
                <p:tags r:id="rId40"/>
              </p:custDataLst>
            </p:nvPr>
          </p:nvSpPr>
          <p:spPr>
            <a:xfrm>
              <a:off x="2611044" y="3850958"/>
              <a:ext cx="9144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9" name="OTLSHAPE_T_c34ebcbbd2824a7c93fa335a35974726_Title">
              <a:extLst>
                <a:ext uri="{FF2B5EF4-FFF2-40B4-BE49-F238E27FC236}">
                  <a16:creationId xmlns:a16="http://schemas.microsoft.com/office/drawing/2014/main" id="{110BC089-E1F1-424A-BB9F-F891BB903212}"/>
                </a:ext>
              </a:extLst>
            </p:cNvPr>
            <p:cNvSpPr txBox="1"/>
            <p:nvPr>
              <p:custDataLst>
                <p:tags r:id="rId41"/>
              </p:custDataLst>
            </p:nvPr>
          </p:nvSpPr>
          <p:spPr>
            <a:xfrm>
              <a:off x="3573985" y="3821430"/>
              <a:ext cx="12700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SPK CDS Installation</a:t>
              </a:r>
            </a:p>
          </p:txBody>
        </p:sp>
        <p:sp>
          <p:nvSpPr>
            <p:cNvPr id="300" name="OTLSHAPE_T_f0e6abdde2374163be6c99b5fe1ed450_Shape">
              <a:extLst>
                <a:ext uri="{FF2B5EF4-FFF2-40B4-BE49-F238E27FC236}">
                  <a16:creationId xmlns:a16="http://schemas.microsoft.com/office/drawing/2014/main" id="{AB95EBA3-C7C7-9A4F-BA63-7BF74F470C06}"/>
                </a:ext>
              </a:extLst>
            </p:cNvPr>
            <p:cNvSpPr/>
            <p:nvPr>
              <p:custDataLst>
                <p:tags r:id="rId42"/>
              </p:custDataLst>
            </p:nvPr>
          </p:nvSpPr>
          <p:spPr>
            <a:xfrm>
              <a:off x="3585857" y="4075113"/>
              <a:ext cx="24765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1" name="OTLSHAPE_T_f0e6abdde2374163be6c99b5fe1ed450_Title">
              <a:extLst>
                <a:ext uri="{FF2B5EF4-FFF2-40B4-BE49-F238E27FC236}">
                  <a16:creationId xmlns:a16="http://schemas.microsoft.com/office/drawing/2014/main" id="{03B0A21F-CA65-B445-94C8-27DBC6CE70A1}"/>
                </a:ext>
              </a:extLst>
            </p:cNvPr>
            <p:cNvSpPr txBox="1"/>
            <p:nvPr>
              <p:custDataLst>
                <p:tags r:id="rId43"/>
              </p:custDataLst>
            </p:nvPr>
          </p:nvSpPr>
          <p:spPr>
            <a:xfrm>
              <a:off x="6108499" y="4045585"/>
              <a:ext cx="12319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SPK CM Installation</a:t>
              </a:r>
            </a:p>
          </p:txBody>
        </p:sp>
        <p:sp>
          <p:nvSpPr>
            <p:cNvPr id="302" name="OTLSHAPE_T_0543a9dee0394624ace550847ca9d233_Shape">
              <a:extLst>
                <a:ext uri="{FF2B5EF4-FFF2-40B4-BE49-F238E27FC236}">
                  <a16:creationId xmlns:a16="http://schemas.microsoft.com/office/drawing/2014/main" id="{9F962184-4BB1-4D41-BDA0-6EE25C20A3FA}"/>
                </a:ext>
              </a:extLst>
            </p:cNvPr>
            <p:cNvSpPr/>
            <p:nvPr>
              <p:custDataLst>
                <p:tags r:id="rId44"/>
              </p:custDataLst>
            </p:nvPr>
          </p:nvSpPr>
          <p:spPr>
            <a:xfrm>
              <a:off x="4755632" y="4299267"/>
              <a:ext cx="15494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3" name="OTLSHAPE_T_0543a9dee0394624ace550847ca9d233_Title">
              <a:extLst>
                <a:ext uri="{FF2B5EF4-FFF2-40B4-BE49-F238E27FC236}">
                  <a16:creationId xmlns:a16="http://schemas.microsoft.com/office/drawing/2014/main" id="{DAD1DFB6-EA86-A84E-8DEC-61F39D3EEB16}"/>
                </a:ext>
              </a:extLst>
            </p:cNvPr>
            <p:cNvSpPr txBox="1"/>
            <p:nvPr>
              <p:custDataLst>
                <p:tags r:id="rId45"/>
              </p:custDataLst>
            </p:nvPr>
          </p:nvSpPr>
          <p:spPr>
            <a:xfrm>
              <a:off x="6352202" y="4269740"/>
              <a:ext cx="13208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SPK LWU Installation</a:t>
              </a:r>
            </a:p>
          </p:txBody>
        </p:sp>
        <p:sp>
          <p:nvSpPr>
            <p:cNvPr id="304" name="OTLSHAPE_T_896eaed9fd5a4801b1e6c4217991c80f_Shape">
              <a:extLst>
                <a:ext uri="{FF2B5EF4-FFF2-40B4-BE49-F238E27FC236}">
                  <a16:creationId xmlns:a16="http://schemas.microsoft.com/office/drawing/2014/main" id="{A973BD04-C541-5840-B781-C96BD69F5495}"/>
                </a:ext>
              </a:extLst>
            </p:cNvPr>
            <p:cNvSpPr/>
            <p:nvPr>
              <p:custDataLst>
                <p:tags r:id="rId46"/>
              </p:custDataLst>
            </p:nvPr>
          </p:nvSpPr>
          <p:spPr>
            <a:xfrm>
              <a:off x="1051343" y="4523422"/>
              <a:ext cx="56515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5" name="OTLSHAPE_T_896eaed9fd5a4801b1e6c4217991c80f_Title">
              <a:extLst>
                <a:ext uri="{FF2B5EF4-FFF2-40B4-BE49-F238E27FC236}">
                  <a16:creationId xmlns:a16="http://schemas.microsoft.com/office/drawing/2014/main" id="{50AB728B-32D3-D742-9B5D-2E7208692AFF}"/>
                </a:ext>
              </a:extLst>
            </p:cNvPr>
            <p:cNvSpPr txBox="1"/>
            <p:nvPr>
              <p:custDataLst>
                <p:tags r:id="rId47"/>
              </p:custDataLst>
            </p:nvPr>
          </p:nvSpPr>
          <p:spPr>
            <a:xfrm>
              <a:off x="6742127" y="4493895"/>
              <a:ext cx="16637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4" normalizeH="0" baseline="0" noProof="0">
                  <a:ln>
                    <a:noFill/>
                  </a:ln>
                  <a:solidFill>
                    <a:srgbClr val="737373"/>
                  </a:solidFill>
                  <a:effectLst/>
                  <a:uLnTx/>
                  <a:uFillTx/>
                </a:rPr>
                <a:t>SPK RF System Installation</a:t>
              </a:r>
            </a:p>
          </p:txBody>
        </p:sp>
        <p:sp>
          <p:nvSpPr>
            <p:cNvPr id="306" name="OTLSHAPE_T_b2953f1e457a4a1aa8f9269dc609efd5_Shape">
              <a:extLst>
                <a:ext uri="{FF2B5EF4-FFF2-40B4-BE49-F238E27FC236}">
                  <a16:creationId xmlns:a16="http://schemas.microsoft.com/office/drawing/2014/main" id="{5E2D39DB-4483-C946-993A-13418846752A}"/>
                </a:ext>
              </a:extLst>
            </p:cNvPr>
            <p:cNvSpPr/>
            <p:nvPr>
              <p:custDataLst>
                <p:tags r:id="rId48"/>
              </p:custDataLst>
            </p:nvPr>
          </p:nvSpPr>
          <p:spPr>
            <a:xfrm>
              <a:off x="1831193" y="4747578"/>
              <a:ext cx="17018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7" name="OTLSHAPE_T_b2953f1e457a4a1aa8f9269dc609efd5_Title">
              <a:extLst>
                <a:ext uri="{FF2B5EF4-FFF2-40B4-BE49-F238E27FC236}">
                  <a16:creationId xmlns:a16="http://schemas.microsoft.com/office/drawing/2014/main" id="{0E4780CE-B373-FE42-AC12-CDC260B910C7}"/>
                </a:ext>
              </a:extLst>
            </p:cNvPr>
            <p:cNvSpPr txBox="1"/>
            <p:nvPr>
              <p:custDataLst>
                <p:tags r:id="rId49"/>
              </p:custDataLst>
            </p:nvPr>
          </p:nvSpPr>
          <p:spPr>
            <a:xfrm>
              <a:off x="3573985" y="4718050"/>
              <a:ext cx="15621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Elliptical CDS Installation</a:t>
              </a:r>
            </a:p>
          </p:txBody>
        </p:sp>
        <p:sp>
          <p:nvSpPr>
            <p:cNvPr id="308" name="OTLSHAPE_T_68a1b8b09f6744be9bb92369bfb5bc78_Shape">
              <a:extLst>
                <a:ext uri="{FF2B5EF4-FFF2-40B4-BE49-F238E27FC236}">
                  <a16:creationId xmlns:a16="http://schemas.microsoft.com/office/drawing/2014/main" id="{8C57E92E-FD76-6344-83E8-997B66ECA48B}"/>
                </a:ext>
              </a:extLst>
            </p:cNvPr>
            <p:cNvSpPr/>
            <p:nvPr>
              <p:custDataLst>
                <p:tags r:id="rId50"/>
              </p:custDataLst>
            </p:nvPr>
          </p:nvSpPr>
          <p:spPr>
            <a:xfrm>
              <a:off x="3585857" y="4971733"/>
              <a:ext cx="24765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9" name="OTLSHAPE_T_68a1b8b09f6744be9bb92369bfb5bc78_Title">
              <a:extLst>
                <a:ext uri="{FF2B5EF4-FFF2-40B4-BE49-F238E27FC236}">
                  <a16:creationId xmlns:a16="http://schemas.microsoft.com/office/drawing/2014/main" id="{A90B2719-6CA3-924E-9722-9CF5A0AF5ADE}"/>
                </a:ext>
              </a:extLst>
            </p:cNvPr>
            <p:cNvSpPr txBox="1"/>
            <p:nvPr>
              <p:custDataLst>
                <p:tags r:id="rId51"/>
              </p:custDataLst>
            </p:nvPr>
          </p:nvSpPr>
          <p:spPr>
            <a:xfrm>
              <a:off x="6108499" y="4942205"/>
              <a:ext cx="12827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8" normalizeH="0" baseline="0" noProof="0">
                  <a:ln>
                    <a:noFill/>
                  </a:ln>
                  <a:solidFill>
                    <a:srgbClr val="737373"/>
                  </a:solidFill>
                  <a:effectLst/>
                  <a:uLnTx/>
                  <a:uFillTx/>
                </a:rPr>
                <a:t>MBL CM Installation</a:t>
              </a:r>
            </a:p>
          </p:txBody>
        </p:sp>
        <p:sp>
          <p:nvSpPr>
            <p:cNvPr id="310" name="OTLSHAPE_T_52aa493ce2c64b6e942b83d9f0eb6bdb_Shape">
              <a:extLst>
                <a:ext uri="{FF2B5EF4-FFF2-40B4-BE49-F238E27FC236}">
                  <a16:creationId xmlns:a16="http://schemas.microsoft.com/office/drawing/2014/main" id="{451BA31A-5FC7-7644-BDCD-96DA157A47DA}"/>
                </a:ext>
              </a:extLst>
            </p:cNvPr>
            <p:cNvSpPr/>
            <p:nvPr>
              <p:custDataLst>
                <p:tags r:id="rId52"/>
              </p:custDataLst>
            </p:nvPr>
          </p:nvSpPr>
          <p:spPr>
            <a:xfrm>
              <a:off x="5145557" y="5195888"/>
              <a:ext cx="11684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1" name="OTLSHAPE_T_52aa493ce2c64b6e942b83d9f0eb6bdb_Title">
              <a:extLst>
                <a:ext uri="{FF2B5EF4-FFF2-40B4-BE49-F238E27FC236}">
                  <a16:creationId xmlns:a16="http://schemas.microsoft.com/office/drawing/2014/main" id="{D02AE1EA-4086-2C45-96D1-CB07DE606CBB}"/>
                </a:ext>
              </a:extLst>
            </p:cNvPr>
            <p:cNvSpPr txBox="1"/>
            <p:nvPr>
              <p:custDataLst>
                <p:tags r:id="rId53"/>
              </p:custDataLst>
            </p:nvPr>
          </p:nvSpPr>
          <p:spPr>
            <a:xfrm>
              <a:off x="6352202" y="5166360"/>
              <a:ext cx="13589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MBL LWU Installation</a:t>
              </a:r>
            </a:p>
          </p:txBody>
        </p:sp>
        <p:sp>
          <p:nvSpPr>
            <p:cNvPr id="312" name="OTLSHAPE_T_f64d9a2fb26f4f28920935f81dda2570_Shape">
              <a:extLst>
                <a:ext uri="{FF2B5EF4-FFF2-40B4-BE49-F238E27FC236}">
                  <a16:creationId xmlns:a16="http://schemas.microsoft.com/office/drawing/2014/main" id="{54478F64-E414-6F4C-B949-0FCFB3644A95}"/>
                </a:ext>
              </a:extLst>
            </p:cNvPr>
            <p:cNvSpPr/>
            <p:nvPr>
              <p:custDataLst>
                <p:tags r:id="rId54"/>
              </p:custDataLst>
            </p:nvPr>
          </p:nvSpPr>
          <p:spPr>
            <a:xfrm>
              <a:off x="1051343" y="5420042"/>
              <a:ext cx="52578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3" name="OTLSHAPE_T_f64d9a2fb26f4f28920935f81dda2570_Title">
              <a:extLst>
                <a:ext uri="{FF2B5EF4-FFF2-40B4-BE49-F238E27FC236}">
                  <a16:creationId xmlns:a16="http://schemas.microsoft.com/office/drawing/2014/main" id="{FE322526-E612-3E49-9E65-FF1D78225894}"/>
                </a:ext>
              </a:extLst>
            </p:cNvPr>
            <p:cNvSpPr txBox="1"/>
            <p:nvPr>
              <p:custDataLst>
                <p:tags r:id="rId55"/>
              </p:custDataLst>
            </p:nvPr>
          </p:nvSpPr>
          <p:spPr>
            <a:xfrm>
              <a:off x="6352202" y="5390515"/>
              <a:ext cx="17145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4" normalizeH="0" baseline="0" noProof="0">
                  <a:ln>
                    <a:noFill/>
                  </a:ln>
                  <a:solidFill>
                    <a:srgbClr val="737373"/>
                  </a:solidFill>
                  <a:effectLst/>
                  <a:uLnTx/>
                  <a:uFillTx/>
                </a:rPr>
                <a:t>MBL RF System Installation</a:t>
              </a:r>
            </a:p>
          </p:txBody>
        </p:sp>
        <p:sp>
          <p:nvSpPr>
            <p:cNvPr id="314" name="OTLSHAPE_T_361af13911ee49869fd069bf5aee0cdc_Shape">
              <a:extLst>
                <a:ext uri="{FF2B5EF4-FFF2-40B4-BE49-F238E27FC236}">
                  <a16:creationId xmlns:a16="http://schemas.microsoft.com/office/drawing/2014/main" id="{E4B9BFF5-2613-0446-A401-A918BC29E497}"/>
                </a:ext>
              </a:extLst>
            </p:cNvPr>
            <p:cNvSpPr/>
            <p:nvPr>
              <p:custDataLst>
                <p:tags r:id="rId56"/>
              </p:custDataLst>
            </p:nvPr>
          </p:nvSpPr>
          <p:spPr>
            <a:xfrm>
              <a:off x="8167477" y="5644197"/>
              <a:ext cx="14097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 name="OTLSHAPE_T_361af13911ee49869fd069bf5aee0cdc_Title">
              <a:extLst>
                <a:ext uri="{FF2B5EF4-FFF2-40B4-BE49-F238E27FC236}">
                  <a16:creationId xmlns:a16="http://schemas.microsoft.com/office/drawing/2014/main" id="{9CF7683B-8178-FF45-BB1F-13A53A298DD2}"/>
                </a:ext>
              </a:extLst>
            </p:cNvPr>
            <p:cNvSpPr txBox="1"/>
            <p:nvPr>
              <p:custDataLst>
                <p:tags r:id="rId57"/>
              </p:custDataLst>
            </p:nvPr>
          </p:nvSpPr>
          <p:spPr>
            <a:xfrm>
              <a:off x="9617825" y="5614670"/>
              <a:ext cx="12446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8" normalizeH="0" baseline="0" noProof="0">
                  <a:ln>
                    <a:noFill/>
                  </a:ln>
                  <a:solidFill>
                    <a:srgbClr val="737373"/>
                  </a:solidFill>
                  <a:effectLst/>
                  <a:uLnTx/>
                  <a:uFillTx/>
                </a:rPr>
                <a:t>HBL CM Installation</a:t>
              </a:r>
            </a:p>
          </p:txBody>
        </p:sp>
        <p:sp>
          <p:nvSpPr>
            <p:cNvPr id="316" name="OTLSHAPE_T_7b75367ec2b04a03bc7ffd06ec183b7c_Shape">
              <a:extLst>
                <a:ext uri="{FF2B5EF4-FFF2-40B4-BE49-F238E27FC236}">
                  <a16:creationId xmlns:a16="http://schemas.microsoft.com/office/drawing/2014/main" id="{0EE8F1A0-EF58-324E-8330-08EF7D375715}"/>
                </a:ext>
              </a:extLst>
            </p:cNvPr>
            <p:cNvSpPr/>
            <p:nvPr>
              <p:custDataLst>
                <p:tags r:id="rId58"/>
              </p:custDataLst>
            </p:nvPr>
          </p:nvSpPr>
          <p:spPr>
            <a:xfrm>
              <a:off x="8167477" y="5868353"/>
              <a:ext cx="1409700" cy="1270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7" name="OTLSHAPE_T_7b75367ec2b04a03bc7ffd06ec183b7c_Title">
              <a:extLst>
                <a:ext uri="{FF2B5EF4-FFF2-40B4-BE49-F238E27FC236}">
                  <a16:creationId xmlns:a16="http://schemas.microsoft.com/office/drawing/2014/main" id="{F34053E4-A6BF-114E-8410-02E4E1DA8E6E}"/>
                </a:ext>
              </a:extLst>
            </p:cNvPr>
            <p:cNvSpPr txBox="1"/>
            <p:nvPr>
              <p:custDataLst>
                <p:tags r:id="rId59"/>
              </p:custDataLst>
            </p:nvPr>
          </p:nvSpPr>
          <p:spPr>
            <a:xfrm>
              <a:off x="9617825" y="5838825"/>
              <a:ext cx="16764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4" normalizeH="0" baseline="0" noProof="0">
                  <a:ln>
                    <a:noFill/>
                  </a:ln>
                  <a:solidFill>
                    <a:srgbClr val="737373"/>
                  </a:solidFill>
                  <a:effectLst/>
                  <a:uLnTx/>
                  <a:uFillTx/>
                </a:rPr>
                <a:t>HBL RF System Installation</a:t>
              </a:r>
            </a:p>
          </p:txBody>
        </p:sp>
        <p:sp>
          <p:nvSpPr>
            <p:cNvPr id="318" name="OTLSHAPE_T_01ed87b3729c48b49c02172a79891b44_Shape">
              <a:extLst>
                <a:ext uri="{FF2B5EF4-FFF2-40B4-BE49-F238E27FC236}">
                  <a16:creationId xmlns:a16="http://schemas.microsoft.com/office/drawing/2014/main" id="{3BA0A0A1-CA38-5F4F-958C-CA0D69B35353}"/>
                </a:ext>
              </a:extLst>
            </p:cNvPr>
            <p:cNvSpPr/>
            <p:nvPr>
              <p:custDataLst>
                <p:tags r:id="rId60"/>
              </p:custDataLst>
            </p:nvPr>
          </p:nvSpPr>
          <p:spPr>
            <a:xfrm>
              <a:off x="1051343" y="6092508"/>
              <a:ext cx="3746500" cy="127000"/>
            </a:xfrm>
            <a:prstGeom prst="roundRect">
              <a:avLst>
                <a:gd name="adj" fmla="val 100000"/>
              </a:avLst>
            </a:prstGeom>
            <a:solidFill>
              <a:srgbClr val="70AD47"/>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 name="OTLSHAPE_T_01ed87b3729c48b49c02172a79891b44_Title">
              <a:extLst>
                <a:ext uri="{FF2B5EF4-FFF2-40B4-BE49-F238E27FC236}">
                  <a16:creationId xmlns:a16="http://schemas.microsoft.com/office/drawing/2014/main" id="{72F5BDAC-A0E1-094B-919D-89CC47BA6663}"/>
                </a:ext>
              </a:extLst>
            </p:cNvPr>
            <p:cNvSpPr txBox="1"/>
            <p:nvPr>
              <p:custDataLst>
                <p:tags r:id="rId61"/>
              </p:custDataLst>
            </p:nvPr>
          </p:nvSpPr>
          <p:spPr>
            <a:xfrm>
              <a:off x="4841242" y="6062980"/>
              <a:ext cx="17018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737373"/>
                  </a:solidFill>
                  <a:effectLst/>
                  <a:uLnTx/>
                  <a:uFillTx/>
                </a:rPr>
                <a:t>HEBT/A2T LWU Installation</a:t>
              </a:r>
            </a:p>
          </p:txBody>
        </p:sp>
        <p:sp>
          <p:nvSpPr>
            <p:cNvPr id="320" name="OTLSHAPE_T_8ddca82f0842400facaef486ce634df7_Shape">
              <a:extLst>
                <a:ext uri="{FF2B5EF4-FFF2-40B4-BE49-F238E27FC236}">
                  <a16:creationId xmlns:a16="http://schemas.microsoft.com/office/drawing/2014/main" id="{566B5337-6767-BA46-B535-97A535CAA5E1}"/>
                </a:ext>
              </a:extLst>
            </p:cNvPr>
            <p:cNvSpPr/>
            <p:nvPr>
              <p:custDataLst>
                <p:tags r:id="rId62"/>
              </p:custDataLst>
            </p:nvPr>
          </p:nvSpPr>
          <p:spPr>
            <a:xfrm>
              <a:off x="1051343" y="6287135"/>
              <a:ext cx="8521700" cy="186055"/>
            </a:xfrm>
            <a:prstGeom prst="roundRect">
              <a:avLst>
                <a:gd name="adj" fmla="val 100000"/>
              </a:avLst>
            </a:prstGeom>
            <a:solidFill>
              <a:srgbClr val="5B9BD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1" name="OTLSHAPE_T_8ddca82f0842400facaef486ce634df7_Title">
              <a:extLst>
                <a:ext uri="{FF2B5EF4-FFF2-40B4-BE49-F238E27FC236}">
                  <a16:creationId xmlns:a16="http://schemas.microsoft.com/office/drawing/2014/main" id="{08125F90-AEFA-9548-BF3F-B946569FDB0F}"/>
                </a:ext>
              </a:extLst>
            </p:cNvPr>
            <p:cNvSpPr txBox="1"/>
            <p:nvPr>
              <p:custDataLst>
                <p:tags r:id="rId63"/>
              </p:custDataLst>
            </p:nvPr>
          </p:nvSpPr>
          <p:spPr>
            <a:xfrm>
              <a:off x="4873532" y="6287135"/>
              <a:ext cx="876300" cy="186055"/>
            </a:xfrm>
            <a:prstGeom prst="rect">
              <a:avLst/>
            </a:prstGeom>
            <a:noFill/>
          </p:spPr>
          <p:txBody>
            <a:bodyPr vert="horz" wrap="square" lIns="0" tIns="0" rIns="0" bIns="0" rtlCol="0" anchor="ctr" anchorCtr="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1" i="0" u="none" strike="noStrike" kern="0" cap="none" spc="-6" normalizeH="0" baseline="0" noProof="0">
                  <a:ln>
                    <a:noFill/>
                  </a:ln>
                  <a:solidFill>
                    <a:srgbClr val="E7E6E6"/>
                  </a:solidFill>
                  <a:effectLst/>
                  <a:uLnTx/>
                  <a:uFillTx/>
                </a:rPr>
                <a:t>Infrastructure</a:t>
              </a:r>
            </a:p>
          </p:txBody>
        </p:sp>
      </p:grpSp>
    </p:spTree>
    <p:extLst>
      <p:ext uri="{BB962C8B-B14F-4D97-AF65-F5344CB8AC3E}">
        <p14:creationId xmlns:p14="http://schemas.microsoft.com/office/powerpoint/2010/main" val="292360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 Graph</a:t>
            </a:r>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a:p>
        </p:txBody>
      </p:sp>
      <p:pic>
        <p:nvPicPr>
          <p:cNvPr id="5" name="Picture 4" descr="&lt;CH226&gt;"/>
          <p:cNvPicPr/>
          <p:nvPr/>
        </p:nvPicPr>
        <p:blipFill>
          <a:blip r:embed="rId3">
            <a:extLst>
              <a:ext uri="{28A0092B-C50C-407E-A947-70E740481C1C}">
                <a14:useLocalDpi xmlns:a14="http://schemas.microsoft.com/office/drawing/2010/main"/>
              </a:ext>
            </a:extLst>
          </a:blip>
          <a:stretch/>
        </p:blipFill>
        <p:spPr>
          <a:xfrm>
            <a:off x="1542916" y="1476004"/>
            <a:ext cx="9089881" cy="3374012"/>
          </a:xfrm>
          <a:prstGeom prst="rect">
            <a:avLst/>
          </a:prstGeom>
        </p:spPr>
      </p:pic>
      <p:sp>
        <p:nvSpPr>
          <p:cNvPr id="14" name="TextBox 13"/>
          <p:cNvSpPr txBox="1"/>
          <p:nvPr/>
        </p:nvSpPr>
        <p:spPr>
          <a:xfrm>
            <a:off x="1991544" y="4509121"/>
            <a:ext cx="8676456" cy="2062103"/>
          </a:xfrm>
          <a:prstGeom prst="rect">
            <a:avLst/>
          </a:prstGeom>
          <a:noFill/>
          <a:ln w="38100" cmpd="sng">
            <a:noFill/>
          </a:ln>
        </p:spPr>
        <p:txBody>
          <a:bodyPr wrap="square" rtlCol="0">
            <a:spAutoFit/>
          </a:bodyPr>
          <a:lstStyle/>
          <a:p>
            <a:r>
              <a:rPr lang="en-US" sz="2000" b="1" u="sng" dirty="0"/>
              <a:t>Current Status</a:t>
            </a:r>
          </a:p>
          <a:p>
            <a:pPr marL="285750" indent="-285750">
              <a:buFont typeface="Arial"/>
              <a:buChar char="•"/>
            </a:pPr>
            <a:r>
              <a:rPr lang="en-US" dirty="0"/>
              <a:t>Cost Variance is by end of Jan 2.8 M€. </a:t>
            </a:r>
          </a:p>
          <a:p>
            <a:pPr lvl="1"/>
            <a:r>
              <a:rPr lang="en-US" dirty="0"/>
              <a:t>Main reason for the positive CV is need of additional re-planning to reflect actual cost. </a:t>
            </a:r>
          </a:p>
          <a:p>
            <a:pPr marL="285750" indent="-285750">
              <a:buFont typeface="Arial"/>
              <a:buChar char="•"/>
            </a:pPr>
            <a:r>
              <a:rPr lang="en-US" dirty="0"/>
              <a:t>Schedule variance is by end of Feb -12.9 M€.</a:t>
            </a:r>
          </a:p>
          <a:p>
            <a:pPr lvl="1"/>
            <a:r>
              <a:rPr lang="en-US" dirty="0"/>
              <a:t>Main contributors to the SV are NCFE: Delay in copper plating for the DTL tank sections. DTL schedule have been re-planned in P6.  Beam Diagnostics: re-planning in progress. RF Systems: delay in ESS Bilbao, </a:t>
            </a:r>
            <a:r>
              <a:rPr lang="en-US" dirty="0" err="1"/>
              <a:t>Atomki</a:t>
            </a:r>
            <a:r>
              <a:rPr lang="en-US" dirty="0"/>
              <a:t> IK</a:t>
            </a:r>
            <a:r>
              <a:rPr lang="en-US" dirty="0">
                <a:solidFill>
                  <a:srgbClr val="FF0000"/>
                </a:solidFill>
              </a:rPr>
              <a:t> </a:t>
            </a:r>
            <a:r>
              <a:rPr lang="en-US" dirty="0"/>
              <a:t>activities.</a:t>
            </a:r>
            <a:endParaRPr lang="en-US" b="1" dirty="0"/>
          </a:p>
        </p:txBody>
      </p:sp>
      <p:sp>
        <p:nvSpPr>
          <p:cNvPr id="6" name="TextBox 5"/>
          <p:cNvSpPr txBox="1"/>
          <p:nvPr/>
        </p:nvSpPr>
        <p:spPr>
          <a:xfrm>
            <a:off x="9270130" y="1443920"/>
            <a:ext cx="1394934" cy="253916"/>
          </a:xfrm>
          <a:prstGeom prst="rect">
            <a:avLst/>
          </a:prstGeom>
          <a:noFill/>
        </p:spPr>
        <p:txBody>
          <a:bodyPr wrap="none" rtlCol="0">
            <a:spAutoFit/>
          </a:bodyPr>
          <a:lstStyle/>
          <a:p>
            <a:r>
              <a:rPr lang="sv-SE" sz="1050"/>
              <a:t>(* No InKind included)</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p:blipFill>
        <p:spPr>
          <a:xfrm>
            <a:off x="9120336" y="2710547"/>
            <a:ext cx="1363028" cy="1243013"/>
          </a:xfrm>
          <a:prstGeom prst="rect">
            <a:avLst/>
          </a:prstGeom>
          <a:ln w="3175">
            <a:solidFill>
              <a:srgbClr val="363636"/>
            </a:solidFill>
          </a:ln>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5"/>
          <a:stretch>
            <a:fillRect/>
          </a:stretch>
        </p:blipFill>
        <p:spPr>
          <a:xfrm>
            <a:off x="3255200" y="3130381"/>
            <a:ext cx="5665310" cy="498126"/>
          </a:xfrm>
          <a:prstGeom prst="rect">
            <a:avLst/>
          </a:prstGeom>
        </p:spPr>
      </p:pic>
    </p:spTree>
    <p:extLst>
      <p:ext uri="{BB962C8B-B14F-4D97-AF65-F5344CB8AC3E}">
        <p14:creationId xmlns:p14="http://schemas.microsoft.com/office/powerpoint/2010/main" val="97362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D9B2-687A-8547-AC36-C29C69B2A0C7}"/>
              </a:ext>
            </a:extLst>
          </p:cNvPr>
          <p:cNvSpPr>
            <a:spLocks noGrp="1"/>
          </p:cNvSpPr>
          <p:nvPr>
            <p:ph type="title"/>
          </p:nvPr>
        </p:nvSpPr>
        <p:spPr/>
        <p:txBody>
          <a:bodyPr/>
          <a:lstStyle/>
          <a:p>
            <a:r>
              <a:rPr lang="en-GB" dirty="0"/>
              <a:t>Evolution of Accelerator Major Milestones</a:t>
            </a:r>
          </a:p>
        </p:txBody>
      </p:sp>
      <p:sp>
        <p:nvSpPr>
          <p:cNvPr id="4" name="Slide Number Placeholder 3">
            <a:extLst>
              <a:ext uri="{FF2B5EF4-FFF2-40B4-BE49-F238E27FC236}">
                <a16:creationId xmlns:a16="http://schemas.microsoft.com/office/drawing/2014/main" id="{A3B168D8-F33B-2E4A-9640-1E1A27154E26}"/>
              </a:ext>
            </a:extLst>
          </p:cNvPr>
          <p:cNvSpPr>
            <a:spLocks noGrp="1"/>
          </p:cNvSpPr>
          <p:nvPr>
            <p:ph type="sldNum" sz="quarter" idx="12"/>
          </p:nvPr>
        </p:nvSpPr>
        <p:spPr/>
        <p:txBody>
          <a:bodyPr/>
          <a:lstStyle/>
          <a:p>
            <a:fld id="{551115BC-487E-4422-894C-CB7CD3E79223}" type="slidenum">
              <a:rPr lang="en-GB" smtClean="0"/>
              <a:pPr/>
              <a:t>17</a:t>
            </a:fld>
            <a:endParaRPr lang="en-GB"/>
          </a:p>
        </p:txBody>
      </p:sp>
      <p:pic>
        <p:nvPicPr>
          <p:cNvPr id="5" name="Picture 4">
            <a:extLst>
              <a:ext uri="{FF2B5EF4-FFF2-40B4-BE49-F238E27FC236}">
                <a16:creationId xmlns:a16="http://schemas.microsoft.com/office/drawing/2014/main" id="{06411B01-0360-FE4F-B964-6C8BB2D07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490" y="1988840"/>
            <a:ext cx="7189886" cy="4129960"/>
          </a:xfrm>
          <a:prstGeom prst="rect">
            <a:avLst/>
          </a:prstGeom>
        </p:spPr>
      </p:pic>
    </p:spTree>
    <p:extLst>
      <p:ext uri="{BB962C8B-B14F-4D97-AF65-F5344CB8AC3E}">
        <p14:creationId xmlns:p14="http://schemas.microsoft.com/office/powerpoint/2010/main" val="4131621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a:off x="1612980" y="2744458"/>
            <a:ext cx="2576" cy="35095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 idx="2"/>
            <a:endCxn id="16" idx="0"/>
          </p:cNvCxnSpPr>
          <p:nvPr/>
        </p:nvCxnSpPr>
        <p:spPr>
          <a:xfrm flipH="1">
            <a:off x="5813506" y="1223547"/>
            <a:ext cx="1790" cy="1926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628136" y="-30543"/>
            <a:ext cx="8947830" cy="476672"/>
          </a:xfrm>
        </p:spPr>
        <p:txBody>
          <a:bodyPr>
            <a:noAutofit/>
          </a:bodyPr>
          <a:lstStyle/>
          <a:p>
            <a:r>
              <a:rPr lang="en-GB" sz="1571" dirty="0"/>
              <a:t>Accelerator Division</a:t>
            </a:r>
            <a:r>
              <a:rPr lang="en-GB" sz="1571" i="1" dirty="0"/>
              <a:t>– organigram for line org (in white) and contractors/visitors for the sub-project + In-kinds</a:t>
            </a:r>
          </a:p>
        </p:txBody>
      </p:sp>
      <p:sp>
        <p:nvSpPr>
          <p:cNvPr id="6" name="TextBox 5"/>
          <p:cNvSpPr txBox="1"/>
          <p:nvPr/>
        </p:nvSpPr>
        <p:spPr>
          <a:xfrm>
            <a:off x="1524000" y="404664"/>
            <a:ext cx="2154589" cy="807272"/>
          </a:xfrm>
          <a:prstGeom prst="rect">
            <a:avLst/>
          </a:prstGeom>
          <a:noFill/>
        </p:spPr>
        <p:txBody>
          <a:bodyPr wrap="square" lIns="91440" tIns="45720" rIns="91440" bIns="45720" rtlCol="0">
            <a:spAutoFit/>
          </a:bodyPr>
          <a:lstStyle/>
          <a:p>
            <a:r>
              <a:rPr lang="en-GB" sz="929" dirty="0"/>
              <a:t>Head Count: 136 (2019-04-08)</a:t>
            </a:r>
          </a:p>
          <a:p>
            <a:r>
              <a:rPr lang="en-GB" sz="929" dirty="0">
                <a:solidFill>
                  <a:schemeClr val="bg1"/>
                </a:solidFill>
              </a:rPr>
              <a:t>97 employees</a:t>
            </a:r>
          </a:p>
          <a:p>
            <a:r>
              <a:rPr lang="en-GB" sz="929" dirty="0">
                <a:solidFill>
                  <a:srgbClr val="FFFF00"/>
                </a:solidFill>
              </a:rPr>
              <a:t>29 from EIS, Visitors, Consultants, Students, Planners, Controller</a:t>
            </a:r>
          </a:p>
          <a:p>
            <a:r>
              <a:rPr lang="en-GB" sz="929" dirty="0"/>
              <a:t>13 In-kind </a:t>
            </a:r>
          </a:p>
        </p:txBody>
      </p:sp>
      <p:sp>
        <p:nvSpPr>
          <p:cNvPr id="7" name="Slide Number Placeholder 3"/>
          <p:cNvSpPr>
            <a:spLocks noGrp="1"/>
          </p:cNvSpPr>
          <p:nvPr>
            <p:ph type="sldNum" sz="quarter" idx="12"/>
          </p:nvPr>
        </p:nvSpPr>
        <p:spPr>
          <a:xfrm>
            <a:off x="1775521" y="6525345"/>
            <a:ext cx="2571714" cy="260648"/>
          </a:xfrm>
        </p:spPr>
        <p:txBody>
          <a:bodyPr/>
          <a:lstStyle/>
          <a:p>
            <a:pPr algn="l"/>
            <a:r>
              <a:rPr lang="sv-SE" sz="929" dirty="0">
                <a:solidFill>
                  <a:prstClr val="black">
                    <a:tint val="75000"/>
                  </a:prstClr>
                </a:solidFill>
              </a:rPr>
              <a:t>Caroline Prabert   2019-04-08</a:t>
            </a:r>
          </a:p>
        </p:txBody>
      </p:sp>
      <p:sp>
        <p:nvSpPr>
          <p:cNvPr id="4" name="TextBox 3"/>
          <p:cNvSpPr txBox="1"/>
          <p:nvPr/>
        </p:nvSpPr>
        <p:spPr>
          <a:xfrm>
            <a:off x="4669270" y="735465"/>
            <a:ext cx="2292052" cy="488082"/>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1000" b="1" dirty="0">
                <a:solidFill>
                  <a:schemeClr val="bg1"/>
                </a:solidFill>
              </a:rPr>
              <a:t>Mats Lindroos – Head of Division</a:t>
            </a:r>
          </a:p>
          <a:p>
            <a:pPr algn="ctr"/>
            <a:r>
              <a:rPr lang="sv-SE" sz="786" dirty="0">
                <a:solidFill>
                  <a:schemeClr val="bg1"/>
                </a:solidFill>
              </a:rPr>
              <a:t>Håkan Danared – Deputy Head of Division</a:t>
            </a:r>
          </a:p>
          <a:p>
            <a:pPr algn="ctr"/>
            <a:r>
              <a:rPr lang="sv-SE" sz="786" dirty="0">
                <a:solidFill>
                  <a:schemeClr val="bg1"/>
                </a:solidFill>
              </a:rPr>
              <a:t>John Weisend II – Deputy (sub) Project Leader</a:t>
            </a:r>
          </a:p>
        </p:txBody>
      </p:sp>
      <p:sp>
        <p:nvSpPr>
          <p:cNvPr id="9" name="TextBox 8"/>
          <p:cNvSpPr txBox="1"/>
          <p:nvPr/>
        </p:nvSpPr>
        <p:spPr>
          <a:xfrm>
            <a:off x="4288876" y="1580202"/>
            <a:ext cx="1219323" cy="504562"/>
          </a:xfrm>
          <a:prstGeom prst="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rtlCol="0">
            <a:spAutoFit/>
          </a:bodyPr>
          <a:lstStyle/>
          <a:p>
            <a:pPr algn="ctr"/>
            <a:r>
              <a:rPr lang="sv-SE" sz="750" b="1" dirty="0">
                <a:solidFill>
                  <a:schemeClr val="bg1"/>
                </a:solidFill>
              </a:rPr>
              <a:t>Administration</a:t>
            </a:r>
          </a:p>
          <a:p>
            <a:pPr algn="ctr"/>
            <a:r>
              <a:rPr lang="sv-SE" sz="643" dirty="0">
                <a:solidFill>
                  <a:schemeClr val="bg1"/>
                </a:solidFill>
              </a:rPr>
              <a:t>Caroline Prabert</a:t>
            </a:r>
          </a:p>
          <a:p>
            <a:pPr algn="ctr"/>
            <a:r>
              <a:rPr lang="sv-SE" sz="643" dirty="0">
                <a:solidFill>
                  <a:schemeClr val="bg1"/>
                </a:solidFill>
              </a:rPr>
              <a:t>Inga Tejedor</a:t>
            </a:r>
          </a:p>
          <a:p>
            <a:pPr algn="ctr"/>
            <a:r>
              <a:rPr lang="sv-SE" sz="643" dirty="0">
                <a:solidFill>
                  <a:schemeClr val="bg1"/>
                </a:solidFill>
              </a:rPr>
              <a:t>WeiYing Li </a:t>
            </a:r>
          </a:p>
        </p:txBody>
      </p:sp>
      <p:sp>
        <p:nvSpPr>
          <p:cNvPr id="10" name="TextBox 9"/>
          <p:cNvSpPr txBox="1"/>
          <p:nvPr/>
        </p:nvSpPr>
        <p:spPr>
          <a:xfrm>
            <a:off x="6133968" y="1579985"/>
            <a:ext cx="1421961" cy="504562"/>
          </a:xfrm>
          <a:prstGeom prst="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rtlCol="0">
            <a:spAutoFit/>
          </a:bodyPr>
          <a:lstStyle/>
          <a:p>
            <a:pPr algn="ctr"/>
            <a:r>
              <a:rPr lang="sv-SE" sz="750" b="1" dirty="0">
                <a:solidFill>
                  <a:schemeClr val="bg1"/>
                </a:solidFill>
              </a:rPr>
              <a:t>Planning and Project Control</a:t>
            </a:r>
          </a:p>
          <a:p>
            <a:pPr algn="ctr"/>
            <a:r>
              <a:rPr lang="sv-SE" sz="643" dirty="0">
                <a:solidFill>
                  <a:srgbClr val="FFFF00"/>
                </a:solidFill>
              </a:rPr>
              <a:t>Lena Gunnarsson</a:t>
            </a:r>
          </a:p>
          <a:p>
            <a:pPr algn="ctr"/>
            <a:r>
              <a:rPr lang="sv-SE" sz="643" dirty="0">
                <a:solidFill>
                  <a:srgbClr val="FFFF00"/>
                </a:solidFill>
              </a:rPr>
              <a:t>Eldar Safarov</a:t>
            </a:r>
            <a:endParaRPr lang="sv-SE" sz="643" dirty="0">
              <a:solidFill>
                <a:schemeClr val="bg1"/>
              </a:solidFill>
            </a:endParaRPr>
          </a:p>
          <a:p>
            <a:pPr algn="ctr"/>
            <a:r>
              <a:rPr lang="sv-SE" sz="643" dirty="0">
                <a:solidFill>
                  <a:srgbClr val="FFFF00"/>
                </a:solidFill>
              </a:rPr>
              <a:t>Diana Bergenholtz</a:t>
            </a:r>
          </a:p>
        </p:txBody>
      </p:sp>
      <p:sp>
        <p:nvSpPr>
          <p:cNvPr id="12" name="TextBox 11"/>
          <p:cNvSpPr txBox="1"/>
          <p:nvPr/>
        </p:nvSpPr>
        <p:spPr>
          <a:xfrm>
            <a:off x="6130796" y="2296655"/>
            <a:ext cx="1425133" cy="405624"/>
          </a:xfrm>
          <a:prstGeom prst="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rtlCol="0">
            <a:spAutoFit/>
          </a:bodyPr>
          <a:lstStyle/>
          <a:p>
            <a:pPr algn="ctr"/>
            <a:r>
              <a:rPr lang="sv-SE" sz="750" b="1" dirty="0">
                <a:solidFill>
                  <a:schemeClr val="bg1"/>
                </a:solidFill>
              </a:rPr>
              <a:t>IKC Coordination</a:t>
            </a:r>
          </a:p>
          <a:p>
            <a:pPr algn="ctr"/>
            <a:r>
              <a:rPr lang="sv-SE" sz="643" dirty="0">
                <a:solidFill>
                  <a:schemeClr val="bg1"/>
                </a:solidFill>
              </a:rPr>
              <a:t>Håkan Danared</a:t>
            </a:r>
          </a:p>
          <a:p>
            <a:pPr algn="ctr"/>
            <a:r>
              <a:rPr lang="sv-SE" sz="643" dirty="0">
                <a:solidFill>
                  <a:srgbClr val="FFFF00"/>
                </a:solidFill>
              </a:rPr>
              <a:t>Ebbe Malmstedt (C)</a:t>
            </a:r>
          </a:p>
        </p:txBody>
      </p:sp>
      <p:sp>
        <p:nvSpPr>
          <p:cNvPr id="13" name="TextBox 12"/>
          <p:cNvSpPr txBox="1"/>
          <p:nvPr/>
        </p:nvSpPr>
        <p:spPr>
          <a:xfrm>
            <a:off x="1569783" y="2311372"/>
            <a:ext cx="1457948" cy="433067"/>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750" b="1" dirty="0">
                <a:solidFill>
                  <a:schemeClr val="bg1"/>
                </a:solidFill>
              </a:rPr>
              <a:t>Beam Physics, Operations &amp; Beam Diagnostics</a:t>
            </a:r>
          </a:p>
          <a:p>
            <a:pPr algn="ctr"/>
            <a:r>
              <a:rPr lang="sv-SE" sz="714" b="1" dirty="0">
                <a:solidFill>
                  <a:schemeClr val="bg1"/>
                </a:solidFill>
              </a:rPr>
              <a:t>Andreas Jansson - GL</a:t>
            </a:r>
          </a:p>
        </p:txBody>
      </p:sp>
      <p:sp>
        <p:nvSpPr>
          <p:cNvPr id="15" name="TextBox 14"/>
          <p:cNvSpPr txBox="1"/>
          <p:nvPr/>
        </p:nvSpPr>
        <p:spPr>
          <a:xfrm>
            <a:off x="3313320" y="3141104"/>
            <a:ext cx="1440160" cy="515526"/>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750" b="1" dirty="0">
                <a:solidFill>
                  <a:schemeClr val="bg1"/>
                </a:solidFill>
              </a:rPr>
              <a:t>Linac</a:t>
            </a:r>
          </a:p>
          <a:p>
            <a:pPr algn="ctr"/>
            <a:r>
              <a:rPr lang="sv-SE" sz="714" b="1" dirty="0">
                <a:solidFill>
                  <a:schemeClr val="bg1"/>
                </a:solidFill>
              </a:rPr>
              <a:t>Håkan Danared- GL</a:t>
            </a:r>
          </a:p>
          <a:p>
            <a:pPr algn="ctr"/>
            <a:r>
              <a:rPr lang="sv-SE" sz="643" dirty="0">
                <a:solidFill>
                  <a:schemeClr val="bg1"/>
                </a:solidFill>
              </a:rPr>
              <a:t>Cecilia Maiano</a:t>
            </a:r>
          </a:p>
          <a:p>
            <a:pPr algn="ctr"/>
            <a:r>
              <a:rPr lang="sv-SE" sz="643" dirty="0">
                <a:solidFill>
                  <a:schemeClr val="bg1"/>
                </a:solidFill>
              </a:rPr>
              <a:t>I</a:t>
            </a:r>
            <a:r>
              <a:rPr lang="en-GB" sz="643" dirty="0">
                <a:solidFill>
                  <a:schemeClr val="bg1"/>
                </a:solidFill>
              </a:rPr>
              <a:t>ñ</a:t>
            </a:r>
            <a:r>
              <a:rPr lang="sv-SE" sz="643" dirty="0" err="1">
                <a:solidFill>
                  <a:schemeClr val="bg1"/>
                </a:solidFill>
              </a:rPr>
              <a:t>igo</a:t>
            </a:r>
            <a:r>
              <a:rPr lang="sv-SE" sz="643" dirty="0">
                <a:solidFill>
                  <a:schemeClr val="bg1"/>
                </a:solidFill>
              </a:rPr>
              <a:t> Alonso</a:t>
            </a:r>
          </a:p>
        </p:txBody>
      </p:sp>
      <p:sp>
        <p:nvSpPr>
          <p:cNvPr id="16" name="TextBox 15"/>
          <p:cNvSpPr txBox="1"/>
          <p:nvPr/>
        </p:nvSpPr>
        <p:spPr>
          <a:xfrm>
            <a:off x="5093426" y="3149814"/>
            <a:ext cx="1440160" cy="317651"/>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750" b="1" dirty="0">
                <a:solidFill>
                  <a:schemeClr val="bg1"/>
                </a:solidFill>
              </a:rPr>
              <a:t>Radio </a:t>
            </a:r>
            <a:r>
              <a:rPr lang="sv-SE" sz="750" b="1" dirty="0" err="1">
                <a:solidFill>
                  <a:schemeClr val="bg1"/>
                </a:solidFill>
              </a:rPr>
              <a:t>Frequency</a:t>
            </a:r>
            <a:r>
              <a:rPr lang="sv-SE" sz="750" b="1" dirty="0">
                <a:solidFill>
                  <a:schemeClr val="bg1"/>
                </a:solidFill>
              </a:rPr>
              <a:t> Systems</a:t>
            </a:r>
          </a:p>
          <a:p>
            <a:pPr algn="ctr"/>
            <a:r>
              <a:rPr lang="sv-SE" sz="714" b="1" dirty="0">
                <a:solidFill>
                  <a:schemeClr val="bg1"/>
                </a:solidFill>
              </a:rPr>
              <a:t>Anders Sunesson- GL</a:t>
            </a:r>
          </a:p>
        </p:txBody>
      </p:sp>
      <p:sp>
        <p:nvSpPr>
          <p:cNvPr id="18" name="TextBox 17"/>
          <p:cNvSpPr txBox="1"/>
          <p:nvPr/>
        </p:nvSpPr>
        <p:spPr>
          <a:xfrm>
            <a:off x="6952009" y="3156191"/>
            <a:ext cx="1440160" cy="416589"/>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750" b="1" dirty="0">
                <a:solidFill>
                  <a:schemeClr val="bg1"/>
                </a:solidFill>
              </a:rPr>
              <a:t>Specialized </a:t>
            </a:r>
            <a:r>
              <a:rPr lang="sv-SE" sz="750" b="1" dirty="0" err="1">
                <a:solidFill>
                  <a:schemeClr val="bg1"/>
                </a:solidFill>
              </a:rPr>
              <a:t>Technical</a:t>
            </a:r>
            <a:r>
              <a:rPr lang="sv-SE" sz="750" b="1" dirty="0">
                <a:solidFill>
                  <a:schemeClr val="bg1"/>
                </a:solidFill>
              </a:rPr>
              <a:t> Services</a:t>
            </a:r>
          </a:p>
          <a:p>
            <a:pPr algn="ctr"/>
            <a:r>
              <a:rPr lang="sv-SE" sz="714" b="1" dirty="0">
                <a:solidFill>
                  <a:schemeClr val="bg1"/>
                </a:solidFill>
              </a:rPr>
              <a:t>John Weisend II – GL</a:t>
            </a:r>
          </a:p>
          <a:p>
            <a:pPr algn="ctr"/>
            <a:r>
              <a:rPr lang="sv-SE" sz="643" dirty="0">
                <a:solidFill>
                  <a:schemeClr val="bg1"/>
                </a:solidFill>
              </a:rPr>
              <a:t>Gunilla Jacobsson</a:t>
            </a:r>
            <a:endParaRPr lang="sv-SE" sz="643" dirty="0">
              <a:solidFill>
                <a:srgbClr val="FFFF00"/>
              </a:solidFill>
            </a:endParaRPr>
          </a:p>
        </p:txBody>
      </p:sp>
      <p:sp>
        <p:nvSpPr>
          <p:cNvPr id="21" name="TextBox 20"/>
          <p:cNvSpPr txBox="1"/>
          <p:nvPr/>
        </p:nvSpPr>
        <p:spPr>
          <a:xfrm>
            <a:off x="1724240" y="2927606"/>
            <a:ext cx="1296144" cy="1098186"/>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Beam Physics</a:t>
            </a:r>
          </a:p>
          <a:p>
            <a:pPr algn="ctr"/>
            <a:r>
              <a:rPr lang="sv-SE" sz="643" b="1" i="1" dirty="0">
                <a:solidFill>
                  <a:schemeClr val="bg1"/>
                </a:solidFill>
              </a:rPr>
              <a:t>Mamad Eshraqi – SL</a:t>
            </a:r>
            <a:endParaRPr lang="sv-SE" sz="643" dirty="0">
              <a:solidFill>
                <a:schemeClr val="bg1"/>
              </a:solidFill>
            </a:endParaRPr>
          </a:p>
          <a:p>
            <a:pPr algn="ctr"/>
            <a:r>
              <a:rPr lang="sv-SE" sz="643" dirty="0">
                <a:solidFill>
                  <a:schemeClr val="bg1"/>
                </a:solidFill>
              </a:rPr>
              <a:t>Renato de Prisco</a:t>
            </a:r>
          </a:p>
          <a:p>
            <a:pPr algn="ctr"/>
            <a:r>
              <a:rPr lang="sv-SE" sz="643" dirty="0">
                <a:solidFill>
                  <a:schemeClr val="bg1"/>
                </a:solidFill>
              </a:rPr>
              <a:t>Ryoichi Miyamoto</a:t>
            </a:r>
          </a:p>
          <a:p>
            <a:pPr algn="ctr"/>
            <a:r>
              <a:rPr lang="sv-SE" sz="643" dirty="0">
                <a:solidFill>
                  <a:schemeClr val="bg1"/>
                </a:solidFill>
              </a:rPr>
              <a:t>Yngve Levinsen</a:t>
            </a:r>
          </a:p>
          <a:p>
            <a:pPr algn="ctr"/>
            <a:r>
              <a:rPr lang="sv-SE" sz="643" dirty="0">
                <a:solidFill>
                  <a:schemeClr val="bg1"/>
                </a:solidFill>
              </a:rPr>
              <a:t>Natalia Milas</a:t>
            </a:r>
          </a:p>
          <a:p>
            <a:pPr algn="ctr"/>
            <a:r>
              <a:rPr lang="sv-SE" sz="643" dirty="0">
                <a:solidFill>
                  <a:schemeClr val="bg1"/>
                </a:solidFill>
              </a:rPr>
              <a:t>Björn Gålnander</a:t>
            </a:r>
          </a:p>
          <a:p>
            <a:pPr algn="ctr"/>
            <a:r>
              <a:rPr lang="sv-SE" sz="643" dirty="0">
                <a:solidFill>
                  <a:schemeClr val="bg1"/>
                </a:solidFill>
              </a:rPr>
              <a:t>Emelie Nilsson</a:t>
            </a:r>
          </a:p>
          <a:p>
            <a:pPr algn="ctr"/>
            <a:r>
              <a:rPr lang="sv-SE" sz="643" dirty="0">
                <a:solidFill>
                  <a:srgbClr val="FFFF00"/>
                </a:solidFill>
              </a:rPr>
              <a:t>YuanShuai Qin (S)</a:t>
            </a:r>
          </a:p>
          <a:p>
            <a:pPr algn="ctr"/>
            <a:r>
              <a:rPr lang="sv-SE" sz="643" dirty="0">
                <a:solidFill>
                  <a:srgbClr val="FFFF00"/>
                </a:solidFill>
              </a:rPr>
              <a:t>Benjamin Bolling (S)</a:t>
            </a:r>
          </a:p>
        </p:txBody>
      </p:sp>
      <p:sp>
        <p:nvSpPr>
          <p:cNvPr id="22" name="TextBox 21"/>
          <p:cNvSpPr txBox="1"/>
          <p:nvPr/>
        </p:nvSpPr>
        <p:spPr>
          <a:xfrm>
            <a:off x="1719392" y="4164243"/>
            <a:ext cx="1296144" cy="1790747"/>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Beam Diagnostic</a:t>
            </a:r>
          </a:p>
          <a:p>
            <a:pPr algn="ctr"/>
            <a:r>
              <a:rPr lang="sv-SE" sz="643" b="1" i="1" dirty="0">
                <a:solidFill>
                  <a:schemeClr val="bg1"/>
                </a:solidFill>
              </a:rPr>
              <a:t>Tom Shea– SL</a:t>
            </a:r>
          </a:p>
          <a:p>
            <a:pPr algn="ctr"/>
            <a:r>
              <a:rPr lang="sv-SE" sz="643" dirty="0">
                <a:solidFill>
                  <a:schemeClr val="bg1"/>
                </a:solidFill>
              </a:rPr>
              <a:t>Cyrille Thomas</a:t>
            </a:r>
          </a:p>
          <a:p>
            <a:pPr algn="ctr"/>
            <a:r>
              <a:rPr lang="sv-SE" sz="643" dirty="0">
                <a:solidFill>
                  <a:schemeClr val="bg1"/>
                </a:solidFill>
              </a:rPr>
              <a:t>Hooman Hassanzadegan</a:t>
            </a:r>
          </a:p>
          <a:p>
            <a:pPr algn="ctr"/>
            <a:r>
              <a:rPr lang="sv-SE" sz="643" dirty="0">
                <a:solidFill>
                  <a:schemeClr val="bg1"/>
                </a:solidFill>
              </a:rPr>
              <a:t>Hinko Kocevar</a:t>
            </a:r>
          </a:p>
          <a:p>
            <a:pPr algn="ctr"/>
            <a:r>
              <a:rPr lang="sv-SE" sz="643" dirty="0">
                <a:solidFill>
                  <a:schemeClr val="bg1"/>
                </a:solidFill>
              </a:rPr>
              <a:t>Irena Dolenc Kittelmann</a:t>
            </a:r>
          </a:p>
          <a:p>
            <a:pPr algn="ctr"/>
            <a:r>
              <a:rPr lang="sv-SE" sz="643" dirty="0">
                <a:solidFill>
                  <a:schemeClr val="bg1"/>
                </a:solidFill>
              </a:rPr>
              <a:t>Rafael Baron</a:t>
            </a:r>
          </a:p>
          <a:p>
            <a:pPr algn="ctr"/>
            <a:r>
              <a:rPr lang="sv-SE" sz="643" dirty="0">
                <a:solidFill>
                  <a:schemeClr val="bg1"/>
                </a:solidFill>
              </a:rPr>
              <a:t>Edvard Bergman</a:t>
            </a:r>
          </a:p>
          <a:p>
            <a:pPr algn="ctr"/>
            <a:r>
              <a:rPr lang="sv-SE" sz="643" dirty="0">
                <a:solidFill>
                  <a:schemeClr val="bg1"/>
                </a:solidFill>
              </a:rPr>
              <a:t>Clement Derrez</a:t>
            </a:r>
          </a:p>
          <a:p>
            <a:pPr algn="ctr"/>
            <a:r>
              <a:rPr lang="sv-SE" sz="643" dirty="0">
                <a:solidFill>
                  <a:schemeClr val="bg1"/>
                </a:solidFill>
              </a:rPr>
              <a:t>Slava Grishin</a:t>
            </a:r>
          </a:p>
          <a:p>
            <a:pPr algn="ctr"/>
            <a:r>
              <a:rPr lang="sv-SE" sz="643" dirty="0">
                <a:solidFill>
                  <a:schemeClr val="bg1"/>
                </a:solidFill>
              </a:rPr>
              <a:t>Dmitri Gudkov (at CERN)</a:t>
            </a:r>
          </a:p>
          <a:p>
            <a:pPr algn="ctr"/>
            <a:r>
              <a:rPr lang="sv-SE" sz="643" dirty="0">
                <a:solidFill>
                  <a:schemeClr val="bg1"/>
                </a:solidFill>
              </a:rPr>
              <a:t>Elena Donegani</a:t>
            </a:r>
          </a:p>
          <a:p>
            <a:pPr algn="ctr"/>
            <a:r>
              <a:rPr lang="sv-SE" sz="643" dirty="0">
                <a:solidFill>
                  <a:schemeClr val="bg1"/>
                </a:solidFill>
              </a:rPr>
              <a:t>Kaj Rosengren</a:t>
            </a:r>
          </a:p>
          <a:p>
            <a:pPr algn="ctr"/>
            <a:r>
              <a:rPr lang="sv-SE" sz="643" dirty="0" err="1">
                <a:solidFill>
                  <a:schemeClr val="bg1"/>
                </a:solidFill>
              </a:rPr>
              <a:t>Roxana</a:t>
            </a:r>
            <a:r>
              <a:rPr lang="sv-SE" sz="643" dirty="0">
                <a:solidFill>
                  <a:schemeClr val="bg1"/>
                </a:solidFill>
              </a:rPr>
              <a:t> </a:t>
            </a:r>
            <a:r>
              <a:rPr lang="sv-SE" sz="643" dirty="0" err="1">
                <a:solidFill>
                  <a:schemeClr val="bg1"/>
                </a:solidFill>
              </a:rPr>
              <a:t>Tarkeshian</a:t>
            </a:r>
            <a:endParaRPr lang="sv-SE" sz="643" dirty="0">
              <a:solidFill>
                <a:schemeClr val="bg1"/>
              </a:solidFill>
            </a:endParaRPr>
          </a:p>
          <a:p>
            <a:pPr algn="ctr"/>
            <a:r>
              <a:rPr lang="sv-SE" sz="643" dirty="0">
                <a:solidFill>
                  <a:srgbClr val="FFFF00"/>
                </a:solidFill>
              </a:rPr>
              <a:t>Thomas Grandsaert (EIS)</a:t>
            </a:r>
          </a:p>
          <a:p>
            <a:pPr algn="ctr"/>
            <a:r>
              <a:rPr lang="sv-SE" sz="643" dirty="0">
                <a:solidFill>
                  <a:srgbClr val="FFFF00"/>
                </a:solidFill>
              </a:rPr>
              <a:t>Johan Norin (C)</a:t>
            </a:r>
          </a:p>
          <a:p>
            <a:pPr algn="ctr"/>
            <a:r>
              <a:rPr lang="sv-SE" sz="643" dirty="0">
                <a:solidFill>
                  <a:srgbClr val="FFFF00"/>
                </a:solidFill>
              </a:rPr>
              <a:t>Mehdi Mohammadnezhad (C) </a:t>
            </a:r>
          </a:p>
        </p:txBody>
      </p:sp>
      <p:sp>
        <p:nvSpPr>
          <p:cNvPr id="23" name="TextBox 22"/>
          <p:cNvSpPr txBox="1"/>
          <p:nvPr/>
        </p:nvSpPr>
        <p:spPr>
          <a:xfrm>
            <a:off x="3307308" y="4870953"/>
            <a:ext cx="1348358" cy="900311"/>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Superconducting RF</a:t>
            </a:r>
          </a:p>
          <a:p>
            <a:pPr algn="ctr"/>
            <a:r>
              <a:rPr lang="sv-SE" sz="643" b="1" i="1" dirty="0">
                <a:solidFill>
                  <a:schemeClr val="bg1"/>
                </a:solidFill>
              </a:rPr>
              <a:t>Paolo Pierini – SL</a:t>
            </a:r>
          </a:p>
          <a:p>
            <a:pPr algn="ctr"/>
            <a:r>
              <a:rPr lang="sv-SE" sz="643" dirty="0">
                <a:solidFill>
                  <a:schemeClr val="bg1"/>
                </a:solidFill>
              </a:rPr>
              <a:t>Christine Darve</a:t>
            </a:r>
          </a:p>
          <a:p>
            <a:pPr algn="ctr"/>
            <a:r>
              <a:rPr lang="sv-SE" sz="643" dirty="0">
                <a:solidFill>
                  <a:schemeClr val="bg1"/>
                </a:solidFill>
              </a:rPr>
              <a:t>Felix Schlander</a:t>
            </a:r>
          </a:p>
          <a:p>
            <a:pPr algn="ctr"/>
            <a:r>
              <a:rPr lang="sv-SE" sz="643" dirty="0">
                <a:solidFill>
                  <a:schemeClr val="bg1"/>
                </a:solidFill>
              </a:rPr>
              <a:t>Saeid Pirani</a:t>
            </a:r>
          </a:p>
          <a:p>
            <a:pPr algn="ctr"/>
            <a:r>
              <a:rPr lang="en-US" sz="643" dirty="0">
                <a:solidFill>
                  <a:schemeClr val="bg1"/>
                </a:solidFill>
              </a:rPr>
              <a:t>Luca </a:t>
            </a:r>
            <a:r>
              <a:rPr lang="en-US" sz="643" dirty="0" err="1">
                <a:solidFill>
                  <a:schemeClr val="bg1"/>
                </a:solidFill>
              </a:rPr>
              <a:t>Sagliano</a:t>
            </a:r>
            <a:r>
              <a:rPr lang="en-US" sz="643" dirty="0">
                <a:solidFill>
                  <a:schemeClr val="bg1"/>
                </a:solidFill>
              </a:rPr>
              <a:t> (2019-05-02)</a:t>
            </a:r>
            <a:endParaRPr lang="sv-SE" sz="643" dirty="0">
              <a:solidFill>
                <a:schemeClr val="bg1"/>
              </a:solidFill>
            </a:endParaRPr>
          </a:p>
          <a:p>
            <a:pPr algn="ctr"/>
            <a:r>
              <a:rPr lang="sv-SE" sz="643" dirty="0">
                <a:solidFill>
                  <a:srgbClr val="FFFF00"/>
                </a:solidFill>
              </a:rPr>
              <a:t>Nuno Elias (EIS)</a:t>
            </a:r>
          </a:p>
          <a:p>
            <a:pPr algn="ctr"/>
            <a:endParaRPr lang="sv-SE" sz="643" dirty="0">
              <a:solidFill>
                <a:srgbClr val="FFFF00"/>
              </a:solidFill>
            </a:endParaRPr>
          </a:p>
        </p:txBody>
      </p:sp>
      <p:sp>
        <p:nvSpPr>
          <p:cNvPr id="25" name="TextBox 24"/>
          <p:cNvSpPr txBox="1"/>
          <p:nvPr/>
        </p:nvSpPr>
        <p:spPr>
          <a:xfrm>
            <a:off x="5289773" y="3697627"/>
            <a:ext cx="1247961" cy="1197123"/>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Power Converters</a:t>
            </a:r>
          </a:p>
          <a:p>
            <a:pPr algn="ctr"/>
            <a:r>
              <a:rPr lang="sv-SE" sz="643" b="1" i="1" dirty="0">
                <a:solidFill>
                  <a:schemeClr val="bg1"/>
                </a:solidFill>
              </a:rPr>
              <a:t>Carlos Martins – SL</a:t>
            </a:r>
          </a:p>
          <a:p>
            <a:pPr algn="ctr"/>
            <a:r>
              <a:rPr lang="sv-SE" sz="643" dirty="0">
                <a:solidFill>
                  <a:schemeClr val="bg1"/>
                </a:solidFill>
              </a:rPr>
              <a:t>Göran Göransson</a:t>
            </a:r>
          </a:p>
          <a:p>
            <a:pPr algn="ctr"/>
            <a:r>
              <a:rPr lang="sv-SE" sz="643" dirty="0">
                <a:solidFill>
                  <a:schemeClr val="bg1"/>
                </a:solidFill>
              </a:rPr>
              <a:t>Marko Kalafatic</a:t>
            </a:r>
          </a:p>
          <a:p>
            <a:pPr algn="ctr"/>
            <a:r>
              <a:rPr lang="sv-SE" sz="643" dirty="0">
                <a:solidFill>
                  <a:schemeClr val="bg1"/>
                </a:solidFill>
              </a:rPr>
              <a:t>Rutambhara Yogi</a:t>
            </a:r>
          </a:p>
          <a:p>
            <a:pPr algn="ctr"/>
            <a:r>
              <a:rPr lang="sv-SE" sz="643" dirty="0">
                <a:solidFill>
                  <a:schemeClr val="bg1"/>
                </a:solidFill>
              </a:rPr>
              <a:t>Petro Pohorilo</a:t>
            </a:r>
          </a:p>
          <a:p>
            <a:pPr algn="ctr"/>
            <a:r>
              <a:rPr lang="sv-SE" sz="643" dirty="0">
                <a:solidFill>
                  <a:schemeClr val="bg1"/>
                </a:solidFill>
              </a:rPr>
              <a:t>Dana McKenzie</a:t>
            </a:r>
          </a:p>
          <a:p>
            <a:pPr algn="ctr"/>
            <a:r>
              <a:rPr lang="sv-SE" sz="643" dirty="0">
                <a:solidFill>
                  <a:schemeClr val="bg1"/>
                </a:solidFill>
              </a:rPr>
              <a:t>Matthew Bergstrom</a:t>
            </a:r>
          </a:p>
          <a:p>
            <a:pPr algn="ctr"/>
            <a:r>
              <a:rPr lang="sv-SE" sz="643" dirty="0">
                <a:solidFill>
                  <a:schemeClr val="bg1"/>
                </a:solidFill>
              </a:rPr>
              <a:t>Manish Kumar</a:t>
            </a:r>
          </a:p>
          <a:p>
            <a:pPr algn="ctr"/>
            <a:r>
              <a:rPr lang="sv-SE" sz="643" dirty="0">
                <a:solidFill>
                  <a:srgbClr val="FFFF00"/>
                </a:solidFill>
              </a:rPr>
              <a:t>Anders Andersson (C)</a:t>
            </a:r>
          </a:p>
          <a:p>
            <a:pPr algn="ctr"/>
            <a:r>
              <a:rPr lang="sv-SE" sz="643" dirty="0" err="1">
                <a:solidFill>
                  <a:srgbClr val="FFFF00"/>
                </a:solidFill>
              </a:rPr>
              <a:t>Yury</a:t>
            </a:r>
            <a:r>
              <a:rPr lang="sv-SE" sz="643" dirty="0">
                <a:solidFill>
                  <a:srgbClr val="FFFF00"/>
                </a:solidFill>
              </a:rPr>
              <a:t> </a:t>
            </a:r>
            <a:r>
              <a:rPr lang="sv-SE" sz="643" dirty="0" err="1">
                <a:solidFill>
                  <a:srgbClr val="FFFF00"/>
                </a:solidFill>
              </a:rPr>
              <a:t>Loayza</a:t>
            </a:r>
            <a:r>
              <a:rPr lang="sv-SE" sz="643" dirty="0">
                <a:solidFill>
                  <a:srgbClr val="FFFF00"/>
                </a:solidFill>
              </a:rPr>
              <a:t> (C)</a:t>
            </a:r>
          </a:p>
        </p:txBody>
      </p:sp>
      <p:sp>
        <p:nvSpPr>
          <p:cNvPr id="26" name="TextBox 25"/>
          <p:cNvSpPr txBox="1"/>
          <p:nvPr/>
        </p:nvSpPr>
        <p:spPr>
          <a:xfrm>
            <a:off x="5274756" y="5053999"/>
            <a:ext cx="1252649" cy="1691810"/>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RF Sources</a:t>
            </a:r>
          </a:p>
          <a:p>
            <a:pPr algn="ctr"/>
            <a:r>
              <a:rPr lang="sv-SE" sz="643" b="1" i="1" dirty="0">
                <a:solidFill>
                  <a:schemeClr val="bg1"/>
                </a:solidFill>
              </a:rPr>
              <a:t>Morten Jensen – SL</a:t>
            </a:r>
          </a:p>
          <a:p>
            <a:pPr algn="ctr"/>
            <a:r>
              <a:rPr lang="sv-SE" sz="643" dirty="0">
                <a:solidFill>
                  <a:schemeClr val="bg1"/>
                </a:solidFill>
              </a:rPr>
              <a:t>Rihua Zeng</a:t>
            </a:r>
          </a:p>
          <a:p>
            <a:pPr algn="ctr"/>
            <a:r>
              <a:rPr lang="sv-SE" sz="643" dirty="0">
                <a:solidFill>
                  <a:schemeClr val="bg1"/>
                </a:solidFill>
              </a:rPr>
              <a:t>Rafael Montano</a:t>
            </a:r>
          </a:p>
          <a:p>
            <a:pPr algn="ctr"/>
            <a:r>
              <a:rPr lang="sv-SE" sz="643" dirty="0">
                <a:solidFill>
                  <a:schemeClr val="bg1"/>
                </a:solidFill>
              </a:rPr>
              <a:t>Bruno Lagoguez</a:t>
            </a:r>
          </a:p>
          <a:p>
            <a:pPr algn="ctr"/>
            <a:r>
              <a:rPr lang="sv-SE" sz="643" dirty="0">
                <a:solidFill>
                  <a:schemeClr val="bg1"/>
                </a:solidFill>
              </a:rPr>
              <a:t>Chiara Marrelli</a:t>
            </a:r>
          </a:p>
          <a:p>
            <a:pPr algn="ctr"/>
            <a:r>
              <a:rPr lang="sv-SE" sz="643" dirty="0">
                <a:solidFill>
                  <a:schemeClr val="bg1"/>
                </a:solidFill>
              </a:rPr>
              <a:t>Staffan Ekström</a:t>
            </a:r>
          </a:p>
          <a:p>
            <a:pPr algn="ctr"/>
            <a:r>
              <a:rPr lang="sv-SE" sz="643" dirty="0">
                <a:solidFill>
                  <a:schemeClr val="bg1"/>
                </a:solidFill>
              </a:rPr>
              <a:t>Stevo Calic</a:t>
            </a:r>
          </a:p>
          <a:p>
            <a:pPr algn="ctr"/>
            <a:r>
              <a:rPr lang="sv-SE" sz="643" dirty="0">
                <a:solidFill>
                  <a:schemeClr val="bg1"/>
                </a:solidFill>
              </a:rPr>
              <a:t>I</a:t>
            </a:r>
            <a:r>
              <a:rPr lang="en-GB" sz="643" dirty="0">
                <a:solidFill>
                  <a:schemeClr val="bg1"/>
                </a:solidFill>
              </a:rPr>
              <a:t>ñ</a:t>
            </a:r>
            <a:r>
              <a:rPr lang="sv-SE" sz="643" dirty="0">
                <a:solidFill>
                  <a:schemeClr val="bg1"/>
                </a:solidFill>
              </a:rPr>
              <a:t>igo de la Fuente</a:t>
            </a:r>
          </a:p>
          <a:p>
            <a:pPr algn="ctr"/>
            <a:r>
              <a:rPr lang="sv-SE" sz="643" dirty="0">
                <a:solidFill>
                  <a:schemeClr val="bg1"/>
                </a:solidFill>
              </a:rPr>
              <a:t>Anders Svensson</a:t>
            </a:r>
          </a:p>
          <a:p>
            <a:pPr algn="ctr"/>
            <a:r>
              <a:rPr lang="sv-SE" sz="643" dirty="0">
                <a:solidFill>
                  <a:schemeClr val="bg1"/>
                </a:solidFill>
              </a:rPr>
              <a:t>Christian Amstutz</a:t>
            </a:r>
          </a:p>
          <a:p>
            <a:pPr algn="ctr"/>
            <a:r>
              <a:rPr lang="sv-SE" sz="643" dirty="0">
                <a:solidFill>
                  <a:schemeClr val="bg1"/>
                </a:solidFill>
              </a:rPr>
              <a:t>Walther Borg</a:t>
            </a:r>
          </a:p>
          <a:p>
            <a:pPr algn="ctr"/>
            <a:r>
              <a:rPr lang="sv-SE" sz="643" dirty="0" err="1">
                <a:solidFill>
                  <a:schemeClr val="bg1"/>
                </a:solidFill>
              </a:rPr>
              <a:t>Anirban</a:t>
            </a:r>
            <a:r>
              <a:rPr lang="sv-SE" sz="643" dirty="0">
                <a:solidFill>
                  <a:schemeClr val="bg1"/>
                </a:solidFill>
              </a:rPr>
              <a:t> Krishna </a:t>
            </a:r>
            <a:r>
              <a:rPr lang="sv-SE" sz="643" dirty="0" err="1">
                <a:solidFill>
                  <a:schemeClr val="bg1"/>
                </a:solidFill>
              </a:rPr>
              <a:t>Bhattachanyya</a:t>
            </a:r>
            <a:endParaRPr lang="sv-SE" sz="643" dirty="0">
              <a:solidFill>
                <a:schemeClr val="bg1"/>
              </a:solidFill>
            </a:endParaRPr>
          </a:p>
          <a:p>
            <a:pPr algn="ctr"/>
            <a:r>
              <a:rPr lang="sv-SE" sz="643" dirty="0">
                <a:solidFill>
                  <a:schemeClr val="bg1"/>
                </a:solidFill>
              </a:rPr>
              <a:t>Linus Ternelius Svensson</a:t>
            </a:r>
          </a:p>
          <a:p>
            <a:pPr algn="ctr"/>
            <a:r>
              <a:rPr lang="sv-SE" sz="643" dirty="0" err="1">
                <a:solidFill>
                  <a:schemeClr val="bg1"/>
                </a:solidFill>
              </a:rPr>
              <a:t>Slavisa</a:t>
            </a:r>
            <a:r>
              <a:rPr lang="sv-SE" sz="643" dirty="0">
                <a:solidFill>
                  <a:schemeClr val="bg1"/>
                </a:solidFill>
              </a:rPr>
              <a:t> </a:t>
            </a:r>
            <a:r>
              <a:rPr lang="sv-SE" sz="643" dirty="0" err="1">
                <a:solidFill>
                  <a:schemeClr val="bg1"/>
                </a:solidFill>
              </a:rPr>
              <a:t>Micic</a:t>
            </a:r>
            <a:endParaRPr lang="sv-SE" sz="643" dirty="0">
              <a:solidFill>
                <a:schemeClr val="bg1"/>
              </a:solidFill>
            </a:endParaRPr>
          </a:p>
          <a:p>
            <a:pPr algn="ctr"/>
            <a:r>
              <a:rPr lang="sv-SE" sz="643" dirty="0">
                <a:solidFill>
                  <a:schemeClr val="bg1"/>
                </a:solidFill>
              </a:rPr>
              <a:t>Nils Öst</a:t>
            </a:r>
          </a:p>
        </p:txBody>
      </p:sp>
      <p:sp>
        <p:nvSpPr>
          <p:cNvPr id="27" name="TextBox 26"/>
          <p:cNvSpPr txBox="1"/>
          <p:nvPr/>
        </p:nvSpPr>
        <p:spPr>
          <a:xfrm>
            <a:off x="6952010" y="3702904"/>
            <a:ext cx="1315702" cy="1394997"/>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Cryogenics</a:t>
            </a:r>
          </a:p>
          <a:p>
            <a:pPr algn="ctr"/>
            <a:r>
              <a:rPr lang="sv-SE" sz="643" b="1" i="1" dirty="0">
                <a:solidFill>
                  <a:schemeClr val="bg1"/>
                </a:solidFill>
              </a:rPr>
              <a:t>Philipp Arnold – SL</a:t>
            </a:r>
          </a:p>
          <a:p>
            <a:pPr algn="ctr"/>
            <a:r>
              <a:rPr lang="sv-SE" sz="643" dirty="0">
                <a:solidFill>
                  <a:schemeClr val="bg1"/>
                </a:solidFill>
              </a:rPr>
              <a:t>Jaroslaw Fydrych</a:t>
            </a:r>
          </a:p>
          <a:p>
            <a:pPr algn="ctr"/>
            <a:r>
              <a:rPr lang="sv-SE" sz="643" dirty="0">
                <a:solidFill>
                  <a:schemeClr val="bg1"/>
                </a:solidFill>
              </a:rPr>
              <a:t>Xilong Wang</a:t>
            </a:r>
          </a:p>
          <a:p>
            <a:pPr algn="ctr"/>
            <a:r>
              <a:rPr lang="sv-SE" sz="643" dirty="0">
                <a:solidFill>
                  <a:schemeClr val="bg1"/>
                </a:solidFill>
              </a:rPr>
              <a:t>Xiaotao Su</a:t>
            </a:r>
          </a:p>
          <a:p>
            <a:pPr algn="ctr"/>
            <a:r>
              <a:rPr lang="sv-SE" sz="643" dirty="0">
                <a:solidFill>
                  <a:schemeClr val="bg1"/>
                </a:solidFill>
              </a:rPr>
              <a:t>Johnny Råström</a:t>
            </a:r>
          </a:p>
          <a:p>
            <a:pPr algn="ctr"/>
            <a:r>
              <a:rPr lang="sv-SE" sz="643" dirty="0">
                <a:solidFill>
                  <a:schemeClr val="bg1"/>
                </a:solidFill>
              </a:rPr>
              <a:t>Mattias Olsson</a:t>
            </a:r>
          </a:p>
          <a:p>
            <a:pPr algn="ctr"/>
            <a:r>
              <a:rPr lang="sv-SE" sz="643" dirty="0">
                <a:solidFill>
                  <a:schemeClr val="bg1"/>
                </a:solidFill>
              </a:rPr>
              <a:t>Per Nilsson </a:t>
            </a:r>
          </a:p>
          <a:p>
            <a:pPr algn="ctr"/>
            <a:r>
              <a:rPr lang="sv-SE" sz="643" dirty="0">
                <a:solidFill>
                  <a:schemeClr val="bg1"/>
                </a:solidFill>
              </a:rPr>
              <a:t>Romain Goncalves</a:t>
            </a:r>
          </a:p>
          <a:p>
            <a:pPr algn="ctr"/>
            <a:r>
              <a:rPr lang="sv-SE" sz="643" dirty="0">
                <a:solidFill>
                  <a:srgbClr val="FFFF00"/>
                </a:solidFill>
              </a:rPr>
              <a:t>Piotr Tereszkowski (C)</a:t>
            </a:r>
          </a:p>
          <a:p>
            <a:pPr algn="ctr"/>
            <a:r>
              <a:rPr lang="sv-SE" sz="643" dirty="0">
                <a:solidFill>
                  <a:srgbClr val="FFFF00"/>
                </a:solidFill>
              </a:rPr>
              <a:t>Ole Øystein Bakke (C)</a:t>
            </a:r>
          </a:p>
          <a:p>
            <a:pPr algn="ctr"/>
            <a:r>
              <a:rPr lang="sv-SE" sz="643" dirty="0">
                <a:solidFill>
                  <a:srgbClr val="FFFF00"/>
                </a:solidFill>
              </a:rPr>
              <a:t>Frans Rödström (C)</a:t>
            </a:r>
          </a:p>
          <a:p>
            <a:pPr algn="ctr"/>
            <a:r>
              <a:rPr lang="sv-SE" sz="643" dirty="0" err="1">
                <a:solidFill>
                  <a:srgbClr val="FFFF00"/>
                </a:solidFill>
              </a:rPr>
              <a:t>Jianqin</a:t>
            </a:r>
            <a:r>
              <a:rPr lang="sv-SE" sz="643" dirty="0">
                <a:solidFill>
                  <a:srgbClr val="FFFF00"/>
                </a:solidFill>
              </a:rPr>
              <a:t> Zhang (2019-05-15)</a:t>
            </a:r>
          </a:p>
        </p:txBody>
      </p:sp>
      <p:sp>
        <p:nvSpPr>
          <p:cNvPr id="28" name="TextBox 27"/>
          <p:cNvSpPr txBox="1"/>
          <p:nvPr/>
        </p:nvSpPr>
        <p:spPr>
          <a:xfrm>
            <a:off x="6952010" y="5362768"/>
            <a:ext cx="1315702" cy="1296060"/>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Vacuum</a:t>
            </a:r>
          </a:p>
          <a:p>
            <a:pPr algn="ctr"/>
            <a:r>
              <a:rPr lang="sv-SE" sz="643" b="1" i="1" dirty="0">
                <a:solidFill>
                  <a:schemeClr val="bg1"/>
                </a:solidFill>
              </a:rPr>
              <a:t>Marcelo Juni Ferreira – SL</a:t>
            </a:r>
          </a:p>
          <a:p>
            <a:pPr algn="ctr"/>
            <a:r>
              <a:rPr lang="sv-SE" sz="643" dirty="0">
                <a:solidFill>
                  <a:schemeClr val="bg1"/>
                </a:solidFill>
              </a:rPr>
              <a:t>Hilko Spoelstra</a:t>
            </a:r>
          </a:p>
          <a:p>
            <a:pPr algn="ctr"/>
            <a:r>
              <a:rPr lang="sv-SE" sz="643" dirty="0">
                <a:solidFill>
                  <a:schemeClr val="bg1"/>
                </a:solidFill>
              </a:rPr>
              <a:t>Fabio Ravelli</a:t>
            </a:r>
          </a:p>
          <a:p>
            <a:pPr algn="ctr"/>
            <a:r>
              <a:rPr lang="sv-SE" sz="643" dirty="0">
                <a:solidFill>
                  <a:schemeClr val="bg1"/>
                </a:solidFill>
              </a:rPr>
              <a:t>Kristell Barthélemy</a:t>
            </a:r>
          </a:p>
          <a:p>
            <a:pPr algn="ctr"/>
            <a:r>
              <a:rPr lang="sv-SE" sz="643" dirty="0">
                <a:solidFill>
                  <a:schemeClr val="bg1"/>
                </a:solidFill>
              </a:rPr>
              <a:t>Ralf Huber</a:t>
            </a:r>
          </a:p>
          <a:p>
            <a:pPr algn="ctr"/>
            <a:r>
              <a:rPr lang="sv-SE" sz="643" dirty="0">
                <a:solidFill>
                  <a:schemeClr val="bg1"/>
                </a:solidFill>
              </a:rPr>
              <a:t>Laurence Page</a:t>
            </a:r>
          </a:p>
          <a:p>
            <a:pPr algn="ctr"/>
            <a:r>
              <a:rPr lang="sv-SE" sz="643" dirty="0">
                <a:solidFill>
                  <a:schemeClr val="bg1"/>
                </a:solidFill>
              </a:rPr>
              <a:t>Fredrik Svensson</a:t>
            </a:r>
          </a:p>
          <a:p>
            <a:pPr algn="ctr"/>
            <a:r>
              <a:rPr lang="sv-SE" sz="643" dirty="0">
                <a:solidFill>
                  <a:schemeClr val="bg1"/>
                </a:solidFill>
              </a:rPr>
              <a:t>Henric Gunnarsson</a:t>
            </a:r>
          </a:p>
          <a:p>
            <a:pPr algn="ctr"/>
            <a:r>
              <a:rPr lang="sv-SE" sz="643" dirty="0">
                <a:solidFill>
                  <a:schemeClr val="bg1"/>
                </a:solidFill>
              </a:rPr>
              <a:t>Grant Wallace</a:t>
            </a:r>
          </a:p>
          <a:p>
            <a:pPr algn="ctr"/>
            <a:r>
              <a:rPr lang="en-US" sz="643" dirty="0">
                <a:solidFill>
                  <a:schemeClr val="bg1"/>
                </a:solidFill>
              </a:rPr>
              <a:t>David Bigelow (2019-04-28)</a:t>
            </a:r>
            <a:endParaRPr lang="sv-SE" sz="643" dirty="0">
              <a:solidFill>
                <a:schemeClr val="bg1"/>
              </a:solidFill>
            </a:endParaRPr>
          </a:p>
          <a:p>
            <a:pPr algn="ctr"/>
            <a:r>
              <a:rPr lang="sv-SE" sz="643" dirty="0">
                <a:solidFill>
                  <a:srgbClr val="FFFF00"/>
                </a:solidFill>
              </a:rPr>
              <a:t>Peter Ladd (C 50%)</a:t>
            </a:r>
          </a:p>
        </p:txBody>
      </p:sp>
      <p:cxnSp>
        <p:nvCxnSpPr>
          <p:cNvPr id="38" name="Straight Connector 37"/>
          <p:cNvCxnSpPr/>
          <p:nvPr/>
        </p:nvCxnSpPr>
        <p:spPr>
          <a:xfrm flipV="1">
            <a:off x="7672089" y="2970217"/>
            <a:ext cx="0" cy="1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223596" y="2947093"/>
            <a:ext cx="6305288" cy="27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3" idx="0"/>
          </p:cNvCxnSpPr>
          <p:nvPr/>
        </p:nvCxnSpPr>
        <p:spPr>
          <a:xfrm flipV="1">
            <a:off x="2298757" y="2211161"/>
            <a:ext cx="0" cy="100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5" idx="0"/>
          </p:cNvCxnSpPr>
          <p:nvPr/>
        </p:nvCxnSpPr>
        <p:spPr>
          <a:xfrm flipV="1">
            <a:off x="4033400" y="2970218"/>
            <a:ext cx="0" cy="170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2" idx="1"/>
          </p:cNvCxnSpPr>
          <p:nvPr/>
        </p:nvCxnSpPr>
        <p:spPr>
          <a:xfrm flipH="1" flipV="1">
            <a:off x="1614526" y="5059543"/>
            <a:ext cx="104866" cy="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162025" y="3472980"/>
            <a:ext cx="0" cy="2372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5" idx="1"/>
          </p:cNvCxnSpPr>
          <p:nvPr/>
        </p:nvCxnSpPr>
        <p:spPr>
          <a:xfrm flipH="1" flipV="1">
            <a:off x="5165503" y="4296143"/>
            <a:ext cx="124270" cy="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5169912" y="5845638"/>
            <a:ext cx="9974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310786" y="3793750"/>
            <a:ext cx="1348358" cy="900311"/>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Front End &amp; Magnets</a:t>
            </a:r>
          </a:p>
          <a:p>
            <a:pPr algn="ctr"/>
            <a:r>
              <a:rPr lang="sv-SE" sz="643" b="1" i="1" dirty="0">
                <a:solidFill>
                  <a:schemeClr val="bg1"/>
                </a:solidFill>
              </a:rPr>
              <a:t>Edgar Sargsyan – SL</a:t>
            </a:r>
          </a:p>
          <a:p>
            <a:pPr algn="ctr"/>
            <a:r>
              <a:rPr lang="sv-SE" sz="643" dirty="0">
                <a:solidFill>
                  <a:schemeClr val="bg1"/>
                </a:solidFill>
              </a:rPr>
              <a:t>Georg Hulla</a:t>
            </a:r>
          </a:p>
          <a:p>
            <a:pPr algn="ctr"/>
            <a:r>
              <a:rPr lang="sv-SE" sz="643" dirty="0">
                <a:solidFill>
                  <a:schemeClr val="bg1"/>
                </a:solidFill>
              </a:rPr>
              <a:t>Janet Schmidt</a:t>
            </a:r>
          </a:p>
          <a:p>
            <a:pPr algn="ctr"/>
            <a:r>
              <a:rPr lang="sv-SE" sz="643" dirty="0">
                <a:solidFill>
                  <a:schemeClr val="bg1"/>
                </a:solidFill>
              </a:rPr>
              <a:t>Richard Bebb</a:t>
            </a:r>
          </a:p>
          <a:p>
            <a:pPr algn="ctr"/>
            <a:r>
              <a:rPr lang="sv-SE" sz="643" dirty="0">
                <a:solidFill>
                  <a:schemeClr val="bg1"/>
                </a:solidFill>
              </a:rPr>
              <a:t>Alejandro Garcia Sosa</a:t>
            </a:r>
          </a:p>
          <a:p>
            <a:pPr algn="ctr"/>
            <a:r>
              <a:rPr lang="sv-SE" sz="643" dirty="0">
                <a:solidFill>
                  <a:schemeClr val="bg1"/>
                </a:solidFill>
              </a:rPr>
              <a:t>Emmanouil Trachanas</a:t>
            </a:r>
            <a:r>
              <a:rPr lang="en-US" sz="643" dirty="0">
                <a:solidFill>
                  <a:schemeClr val="bg1"/>
                </a:solidFill>
              </a:rPr>
              <a:t> </a:t>
            </a:r>
          </a:p>
          <a:p>
            <a:pPr algn="ctr"/>
            <a:r>
              <a:rPr lang="sv-SE" sz="643" dirty="0">
                <a:solidFill>
                  <a:srgbClr val="FFFF00"/>
                </a:solidFill>
              </a:rPr>
              <a:t>Jim Stovall (C 20%)</a:t>
            </a:r>
          </a:p>
        </p:txBody>
      </p:sp>
      <p:sp>
        <p:nvSpPr>
          <p:cNvPr id="52" name="TextBox 51"/>
          <p:cNvSpPr txBox="1"/>
          <p:nvPr/>
        </p:nvSpPr>
        <p:spPr>
          <a:xfrm>
            <a:off x="8813752" y="4529300"/>
            <a:ext cx="1430264" cy="1296060"/>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Utilities and Test </a:t>
            </a:r>
            <a:r>
              <a:rPr lang="sv-SE" sz="750" b="1" dirty="0" err="1">
                <a:solidFill>
                  <a:schemeClr val="bg1"/>
                </a:solidFill>
              </a:rPr>
              <a:t>Stand</a:t>
            </a:r>
            <a:r>
              <a:rPr lang="sv-SE" sz="750" b="1" dirty="0">
                <a:solidFill>
                  <a:schemeClr val="bg1"/>
                </a:solidFill>
              </a:rPr>
              <a:t> </a:t>
            </a:r>
          </a:p>
          <a:p>
            <a:pPr algn="ctr"/>
            <a:r>
              <a:rPr lang="sv-SE" sz="643" b="1" i="1" dirty="0">
                <a:solidFill>
                  <a:schemeClr val="bg1"/>
                </a:solidFill>
              </a:rPr>
              <a:t>Wolfgang Hees - SL</a:t>
            </a:r>
          </a:p>
          <a:p>
            <a:pPr algn="ctr"/>
            <a:r>
              <a:rPr lang="sv-SE" sz="643" dirty="0">
                <a:solidFill>
                  <a:schemeClr val="bg1"/>
                </a:solidFill>
              </a:rPr>
              <a:t>Anton Lundmark</a:t>
            </a:r>
          </a:p>
          <a:p>
            <a:pPr algn="ctr"/>
            <a:r>
              <a:rPr lang="sv-SE" sz="643" dirty="0">
                <a:solidFill>
                  <a:schemeClr val="bg1"/>
                </a:solidFill>
              </a:rPr>
              <a:t>Frithiof Jensen</a:t>
            </a:r>
          </a:p>
          <a:p>
            <a:pPr algn="ctr"/>
            <a:r>
              <a:rPr lang="sv-SE" sz="643" dirty="0">
                <a:solidFill>
                  <a:schemeClr val="bg1"/>
                </a:solidFill>
              </a:rPr>
              <a:t>Emilio Asensi</a:t>
            </a:r>
          </a:p>
          <a:p>
            <a:pPr algn="ctr"/>
            <a:r>
              <a:rPr lang="sv-SE" sz="643" dirty="0">
                <a:solidFill>
                  <a:schemeClr val="bg1"/>
                </a:solidFill>
              </a:rPr>
              <a:t>Owen Buchan </a:t>
            </a:r>
          </a:p>
          <a:p>
            <a:pPr algn="ctr"/>
            <a:r>
              <a:rPr lang="sv-SE" sz="643" dirty="0">
                <a:solidFill>
                  <a:schemeClr val="bg1"/>
                </a:solidFill>
              </a:rPr>
              <a:t>Steven McGlasson </a:t>
            </a:r>
          </a:p>
          <a:p>
            <a:pPr algn="ctr"/>
            <a:r>
              <a:rPr lang="sv-SE" sz="643" dirty="0">
                <a:solidFill>
                  <a:schemeClr val="bg1"/>
                </a:solidFill>
              </a:rPr>
              <a:t>Lars Rosberg </a:t>
            </a:r>
          </a:p>
          <a:p>
            <a:pPr algn="ctr"/>
            <a:r>
              <a:rPr lang="sv-SE" sz="643" dirty="0">
                <a:solidFill>
                  <a:schemeClr val="bg1"/>
                </a:solidFill>
              </a:rPr>
              <a:t>Antonio Muras </a:t>
            </a:r>
            <a:r>
              <a:rPr lang="sv-SE" sz="643" dirty="0" err="1">
                <a:solidFill>
                  <a:schemeClr val="bg1"/>
                </a:solidFill>
              </a:rPr>
              <a:t>Montejo</a:t>
            </a:r>
            <a:endParaRPr lang="sv-SE" sz="643" dirty="0">
              <a:solidFill>
                <a:schemeClr val="bg1"/>
              </a:solidFill>
            </a:endParaRPr>
          </a:p>
          <a:p>
            <a:pPr algn="ctr"/>
            <a:r>
              <a:rPr lang="sv-SE" sz="643" dirty="0">
                <a:solidFill>
                  <a:schemeClr val="bg1"/>
                </a:solidFill>
              </a:rPr>
              <a:t>Nour Akel</a:t>
            </a:r>
          </a:p>
          <a:p>
            <a:pPr algn="ctr"/>
            <a:r>
              <a:rPr lang="sv-SE" sz="643" dirty="0">
                <a:solidFill>
                  <a:srgbClr val="FFFF00"/>
                </a:solidFill>
              </a:rPr>
              <a:t>Jörgen Jönsson (EIS)</a:t>
            </a:r>
          </a:p>
          <a:p>
            <a:pPr algn="ctr"/>
            <a:r>
              <a:rPr lang="sv-SE" sz="643" dirty="0" err="1">
                <a:solidFill>
                  <a:srgbClr val="FFFF00"/>
                </a:solidFill>
              </a:rPr>
              <a:t>Weiming</a:t>
            </a:r>
            <a:r>
              <a:rPr lang="sv-SE" sz="643" dirty="0">
                <a:solidFill>
                  <a:srgbClr val="FFFF00"/>
                </a:solidFill>
              </a:rPr>
              <a:t> Yue (V)</a:t>
            </a:r>
          </a:p>
        </p:txBody>
      </p:sp>
      <p:cxnSp>
        <p:nvCxnSpPr>
          <p:cNvPr id="50" name="Straight Connector 49"/>
          <p:cNvCxnSpPr/>
          <p:nvPr/>
        </p:nvCxnSpPr>
        <p:spPr>
          <a:xfrm flipH="1" flipV="1">
            <a:off x="3222751" y="4263791"/>
            <a:ext cx="10217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23" idx="1"/>
          </p:cNvCxnSpPr>
          <p:nvPr/>
        </p:nvCxnSpPr>
        <p:spPr>
          <a:xfrm>
            <a:off x="3213539" y="5321077"/>
            <a:ext cx="93769" cy="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1" idx="1"/>
          </p:cNvCxnSpPr>
          <p:nvPr/>
        </p:nvCxnSpPr>
        <p:spPr>
          <a:xfrm flipH="1" flipV="1">
            <a:off x="1614526" y="3472979"/>
            <a:ext cx="109714" cy="3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719392" y="6053815"/>
            <a:ext cx="1296144" cy="405624"/>
          </a:xfrm>
          <a:prstGeom prst="rect">
            <a:avLst/>
          </a:prstGeom>
          <a:solidFill>
            <a:srgbClr val="0070C0"/>
          </a:solidFill>
        </p:spPr>
        <p:txBody>
          <a:bodyPr wrap="square" lIns="91440" tIns="45720" rIns="91440" bIns="45720" rtlCol="0">
            <a:spAutoFit/>
          </a:bodyPr>
          <a:lstStyle/>
          <a:p>
            <a:pPr algn="ctr"/>
            <a:r>
              <a:rPr lang="sv-SE" sz="750" b="1" dirty="0">
                <a:solidFill>
                  <a:schemeClr val="bg1"/>
                </a:solidFill>
              </a:rPr>
              <a:t>Operations</a:t>
            </a:r>
          </a:p>
          <a:p>
            <a:pPr algn="ctr"/>
            <a:r>
              <a:rPr lang="sv-SE" sz="643" b="1" i="1" dirty="0">
                <a:solidFill>
                  <a:schemeClr val="bg1"/>
                </a:solidFill>
              </a:rPr>
              <a:t>Lali Tchelidze – SL</a:t>
            </a:r>
          </a:p>
          <a:p>
            <a:pPr algn="ctr"/>
            <a:r>
              <a:rPr lang="sv-SE" sz="643" dirty="0">
                <a:solidFill>
                  <a:schemeClr val="bg1"/>
                </a:solidFill>
              </a:rPr>
              <a:t>Marc Munoz</a:t>
            </a:r>
          </a:p>
        </p:txBody>
      </p:sp>
      <p:cxnSp>
        <p:nvCxnSpPr>
          <p:cNvPr id="65" name="Straight Connector 64"/>
          <p:cNvCxnSpPr>
            <a:stCxn id="12" idx="1"/>
          </p:cNvCxnSpPr>
          <p:nvPr/>
        </p:nvCxnSpPr>
        <p:spPr>
          <a:xfrm flipH="1" flipV="1">
            <a:off x="5812236" y="2498649"/>
            <a:ext cx="318560" cy="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3204490" y="2215003"/>
            <a:ext cx="22466" cy="3106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2314360" y="2211161"/>
            <a:ext cx="899341" cy="3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61" idx="1"/>
          </p:cNvCxnSpPr>
          <p:nvPr/>
        </p:nvCxnSpPr>
        <p:spPr>
          <a:xfrm flipH="1" flipV="1">
            <a:off x="1603361" y="6253990"/>
            <a:ext cx="116031" cy="2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243869" y="1465795"/>
            <a:ext cx="1325647" cy="1411477"/>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rtlCol="0">
            <a:spAutoFit/>
          </a:bodyPr>
          <a:lstStyle/>
          <a:p>
            <a:pPr algn="ctr"/>
            <a:r>
              <a:rPr lang="sv-SE" sz="750" b="1" dirty="0">
                <a:solidFill>
                  <a:schemeClr val="bg1"/>
                </a:solidFill>
              </a:rPr>
              <a:t>IN-KIND from IFJ PAN Poland</a:t>
            </a:r>
          </a:p>
          <a:p>
            <a:pPr algn="ctr"/>
            <a:r>
              <a:rPr lang="sv-SE" sz="643" dirty="0">
                <a:solidFill>
                  <a:schemeClr val="tx1"/>
                </a:solidFill>
              </a:rPr>
              <a:t>Leszek Hajduk </a:t>
            </a:r>
          </a:p>
          <a:p>
            <a:pPr algn="ctr"/>
            <a:r>
              <a:rPr lang="sv-SE" sz="643" dirty="0">
                <a:solidFill>
                  <a:schemeClr val="tx1"/>
                </a:solidFill>
              </a:rPr>
              <a:t>Krzysztof Myalski </a:t>
            </a:r>
          </a:p>
          <a:p>
            <a:pPr algn="ctr"/>
            <a:r>
              <a:rPr lang="sv-SE" sz="643" dirty="0">
                <a:solidFill>
                  <a:schemeClr val="tx1"/>
                </a:solidFill>
              </a:rPr>
              <a:t>Michal Sienkiewicz </a:t>
            </a:r>
          </a:p>
          <a:p>
            <a:pPr algn="ctr"/>
            <a:r>
              <a:rPr lang="en-US" sz="643" dirty="0">
                <a:solidFill>
                  <a:schemeClr val="tx1"/>
                </a:solidFill>
              </a:rPr>
              <a:t>Tadeusz </a:t>
            </a:r>
            <a:r>
              <a:rPr lang="en-US" sz="643" dirty="0" err="1">
                <a:solidFill>
                  <a:schemeClr val="tx1"/>
                </a:solidFill>
              </a:rPr>
              <a:t>Ostrowicz</a:t>
            </a:r>
            <a:r>
              <a:rPr lang="en-US" sz="643" dirty="0">
                <a:solidFill>
                  <a:schemeClr val="tx1"/>
                </a:solidFill>
              </a:rPr>
              <a:t> </a:t>
            </a:r>
          </a:p>
          <a:p>
            <a:pPr algn="ctr"/>
            <a:r>
              <a:rPr lang="sv-SE" sz="643" dirty="0">
                <a:solidFill>
                  <a:schemeClr val="tx1"/>
                </a:solidFill>
              </a:rPr>
              <a:t>Edward Gornicki </a:t>
            </a:r>
          </a:p>
          <a:p>
            <a:pPr algn="ctr"/>
            <a:r>
              <a:rPr lang="sv-SE" sz="643" dirty="0">
                <a:solidFill>
                  <a:schemeClr val="tx1"/>
                </a:solidFill>
              </a:rPr>
              <a:t>Wawrzyniec Gaj</a:t>
            </a:r>
          </a:p>
          <a:p>
            <a:pPr algn="ctr"/>
            <a:r>
              <a:rPr lang="sv-SE" sz="643" dirty="0">
                <a:solidFill>
                  <a:schemeClr val="tx1"/>
                </a:solidFill>
              </a:rPr>
              <a:t>Marek Skiba</a:t>
            </a:r>
          </a:p>
          <a:p>
            <a:pPr algn="ctr"/>
            <a:r>
              <a:rPr lang="sv-SE" sz="643" dirty="0">
                <a:solidFill>
                  <a:schemeClr val="tx1"/>
                </a:solidFill>
              </a:rPr>
              <a:t>Karol Kasprzak</a:t>
            </a:r>
          </a:p>
          <a:p>
            <a:pPr algn="ctr"/>
            <a:r>
              <a:rPr lang="sv-SE" sz="643" dirty="0">
                <a:solidFill>
                  <a:schemeClr val="tx1"/>
                </a:solidFill>
              </a:rPr>
              <a:t>Pawel </a:t>
            </a:r>
            <a:r>
              <a:rPr lang="sv-SE" sz="643" dirty="0" err="1">
                <a:solidFill>
                  <a:schemeClr val="tx1"/>
                </a:solidFill>
              </a:rPr>
              <a:t>Halczynski</a:t>
            </a:r>
            <a:endParaRPr lang="sv-SE" sz="643" dirty="0">
              <a:solidFill>
                <a:schemeClr val="tx1"/>
              </a:solidFill>
            </a:endParaRPr>
          </a:p>
          <a:p>
            <a:pPr algn="ctr"/>
            <a:r>
              <a:rPr lang="sv-SE" sz="643" dirty="0">
                <a:solidFill>
                  <a:schemeClr val="tx1"/>
                </a:solidFill>
              </a:rPr>
              <a:t>Artur Krawczyk (2019-05-02)</a:t>
            </a:r>
          </a:p>
          <a:p>
            <a:pPr algn="ctr"/>
            <a:r>
              <a:rPr lang="sv-SE" sz="643" dirty="0">
                <a:solidFill>
                  <a:schemeClr val="tx1"/>
                </a:solidFill>
              </a:rPr>
              <a:t>Agnieszka </a:t>
            </a:r>
            <a:r>
              <a:rPr lang="sv-SE" sz="643" dirty="0" err="1">
                <a:solidFill>
                  <a:schemeClr val="tx1"/>
                </a:solidFill>
              </a:rPr>
              <a:t>Zwozniak</a:t>
            </a:r>
            <a:r>
              <a:rPr lang="sv-SE" sz="643" dirty="0">
                <a:solidFill>
                  <a:schemeClr val="tx1"/>
                </a:solidFill>
              </a:rPr>
              <a:t> (2019-05-02)</a:t>
            </a:r>
          </a:p>
        </p:txBody>
      </p:sp>
      <p:sp>
        <p:nvSpPr>
          <p:cNvPr id="66" name="TextBox 65"/>
          <p:cNvSpPr txBox="1"/>
          <p:nvPr/>
        </p:nvSpPr>
        <p:spPr>
          <a:xfrm>
            <a:off x="7755236" y="1676644"/>
            <a:ext cx="1379271" cy="306687"/>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rtlCol="0">
            <a:spAutoFit/>
          </a:bodyPr>
          <a:lstStyle/>
          <a:p>
            <a:pPr algn="ctr"/>
            <a:r>
              <a:rPr lang="sv-SE" sz="750" b="1" dirty="0">
                <a:solidFill>
                  <a:schemeClr val="bg1"/>
                </a:solidFill>
              </a:rPr>
              <a:t>IN-KIND from </a:t>
            </a:r>
            <a:r>
              <a:rPr lang="sv-SE" sz="750" b="1" dirty="0" err="1">
                <a:solidFill>
                  <a:schemeClr val="bg1"/>
                </a:solidFill>
              </a:rPr>
              <a:t>Norway</a:t>
            </a:r>
            <a:endParaRPr lang="sv-SE" sz="643" b="1" dirty="0">
              <a:solidFill>
                <a:schemeClr val="tx1"/>
              </a:solidFill>
            </a:endParaRPr>
          </a:p>
          <a:p>
            <a:pPr algn="ctr"/>
            <a:r>
              <a:rPr lang="sv-SE" sz="643" dirty="0">
                <a:solidFill>
                  <a:schemeClr val="tx1"/>
                </a:solidFill>
              </a:rPr>
              <a:t>Greyson Christoforo, Oslo </a:t>
            </a:r>
          </a:p>
        </p:txBody>
      </p:sp>
      <p:sp>
        <p:nvSpPr>
          <p:cNvPr id="67" name="TextBox 66"/>
          <p:cNvSpPr txBox="1"/>
          <p:nvPr/>
        </p:nvSpPr>
        <p:spPr>
          <a:xfrm>
            <a:off x="7755236" y="2085028"/>
            <a:ext cx="1379270" cy="422103"/>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rtlCol="0">
            <a:spAutoFit/>
          </a:bodyPr>
          <a:lstStyle/>
          <a:p>
            <a:pPr algn="ctr"/>
            <a:r>
              <a:rPr lang="sv-SE" sz="750" b="1" dirty="0">
                <a:solidFill>
                  <a:schemeClr val="bg1"/>
                </a:solidFill>
              </a:rPr>
              <a:t>IN-KIND from </a:t>
            </a:r>
            <a:r>
              <a:rPr lang="sv-SE" sz="750" b="1" dirty="0" err="1">
                <a:solidFill>
                  <a:schemeClr val="bg1"/>
                </a:solidFill>
              </a:rPr>
              <a:t>Warsaw</a:t>
            </a:r>
            <a:r>
              <a:rPr lang="sv-SE" sz="750" b="1" dirty="0">
                <a:solidFill>
                  <a:schemeClr val="bg1"/>
                </a:solidFill>
              </a:rPr>
              <a:t> University of </a:t>
            </a:r>
            <a:r>
              <a:rPr lang="sv-SE" sz="750" b="1" dirty="0" err="1">
                <a:solidFill>
                  <a:schemeClr val="bg1"/>
                </a:solidFill>
              </a:rPr>
              <a:t>Technology</a:t>
            </a:r>
            <a:endParaRPr lang="sv-SE" sz="750" b="1" dirty="0">
              <a:solidFill>
                <a:schemeClr val="bg1"/>
              </a:solidFill>
            </a:endParaRPr>
          </a:p>
          <a:p>
            <a:pPr algn="ctr"/>
            <a:r>
              <a:rPr lang="sv-SE" sz="643" dirty="0">
                <a:solidFill>
                  <a:schemeClr val="tx1"/>
                </a:solidFill>
              </a:rPr>
              <a:t>Krystian Bec</a:t>
            </a:r>
          </a:p>
        </p:txBody>
      </p:sp>
      <p:cxnSp>
        <p:nvCxnSpPr>
          <p:cNvPr id="87" name="Straight Connector 86"/>
          <p:cNvCxnSpPr/>
          <p:nvPr/>
        </p:nvCxnSpPr>
        <p:spPr>
          <a:xfrm flipH="1">
            <a:off x="8348780" y="3572789"/>
            <a:ext cx="10329" cy="2437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28" idx="3"/>
          </p:cNvCxnSpPr>
          <p:nvPr/>
        </p:nvCxnSpPr>
        <p:spPr>
          <a:xfrm flipH="1">
            <a:off x="8267712" y="6010748"/>
            <a:ext cx="81069" cy="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08804" y="3141104"/>
            <a:ext cx="1440160" cy="1307024"/>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spAutoFit/>
          </a:bodyPr>
          <a:lstStyle/>
          <a:p>
            <a:pPr algn="ctr"/>
            <a:r>
              <a:rPr lang="sv-SE" sz="750" b="1" dirty="0">
                <a:solidFill>
                  <a:schemeClr val="bg1"/>
                </a:solidFill>
              </a:rPr>
              <a:t>Accelerator </a:t>
            </a:r>
            <a:r>
              <a:rPr lang="sv-SE" sz="750" b="1" dirty="0" err="1">
                <a:solidFill>
                  <a:schemeClr val="bg1"/>
                </a:solidFill>
              </a:rPr>
              <a:t>Utilities</a:t>
            </a:r>
            <a:r>
              <a:rPr lang="sv-SE" sz="750" b="1" dirty="0">
                <a:solidFill>
                  <a:schemeClr val="bg1"/>
                </a:solidFill>
              </a:rPr>
              <a:t> </a:t>
            </a:r>
            <a:r>
              <a:rPr lang="sv-SE" sz="750" b="1" dirty="0" err="1">
                <a:solidFill>
                  <a:schemeClr val="bg1"/>
                </a:solidFill>
              </a:rPr>
              <a:t>group</a:t>
            </a:r>
            <a:endParaRPr lang="sv-SE" sz="750" b="1" dirty="0">
              <a:solidFill>
                <a:schemeClr val="bg1"/>
              </a:solidFill>
            </a:endParaRPr>
          </a:p>
          <a:p>
            <a:pPr algn="ctr"/>
            <a:r>
              <a:rPr lang="sv-SE" sz="714" b="1" dirty="0">
                <a:solidFill>
                  <a:schemeClr val="bg1"/>
                </a:solidFill>
              </a:rPr>
              <a:t>  Peo Gustavsson – GL</a:t>
            </a:r>
          </a:p>
          <a:p>
            <a:pPr algn="ctr"/>
            <a:r>
              <a:rPr lang="sv-SE" sz="643" dirty="0">
                <a:solidFill>
                  <a:schemeClr val="bg1"/>
                </a:solidFill>
              </a:rPr>
              <a:t>Olle Lagerblad</a:t>
            </a:r>
            <a:endParaRPr lang="sv-SE" sz="643" dirty="0">
              <a:solidFill>
                <a:srgbClr val="FFFF00"/>
              </a:solidFill>
            </a:endParaRPr>
          </a:p>
          <a:p>
            <a:pPr algn="ctr"/>
            <a:r>
              <a:rPr lang="sv-SE" sz="643" dirty="0">
                <a:solidFill>
                  <a:srgbClr val="FFFF00"/>
                </a:solidFill>
              </a:rPr>
              <a:t>Kristofer Falkland (C)</a:t>
            </a:r>
          </a:p>
          <a:p>
            <a:pPr algn="ctr"/>
            <a:r>
              <a:rPr lang="sv-SE" sz="643" dirty="0">
                <a:solidFill>
                  <a:srgbClr val="FFFF00"/>
                </a:solidFill>
              </a:rPr>
              <a:t>Björn Rundcrantz (C)</a:t>
            </a:r>
            <a:endParaRPr lang="sv-SE" sz="643" b="1" dirty="0">
              <a:solidFill>
                <a:srgbClr val="FFFF00"/>
              </a:solidFill>
            </a:endParaRPr>
          </a:p>
          <a:p>
            <a:pPr algn="ctr"/>
            <a:r>
              <a:rPr lang="sv-SE" sz="643" dirty="0">
                <a:solidFill>
                  <a:srgbClr val="FFFF00"/>
                </a:solidFill>
              </a:rPr>
              <a:t>Ila Sjöholm (C)</a:t>
            </a:r>
          </a:p>
          <a:p>
            <a:pPr algn="ctr"/>
            <a:r>
              <a:rPr lang="sv-SE" sz="643" dirty="0">
                <a:solidFill>
                  <a:srgbClr val="FFFF00"/>
                </a:solidFill>
              </a:rPr>
              <a:t>Mats Pålsson (C)</a:t>
            </a:r>
          </a:p>
          <a:p>
            <a:pPr algn="ctr"/>
            <a:r>
              <a:rPr lang="sv-SE" sz="643" dirty="0">
                <a:solidFill>
                  <a:srgbClr val="FFFF00"/>
                </a:solidFill>
              </a:rPr>
              <a:t>Christer Sjöblom (C)</a:t>
            </a:r>
          </a:p>
          <a:p>
            <a:pPr algn="ctr"/>
            <a:r>
              <a:rPr lang="en-US" sz="643" dirty="0">
                <a:solidFill>
                  <a:srgbClr val="FFFF00"/>
                </a:solidFill>
              </a:rPr>
              <a:t>Nicolas Eke (C)</a:t>
            </a:r>
          </a:p>
          <a:p>
            <a:pPr algn="ctr"/>
            <a:r>
              <a:rPr lang="sv-SE" sz="643" dirty="0">
                <a:solidFill>
                  <a:srgbClr val="FFFF00"/>
                </a:solidFill>
              </a:rPr>
              <a:t>Fredrik Håkansson (C)</a:t>
            </a:r>
          </a:p>
          <a:p>
            <a:pPr algn="ctr"/>
            <a:r>
              <a:rPr lang="sv-SE" sz="643" dirty="0">
                <a:solidFill>
                  <a:srgbClr val="FFFF00"/>
                </a:solidFill>
              </a:rPr>
              <a:t>Patrik Weiler (C)</a:t>
            </a:r>
          </a:p>
          <a:p>
            <a:pPr algn="ctr"/>
            <a:r>
              <a:rPr lang="sv-SE" sz="643" dirty="0">
                <a:solidFill>
                  <a:srgbClr val="FFFF00"/>
                </a:solidFill>
              </a:rPr>
              <a:t>Lars Jalmarson (C)</a:t>
            </a:r>
          </a:p>
        </p:txBody>
      </p:sp>
      <p:cxnSp>
        <p:nvCxnSpPr>
          <p:cNvPr id="57" name="Straight Connector 56"/>
          <p:cNvCxnSpPr>
            <a:stCxn id="56" idx="0"/>
          </p:cNvCxnSpPr>
          <p:nvPr/>
        </p:nvCxnSpPr>
        <p:spPr>
          <a:xfrm flipV="1">
            <a:off x="9528884" y="2960584"/>
            <a:ext cx="0" cy="180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6" idx="2"/>
            <a:endCxn id="52" idx="0"/>
          </p:cNvCxnSpPr>
          <p:nvPr/>
        </p:nvCxnSpPr>
        <p:spPr>
          <a:xfrm>
            <a:off x="9528884" y="4448128"/>
            <a:ext cx="0" cy="81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0" idx="1"/>
            <a:endCxn id="9" idx="3"/>
          </p:cNvCxnSpPr>
          <p:nvPr/>
        </p:nvCxnSpPr>
        <p:spPr>
          <a:xfrm flipH="1">
            <a:off x="5508199" y="1832266"/>
            <a:ext cx="625769" cy="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27" idx="3"/>
          </p:cNvCxnSpPr>
          <p:nvPr/>
        </p:nvCxnSpPr>
        <p:spPr>
          <a:xfrm>
            <a:off x="8267712" y="4400403"/>
            <a:ext cx="91397" cy="5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8876" y="2347155"/>
            <a:ext cx="1219323" cy="306687"/>
          </a:xfrm>
          <a:prstGeom prst="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rtlCol="0">
            <a:spAutoFit/>
          </a:bodyPr>
          <a:lstStyle/>
          <a:p>
            <a:pPr algn="ctr"/>
            <a:r>
              <a:rPr lang="sv-SE" sz="750" b="1" dirty="0" err="1">
                <a:solidFill>
                  <a:schemeClr val="bg1"/>
                </a:solidFill>
              </a:rPr>
              <a:t>Testing</a:t>
            </a:r>
            <a:r>
              <a:rPr lang="sv-SE" sz="750" b="1" dirty="0">
                <a:solidFill>
                  <a:schemeClr val="bg1"/>
                </a:solidFill>
              </a:rPr>
              <a:t> and </a:t>
            </a:r>
            <a:r>
              <a:rPr lang="sv-SE" sz="750" b="1" dirty="0" err="1">
                <a:solidFill>
                  <a:schemeClr val="bg1"/>
                </a:solidFill>
              </a:rPr>
              <a:t>Comissioning</a:t>
            </a:r>
            <a:endParaRPr lang="sv-SE" sz="750" b="1" dirty="0">
              <a:solidFill>
                <a:schemeClr val="bg1"/>
              </a:solidFill>
            </a:endParaRPr>
          </a:p>
          <a:p>
            <a:pPr algn="ctr"/>
            <a:r>
              <a:rPr lang="sv-SE" sz="643" dirty="0">
                <a:solidFill>
                  <a:schemeClr val="bg1"/>
                </a:solidFill>
              </a:rPr>
              <a:t>Ciprian Plostinar</a:t>
            </a:r>
          </a:p>
        </p:txBody>
      </p:sp>
      <p:cxnSp>
        <p:nvCxnSpPr>
          <p:cNvPr id="54" name="Straight Connector 53"/>
          <p:cNvCxnSpPr>
            <a:endCxn id="53" idx="3"/>
          </p:cNvCxnSpPr>
          <p:nvPr/>
        </p:nvCxnSpPr>
        <p:spPr>
          <a:xfrm flipH="1">
            <a:off x="5508199" y="2498649"/>
            <a:ext cx="304035" cy="1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22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31768"/>
            <a:ext cx="7488832" cy="691513"/>
          </a:xfrm>
        </p:spPr>
        <p:txBody>
          <a:bodyPr>
            <a:normAutofit/>
          </a:bodyPr>
          <a:lstStyle/>
          <a:p>
            <a:r>
              <a:rPr lang="en-US" dirty="0"/>
              <a:t>Accelerator Systems (sub-) Project (ACCSYS) – </a:t>
            </a:r>
            <a:r>
              <a:rPr lang="en-US" i="1" dirty="0"/>
              <a:t>organization</a:t>
            </a:r>
          </a:p>
        </p:txBody>
      </p:sp>
      <p:sp>
        <p:nvSpPr>
          <p:cNvPr id="4" name="Slide Number Placeholder 3"/>
          <p:cNvSpPr>
            <a:spLocks noGrp="1"/>
          </p:cNvSpPr>
          <p:nvPr>
            <p:ph type="sldNum" sz="quarter" idx="12"/>
          </p:nvPr>
        </p:nvSpPr>
        <p:spPr>
          <a:xfrm>
            <a:off x="8219728" y="6585425"/>
            <a:ext cx="2448272" cy="260648"/>
          </a:xfrm>
        </p:spPr>
        <p:txBody>
          <a:bodyPr/>
          <a:lstStyle/>
          <a:p>
            <a:pPr algn="l"/>
            <a:r>
              <a:rPr lang="sv-SE" dirty="0">
                <a:solidFill>
                  <a:prstClr val="black">
                    <a:tint val="75000"/>
                  </a:prstClr>
                </a:solidFill>
              </a:rPr>
              <a:t> 2019-04-08 / C Prabert</a:t>
            </a:r>
          </a:p>
        </p:txBody>
      </p:sp>
      <p:graphicFrame>
        <p:nvGraphicFramePr>
          <p:cNvPr id="5" name="Content Placeholder 3"/>
          <p:cNvGraphicFramePr>
            <a:graphicFrameLocks/>
          </p:cNvGraphicFramePr>
          <p:nvPr>
            <p:extLst/>
          </p:nvPr>
        </p:nvGraphicFramePr>
        <p:xfrm>
          <a:off x="1553166" y="622276"/>
          <a:ext cx="4614842" cy="6021857"/>
        </p:xfrm>
        <a:graphic>
          <a:graphicData uri="http://schemas.openxmlformats.org/drawingml/2006/table">
            <a:tbl>
              <a:tblPr firstRow="1" bandRow="1">
                <a:tableStyleId>{5C22544A-7EE6-4342-B048-85BDC9FD1C3A}</a:tableStyleId>
              </a:tblPr>
              <a:tblGrid>
                <a:gridCol w="1302474">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1253371530"/>
                    </a:ext>
                  </a:extLst>
                </a:gridCol>
              </a:tblGrid>
              <a:tr h="446573">
                <a:tc>
                  <a:txBody>
                    <a:bodyPr/>
                    <a:lstStyle/>
                    <a:p>
                      <a:pPr algn="l"/>
                      <a:r>
                        <a:rPr lang="en-GB" sz="600" noProof="0" dirty="0"/>
                        <a:t>TITLE</a:t>
                      </a:r>
                    </a:p>
                  </a:txBody>
                  <a:tcPr marL="91444" marR="91444" marT="45714" marB="45714"/>
                </a:tc>
                <a:tc>
                  <a:txBody>
                    <a:bodyPr/>
                    <a:lstStyle/>
                    <a:p>
                      <a:pPr algn="l"/>
                      <a:r>
                        <a:rPr lang="en-GB" sz="600" noProof="0"/>
                        <a:t>LEADER</a:t>
                      </a:r>
                    </a:p>
                  </a:txBody>
                  <a:tcPr marL="91444" marR="91444" marT="45714" marB="45714"/>
                </a:tc>
                <a:tc>
                  <a:txBody>
                    <a:bodyPr/>
                    <a:lstStyle/>
                    <a:p>
                      <a:pPr algn="ctr"/>
                      <a:r>
                        <a:rPr lang="en-GB" sz="600" noProof="0" dirty="0">
                          <a:solidFill>
                            <a:srgbClr val="0000FF"/>
                          </a:solidFill>
                        </a:rPr>
                        <a:t>EXT.</a:t>
                      </a:r>
                      <a:r>
                        <a:rPr lang="en-GB" sz="600" noProof="0" dirty="0">
                          <a:solidFill>
                            <a:srgbClr val="FFFFFF"/>
                          </a:solidFill>
                        </a:rPr>
                        <a:t> </a:t>
                      </a:r>
                      <a:r>
                        <a:rPr lang="en-GB" sz="600" baseline="0" noProof="0" dirty="0">
                          <a:solidFill>
                            <a:srgbClr val="FFFFFF"/>
                          </a:solidFill>
                        </a:rPr>
                        <a:t>WP</a:t>
                      </a:r>
                      <a:endParaRPr lang="en-GB" sz="600" noProof="0" dirty="0">
                        <a:solidFill>
                          <a:srgbClr val="FFFFFF"/>
                        </a:solidFill>
                      </a:endParaRPr>
                    </a:p>
                  </a:txBody>
                  <a:tcPr marL="91444" marR="91444" marT="45714" marB="45714"/>
                </a:tc>
                <a:tc>
                  <a:txBody>
                    <a:bodyPr/>
                    <a:lstStyle/>
                    <a:p>
                      <a:pPr algn="l"/>
                      <a:r>
                        <a:rPr lang="en-GB" sz="600" noProof="0" dirty="0"/>
                        <a:t>DEPUTY WP LEADER for </a:t>
                      </a:r>
                      <a:r>
                        <a:rPr lang="en-GB" sz="600" noProof="0" dirty="0">
                          <a:solidFill>
                            <a:schemeClr val="bg1"/>
                          </a:solidFill>
                        </a:rPr>
                        <a:t>EXTERNAL</a:t>
                      </a:r>
                      <a:r>
                        <a:rPr lang="en-GB" sz="600" baseline="0" noProof="0" dirty="0">
                          <a:solidFill>
                            <a:schemeClr val="bg1"/>
                          </a:solidFill>
                        </a:rPr>
                        <a:t> WPS</a:t>
                      </a:r>
                      <a:endParaRPr lang="en-GB" sz="600" noProof="0" dirty="0">
                        <a:solidFill>
                          <a:schemeClr val="bg1"/>
                        </a:solidFill>
                      </a:endParaRPr>
                    </a:p>
                  </a:txBody>
                  <a:tcPr marL="91444" marR="91444" marT="45714" marB="45714"/>
                </a:tc>
                <a:tc>
                  <a:txBody>
                    <a:bodyPr/>
                    <a:lstStyle/>
                    <a:p>
                      <a:pPr algn="l"/>
                      <a:r>
                        <a:rPr lang="en-GB" sz="600" noProof="0" dirty="0"/>
                        <a:t>PCC</a:t>
                      </a:r>
                    </a:p>
                  </a:txBody>
                  <a:tcPr marL="91444" marR="91444" marT="45714" marB="45714"/>
                </a:tc>
                <a:tc>
                  <a:txBody>
                    <a:bodyPr/>
                    <a:lstStyle/>
                    <a:p>
                      <a:pPr algn="l"/>
                      <a:r>
                        <a:rPr lang="en-GB" sz="600" noProof="0" dirty="0"/>
                        <a:t>OCC</a:t>
                      </a:r>
                    </a:p>
                  </a:txBody>
                  <a:tcPr marL="91444" marR="91444" marT="45714" marB="45714"/>
                </a:tc>
                <a:extLst>
                  <a:ext uri="{0D108BD9-81ED-4DB2-BD59-A6C34878D82A}">
                    <a16:rowId xmlns:a16="http://schemas.microsoft.com/office/drawing/2014/main" val="10000"/>
                  </a:ext>
                </a:extLst>
              </a:tr>
              <a:tr h="313048">
                <a:tc>
                  <a:txBody>
                    <a:bodyPr/>
                    <a:lstStyle/>
                    <a:p>
                      <a:r>
                        <a:rPr lang="en-GB" sz="600" b="1" noProof="0" dirty="0">
                          <a:solidFill>
                            <a:schemeClr val="tx1"/>
                          </a:solidFill>
                        </a:rPr>
                        <a:t>WP 1 - ACCSYS</a:t>
                      </a:r>
                    </a:p>
                    <a:p>
                      <a:r>
                        <a:rPr lang="en-GB" sz="600" noProof="0" dirty="0">
                          <a:solidFill>
                            <a:schemeClr val="tx1"/>
                          </a:solidFill>
                        </a:rPr>
                        <a:t>MANAGEMENT</a:t>
                      </a:r>
                    </a:p>
                  </a:txBody>
                  <a:tcPr marL="91444" marR="91444" marT="45714" marB="45714"/>
                </a:tc>
                <a:tc>
                  <a:txBody>
                    <a:bodyPr/>
                    <a:lstStyle/>
                    <a:p>
                      <a:r>
                        <a:rPr lang="en-GB" sz="600" b="1" noProof="0" dirty="0">
                          <a:solidFill>
                            <a:schemeClr val="tx1"/>
                          </a:solidFill>
                        </a:rPr>
                        <a:t>M. LINDROOS</a:t>
                      </a:r>
                    </a:p>
                    <a:p>
                      <a:r>
                        <a:rPr lang="en-GB" sz="600" noProof="0" dirty="0">
                          <a:solidFill>
                            <a:schemeClr val="tx1"/>
                          </a:solidFill>
                        </a:rPr>
                        <a:t>J.G. WEISEND II</a:t>
                      </a:r>
                    </a:p>
                  </a:txBody>
                  <a:tcPr marL="91444" marR="91444" marT="45714" marB="45714"/>
                </a:tc>
                <a:tc>
                  <a:txBody>
                    <a:bodyPr/>
                    <a:lstStyle/>
                    <a:p>
                      <a:pPr algn="ctr"/>
                      <a:endParaRPr lang="en-GB" sz="600" noProof="0" dirty="0">
                        <a:solidFill>
                          <a:schemeClr val="tx1"/>
                        </a:solidFill>
                      </a:endParaRPr>
                    </a:p>
                    <a:p>
                      <a:pPr algn="ctr"/>
                      <a:r>
                        <a:rPr lang="en-GB" sz="600" noProof="0" dirty="0">
                          <a:solidFill>
                            <a:schemeClr val="tx1"/>
                          </a:solidFill>
                        </a:rPr>
                        <a:t>NO</a:t>
                      </a:r>
                    </a:p>
                  </a:txBody>
                  <a:tcPr marL="91444" marR="91444" marT="45714" marB="45714"/>
                </a:tc>
                <a:tc>
                  <a:txBody>
                    <a:bodyPr/>
                    <a:lstStyle/>
                    <a:p>
                      <a:endParaRPr lang="en-GB" sz="600" noProof="0">
                        <a:solidFill>
                          <a:schemeClr val="tx1"/>
                        </a:solidFill>
                      </a:endParaRPr>
                    </a:p>
                  </a:txBody>
                  <a:tcPr marL="91444" marR="91444" marT="45714" marB="45714"/>
                </a:tc>
                <a:tc>
                  <a:txBody>
                    <a:bodyPr/>
                    <a:lstStyle/>
                    <a:p>
                      <a:r>
                        <a:rPr lang="en-GB" sz="600" noProof="0" dirty="0">
                          <a:solidFill>
                            <a:schemeClr val="tx1"/>
                          </a:solidFill>
                        </a:rPr>
                        <a:t>110100001 &amp;</a:t>
                      </a:r>
                      <a:r>
                        <a:rPr lang="en-GB" sz="600" baseline="0" noProof="0" dirty="0">
                          <a:solidFill>
                            <a:schemeClr val="tx1"/>
                          </a:solidFill>
                        </a:rPr>
                        <a:t> </a:t>
                      </a:r>
                      <a:r>
                        <a:rPr lang="en-GB" sz="600" noProof="0" dirty="0">
                          <a:solidFill>
                            <a:schemeClr val="tx1"/>
                          </a:solidFill>
                        </a:rPr>
                        <a:t>110100002</a:t>
                      </a:r>
                    </a:p>
                  </a:txBody>
                  <a:tcPr marL="91444" marR="91444" marT="45714" marB="45714"/>
                </a:tc>
                <a:tc>
                  <a:txBody>
                    <a:bodyPr/>
                    <a:lstStyle/>
                    <a:p>
                      <a:r>
                        <a:rPr lang="en-GB" sz="600" noProof="0" dirty="0">
                          <a:solidFill>
                            <a:schemeClr val="tx1"/>
                          </a:solidFill>
                        </a:rPr>
                        <a:t>8301001 &amp;</a:t>
                      </a:r>
                    </a:p>
                    <a:p>
                      <a:r>
                        <a:rPr lang="en-GB" sz="600" noProof="0" dirty="0">
                          <a:solidFill>
                            <a:schemeClr val="tx1"/>
                          </a:solidFill>
                        </a:rPr>
                        <a:t>8301002</a:t>
                      </a:r>
                    </a:p>
                  </a:txBody>
                  <a:tcPr marL="91444" marR="91444" marT="45714" marB="45714"/>
                </a:tc>
                <a:extLst>
                  <a:ext uri="{0D108BD9-81ED-4DB2-BD59-A6C34878D82A}">
                    <a16:rowId xmlns:a16="http://schemas.microsoft.com/office/drawing/2014/main" val="10001"/>
                  </a:ext>
                </a:extLst>
              </a:tr>
              <a:tr h="269128">
                <a:tc>
                  <a:txBody>
                    <a:bodyPr/>
                    <a:lstStyle/>
                    <a:p>
                      <a:r>
                        <a:rPr lang="en-GB" sz="600" noProof="0" dirty="0">
                          <a:solidFill>
                            <a:schemeClr val="tx1"/>
                          </a:solidFill>
                        </a:rPr>
                        <a:t>WP 2 - ACCELERATOR PHYSICS</a:t>
                      </a:r>
                    </a:p>
                  </a:txBody>
                  <a:tcPr marL="91444" marR="91444" marT="45714" marB="45714"/>
                </a:tc>
                <a:tc>
                  <a:txBody>
                    <a:bodyPr/>
                    <a:lstStyle/>
                    <a:p>
                      <a:r>
                        <a:rPr lang="en-GB" sz="600" noProof="0" dirty="0">
                          <a:solidFill>
                            <a:schemeClr val="tx1"/>
                          </a:solidFill>
                        </a:rPr>
                        <a:t>M. ESHRAQI</a:t>
                      </a:r>
                    </a:p>
                  </a:txBody>
                  <a:tcPr marL="91444" marR="91444" marT="45714" marB="45714"/>
                </a:tc>
                <a:tc>
                  <a:txBody>
                    <a:bodyPr/>
                    <a:lstStyle/>
                    <a:p>
                      <a:pPr algn="ctr"/>
                      <a:r>
                        <a:rPr lang="en-GB" sz="600" noProof="0" dirty="0">
                          <a:solidFill>
                            <a:schemeClr val="tx1"/>
                          </a:solidFill>
                        </a:rPr>
                        <a:t>NO</a:t>
                      </a:r>
                    </a:p>
                  </a:txBody>
                  <a:tcPr marL="91444" marR="91444" marT="45714" marB="45714"/>
                </a:tc>
                <a:tc>
                  <a:txBody>
                    <a:bodyPr/>
                    <a:lstStyle/>
                    <a:p>
                      <a:endParaRPr lang="en-GB" sz="600" noProof="0">
                        <a:solidFill>
                          <a:schemeClr val="tx1"/>
                        </a:solidFill>
                      </a:endParaRPr>
                    </a:p>
                  </a:txBody>
                  <a:tcPr marL="91444" marR="91444" marT="45714" marB="45714"/>
                </a:tc>
                <a:tc>
                  <a:txBody>
                    <a:bodyPr/>
                    <a:lstStyle/>
                    <a:p>
                      <a:r>
                        <a:rPr lang="en-GB" sz="600" noProof="0" dirty="0">
                          <a:solidFill>
                            <a:schemeClr val="tx1"/>
                          </a:solidFill>
                        </a:rPr>
                        <a:t>110200001</a:t>
                      </a:r>
                    </a:p>
                  </a:txBody>
                  <a:tcPr marL="91444" marR="91444" marT="45714" marB="45714"/>
                </a:tc>
                <a:tc>
                  <a:txBody>
                    <a:bodyPr/>
                    <a:lstStyle/>
                    <a:p>
                      <a:r>
                        <a:rPr lang="en-GB" sz="600" noProof="0" dirty="0">
                          <a:solidFill>
                            <a:schemeClr val="tx1"/>
                          </a:solidFill>
                        </a:rPr>
                        <a:t>8301101</a:t>
                      </a:r>
                    </a:p>
                  </a:txBody>
                  <a:tcPr marL="91444" marR="91444" marT="45714" marB="45714"/>
                </a:tc>
                <a:extLst>
                  <a:ext uri="{0D108BD9-81ED-4DB2-BD59-A6C34878D82A}">
                    <a16:rowId xmlns:a16="http://schemas.microsoft.com/office/drawing/2014/main" val="10002"/>
                  </a:ext>
                </a:extLst>
              </a:tr>
              <a:tr h="317654">
                <a:tc>
                  <a:txBody>
                    <a:bodyPr/>
                    <a:lstStyle/>
                    <a:p>
                      <a:r>
                        <a:rPr lang="en-GB" sz="600" noProof="0" dirty="0">
                          <a:solidFill>
                            <a:schemeClr val="tx1"/>
                          </a:solidFill>
                        </a:rPr>
                        <a:t>WP 3 - NORMAL</a:t>
                      </a:r>
                      <a:r>
                        <a:rPr lang="en-GB" sz="600" baseline="0" noProof="0" dirty="0">
                          <a:solidFill>
                            <a:schemeClr val="tx1"/>
                          </a:solidFill>
                        </a:rPr>
                        <a:t> CONDUCTING     FRONT END</a:t>
                      </a:r>
                      <a:endParaRPr lang="en-GB" sz="600" noProof="0" dirty="0">
                        <a:solidFill>
                          <a:schemeClr val="tx1"/>
                        </a:solidFill>
                      </a:endParaRPr>
                    </a:p>
                  </a:txBody>
                  <a:tcPr marL="91444" marR="91444" marT="45714" marB="45714"/>
                </a:tc>
                <a:tc>
                  <a:txBody>
                    <a:bodyPr/>
                    <a:lstStyle/>
                    <a:p>
                      <a:r>
                        <a:rPr lang="en-GB" sz="600" kern="1200" noProof="0">
                          <a:solidFill>
                            <a:srgbClr val="0000FF"/>
                          </a:solidFill>
                          <a:latin typeface="+mn-lt"/>
                          <a:ea typeface="+mn-ea"/>
                          <a:cs typeface="+mn-cs"/>
                        </a:rPr>
                        <a:t>S. GAMMINO </a:t>
                      </a:r>
                      <a:r>
                        <a:rPr lang="en-GB" sz="600" kern="1200" noProof="0">
                          <a:solidFill>
                            <a:srgbClr val="FFFF00"/>
                          </a:solidFill>
                          <a:latin typeface="+mn-lt"/>
                          <a:ea typeface="+mn-ea"/>
                          <a:cs typeface="+mn-cs"/>
                        </a:rPr>
                        <a:t> </a:t>
                      </a:r>
                      <a:endParaRPr lang="en-GB" sz="600" noProof="0">
                        <a:solidFill>
                          <a:srgbClr val="FFFF00"/>
                        </a:solidFill>
                      </a:endParaRPr>
                    </a:p>
                  </a:txBody>
                  <a:tcPr marL="91444" marR="91444" marT="45714" marB="45714"/>
                </a:tc>
                <a:tc>
                  <a:txBody>
                    <a:bodyPr/>
                    <a:lstStyle/>
                    <a:p>
                      <a:pPr algn="ctr"/>
                      <a:r>
                        <a:rPr lang="en-GB" sz="600" b="0" noProof="0" dirty="0">
                          <a:solidFill>
                            <a:srgbClr val="0000FF"/>
                          </a:solidFill>
                        </a:rPr>
                        <a:t>YES</a:t>
                      </a:r>
                    </a:p>
                  </a:txBody>
                  <a:tcPr marL="91444" marR="91444"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600" i="0" kern="1200" noProof="0" dirty="0">
                          <a:solidFill>
                            <a:schemeClr val="tx1"/>
                          </a:solidFill>
                          <a:effectLst/>
                          <a:latin typeface="+mn-lt"/>
                          <a:ea typeface="+mn-ea"/>
                          <a:cs typeface="+mn-cs"/>
                        </a:rPr>
                        <a:t>E.</a:t>
                      </a:r>
                      <a:r>
                        <a:rPr lang="en-GB" sz="600" i="0" kern="1200" baseline="0" noProof="0" dirty="0">
                          <a:solidFill>
                            <a:schemeClr val="tx1"/>
                          </a:solidFill>
                          <a:effectLst/>
                          <a:latin typeface="+mn-lt"/>
                          <a:ea typeface="+mn-ea"/>
                          <a:cs typeface="+mn-cs"/>
                        </a:rPr>
                        <a:t> </a:t>
                      </a:r>
                      <a:r>
                        <a:rPr lang="en-GB" sz="600" i="0" kern="1200" baseline="0" noProof="0">
                          <a:solidFill>
                            <a:schemeClr val="tx1"/>
                          </a:solidFill>
                          <a:effectLst/>
                          <a:latin typeface="+mn-lt"/>
                          <a:ea typeface="+mn-ea"/>
                          <a:cs typeface="+mn-cs"/>
                        </a:rPr>
                        <a:t>SARGSYAN/</a:t>
                      </a:r>
                    </a:p>
                    <a:p>
                      <a:pPr marL="0" marR="0" indent="0" algn="l" defTabSz="457200" rtl="0" eaLnBrk="1" fontAlgn="auto" latinLnBrk="0" hangingPunct="1">
                        <a:lnSpc>
                          <a:spcPct val="100000"/>
                        </a:lnSpc>
                        <a:spcBef>
                          <a:spcPts val="0"/>
                        </a:spcBef>
                        <a:spcAft>
                          <a:spcPts val="0"/>
                        </a:spcAft>
                        <a:buClrTx/>
                        <a:buSzTx/>
                        <a:buFontTx/>
                        <a:buNone/>
                        <a:tabLst/>
                        <a:defRPr/>
                      </a:pPr>
                      <a:r>
                        <a:rPr lang="en-GB" sz="600" i="0" kern="1200" baseline="0" noProof="0">
                          <a:solidFill>
                            <a:schemeClr val="tx1"/>
                          </a:solidFill>
                          <a:effectLst/>
                          <a:latin typeface="+mn-lt"/>
                          <a:ea typeface="+mn-ea"/>
                          <a:cs typeface="+mn-cs"/>
                        </a:rPr>
                        <a:t>J SCHMIDT</a:t>
                      </a:r>
                      <a:endParaRPr lang="en-GB" sz="600" i="0" noProof="0" dirty="0">
                        <a:solidFill>
                          <a:schemeClr val="tx1"/>
                        </a:solidFill>
                      </a:endParaRPr>
                    </a:p>
                  </a:txBody>
                  <a:tcPr marL="91444" marR="91444"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600" noProof="0">
                          <a:solidFill>
                            <a:schemeClr val="tx1"/>
                          </a:solidFill>
                        </a:rPr>
                        <a:t>110300001</a:t>
                      </a:r>
                    </a:p>
                  </a:txBody>
                  <a:tcPr marL="91444" marR="91444"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600" noProof="0" dirty="0">
                          <a:solidFill>
                            <a:schemeClr val="tx1"/>
                          </a:solidFill>
                        </a:rPr>
                        <a:t>8301301/4-5</a:t>
                      </a:r>
                    </a:p>
                  </a:txBody>
                  <a:tcPr marL="91444" marR="91444" marT="45714" marB="45714"/>
                </a:tc>
                <a:extLst>
                  <a:ext uri="{0D108BD9-81ED-4DB2-BD59-A6C34878D82A}">
                    <a16:rowId xmlns:a16="http://schemas.microsoft.com/office/drawing/2014/main" val="10003"/>
                  </a:ext>
                </a:extLst>
              </a:tr>
              <a:tr h="269128">
                <a:tc>
                  <a:txBody>
                    <a:bodyPr/>
                    <a:lstStyle/>
                    <a:p>
                      <a:r>
                        <a:rPr lang="en-GB" sz="600" noProof="0" dirty="0">
                          <a:solidFill>
                            <a:schemeClr val="tx1"/>
                          </a:solidFill>
                        </a:rPr>
                        <a:t>WP 4 - SPOKE CRYOMODULES</a:t>
                      </a:r>
                    </a:p>
                  </a:txBody>
                  <a:tcPr marL="91444" marR="91444" marT="45714" marB="45714"/>
                </a:tc>
                <a:tc>
                  <a:txBody>
                    <a:bodyPr/>
                    <a:lstStyle/>
                    <a:p>
                      <a:r>
                        <a:rPr lang="en-GB" sz="600" kern="1200" noProof="0" dirty="0">
                          <a:solidFill>
                            <a:srgbClr val="0000FF"/>
                          </a:solidFill>
                          <a:latin typeface="+mn-lt"/>
                          <a:ea typeface="+mn-ea"/>
                          <a:cs typeface="+mn-cs"/>
                        </a:rPr>
                        <a:t>G.</a:t>
                      </a:r>
                      <a:r>
                        <a:rPr lang="en-GB" sz="600" kern="1200" baseline="0" noProof="0" dirty="0">
                          <a:solidFill>
                            <a:srgbClr val="0000FF"/>
                          </a:solidFill>
                          <a:latin typeface="+mn-lt"/>
                          <a:ea typeface="+mn-ea"/>
                          <a:cs typeface="+mn-cs"/>
                        </a:rPr>
                        <a:t> OLRY</a:t>
                      </a:r>
                      <a:r>
                        <a:rPr lang="en-GB" sz="600" kern="1200" noProof="0" dirty="0">
                          <a:solidFill>
                            <a:srgbClr val="0000FF"/>
                          </a:solidFill>
                          <a:latin typeface="+mn-lt"/>
                          <a:ea typeface="+mn-ea"/>
                          <a:cs typeface="+mn-cs"/>
                        </a:rPr>
                        <a:t> </a:t>
                      </a:r>
                      <a:endParaRPr lang="en-GB" sz="600" noProof="0" dirty="0">
                        <a:solidFill>
                          <a:srgbClr val="0000FF"/>
                        </a:solidFill>
                      </a:endParaRPr>
                    </a:p>
                  </a:txBody>
                  <a:tcPr marL="91444" marR="91444" marT="45714" marB="45714"/>
                </a:tc>
                <a:tc>
                  <a:txBody>
                    <a:bodyPr/>
                    <a:lstStyle/>
                    <a:p>
                      <a:pPr algn="ctr"/>
                      <a:r>
                        <a:rPr lang="en-GB" sz="600" b="0" noProof="0" dirty="0">
                          <a:solidFill>
                            <a:srgbClr val="0000FF"/>
                          </a:solidFill>
                        </a:rPr>
                        <a:t>YES</a:t>
                      </a:r>
                    </a:p>
                  </a:txBody>
                  <a:tcPr marL="91444" marR="91444" marT="45714" marB="45714"/>
                </a:tc>
                <a:tc>
                  <a:txBody>
                    <a:bodyPr/>
                    <a:lstStyle/>
                    <a:p>
                      <a:r>
                        <a:rPr lang="en-GB" sz="600" noProof="0" dirty="0">
                          <a:solidFill>
                            <a:schemeClr val="tx1"/>
                          </a:solidFill>
                        </a:rPr>
                        <a:t>C. DARVE</a:t>
                      </a:r>
                    </a:p>
                  </a:txBody>
                  <a:tcPr marL="91444" marR="91444" marT="45714" marB="45714"/>
                </a:tc>
                <a:tc>
                  <a:txBody>
                    <a:bodyPr/>
                    <a:lstStyle/>
                    <a:p>
                      <a:r>
                        <a:rPr lang="en-GB" sz="600" noProof="0">
                          <a:solidFill>
                            <a:schemeClr val="tx1"/>
                          </a:solidFill>
                        </a:rPr>
                        <a:t>110400001</a:t>
                      </a:r>
                    </a:p>
                  </a:txBody>
                  <a:tcPr marL="91444" marR="91444" marT="45714" marB="45714"/>
                </a:tc>
                <a:tc>
                  <a:txBody>
                    <a:bodyPr/>
                    <a:lstStyle/>
                    <a:p>
                      <a:r>
                        <a:rPr lang="en-GB" sz="600" noProof="0" dirty="0">
                          <a:solidFill>
                            <a:schemeClr val="tx1"/>
                          </a:solidFill>
                        </a:rPr>
                        <a:t>8301302</a:t>
                      </a:r>
                    </a:p>
                  </a:txBody>
                  <a:tcPr marL="91444" marR="91444" marT="45714" marB="45714"/>
                </a:tc>
                <a:extLst>
                  <a:ext uri="{0D108BD9-81ED-4DB2-BD59-A6C34878D82A}">
                    <a16:rowId xmlns:a16="http://schemas.microsoft.com/office/drawing/2014/main" val="10004"/>
                  </a:ext>
                </a:extLst>
              </a:tr>
              <a:tr h="269128">
                <a:tc>
                  <a:txBody>
                    <a:bodyPr/>
                    <a:lstStyle/>
                    <a:p>
                      <a:r>
                        <a:rPr lang="en-GB" sz="600" noProof="0" dirty="0">
                          <a:solidFill>
                            <a:schemeClr val="tx1"/>
                          </a:solidFill>
                        </a:rPr>
                        <a:t>WP</a:t>
                      </a:r>
                      <a:r>
                        <a:rPr lang="en-GB" sz="600" baseline="0" noProof="0" dirty="0">
                          <a:solidFill>
                            <a:schemeClr val="tx1"/>
                          </a:solidFill>
                        </a:rPr>
                        <a:t> </a:t>
                      </a:r>
                      <a:r>
                        <a:rPr lang="en-GB" sz="600" noProof="0" dirty="0">
                          <a:solidFill>
                            <a:schemeClr val="tx1"/>
                          </a:solidFill>
                        </a:rPr>
                        <a:t>5 - ELLIPTICAL CRYOMODULES</a:t>
                      </a:r>
                    </a:p>
                  </a:txBody>
                  <a:tcPr marL="91444" marR="91444" marT="45714" marB="45714"/>
                </a:tc>
                <a:tc>
                  <a:txBody>
                    <a:bodyPr/>
                    <a:lstStyle/>
                    <a:p>
                      <a:r>
                        <a:rPr lang="en-GB" sz="600" noProof="0">
                          <a:solidFill>
                            <a:srgbClr val="0000FF"/>
                          </a:solidFill>
                        </a:rPr>
                        <a:t>P. BOSLAND</a:t>
                      </a:r>
                    </a:p>
                  </a:txBody>
                  <a:tcPr marL="91444" marR="91444" marT="45714" marB="45714"/>
                </a:tc>
                <a:tc>
                  <a:txBody>
                    <a:bodyPr/>
                    <a:lstStyle/>
                    <a:p>
                      <a:pPr algn="ctr"/>
                      <a:r>
                        <a:rPr lang="en-GB" sz="600" b="0" noProof="0" dirty="0">
                          <a:solidFill>
                            <a:srgbClr val="0000FF"/>
                          </a:solidFill>
                        </a:rPr>
                        <a:t>YES</a:t>
                      </a:r>
                    </a:p>
                  </a:txBody>
                  <a:tcPr marL="91444" marR="91444" marT="45714" marB="45714"/>
                </a:tc>
                <a:tc>
                  <a:txBody>
                    <a:bodyPr/>
                    <a:lstStyle/>
                    <a:p>
                      <a:r>
                        <a:rPr lang="en-GB" sz="600" noProof="0" dirty="0">
                          <a:solidFill>
                            <a:schemeClr val="tx1"/>
                          </a:solidFill>
                        </a:rPr>
                        <a:t>C. DARVE</a:t>
                      </a:r>
                    </a:p>
                  </a:txBody>
                  <a:tcPr marL="91444" marR="91444" marT="45714" marB="45714"/>
                </a:tc>
                <a:tc>
                  <a:txBody>
                    <a:bodyPr/>
                    <a:lstStyle/>
                    <a:p>
                      <a:r>
                        <a:rPr lang="en-GB" sz="600" noProof="0">
                          <a:solidFill>
                            <a:schemeClr val="tx1"/>
                          </a:solidFill>
                        </a:rPr>
                        <a:t>110500001</a:t>
                      </a:r>
                    </a:p>
                  </a:txBody>
                  <a:tcPr marL="91444" marR="91444" marT="45714" marB="45714"/>
                </a:tc>
                <a:tc>
                  <a:txBody>
                    <a:bodyPr/>
                    <a:lstStyle/>
                    <a:p>
                      <a:r>
                        <a:rPr lang="en-GB" sz="600" noProof="0" dirty="0">
                          <a:solidFill>
                            <a:schemeClr val="tx1"/>
                          </a:solidFill>
                        </a:rPr>
                        <a:t>8301303</a:t>
                      </a:r>
                    </a:p>
                  </a:txBody>
                  <a:tcPr marL="91444" marR="91444" marT="45714" marB="45714"/>
                </a:tc>
                <a:extLst>
                  <a:ext uri="{0D108BD9-81ED-4DB2-BD59-A6C34878D82A}">
                    <a16:rowId xmlns:a16="http://schemas.microsoft.com/office/drawing/2014/main" val="10005"/>
                  </a:ext>
                </a:extLst>
              </a:tr>
              <a:tr h="269128">
                <a:tc>
                  <a:txBody>
                    <a:bodyPr/>
                    <a:lstStyle/>
                    <a:p>
                      <a:r>
                        <a:rPr lang="en-GB" sz="600" noProof="0" dirty="0">
                          <a:solidFill>
                            <a:schemeClr val="tx1"/>
                          </a:solidFill>
                        </a:rPr>
                        <a:t>WP 6 - BEAM DELIVERY SYSTEMS</a:t>
                      </a:r>
                    </a:p>
                  </a:txBody>
                  <a:tcPr marL="91444" marR="91444" marT="45714" marB="45714"/>
                </a:tc>
                <a:tc>
                  <a:txBody>
                    <a:bodyPr/>
                    <a:lstStyle/>
                    <a:p>
                      <a:r>
                        <a:rPr lang="en-GB" sz="600" noProof="0">
                          <a:solidFill>
                            <a:srgbClr val="0000FF"/>
                          </a:solidFill>
                        </a:rPr>
                        <a:t>S. </a:t>
                      </a:r>
                      <a:r>
                        <a:rPr lang="en-GB" sz="600" kern="1200" noProof="0">
                          <a:solidFill>
                            <a:srgbClr val="0000FF"/>
                          </a:solidFill>
                          <a:latin typeface="+mn-lt"/>
                          <a:ea typeface="+mn-ea"/>
                          <a:cs typeface="+mn-cs"/>
                        </a:rPr>
                        <a:t>MØLLER </a:t>
                      </a:r>
                      <a:endParaRPr lang="en-GB" sz="600" noProof="0">
                        <a:solidFill>
                          <a:srgbClr val="0000FF"/>
                        </a:solidFill>
                      </a:endParaRPr>
                    </a:p>
                  </a:txBody>
                  <a:tcPr marL="91444" marR="91444" marT="45714" marB="45714"/>
                </a:tc>
                <a:tc>
                  <a:txBody>
                    <a:bodyPr/>
                    <a:lstStyle/>
                    <a:p>
                      <a:pPr algn="ctr"/>
                      <a:r>
                        <a:rPr lang="en-GB" sz="600" b="0" noProof="0" dirty="0">
                          <a:solidFill>
                            <a:srgbClr val="0000FF"/>
                          </a:solidFill>
                        </a:rPr>
                        <a:t>YES</a:t>
                      </a:r>
                    </a:p>
                  </a:txBody>
                  <a:tcPr marL="91444" marR="91444" marT="45714" marB="45714"/>
                </a:tc>
                <a:tc>
                  <a:txBody>
                    <a:bodyPr/>
                    <a:lstStyle/>
                    <a:p>
                      <a:r>
                        <a:rPr lang="en-GB" sz="600" noProof="0">
                          <a:solidFill>
                            <a:schemeClr val="tx1"/>
                          </a:solidFill>
                        </a:rPr>
                        <a:t>I.</a:t>
                      </a:r>
                      <a:r>
                        <a:rPr lang="en-GB" sz="600" baseline="0" noProof="0">
                          <a:solidFill>
                            <a:schemeClr val="tx1"/>
                          </a:solidFill>
                        </a:rPr>
                        <a:t> ALONSO</a:t>
                      </a:r>
                      <a:endParaRPr lang="en-GB" sz="600" noProof="0">
                        <a:solidFill>
                          <a:schemeClr val="tx1"/>
                        </a:solidFill>
                      </a:endParaRPr>
                    </a:p>
                  </a:txBody>
                  <a:tcPr marL="91444" marR="91444" marT="45714" marB="45714"/>
                </a:tc>
                <a:tc>
                  <a:txBody>
                    <a:bodyPr/>
                    <a:lstStyle/>
                    <a:p>
                      <a:r>
                        <a:rPr lang="en-GB" sz="600" noProof="0">
                          <a:solidFill>
                            <a:schemeClr val="tx1"/>
                          </a:solidFill>
                        </a:rPr>
                        <a:t>110600001</a:t>
                      </a:r>
                    </a:p>
                  </a:txBody>
                  <a:tcPr marL="91444" marR="91444" marT="45714" marB="45714"/>
                </a:tc>
                <a:tc>
                  <a:txBody>
                    <a:bodyPr/>
                    <a:lstStyle/>
                    <a:p>
                      <a:r>
                        <a:rPr lang="en-GB" sz="600" noProof="0" dirty="0">
                          <a:solidFill>
                            <a:schemeClr val="tx1"/>
                          </a:solidFill>
                        </a:rPr>
                        <a:t>8301304</a:t>
                      </a:r>
                    </a:p>
                  </a:txBody>
                  <a:tcPr marL="91444" marR="91444" marT="45714" marB="45714"/>
                </a:tc>
                <a:extLst>
                  <a:ext uri="{0D108BD9-81ED-4DB2-BD59-A6C34878D82A}">
                    <a16:rowId xmlns:a16="http://schemas.microsoft.com/office/drawing/2014/main" val="10006"/>
                  </a:ext>
                </a:extLst>
              </a:tr>
              <a:tr h="269128">
                <a:tc>
                  <a:txBody>
                    <a:bodyPr/>
                    <a:lstStyle/>
                    <a:p>
                      <a:r>
                        <a:rPr lang="en-GB" sz="600" noProof="0" dirty="0">
                          <a:solidFill>
                            <a:schemeClr val="tx1"/>
                          </a:solidFill>
                        </a:rPr>
                        <a:t>WP 7 - BEAM DIAGNOSTICS</a:t>
                      </a:r>
                    </a:p>
                  </a:txBody>
                  <a:tcPr marL="91444" marR="91444" marT="45714" marB="45714"/>
                </a:tc>
                <a:tc>
                  <a:txBody>
                    <a:bodyPr/>
                    <a:lstStyle/>
                    <a:p>
                      <a:r>
                        <a:rPr lang="en-GB" sz="600" noProof="0" dirty="0">
                          <a:solidFill>
                            <a:schemeClr val="tx1"/>
                          </a:solidFill>
                        </a:rPr>
                        <a:t>T.</a:t>
                      </a:r>
                      <a:r>
                        <a:rPr lang="en-GB" sz="600" baseline="0" noProof="0" dirty="0">
                          <a:solidFill>
                            <a:schemeClr val="tx1"/>
                          </a:solidFill>
                        </a:rPr>
                        <a:t> SHEA</a:t>
                      </a:r>
                      <a:endParaRPr lang="en-GB" sz="600" noProof="0" dirty="0">
                        <a:solidFill>
                          <a:schemeClr val="tx1"/>
                        </a:solidFill>
                      </a:endParaRPr>
                    </a:p>
                  </a:txBody>
                  <a:tcPr marL="91444" marR="91444" marT="45714" marB="45714"/>
                </a:tc>
                <a:tc>
                  <a:txBody>
                    <a:bodyPr/>
                    <a:lstStyle/>
                    <a:p>
                      <a:pPr algn="ctr"/>
                      <a:r>
                        <a:rPr lang="en-GB" sz="600" noProof="0" dirty="0">
                          <a:solidFill>
                            <a:srgbClr val="0000FF"/>
                          </a:solidFill>
                        </a:rPr>
                        <a:t>MIX</a:t>
                      </a:r>
                    </a:p>
                  </a:txBody>
                  <a:tcPr marL="91444" marR="91444" marT="45714" marB="45714"/>
                </a:tc>
                <a:tc>
                  <a:txBody>
                    <a:bodyPr/>
                    <a:lstStyle/>
                    <a:p>
                      <a:endParaRPr lang="en-GB" sz="600" noProof="0">
                        <a:solidFill>
                          <a:schemeClr val="tx1"/>
                        </a:solidFill>
                      </a:endParaRPr>
                    </a:p>
                  </a:txBody>
                  <a:tcPr marL="91444" marR="91444" marT="45714" marB="45714"/>
                </a:tc>
                <a:tc>
                  <a:txBody>
                    <a:bodyPr/>
                    <a:lstStyle/>
                    <a:p>
                      <a:r>
                        <a:rPr lang="en-GB" sz="600" noProof="0">
                          <a:solidFill>
                            <a:schemeClr val="tx1"/>
                          </a:solidFill>
                        </a:rPr>
                        <a:t>110700001</a:t>
                      </a:r>
                    </a:p>
                  </a:txBody>
                  <a:tcPr marL="91444" marR="91444" marT="45714" marB="45714"/>
                </a:tc>
                <a:tc>
                  <a:txBody>
                    <a:bodyPr/>
                    <a:lstStyle/>
                    <a:p>
                      <a:r>
                        <a:rPr lang="en-GB" sz="600" noProof="0" dirty="0">
                          <a:solidFill>
                            <a:schemeClr val="tx1"/>
                          </a:solidFill>
                        </a:rPr>
                        <a:t>8301102</a:t>
                      </a:r>
                    </a:p>
                  </a:txBody>
                  <a:tcPr marL="91444" marR="91444" marT="45714" marB="45714"/>
                </a:tc>
                <a:extLst>
                  <a:ext uri="{0D108BD9-81ED-4DB2-BD59-A6C34878D82A}">
                    <a16:rowId xmlns:a16="http://schemas.microsoft.com/office/drawing/2014/main" val="10007"/>
                  </a:ext>
                </a:extLst>
              </a:tr>
              <a:tr h="269128">
                <a:tc>
                  <a:txBody>
                    <a:bodyPr/>
                    <a:lstStyle/>
                    <a:p>
                      <a:r>
                        <a:rPr lang="en-GB" sz="600" noProof="0" dirty="0">
                          <a:solidFill>
                            <a:schemeClr val="tx1"/>
                          </a:solidFill>
                        </a:rPr>
                        <a:t>WP 8 - RF SYSTEMS</a:t>
                      </a:r>
                    </a:p>
                  </a:txBody>
                  <a:tcPr marL="91444" marR="91444" marT="45714" marB="45714"/>
                </a:tc>
                <a:tc>
                  <a:txBody>
                    <a:bodyPr/>
                    <a:lstStyle/>
                    <a:p>
                      <a:r>
                        <a:rPr lang="en-GB" sz="600" noProof="0">
                          <a:solidFill>
                            <a:schemeClr val="tx1"/>
                          </a:solidFill>
                        </a:rPr>
                        <a:t>M.</a:t>
                      </a:r>
                      <a:r>
                        <a:rPr lang="en-GB" sz="600" baseline="0" noProof="0">
                          <a:solidFill>
                            <a:schemeClr val="tx1"/>
                          </a:solidFill>
                        </a:rPr>
                        <a:t> JENSEN</a:t>
                      </a:r>
                      <a:endParaRPr lang="en-GB" sz="600" noProof="0">
                        <a:solidFill>
                          <a:schemeClr val="tx1"/>
                        </a:solidFill>
                      </a:endParaRPr>
                    </a:p>
                  </a:txBody>
                  <a:tcPr marL="91444" marR="91444" marT="45714" marB="45714"/>
                </a:tc>
                <a:tc>
                  <a:txBody>
                    <a:bodyPr/>
                    <a:lstStyle/>
                    <a:p>
                      <a:pPr algn="ctr"/>
                      <a:r>
                        <a:rPr lang="en-GB" sz="600" noProof="0" dirty="0">
                          <a:solidFill>
                            <a:srgbClr val="0000FF"/>
                          </a:solidFill>
                        </a:rPr>
                        <a:t>MIX</a:t>
                      </a:r>
                    </a:p>
                  </a:txBody>
                  <a:tcPr marL="91444" marR="91444" marT="45714" marB="45714"/>
                </a:tc>
                <a:tc>
                  <a:txBody>
                    <a:bodyPr/>
                    <a:lstStyle/>
                    <a:p>
                      <a:endParaRPr lang="en-GB" sz="600" noProof="0">
                        <a:solidFill>
                          <a:schemeClr val="tx1"/>
                        </a:solidFill>
                      </a:endParaRPr>
                    </a:p>
                  </a:txBody>
                  <a:tcPr marL="91444" marR="91444" marT="45714" marB="45714"/>
                </a:tc>
                <a:tc>
                  <a:txBody>
                    <a:bodyPr/>
                    <a:lstStyle/>
                    <a:p>
                      <a:r>
                        <a:rPr lang="en-GB" sz="600" noProof="0" dirty="0">
                          <a:solidFill>
                            <a:schemeClr val="tx1"/>
                          </a:solidFill>
                        </a:rPr>
                        <a:t>110800001/3--9</a:t>
                      </a:r>
                    </a:p>
                  </a:txBody>
                  <a:tcPr marL="91444" marR="91444" marT="45714" marB="45714"/>
                </a:tc>
                <a:tc>
                  <a:txBody>
                    <a:bodyPr/>
                    <a:lstStyle/>
                    <a:p>
                      <a:r>
                        <a:rPr lang="en-GB" sz="600" noProof="0" dirty="0">
                          <a:solidFill>
                            <a:schemeClr val="tx1"/>
                          </a:solidFill>
                        </a:rPr>
                        <a:t>8301401-8</a:t>
                      </a:r>
                    </a:p>
                  </a:txBody>
                  <a:tcPr marL="91444" marR="91444" marT="45714" marB="45714"/>
                </a:tc>
                <a:extLst>
                  <a:ext uri="{0D108BD9-81ED-4DB2-BD59-A6C34878D82A}">
                    <a16:rowId xmlns:a16="http://schemas.microsoft.com/office/drawing/2014/main" val="10008"/>
                  </a:ext>
                </a:extLst>
              </a:tr>
              <a:tr h="269128">
                <a:tc>
                  <a:txBody>
                    <a:bodyPr/>
                    <a:lstStyle/>
                    <a:p>
                      <a:r>
                        <a:rPr lang="en-GB" sz="600" noProof="0" dirty="0">
                          <a:solidFill>
                            <a:srgbClr val="FF0000"/>
                          </a:solidFill>
                        </a:rPr>
                        <a:t>TEST</a:t>
                      </a:r>
                      <a:r>
                        <a:rPr lang="en-GB" sz="600" baseline="0" noProof="0" dirty="0">
                          <a:solidFill>
                            <a:srgbClr val="FF0000"/>
                          </a:solidFill>
                        </a:rPr>
                        <a:t> STANDS &amp; UTILITIES</a:t>
                      </a:r>
                      <a:endParaRPr lang="en-GB" sz="600" noProof="0" dirty="0">
                        <a:solidFill>
                          <a:srgbClr val="FF0000"/>
                        </a:solidFill>
                      </a:endParaRPr>
                    </a:p>
                  </a:txBody>
                  <a:tcPr marL="91444" marR="91444" marT="45714" marB="45714"/>
                </a:tc>
                <a:tc>
                  <a:txBody>
                    <a:bodyPr/>
                    <a:lstStyle/>
                    <a:p>
                      <a:r>
                        <a:rPr lang="en-GB" sz="600" noProof="0" dirty="0">
                          <a:solidFill>
                            <a:srgbClr val="FF0000"/>
                          </a:solidFill>
                        </a:rPr>
                        <a:t>W. HEES</a:t>
                      </a:r>
                    </a:p>
                  </a:txBody>
                  <a:tcPr marL="91444" marR="91444" marT="45714" marB="45714"/>
                </a:tc>
                <a:tc>
                  <a:txBody>
                    <a:bodyPr/>
                    <a:lstStyle/>
                    <a:p>
                      <a:pPr algn="ctr"/>
                      <a:r>
                        <a:rPr lang="en-GB" sz="600" noProof="0" dirty="0">
                          <a:solidFill>
                            <a:srgbClr val="0000FF"/>
                          </a:solidFill>
                        </a:rPr>
                        <a:t>MIX</a:t>
                      </a:r>
                    </a:p>
                  </a:txBody>
                  <a:tcPr marL="91444" marR="91444" marT="45714" marB="45714"/>
                </a:tc>
                <a:tc>
                  <a:txBody>
                    <a:bodyPr/>
                    <a:lstStyle/>
                    <a:p>
                      <a:pPr marL="0" marR="0" indent="0" algn="l" defTabSz="914077" rtl="0" eaLnBrk="1" fontAlgn="auto" latinLnBrk="0" hangingPunct="1">
                        <a:lnSpc>
                          <a:spcPct val="100000"/>
                        </a:lnSpc>
                        <a:spcBef>
                          <a:spcPts val="0"/>
                        </a:spcBef>
                        <a:spcAft>
                          <a:spcPts val="0"/>
                        </a:spcAft>
                        <a:buClrTx/>
                        <a:buSzTx/>
                        <a:buFontTx/>
                        <a:buNone/>
                        <a:tabLst/>
                        <a:defRPr/>
                      </a:pPr>
                      <a:r>
                        <a:rPr lang="en-GB" sz="600" noProof="0" dirty="0">
                          <a:solidFill>
                            <a:srgbClr val="FF0000"/>
                          </a:solidFill>
                        </a:rPr>
                        <a:t>Moved to Infra-structure</a:t>
                      </a:r>
                      <a:r>
                        <a:rPr lang="en-GB" sz="600" baseline="0" noProof="0" dirty="0">
                          <a:solidFill>
                            <a:srgbClr val="FF0000"/>
                          </a:solidFill>
                        </a:rPr>
                        <a:t> sub-project </a:t>
                      </a:r>
                      <a:endParaRPr lang="en-GB" sz="600" noProof="0" dirty="0">
                        <a:solidFill>
                          <a:srgbClr val="FF0000"/>
                        </a:solidFill>
                      </a:endParaRPr>
                    </a:p>
                  </a:txBody>
                  <a:tcPr marL="91444" marR="91444" marT="45714" marB="45714"/>
                </a:tc>
                <a:tc>
                  <a:txBody>
                    <a:bodyPr/>
                    <a:lstStyle/>
                    <a:p>
                      <a:pPr marL="0" algn="l" defTabSz="914077" rtl="0" eaLnBrk="1" latinLnBrk="0" hangingPunct="1"/>
                      <a:r>
                        <a:rPr lang="en-GB" sz="600" i="1" strike="sngStrike" kern="1200" baseline="0" noProof="0" dirty="0">
                          <a:solidFill>
                            <a:schemeClr val="bg1">
                              <a:lumMod val="50000"/>
                            </a:schemeClr>
                          </a:solidFill>
                          <a:latin typeface="+mn-lt"/>
                          <a:ea typeface="+mn-ea"/>
                          <a:cs typeface="+mn-cs"/>
                        </a:rPr>
                        <a:t>111000001</a:t>
                      </a:r>
                    </a:p>
                    <a:p>
                      <a:pPr marL="0" algn="l" defTabSz="914077" rtl="0" eaLnBrk="1" latinLnBrk="0" hangingPunct="1"/>
                      <a:r>
                        <a:rPr lang="en-GB" sz="600" i="0" strike="noStrike" kern="1200" baseline="0" noProof="0" dirty="0">
                          <a:solidFill>
                            <a:srgbClr val="FF0000"/>
                          </a:solidFill>
                          <a:latin typeface="+mn-lt"/>
                          <a:ea typeface="+mn-ea"/>
                          <a:cs typeface="+mn-cs"/>
                        </a:rPr>
                        <a:t>250601000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10"/>
                  </a:ext>
                </a:extLst>
              </a:tr>
              <a:tr h="269128">
                <a:tc>
                  <a:txBody>
                    <a:bodyPr/>
                    <a:lstStyle/>
                    <a:p>
                      <a:r>
                        <a:rPr lang="en-GB" sz="600" noProof="0" dirty="0">
                          <a:solidFill>
                            <a:schemeClr val="tx1"/>
                          </a:solidFill>
                        </a:rPr>
                        <a:t>WP 11 - CRYOGENICS</a:t>
                      </a:r>
                    </a:p>
                  </a:txBody>
                  <a:tcPr marL="91444" marR="91444" marT="45714" marB="45714"/>
                </a:tc>
                <a:tc>
                  <a:txBody>
                    <a:bodyPr/>
                    <a:lstStyle/>
                    <a:p>
                      <a:r>
                        <a:rPr lang="en-GB" sz="600" noProof="0">
                          <a:solidFill>
                            <a:schemeClr val="tx1"/>
                          </a:solidFill>
                        </a:rPr>
                        <a:t>P. ARNOLD</a:t>
                      </a:r>
                    </a:p>
                  </a:txBody>
                  <a:tcPr marL="91444" marR="91444" marT="45714" marB="45714"/>
                </a:tc>
                <a:tc>
                  <a:txBody>
                    <a:bodyPr/>
                    <a:lstStyle/>
                    <a:p>
                      <a:pPr algn="ctr"/>
                      <a:r>
                        <a:rPr lang="en-GB" sz="600" noProof="0" dirty="0">
                          <a:solidFill>
                            <a:srgbClr val="0000FF"/>
                          </a:solidFill>
                        </a:rPr>
                        <a:t>MIX</a:t>
                      </a:r>
                      <a:endParaRPr lang="en-GB" sz="600" noProof="0" dirty="0">
                        <a:solidFill>
                          <a:schemeClr val="tx1"/>
                        </a:solidFill>
                      </a:endParaRPr>
                    </a:p>
                  </a:txBody>
                  <a:tcPr marL="91444" marR="91444" marT="45714" marB="45714"/>
                </a:tc>
                <a:tc>
                  <a:txBody>
                    <a:bodyPr/>
                    <a:lstStyle/>
                    <a:p>
                      <a:endParaRPr lang="en-GB" sz="600" noProof="0" dirty="0">
                        <a:solidFill>
                          <a:schemeClr val="tx1"/>
                        </a:solidFill>
                      </a:endParaRPr>
                    </a:p>
                  </a:txBody>
                  <a:tcPr marL="91444" marR="91444" marT="45714" marB="45714"/>
                </a:tc>
                <a:tc>
                  <a:txBody>
                    <a:bodyPr/>
                    <a:lstStyle/>
                    <a:p>
                      <a:r>
                        <a:rPr lang="en-GB" sz="600" noProof="0">
                          <a:solidFill>
                            <a:schemeClr val="tx1"/>
                          </a:solidFill>
                        </a:rPr>
                        <a:t>111100001</a:t>
                      </a:r>
                    </a:p>
                  </a:txBody>
                  <a:tcPr marL="91444" marR="91444" marT="45714" marB="45714"/>
                </a:tc>
                <a:tc>
                  <a:txBody>
                    <a:bodyPr/>
                    <a:lstStyle/>
                    <a:p>
                      <a:r>
                        <a:rPr lang="en-GB" sz="600" noProof="0" dirty="0">
                          <a:solidFill>
                            <a:schemeClr val="tx1"/>
                          </a:solidFill>
                        </a:rPr>
                        <a:t>8301202</a:t>
                      </a:r>
                    </a:p>
                  </a:txBody>
                  <a:tcPr marL="91444" marR="91444" marT="45714" marB="45714"/>
                </a:tc>
                <a:extLst>
                  <a:ext uri="{0D108BD9-81ED-4DB2-BD59-A6C34878D82A}">
                    <a16:rowId xmlns:a16="http://schemas.microsoft.com/office/drawing/2014/main" val="10011"/>
                  </a:ext>
                </a:extLst>
              </a:tr>
              <a:tr h="269128">
                <a:tc>
                  <a:txBody>
                    <a:bodyPr/>
                    <a:lstStyle/>
                    <a:p>
                      <a:r>
                        <a:rPr lang="en-GB" sz="600" noProof="0" dirty="0">
                          <a:solidFill>
                            <a:schemeClr val="tx1"/>
                          </a:solidFill>
                        </a:rPr>
                        <a:t>WP 12</a:t>
                      </a:r>
                      <a:r>
                        <a:rPr lang="en-GB" sz="600" baseline="0" noProof="0" dirty="0">
                          <a:solidFill>
                            <a:schemeClr val="tx1"/>
                          </a:solidFill>
                        </a:rPr>
                        <a:t> - </a:t>
                      </a:r>
                      <a:r>
                        <a:rPr lang="en-GB" sz="600" noProof="0" dirty="0">
                          <a:solidFill>
                            <a:schemeClr val="tx1"/>
                          </a:solidFill>
                        </a:rPr>
                        <a:t>VACUUM</a:t>
                      </a:r>
                    </a:p>
                  </a:txBody>
                  <a:tcPr marL="91444" marR="91444" marT="45714" marB="45714"/>
                </a:tc>
                <a:tc>
                  <a:txBody>
                    <a:bodyPr/>
                    <a:lstStyle/>
                    <a:p>
                      <a:r>
                        <a:rPr lang="en-GB" sz="600" noProof="0" dirty="0">
                          <a:solidFill>
                            <a:schemeClr val="tx1"/>
                          </a:solidFill>
                        </a:rPr>
                        <a:t>M.</a:t>
                      </a:r>
                      <a:r>
                        <a:rPr lang="en-GB" sz="600" baseline="0" noProof="0" dirty="0">
                          <a:solidFill>
                            <a:schemeClr val="tx1"/>
                          </a:solidFill>
                        </a:rPr>
                        <a:t> JUNI-FERREIRA</a:t>
                      </a:r>
                      <a:endParaRPr lang="en-GB" sz="600" noProof="0" dirty="0">
                        <a:solidFill>
                          <a:schemeClr val="tx1"/>
                        </a:solidFill>
                      </a:endParaRPr>
                    </a:p>
                  </a:txBody>
                  <a:tcPr marL="91444" marR="91444" marT="45714" marB="45714"/>
                </a:tc>
                <a:tc>
                  <a:txBody>
                    <a:bodyPr/>
                    <a:lstStyle/>
                    <a:p>
                      <a:pPr algn="ctr"/>
                      <a:r>
                        <a:rPr lang="en-GB" sz="600" noProof="0" dirty="0">
                          <a:solidFill>
                            <a:srgbClr val="0000FF"/>
                          </a:solidFill>
                        </a:rPr>
                        <a:t>MIX</a:t>
                      </a:r>
                    </a:p>
                  </a:txBody>
                  <a:tcPr marL="91444" marR="91444" marT="45714" marB="45714"/>
                </a:tc>
                <a:tc>
                  <a:txBody>
                    <a:bodyPr/>
                    <a:lstStyle/>
                    <a:p>
                      <a:endParaRPr lang="en-GB" sz="600" noProof="0" dirty="0">
                        <a:solidFill>
                          <a:schemeClr val="tx1"/>
                        </a:solidFill>
                      </a:endParaRPr>
                    </a:p>
                  </a:txBody>
                  <a:tcPr marL="91444" marR="91444" marT="45714" marB="45714"/>
                </a:tc>
                <a:tc>
                  <a:txBody>
                    <a:bodyPr/>
                    <a:lstStyle/>
                    <a:p>
                      <a:r>
                        <a:rPr lang="en-GB" sz="600" noProof="0" dirty="0">
                          <a:solidFill>
                            <a:schemeClr val="tx1"/>
                          </a:solidFill>
                        </a:rPr>
                        <a:t>111200001/4</a:t>
                      </a:r>
                    </a:p>
                  </a:txBody>
                  <a:tcPr marL="91444" marR="91444" marT="45714" marB="45714"/>
                </a:tc>
                <a:tc>
                  <a:txBody>
                    <a:bodyPr/>
                    <a:lstStyle/>
                    <a:p>
                      <a:r>
                        <a:rPr lang="en-GB" sz="600" noProof="0" dirty="0">
                          <a:solidFill>
                            <a:schemeClr val="tx1"/>
                          </a:solidFill>
                        </a:rPr>
                        <a:t>8301203/1</a:t>
                      </a:r>
                    </a:p>
                  </a:txBody>
                  <a:tcPr marL="91444" marR="91444" marT="45714" marB="45714"/>
                </a:tc>
                <a:extLst>
                  <a:ext uri="{0D108BD9-81ED-4DB2-BD59-A6C34878D82A}">
                    <a16:rowId xmlns:a16="http://schemas.microsoft.com/office/drawing/2014/main" val="10012"/>
                  </a:ext>
                </a:extLst>
              </a:tr>
              <a:tr h="269128">
                <a:tc>
                  <a:txBody>
                    <a:bodyPr/>
                    <a:lstStyle/>
                    <a:p>
                      <a:r>
                        <a:rPr lang="en-GB" sz="600" i="1" strike="sngStrike" kern="1200" baseline="0" noProof="0" dirty="0">
                          <a:solidFill>
                            <a:schemeClr val="bg1">
                              <a:lumMod val="50000"/>
                            </a:schemeClr>
                          </a:solidFill>
                          <a:latin typeface="+mn-lt"/>
                          <a:ea typeface="+mn-ea"/>
                          <a:cs typeface="+mn-cs"/>
                        </a:rPr>
                        <a:t>WP 13 - SAFETY &amp; OPS</a:t>
                      </a:r>
                    </a:p>
                    <a:p>
                      <a:r>
                        <a:rPr lang="en-GB" sz="600" i="0" strike="noStrike" kern="1200" baseline="0" noProof="0" dirty="0">
                          <a:solidFill>
                            <a:schemeClr val="tx1"/>
                          </a:solidFill>
                          <a:latin typeface="+mn-lt"/>
                          <a:ea typeface="+mn-ea"/>
                          <a:cs typeface="+mn-cs"/>
                        </a:rPr>
                        <a:t>OPERATIONS</a:t>
                      </a:r>
                    </a:p>
                  </a:txBody>
                  <a:tcPr marL="91444" marR="91444" marT="45714" marB="45714"/>
                </a:tc>
                <a:tc>
                  <a:txBody>
                    <a:bodyPr/>
                    <a:lstStyle/>
                    <a:p>
                      <a:r>
                        <a:rPr lang="en-GB" sz="600" noProof="0" dirty="0">
                          <a:solidFill>
                            <a:schemeClr val="tx1"/>
                          </a:solidFill>
                        </a:rPr>
                        <a:t>L. TCHELIDZE</a:t>
                      </a:r>
                    </a:p>
                  </a:txBody>
                  <a:tcPr marL="91444" marR="91444" marT="45714" marB="45714"/>
                </a:tc>
                <a:tc>
                  <a:txBody>
                    <a:bodyPr/>
                    <a:lstStyle/>
                    <a:p>
                      <a:pPr algn="ctr"/>
                      <a:r>
                        <a:rPr lang="en-GB" sz="600" noProof="0" dirty="0">
                          <a:solidFill>
                            <a:schemeClr val="tx1"/>
                          </a:solidFill>
                        </a:rPr>
                        <a:t>NO</a:t>
                      </a:r>
                    </a:p>
                  </a:txBody>
                  <a:tcPr marL="91444" marR="91444" marT="45714" marB="45714"/>
                </a:tc>
                <a:tc>
                  <a:txBody>
                    <a:bodyPr/>
                    <a:lstStyle/>
                    <a:p>
                      <a:r>
                        <a:rPr lang="en-GB" sz="600" noProof="0" dirty="0">
                          <a:solidFill>
                            <a:schemeClr val="tx1"/>
                          </a:solidFill>
                        </a:rPr>
                        <a:t>Now in operations only</a:t>
                      </a:r>
                    </a:p>
                  </a:txBody>
                  <a:tcPr marL="91444" marR="91444" marT="45714" marB="45714"/>
                </a:tc>
                <a:tc>
                  <a:txBody>
                    <a:bodyPr/>
                    <a:lstStyle/>
                    <a:p>
                      <a:r>
                        <a:rPr lang="en-GB" sz="600" i="1" strike="sngStrike" kern="1200" baseline="0" noProof="0" dirty="0">
                          <a:solidFill>
                            <a:schemeClr val="bg1">
                              <a:lumMod val="50000"/>
                            </a:schemeClr>
                          </a:solidFill>
                          <a:latin typeface="+mn-lt"/>
                          <a:ea typeface="+mn-ea"/>
                          <a:cs typeface="+mn-cs"/>
                        </a:rPr>
                        <a:t>111300001</a:t>
                      </a:r>
                    </a:p>
                  </a:txBody>
                  <a:tcPr marL="91444" marR="91444" marT="45714" marB="45714"/>
                </a:tc>
                <a:tc>
                  <a:txBody>
                    <a:bodyPr/>
                    <a:lstStyle/>
                    <a:p>
                      <a:pPr marL="0" marR="0" indent="0" algn="l" defTabSz="914077" rtl="0" eaLnBrk="1" fontAlgn="auto" latinLnBrk="0" hangingPunct="1">
                        <a:lnSpc>
                          <a:spcPct val="100000"/>
                        </a:lnSpc>
                        <a:spcBef>
                          <a:spcPts val="0"/>
                        </a:spcBef>
                        <a:spcAft>
                          <a:spcPts val="0"/>
                        </a:spcAft>
                        <a:buClrTx/>
                        <a:buSzTx/>
                        <a:buFontTx/>
                        <a:buNone/>
                        <a:tabLst/>
                        <a:defRPr/>
                      </a:pPr>
                      <a:r>
                        <a:rPr lang="en-GB" sz="600" noProof="0" dirty="0">
                          <a:solidFill>
                            <a:schemeClr val="tx1"/>
                          </a:solidFill>
                        </a:rPr>
                        <a:t>8311301</a:t>
                      </a:r>
                    </a:p>
                  </a:txBody>
                  <a:tcPr marL="91444" marR="91444" marT="45714" marB="45714"/>
                </a:tc>
                <a:extLst>
                  <a:ext uri="{0D108BD9-81ED-4DB2-BD59-A6C34878D82A}">
                    <a16:rowId xmlns:a16="http://schemas.microsoft.com/office/drawing/2014/main" val="10013"/>
                  </a:ext>
                </a:extLst>
              </a:tr>
              <a:tr h="269128">
                <a:tc>
                  <a:txBody>
                    <a:bodyPr/>
                    <a:lstStyle/>
                    <a:p>
                      <a:r>
                        <a:rPr lang="en-GB" sz="600" noProof="0" dirty="0">
                          <a:solidFill>
                            <a:schemeClr val="tx1"/>
                          </a:solidFill>
                        </a:rPr>
                        <a:t>WP 14 - LINAC</a:t>
                      </a:r>
                    </a:p>
                  </a:txBody>
                  <a:tcPr marL="91444" marR="91444" marT="45714" marB="45714"/>
                </a:tc>
                <a:tc>
                  <a:txBody>
                    <a:bodyPr/>
                    <a:lstStyle/>
                    <a:p>
                      <a:r>
                        <a:rPr lang="en-GB" sz="600" noProof="0" dirty="0">
                          <a:solidFill>
                            <a:schemeClr val="tx1"/>
                          </a:solidFill>
                        </a:rPr>
                        <a:t>H. DANARED</a:t>
                      </a:r>
                    </a:p>
                  </a:txBody>
                  <a:tcPr marL="91444" marR="91444" marT="45714" marB="45714"/>
                </a:tc>
                <a:tc>
                  <a:txBody>
                    <a:bodyPr/>
                    <a:lstStyle/>
                    <a:p>
                      <a:pPr algn="ctr"/>
                      <a:r>
                        <a:rPr lang="en-GB" sz="600" noProof="0" dirty="0">
                          <a:solidFill>
                            <a:schemeClr val="tx1"/>
                          </a:solidFill>
                        </a:rPr>
                        <a:t>NO</a:t>
                      </a:r>
                    </a:p>
                  </a:txBody>
                  <a:tcPr marL="91444" marR="91444" marT="45714" marB="45714"/>
                </a:tc>
                <a:tc>
                  <a:txBody>
                    <a:bodyPr/>
                    <a:lstStyle/>
                    <a:p>
                      <a:endParaRPr lang="en-GB" sz="600" noProof="0" dirty="0">
                        <a:solidFill>
                          <a:schemeClr val="tx1"/>
                        </a:solidFill>
                      </a:endParaRPr>
                    </a:p>
                  </a:txBody>
                  <a:tcPr marL="91444" marR="91444" marT="45714" marB="45714"/>
                </a:tc>
                <a:tc>
                  <a:txBody>
                    <a:bodyPr/>
                    <a:lstStyle/>
                    <a:p>
                      <a:r>
                        <a:rPr lang="en-GB" sz="600" noProof="0">
                          <a:solidFill>
                            <a:schemeClr val="tx1"/>
                          </a:solidFill>
                        </a:rPr>
                        <a:t>111400001</a:t>
                      </a:r>
                    </a:p>
                  </a:txBody>
                  <a:tcPr marL="91444" marR="91444" marT="45714" marB="45714"/>
                </a:tc>
                <a:tc>
                  <a:txBody>
                    <a:bodyPr/>
                    <a:lstStyle/>
                    <a:p>
                      <a:r>
                        <a:rPr lang="en-GB" sz="600" noProof="0" dirty="0">
                          <a:solidFill>
                            <a:schemeClr val="tx1"/>
                          </a:solidFill>
                        </a:rPr>
                        <a:t>8301305</a:t>
                      </a:r>
                    </a:p>
                  </a:txBody>
                  <a:tcPr marL="91444" marR="91444" marT="45714" marB="45714"/>
                </a:tc>
                <a:extLst>
                  <a:ext uri="{0D108BD9-81ED-4DB2-BD59-A6C34878D82A}">
                    <a16:rowId xmlns:a16="http://schemas.microsoft.com/office/drawing/2014/main" val="10014"/>
                  </a:ext>
                </a:extLst>
              </a:tr>
              <a:tr h="269128">
                <a:tc>
                  <a:txBody>
                    <a:bodyPr/>
                    <a:lstStyle/>
                    <a:p>
                      <a:r>
                        <a:rPr lang="en-GB" sz="600" baseline="0" noProof="0">
                          <a:solidFill>
                            <a:srgbClr val="FF0000"/>
                          </a:solidFill>
                        </a:rPr>
                        <a:t>ELECTRICAL SUPPORT</a:t>
                      </a:r>
                      <a:endParaRPr lang="en-GB" sz="600" noProof="0">
                        <a:solidFill>
                          <a:srgbClr val="FF0000"/>
                        </a:solidFill>
                      </a:endParaRPr>
                    </a:p>
                  </a:txBody>
                  <a:tcPr marL="91444" marR="91444" marT="45714" marB="45714"/>
                </a:tc>
                <a:tc>
                  <a:txBody>
                    <a:bodyPr/>
                    <a:lstStyle/>
                    <a:p>
                      <a:r>
                        <a:rPr lang="en-GB" sz="600" noProof="0" dirty="0">
                          <a:solidFill>
                            <a:srgbClr val="FF0000"/>
                          </a:solidFill>
                        </a:rPr>
                        <a:t>F. JENSEN</a:t>
                      </a:r>
                    </a:p>
                  </a:txBody>
                  <a:tcPr marL="91444" marR="91444" marT="45714" marB="45714"/>
                </a:tc>
                <a:tc>
                  <a:txBody>
                    <a:bodyPr/>
                    <a:lstStyle/>
                    <a:p>
                      <a:pPr algn="ctr"/>
                      <a:r>
                        <a:rPr lang="en-GB" sz="600" noProof="0" dirty="0">
                          <a:solidFill>
                            <a:srgbClr val="FF0000"/>
                          </a:solidFill>
                        </a:rPr>
                        <a:t>NO</a:t>
                      </a:r>
                    </a:p>
                  </a:txBody>
                  <a:tcPr marL="91444" marR="91444" marT="45714" marB="45714"/>
                </a:tc>
                <a:tc>
                  <a:txBody>
                    <a:bodyPr/>
                    <a:lstStyle/>
                    <a:p>
                      <a:pPr marL="0" marR="0" indent="0" algn="l" defTabSz="914077" rtl="0" eaLnBrk="1" fontAlgn="auto" latinLnBrk="0" hangingPunct="1">
                        <a:lnSpc>
                          <a:spcPct val="100000"/>
                        </a:lnSpc>
                        <a:spcBef>
                          <a:spcPts val="0"/>
                        </a:spcBef>
                        <a:spcAft>
                          <a:spcPts val="0"/>
                        </a:spcAft>
                        <a:buClrTx/>
                        <a:buSzTx/>
                        <a:buFontTx/>
                        <a:buNone/>
                        <a:tabLst/>
                        <a:defRPr/>
                      </a:pPr>
                      <a:r>
                        <a:rPr lang="en-GB" sz="600" noProof="0" dirty="0">
                          <a:solidFill>
                            <a:srgbClr val="FF0000"/>
                          </a:solidFill>
                        </a:rPr>
                        <a:t>Moved to Infra-structure</a:t>
                      </a:r>
                      <a:r>
                        <a:rPr lang="en-GB" sz="600" baseline="0" noProof="0" dirty="0">
                          <a:solidFill>
                            <a:srgbClr val="FF0000"/>
                          </a:solidFill>
                        </a:rPr>
                        <a:t> sub-project </a:t>
                      </a:r>
                      <a:endParaRPr lang="en-GB" sz="600" noProof="0" dirty="0">
                        <a:solidFill>
                          <a:srgbClr val="FF0000"/>
                        </a:solidFill>
                      </a:endParaRPr>
                    </a:p>
                  </a:txBody>
                  <a:tcPr marL="91444" marR="91444" marT="45714" marB="45714"/>
                </a:tc>
                <a:tc>
                  <a:txBody>
                    <a:bodyPr/>
                    <a:lstStyle/>
                    <a:p>
                      <a:r>
                        <a:rPr lang="en-GB" sz="600" i="1" strike="sngStrike" kern="1200" baseline="0" noProof="0" dirty="0">
                          <a:solidFill>
                            <a:schemeClr val="bg1">
                              <a:lumMod val="50000"/>
                            </a:schemeClr>
                          </a:solidFill>
                          <a:latin typeface="+mn-lt"/>
                          <a:ea typeface="+mn-ea"/>
                          <a:cs typeface="+mn-cs"/>
                        </a:rPr>
                        <a:t>111500001</a:t>
                      </a:r>
                    </a:p>
                    <a:p>
                      <a:pPr marL="0" marR="0" indent="0" algn="l" defTabSz="914077" rtl="0" eaLnBrk="1" fontAlgn="auto" latinLnBrk="0" hangingPunct="1">
                        <a:lnSpc>
                          <a:spcPct val="100000"/>
                        </a:lnSpc>
                        <a:spcBef>
                          <a:spcPts val="0"/>
                        </a:spcBef>
                        <a:spcAft>
                          <a:spcPts val="0"/>
                        </a:spcAft>
                        <a:buClrTx/>
                        <a:buSzTx/>
                        <a:buFontTx/>
                        <a:buNone/>
                        <a:tabLst/>
                        <a:defRPr/>
                      </a:pPr>
                      <a:r>
                        <a:rPr lang="en-GB" sz="600" i="0" strike="noStrike" kern="1200" baseline="0" noProof="0" dirty="0">
                          <a:solidFill>
                            <a:srgbClr val="FF0000"/>
                          </a:solidFill>
                          <a:latin typeface="+mn-lt"/>
                          <a:ea typeface="+mn-ea"/>
                          <a:cs typeface="+mn-cs"/>
                        </a:rPr>
                        <a:t>250602000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15"/>
                  </a:ext>
                </a:extLst>
              </a:tr>
              <a:tr h="269128">
                <a:tc>
                  <a:txBody>
                    <a:bodyPr/>
                    <a:lstStyle/>
                    <a:p>
                      <a:r>
                        <a:rPr lang="en-GB" sz="600" noProof="0">
                          <a:solidFill>
                            <a:srgbClr val="FF0000"/>
                          </a:solidFill>
                        </a:rPr>
                        <a:t>COOLING</a:t>
                      </a:r>
                      <a:r>
                        <a:rPr lang="en-GB" sz="600" baseline="0" noProof="0">
                          <a:solidFill>
                            <a:srgbClr val="FF0000"/>
                          </a:solidFill>
                        </a:rPr>
                        <a:t> SUPPORT</a:t>
                      </a:r>
                      <a:endParaRPr lang="en-GB" sz="600" noProof="0">
                        <a:solidFill>
                          <a:srgbClr val="FF0000"/>
                        </a:solidFill>
                      </a:endParaRPr>
                    </a:p>
                  </a:txBody>
                  <a:tcPr marL="91444" marR="91444" marT="45714" marB="45714"/>
                </a:tc>
                <a:tc>
                  <a:txBody>
                    <a:bodyPr/>
                    <a:lstStyle/>
                    <a:p>
                      <a:pPr marL="0" indent="0">
                        <a:buNone/>
                      </a:pPr>
                      <a:r>
                        <a:rPr lang="en-GB" sz="600" noProof="0" dirty="0">
                          <a:solidFill>
                            <a:srgbClr val="FF0000"/>
                          </a:solidFill>
                        </a:rPr>
                        <a:t>A. LUNDMARK</a:t>
                      </a:r>
                    </a:p>
                  </a:txBody>
                  <a:tcPr marL="91444" marR="91444" marT="45714" marB="45714"/>
                </a:tc>
                <a:tc>
                  <a:txBody>
                    <a:bodyPr/>
                    <a:lstStyle/>
                    <a:p>
                      <a:pPr algn="ctr"/>
                      <a:r>
                        <a:rPr lang="en-GB" sz="600" noProof="0" dirty="0">
                          <a:solidFill>
                            <a:srgbClr val="FF0000"/>
                          </a:solidFill>
                        </a:rPr>
                        <a:t>NO</a:t>
                      </a:r>
                    </a:p>
                  </a:txBody>
                  <a:tcPr marL="91444" marR="91444" marT="45714" marB="45714"/>
                </a:tc>
                <a:tc>
                  <a:txBody>
                    <a:bodyPr/>
                    <a:lstStyle/>
                    <a:p>
                      <a:pPr marL="0" marR="0" indent="0" algn="l" defTabSz="914077" rtl="0" eaLnBrk="1" fontAlgn="auto" latinLnBrk="0" hangingPunct="1">
                        <a:lnSpc>
                          <a:spcPct val="100000"/>
                        </a:lnSpc>
                        <a:spcBef>
                          <a:spcPts val="0"/>
                        </a:spcBef>
                        <a:spcAft>
                          <a:spcPts val="0"/>
                        </a:spcAft>
                        <a:buClrTx/>
                        <a:buSzTx/>
                        <a:buFontTx/>
                        <a:buNone/>
                        <a:tabLst/>
                        <a:defRPr/>
                      </a:pPr>
                      <a:r>
                        <a:rPr lang="en-GB" sz="600" noProof="0" dirty="0">
                          <a:solidFill>
                            <a:srgbClr val="FF0000"/>
                          </a:solidFill>
                        </a:rPr>
                        <a:t>Moved to Infra-structure</a:t>
                      </a:r>
                      <a:r>
                        <a:rPr lang="en-GB" sz="600" baseline="0" noProof="0" dirty="0">
                          <a:solidFill>
                            <a:srgbClr val="FF0000"/>
                          </a:solidFill>
                        </a:rPr>
                        <a:t> sub-project</a:t>
                      </a:r>
                      <a:endParaRPr lang="en-GB" sz="600" noProof="0" dirty="0">
                        <a:solidFill>
                          <a:srgbClr val="FF0000"/>
                        </a:solidFill>
                      </a:endParaRPr>
                    </a:p>
                  </a:txBody>
                  <a:tcPr marL="91444" marR="91444" marT="45714" marB="45714"/>
                </a:tc>
                <a:tc>
                  <a:txBody>
                    <a:bodyPr/>
                    <a:lstStyle/>
                    <a:p>
                      <a:r>
                        <a:rPr lang="en-GB" sz="600" i="1" strike="sngStrike" kern="1200" baseline="0" noProof="0" dirty="0">
                          <a:solidFill>
                            <a:schemeClr val="bg1">
                              <a:lumMod val="50000"/>
                            </a:schemeClr>
                          </a:solidFill>
                          <a:latin typeface="+mn-lt"/>
                          <a:ea typeface="+mn-ea"/>
                          <a:cs typeface="+mn-cs"/>
                        </a:rPr>
                        <a:t>111600001</a:t>
                      </a:r>
                    </a:p>
                    <a:p>
                      <a:pPr marL="0" marR="0" indent="0" algn="l" defTabSz="914077" rtl="0" eaLnBrk="1" fontAlgn="auto" latinLnBrk="0" hangingPunct="1">
                        <a:lnSpc>
                          <a:spcPct val="100000"/>
                        </a:lnSpc>
                        <a:spcBef>
                          <a:spcPts val="0"/>
                        </a:spcBef>
                        <a:spcAft>
                          <a:spcPts val="0"/>
                        </a:spcAft>
                        <a:buClrTx/>
                        <a:buSzTx/>
                        <a:buFontTx/>
                        <a:buNone/>
                        <a:tabLst/>
                        <a:defRPr/>
                      </a:pPr>
                      <a:r>
                        <a:rPr lang="en-GB" sz="600" i="0" strike="noStrike" kern="1200" baseline="0" noProof="0" dirty="0">
                          <a:solidFill>
                            <a:srgbClr val="FF0000"/>
                          </a:solidFill>
                          <a:latin typeface="+mn-lt"/>
                          <a:ea typeface="+mn-ea"/>
                          <a:cs typeface="+mn-cs"/>
                        </a:rPr>
                        <a:t>250602000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16"/>
                  </a:ext>
                </a:extLst>
              </a:tr>
              <a:tr h="269128">
                <a:tc>
                  <a:txBody>
                    <a:bodyPr/>
                    <a:lstStyle/>
                    <a:p>
                      <a:r>
                        <a:rPr lang="en-GB" sz="600" noProof="0" dirty="0">
                          <a:solidFill>
                            <a:schemeClr val="tx1"/>
                          </a:solidFill>
                        </a:rPr>
                        <a:t>WP 17 - POWER CONVERTERS</a:t>
                      </a:r>
                    </a:p>
                  </a:txBody>
                  <a:tcPr marL="91444" marR="91444" marT="45714" marB="45714"/>
                </a:tc>
                <a:tc>
                  <a:txBody>
                    <a:bodyPr/>
                    <a:lstStyle/>
                    <a:p>
                      <a:r>
                        <a:rPr lang="en-GB" sz="600" noProof="0">
                          <a:solidFill>
                            <a:schemeClr val="tx1"/>
                          </a:solidFill>
                        </a:rPr>
                        <a:t>C. MARTINS</a:t>
                      </a:r>
                    </a:p>
                  </a:txBody>
                  <a:tcPr marL="91444" marR="91444" marT="45714" marB="45714"/>
                </a:tc>
                <a:tc>
                  <a:txBody>
                    <a:bodyPr/>
                    <a:lstStyle/>
                    <a:p>
                      <a:pPr algn="ctr"/>
                      <a:r>
                        <a:rPr lang="en-GB" sz="600" noProof="0" dirty="0">
                          <a:solidFill>
                            <a:srgbClr val="0000FF"/>
                          </a:solidFill>
                        </a:rPr>
                        <a:t>MIX</a:t>
                      </a:r>
                    </a:p>
                  </a:txBody>
                  <a:tcPr marL="91444" marR="91444" marT="45714" marB="45714"/>
                </a:tc>
                <a:tc>
                  <a:txBody>
                    <a:bodyPr/>
                    <a:lstStyle/>
                    <a:p>
                      <a:endParaRPr lang="en-GB" sz="600" noProof="0">
                        <a:solidFill>
                          <a:schemeClr val="tx1"/>
                        </a:solidFill>
                      </a:endParaRPr>
                    </a:p>
                  </a:txBody>
                  <a:tcPr marL="91444" marR="91444" marT="45714" marB="45714"/>
                </a:tc>
                <a:tc>
                  <a:txBody>
                    <a:bodyPr/>
                    <a:lstStyle/>
                    <a:p>
                      <a:r>
                        <a:rPr lang="en-GB" sz="600" noProof="0">
                          <a:solidFill>
                            <a:schemeClr val="tx1"/>
                          </a:solidFill>
                        </a:rPr>
                        <a:t>111700001</a:t>
                      </a:r>
                    </a:p>
                  </a:txBody>
                  <a:tcPr marL="91444" marR="91444" marT="45714" marB="45714"/>
                </a:tc>
                <a:tc>
                  <a:txBody>
                    <a:bodyPr/>
                    <a:lstStyle/>
                    <a:p>
                      <a:r>
                        <a:rPr lang="en-GB" sz="600" noProof="0" dirty="0">
                          <a:solidFill>
                            <a:schemeClr val="tx1"/>
                          </a:solidFill>
                        </a:rPr>
                        <a:t>8301409</a:t>
                      </a:r>
                    </a:p>
                  </a:txBody>
                  <a:tcPr marL="91444" marR="91444" marT="45714" marB="45714"/>
                </a:tc>
                <a:extLst>
                  <a:ext uri="{0D108BD9-81ED-4DB2-BD59-A6C34878D82A}">
                    <a16:rowId xmlns:a16="http://schemas.microsoft.com/office/drawing/2014/main" val="10017"/>
                  </a:ext>
                </a:extLst>
              </a:tr>
              <a:tr h="273551">
                <a:tc>
                  <a:txBody>
                    <a:bodyPr/>
                    <a:lstStyle/>
                    <a:p>
                      <a:r>
                        <a:rPr lang="en-GB" sz="600" i="1" strike="sngStrike" kern="1200" baseline="0" noProof="0" dirty="0">
                          <a:solidFill>
                            <a:schemeClr val="bg1">
                              <a:lumMod val="50000"/>
                            </a:schemeClr>
                          </a:solidFill>
                          <a:latin typeface="+mn-lt"/>
                          <a:ea typeface="+mn-ea"/>
                          <a:cs typeface="+mn-cs"/>
                        </a:rPr>
                        <a:t>ENGINEERING RESOURCES </a:t>
                      </a:r>
                    </a:p>
                  </a:txBody>
                  <a:tcPr marL="91444" marR="91444" marT="45714" marB="45714"/>
                </a:tc>
                <a:tc>
                  <a:txBody>
                    <a:bodyPr/>
                    <a:lstStyle/>
                    <a:p>
                      <a:r>
                        <a:rPr lang="en-GB" sz="600" i="1" strike="sngStrike" kern="1200" baseline="0" noProof="0" dirty="0" err="1">
                          <a:solidFill>
                            <a:schemeClr val="bg1">
                              <a:lumMod val="50000"/>
                            </a:schemeClr>
                          </a:solidFill>
                          <a:latin typeface="+mn-lt"/>
                          <a:ea typeface="+mn-ea"/>
                          <a:cs typeface="+mn-cs"/>
                        </a:rPr>
                        <a:t>obselete</a:t>
                      </a:r>
                      <a:endParaRPr lang="en-GB" sz="600" i="1" strike="sngStrike" kern="1200" baseline="0" noProof="0" dirty="0">
                        <a:solidFill>
                          <a:schemeClr val="bg1">
                            <a:lumMod val="50000"/>
                          </a:schemeClr>
                        </a:solidFill>
                        <a:latin typeface="+mn-lt"/>
                        <a:ea typeface="+mn-ea"/>
                        <a:cs typeface="+mn-cs"/>
                      </a:endParaRPr>
                    </a:p>
                  </a:txBody>
                  <a:tcPr marL="91444" marR="91444" marT="45714" marB="45714"/>
                </a:tc>
                <a:tc>
                  <a:txBody>
                    <a:bodyPr/>
                    <a:lstStyle/>
                    <a:p>
                      <a:pPr algn="ctr"/>
                      <a:r>
                        <a:rPr lang="en-GB" sz="600" i="0" kern="1200" noProof="0" dirty="0">
                          <a:solidFill>
                            <a:schemeClr val="tx1"/>
                          </a:solidFill>
                          <a:latin typeface="+mn-lt"/>
                          <a:ea typeface="+mn-ea"/>
                          <a:cs typeface="+mn-cs"/>
                        </a:rPr>
                        <a:t>NO</a:t>
                      </a:r>
                    </a:p>
                  </a:txBody>
                  <a:tcPr marL="91444" marR="91444" marT="45714" marB="45714"/>
                </a:tc>
                <a:tc>
                  <a:txBody>
                    <a:bodyPr/>
                    <a:lstStyle/>
                    <a:p>
                      <a:endParaRPr lang="en-GB" sz="600" noProof="0" dirty="0">
                        <a:solidFill>
                          <a:schemeClr val="tx1"/>
                        </a:solidFill>
                      </a:endParaRPr>
                    </a:p>
                  </a:txBody>
                  <a:tcPr marL="91444" marR="91444" marT="45714" marB="45714"/>
                </a:tc>
                <a:tc>
                  <a:txBody>
                    <a:bodyPr/>
                    <a:lstStyle/>
                    <a:p>
                      <a:r>
                        <a:rPr lang="en-GB" sz="600" i="1" strike="sngStrike" baseline="0" noProof="0" dirty="0">
                          <a:solidFill>
                            <a:schemeClr val="bg1">
                              <a:lumMod val="50000"/>
                            </a:schemeClr>
                          </a:solidFill>
                        </a:rPr>
                        <a:t>119900000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18"/>
                  </a:ext>
                </a:extLst>
              </a:tr>
              <a:tr h="273551">
                <a:tc>
                  <a:txBody>
                    <a:bodyPr/>
                    <a:lstStyle/>
                    <a:p>
                      <a:r>
                        <a:rPr lang="en-GB" sz="600" noProof="0" dirty="0">
                          <a:solidFill>
                            <a:schemeClr val="tx1"/>
                          </a:solidFill>
                        </a:rPr>
                        <a:t>WP 19 - SUPERCONDUCTING</a:t>
                      </a:r>
                      <a:r>
                        <a:rPr lang="en-GB" sz="600" baseline="0" noProof="0" dirty="0">
                          <a:solidFill>
                            <a:schemeClr val="tx1"/>
                          </a:solidFill>
                        </a:rPr>
                        <a:t> RF</a:t>
                      </a:r>
                      <a:endParaRPr lang="en-GB" sz="600" noProof="0" dirty="0">
                        <a:solidFill>
                          <a:schemeClr val="tx1"/>
                        </a:solidFill>
                      </a:endParaRPr>
                    </a:p>
                  </a:txBody>
                  <a:tcPr marL="91444" marR="91444" marT="45714" marB="45714"/>
                </a:tc>
                <a:tc>
                  <a:txBody>
                    <a:bodyPr/>
                    <a:lstStyle/>
                    <a:p>
                      <a:r>
                        <a:rPr lang="en-GB" sz="600" noProof="0" dirty="0">
                          <a:solidFill>
                            <a:schemeClr val="tx1"/>
                          </a:solidFill>
                        </a:rPr>
                        <a:t>P. PIERINI</a:t>
                      </a:r>
                    </a:p>
                  </a:txBody>
                  <a:tcPr marL="91444" marR="91444" marT="45714" marB="45714"/>
                </a:tc>
                <a:tc>
                  <a:txBody>
                    <a:bodyPr/>
                    <a:lstStyle/>
                    <a:p>
                      <a:pPr algn="ctr"/>
                      <a:r>
                        <a:rPr lang="en-GB" sz="600" noProof="0" dirty="0">
                          <a:solidFill>
                            <a:schemeClr val="tx1"/>
                          </a:solidFill>
                        </a:rPr>
                        <a:t>NO</a:t>
                      </a:r>
                    </a:p>
                  </a:txBody>
                  <a:tcPr marL="91444" marR="91444" marT="45714" marB="45714"/>
                </a:tc>
                <a:tc>
                  <a:txBody>
                    <a:bodyPr/>
                    <a:lstStyle/>
                    <a:p>
                      <a:endParaRPr lang="en-GB" sz="600" noProof="0" dirty="0">
                        <a:solidFill>
                          <a:schemeClr val="tx1"/>
                        </a:solidFill>
                      </a:endParaRPr>
                    </a:p>
                  </a:txBody>
                  <a:tcPr marL="91444" marR="91444" marT="45714" marB="45714"/>
                </a:tc>
                <a:tc>
                  <a:txBody>
                    <a:bodyPr/>
                    <a:lstStyle/>
                    <a:p>
                      <a:r>
                        <a:rPr lang="en-GB" sz="600" noProof="0" dirty="0">
                          <a:solidFill>
                            <a:schemeClr val="tx1"/>
                          </a:solidFill>
                        </a:rPr>
                        <a:t>111900001</a:t>
                      </a:r>
                    </a:p>
                  </a:txBody>
                  <a:tcPr marL="91444" marR="91444" marT="45714" marB="45714"/>
                </a:tc>
                <a:tc>
                  <a:txBody>
                    <a:bodyPr/>
                    <a:lstStyle/>
                    <a:p>
                      <a:r>
                        <a:rPr lang="en-GB" sz="600" noProof="0" dirty="0">
                          <a:solidFill>
                            <a:schemeClr val="tx1"/>
                          </a:solidFill>
                        </a:rPr>
                        <a:t>8301302/3/6</a:t>
                      </a:r>
                    </a:p>
                  </a:txBody>
                  <a:tcPr marL="91444" marR="91444" marT="45714" marB="45714"/>
                </a:tc>
                <a:extLst>
                  <a:ext uri="{0D108BD9-81ED-4DB2-BD59-A6C34878D82A}">
                    <a16:rowId xmlns:a16="http://schemas.microsoft.com/office/drawing/2014/main" val="1564183043"/>
                  </a:ext>
                </a:extLst>
              </a:tr>
              <a:tr h="276780">
                <a:tc>
                  <a:txBody>
                    <a:bodyPr/>
                    <a:lstStyle/>
                    <a:p>
                      <a:r>
                        <a:rPr lang="en-GB" sz="600" noProof="0" dirty="0">
                          <a:solidFill>
                            <a:srgbClr val="FF0000"/>
                          </a:solidFill>
                        </a:rPr>
                        <a:t>GENERAL</a:t>
                      </a:r>
                      <a:r>
                        <a:rPr lang="en-GB" sz="600" baseline="0" noProof="0" dirty="0">
                          <a:solidFill>
                            <a:srgbClr val="FF0000"/>
                          </a:solidFill>
                        </a:rPr>
                        <a:t> </a:t>
                      </a:r>
                      <a:r>
                        <a:rPr lang="en-GB" sz="600" noProof="0" dirty="0">
                          <a:solidFill>
                            <a:srgbClr val="FF0000"/>
                          </a:solidFill>
                        </a:rPr>
                        <a:t>INSTALLATION SUPPORT</a:t>
                      </a:r>
                    </a:p>
                  </a:txBody>
                  <a:tcPr marL="91444" marR="91444" marT="45714" marB="45714"/>
                </a:tc>
                <a:tc>
                  <a:txBody>
                    <a:bodyPr/>
                    <a:lstStyle/>
                    <a:p>
                      <a:r>
                        <a:rPr lang="en-GB" sz="600" noProof="0" dirty="0">
                          <a:solidFill>
                            <a:srgbClr val="FF0000"/>
                          </a:solidFill>
                        </a:rPr>
                        <a:t>PO</a:t>
                      </a:r>
                      <a:r>
                        <a:rPr lang="en-GB" sz="600" baseline="0" noProof="0" dirty="0">
                          <a:solidFill>
                            <a:srgbClr val="FF0000"/>
                          </a:solidFill>
                        </a:rPr>
                        <a:t> GUSTAFSSON</a:t>
                      </a:r>
                      <a:endParaRPr lang="en-GB" sz="600" noProof="0" dirty="0">
                        <a:solidFill>
                          <a:srgbClr val="FF0000"/>
                        </a:solidFill>
                      </a:endParaRPr>
                    </a:p>
                  </a:txBody>
                  <a:tcPr marL="91444" marR="91444" marT="45714" marB="45714"/>
                </a:tc>
                <a:tc>
                  <a:txBody>
                    <a:bodyPr/>
                    <a:lstStyle/>
                    <a:p>
                      <a:pPr algn="ctr"/>
                      <a:r>
                        <a:rPr lang="en-GB" sz="600" noProof="0" dirty="0">
                          <a:solidFill>
                            <a:srgbClr val="FF0000"/>
                          </a:solidFill>
                        </a:rPr>
                        <a:t>NO</a:t>
                      </a:r>
                    </a:p>
                  </a:txBody>
                  <a:tcPr marL="91444" marR="91444" marT="45714" marB="45714"/>
                </a:tc>
                <a:tc>
                  <a:txBody>
                    <a:bodyPr/>
                    <a:lstStyle/>
                    <a:p>
                      <a:r>
                        <a:rPr lang="en-GB" sz="600" noProof="0" dirty="0">
                          <a:solidFill>
                            <a:srgbClr val="FF0000"/>
                          </a:solidFill>
                        </a:rPr>
                        <a:t>Moved to Infra-structure</a:t>
                      </a:r>
                      <a:r>
                        <a:rPr lang="en-GB" sz="600" baseline="0" noProof="0" dirty="0">
                          <a:solidFill>
                            <a:srgbClr val="FF0000"/>
                          </a:solidFill>
                        </a:rPr>
                        <a:t> sub-project</a:t>
                      </a:r>
                      <a:endParaRPr lang="en-GB" sz="600" noProof="0" dirty="0">
                        <a:solidFill>
                          <a:srgbClr val="FF0000"/>
                        </a:solidFill>
                      </a:endParaRPr>
                    </a:p>
                  </a:txBody>
                  <a:tcPr marL="91444" marR="91444" marT="45714" marB="45714"/>
                </a:tc>
                <a:tc>
                  <a:txBody>
                    <a:bodyPr/>
                    <a:lstStyle/>
                    <a:p>
                      <a:r>
                        <a:rPr lang="en-GB" sz="600" i="1" strike="sngStrike" kern="1200" baseline="0" noProof="0" dirty="0">
                          <a:solidFill>
                            <a:schemeClr val="bg1">
                              <a:lumMod val="50000"/>
                            </a:schemeClr>
                          </a:solidFill>
                          <a:latin typeface="+mn-lt"/>
                          <a:ea typeface="+mn-ea"/>
                          <a:cs typeface="+mn-cs"/>
                        </a:rPr>
                        <a:t>119800001</a:t>
                      </a:r>
                    </a:p>
                    <a:p>
                      <a:pPr marL="0" marR="0" indent="0" algn="l" defTabSz="914077" rtl="0" eaLnBrk="1" fontAlgn="auto" latinLnBrk="0" hangingPunct="1">
                        <a:lnSpc>
                          <a:spcPct val="100000"/>
                        </a:lnSpc>
                        <a:spcBef>
                          <a:spcPts val="0"/>
                        </a:spcBef>
                        <a:spcAft>
                          <a:spcPts val="0"/>
                        </a:spcAft>
                        <a:buClrTx/>
                        <a:buSzTx/>
                        <a:buFontTx/>
                        <a:buNone/>
                        <a:tabLst/>
                        <a:defRPr/>
                      </a:pPr>
                      <a:r>
                        <a:rPr lang="en-GB" sz="600" i="0" strike="noStrike" kern="1200" baseline="0" noProof="0" dirty="0">
                          <a:solidFill>
                            <a:srgbClr val="FF0000"/>
                          </a:solidFill>
                          <a:latin typeface="+mn-lt"/>
                          <a:ea typeface="+mn-ea"/>
                          <a:cs typeface="+mn-cs"/>
                        </a:rPr>
                        <a:t>250000000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19"/>
                  </a:ext>
                </a:extLst>
              </a:tr>
              <a:tr h="248001">
                <a:tc>
                  <a:txBody>
                    <a:bodyPr/>
                    <a:lstStyle/>
                    <a:p>
                      <a:r>
                        <a:rPr lang="en-GB" sz="600" baseline="0" noProof="0" dirty="0">
                          <a:solidFill>
                            <a:srgbClr val="FF0000"/>
                          </a:solidFill>
                        </a:rPr>
                        <a:t>INSTALLATION GO1, G02, RF</a:t>
                      </a:r>
                      <a:endParaRPr lang="en-GB" sz="600" noProof="0" dirty="0">
                        <a:solidFill>
                          <a:srgbClr val="FF0000"/>
                        </a:solidFill>
                      </a:endParaRPr>
                    </a:p>
                  </a:txBody>
                  <a:tcPr marL="91444" marR="91444" marT="45714" marB="45714"/>
                </a:tc>
                <a:tc>
                  <a:txBody>
                    <a:bodyPr/>
                    <a:lstStyle/>
                    <a:p>
                      <a:r>
                        <a:rPr lang="en-GB" sz="600" noProof="0" dirty="0">
                          <a:solidFill>
                            <a:srgbClr val="FF0000"/>
                          </a:solidFill>
                        </a:rPr>
                        <a:t>PO</a:t>
                      </a:r>
                      <a:r>
                        <a:rPr lang="en-GB" sz="600" baseline="0" noProof="0" dirty="0">
                          <a:solidFill>
                            <a:srgbClr val="FF0000"/>
                          </a:solidFill>
                        </a:rPr>
                        <a:t> GUSTAFSSON</a:t>
                      </a:r>
                      <a:endParaRPr lang="en-GB" sz="600" noProof="0" dirty="0">
                        <a:solidFill>
                          <a:srgbClr val="FF0000"/>
                        </a:solidFill>
                      </a:endParaRPr>
                    </a:p>
                  </a:txBody>
                  <a:tcPr marL="91444" marR="91444" marT="45714" marB="45714"/>
                </a:tc>
                <a:tc>
                  <a:txBody>
                    <a:bodyPr/>
                    <a:lstStyle/>
                    <a:p>
                      <a:pPr algn="ctr"/>
                      <a:r>
                        <a:rPr lang="en-GB" sz="600" noProof="0" dirty="0">
                          <a:solidFill>
                            <a:srgbClr val="FF0000"/>
                          </a:solidFill>
                        </a:rPr>
                        <a:t>NO</a:t>
                      </a:r>
                    </a:p>
                  </a:txBody>
                  <a:tcPr marL="91444" marR="91444" marT="45714" marB="45714"/>
                </a:tc>
                <a:tc>
                  <a:txBody>
                    <a:bodyPr/>
                    <a:lstStyle/>
                    <a:p>
                      <a:pPr marL="0" marR="0" indent="0" algn="l" defTabSz="914077" rtl="0" eaLnBrk="1" fontAlgn="auto" latinLnBrk="0" hangingPunct="1">
                        <a:lnSpc>
                          <a:spcPct val="100000"/>
                        </a:lnSpc>
                        <a:spcBef>
                          <a:spcPts val="0"/>
                        </a:spcBef>
                        <a:spcAft>
                          <a:spcPts val="0"/>
                        </a:spcAft>
                        <a:buClrTx/>
                        <a:buSzTx/>
                        <a:buFontTx/>
                        <a:buNone/>
                        <a:tabLst/>
                        <a:defRPr/>
                      </a:pPr>
                      <a:r>
                        <a:rPr lang="en-GB" sz="600" noProof="0" dirty="0">
                          <a:solidFill>
                            <a:srgbClr val="FF0000"/>
                          </a:solidFill>
                        </a:rPr>
                        <a:t>Moved to Infra-structure</a:t>
                      </a:r>
                      <a:r>
                        <a:rPr lang="en-GB" sz="600" baseline="0" noProof="0" dirty="0">
                          <a:solidFill>
                            <a:srgbClr val="FF0000"/>
                          </a:solidFill>
                        </a:rPr>
                        <a:t> sub-project</a:t>
                      </a:r>
                      <a:endParaRPr lang="en-GB" sz="600" noProof="0" dirty="0">
                        <a:solidFill>
                          <a:srgbClr val="FF0000"/>
                        </a:solidFill>
                      </a:endParaRPr>
                    </a:p>
                  </a:txBody>
                  <a:tcPr marL="91444" marR="91444" marT="45714" marB="45714"/>
                </a:tc>
                <a:tc>
                  <a:txBody>
                    <a:bodyPr/>
                    <a:lstStyle/>
                    <a:p>
                      <a:r>
                        <a:rPr lang="en-GB" sz="600" i="1" strike="sngStrike" kern="1200" baseline="0" noProof="0" dirty="0">
                          <a:solidFill>
                            <a:schemeClr val="bg1">
                              <a:lumMod val="50000"/>
                            </a:schemeClr>
                          </a:solidFill>
                          <a:latin typeface="+mn-lt"/>
                          <a:ea typeface="+mn-ea"/>
                          <a:cs typeface="+mn-cs"/>
                        </a:rPr>
                        <a:t>119800002—4</a:t>
                      </a:r>
                    </a:p>
                    <a:p>
                      <a:pPr marL="0" marR="0" indent="0" algn="l" defTabSz="914077" rtl="0" eaLnBrk="1" fontAlgn="auto" latinLnBrk="0" hangingPunct="1">
                        <a:lnSpc>
                          <a:spcPct val="100000"/>
                        </a:lnSpc>
                        <a:spcBef>
                          <a:spcPts val="0"/>
                        </a:spcBef>
                        <a:spcAft>
                          <a:spcPts val="0"/>
                        </a:spcAft>
                        <a:buClrTx/>
                        <a:buSzTx/>
                        <a:buFontTx/>
                        <a:buNone/>
                        <a:tabLst/>
                        <a:defRPr/>
                      </a:pPr>
                      <a:r>
                        <a:rPr lang="en-GB" sz="600" i="0" strike="noStrike" kern="1200" baseline="0" noProof="0" dirty="0">
                          <a:solidFill>
                            <a:srgbClr val="FF0000"/>
                          </a:solidFill>
                          <a:latin typeface="+mn-lt"/>
                          <a:ea typeface="+mn-ea"/>
                          <a:cs typeface="+mn-cs"/>
                        </a:rPr>
                        <a:t>250000000</a:t>
                      </a:r>
                    </a:p>
                  </a:txBody>
                  <a:tcPr marL="91444" marR="91444" marT="45714" marB="45714"/>
                </a:tc>
                <a:tc>
                  <a:txBody>
                    <a:bodyPr/>
                    <a:lstStyle/>
                    <a:p>
                      <a:endParaRPr lang="en-GB" sz="600" noProof="0" dirty="0">
                        <a:solidFill>
                          <a:schemeClr val="tx1"/>
                        </a:solidFill>
                      </a:endParaRPr>
                    </a:p>
                  </a:txBody>
                  <a:tcPr marL="91444" marR="91444" marT="45714" marB="45714"/>
                </a:tc>
                <a:extLst>
                  <a:ext uri="{0D108BD9-81ED-4DB2-BD59-A6C34878D82A}">
                    <a16:rowId xmlns:a16="http://schemas.microsoft.com/office/drawing/2014/main" val="10020"/>
                  </a:ext>
                </a:extLst>
              </a:tr>
            </a:tbl>
          </a:graphicData>
        </a:graphic>
      </p:graphicFrame>
      <p:sp>
        <p:nvSpPr>
          <p:cNvPr id="6" name="Content Placeholder 2"/>
          <p:cNvSpPr>
            <a:spLocks noGrp="1"/>
          </p:cNvSpPr>
          <p:nvPr>
            <p:ph idx="1"/>
          </p:nvPr>
        </p:nvSpPr>
        <p:spPr>
          <a:xfrm>
            <a:off x="6311699" y="2955579"/>
            <a:ext cx="4320480" cy="2577356"/>
          </a:xfrm>
          <a:ln>
            <a:solidFill>
              <a:srgbClr val="4F81BD"/>
            </a:solidFill>
          </a:ln>
        </p:spPr>
        <p:txBody>
          <a:bodyPr rtlCol="0">
            <a:noAutofit/>
          </a:bodyPr>
          <a:lstStyle/>
          <a:p>
            <a:pPr marL="0" indent="0" defTabSz="913246">
              <a:buNone/>
              <a:defRPr/>
            </a:pPr>
            <a:r>
              <a:rPr lang="en-GB" sz="1000" b="1" dirty="0"/>
              <a:t>Accelerator (Project) Management Team (AccMT) – meets weekly:</a:t>
            </a:r>
          </a:p>
          <a:p>
            <a:pPr marL="179388" indent="-179388" defTabSz="913246">
              <a:defRPr/>
            </a:pPr>
            <a:r>
              <a:rPr lang="en-GB" sz="1000" dirty="0"/>
              <a:t>Mats Lindroos:  </a:t>
            </a:r>
            <a:r>
              <a:rPr lang="en-GB" sz="1000" i="1" dirty="0"/>
              <a:t>Project Leader</a:t>
            </a:r>
          </a:p>
          <a:p>
            <a:pPr marL="179388" indent="-179388" defTabSz="913246">
              <a:defRPr/>
            </a:pPr>
            <a:r>
              <a:rPr lang="en-GB" sz="1000" dirty="0"/>
              <a:t>Caroline </a:t>
            </a:r>
            <a:r>
              <a:rPr lang="en-GB" sz="1000" dirty="0" err="1"/>
              <a:t>Prabert</a:t>
            </a:r>
            <a:r>
              <a:rPr lang="en-GB" sz="1000" dirty="0"/>
              <a:t>:  </a:t>
            </a:r>
            <a:r>
              <a:rPr lang="en-GB" sz="1000" i="1" dirty="0"/>
              <a:t>Administration</a:t>
            </a:r>
          </a:p>
          <a:p>
            <a:pPr marL="179388" indent="-179388" defTabSz="913246">
              <a:defRPr/>
            </a:pPr>
            <a:r>
              <a:rPr lang="en-GB" sz="1000" dirty="0"/>
              <a:t>John Weisend II:  </a:t>
            </a:r>
            <a:r>
              <a:rPr lang="en-GB" sz="1000" i="1" dirty="0"/>
              <a:t>Dep. </a:t>
            </a:r>
            <a:r>
              <a:rPr lang="en-GB" sz="1000" i="1" dirty="0" err="1"/>
              <a:t>Proj</a:t>
            </a:r>
            <a:r>
              <a:rPr lang="en-GB" sz="1000" i="1" dirty="0"/>
              <a:t> Leader (WP 1) &amp; STS (WPs 11,12,15,16)</a:t>
            </a:r>
          </a:p>
          <a:p>
            <a:pPr marL="179388" indent="-179388" defTabSz="913246">
              <a:defRPr/>
            </a:pPr>
            <a:r>
              <a:rPr lang="en-GB" sz="1000" dirty="0"/>
              <a:t>Lena Gunnarsson, Eldar Safarov:  </a:t>
            </a:r>
            <a:r>
              <a:rPr lang="en-GB" sz="1000" i="1" dirty="0"/>
              <a:t>Project Planners</a:t>
            </a:r>
          </a:p>
          <a:p>
            <a:pPr marL="179388" indent="-179388" defTabSz="913246">
              <a:defRPr/>
            </a:pPr>
            <a:r>
              <a:rPr lang="en-GB" sz="1000" dirty="0"/>
              <a:t>Diana Bergenholtz: </a:t>
            </a:r>
            <a:r>
              <a:rPr lang="en-GB" sz="1000" i="1" dirty="0"/>
              <a:t>Controller</a:t>
            </a:r>
            <a:endParaRPr lang="en-GB" sz="1000" dirty="0"/>
          </a:p>
          <a:p>
            <a:pPr marL="179388" indent="-179388" defTabSz="913246">
              <a:defRPr/>
            </a:pPr>
            <a:r>
              <a:rPr lang="en-GB" sz="1000" dirty="0" err="1"/>
              <a:t>Lali</a:t>
            </a:r>
            <a:r>
              <a:rPr lang="en-GB" sz="1000" dirty="0"/>
              <a:t> </a:t>
            </a:r>
            <a:r>
              <a:rPr lang="en-GB" sz="1000" dirty="0" err="1"/>
              <a:t>Tchelidze</a:t>
            </a:r>
            <a:r>
              <a:rPr lang="en-GB" sz="1000" dirty="0"/>
              <a:t>:  </a:t>
            </a:r>
            <a:r>
              <a:rPr lang="en-GB" sz="1000" i="1" dirty="0"/>
              <a:t>Section </a:t>
            </a:r>
            <a:r>
              <a:rPr lang="en-GB" sz="1000" i="1"/>
              <a:t>leader Operations</a:t>
            </a:r>
            <a:endParaRPr lang="en-GB" sz="1000" i="1" dirty="0"/>
          </a:p>
          <a:p>
            <a:pPr marL="180975" indent="-180975" defTabSz="913246">
              <a:defRPr/>
            </a:pPr>
            <a:r>
              <a:rPr lang="en-GB" sz="1000" dirty="0"/>
              <a:t>Peo Gustafsson:  </a:t>
            </a:r>
            <a:r>
              <a:rPr lang="en-GB" sz="1000" i="1" dirty="0"/>
              <a:t>Installation coordinator and infrastructure sub-project leader (sub-project 25)</a:t>
            </a:r>
          </a:p>
          <a:p>
            <a:pPr marL="179388" indent="-179388" defTabSz="913246">
              <a:defRPr/>
            </a:pPr>
            <a:r>
              <a:rPr lang="en-GB" sz="1000" dirty="0"/>
              <a:t>Håkan Danared: </a:t>
            </a:r>
            <a:r>
              <a:rPr lang="en-GB" sz="1000" i="1" dirty="0"/>
              <a:t>Linac systems leader (WPs 3,4,5,6,14,19) and IKC coordination manager</a:t>
            </a:r>
          </a:p>
          <a:p>
            <a:pPr marL="179388" indent="-179388" defTabSz="913246">
              <a:defRPr/>
            </a:pPr>
            <a:r>
              <a:rPr lang="en-GB" sz="1000" dirty="0"/>
              <a:t>Andreas Jansson: </a:t>
            </a:r>
            <a:r>
              <a:rPr lang="en-GB" sz="1000" i="1" dirty="0"/>
              <a:t>Beam Physics, Diagnostics, </a:t>
            </a:r>
            <a:r>
              <a:rPr lang="en-GB" sz="1000" i="1" dirty="0" err="1"/>
              <a:t>Init</a:t>
            </a:r>
            <a:r>
              <a:rPr lang="en-GB" sz="1000" i="1" dirty="0"/>
              <a:t> ops planning </a:t>
            </a:r>
            <a:r>
              <a:rPr lang="en-GB" sz="1000" i="1" dirty="0" err="1"/>
              <a:t>mgr</a:t>
            </a:r>
            <a:r>
              <a:rPr lang="en-GB" sz="1000" i="1" dirty="0"/>
              <a:t> (WPs 2,7)</a:t>
            </a:r>
            <a:endParaRPr lang="en-GB" sz="1000" dirty="0"/>
          </a:p>
          <a:p>
            <a:pPr marL="179388" indent="-179388" defTabSz="913246">
              <a:defRPr/>
            </a:pPr>
            <a:r>
              <a:rPr lang="en-GB" sz="1000" dirty="0"/>
              <a:t>Anders Sunesson:  </a:t>
            </a:r>
            <a:r>
              <a:rPr lang="en-GB" sz="1000" i="1" dirty="0"/>
              <a:t>RF power systems leader (WPs 8,17)</a:t>
            </a:r>
          </a:p>
          <a:p>
            <a:pPr marL="0" indent="0" defTabSz="913246">
              <a:buNone/>
              <a:defRPr/>
            </a:pPr>
            <a:r>
              <a:rPr lang="en-GB" sz="1000" dirty="0"/>
              <a:t>Note: </a:t>
            </a:r>
            <a:r>
              <a:rPr lang="en-GB" sz="1000" i="1" dirty="0"/>
              <a:t>Section Leaders (AD line) can be called to participate in AccMT meetings</a:t>
            </a:r>
          </a:p>
        </p:txBody>
      </p:sp>
      <p:sp>
        <p:nvSpPr>
          <p:cNvPr id="7" name="Content Placeholder 2"/>
          <p:cNvSpPr txBox="1">
            <a:spLocks/>
          </p:cNvSpPr>
          <p:nvPr/>
        </p:nvSpPr>
        <p:spPr>
          <a:xfrm>
            <a:off x="6313628" y="2128097"/>
            <a:ext cx="4320480" cy="7920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None/>
              <a:defRPr/>
            </a:pPr>
            <a:r>
              <a:rPr lang="en-GB" sz="1000" b="1" dirty="0"/>
              <a:t>Accelerator Technical Board (ATB) – meets quarterly:</a:t>
            </a:r>
          </a:p>
          <a:p>
            <a:pPr marL="179388" indent="-179388" defTabSz="913246">
              <a:defRPr/>
            </a:pPr>
            <a:r>
              <a:rPr lang="en-GB" sz="1000" dirty="0"/>
              <a:t>AccMT &amp; all WP leaders and deputies</a:t>
            </a:r>
          </a:p>
          <a:p>
            <a:pPr marL="179388" indent="-179388" defTabSz="913246">
              <a:defRPr/>
            </a:pPr>
            <a:r>
              <a:rPr lang="en-GB" sz="1000" dirty="0"/>
              <a:t>Reps of all contracted institutes if not already a WP leader</a:t>
            </a:r>
          </a:p>
          <a:p>
            <a:pPr marL="179388" indent="-179388" defTabSz="913246">
              <a:defRPr/>
            </a:pPr>
            <a:r>
              <a:rPr lang="en-GB" sz="1000" dirty="0"/>
              <a:t>ESS Machine Management Team members invited</a:t>
            </a:r>
          </a:p>
          <a:p>
            <a:pPr marL="0" indent="0" defTabSz="913246">
              <a:buNone/>
              <a:defRPr/>
            </a:pPr>
            <a:endParaRPr lang="en-GB" sz="1000" dirty="0"/>
          </a:p>
        </p:txBody>
      </p:sp>
      <p:sp>
        <p:nvSpPr>
          <p:cNvPr id="10" name="Content Placeholder 2"/>
          <p:cNvSpPr txBox="1">
            <a:spLocks/>
          </p:cNvSpPr>
          <p:nvPr/>
        </p:nvSpPr>
        <p:spPr>
          <a:xfrm>
            <a:off x="6311699" y="1300615"/>
            <a:ext cx="4320480" cy="7920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None/>
              <a:defRPr/>
            </a:pPr>
            <a:r>
              <a:rPr lang="en-GB" sz="1000" b="1" dirty="0"/>
              <a:t>Accelerator Collaboration Board (ACB) – meets twice annually:</a:t>
            </a:r>
          </a:p>
          <a:p>
            <a:pPr marL="179388" indent="-179388" defTabSz="913246">
              <a:defRPr/>
            </a:pPr>
            <a:r>
              <a:rPr lang="en-GB" sz="1000" dirty="0"/>
              <a:t>Reps from each IKC &amp; collaborating institute (one elected as chair)</a:t>
            </a:r>
          </a:p>
          <a:p>
            <a:pPr marL="179388" indent="-179388" defTabSz="913246">
              <a:defRPr/>
            </a:pPr>
            <a:r>
              <a:rPr lang="en-GB" sz="1000" dirty="0"/>
              <a:t>ESS Technical Director</a:t>
            </a:r>
          </a:p>
          <a:p>
            <a:pPr marL="179388" indent="-179388" defTabSz="913246">
              <a:defRPr/>
            </a:pPr>
            <a:r>
              <a:rPr lang="en-GB" sz="1000" dirty="0"/>
              <a:t>ACCSYS Sub-Project leader</a:t>
            </a:r>
          </a:p>
        </p:txBody>
      </p:sp>
      <p:sp>
        <p:nvSpPr>
          <p:cNvPr id="8" name="Content Placeholder 2"/>
          <p:cNvSpPr txBox="1">
            <a:spLocks/>
          </p:cNvSpPr>
          <p:nvPr/>
        </p:nvSpPr>
        <p:spPr>
          <a:xfrm>
            <a:off x="6311699" y="5532935"/>
            <a:ext cx="4320480" cy="1080120"/>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None/>
              <a:defRPr/>
            </a:pPr>
            <a:r>
              <a:rPr lang="en-GB" sz="1000" b="1" dirty="0"/>
              <a:t>IKC coordination, IKC liaisons &amp; BrightNESS IKC ‘field coordination’:   </a:t>
            </a:r>
          </a:p>
          <a:p>
            <a:pPr marL="0" indent="0" defTabSz="913246">
              <a:buNone/>
              <a:defRPr/>
            </a:pPr>
            <a:r>
              <a:rPr lang="en-GB" sz="1000" dirty="0"/>
              <a:t>Håkan Danared:  </a:t>
            </a:r>
            <a:r>
              <a:rPr lang="en-GB" sz="1000" i="1" dirty="0"/>
              <a:t>IKC </a:t>
            </a:r>
            <a:r>
              <a:rPr lang="en-GB" sz="1000" i="1" dirty="0" err="1"/>
              <a:t>coord</a:t>
            </a:r>
            <a:r>
              <a:rPr lang="en-GB" sz="1000" i="1" dirty="0"/>
              <a:t> </a:t>
            </a:r>
            <a:r>
              <a:rPr lang="en-GB" sz="1000" i="1" dirty="0" err="1"/>
              <a:t>mgr</a:t>
            </a:r>
            <a:r>
              <a:rPr lang="en-GB" sz="1000" dirty="0"/>
              <a:t>	Ebbe Malmstedt (C): </a:t>
            </a:r>
            <a:r>
              <a:rPr lang="en-GB" sz="1000" i="1" dirty="0"/>
              <a:t>assists overall IKC </a:t>
            </a:r>
            <a:r>
              <a:rPr lang="en-GB" sz="1000" i="1" dirty="0" err="1"/>
              <a:t>coord</a:t>
            </a:r>
            <a:r>
              <a:rPr lang="en-GB" sz="1000" i="1" dirty="0"/>
              <a:t> 		and risk manager at AD</a:t>
            </a:r>
          </a:p>
          <a:p>
            <a:pPr marL="0" indent="0" defTabSz="612775">
              <a:buNone/>
              <a:tabLst>
                <a:tab pos="1436688" algn="l"/>
              </a:tabLst>
              <a:defRPr/>
            </a:pPr>
            <a:r>
              <a:rPr lang="en-GB" sz="1000" dirty="0"/>
              <a:t>Georg Hulla:  </a:t>
            </a:r>
            <a:r>
              <a:rPr lang="en-GB" sz="1000" i="1" dirty="0"/>
              <a:t>for WP 3 IKC		</a:t>
            </a:r>
            <a:r>
              <a:rPr lang="en-GB" sz="1000" dirty="0"/>
              <a:t>Felix Schlander: </a:t>
            </a:r>
            <a:r>
              <a:rPr lang="en-GB" sz="1000" i="1" dirty="0"/>
              <a:t>for WP 4 &amp; WP 5 </a:t>
            </a:r>
          </a:p>
          <a:p>
            <a:pPr marL="0" indent="0" defTabSz="612775">
              <a:buNone/>
              <a:tabLst>
                <a:tab pos="1436688" algn="l"/>
              </a:tabLst>
              <a:defRPr/>
            </a:pPr>
            <a:r>
              <a:rPr lang="en-GB" sz="1000" dirty="0"/>
              <a:t>		Nuno Elias: </a:t>
            </a:r>
            <a:r>
              <a:rPr lang="en-GB" sz="1000" i="1" dirty="0"/>
              <a:t>for</a:t>
            </a:r>
            <a:r>
              <a:rPr lang="en-GB" sz="1000" dirty="0"/>
              <a:t> </a:t>
            </a:r>
            <a:r>
              <a:rPr lang="en-GB" sz="1000" i="1" dirty="0"/>
              <a:t>WP 4 &amp; WP 5 IKC </a:t>
            </a:r>
          </a:p>
          <a:p>
            <a:pPr marL="0" indent="0" defTabSz="612775">
              <a:buNone/>
              <a:tabLst>
                <a:tab pos="1436688" algn="l"/>
              </a:tabLst>
              <a:defRPr/>
            </a:pPr>
            <a:r>
              <a:rPr lang="en-GB" sz="1000" i="1" dirty="0"/>
              <a:t>		</a:t>
            </a:r>
            <a:r>
              <a:rPr lang="en-GB" sz="1000" dirty="0"/>
              <a:t>Fredrik Håkansson (C): </a:t>
            </a:r>
            <a:r>
              <a:rPr lang="en-GB" sz="1000" i="1" dirty="0"/>
              <a:t>for WP 4 &amp; 5 </a:t>
            </a:r>
          </a:p>
          <a:p>
            <a:pPr marL="0" indent="0" defTabSz="612775">
              <a:buNone/>
              <a:tabLst>
                <a:tab pos="1436688" algn="l"/>
              </a:tabLst>
              <a:defRPr/>
            </a:pPr>
            <a:r>
              <a:rPr lang="en-GB" sz="1000" dirty="0"/>
              <a:t>		</a:t>
            </a:r>
            <a:endParaRPr lang="en-GB" sz="1000" i="1" dirty="0"/>
          </a:p>
        </p:txBody>
      </p:sp>
    </p:spTree>
    <p:extLst>
      <p:ext uri="{BB962C8B-B14F-4D97-AF65-F5344CB8AC3E}">
        <p14:creationId xmlns:p14="http://schemas.microsoft.com/office/powerpoint/2010/main" val="112625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FF"/>
                </a:solidFill>
              </a:rPr>
              <a:t>Accelerator – Scope</a:t>
            </a:r>
            <a:br>
              <a:rPr lang="en-GB" dirty="0">
                <a:solidFill>
                  <a:srgbClr val="FFFFFF"/>
                </a:solidFill>
              </a:rPr>
            </a:br>
            <a:r>
              <a:rPr lang="en-GB" dirty="0">
                <a:solidFill>
                  <a:srgbClr val="FFFFFF"/>
                </a:solidFill>
              </a:rPr>
              <a:t>Accelerator </a:t>
            </a:r>
            <a:r>
              <a:rPr lang="en-US" dirty="0">
                <a:solidFill>
                  <a:srgbClr val="FFFFFF"/>
                </a:solidFill>
              </a:rPr>
              <a:t>T</a:t>
            </a:r>
            <a:r>
              <a:rPr lang="en-US" dirty="0"/>
              <a:t>echnical performances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
        <p:nvSpPr>
          <p:cNvPr id="70" name="Content Placeholder 2"/>
          <p:cNvSpPr txBox="1">
            <a:spLocks/>
          </p:cNvSpPr>
          <p:nvPr/>
        </p:nvSpPr>
        <p:spPr>
          <a:xfrm>
            <a:off x="1271464" y="1775825"/>
            <a:ext cx="3457575" cy="1944646"/>
          </a:xfrm>
          <a:prstGeom prst="rect">
            <a:avLst/>
          </a:prstGeom>
          <a:noFill/>
          <a:ln>
            <a:solidFill>
              <a:srgbClr val="0084C0"/>
            </a:solidFill>
          </a:ln>
        </p:spPr>
        <p:txBody>
          <a:bodyPr lIns="103768" tIns="51885" rIns="103768" bIns="51885"/>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defRPr/>
            </a:pPr>
            <a:r>
              <a:rPr lang="en-US" sz="1400" b="1" dirty="0">
                <a:latin typeface="Arial"/>
                <a:cs typeface="Arial"/>
              </a:rPr>
              <a:t>Design Drivers:</a:t>
            </a:r>
          </a:p>
          <a:p>
            <a:pPr marL="0" indent="0">
              <a:buNone/>
              <a:defRPr/>
            </a:pPr>
            <a:r>
              <a:rPr lang="en-US" sz="1400" dirty="0">
                <a:latin typeface="Arial"/>
                <a:cs typeface="Arial"/>
              </a:rPr>
              <a:t>	High Average Beam Power</a:t>
            </a:r>
          </a:p>
          <a:p>
            <a:pPr marL="0" indent="0">
              <a:buNone/>
              <a:defRPr/>
            </a:pPr>
            <a:r>
              <a:rPr lang="en-US" sz="1400" dirty="0">
                <a:latin typeface="Arial"/>
                <a:cs typeface="Arial"/>
              </a:rPr>
              <a:t>		5 MW</a:t>
            </a:r>
          </a:p>
          <a:p>
            <a:pPr marL="0" indent="0">
              <a:buNone/>
              <a:defRPr/>
            </a:pPr>
            <a:r>
              <a:rPr lang="en-US" sz="1400" dirty="0">
                <a:latin typeface="Arial"/>
                <a:cs typeface="Arial"/>
              </a:rPr>
              <a:t>	High Peak Beam Power</a:t>
            </a:r>
          </a:p>
          <a:p>
            <a:pPr marL="0" indent="0">
              <a:buNone/>
              <a:defRPr/>
            </a:pPr>
            <a:r>
              <a:rPr lang="en-US" sz="1400" dirty="0">
                <a:latin typeface="Arial"/>
                <a:cs typeface="Arial"/>
              </a:rPr>
              <a:t>		125 MW</a:t>
            </a:r>
            <a:endParaRPr lang="sv-SE" sz="1400" dirty="0">
              <a:latin typeface="Arial"/>
              <a:cs typeface="Arial"/>
            </a:endParaRPr>
          </a:p>
          <a:p>
            <a:pPr marL="0" indent="0">
              <a:buNone/>
              <a:defRPr/>
            </a:pPr>
            <a:r>
              <a:rPr lang="en-US" sz="1400" dirty="0">
                <a:latin typeface="Arial"/>
                <a:cs typeface="Arial"/>
              </a:rPr>
              <a:t>	High Availability</a:t>
            </a:r>
          </a:p>
          <a:p>
            <a:pPr marL="0" indent="0">
              <a:buNone/>
              <a:defRPr/>
            </a:pPr>
            <a:r>
              <a:rPr lang="en-US" sz="1400" dirty="0">
                <a:latin typeface="Arial"/>
                <a:cs typeface="Arial"/>
              </a:rPr>
              <a:t>		95%</a:t>
            </a:r>
          </a:p>
          <a:p>
            <a:pPr marL="0" indent="0">
              <a:buNone/>
              <a:defRPr/>
            </a:pPr>
            <a:r>
              <a:rPr lang="en-US" sz="1400" dirty="0">
                <a:latin typeface="Arial"/>
                <a:cs typeface="Arial"/>
              </a:rPr>
              <a:t> </a:t>
            </a:r>
          </a:p>
        </p:txBody>
      </p:sp>
      <p:sp>
        <p:nvSpPr>
          <p:cNvPr id="71" name="Content Placeholder 2"/>
          <p:cNvSpPr txBox="1">
            <a:spLocks/>
          </p:cNvSpPr>
          <p:nvPr/>
        </p:nvSpPr>
        <p:spPr>
          <a:xfrm>
            <a:off x="7392144" y="1546761"/>
            <a:ext cx="3611412" cy="2581025"/>
          </a:xfrm>
          <a:prstGeom prst="rect">
            <a:avLst/>
          </a:prstGeom>
          <a:ln>
            <a:solidFill>
              <a:schemeClr val="tx1"/>
            </a:solidFill>
          </a:ln>
        </p:spPr>
        <p:txBody>
          <a:bodyPr lIns="72730" tIns="36363" rIns="72730" bIns="36363"/>
          <a:lstStyle/>
          <a:p>
            <a:pPr marL="365722" defTabSz="1034565" eaLnBrk="0" hangingPunct="0">
              <a:defRPr/>
            </a:pPr>
            <a:r>
              <a:rPr lang="en-US" sz="1600" b="1" kern="0" dirty="0">
                <a:latin typeface="Arial"/>
                <a:cs typeface="Arial"/>
                <a:sym typeface="Futura Condensed" charset="0"/>
              </a:rPr>
              <a:t>Key parameters:</a:t>
            </a:r>
          </a:p>
          <a:p>
            <a:pPr marL="365722" lvl="2" defTabSz="1034565" eaLnBrk="0" hangingPunct="0">
              <a:defRPr/>
            </a:pPr>
            <a:r>
              <a:rPr lang="en-US" sz="1600" kern="0" dirty="0">
                <a:latin typeface="Arial"/>
                <a:cs typeface="Arial"/>
                <a:sym typeface="Futura Condensed" charset="0"/>
              </a:rPr>
              <a:t>-2.86 </a:t>
            </a:r>
            <a:r>
              <a:rPr lang="en-US" sz="1600" kern="0" dirty="0" err="1">
                <a:latin typeface="Arial"/>
                <a:cs typeface="Arial"/>
                <a:sym typeface="Futura Condensed" charset="0"/>
              </a:rPr>
              <a:t>ms</a:t>
            </a:r>
            <a:r>
              <a:rPr lang="en-US" sz="1600" kern="0" dirty="0">
                <a:latin typeface="Arial"/>
                <a:cs typeface="Arial"/>
                <a:sym typeface="Futura Condensed" charset="0"/>
              </a:rPr>
              <a:t> pulses</a:t>
            </a:r>
          </a:p>
          <a:p>
            <a:pPr marL="365722" lvl="2" defTabSz="1034565" eaLnBrk="0" hangingPunct="0">
              <a:defRPr/>
            </a:pPr>
            <a:r>
              <a:rPr lang="en-US" sz="1600" kern="0" dirty="0">
                <a:latin typeface="Arial"/>
                <a:cs typeface="Arial"/>
                <a:sym typeface="Futura Condensed" charset="0"/>
              </a:rPr>
              <a:t>-2 </a:t>
            </a:r>
            <a:r>
              <a:rPr lang="en-US" sz="1600" kern="0" dirty="0" err="1">
                <a:latin typeface="Arial"/>
                <a:cs typeface="Arial"/>
                <a:sym typeface="Futura Condensed" charset="0"/>
              </a:rPr>
              <a:t>GeV</a:t>
            </a:r>
            <a:endParaRPr lang="en-US" sz="1600" kern="0" dirty="0">
              <a:latin typeface="Arial"/>
              <a:cs typeface="Arial"/>
              <a:sym typeface="Futura Condensed" charset="0"/>
            </a:endParaRPr>
          </a:p>
          <a:p>
            <a:pPr marL="365722" lvl="2" defTabSz="1034565" eaLnBrk="0" hangingPunct="0">
              <a:defRPr/>
            </a:pPr>
            <a:r>
              <a:rPr lang="en-US" sz="1600" kern="0" dirty="0">
                <a:latin typeface="Arial"/>
                <a:cs typeface="Arial"/>
                <a:sym typeface="Futura Condensed" charset="0"/>
              </a:rPr>
              <a:t>-62.5 mA peak</a:t>
            </a:r>
          </a:p>
          <a:p>
            <a:pPr marL="365722" lvl="2" defTabSz="1034565" eaLnBrk="0" hangingPunct="0">
              <a:defRPr/>
            </a:pPr>
            <a:r>
              <a:rPr lang="en-US" sz="1600" kern="0" dirty="0">
                <a:latin typeface="Arial"/>
                <a:cs typeface="Arial"/>
                <a:sym typeface="Futura Condensed" charset="0"/>
              </a:rPr>
              <a:t>-14 Hz</a:t>
            </a:r>
          </a:p>
          <a:p>
            <a:pPr marL="365722" lvl="2" defTabSz="1034565" eaLnBrk="0" hangingPunct="0">
              <a:defRPr/>
            </a:pPr>
            <a:r>
              <a:rPr lang="en-US" sz="1600" kern="0" dirty="0">
                <a:latin typeface="Arial"/>
                <a:cs typeface="Arial"/>
                <a:sym typeface="Futura Condensed" charset="0"/>
              </a:rPr>
              <a:t>-Protons (H+)	</a:t>
            </a:r>
          </a:p>
          <a:p>
            <a:pPr marL="365722" lvl="2" defTabSz="1034565" eaLnBrk="0" hangingPunct="0">
              <a:defRPr/>
            </a:pPr>
            <a:r>
              <a:rPr lang="en-US" sz="1600" kern="0" dirty="0">
                <a:latin typeface="Arial"/>
                <a:cs typeface="Arial"/>
                <a:sym typeface="Futura Condensed" charset="0"/>
              </a:rPr>
              <a:t>-Low losses</a:t>
            </a:r>
          </a:p>
          <a:p>
            <a:pPr marL="365722" lvl="2" defTabSz="1034565" eaLnBrk="0" hangingPunct="0">
              <a:defRPr/>
            </a:pPr>
            <a:r>
              <a:rPr lang="en-US" sz="1600" kern="0" dirty="0">
                <a:latin typeface="Arial"/>
                <a:cs typeface="Arial"/>
                <a:sym typeface="Futura Condensed" charset="0"/>
              </a:rPr>
              <a:t>-Minimize energy use</a:t>
            </a:r>
          </a:p>
          <a:p>
            <a:pPr marL="365722" lvl="2" defTabSz="1034565" eaLnBrk="0" hangingPunct="0">
              <a:defRPr/>
            </a:pPr>
            <a:r>
              <a:rPr lang="en-US" sz="1600" kern="0" dirty="0">
                <a:latin typeface="Arial"/>
                <a:cs typeface="Arial"/>
                <a:sym typeface="Futura Condensed" charset="0"/>
              </a:rPr>
              <a:t>-Flexible design for mitigation and future upgrades</a:t>
            </a:r>
          </a:p>
        </p:txBody>
      </p:sp>
      <p:sp>
        <p:nvSpPr>
          <p:cNvPr id="132" name="Right Arrow 131"/>
          <p:cNvSpPr/>
          <p:nvPr/>
        </p:nvSpPr>
        <p:spPr>
          <a:xfrm>
            <a:off x="5813433"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69" tIns="48636" rIns="97269" bIns="48636" anchor="ctr"/>
          <a:lstStyle/>
          <a:p>
            <a:pPr>
              <a:defRPr/>
            </a:pPr>
            <a:endParaRPr lang="en-US"/>
          </a:p>
        </p:txBody>
      </p:sp>
      <p:sp>
        <p:nvSpPr>
          <p:cNvPr id="6" name="TextBox 5"/>
          <p:cNvSpPr txBox="1"/>
          <p:nvPr/>
        </p:nvSpPr>
        <p:spPr>
          <a:xfrm>
            <a:off x="3183387" y="5589240"/>
            <a:ext cx="5689775" cy="369332"/>
          </a:xfrm>
          <a:prstGeom prst="rect">
            <a:avLst/>
          </a:prstGeom>
          <a:noFill/>
          <a:ln>
            <a:solidFill>
              <a:schemeClr val="tx2"/>
            </a:solidFill>
          </a:ln>
        </p:spPr>
        <p:txBody>
          <a:bodyPr wrap="square" rtlCol="0">
            <a:spAutoFit/>
          </a:bodyPr>
          <a:lstStyle/>
          <a:p>
            <a:r>
              <a:rPr lang="en-US" dirty="0"/>
              <a:t>18 IK partners in 8 countries and 5 collaboration partners</a:t>
            </a:r>
          </a:p>
        </p:txBody>
      </p:sp>
      <p:sp>
        <p:nvSpPr>
          <p:cNvPr id="68" name="TextBox 67">
            <a:extLst>
              <a:ext uri="{FF2B5EF4-FFF2-40B4-BE49-F238E27FC236}">
                <a16:creationId xmlns:a16="http://schemas.microsoft.com/office/drawing/2014/main" id="{35AB24BF-9E9C-0E4B-B7B4-93C767E21909}"/>
              </a:ext>
            </a:extLst>
          </p:cNvPr>
          <p:cNvSpPr txBox="1"/>
          <p:nvPr/>
        </p:nvSpPr>
        <p:spPr>
          <a:xfrm>
            <a:off x="3183387" y="6014470"/>
            <a:ext cx="5689775" cy="646331"/>
          </a:xfrm>
          <a:prstGeom prst="rect">
            <a:avLst/>
          </a:prstGeom>
          <a:noFill/>
          <a:ln>
            <a:solidFill>
              <a:schemeClr val="tx2"/>
            </a:solidFill>
          </a:ln>
        </p:spPr>
        <p:txBody>
          <a:bodyPr wrap="square" rtlCol="0">
            <a:spAutoFit/>
          </a:bodyPr>
          <a:lstStyle/>
          <a:p>
            <a:r>
              <a:rPr lang="en-US" dirty="0"/>
              <a:t>1.3 GeV capacity with 2 MW on target for 2025 with remaining RF sources (40) to be installed after 2026</a:t>
            </a:r>
          </a:p>
        </p:txBody>
      </p:sp>
      <p:pic>
        <p:nvPicPr>
          <p:cNvPr id="69" name="Picture 68">
            <a:extLst>
              <a:ext uri="{FF2B5EF4-FFF2-40B4-BE49-F238E27FC236}">
                <a16:creationId xmlns:a16="http://schemas.microsoft.com/office/drawing/2014/main" id="{8B6DAE9F-F946-9C44-A8BD-C85C0BCBB798}"/>
              </a:ext>
            </a:extLst>
          </p:cNvPr>
          <p:cNvPicPr>
            <a:picLocks noChangeAspect="1"/>
          </p:cNvPicPr>
          <p:nvPr/>
        </p:nvPicPr>
        <p:blipFill>
          <a:blip r:embed="rId2"/>
          <a:stretch>
            <a:fillRect/>
          </a:stretch>
        </p:blipFill>
        <p:spPr>
          <a:xfrm>
            <a:off x="609601" y="4237105"/>
            <a:ext cx="10598968" cy="1251956"/>
          </a:xfrm>
          <a:prstGeom prst="rect">
            <a:avLst/>
          </a:prstGeom>
        </p:spPr>
      </p:pic>
    </p:spTree>
    <p:extLst>
      <p:ext uri="{BB962C8B-B14F-4D97-AF65-F5344CB8AC3E}">
        <p14:creationId xmlns:p14="http://schemas.microsoft.com/office/powerpoint/2010/main" val="13890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6949"/>
            <a:ext cx="9518848" cy="783973"/>
          </a:xfrm>
        </p:spPr>
        <p:txBody>
          <a:bodyPr/>
          <a:lstStyle/>
          <a:p>
            <a:r>
              <a:rPr lang="en-GB" dirty="0">
                <a:solidFill>
                  <a:srgbClr val="FFFFFF"/>
                </a:solidFill>
              </a:rPr>
              <a:t>ACCSYS </a:t>
            </a:r>
            <a:r>
              <a:rPr lang="en-GB" dirty="0"/>
              <a:t>Major</a:t>
            </a:r>
            <a:r>
              <a:rPr lang="en-GB" i="1" dirty="0"/>
              <a:t> </a:t>
            </a:r>
            <a:r>
              <a:rPr lang="en-GB" dirty="0"/>
              <a:t>In-kind Collaborations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graphicFrame>
        <p:nvGraphicFramePr>
          <p:cNvPr id="8" name="Table 7">
            <a:extLst>
              <a:ext uri="{FF2B5EF4-FFF2-40B4-BE49-F238E27FC236}">
                <a16:creationId xmlns:a16="http://schemas.microsoft.com/office/drawing/2014/main" id="{E7B1E962-B6C9-744E-938E-E023CBAE2141}"/>
              </a:ext>
            </a:extLst>
          </p:cNvPr>
          <p:cNvGraphicFramePr>
            <a:graphicFrameLocks noGrp="1"/>
          </p:cNvGraphicFramePr>
          <p:nvPr>
            <p:extLst>
              <p:ext uri="{D42A27DB-BD31-4B8C-83A1-F6EECF244321}">
                <p14:modId xmlns:p14="http://schemas.microsoft.com/office/powerpoint/2010/main" val="2468395630"/>
              </p:ext>
            </p:extLst>
          </p:nvPr>
        </p:nvGraphicFramePr>
        <p:xfrm>
          <a:off x="345370" y="926871"/>
          <a:ext cx="9344712" cy="5923878"/>
        </p:xfrm>
        <a:graphic>
          <a:graphicData uri="http://schemas.openxmlformats.org/drawingml/2006/table">
            <a:tbl>
              <a:tblPr firstRow="1" bandRow="1">
                <a:tableStyleId>{5C22544A-7EE6-4342-B048-85BDC9FD1C3A}</a:tableStyleId>
              </a:tblPr>
              <a:tblGrid>
                <a:gridCol w="2432745">
                  <a:extLst>
                    <a:ext uri="{9D8B030D-6E8A-4147-A177-3AD203B41FA5}">
                      <a16:colId xmlns:a16="http://schemas.microsoft.com/office/drawing/2014/main" val="2421200429"/>
                    </a:ext>
                  </a:extLst>
                </a:gridCol>
                <a:gridCol w="1020115">
                  <a:extLst>
                    <a:ext uri="{9D8B030D-6E8A-4147-A177-3AD203B41FA5}">
                      <a16:colId xmlns:a16="http://schemas.microsoft.com/office/drawing/2014/main" val="3483809630"/>
                    </a:ext>
                  </a:extLst>
                </a:gridCol>
                <a:gridCol w="1951617">
                  <a:extLst>
                    <a:ext uri="{9D8B030D-6E8A-4147-A177-3AD203B41FA5}">
                      <a16:colId xmlns:a16="http://schemas.microsoft.com/office/drawing/2014/main" val="2046879226"/>
                    </a:ext>
                  </a:extLst>
                </a:gridCol>
                <a:gridCol w="1276057">
                  <a:extLst>
                    <a:ext uri="{9D8B030D-6E8A-4147-A177-3AD203B41FA5}">
                      <a16:colId xmlns:a16="http://schemas.microsoft.com/office/drawing/2014/main" val="1512145907"/>
                    </a:ext>
                  </a:extLst>
                </a:gridCol>
                <a:gridCol w="1351119">
                  <a:extLst>
                    <a:ext uri="{9D8B030D-6E8A-4147-A177-3AD203B41FA5}">
                      <a16:colId xmlns:a16="http://schemas.microsoft.com/office/drawing/2014/main" val="2849493469"/>
                    </a:ext>
                  </a:extLst>
                </a:gridCol>
                <a:gridCol w="1313059">
                  <a:extLst>
                    <a:ext uri="{9D8B030D-6E8A-4147-A177-3AD203B41FA5}">
                      <a16:colId xmlns:a16="http://schemas.microsoft.com/office/drawing/2014/main" val="825381631"/>
                    </a:ext>
                  </a:extLst>
                </a:gridCol>
              </a:tblGrid>
              <a:tr h="563483">
                <a:tc>
                  <a:txBody>
                    <a:bodyPr/>
                    <a:lstStyle/>
                    <a:p>
                      <a:pPr algn="ctr"/>
                      <a:r>
                        <a:rPr lang="en-US" sz="1100" dirty="0"/>
                        <a:t>Item</a:t>
                      </a:r>
                    </a:p>
                  </a:txBody>
                  <a:tcPr anchor="ctr"/>
                </a:tc>
                <a:tc>
                  <a:txBody>
                    <a:bodyPr/>
                    <a:lstStyle/>
                    <a:p>
                      <a:pPr algn="ctr"/>
                      <a:r>
                        <a:rPr lang="en-US" sz="1100" dirty="0"/>
                        <a:t>Value (M€)</a:t>
                      </a:r>
                    </a:p>
                  </a:txBody>
                  <a:tcPr anchor="ctr"/>
                </a:tc>
                <a:tc>
                  <a:txBody>
                    <a:bodyPr/>
                    <a:lstStyle/>
                    <a:p>
                      <a:pPr algn="ctr"/>
                      <a:r>
                        <a:rPr lang="en-US" sz="1100" dirty="0"/>
                        <a:t>Partner</a:t>
                      </a:r>
                    </a:p>
                  </a:txBody>
                  <a:tcPr anchor="ctr"/>
                </a:tc>
                <a:tc>
                  <a:txBody>
                    <a:bodyPr/>
                    <a:lstStyle/>
                    <a:p>
                      <a:pPr algn="ctr"/>
                      <a:r>
                        <a:rPr lang="en-US" sz="1100" dirty="0"/>
                        <a:t>Date of final equipment delivery</a:t>
                      </a:r>
                    </a:p>
                  </a:txBody>
                  <a:tcPr anchor="ctr"/>
                </a:tc>
                <a:tc>
                  <a:txBody>
                    <a:bodyPr/>
                    <a:lstStyle/>
                    <a:p>
                      <a:pPr algn="ctr"/>
                      <a:r>
                        <a:rPr lang="en-US" sz="1100" dirty="0"/>
                        <a:t>Agreement Status: Planned /Agreed</a:t>
                      </a:r>
                    </a:p>
                  </a:txBody>
                  <a:tcPr anchor="ctr"/>
                </a:tc>
                <a:tc>
                  <a:txBody>
                    <a:bodyPr/>
                    <a:lstStyle/>
                    <a:p>
                      <a:pPr algn="ctr"/>
                      <a:r>
                        <a:rPr lang="en-US" sz="1100" dirty="0"/>
                        <a:t>Status of Execution (R, Y, G)</a:t>
                      </a:r>
                    </a:p>
                  </a:txBody>
                  <a:tcPr anchor="ctr"/>
                </a:tc>
                <a:extLst>
                  <a:ext uri="{0D108BD9-81ED-4DB2-BD59-A6C34878D82A}">
                    <a16:rowId xmlns:a16="http://schemas.microsoft.com/office/drawing/2014/main" val="2628102340"/>
                  </a:ext>
                </a:extLst>
              </a:tr>
              <a:tr h="288664">
                <a:tc>
                  <a:txBody>
                    <a:bodyPr/>
                    <a:lstStyle/>
                    <a:p>
                      <a:r>
                        <a:rPr lang="en-US" sz="1100" dirty="0"/>
                        <a:t>MEBT</a:t>
                      </a:r>
                    </a:p>
                  </a:txBody>
                  <a:tcPr/>
                </a:tc>
                <a:tc>
                  <a:txBody>
                    <a:bodyPr/>
                    <a:lstStyle/>
                    <a:p>
                      <a:r>
                        <a:rPr lang="sv-SE" sz="1100" u="none" strike="noStrike" dirty="0">
                          <a:effectLst/>
                        </a:rPr>
                        <a:t>4.5</a:t>
                      </a:r>
                      <a:endParaRPr lang="en-US" sz="1100" dirty="0"/>
                    </a:p>
                  </a:txBody>
                  <a:tcPr/>
                </a:tc>
                <a:tc>
                  <a:txBody>
                    <a:bodyPr/>
                    <a:lstStyle/>
                    <a:p>
                      <a:r>
                        <a:rPr lang="en-US" sz="1100" dirty="0"/>
                        <a:t>ESS Bilbao</a:t>
                      </a:r>
                    </a:p>
                  </a:txBody>
                  <a:tcPr/>
                </a:tc>
                <a:tc>
                  <a:txBody>
                    <a:bodyPr/>
                    <a:lstStyle/>
                    <a:p>
                      <a:r>
                        <a:rPr lang="en-US" sz="1100" dirty="0"/>
                        <a:t>February 2019</a:t>
                      </a:r>
                    </a:p>
                  </a:txBody>
                  <a:tcPr/>
                </a:tc>
                <a:tc>
                  <a:txBody>
                    <a:bodyPr/>
                    <a:lstStyle/>
                    <a:p>
                      <a:r>
                        <a:rPr lang="en-US" sz="1100" dirty="0"/>
                        <a:t>Agreed</a:t>
                      </a:r>
                    </a:p>
                  </a:txBody>
                  <a:tcPr/>
                </a:tc>
                <a:tc>
                  <a:txBody>
                    <a:bodyPr/>
                    <a:lstStyle/>
                    <a:p>
                      <a:endParaRPr lang="en-US" sz="1100" dirty="0"/>
                    </a:p>
                  </a:txBody>
                  <a:tcPr>
                    <a:solidFill>
                      <a:srgbClr val="00B050"/>
                    </a:solidFill>
                  </a:tcPr>
                </a:tc>
                <a:extLst>
                  <a:ext uri="{0D108BD9-81ED-4DB2-BD59-A6C34878D82A}">
                    <a16:rowId xmlns:a16="http://schemas.microsoft.com/office/drawing/2014/main" val="3572219501"/>
                  </a:ext>
                </a:extLst>
              </a:tr>
              <a:tr h="288664">
                <a:tc>
                  <a:txBody>
                    <a:bodyPr/>
                    <a:lstStyle/>
                    <a:p>
                      <a:r>
                        <a:rPr lang="en-US" sz="1100" dirty="0"/>
                        <a:t>RFQ</a:t>
                      </a:r>
                    </a:p>
                  </a:txBody>
                  <a:tcPr/>
                </a:tc>
                <a:tc>
                  <a:txBody>
                    <a:bodyPr/>
                    <a:lstStyle/>
                    <a:p>
                      <a:r>
                        <a:rPr lang="en-US" sz="1100" dirty="0"/>
                        <a:t>8.7</a:t>
                      </a:r>
                    </a:p>
                  </a:txBody>
                  <a:tcPr/>
                </a:tc>
                <a:tc>
                  <a:txBody>
                    <a:bodyPr/>
                    <a:lstStyle/>
                    <a:p>
                      <a:r>
                        <a:rPr lang="en-US" sz="1100" dirty="0"/>
                        <a:t>CEA-IRFU</a:t>
                      </a:r>
                    </a:p>
                  </a:txBody>
                  <a:tcPr/>
                </a:tc>
                <a:tc>
                  <a:txBody>
                    <a:bodyPr/>
                    <a:lstStyle/>
                    <a:p>
                      <a:r>
                        <a:rPr lang="en-US" sz="1100" dirty="0"/>
                        <a:t>March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0000"/>
                    </a:solidFill>
                  </a:tcPr>
                </a:tc>
                <a:extLst>
                  <a:ext uri="{0D108BD9-81ED-4DB2-BD59-A6C34878D82A}">
                    <a16:rowId xmlns:a16="http://schemas.microsoft.com/office/drawing/2014/main" val="872080927"/>
                  </a:ext>
                </a:extLst>
              </a:tr>
              <a:tr h="288664">
                <a:tc>
                  <a:txBody>
                    <a:bodyPr/>
                    <a:lstStyle/>
                    <a:p>
                      <a:r>
                        <a:rPr lang="en-US" sz="1100" dirty="0"/>
                        <a:t>DTL</a:t>
                      </a:r>
                    </a:p>
                  </a:txBody>
                  <a:tcPr/>
                </a:tc>
                <a:tc>
                  <a:txBody>
                    <a:bodyPr/>
                    <a:lstStyle/>
                    <a:p>
                      <a:r>
                        <a:rPr lang="en-US" sz="1100" dirty="0"/>
                        <a:t>16.8</a:t>
                      </a:r>
                    </a:p>
                  </a:txBody>
                  <a:tcPr/>
                </a:tc>
                <a:tc>
                  <a:txBody>
                    <a:bodyPr/>
                    <a:lstStyle/>
                    <a:p>
                      <a:r>
                        <a:rPr lang="en-US" sz="1100" dirty="0"/>
                        <a:t>INFN-LNS</a:t>
                      </a:r>
                    </a:p>
                  </a:txBody>
                  <a:tcPr/>
                </a:tc>
                <a:tc>
                  <a:txBody>
                    <a:bodyPr/>
                    <a:lstStyle/>
                    <a:p>
                      <a:r>
                        <a:rPr lang="en-US" sz="1100" dirty="0"/>
                        <a:t>March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solidFill>
                      <a:srgbClr val="FF0000"/>
                    </a:solidFill>
                  </a:tcPr>
                </a:tc>
                <a:extLst>
                  <a:ext uri="{0D108BD9-81ED-4DB2-BD59-A6C34878D82A}">
                    <a16:rowId xmlns:a16="http://schemas.microsoft.com/office/drawing/2014/main" val="2138937805"/>
                  </a:ext>
                </a:extLst>
              </a:tr>
              <a:tr h="288664">
                <a:tc>
                  <a:txBody>
                    <a:bodyPr/>
                    <a:lstStyle/>
                    <a:p>
                      <a:r>
                        <a:rPr lang="en-US" sz="1100" dirty="0"/>
                        <a:t>Spoke CMs</a:t>
                      </a:r>
                    </a:p>
                  </a:txBody>
                  <a:tcPr/>
                </a:tc>
                <a:tc>
                  <a:txBody>
                    <a:bodyPr/>
                    <a:lstStyle/>
                    <a:p>
                      <a:r>
                        <a:rPr lang="en-US" sz="1100" dirty="0"/>
                        <a:t>17.4</a:t>
                      </a:r>
                    </a:p>
                  </a:txBody>
                  <a:tcPr/>
                </a:tc>
                <a:tc>
                  <a:txBody>
                    <a:bodyPr/>
                    <a:lstStyle/>
                    <a:p>
                      <a:r>
                        <a:rPr lang="en-US" sz="1100" dirty="0"/>
                        <a:t>CNRS-IPN</a:t>
                      </a:r>
                    </a:p>
                  </a:txBody>
                  <a:tcPr/>
                </a:tc>
                <a:tc>
                  <a:txBody>
                    <a:bodyPr/>
                    <a:lstStyle/>
                    <a:p>
                      <a:r>
                        <a:rPr lang="en-US" sz="1100" dirty="0"/>
                        <a:t>May 2020 (To UU)</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FF00"/>
                    </a:solidFill>
                  </a:tcPr>
                </a:tc>
                <a:extLst>
                  <a:ext uri="{0D108BD9-81ED-4DB2-BD59-A6C34878D82A}">
                    <a16:rowId xmlns:a16="http://schemas.microsoft.com/office/drawing/2014/main" val="2243589190"/>
                  </a:ext>
                </a:extLst>
              </a:tr>
              <a:tr h="288664">
                <a:tc>
                  <a:txBody>
                    <a:bodyPr/>
                    <a:lstStyle/>
                    <a:p>
                      <a:r>
                        <a:rPr lang="en-US" sz="1100" dirty="0"/>
                        <a:t>Spoke </a:t>
                      </a:r>
                      <a:r>
                        <a:rPr lang="en-US" sz="1100" dirty="0" err="1"/>
                        <a:t>linac</a:t>
                      </a:r>
                      <a:r>
                        <a:rPr lang="en-US" sz="1100" dirty="0"/>
                        <a:t> </a:t>
                      </a:r>
                      <a:r>
                        <a:rPr lang="en-US" sz="1100" dirty="0" err="1"/>
                        <a:t>cryodistribution</a:t>
                      </a:r>
                      <a:endParaRPr lang="en-US" sz="1100" dirty="0"/>
                    </a:p>
                  </a:txBody>
                  <a:tcPr/>
                </a:tc>
                <a:tc>
                  <a:txBody>
                    <a:bodyPr/>
                    <a:lstStyle/>
                    <a:p>
                      <a:r>
                        <a:rPr lang="en-US" sz="1100" dirty="0"/>
                        <a:t>2.4</a:t>
                      </a:r>
                    </a:p>
                  </a:txBody>
                  <a:tcPr/>
                </a:tc>
                <a:tc>
                  <a:txBody>
                    <a:bodyPr/>
                    <a:lstStyle/>
                    <a:p>
                      <a:r>
                        <a:rPr lang="en-US" sz="1100" dirty="0"/>
                        <a:t>CNRS-IPN</a:t>
                      </a:r>
                    </a:p>
                  </a:txBody>
                  <a:tcPr/>
                </a:tc>
                <a:tc>
                  <a:txBody>
                    <a:bodyPr/>
                    <a:lstStyle/>
                    <a:p>
                      <a:r>
                        <a:rPr lang="en-US" sz="1100" dirty="0"/>
                        <a:t>August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00B050"/>
                    </a:solidFill>
                  </a:tcPr>
                </a:tc>
                <a:extLst>
                  <a:ext uri="{0D108BD9-81ED-4DB2-BD59-A6C34878D82A}">
                    <a16:rowId xmlns:a16="http://schemas.microsoft.com/office/drawing/2014/main" val="1365065986"/>
                  </a:ext>
                </a:extLst>
              </a:tr>
              <a:tr h="288664">
                <a:tc>
                  <a:txBody>
                    <a:bodyPr/>
                    <a:lstStyle/>
                    <a:p>
                      <a:r>
                        <a:rPr lang="en-US" sz="1100" dirty="0"/>
                        <a:t>Elliptical Medium beta cavities</a:t>
                      </a:r>
                    </a:p>
                  </a:txBody>
                  <a:tcPr/>
                </a:tc>
                <a:tc>
                  <a:txBody>
                    <a:bodyPr/>
                    <a:lstStyle/>
                    <a:p>
                      <a:r>
                        <a:rPr lang="en-US" sz="1100" dirty="0"/>
                        <a:t>11.2</a:t>
                      </a:r>
                    </a:p>
                  </a:txBody>
                  <a:tcPr/>
                </a:tc>
                <a:tc>
                  <a:txBody>
                    <a:bodyPr/>
                    <a:lstStyle/>
                    <a:p>
                      <a:r>
                        <a:rPr lang="en-US" sz="1100" dirty="0"/>
                        <a:t>INFN-LASA</a:t>
                      </a:r>
                    </a:p>
                  </a:txBody>
                  <a:tcPr/>
                </a:tc>
                <a:tc>
                  <a:txBody>
                    <a:bodyPr/>
                    <a:lstStyle/>
                    <a:p>
                      <a:r>
                        <a:rPr lang="en-US" sz="1100" dirty="0"/>
                        <a:t>February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0000"/>
                    </a:solidFill>
                  </a:tcPr>
                </a:tc>
                <a:extLst>
                  <a:ext uri="{0D108BD9-81ED-4DB2-BD59-A6C34878D82A}">
                    <a16:rowId xmlns:a16="http://schemas.microsoft.com/office/drawing/2014/main" val="1151237285"/>
                  </a:ext>
                </a:extLst>
              </a:tr>
              <a:tr h="288664">
                <a:tc>
                  <a:txBody>
                    <a:bodyPr/>
                    <a:lstStyle/>
                    <a:p>
                      <a:r>
                        <a:rPr lang="en-US" sz="1100" dirty="0"/>
                        <a:t>Medium beta CMs</a:t>
                      </a:r>
                    </a:p>
                  </a:txBody>
                  <a:tcPr/>
                </a:tc>
                <a:tc>
                  <a:txBody>
                    <a:bodyPr/>
                    <a:lstStyle/>
                    <a:p>
                      <a:r>
                        <a:rPr lang="en-US" sz="1100" dirty="0"/>
                        <a:t>17.4</a:t>
                      </a:r>
                    </a:p>
                  </a:txBody>
                  <a:tcPr/>
                </a:tc>
                <a:tc>
                  <a:txBody>
                    <a:bodyPr/>
                    <a:lstStyle/>
                    <a:p>
                      <a:r>
                        <a:rPr lang="en-US" sz="1100" dirty="0"/>
                        <a:t>CEA-IRFU delayed by medium beta cavities being late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September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0000"/>
                    </a:solidFill>
                  </a:tcPr>
                </a:tc>
                <a:extLst>
                  <a:ext uri="{0D108BD9-81ED-4DB2-BD59-A6C34878D82A}">
                    <a16:rowId xmlns:a16="http://schemas.microsoft.com/office/drawing/2014/main" val="1397995721"/>
                  </a:ext>
                </a:extLst>
              </a:tr>
              <a:tr h="288664">
                <a:tc>
                  <a:txBody>
                    <a:bodyPr/>
                    <a:lstStyle/>
                    <a:p>
                      <a:r>
                        <a:rPr lang="en-US" sz="1100" dirty="0"/>
                        <a:t>Elliptical high beta cavities (11 CMs)</a:t>
                      </a:r>
                    </a:p>
                  </a:txBody>
                  <a:tcPr/>
                </a:tc>
                <a:tc>
                  <a:txBody>
                    <a:bodyPr/>
                    <a:lstStyle/>
                    <a:p>
                      <a:r>
                        <a:rPr lang="en-US" sz="1100" dirty="0"/>
                        <a:t>25.2</a:t>
                      </a:r>
                    </a:p>
                  </a:txBody>
                  <a:tcPr/>
                </a:tc>
                <a:tc>
                  <a:txBody>
                    <a:bodyPr/>
                    <a:lstStyle/>
                    <a:p>
                      <a:r>
                        <a:rPr lang="en-US" sz="1100" dirty="0"/>
                        <a:t>STFC</a:t>
                      </a:r>
                    </a:p>
                  </a:txBody>
                  <a:tcPr/>
                </a:tc>
                <a:tc>
                  <a:txBody>
                    <a:bodyPr/>
                    <a:lstStyle/>
                    <a:p>
                      <a:r>
                        <a:rPr lang="en-US" sz="1100" dirty="0"/>
                        <a:t>February 2021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FF00"/>
                    </a:solidFill>
                  </a:tcPr>
                </a:tc>
                <a:extLst>
                  <a:ext uri="{0D108BD9-81ED-4DB2-BD59-A6C34878D82A}">
                    <a16:rowId xmlns:a16="http://schemas.microsoft.com/office/drawing/2014/main" val="3695397293"/>
                  </a:ext>
                </a:extLst>
              </a:tr>
              <a:tr h="288664">
                <a:tc>
                  <a:txBody>
                    <a:bodyPr/>
                    <a:lstStyle/>
                    <a:p>
                      <a:r>
                        <a:rPr lang="en-US" sz="1100" dirty="0"/>
                        <a:t>High beta CMs (11 CMs)</a:t>
                      </a:r>
                    </a:p>
                  </a:txBody>
                  <a:tcPr/>
                </a:tc>
                <a:tc>
                  <a:txBody>
                    <a:bodyPr/>
                    <a:lstStyle/>
                    <a:p>
                      <a:r>
                        <a:rPr lang="en-US" sz="1100" dirty="0"/>
                        <a:t>40.6</a:t>
                      </a:r>
                    </a:p>
                  </a:txBody>
                  <a:tcPr/>
                </a:tc>
                <a:tc>
                  <a:txBody>
                    <a:bodyPr/>
                    <a:lstStyle/>
                    <a:p>
                      <a:r>
                        <a:rPr lang="en-US" sz="1100" dirty="0"/>
                        <a:t>CEA-IRFU</a:t>
                      </a:r>
                    </a:p>
                  </a:txBody>
                  <a:tcPr/>
                </a:tc>
                <a:tc>
                  <a:txBody>
                    <a:bodyPr/>
                    <a:lstStyle/>
                    <a:p>
                      <a:r>
                        <a:rPr lang="en-US" sz="1100" dirty="0"/>
                        <a:t>September 2021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FFFF00"/>
                    </a:solidFill>
                  </a:tcPr>
                </a:tc>
                <a:extLst>
                  <a:ext uri="{0D108BD9-81ED-4DB2-BD59-A6C34878D82A}">
                    <a16:rowId xmlns:a16="http://schemas.microsoft.com/office/drawing/2014/main" val="593384311"/>
                  </a:ext>
                </a:extLst>
              </a:tr>
              <a:tr h="288664">
                <a:tc>
                  <a:txBody>
                    <a:bodyPr/>
                    <a:lstStyle/>
                    <a:p>
                      <a:r>
                        <a:rPr lang="en-GB" sz="1100" dirty="0"/>
                        <a:t>Elliptical linac </a:t>
                      </a:r>
                      <a:r>
                        <a:rPr lang="en-GB" sz="1100" dirty="0" err="1"/>
                        <a:t>cryodistribution</a:t>
                      </a:r>
                      <a:endParaRPr lang="en-GB" sz="1100" dirty="0"/>
                    </a:p>
                  </a:txBody>
                  <a:tcPr/>
                </a:tc>
                <a:tc>
                  <a:txBody>
                    <a:bodyPr/>
                    <a:lstStyle/>
                    <a:p>
                      <a:r>
                        <a:rPr lang="en-US" sz="1100" dirty="0"/>
                        <a:t>6.6</a:t>
                      </a:r>
                    </a:p>
                  </a:txBody>
                  <a:tcPr/>
                </a:tc>
                <a:tc>
                  <a:txBody>
                    <a:bodyPr/>
                    <a:lstStyle/>
                    <a:p>
                      <a:r>
                        <a:rPr lang="en-US" sz="1100" dirty="0"/>
                        <a:t>WUST</a:t>
                      </a:r>
                    </a:p>
                  </a:txBody>
                  <a:tcPr/>
                </a:tc>
                <a:tc>
                  <a:txBody>
                    <a:bodyPr/>
                    <a:lstStyle/>
                    <a:p>
                      <a:r>
                        <a:rPr lang="en-US" sz="1100" dirty="0"/>
                        <a:t>June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00B050"/>
                    </a:solidFill>
                  </a:tcPr>
                </a:tc>
                <a:extLst>
                  <a:ext uri="{0D108BD9-81ED-4DB2-BD59-A6C34878D82A}">
                    <a16:rowId xmlns:a16="http://schemas.microsoft.com/office/drawing/2014/main" val="3392298031"/>
                  </a:ext>
                </a:extLst>
              </a:tr>
              <a:tr h="288664">
                <a:tc>
                  <a:txBody>
                    <a:bodyPr/>
                    <a:lstStyle/>
                    <a:p>
                      <a:r>
                        <a:rPr lang="en-US" sz="1100" dirty="0"/>
                        <a:t>Spoke RF sources</a:t>
                      </a:r>
                    </a:p>
                  </a:txBody>
                  <a:tcPr/>
                </a:tc>
                <a:tc>
                  <a:txBody>
                    <a:bodyPr/>
                    <a:lstStyle/>
                    <a:p>
                      <a:r>
                        <a:rPr lang="en-US" sz="1100" dirty="0"/>
                        <a:t>19.4</a:t>
                      </a:r>
                    </a:p>
                  </a:txBody>
                  <a:tcPr/>
                </a:tc>
                <a:tc>
                  <a:txBody>
                    <a:bodyPr/>
                    <a:lstStyle/>
                    <a:p>
                      <a:r>
                        <a:rPr lang="en-US" sz="1100" dirty="0"/>
                        <a:t>ELETTRA-INFN</a:t>
                      </a:r>
                    </a:p>
                  </a:txBody>
                  <a:tcPr/>
                </a:tc>
                <a:tc>
                  <a:txBody>
                    <a:bodyPr/>
                    <a:lstStyle/>
                    <a:p>
                      <a:r>
                        <a:rPr lang="en-US" sz="1100" dirty="0"/>
                        <a:t>December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endParaRPr lang="en-US" sz="1100" dirty="0"/>
                    </a:p>
                  </a:txBody>
                  <a:tcPr>
                    <a:solidFill>
                      <a:srgbClr val="FF0000"/>
                    </a:solidFill>
                  </a:tcPr>
                </a:tc>
                <a:extLst>
                  <a:ext uri="{0D108BD9-81ED-4DB2-BD59-A6C34878D82A}">
                    <a16:rowId xmlns:a16="http://schemas.microsoft.com/office/drawing/2014/main" val="617739370"/>
                  </a:ext>
                </a:extLst>
              </a:tr>
              <a:tr h="284174">
                <a:tc>
                  <a:txBody>
                    <a:bodyPr/>
                    <a:lstStyle/>
                    <a:p>
                      <a:r>
                        <a:rPr lang="en-US" sz="1100" dirty="0"/>
                        <a:t>NC </a:t>
                      </a:r>
                      <a:r>
                        <a:rPr lang="en-US" sz="1100" dirty="0" err="1"/>
                        <a:t>linac</a:t>
                      </a:r>
                      <a:r>
                        <a:rPr lang="en-US" sz="1100" dirty="0"/>
                        <a:t> RF systems</a:t>
                      </a:r>
                    </a:p>
                  </a:txBody>
                  <a:tcPr/>
                </a:tc>
                <a:tc>
                  <a:txBody>
                    <a:bodyPr/>
                    <a:lstStyle/>
                    <a:p>
                      <a:r>
                        <a:rPr lang="en-US" sz="1100" dirty="0"/>
                        <a:t>7.3</a:t>
                      </a:r>
                    </a:p>
                  </a:txBody>
                  <a:tcPr/>
                </a:tc>
                <a:tc>
                  <a:txBody>
                    <a:bodyPr/>
                    <a:lstStyle/>
                    <a:p>
                      <a:r>
                        <a:rPr lang="en-US" sz="1100" dirty="0"/>
                        <a:t>ESS Bilbao</a:t>
                      </a:r>
                    </a:p>
                  </a:txBody>
                  <a:tcPr/>
                </a:tc>
                <a:tc>
                  <a:txBody>
                    <a:bodyPr/>
                    <a:lstStyle/>
                    <a:p>
                      <a:r>
                        <a:rPr lang="en-US" sz="1100" dirty="0"/>
                        <a:t>February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dirty="0"/>
                    </a:p>
                  </a:txBody>
                  <a:tcPr>
                    <a:solidFill>
                      <a:srgbClr val="FFFF00"/>
                    </a:solidFill>
                  </a:tcPr>
                </a:tc>
                <a:extLst>
                  <a:ext uri="{0D108BD9-81ED-4DB2-BD59-A6C34878D82A}">
                    <a16:rowId xmlns:a16="http://schemas.microsoft.com/office/drawing/2014/main" val="1726500112"/>
                  </a:ext>
                </a:extLst>
              </a:tr>
              <a:tr h="288664">
                <a:tc>
                  <a:txBody>
                    <a:bodyPr/>
                    <a:lstStyle/>
                    <a:p>
                      <a:r>
                        <a:rPr lang="en-US" sz="1100" dirty="0" err="1"/>
                        <a:t>Linac</a:t>
                      </a:r>
                      <a:r>
                        <a:rPr lang="en-US" sz="1100" dirty="0"/>
                        <a:t> warm units</a:t>
                      </a:r>
                    </a:p>
                  </a:txBody>
                  <a:tcPr/>
                </a:tc>
                <a:tc>
                  <a:txBody>
                    <a:bodyPr/>
                    <a:lstStyle/>
                    <a:p>
                      <a:r>
                        <a:rPr lang="en-US" sz="1100" dirty="0"/>
                        <a:t>10.4</a:t>
                      </a:r>
                    </a:p>
                  </a:txBody>
                  <a:tcPr/>
                </a:tc>
                <a:tc>
                  <a:txBody>
                    <a:bodyPr/>
                    <a:lstStyle/>
                    <a:p>
                      <a:r>
                        <a:rPr lang="en-US" sz="1100" dirty="0"/>
                        <a:t>STFC</a:t>
                      </a:r>
                    </a:p>
                  </a:txBody>
                  <a:tcPr/>
                </a:tc>
                <a:tc>
                  <a:txBody>
                    <a:bodyPr/>
                    <a:lstStyle/>
                    <a:p>
                      <a:r>
                        <a:rPr lang="en-US" sz="1100" dirty="0"/>
                        <a:t>August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00B050"/>
                    </a:solidFill>
                  </a:tcPr>
                </a:tc>
                <a:extLst>
                  <a:ext uri="{0D108BD9-81ED-4DB2-BD59-A6C34878D82A}">
                    <a16:rowId xmlns:a16="http://schemas.microsoft.com/office/drawing/2014/main" val="908546605"/>
                  </a:ext>
                </a:extLst>
              </a:tr>
              <a:tr h="288664">
                <a:tc>
                  <a:txBody>
                    <a:bodyPr/>
                    <a:lstStyle/>
                    <a:p>
                      <a:r>
                        <a:rPr lang="en-US" sz="1100" dirty="0" err="1"/>
                        <a:t>Linac</a:t>
                      </a:r>
                      <a:r>
                        <a:rPr lang="en-US" sz="1100" dirty="0"/>
                        <a:t> magnets with power supplies</a:t>
                      </a:r>
                    </a:p>
                  </a:txBody>
                  <a:tcPr/>
                </a:tc>
                <a:tc>
                  <a:txBody>
                    <a:bodyPr/>
                    <a:lstStyle/>
                    <a:p>
                      <a:r>
                        <a:rPr lang="en-US" sz="1100" dirty="0"/>
                        <a:t>9.4</a:t>
                      </a:r>
                    </a:p>
                  </a:txBody>
                  <a:tcPr/>
                </a:tc>
                <a:tc>
                  <a:txBody>
                    <a:bodyPr/>
                    <a:lstStyle/>
                    <a:p>
                      <a:r>
                        <a:rPr lang="en-US" sz="1100" dirty="0"/>
                        <a:t>ELETTRA-INFN</a:t>
                      </a:r>
                    </a:p>
                  </a:txBody>
                  <a:tcPr/>
                </a:tc>
                <a:tc>
                  <a:txBody>
                    <a:bodyPr/>
                    <a:lstStyle/>
                    <a:p>
                      <a:r>
                        <a:rPr lang="en-US" sz="1100" dirty="0"/>
                        <a:t>November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endParaRPr lang="en-US" sz="1100" dirty="0"/>
                    </a:p>
                  </a:txBody>
                  <a:tcPr>
                    <a:solidFill>
                      <a:srgbClr val="00B050"/>
                    </a:solidFill>
                  </a:tcPr>
                </a:tc>
                <a:extLst>
                  <a:ext uri="{0D108BD9-81ED-4DB2-BD59-A6C34878D82A}">
                    <a16:rowId xmlns:a16="http://schemas.microsoft.com/office/drawing/2014/main" val="747342612"/>
                  </a:ext>
                </a:extLst>
              </a:tr>
              <a:tr h="288664">
                <a:tc>
                  <a:txBody>
                    <a:bodyPr/>
                    <a:lstStyle/>
                    <a:p>
                      <a:r>
                        <a:rPr lang="en-US" sz="1100" dirty="0"/>
                        <a:t>Installation services</a:t>
                      </a:r>
                    </a:p>
                  </a:txBody>
                  <a:tcPr/>
                </a:tc>
                <a:tc>
                  <a:txBody>
                    <a:bodyPr/>
                    <a:lstStyle/>
                    <a:p>
                      <a:r>
                        <a:rPr lang="en-US" sz="1100" dirty="0"/>
                        <a:t>12.6</a:t>
                      </a:r>
                    </a:p>
                  </a:txBody>
                  <a:tcPr/>
                </a:tc>
                <a:tc>
                  <a:txBody>
                    <a:bodyPr/>
                    <a:lstStyle/>
                    <a:p>
                      <a:r>
                        <a:rPr lang="en-US" sz="1100" dirty="0"/>
                        <a:t>IF-JPAN</a:t>
                      </a:r>
                    </a:p>
                  </a:txBody>
                  <a:tcPr/>
                </a:tc>
                <a:tc>
                  <a:txBody>
                    <a:bodyPr/>
                    <a:lstStyle/>
                    <a:p>
                      <a:r>
                        <a:rPr lang="en-US" sz="1100" dirty="0"/>
                        <a:t>December 2020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Agreed</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endParaRPr lang="en-US" sz="1100" dirty="0"/>
                    </a:p>
                  </a:txBody>
                  <a:tcPr>
                    <a:solidFill>
                      <a:srgbClr val="00B050"/>
                    </a:solidFill>
                  </a:tcPr>
                </a:tc>
                <a:extLst>
                  <a:ext uri="{0D108BD9-81ED-4DB2-BD59-A6C34878D82A}">
                    <a16:rowId xmlns:a16="http://schemas.microsoft.com/office/drawing/2014/main" val="2408389715"/>
                  </a:ext>
                </a:extLst>
              </a:tr>
              <a:tr h="288664">
                <a:tc>
                  <a:txBody>
                    <a:bodyPr/>
                    <a:lstStyle/>
                    <a:p>
                      <a:r>
                        <a:rPr lang="en-US" sz="1100" dirty="0"/>
                        <a:t>LLRF systems </a:t>
                      </a:r>
                    </a:p>
                  </a:txBody>
                  <a:tcPr/>
                </a:tc>
                <a:tc>
                  <a:txBody>
                    <a:bodyPr/>
                    <a:lstStyle/>
                    <a:p>
                      <a:r>
                        <a:rPr lang="en-US" sz="1100" dirty="0"/>
                        <a:t>4.5</a:t>
                      </a:r>
                    </a:p>
                  </a:txBody>
                  <a:tcPr/>
                </a:tc>
                <a:tc>
                  <a:txBody>
                    <a:bodyPr/>
                    <a:lstStyle/>
                    <a:p>
                      <a:r>
                        <a:rPr lang="en-US" sz="1100" dirty="0"/>
                        <a:t>PEG</a:t>
                      </a:r>
                    </a:p>
                  </a:txBody>
                  <a:tcPr/>
                </a:tc>
                <a:tc>
                  <a:txBody>
                    <a:bodyPr/>
                    <a:lstStyle/>
                    <a:p>
                      <a:r>
                        <a:rPr lang="en-US" sz="1100" dirty="0"/>
                        <a:t>December 2021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endParaRPr lang="en-US" sz="1100" dirty="0"/>
                    </a:p>
                  </a:txBody>
                  <a:tcPr>
                    <a:solidFill>
                      <a:srgbClr val="00B050"/>
                    </a:solidFill>
                  </a:tcPr>
                </a:tc>
                <a:extLst>
                  <a:ext uri="{0D108BD9-81ED-4DB2-BD59-A6C34878D82A}">
                    <a16:rowId xmlns:a16="http://schemas.microsoft.com/office/drawing/2014/main" val="3778550"/>
                  </a:ext>
                </a:extLst>
              </a:tr>
              <a:tr h="288664">
                <a:tc>
                  <a:txBody>
                    <a:bodyPr/>
                    <a:lstStyle/>
                    <a:p>
                      <a:r>
                        <a:rPr lang="en-US" sz="1100" dirty="0"/>
                        <a:t>RF distribution systems</a:t>
                      </a:r>
                    </a:p>
                  </a:txBody>
                  <a:tcPr/>
                </a:tc>
                <a:tc>
                  <a:txBody>
                    <a:bodyPr/>
                    <a:lstStyle/>
                    <a:p>
                      <a:r>
                        <a:rPr lang="en-US" sz="1100" dirty="0"/>
                        <a:t>19.0</a:t>
                      </a:r>
                    </a:p>
                  </a:txBody>
                  <a:tcPr/>
                </a:tc>
                <a:tc>
                  <a:txBody>
                    <a:bodyPr/>
                    <a:lstStyle/>
                    <a:p>
                      <a:r>
                        <a:rPr lang="en-US" sz="1100" dirty="0"/>
                        <a:t>STFC</a:t>
                      </a:r>
                    </a:p>
                  </a:txBody>
                  <a:tcPr/>
                </a:tc>
                <a:tc>
                  <a:txBody>
                    <a:bodyPr/>
                    <a:lstStyle/>
                    <a:p>
                      <a:r>
                        <a:rPr lang="en-US" sz="1100" dirty="0"/>
                        <a:t>August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endParaRPr lang="en-US" sz="1100" dirty="0"/>
                    </a:p>
                  </a:txBody>
                  <a:tcPr>
                    <a:solidFill>
                      <a:srgbClr val="00B050"/>
                    </a:solidFill>
                  </a:tcPr>
                </a:tc>
                <a:extLst>
                  <a:ext uri="{0D108BD9-81ED-4DB2-BD59-A6C34878D82A}">
                    <a16:rowId xmlns:a16="http://schemas.microsoft.com/office/drawing/2014/main" val="252606776"/>
                  </a:ext>
                </a:extLst>
              </a:tr>
              <a:tr h="288664">
                <a:tc>
                  <a:txBody>
                    <a:bodyPr/>
                    <a:lstStyle/>
                    <a:p>
                      <a:r>
                        <a:rPr lang="en-US" sz="1100" dirty="0"/>
                        <a:t>Target imaging system</a:t>
                      </a:r>
                    </a:p>
                  </a:txBody>
                  <a:tcPr/>
                </a:tc>
                <a:tc>
                  <a:txBody>
                    <a:bodyPr/>
                    <a:lstStyle/>
                    <a:p>
                      <a:r>
                        <a:rPr lang="en-US" sz="1100" dirty="0"/>
                        <a:t>2.0</a:t>
                      </a:r>
                    </a:p>
                  </a:txBody>
                  <a:tcPr/>
                </a:tc>
                <a:tc>
                  <a:txBody>
                    <a:bodyPr/>
                    <a:lstStyle/>
                    <a:p>
                      <a:r>
                        <a:rPr lang="en-US" sz="1100" dirty="0"/>
                        <a:t>Oslo University</a:t>
                      </a:r>
                    </a:p>
                  </a:txBody>
                  <a:tcPr/>
                </a:tc>
                <a:tc>
                  <a:txBody>
                    <a:bodyPr/>
                    <a:lstStyle/>
                    <a:p>
                      <a:r>
                        <a:rPr lang="en-US" sz="1100" dirty="0"/>
                        <a:t>December 2019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r>
                        <a:rPr lang="en-US" sz="1100" dirty="0"/>
                        <a:t>2013 schedule</a:t>
                      </a:r>
                    </a:p>
                  </a:txBody>
                  <a:tcPr>
                    <a:solidFill>
                      <a:srgbClr val="00B050"/>
                    </a:solidFill>
                  </a:tcPr>
                </a:tc>
                <a:extLst>
                  <a:ext uri="{0D108BD9-81ED-4DB2-BD59-A6C34878D82A}">
                    <a16:rowId xmlns:a16="http://schemas.microsoft.com/office/drawing/2014/main" val="2438641038"/>
                  </a:ext>
                </a:extLst>
              </a:tr>
            </a:tbl>
          </a:graphicData>
        </a:graphic>
      </p:graphicFrame>
      <p:sp>
        <p:nvSpPr>
          <p:cNvPr id="6" name="Content Placeholder 2">
            <a:extLst>
              <a:ext uri="{FF2B5EF4-FFF2-40B4-BE49-F238E27FC236}">
                <a16:creationId xmlns:a16="http://schemas.microsoft.com/office/drawing/2014/main" id="{922595FD-9FBB-A94A-801D-1F55F287C573}"/>
              </a:ext>
            </a:extLst>
          </p:cNvPr>
          <p:cNvSpPr>
            <a:spLocks noGrp="1"/>
          </p:cNvSpPr>
          <p:nvPr>
            <p:ph idx="1"/>
          </p:nvPr>
        </p:nvSpPr>
        <p:spPr>
          <a:xfrm>
            <a:off x="9854208" y="1556792"/>
            <a:ext cx="2290464" cy="4896544"/>
          </a:xfrm>
        </p:spPr>
        <p:txBody>
          <a:bodyPr>
            <a:normAutofit fontScale="92500" lnSpcReduction="20000"/>
          </a:bodyPr>
          <a:lstStyle/>
          <a:p>
            <a:r>
              <a:rPr lang="en-US" dirty="0"/>
              <a:t>There are over 150 IK deliveries</a:t>
            </a:r>
            <a:endParaRPr lang="en-US" u="sng" dirty="0"/>
          </a:p>
          <a:p>
            <a:r>
              <a:rPr lang="en-US" dirty="0"/>
              <a:t>Some IK have issues with prolonging contracts and keeping staff as the project is delayed compared to the 2013 baseline</a:t>
            </a:r>
          </a:p>
          <a:p>
            <a:r>
              <a:rPr lang="en-US" dirty="0"/>
              <a:t>Being on the critical path doesn’t necessarily mean an IK partner is late, they can be delayed by others including ESS</a:t>
            </a:r>
          </a:p>
        </p:txBody>
      </p:sp>
    </p:spTree>
    <p:extLst>
      <p:ext uri="{BB962C8B-B14F-4D97-AF65-F5344CB8AC3E}">
        <p14:creationId xmlns:p14="http://schemas.microsoft.com/office/powerpoint/2010/main" val="387220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754-2195-D641-A762-E756D2D43495}"/>
              </a:ext>
            </a:extLst>
          </p:cNvPr>
          <p:cNvSpPr>
            <a:spLocks noGrp="1"/>
          </p:cNvSpPr>
          <p:nvPr>
            <p:ph type="title"/>
          </p:nvPr>
        </p:nvSpPr>
        <p:spPr/>
        <p:txBody>
          <a:bodyPr/>
          <a:lstStyle/>
          <a:p>
            <a:r>
              <a:rPr lang="en-GB" dirty="0"/>
              <a:t>ACCSYS major collaboration agreements</a:t>
            </a:r>
          </a:p>
        </p:txBody>
      </p:sp>
      <p:sp>
        <p:nvSpPr>
          <p:cNvPr id="4" name="Slide Number Placeholder 3">
            <a:extLst>
              <a:ext uri="{FF2B5EF4-FFF2-40B4-BE49-F238E27FC236}">
                <a16:creationId xmlns:a16="http://schemas.microsoft.com/office/drawing/2014/main" id="{B9611F3F-0D42-BB4B-AB8D-DF0E1CDF89A4}"/>
              </a:ext>
            </a:extLst>
          </p:cNvPr>
          <p:cNvSpPr>
            <a:spLocks noGrp="1"/>
          </p:cNvSpPr>
          <p:nvPr>
            <p:ph type="sldNum" sz="quarter" idx="12"/>
          </p:nvPr>
        </p:nvSpPr>
        <p:spPr/>
        <p:txBody>
          <a:bodyPr/>
          <a:lstStyle/>
          <a:p>
            <a:fld id="{551115BC-487E-4422-894C-CB7CD3E79223}" type="slidenum">
              <a:rPr lang="sv-SE" smtClean="0"/>
              <a:t>21</a:t>
            </a:fld>
            <a:endParaRPr lang="sv-SE" dirty="0"/>
          </a:p>
        </p:txBody>
      </p:sp>
      <p:graphicFrame>
        <p:nvGraphicFramePr>
          <p:cNvPr id="5" name="Table 4">
            <a:extLst>
              <a:ext uri="{FF2B5EF4-FFF2-40B4-BE49-F238E27FC236}">
                <a16:creationId xmlns:a16="http://schemas.microsoft.com/office/drawing/2014/main" id="{917293B8-FD5E-E84A-B1BA-FC1215E01F63}"/>
              </a:ext>
            </a:extLst>
          </p:cNvPr>
          <p:cNvGraphicFramePr>
            <a:graphicFrameLocks noGrp="1"/>
          </p:cNvGraphicFramePr>
          <p:nvPr>
            <p:extLst>
              <p:ext uri="{D42A27DB-BD31-4B8C-83A1-F6EECF244321}">
                <p14:modId xmlns:p14="http://schemas.microsoft.com/office/powerpoint/2010/main" val="847632209"/>
              </p:ext>
            </p:extLst>
          </p:nvPr>
        </p:nvGraphicFramePr>
        <p:xfrm>
          <a:off x="905997" y="1844824"/>
          <a:ext cx="10380005" cy="2998031"/>
        </p:xfrm>
        <a:graphic>
          <a:graphicData uri="http://schemas.openxmlformats.org/drawingml/2006/table">
            <a:tbl>
              <a:tblPr firstRow="1" bandRow="1">
                <a:tableStyleId>{5C22544A-7EE6-4342-B048-85BDC9FD1C3A}</a:tableStyleId>
              </a:tblPr>
              <a:tblGrid>
                <a:gridCol w="2702267">
                  <a:extLst>
                    <a:ext uri="{9D8B030D-6E8A-4147-A177-3AD203B41FA5}">
                      <a16:colId xmlns:a16="http://schemas.microsoft.com/office/drawing/2014/main" val="2421200429"/>
                    </a:ext>
                  </a:extLst>
                </a:gridCol>
                <a:gridCol w="1133133">
                  <a:extLst>
                    <a:ext uri="{9D8B030D-6E8A-4147-A177-3AD203B41FA5}">
                      <a16:colId xmlns:a16="http://schemas.microsoft.com/office/drawing/2014/main" val="3483809630"/>
                    </a:ext>
                  </a:extLst>
                </a:gridCol>
                <a:gridCol w="2167835">
                  <a:extLst>
                    <a:ext uri="{9D8B030D-6E8A-4147-A177-3AD203B41FA5}">
                      <a16:colId xmlns:a16="http://schemas.microsoft.com/office/drawing/2014/main" val="2046879226"/>
                    </a:ext>
                  </a:extLst>
                </a:gridCol>
                <a:gridCol w="1417430">
                  <a:extLst>
                    <a:ext uri="{9D8B030D-6E8A-4147-A177-3AD203B41FA5}">
                      <a16:colId xmlns:a16="http://schemas.microsoft.com/office/drawing/2014/main" val="1512145907"/>
                    </a:ext>
                  </a:extLst>
                </a:gridCol>
                <a:gridCol w="1500809">
                  <a:extLst>
                    <a:ext uri="{9D8B030D-6E8A-4147-A177-3AD203B41FA5}">
                      <a16:colId xmlns:a16="http://schemas.microsoft.com/office/drawing/2014/main" val="2849493469"/>
                    </a:ext>
                  </a:extLst>
                </a:gridCol>
                <a:gridCol w="1458531">
                  <a:extLst>
                    <a:ext uri="{9D8B030D-6E8A-4147-A177-3AD203B41FA5}">
                      <a16:colId xmlns:a16="http://schemas.microsoft.com/office/drawing/2014/main" val="825381631"/>
                    </a:ext>
                  </a:extLst>
                </a:gridCol>
              </a:tblGrid>
              <a:tr h="1220192">
                <a:tc>
                  <a:txBody>
                    <a:bodyPr/>
                    <a:lstStyle/>
                    <a:p>
                      <a:pPr algn="ctr"/>
                      <a:r>
                        <a:rPr lang="en-US" sz="1100" dirty="0"/>
                        <a:t>Item</a:t>
                      </a:r>
                    </a:p>
                  </a:txBody>
                  <a:tcPr anchor="ctr"/>
                </a:tc>
                <a:tc>
                  <a:txBody>
                    <a:bodyPr/>
                    <a:lstStyle/>
                    <a:p>
                      <a:pPr algn="ctr"/>
                      <a:r>
                        <a:rPr lang="en-US" sz="1100" dirty="0"/>
                        <a:t>Value (M€)</a:t>
                      </a:r>
                    </a:p>
                  </a:txBody>
                  <a:tcPr anchor="ctr"/>
                </a:tc>
                <a:tc>
                  <a:txBody>
                    <a:bodyPr/>
                    <a:lstStyle/>
                    <a:p>
                      <a:pPr algn="ctr"/>
                      <a:r>
                        <a:rPr lang="en-US" sz="1100" dirty="0"/>
                        <a:t>Partner</a:t>
                      </a:r>
                    </a:p>
                  </a:txBody>
                  <a:tcPr anchor="ctr"/>
                </a:tc>
                <a:tc>
                  <a:txBody>
                    <a:bodyPr/>
                    <a:lstStyle/>
                    <a:p>
                      <a:pPr algn="ctr"/>
                      <a:r>
                        <a:rPr lang="en-US" sz="1100" dirty="0"/>
                        <a:t>Date of final equipment delivery</a:t>
                      </a:r>
                    </a:p>
                  </a:txBody>
                  <a:tcPr anchor="ctr"/>
                </a:tc>
                <a:tc>
                  <a:txBody>
                    <a:bodyPr/>
                    <a:lstStyle/>
                    <a:p>
                      <a:pPr algn="ctr"/>
                      <a:r>
                        <a:rPr lang="en-US" sz="1100" dirty="0"/>
                        <a:t>Agreement Status: Planned /Agreed</a:t>
                      </a:r>
                    </a:p>
                  </a:txBody>
                  <a:tcPr anchor="ctr"/>
                </a:tc>
                <a:tc>
                  <a:txBody>
                    <a:bodyPr/>
                    <a:lstStyle/>
                    <a:p>
                      <a:pPr algn="ctr"/>
                      <a:r>
                        <a:rPr lang="en-US" sz="1100" dirty="0"/>
                        <a:t>Status of Execution (R, Y, G)</a:t>
                      </a:r>
                    </a:p>
                  </a:txBody>
                  <a:tcPr anchor="ctr"/>
                </a:tc>
                <a:extLst>
                  <a:ext uri="{0D108BD9-81ED-4DB2-BD59-A6C34878D82A}">
                    <a16:rowId xmlns:a16="http://schemas.microsoft.com/office/drawing/2014/main" val="2628102340"/>
                  </a:ext>
                </a:extLst>
              </a:tr>
              <a:tr h="592613">
                <a:tc>
                  <a:txBody>
                    <a:bodyPr/>
                    <a:lstStyle/>
                    <a:p>
                      <a:r>
                        <a:rPr lang="en-US" sz="1400" dirty="0"/>
                        <a:t>Testing (Spoke CM, Modulator, Cavity proto,…)</a:t>
                      </a:r>
                    </a:p>
                  </a:txBody>
                  <a:tcPr/>
                </a:tc>
                <a:tc>
                  <a:txBody>
                    <a:bodyPr/>
                    <a:lstStyle/>
                    <a:p>
                      <a:r>
                        <a:rPr lang="en-US" sz="1400" dirty="0"/>
                        <a:t>12.9</a:t>
                      </a:r>
                    </a:p>
                  </a:txBody>
                  <a:tcPr/>
                </a:tc>
                <a:tc>
                  <a:txBody>
                    <a:bodyPr/>
                    <a:lstStyle/>
                    <a:p>
                      <a:r>
                        <a:rPr lang="en-US" sz="1400" dirty="0"/>
                        <a:t>Uppsala University</a:t>
                      </a:r>
                    </a:p>
                  </a:txBody>
                  <a:tcPr/>
                </a:tc>
                <a:tc>
                  <a:txBody>
                    <a:bodyPr/>
                    <a:lstStyle/>
                    <a:p>
                      <a:r>
                        <a:rPr lang="en-US" sz="1400" dirty="0"/>
                        <a:t>Not applicable</a:t>
                      </a:r>
                    </a:p>
                  </a:txBody>
                  <a:tcPr/>
                </a:tc>
                <a:tc>
                  <a:txBody>
                    <a:bodyPr/>
                    <a:lstStyle/>
                    <a:p>
                      <a:r>
                        <a:rPr lang="en-US" sz="1400" dirty="0"/>
                        <a:t>Agreed</a:t>
                      </a:r>
                    </a:p>
                  </a:txBody>
                  <a:tcPr/>
                </a:tc>
                <a:tc>
                  <a:txBody>
                    <a:bodyPr/>
                    <a:lstStyle/>
                    <a:p>
                      <a:endParaRPr lang="en-US" sz="1400" kern="1200" dirty="0">
                        <a:solidFill>
                          <a:schemeClr val="dk1"/>
                        </a:solidFill>
                        <a:latin typeface="+mn-lt"/>
                        <a:ea typeface="+mn-ea"/>
                        <a:cs typeface="+mn-cs"/>
                      </a:endParaRPr>
                    </a:p>
                  </a:txBody>
                  <a:tcPr>
                    <a:solidFill>
                      <a:srgbClr val="00B050"/>
                    </a:solidFill>
                  </a:tcPr>
                </a:tc>
                <a:extLst>
                  <a:ext uri="{0D108BD9-81ED-4DB2-BD59-A6C34878D82A}">
                    <a16:rowId xmlns:a16="http://schemas.microsoft.com/office/drawing/2014/main" val="3572219501"/>
                  </a:ext>
                </a:extLst>
              </a:tr>
              <a:tr h="592613">
                <a:tc>
                  <a:txBody>
                    <a:bodyPr/>
                    <a:lstStyle/>
                    <a:p>
                      <a:r>
                        <a:rPr lang="en-US" sz="1400" dirty="0" err="1"/>
                        <a:t>Rastering</a:t>
                      </a:r>
                      <a:r>
                        <a:rPr lang="en-US" sz="1400" dirty="0"/>
                        <a:t> system and beam diagnostics</a:t>
                      </a:r>
                    </a:p>
                  </a:txBody>
                  <a:tcPr/>
                </a:tc>
                <a:tc>
                  <a:txBody>
                    <a:bodyPr/>
                    <a:lstStyle/>
                    <a:p>
                      <a:r>
                        <a:rPr lang="en-US" sz="1400" dirty="0"/>
                        <a:t>3.1</a:t>
                      </a:r>
                    </a:p>
                  </a:txBody>
                  <a:tcPr/>
                </a:tc>
                <a:tc>
                  <a:txBody>
                    <a:bodyPr/>
                    <a:lstStyle/>
                    <a:p>
                      <a:r>
                        <a:rPr lang="en-US" sz="1400" dirty="0"/>
                        <a:t>Aarhus university</a:t>
                      </a:r>
                    </a:p>
                  </a:txBody>
                  <a:tcPr/>
                </a:tc>
                <a:tc>
                  <a:txBody>
                    <a:bodyPr/>
                    <a:lstStyle/>
                    <a:p>
                      <a:endParaRPr lang="en-US"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r>
                        <a:rPr lang="en-US" sz="1400" dirty="0"/>
                        <a:t>2013 schedule</a:t>
                      </a:r>
                    </a:p>
                  </a:txBody>
                  <a:tcPr>
                    <a:solidFill>
                      <a:srgbClr val="00B050"/>
                    </a:solidFill>
                  </a:tcPr>
                </a:tc>
                <a:extLst>
                  <a:ext uri="{0D108BD9-81ED-4DB2-BD59-A6C34878D82A}">
                    <a16:rowId xmlns:a16="http://schemas.microsoft.com/office/drawing/2014/main" val="872080927"/>
                  </a:ext>
                </a:extLst>
              </a:tr>
              <a:tr h="592613">
                <a:tc>
                  <a:txBody>
                    <a:bodyPr/>
                    <a:lstStyle/>
                    <a:p>
                      <a:r>
                        <a:rPr lang="en-US" sz="1400" dirty="0"/>
                        <a:t>LLRF and modulator design and prototype</a:t>
                      </a:r>
                    </a:p>
                  </a:txBody>
                  <a:tcPr/>
                </a:tc>
                <a:tc>
                  <a:txBody>
                    <a:bodyPr/>
                    <a:lstStyle/>
                    <a:p>
                      <a:r>
                        <a:rPr lang="en-US" sz="1400" dirty="0"/>
                        <a:t>3.3</a:t>
                      </a:r>
                    </a:p>
                  </a:txBody>
                  <a:tcPr/>
                </a:tc>
                <a:tc>
                  <a:txBody>
                    <a:bodyPr/>
                    <a:lstStyle/>
                    <a:p>
                      <a:r>
                        <a:rPr lang="en-US" sz="1400" dirty="0"/>
                        <a:t>Lund university</a:t>
                      </a:r>
                    </a:p>
                  </a:txBody>
                  <a:tcPr/>
                </a:tc>
                <a:tc>
                  <a:txBody>
                    <a:bodyPr/>
                    <a:lstStyle/>
                    <a:p>
                      <a:r>
                        <a:rPr lang="en-US" sz="1400" dirty="0"/>
                        <a:t>Not applicable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Agreed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p>
                  </a:txBody>
                  <a:tcPr>
                    <a:solidFill>
                      <a:srgbClr val="00B050"/>
                    </a:solidFill>
                  </a:tcPr>
                </a:tc>
                <a:extLst>
                  <a:ext uri="{0D108BD9-81ED-4DB2-BD59-A6C34878D82A}">
                    <a16:rowId xmlns:a16="http://schemas.microsoft.com/office/drawing/2014/main" val="2138937805"/>
                  </a:ext>
                </a:extLst>
              </a:tr>
            </a:tbl>
          </a:graphicData>
        </a:graphic>
      </p:graphicFrame>
    </p:spTree>
    <p:extLst>
      <p:ext uri="{BB962C8B-B14F-4D97-AF65-F5344CB8AC3E}">
        <p14:creationId xmlns:p14="http://schemas.microsoft.com/office/powerpoint/2010/main" val="130486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88641"/>
            <a:ext cx="7139136" cy="1063229"/>
          </a:xfrm>
        </p:spPr>
        <p:txBody>
          <a:bodyPr>
            <a:normAutofit/>
          </a:bodyPr>
          <a:lstStyle/>
          <a:p>
            <a:r>
              <a:rPr lang="en-US" b="1" dirty="0"/>
              <a:t>ACC – Top 5 Risk Mitigation Status </a:t>
            </a:r>
            <a:r>
              <a:rPr lang="en-US" sz="1200" dirty="0"/>
              <a:t>(data from Exonaut)</a:t>
            </a:r>
            <a:br>
              <a:rPr lang="en-US" sz="1200" dirty="0"/>
            </a:br>
            <a:r>
              <a:rPr lang="en-US" sz="1200" dirty="0"/>
              <a:t>Value of cost risk = 3.90 M€ (8.74 M€ last month)</a:t>
            </a:r>
            <a:br>
              <a:rPr lang="en-US" sz="1200" dirty="0"/>
            </a:br>
            <a:r>
              <a:rPr lang="en-US" sz="1200" dirty="0"/>
              <a:t>Latest risk workshop:  CEA &amp; ESS WP4 &amp; WP5, May 17, 2018 ; Next workshop: TDB 2019</a:t>
            </a:r>
            <a:endParaRPr lang="en-US" sz="1200" i="1"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a:p>
        </p:txBody>
      </p:sp>
      <p:graphicFrame>
        <p:nvGraphicFramePr>
          <p:cNvPr id="7" name="Table 6"/>
          <p:cNvGraphicFramePr>
            <a:graphicFrameLocks noGrp="1"/>
          </p:cNvGraphicFramePr>
          <p:nvPr>
            <p:extLst/>
          </p:nvPr>
        </p:nvGraphicFramePr>
        <p:xfrm>
          <a:off x="1524001" y="1412777"/>
          <a:ext cx="9144000" cy="5044299"/>
        </p:xfrm>
        <a:graphic>
          <a:graphicData uri="http://schemas.openxmlformats.org/drawingml/2006/table">
            <a:tbl>
              <a:tblPr firstRow="1" bandRow="1">
                <a:tableStyleId>{2D5ABB26-0587-4C30-8999-92F81FD0307C}</a:tableStyleId>
              </a:tblPr>
              <a:tblGrid>
                <a:gridCol w="468000">
                  <a:extLst>
                    <a:ext uri="{9D8B030D-6E8A-4147-A177-3AD203B41FA5}">
                      <a16:colId xmlns:a16="http://schemas.microsoft.com/office/drawing/2014/main" val="20000"/>
                    </a:ext>
                  </a:extLst>
                </a:gridCol>
                <a:gridCol w="1583719">
                  <a:extLst>
                    <a:ext uri="{9D8B030D-6E8A-4147-A177-3AD203B41FA5}">
                      <a16:colId xmlns:a16="http://schemas.microsoft.com/office/drawing/2014/main" val="20001"/>
                    </a:ext>
                  </a:extLst>
                </a:gridCol>
                <a:gridCol w="1152128">
                  <a:extLst>
                    <a:ext uri="{9D8B030D-6E8A-4147-A177-3AD203B41FA5}">
                      <a16:colId xmlns:a16="http://schemas.microsoft.com/office/drawing/2014/main" val="710772676"/>
                    </a:ext>
                  </a:extLst>
                </a:gridCol>
                <a:gridCol w="1728192">
                  <a:extLst>
                    <a:ext uri="{9D8B030D-6E8A-4147-A177-3AD203B41FA5}">
                      <a16:colId xmlns:a16="http://schemas.microsoft.com/office/drawing/2014/main" val="2191788970"/>
                    </a:ext>
                  </a:extLst>
                </a:gridCol>
                <a:gridCol w="504056">
                  <a:extLst>
                    <a:ext uri="{9D8B030D-6E8A-4147-A177-3AD203B41FA5}">
                      <a16:colId xmlns:a16="http://schemas.microsoft.com/office/drawing/2014/main" val="20004"/>
                    </a:ext>
                  </a:extLst>
                </a:gridCol>
                <a:gridCol w="2987905">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tblGrid>
              <a:tr h="388620">
                <a:tc>
                  <a:txBody>
                    <a:bodyPr/>
                    <a:lstStyle/>
                    <a:p>
                      <a:pPr algn="ctr"/>
                      <a:r>
                        <a:rPr lang="en-US" sz="1100" b="1" dirty="0"/>
                        <a:t>Risk ID</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gridSpan="2">
                  <a:txBody>
                    <a:bodyPr/>
                    <a:lstStyle/>
                    <a:p>
                      <a:pPr algn="ctr"/>
                      <a:r>
                        <a:rPr lang="en-US" sz="1100" b="1" dirty="0"/>
                        <a:t>Event</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endParaRPr lang="en-US"/>
                    </a:p>
                  </a:txBody>
                  <a:tcPr/>
                </a:tc>
                <a:tc>
                  <a:txBody>
                    <a:bodyPr/>
                    <a:lstStyle/>
                    <a:p>
                      <a:pPr marL="0" algn="l" defTabSz="685783" rtl="0" eaLnBrk="1" latinLnBrk="0" hangingPunct="1"/>
                      <a:r>
                        <a:rPr lang="en-US" sz="800" b="1" kern="1200" dirty="0">
                          <a:solidFill>
                            <a:schemeClr val="tx1"/>
                          </a:solidFill>
                          <a:latin typeface="+mn-lt"/>
                          <a:ea typeface="+mn-ea"/>
                          <a:cs typeface="+mn-cs"/>
                        </a:rPr>
                        <a:t>Potential Impact</a:t>
                      </a:r>
                    </a:p>
                    <a:p>
                      <a:pPr marL="0" algn="l" defTabSz="685783" rtl="0" eaLnBrk="1" latinLnBrk="0" hangingPunct="1"/>
                      <a:r>
                        <a:rPr lang="en-US" sz="800" b="0" kern="1200" dirty="0">
                          <a:solidFill>
                            <a:schemeClr val="tx1"/>
                          </a:solidFill>
                          <a:latin typeface="+mn-lt"/>
                          <a:ea typeface="+mn-ea"/>
                          <a:cs typeface="+mn-cs"/>
                        </a:rPr>
                        <a:t>C – Cost</a:t>
                      </a:r>
                    </a:p>
                    <a:p>
                      <a:pPr marL="0" algn="l" defTabSz="685783" rtl="0" eaLnBrk="1" latinLnBrk="0" hangingPunct="1"/>
                      <a:r>
                        <a:rPr lang="en-US" sz="800" b="0" kern="1200" dirty="0">
                          <a:solidFill>
                            <a:schemeClr val="tx1"/>
                          </a:solidFill>
                          <a:latin typeface="+mn-lt"/>
                          <a:ea typeface="+mn-ea"/>
                          <a:cs typeface="+mn-cs"/>
                        </a:rPr>
                        <a:t>S – Schedule</a:t>
                      </a:r>
                    </a:p>
                    <a:p>
                      <a:pPr marL="0" algn="l" defTabSz="685783" rtl="0" eaLnBrk="1" latinLnBrk="0" hangingPunct="1"/>
                      <a:r>
                        <a:rPr lang="en-US" sz="800" b="0" kern="1200" dirty="0">
                          <a:solidFill>
                            <a:schemeClr val="tx1"/>
                          </a:solidFill>
                          <a:latin typeface="+mn-lt"/>
                          <a:ea typeface="+mn-ea"/>
                          <a:cs typeface="+mn-cs"/>
                        </a:rPr>
                        <a:t>Q – Quality and Function</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100" b="1" dirty="0" err="1"/>
                        <a:t>Proba-bility</a:t>
                      </a:r>
                      <a:endParaRPr lang="en-US" sz="1100" b="1"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100" b="1" dirty="0"/>
                        <a:t>Mitigation Measures</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100" b="1" dirty="0"/>
                        <a:t> Due Date</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42900">
                <a:tc>
                  <a:txBody>
                    <a:bodyPr/>
                    <a:lstStyle/>
                    <a:p>
                      <a:pPr algn="ctr"/>
                      <a:r>
                        <a:rPr lang="sv-SE" sz="1100" dirty="0"/>
                        <a:t>241</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r>
                        <a:rPr lang="en-US" sz="1100" dirty="0">
                          <a:solidFill>
                            <a:schemeClr val="tx1"/>
                          </a:solidFill>
                        </a:rPr>
                        <a:t>CE marking has to be implemented </a:t>
                      </a:r>
                      <a:endParaRPr lang="sv-SE" sz="11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r>
                        <a:rPr lang="en-US" sz="1100" dirty="0"/>
                        <a:t>C:</a:t>
                      </a:r>
                      <a:r>
                        <a:rPr lang="en-US" sz="1100" baseline="0" dirty="0"/>
                        <a:t> 1.3 M€</a:t>
                      </a:r>
                      <a:endParaRPr lang="en-US" sz="1100" dirty="0"/>
                    </a:p>
                    <a:p>
                      <a:r>
                        <a:rPr lang="en-US" sz="1100" dirty="0"/>
                        <a:t>S: 0-3 M</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t>Q: (3) Several</a:t>
                      </a:r>
                      <a:r>
                        <a:rPr lang="en-US" sz="1100" baseline="0" dirty="0"/>
                        <a:t> req.</a:t>
                      </a:r>
                      <a:endParaRPr lang="en-US" sz="11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dirty="0">
                          <a:solidFill>
                            <a:schemeClr val="tx1"/>
                          </a:solidFill>
                        </a:rPr>
                        <a:t>4</a:t>
                      </a:r>
                      <a:endParaRPr lang="sv-SE" sz="11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Define ESS ambition level</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Inform all partners, institutions &amp; stakeholders</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Discuss, agree and implement </a:t>
                      </a:r>
                      <a:endParaRPr lang="sv-SE" sz="1100" kern="1200" dirty="0">
                        <a:solidFill>
                          <a:schemeClr val="tx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s-ES" sz="1100" kern="1200" dirty="0">
                          <a:solidFill>
                            <a:schemeClr val="tx1"/>
                          </a:solidFill>
                          <a:latin typeface="+mn-lt"/>
                          <a:ea typeface="+mn-ea"/>
                          <a:cs typeface="+mn-cs"/>
                        </a:rPr>
                        <a:t>18</a:t>
                      </a:r>
                      <a:r>
                        <a:rPr lang="en-US" sz="1100" kern="1200" dirty="0">
                          <a:solidFill>
                            <a:schemeClr val="tx1"/>
                          </a:solidFill>
                          <a:latin typeface="+mn-lt"/>
                          <a:ea typeface="+mn-ea"/>
                          <a:cs typeface="+mn-cs"/>
                        </a:rPr>
                        <a:t>1231</a:t>
                      </a:r>
                    </a:p>
                    <a:p>
                      <a:pPr marL="90488" indent="-90488" algn="l" defTabSz="914400" rtl="0" eaLnBrk="1" latinLnBrk="0" hangingPunct="1">
                        <a:buFont typeface="+mj-lt"/>
                        <a:buAutoNum type="arabicPeriod"/>
                      </a:pPr>
                      <a:r>
                        <a:rPr lang="sv-SE" sz="1100" kern="1200" dirty="0">
                          <a:solidFill>
                            <a:schemeClr val="tx1"/>
                          </a:solidFill>
                          <a:latin typeface="+mn-lt"/>
                          <a:ea typeface="+mn-ea"/>
                          <a:cs typeface="+mn-cs"/>
                        </a:rPr>
                        <a:t>18</a:t>
                      </a:r>
                      <a:r>
                        <a:rPr lang="en-US" sz="1100" kern="1200" dirty="0">
                          <a:solidFill>
                            <a:schemeClr val="tx1"/>
                          </a:solidFill>
                          <a:latin typeface="+mn-lt"/>
                          <a:ea typeface="+mn-ea"/>
                          <a:cs typeface="+mn-cs"/>
                        </a:rPr>
                        <a:t>1231</a:t>
                      </a:r>
                    </a:p>
                    <a:p>
                      <a:pPr marL="90488" indent="-90488" algn="l" defTabSz="914400" rtl="0" eaLnBrk="1" latinLnBrk="0" hangingPunct="1">
                        <a:buFont typeface="+mj-lt"/>
                        <a:buAutoNum type="arabicPeriod"/>
                      </a:pPr>
                      <a:r>
                        <a:rPr lang="sv-SE" sz="1100" kern="1200" dirty="0">
                          <a:solidFill>
                            <a:schemeClr val="tx1"/>
                          </a:solidFill>
                          <a:latin typeface="+mn-lt"/>
                          <a:ea typeface="+mn-ea"/>
                          <a:cs typeface="+mn-cs"/>
                        </a:rPr>
                        <a:t>191231</a:t>
                      </a:r>
                      <a:endParaRPr lang="en-US" sz="1100" kern="1200" dirty="0">
                        <a:solidFill>
                          <a:schemeClr val="tx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510121848"/>
                  </a:ext>
                </a:extLst>
              </a:tr>
              <a:tr h="342900">
                <a:tc>
                  <a:txBody>
                    <a:bodyPr/>
                    <a:lstStyle/>
                    <a:p>
                      <a:pPr algn="ctr"/>
                      <a:r>
                        <a:rPr lang="en-US" sz="1100" dirty="0"/>
                        <a:t>240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100" dirty="0"/>
                        <a:t>Insufficient ICS Resources for Accelerator </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r>
                        <a:rPr lang="en-US" sz="1100" dirty="0"/>
                        <a:t>C:</a:t>
                      </a:r>
                      <a:r>
                        <a:rPr lang="en-US" sz="1100" baseline="0" dirty="0"/>
                        <a:t> -</a:t>
                      </a:r>
                      <a:endParaRPr lang="en-US" sz="1100" dirty="0"/>
                    </a:p>
                    <a:p>
                      <a:r>
                        <a:rPr lang="en-US" sz="1100" dirty="0"/>
                        <a:t>S: 4-6</a:t>
                      </a:r>
                      <a:r>
                        <a:rPr lang="en-US" sz="1100" baseline="0" dirty="0"/>
                        <a:t> M</a:t>
                      </a:r>
                      <a:endParaRPr lang="en-US" sz="1100" dirty="0"/>
                    </a:p>
                    <a:p>
                      <a:r>
                        <a:rPr lang="en-US" sz="1100" dirty="0"/>
                        <a:t>Q: (3) Several req.</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dirty="0">
                          <a:solidFill>
                            <a:schemeClr val="tx1"/>
                          </a:solidFill>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GB" sz="1100" kern="1200" dirty="0">
                          <a:solidFill>
                            <a:schemeClr val="tx1"/>
                          </a:solidFill>
                          <a:latin typeface="+mn-lt"/>
                          <a:ea typeface="+mn-ea"/>
                          <a:cs typeface="+mn-cs"/>
                        </a:rPr>
                        <a:t>Develop strategy (Treated)</a:t>
                      </a:r>
                    </a:p>
                    <a:p>
                      <a:pPr marL="90488" indent="-90488" algn="l" defTabSz="914400" rtl="0" eaLnBrk="1" latinLnBrk="0" hangingPunct="1">
                        <a:buFont typeface="+mj-lt"/>
                        <a:buAutoNum type="arabicPeriod"/>
                      </a:pPr>
                      <a:r>
                        <a:rPr lang="en-GB" sz="1100" kern="1200" dirty="0">
                          <a:solidFill>
                            <a:schemeClr val="tx1"/>
                          </a:solidFill>
                          <a:latin typeface="+mn-lt"/>
                          <a:ea typeface="+mn-ea"/>
                          <a:cs typeface="+mn-cs"/>
                        </a:rPr>
                        <a:t> </a:t>
                      </a:r>
                      <a:r>
                        <a:rPr lang="en-US" sz="1100" kern="1200" dirty="0">
                          <a:solidFill>
                            <a:schemeClr val="tx1"/>
                          </a:solidFill>
                          <a:latin typeface="+mn-lt"/>
                          <a:ea typeface="+mn-ea"/>
                          <a:cs typeface="+mn-cs"/>
                        </a:rPr>
                        <a:t>Regular ACC-ICS Workshops and meetings on WP level to review progress and needs </a:t>
                      </a:r>
                      <a:endParaRPr lang="en-US" sz="1100" kern="1200" dirty="0">
                        <a:solidFill>
                          <a:srgbClr val="FF0000"/>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180131</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191231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42900">
                <a:tc>
                  <a:txBody>
                    <a:bodyPr/>
                    <a:lstStyle/>
                    <a:p>
                      <a:pPr algn="ctr"/>
                      <a:r>
                        <a:rPr lang="sv-SE" sz="1100" dirty="0">
                          <a:solidFill>
                            <a:schemeClr val="tx1"/>
                          </a:solidFill>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solidFill>
                            <a:schemeClr val="tx1"/>
                          </a:solidFill>
                        </a:rPr>
                        <a:t>In-kind contributors do not meet scope and schedule requirements</a:t>
                      </a:r>
                      <a:endParaRPr lang="sv-SE" sz="1100" dirty="0">
                        <a:solidFill>
                          <a:schemeClr val="tx1"/>
                        </a:solidFill>
                      </a:endParaRPr>
                    </a:p>
                    <a:p>
                      <a:endParaRPr lang="sv-SE" sz="11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r>
                        <a:rPr lang="en-US" sz="1100" dirty="0"/>
                        <a:t>C:</a:t>
                      </a:r>
                      <a:r>
                        <a:rPr lang="en-US" sz="1100" baseline="0" dirty="0"/>
                        <a:t> 91 k€</a:t>
                      </a:r>
                      <a:endParaRPr lang="en-US" sz="1100" dirty="0"/>
                    </a:p>
                    <a:p>
                      <a:r>
                        <a:rPr lang="en-US" sz="1100" dirty="0"/>
                        <a:t>S: 7-9 M</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t>Q: (2) One low-level </a:t>
                      </a:r>
                      <a:r>
                        <a:rPr lang="en-US" sz="1100" baseline="0" dirty="0"/>
                        <a:t>req.</a:t>
                      </a:r>
                      <a:endParaRPr lang="en-US" sz="1100"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sv-SE" sz="1100" dirty="0">
                          <a:solidFill>
                            <a:schemeClr val="tx1"/>
                          </a:solidFill>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ESS single point Partner contact. Reporting progress to IKC. IKC provides a written monthly report on progress</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Yearly formal WP audits, led by experts</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IKC WP milestones are tracked as P6 schedule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191231</a:t>
                      </a:r>
                    </a:p>
                    <a:p>
                      <a:pPr marL="90488" indent="-90488" algn="l" defTabSz="914400" rtl="0" eaLnBrk="1" latinLnBrk="0" hangingPunct="1">
                        <a:buFont typeface="+mj-lt"/>
                        <a:buAutoNum type="arabicPeriod"/>
                      </a:pPr>
                      <a:endParaRPr lang="en-US" sz="1100" kern="1200" dirty="0">
                        <a:solidFill>
                          <a:schemeClr val="tx1"/>
                        </a:solidFill>
                        <a:latin typeface="+mn-lt"/>
                        <a:ea typeface="+mn-ea"/>
                        <a:cs typeface="+mn-cs"/>
                      </a:endParaRPr>
                    </a:p>
                    <a:p>
                      <a:pPr marL="90488" indent="-90488" algn="l" defTabSz="914400" rtl="0" eaLnBrk="1" latinLnBrk="0" hangingPunct="1">
                        <a:buFont typeface="+mj-lt"/>
                        <a:buAutoNum type="arabicPeriod"/>
                      </a:pPr>
                      <a:endParaRPr lang="en-US" sz="1100" kern="1200" dirty="0">
                        <a:solidFill>
                          <a:schemeClr val="tx1"/>
                        </a:solidFill>
                        <a:latin typeface="+mn-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191231</a:t>
                      </a:r>
                    </a:p>
                    <a:p>
                      <a:pPr marL="90488" marR="0" lvl="0" indent="-90488"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191231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61405978"/>
                  </a:ext>
                </a:extLst>
              </a:tr>
              <a:tr h="342900">
                <a:tc>
                  <a:txBody>
                    <a:bodyPr/>
                    <a:lstStyle/>
                    <a:p>
                      <a:pPr algn="ctr"/>
                      <a:r>
                        <a:rPr lang="sv-SE" sz="1100" dirty="0">
                          <a:solidFill>
                            <a:schemeClr val="tx1"/>
                          </a:solidFill>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solidFill>
                            <a:schemeClr val="tx1"/>
                          </a:solidFill>
                        </a:rPr>
                        <a:t>Potential misfits/conflicts in interfaces if ICS support does not meet ACCSYS schedule</a:t>
                      </a:r>
                      <a:endParaRPr lang="sv-SE" sz="1100" dirty="0">
                        <a:solidFill>
                          <a:schemeClr val="tx1"/>
                        </a:solidFill>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sv-SE" sz="11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r>
                        <a:rPr lang="en-US" sz="1100" dirty="0"/>
                        <a:t>C:</a:t>
                      </a:r>
                      <a:r>
                        <a:rPr lang="en-US" sz="1100" baseline="0" dirty="0"/>
                        <a:t> 17 k€</a:t>
                      </a:r>
                      <a:endParaRPr lang="en-US" sz="1100" dirty="0"/>
                    </a:p>
                    <a:p>
                      <a:r>
                        <a:rPr lang="en-US" sz="1100" dirty="0"/>
                        <a:t>S: 4-6 M</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t>Q: (2) One low-level </a:t>
                      </a:r>
                      <a:r>
                        <a:rPr lang="en-US" sz="1100" baseline="0" dirty="0"/>
                        <a:t>req.</a:t>
                      </a:r>
                      <a:endParaRPr lang="en-US" sz="11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sv-SE" sz="1100" dirty="0">
                          <a:solidFill>
                            <a:schemeClr val="tx1"/>
                          </a:solidFill>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marR="0" lvl="0" indent="-90488"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Explicit links between ICS and ACCSYS in P6 and close communication at the working level between projects</a:t>
                      </a:r>
                      <a:endParaRPr lang="sv-SE" sz="1100" kern="1200" dirty="0">
                        <a:solidFill>
                          <a:schemeClr val="tx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marR="0" lvl="0" indent="-90488"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191231</a:t>
                      </a:r>
                    </a:p>
                    <a:p>
                      <a:pPr marL="90488" indent="-90488" algn="l" defTabSz="914400" rtl="0" eaLnBrk="1" latinLnBrk="0" hangingPunct="1">
                        <a:buFont typeface="+mj-lt"/>
                        <a:buAutoNum type="arabicPeriod"/>
                      </a:pPr>
                      <a:endParaRPr lang="en-US" sz="1100" kern="1200" dirty="0">
                        <a:solidFill>
                          <a:schemeClr val="tx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2091923"/>
                  </a:ext>
                </a:extLst>
              </a:tr>
              <a:tr h="342900">
                <a:tc>
                  <a:txBody>
                    <a:bodyPr/>
                    <a:lstStyle/>
                    <a:p>
                      <a:pPr algn="ctr"/>
                      <a:r>
                        <a:rPr lang="sv-SE" sz="1100" dirty="0">
                          <a:solidFill>
                            <a:schemeClr val="tx1"/>
                          </a:solidFill>
                        </a:rPr>
                        <a:t>242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solidFill>
                            <a:schemeClr val="tx1"/>
                          </a:solidFill>
                        </a:rPr>
                        <a:t>Lack of spares when needed</a:t>
                      </a:r>
                      <a:endParaRPr lang="sv-SE" sz="11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r>
                        <a:rPr lang="en-US" sz="1100" dirty="0"/>
                        <a:t>C:</a:t>
                      </a:r>
                      <a:r>
                        <a:rPr lang="en-US" sz="1100" baseline="0" dirty="0"/>
                        <a:t> 472 k€</a:t>
                      </a:r>
                      <a:endParaRPr lang="en-US" sz="1100" dirty="0"/>
                    </a:p>
                    <a:p>
                      <a:r>
                        <a:rPr lang="en-US" sz="1100" dirty="0"/>
                        <a:t>S: 4-6 M</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t>Q: - </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sv-SE" sz="1100" dirty="0">
                          <a:solidFill>
                            <a:schemeClr val="tx1"/>
                          </a:solidFill>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Identify and quantify amount per system, find funding.</a:t>
                      </a:r>
                    </a:p>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Secure funding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90488" indent="-90488" algn="l" defTabSz="914400" rtl="0" eaLnBrk="1" latinLnBrk="0" hangingPunct="1">
                        <a:buFont typeface="+mj-lt"/>
                        <a:buAutoNum type="arabicPeriod"/>
                      </a:pPr>
                      <a:r>
                        <a:rPr lang="en-US" sz="1100" kern="1200" dirty="0">
                          <a:solidFill>
                            <a:schemeClr val="tx1"/>
                          </a:solidFill>
                          <a:latin typeface="+mn-lt"/>
                          <a:ea typeface="+mn-ea"/>
                          <a:cs typeface="+mn-cs"/>
                        </a:rPr>
                        <a:t>191231</a:t>
                      </a:r>
                    </a:p>
                    <a:p>
                      <a:pPr marL="90488" indent="-90488" algn="l" defTabSz="914400" rtl="0" eaLnBrk="1" latinLnBrk="0" hangingPunct="1">
                        <a:buFont typeface="+mj-lt"/>
                        <a:buAutoNum type="arabicPeriod"/>
                      </a:pPr>
                      <a:endParaRPr lang="en-US" sz="1100" kern="1200" dirty="0">
                        <a:solidFill>
                          <a:schemeClr val="tx1"/>
                        </a:solidFill>
                        <a:latin typeface="+mn-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191231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562258350"/>
                  </a:ext>
                </a:extLst>
              </a:tr>
              <a:tr h="106539">
                <a:tc gridSpan="7">
                  <a:txBody>
                    <a:bodyPr/>
                    <a:lstStyle/>
                    <a:p>
                      <a:endParaRPr lang="en-US" sz="200" dirty="0"/>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sv-SE"/>
                    </a:p>
                  </a:txBody>
                  <a:tcPr/>
                </a:tc>
                <a:tc hMerge="1">
                  <a:txBody>
                    <a:bodyPr/>
                    <a:lstStyle/>
                    <a:p>
                      <a:pPr algn="ctr"/>
                      <a:endParaRPr lang="en-US" sz="1400" strike="sngStrike"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8862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Mitigation actions performed since last report</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5">
                  <a:txBody>
                    <a:bodyPr/>
                    <a:lstStyle/>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solidFill>
                            <a:schemeClr val="tx1"/>
                          </a:solidFill>
                        </a:rPr>
                        <a:t>RACSXXX: Exonaut analysis made with two major differences compared with last month:</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sv-SE" sz="1100" baseline="0" dirty="0">
                          <a:solidFill>
                            <a:schemeClr val="tx1"/>
                          </a:solidFill>
                        </a:rPr>
                        <a:t>Analysis period:  Remaining part of project time (Nov. 2013-Dec. 2021)</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sv-SE" sz="1100" baseline="0" dirty="0">
                          <a:solidFill>
                            <a:schemeClr val="tx1"/>
                          </a:solidFill>
                        </a:rPr>
                        <a:t>Estimated residuals for the 20 highest risks from last month was used as input values for this updated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solidFill>
                            <a:schemeClr val="tx1"/>
                          </a:solidFill>
                        </a:rPr>
                        <a:t>As expected, risk exposure drops when analysing the remaining period of the project (compared with the whole project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solidFill>
                            <a:schemeClr val="tx1"/>
                          </a:solidFill>
                        </a:rPr>
                        <a:t>While chosing residuals of </a:t>
                      </a:r>
                      <a:r>
                        <a:rPr lang="en-US" sz="1100" kern="1200" dirty="0">
                          <a:solidFill>
                            <a:schemeClr val="tx1"/>
                          </a:solidFill>
                          <a:effectLst/>
                          <a:latin typeface="+mn-lt"/>
                          <a:ea typeface="+mn-ea"/>
                          <a:cs typeface="+mn-cs"/>
                        </a:rPr>
                        <a:t>correct and effective treatment actions as input, the risk exposure also drops, as expected.</a:t>
                      </a:r>
                      <a:endParaRPr lang="sv-SE" sz="1100" dirty="0">
                        <a:solidFill>
                          <a:schemeClr val="tx1"/>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schemeClr val="tx1"/>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400" strike="sngStrike"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7819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5699" tIns="42850" rIns="85699" bIns="42850" rtlCol="0" anchor="ctr">
            <a:normAutofit/>
          </a:bodyPr>
          <a:lstStyle/>
          <a:p>
            <a:r>
              <a:rPr lang="en-US" dirty="0"/>
              <a:t>Major activities for 2019</a:t>
            </a:r>
          </a:p>
        </p:txBody>
      </p:sp>
      <p:sp>
        <p:nvSpPr>
          <p:cNvPr id="3" name="Content Placeholder 2"/>
          <p:cNvSpPr>
            <a:spLocks noGrp="1"/>
          </p:cNvSpPr>
          <p:nvPr>
            <p:ph idx="1"/>
          </p:nvPr>
        </p:nvSpPr>
        <p:spPr>
          <a:xfrm>
            <a:off x="609600" y="1830390"/>
            <a:ext cx="10972800" cy="4525963"/>
          </a:xfrm>
        </p:spPr>
        <p:txBody>
          <a:bodyPr vert="horz" lIns="85699" tIns="42850" rIns="85699" bIns="42850" rtlCol="0">
            <a:normAutofit/>
          </a:bodyPr>
          <a:lstStyle/>
          <a:p>
            <a:pPr marL="342900" indent="-342900">
              <a:buFont typeface="Arial"/>
              <a:buChar char="•"/>
            </a:pPr>
            <a:r>
              <a:rPr lang="en-GB" sz="2400" dirty="0"/>
              <a:t>Installation of the RFQ, MEBT and first DTL tanks in tunnel</a:t>
            </a:r>
          </a:p>
          <a:p>
            <a:pPr marL="342900" indent="-342900">
              <a:buFont typeface="Arial"/>
              <a:buChar char="•"/>
            </a:pPr>
            <a:r>
              <a:rPr lang="en-GB" sz="2400" dirty="0"/>
              <a:t>Installation of infrastructure for tunnel and RF gallery</a:t>
            </a:r>
          </a:p>
          <a:p>
            <a:pPr marL="342900" indent="-342900">
              <a:buFont typeface="Arial"/>
              <a:buChar char="•"/>
            </a:pPr>
            <a:r>
              <a:rPr lang="en-GB" sz="2400" dirty="0"/>
              <a:t>Commissioning of </a:t>
            </a:r>
            <a:r>
              <a:rPr lang="en-GB" sz="2400" dirty="0" err="1"/>
              <a:t>cryoplants</a:t>
            </a:r>
            <a:r>
              <a:rPr lang="en-GB" sz="2400" dirty="0"/>
              <a:t> completed and installation of cryo-distribution system completed </a:t>
            </a:r>
          </a:p>
          <a:p>
            <a:pPr marL="342900" indent="-342900">
              <a:buFont typeface="Arial"/>
              <a:buChar char="•"/>
            </a:pPr>
            <a:r>
              <a:rPr lang="en-GB" sz="2400" dirty="0"/>
              <a:t>Test stand 2 in Lund in operation</a:t>
            </a:r>
          </a:p>
          <a:p>
            <a:pPr marL="342900" indent="-342900">
              <a:buFont typeface="Arial"/>
              <a:buChar char="•"/>
            </a:pPr>
            <a:r>
              <a:rPr lang="en-GB" sz="2400" dirty="0">
                <a:solidFill>
                  <a:schemeClr val="tx1"/>
                </a:solidFill>
              </a:rPr>
              <a:t>2 medium beta cryomodules assembled and 8 spoke cryomodules assembled</a:t>
            </a:r>
          </a:p>
          <a:p>
            <a:pPr marL="342900" indent="-342900">
              <a:buFont typeface="Arial"/>
              <a:buChar char="•"/>
            </a:pPr>
            <a:r>
              <a:rPr lang="en-GB" sz="2400" dirty="0"/>
              <a:t>NC , spoke and Medium beta RF systems installation ongoing with system operational for NC </a:t>
            </a:r>
            <a:r>
              <a:rPr lang="en-GB" sz="2400" dirty="0" err="1"/>
              <a:t>linac</a:t>
            </a:r>
            <a:r>
              <a:rPr lang="en-GB" sz="2400" dirty="0"/>
              <a:t> commissioning</a:t>
            </a:r>
          </a:p>
          <a:p>
            <a:pPr marL="342900" indent="-342900">
              <a:buFont typeface="Arial"/>
              <a:buChar char="•"/>
            </a:pPr>
            <a:r>
              <a:rPr lang="en-GB" sz="2400" dirty="0"/>
              <a:t>HEBT installation completed with magnets and beam pipe</a:t>
            </a:r>
          </a:p>
        </p:txBody>
      </p:sp>
      <p:sp>
        <p:nvSpPr>
          <p:cNvPr id="4" name="Slide Number Placeholder 3"/>
          <p:cNvSpPr>
            <a:spLocks noGrp="1"/>
          </p:cNvSpPr>
          <p:nvPr>
            <p:ph type="sldNum" sz="quarter" idx="12"/>
          </p:nvPr>
        </p:nvSpPr>
        <p:spPr/>
        <p:txBody>
          <a:bodyPr/>
          <a:lstStyle/>
          <a:p>
            <a:fld id="{038C62C7-F79B-CD4A-A5DF-5683BBEC4A65}" type="slidenum">
              <a:rPr lang="sv-SE" smtClean="0"/>
              <a:t>23</a:t>
            </a:fld>
            <a:endParaRPr lang="sv-SE"/>
          </a:p>
        </p:txBody>
      </p:sp>
    </p:spTree>
    <p:extLst>
      <p:ext uri="{BB962C8B-B14F-4D97-AF65-F5344CB8AC3E}">
        <p14:creationId xmlns:p14="http://schemas.microsoft.com/office/powerpoint/2010/main" val="423482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76672"/>
            <a:ext cx="7139136" cy="922114"/>
          </a:xfrm>
        </p:spPr>
        <p:txBody>
          <a:bodyPr vert="horz" lIns="85699" tIns="42850" rIns="85699" bIns="42850" rtlCol="0" anchor="ctr">
            <a:normAutofit fontScale="90000"/>
          </a:bodyPr>
          <a:lstStyle/>
          <a:p>
            <a:r>
              <a:rPr lang="en-GB" sz="3600" dirty="0"/>
              <a:t>ACCSYS </a:t>
            </a:r>
            <a:r>
              <a:rPr lang="en-US" sz="3600" dirty="0"/>
              <a:t>Summary</a:t>
            </a:r>
            <a:br>
              <a:rPr lang="en-US" sz="3400" dirty="0"/>
            </a:br>
            <a:endParaRPr lang="en-US" sz="3600" dirty="0"/>
          </a:p>
        </p:txBody>
      </p:sp>
      <p:sp>
        <p:nvSpPr>
          <p:cNvPr id="3" name="Content Placeholder 2"/>
          <p:cNvSpPr>
            <a:spLocks noGrp="1"/>
          </p:cNvSpPr>
          <p:nvPr>
            <p:ph idx="1"/>
          </p:nvPr>
        </p:nvSpPr>
        <p:spPr>
          <a:xfrm>
            <a:off x="609600" y="1556792"/>
            <a:ext cx="10972800" cy="4799561"/>
          </a:xfrm>
        </p:spPr>
        <p:txBody>
          <a:bodyPr vert="horz" lIns="85699" tIns="42850" rIns="85699" bIns="42850" rtlCol="0">
            <a:normAutofit/>
          </a:bodyPr>
          <a:lstStyle/>
          <a:p>
            <a:pPr marL="342900" indent="-342900">
              <a:buFont typeface="Arial"/>
              <a:buChar char="•"/>
            </a:pPr>
            <a:r>
              <a:rPr lang="en-US" sz="2000" dirty="0"/>
              <a:t>All essential components for Ready for Beam on Target (RBOT), </a:t>
            </a:r>
            <a:r>
              <a:rPr lang="en-US" dirty="0"/>
              <a:t>except the RF Power Stations for Spokes,</a:t>
            </a:r>
            <a:r>
              <a:rPr lang="en-US" sz="2000" dirty="0"/>
              <a:t> are under </a:t>
            </a:r>
            <a:r>
              <a:rPr lang="en-US" sz="2000" u="sng" dirty="0"/>
              <a:t>construction, assembly and testing</a:t>
            </a:r>
            <a:r>
              <a:rPr lang="en-US" sz="2000" dirty="0"/>
              <a:t>.</a:t>
            </a:r>
          </a:p>
          <a:p>
            <a:pPr marL="342900" indent="-342900">
              <a:buFont typeface="Arial"/>
              <a:buChar char="•"/>
            </a:pPr>
            <a:r>
              <a:rPr lang="sv-SE" dirty="0"/>
              <a:t>The </a:t>
            </a:r>
            <a:r>
              <a:rPr lang="sv-SE" u="sng" dirty="0"/>
              <a:t>Ion Source and LEBT is under </a:t>
            </a:r>
            <a:r>
              <a:rPr lang="sv-SE" u="sng" dirty="0" err="1"/>
              <a:t>commissioning</a:t>
            </a:r>
            <a:r>
              <a:rPr lang="sv-SE" u="sng" dirty="0"/>
              <a:t> </a:t>
            </a:r>
            <a:r>
              <a:rPr lang="sv-SE" dirty="0" err="1"/>
              <a:t>with</a:t>
            </a:r>
            <a:r>
              <a:rPr lang="sv-SE" dirty="0"/>
              <a:t> the </a:t>
            </a:r>
            <a:r>
              <a:rPr lang="sv-SE" dirty="0" err="1"/>
              <a:t>commissioning</a:t>
            </a:r>
            <a:r>
              <a:rPr lang="sv-SE" dirty="0"/>
              <a:t> and operations team in charge </a:t>
            </a:r>
            <a:r>
              <a:rPr lang="sv-SE" dirty="0" err="1"/>
              <a:t>of</a:t>
            </a:r>
            <a:r>
              <a:rPr lang="sv-SE" dirty="0"/>
              <a:t> the </a:t>
            </a:r>
            <a:r>
              <a:rPr lang="sv-SE" dirty="0" err="1"/>
              <a:t>work</a:t>
            </a:r>
            <a:r>
              <a:rPr lang="sv-SE" dirty="0"/>
              <a:t> </a:t>
            </a:r>
            <a:r>
              <a:rPr lang="en-US" sz="2000" dirty="0"/>
              <a:t>The </a:t>
            </a:r>
            <a:r>
              <a:rPr lang="en-US" sz="2000" u="sng" dirty="0" err="1"/>
              <a:t>cryoplants</a:t>
            </a:r>
            <a:r>
              <a:rPr lang="en-US" sz="2000" dirty="0"/>
              <a:t> are under testing or final stages of installation </a:t>
            </a:r>
            <a:endParaRPr lang="en-US" sz="1600" dirty="0"/>
          </a:p>
          <a:p>
            <a:pPr marL="342900" indent="-342900">
              <a:buFont typeface="Arial"/>
              <a:buChar char="•"/>
            </a:pPr>
            <a:r>
              <a:rPr lang="en-US" sz="2000" dirty="0"/>
              <a:t>The new </a:t>
            </a:r>
            <a:r>
              <a:rPr lang="en-US" sz="2000" u="sng" dirty="0"/>
              <a:t>infrastructure sub-project </a:t>
            </a:r>
            <a:r>
              <a:rPr lang="en-US" sz="2000" dirty="0"/>
              <a:t>handles infrastructure and component installation for accelerator</a:t>
            </a:r>
          </a:p>
          <a:p>
            <a:pPr marL="342900" indent="-342900">
              <a:buFont typeface="Arial"/>
              <a:buChar char="•"/>
            </a:pPr>
            <a:r>
              <a:rPr lang="en-US" sz="2000" dirty="0"/>
              <a:t>A new organization for testing and commissioning for AD and associated ICS activities has been put in place</a:t>
            </a:r>
          </a:p>
          <a:p>
            <a:pPr marL="342900" indent="-342900">
              <a:buFont typeface="Arial"/>
              <a:buChar char="•"/>
            </a:pPr>
            <a:r>
              <a:rPr lang="en-US" sz="2000" dirty="0"/>
              <a:t>The present prediction is that </a:t>
            </a:r>
            <a:r>
              <a:rPr lang="en-US" sz="2000" u="sng" dirty="0"/>
              <a:t>RBOT will be delayed with 4 mon</a:t>
            </a:r>
            <a:r>
              <a:rPr lang="en-US" sz="2000" dirty="0"/>
              <a:t>ths mainly due to issues with Spoke </a:t>
            </a:r>
            <a:r>
              <a:rPr lang="en-US" sz="2000" dirty="0" err="1"/>
              <a:t>Rf</a:t>
            </a:r>
            <a:r>
              <a:rPr lang="en-US" sz="2000"/>
              <a:t> sources, copperplating, </a:t>
            </a:r>
            <a:r>
              <a:rPr lang="en-US" sz="2000" dirty="0"/>
              <a:t>DTL tanks, RFQ manufacturing and some delays for elliptical cavity fabrication. </a:t>
            </a:r>
          </a:p>
          <a:p>
            <a:pPr marL="342900" indent="-342900">
              <a:buFont typeface="Arial"/>
              <a:buChar char="•"/>
            </a:pPr>
            <a:r>
              <a:rPr lang="en-US" sz="2000" dirty="0"/>
              <a:t>The </a:t>
            </a:r>
            <a:r>
              <a:rPr lang="en-US" sz="2000" u="sng" dirty="0"/>
              <a:t>large majority of IK partners can deliver </a:t>
            </a:r>
            <a:r>
              <a:rPr lang="en-US" sz="2000" dirty="0"/>
              <a:t>to the agreed Ready-for-Installation dates in the May 2018 re-baseline review</a:t>
            </a:r>
          </a:p>
          <a:p>
            <a:pPr marL="342900" indent="-342900">
              <a:buFont typeface="Arial"/>
              <a:buChar char="•"/>
            </a:pPr>
            <a:r>
              <a:rPr lang="en-US" sz="2000" dirty="0"/>
              <a:t>The </a:t>
            </a:r>
            <a:r>
              <a:rPr lang="en-US" sz="2000" u="sng" dirty="0"/>
              <a:t>very good results from testing </a:t>
            </a:r>
            <a:r>
              <a:rPr lang="en-US" sz="2000" dirty="0"/>
              <a:t>of e.g. series spoke cavities, elliptical cavities and prototype modulators gives confidence  that the high performance goals for the SC </a:t>
            </a:r>
            <a:r>
              <a:rPr lang="en-US" sz="2000" dirty="0" err="1"/>
              <a:t>linac</a:t>
            </a:r>
            <a:r>
              <a:rPr lang="en-US" sz="2000" dirty="0"/>
              <a:t> can be reached</a:t>
            </a:r>
          </a:p>
          <a:p>
            <a:pPr marL="342900" indent="-342900">
              <a:buFont typeface="Arial"/>
              <a:buChar char="•"/>
            </a:pPr>
            <a:endParaRPr lang="en-US" sz="2000" dirty="0"/>
          </a:p>
          <a:p>
            <a:pPr marL="342900" indent="-342900">
              <a:buFont typeface="Arial"/>
              <a:buChar char="•"/>
            </a:pPr>
            <a:endParaRPr lang="en-US" sz="2000" dirty="0"/>
          </a:p>
        </p:txBody>
      </p:sp>
      <p:sp>
        <p:nvSpPr>
          <p:cNvPr id="4" name="Slide Number Placeholder 3"/>
          <p:cNvSpPr>
            <a:spLocks noGrp="1"/>
          </p:cNvSpPr>
          <p:nvPr>
            <p:ph type="sldNum" sz="quarter" idx="12"/>
          </p:nvPr>
        </p:nvSpPr>
        <p:spPr/>
        <p:txBody>
          <a:bodyPr/>
          <a:lstStyle/>
          <a:p>
            <a:fld id="{038C62C7-F79B-CD4A-A5DF-5683BBEC4A65}" type="slidenum">
              <a:rPr lang="sv-SE" smtClean="0"/>
              <a:t>24</a:t>
            </a:fld>
            <a:endParaRPr lang="sv-SE"/>
          </a:p>
        </p:txBody>
      </p:sp>
    </p:spTree>
    <p:extLst>
      <p:ext uri="{BB962C8B-B14F-4D97-AF65-F5344CB8AC3E}">
        <p14:creationId xmlns:p14="http://schemas.microsoft.com/office/powerpoint/2010/main" val="315570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1A69-435A-1745-B3F0-69EF9E508446}"/>
              </a:ext>
            </a:extLst>
          </p:cNvPr>
          <p:cNvSpPr>
            <a:spLocks noGrp="1"/>
          </p:cNvSpPr>
          <p:nvPr>
            <p:ph type="title"/>
          </p:nvPr>
        </p:nvSpPr>
        <p:spPr/>
        <p:txBody>
          <a:bodyPr/>
          <a:lstStyle/>
          <a:p>
            <a:r>
              <a:rPr lang="en-GB" dirty="0"/>
              <a:t>Back-up slides</a:t>
            </a:r>
          </a:p>
        </p:txBody>
      </p:sp>
      <p:sp>
        <p:nvSpPr>
          <p:cNvPr id="3" name="Content Placeholder 2">
            <a:extLst>
              <a:ext uri="{FF2B5EF4-FFF2-40B4-BE49-F238E27FC236}">
                <a16:creationId xmlns:a16="http://schemas.microsoft.com/office/drawing/2014/main" id="{D0BBFF11-B27F-FB4A-8B0D-89AA9F602A1C}"/>
              </a:ext>
            </a:extLst>
          </p:cNvPr>
          <p:cNvSpPr>
            <a:spLocks noGrp="1"/>
          </p:cNvSpPr>
          <p:nvPr>
            <p:ph idx="1"/>
          </p:nvPr>
        </p:nvSpPr>
        <p:spPr/>
        <p:txBody>
          <a:bodyPr/>
          <a:lstStyle/>
          <a:p>
            <a:r>
              <a:rPr lang="en-GB" dirty="0"/>
              <a:t>The following slides are kept in the presentation as back-up</a:t>
            </a:r>
          </a:p>
        </p:txBody>
      </p:sp>
      <p:sp>
        <p:nvSpPr>
          <p:cNvPr id="4" name="Slide Number Placeholder 3">
            <a:extLst>
              <a:ext uri="{FF2B5EF4-FFF2-40B4-BE49-F238E27FC236}">
                <a16:creationId xmlns:a16="http://schemas.microsoft.com/office/drawing/2014/main" id="{1A8D9BF9-5F4D-4643-9FDF-7507FEAD5059}"/>
              </a:ext>
            </a:extLst>
          </p:cNvPr>
          <p:cNvSpPr>
            <a:spLocks noGrp="1"/>
          </p:cNvSpPr>
          <p:nvPr>
            <p:ph type="sldNum" sz="quarter" idx="12"/>
          </p:nvPr>
        </p:nvSpPr>
        <p:spPr/>
        <p:txBody>
          <a:bodyPr/>
          <a:lstStyle/>
          <a:p>
            <a:fld id="{551115BC-487E-4422-894C-CB7CD3E79223}" type="slidenum">
              <a:rPr lang="sv-SE" smtClean="0"/>
              <a:t>25</a:t>
            </a:fld>
            <a:endParaRPr lang="sv-SE" dirty="0"/>
          </a:p>
        </p:txBody>
      </p:sp>
    </p:spTree>
    <p:extLst>
      <p:ext uri="{BB962C8B-B14F-4D97-AF65-F5344CB8AC3E}">
        <p14:creationId xmlns:p14="http://schemas.microsoft.com/office/powerpoint/2010/main" val="1390771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1</a:t>
            </a:r>
          </a:p>
        </p:txBody>
      </p:sp>
      <p:sp>
        <p:nvSpPr>
          <p:cNvPr id="3" name="Content Placeholder 2">
            <a:extLst>
              <a:ext uri="{FF2B5EF4-FFF2-40B4-BE49-F238E27FC236}">
                <a16:creationId xmlns:a16="http://schemas.microsoft.com/office/drawing/2014/main" id="{69879227-1A2B-A74F-ABC9-1D5737D968F0}"/>
              </a:ext>
            </a:extLst>
          </p:cNvPr>
          <p:cNvSpPr>
            <a:spLocks noGrp="1"/>
          </p:cNvSpPr>
          <p:nvPr>
            <p:ph idx="1"/>
          </p:nvPr>
        </p:nvSpPr>
        <p:spPr/>
        <p:txBody>
          <a:bodyPr>
            <a:normAutofit fontScale="92500"/>
          </a:bodyPr>
          <a:lstStyle/>
          <a:p>
            <a:pPr marL="0" indent="0">
              <a:buNone/>
            </a:pPr>
            <a:r>
              <a:rPr lang="en-US" b="1" dirty="0"/>
              <a:t>Recommendation: </a:t>
            </a:r>
            <a:endParaRPr lang="sv-SE" b="1" dirty="0"/>
          </a:p>
          <a:p>
            <a:pPr marL="0" indent="0">
              <a:buNone/>
            </a:pPr>
            <a:r>
              <a:rPr lang="en-US" dirty="0"/>
              <a:t>Streamline the effort spent on planning to free resources for installation and</a:t>
            </a:r>
            <a:br>
              <a:rPr lang="en-US" dirty="0"/>
            </a:br>
            <a:r>
              <a:rPr lang="en-US" dirty="0"/>
              <a:t>commissioning. Find pragmatic compromises between detailed planning and the tracking of</a:t>
            </a:r>
            <a:br>
              <a:rPr lang="en-US" dirty="0"/>
            </a:br>
            <a:r>
              <a:rPr lang="en-US" dirty="0"/>
              <a:t>critical milestones, which have impact on interfaces between activities. Detailed planning</a:t>
            </a:r>
            <a:br>
              <a:rPr lang="en-US" dirty="0"/>
            </a:br>
            <a:r>
              <a:rPr lang="en-US" dirty="0"/>
              <a:t>should be left to the equipment responsible and installation managers. Where possible,</a:t>
            </a:r>
            <a:br>
              <a:rPr lang="en-US" dirty="0"/>
            </a:br>
            <a:r>
              <a:rPr lang="en-US" dirty="0"/>
              <a:t>reduce formal procedures and documentation to a reasonable level to free resources.</a:t>
            </a:r>
            <a:endParaRPr lang="sv-SE" dirty="0"/>
          </a:p>
          <a:p>
            <a:pPr marL="0" indent="0">
              <a:buNone/>
            </a:pPr>
            <a:endParaRPr lang="sv-SE" dirty="0"/>
          </a:p>
          <a:p>
            <a:pPr marL="0" indent="0">
              <a:buNone/>
            </a:pPr>
            <a:r>
              <a:rPr lang="en-US" i="1" dirty="0"/>
              <a:t>Reply: The planning for accelerator is now in a much better position with two full time planners doing all follow-up, reporting and updating of the P6 schedule. They are supported by a planning manager which provides the high-level schedule and helps with details for the technology. The new Testing and commissioning manager which just been hired will have the overall responsibility for accelerator and related ICS systems during testing and commissioning. The commissioning coordinator work with the testing and commissioning manager and provides the detailed commissioning planning and also performs commissioning with the support of the operations team from the control room.</a:t>
            </a:r>
            <a:endParaRPr lang="sv-SE" dirty="0"/>
          </a:p>
          <a:p>
            <a:pPr marL="0" indent="0">
              <a:buNone/>
            </a:pPr>
            <a:endParaRPr lang="sv-SE" dirty="0"/>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26</a:t>
            </a:fld>
            <a:endParaRPr lang="sv-SE" dirty="0"/>
          </a:p>
        </p:txBody>
      </p:sp>
    </p:spTree>
    <p:extLst>
      <p:ext uri="{BB962C8B-B14F-4D97-AF65-F5344CB8AC3E}">
        <p14:creationId xmlns:p14="http://schemas.microsoft.com/office/powerpoint/2010/main" val="859409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2</a:t>
            </a:r>
          </a:p>
        </p:txBody>
      </p:sp>
      <p:sp>
        <p:nvSpPr>
          <p:cNvPr id="3" name="Content Placeholder 2">
            <a:extLst>
              <a:ext uri="{FF2B5EF4-FFF2-40B4-BE49-F238E27FC236}">
                <a16:creationId xmlns:a16="http://schemas.microsoft.com/office/drawing/2014/main" id="{69879227-1A2B-A74F-ABC9-1D5737D968F0}"/>
              </a:ext>
            </a:extLst>
          </p:cNvPr>
          <p:cNvSpPr>
            <a:spLocks noGrp="1"/>
          </p:cNvSpPr>
          <p:nvPr>
            <p:ph idx="1"/>
          </p:nvPr>
        </p:nvSpPr>
        <p:spPr/>
        <p:txBody>
          <a:bodyPr>
            <a:normAutofit/>
          </a:bodyPr>
          <a:lstStyle/>
          <a:p>
            <a:pPr marL="0" indent="0">
              <a:buNone/>
            </a:pPr>
            <a:r>
              <a:rPr lang="en-US" b="1" dirty="0"/>
              <a:t>Recommendation:</a:t>
            </a:r>
          </a:p>
          <a:p>
            <a:pPr marL="0" indent="0">
              <a:buNone/>
            </a:pPr>
            <a:endParaRPr lang="sv-SE" b="1" dirty="0"/>
          </a:p>
          <a:p>
            <a:pPr marL="0" indent="0">
              <a:buNone/>
            </a:pPr>
            <a:r>
              <a:rPr lang="en-US" dirty="0"/>
              <a:t>Installations &amp; infrastructure readiness must have first priority.</a:t>
            </a:r>
            <a:endParaRPr lang="sv-SE" dirty="0"/>
          </a:p>
          <a:p>
            <a:pPr marL="0" indent="0">
              <a:buNone/>
            </a:pPr>
            <a:endParaRPr lang="sv-SE" dirty="0"/>
          </a:p>
          <a:p>
            <a:pPr marL="0" indent="0">
              <a:buNone/>
            </a:pPr>
            <a:r>
              <a:rPr lang="en-US" i="1" dirty="0"/>
              <a:t>Reply: The plan for infra follow the strategy and time plane as outlined. The needed priorities have been done e.g. move of cabinets, and priority on mechanical installation in parallel with definition and routing of cables. When entering in to the spoke installation phase, the infra installation should be more or less ahead of the components and causing less issues and overall delays.</a:t>
            </a:r>
            <a:endParaRPr lang="sv-SE" dirty="0"/>
          </a:p>
          <a:p>
            <a:pPr marL="0" indent="0">
              <a:buNone/>
            </a:pPr>
            <a:r>
              <a:rPr lang="en-US" i="1" dirty="0"/>
              <a:t>There are two areas which need special attention since they cut through the entire accelerator.</a:t>
            </a:r>
            <a:endParaRPr lang="sv-SE" dirty="0"/>
          </a:p>
          <a:p>
            <a:pPr marL="0" lvl="0" indent="0">
              <a:buNone/>
            </a:pPr>
            <a:r>
              <a:rPr lang="en-US" i="1" dirty="0"/>
              <a:t>The Phase ref line, need an interim/temporary solution and this will be created I two phases.</a:t>
            </a:r>
            <a:endParaRPr lang="sv-SE" dirty="0"/>
          </a:p>
          <a:p>
            <a:pPr marL="0" lvl="0" indent="0">
              <a:buNone/>
            </a:pPr>
            <a:r>
              <a:rPr lang="en-US" i="1" dirty="0"/>
              <a:t>The </a:t>
            </a:r>
            <a:r>
              <a:rPr lang="en-US" i="1" dirty="0" err="1"/>
              <a:t>cryo</a:t>
            </a:r>
            <a:r>
              <a:rPr lang="en-US" i="1" dirty="0"/>
              <a:t> distribution line need mechanical installation to be moved up for secondary steel and cable trays above cabinets.</a:t>
            </a:r>
            <a:endParaRPr lang="sv-SE" dirty="0"/>
          </a:p>
          <a:p>
            <a:pPr marL="0" indent="0">
              <a:buNone/>
            </a:pPr>
            <a:endParaRPr lang="sv-SE" dirty="0"/>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27</a:t>
            </a:fld>
            <a:endParaRPr lang="sv-SE" dirty="0"/>
          </a:p>
        </p:txBody>
      </p:sp>
    </p:spTree>
    <p:extLst>
      <p:ext uri="{BB962C8B-B14F-4D97-AF65-F5344CB8AC3E}">
        <p14:creationId xmlns:p14="http://schemas.microsoft.com/office/powerpoint/2010/main" val="3164569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3</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28</a:t>
            </a:fld>
            <a:endParaRPr lang="sv-SE" dirty="0"/>
          </a:p>
        </p:txBody>
      </p:sp>
      <p:sp>
        <p:nvSpPr>
          <p:cNvPr id="6" name="Content Placeholder 5">
            <a:extLst>
              <a:ext uri="{FF2B5EF4-FFF2-40B4-BE49-F238E27FC236}">
                <a16:creationId xmlns:a16="http://schemas.microsoft.com/office/drawing/2014/main" id="{E62CBEB2-68BC-F04D-AF1D-4C3DB4C892DE}"/>
              </a:ext>
            </a:extLst>
          </p:cNvPr>
          <p:cNvSpPr>
            <a:spLocks noGrp="1"/>
          </p:cNvSpPr>
          <p:nvPr>
            <p:ph idx="1"/>
          </p:nvPr>
        </p:nvSpPr>
        <p:spPr/>
        <p:txBody>
          <a:bodyPr/>
          <a:lstStyle/>
          <a:p>
            <a:pPr marL="0" indent="0">
              <a:buNone/>
            </a:pPr>
            <a:r>
              <a:rPr lang="en-US" b="1" dirty="0"/>
              <a:t>Recommendation:</a:t>
            </a:r>
            <a:endParaRPr lang="sv-SE" b="1" dirty="0"/>
          </a:p>
          <a:p>
            <a:pPr marL="0" indent="0">
              <a:buNone/>
            </a:pPr>
            <a:r>
              <a:rPr lang="en-US" dirty="0"/>
              <a:t>We support the installation of the HV cables for all couplers and purchase a limited number of HV supplies. For the spoke couplers we recommend to pursue the biased version with the same approach as for the medium beta couplers.</a:t>
            </a:r>
            <a:endParaRPr lang="sv-SE" dirty="0"/>
          </a:p>
          <a:p>
            <a:pPr marL="0" indent="0">
              <a:buNone/>
            </a:pPr>
            <a:r>
              <a:rPr lang="en-US" dirty="0"/>
              <a:t> </a:t>
            </a:r>
            <a:endParaRPr lang="sv-SE" dirty="0"/>
          </a:p>
          <a:p>
            <a:pPr marL="0" indent="0">
              <a:buNone/>
            </a:pPr>
            <a:r>
              <a:rPr lang="en-US" i="1" dirty="0"/>
              <a:t>Reply: The CDB contains HV cables for all couplers, and the installation is in the infrastructure project scope. IPNO has finalized the design of the bias version of the doorknob and ordered two prototypes, which are in advanced phase of production. Tests will be performed in the following months. The tender for the procurement of the series spoke doorknobs has been launched at IPNO, and is based on the bias-capable design. Bias testing capabilities will be implemented at the test stands, and a limited (~30%) number of power supplies will be initially procured by WP17.</a:t>
            </a:r>
            <a:endParaRPr lang="sv-SE" dirty="0"/>
          </a:p>
          <a:p>
            <a:pPr marL="0" indent="0">
              <a:buNone/>
            </a:pPr>
            <a:endParaRPr lang="en-GB" dirty="0"/>
          </a:p>
        </p:txBody>
      </p:sp>
    </p:spTree>
    <p:extLst>
      <p:ext uri="{BB962C8B-B14F-4D97-AF65-F5344CB8AC3E}">
        <p14:creationId xmlns:p14="http://schemas.microsoft.com/office/powerpoint/2010/main" val="332669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4</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29</a:t>
            </a:fld>
            <a:endParaRPr lang="sv-SE" dirty="0"/>
          </a:p>
        </p:txBody>
      </p:sp>
      <p:sp>
        <p:nvSpPr>
          <p:cNvPr id="6" name="Content Placeholder 5">
            <a:extLst>
              <a:ext uri="{FF2B5EF4-FFF2-40B4-BE49-F238E27FC236}">
                <a16:creationId xmlns:a16="http://schemas.microsoft.com/office/drawing/2014/main" id="{AFDA527F-2C5E-DC46-9313-DF6AA302D89A}"/>
              </a:ext>
            </a:extLst>
          </p:cNvPr>
          <p:cNvSpPr>
            <a:spLocks noGrp="1"/>
          </p:cNvSpPr>
          <p:nvPr>
            <p:ph idx="1"/>
          </p:nvPr>
        </p:nvSpPr>
        <p:spPr/>
        <p:txBody>
          <a:bodyPr>
            <a:normAutofit fontScale="92500"/>
          </a:bodyPr>
          <a:lstStyle/>
          <a:p>
            <a:pPr marL="0" indent="0">
              <a:buNone/>
            </a:pPr>
            <a:r>
              <a:rPr lang="en-US" b="1" dirty="0"/>
              <a:t>Recommendation:</a:t>
            </a:r>
            <a:endParaRPr lang="sv-SE" b="1" dirty="0"/>
          </a:p>
          <a:p>
            <a:pPr marL="0" indent="0">
              <a:buNone/>
            </a:pPr>
            <a:r>
              <a:rPr lang="en-US" dirty="0"/>
              <a:t>Continue using / improving the direct involvement of ESS system owners in the external IK activities to prepare for later successful testing, installation and commissioning. The system owner has the ultimate responsibility to get his systems delivered and has to adapt his follow-up to the different IK partners.</a:t>
            </a:r>
            <a:endParaRPr lang="sv-SE" dirty="0"/>
          </a:p>
          <a:p>
            <a:pPr marL="0" indent="0">
              <a:buNone/>
            </a:pPr>
            <a:r>
              <a:rPr lang="en-US" i="1" dirty="0"/>
              <a:t> </a:t>
            </a:r>
            <a:endParaRPr lang="sv-SE" dirty="0"/>
          </a:p>
          <a:p>
            <a:pPr marL="0" indent="0">
              <a:buNone/>
            </a:pPr>
            <a:r>
              <a:rPr lang="en-US" i="1" dirty="0"/>
              <a:t>Reply: We fully agree that preparations together with IK partners for testing, installation and commissioning is vital. Tools for this include regular - often weekly - video conferences with the partners, frequent although not regular visits, and, importantly, site acceptance reviews (SARs) and installation readiness reviews (IRRs). An example of a complicated system soon to be installed is the MEBT. Installation will start in the summer, a comprehensive SAR was held in Bilbao in the last week of March, an IRR at ESS will follow, and visits have been made by engineers and technicians from the system owners, representing mechanical design, electrical installations, quality, vacuum, beam instrumentation, controls, RF, survey &amp; alignment, etc. In the ideal case, there were sufficient resources to allow ESS personnel to be posted for longer periods at our in-kind partners, but the staffing situation unfortunately does not allow for this.</a:t>
            </a:r>
            <a:endParaRPr lang="sv-SE" dirty="0"/>
          </a:p>
          <a:p>
            <a:pPr marL="0" indent="0">
              <a:buNone/>
            </a:pPr>
            <a:endParaRPr lang="en-GB" dirty="0"/>
          </a:p>
        </p:txBody>
      </p:sp>
    </p:spTree>
    <p:extLst>
      <p:ext uri="{BB962C8B-B14F-4D97-AF65-F5344CB8AC3E}">
        <p14:creationId xmlns:p14="http://schemas.microsoft.com/office/powerpoint/2010/main" val="364148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2" cstate="print">
            <a:alphaModFix amt="33000"/>
            <a:extLst>
              <a:ext uri="{28A0092B-C50C-407E-A947-70E740481C1C}">
                <a14:useLocalDpi xmlns:a14="http://schemas.microsoft.com/office/drawing/2010/main"/>
              </a:ext>
            </a:extLst>
          </a:blip>
          <a:srcRect t="-1802"/>
          <a:stretch/>
        </p:blipFill>
        <p:spPr bwMode="auto">
          <a:xfrm>
            <a:off x="4077214" y="1662866"/>
            <a:ext cx="3888054"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solidFill>
                  <a:srgbClr val="FFFFFF"/>
                </a:solidFill>
              </a:rPr>
              <a:t>Accelerator </a:t>
            </a:r>
            <a:r>
              <a:rPr lang="en-US" dirty="0">
                <a:solidFill>
                  <a:srgbClr val="FFFFFF"/>
                </a:solidFill>
              </a:rPr>
              <a:t>Collaboration</a:t>
            </a:r>
            <a:endParaRPr lang="en-US" dirty="0"/>
          </a:p>
        </p:txBody>
      </p:sp>
      <p:pic>
        <p:nvPicPr>
          <p:cNvPr id="144" name="Content Placeholder 4" descr="WP6-drawing_2015_05_21_A2T3.pn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833169" y="3017489"/>
            <a:ext cx="825500" cy="457200"/>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grpSp>
        <p:nvGrpSpPr>
          <p:cNvPr id="18" name="Group 17"/>
          <p:cNvGrpSpPr/>
          <p:nvPr/>
        </p:nvGrpSpPr>
        <p:grpSpPr>
          <a:xfrm>
            <a:off x="974540" y="2214336"/>
            <a:ext cx="698853" cy="870611"/>
            <a:chOff x="188108" y="2105524"/>
            <a:chExt cx="1429320" cy="1481976"/>
          </a:xfrm>
        </p:grpSpPr>
        <p:pic>
          <p:nvPicPr>
            <p:cNvPr id="134" name="Picture 13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5537" y="2830772"/>
              <a:ext cx="886826" cy="564807"/>
            </a:xfrm>
            <a:prstGeom prst="rect">
              <a:avLst/>
            </a:prstGeom>
          </p:spPr>
        </p:pic>
        <p:pic>
          <p:nvPicPr>
            <p:cNvPr id="133" name="Immagine 6" descr="2016-01-27 18.29.1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4371" y="2214701"/>
              <a:ext cx="773057" cy="1372799"/>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8108" y="2105524"/>
              <a:ext cx="602695" cy="633208"/>
            </a:xfrm>
            <a:prstGeom prst="rect">
              <a:avLst/>
            </a:prstGeom>
          </p:spPr>
        </p:pic>
      </p:grpSp>
      <p:grpSp>
        <p:nvGrpSpPr>
          <p:cNvPr id="19" name="Group 18"/>
          <p:cNvGrpSpPr/>
          <p:nvPr/>
        </p:nvGrpSpPr>
        <p:grpSpPr>
          <a:xfrm>
            <a:off x="2200668" y="2855774"/>
            <a:ext cx="599059" cy="471965"/>
            <a:chOff x="1715765" y="2238857"/>
            <a:chExt cx="878000" cy="755401"/>
          </a:xfrm>
        </p:grpSpPr>
        <p:pic>
          <p:nvPicPr>
            <p:cNvPr id="137" name="Image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15765" y="2643058"/>
              <a:ext cx="878000" cy="3512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23912" y="2238857"/>
              <a:ext cx="455935" cy="372757"/>
            </a:xfrm>
            <a:prstGeom prst="rect">
              <a:avLst/>
            </a:prstGeom>
          </p:spPr>
        </p:pic>
      </p:grpSp>
      <p:grpSp>
        <p:nvGrpSpPr>
          <p:cNvPr id="20" name="Group 19"/>
          <p:cNvGrpSpPr/>
          <p:nvPr/>
        </p:nvGrpSpPr>
        <p:grpSpPr>
          <a:xfrm>
            <a:off x="3403262" y="2864760"/>
            <a:ext cx="871250" cy="528984"/>
            <a:chOff x="2400082" y="3045914"/>
            <a:chExt cx="871250" cy="528984"/>
          </a:xfrm>
        </p:grpSpPr>
        <p:pic>
          <p:nvPicPr>
            <p:cNvPr id="136" name="Picture 13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00082" y="3395579"/>
              <a:ext cx="871250" cy="179319"/>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14350" y="3045914"/>
              <a:ext cx="584307" cy="332036"/>
            </a:xfrm>
            <a:prstGeom prst="rect">
              <a:avLst/>
            </a:prstGeom>
          </p:spPr>
        </p:pic>
      </p:grpSp>
      <p:grpSp>
        <p:nvGrpSpPr>
          <p:cNvPr id="21" name="Group 20"/>
          <p:cNvGrpSpPr/>
          <p:nvPr/>
        </p:nvGrpSpPr>
        <p:grpSpPr>
          <a:xfrm>
            <a:off x="4332462" y="1910974"/>
            <a:ext cx="907893" cy="613359"/>
            <a:chOff x="2985288" y="2105524"/>
            <a:chExt cx="1083885" cy="905007"/>
          </a:xfrm>
        </p:grpSpPr>
        <p:pic>
          <p:nvPicPr>
            <p:cNvPr id="138" name="Picture 13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85288" y="2738732"/>
              <a:ext cx="1083885" cy="271799"/>
            </a:xfrm>
            <a:prstGeom prst="rect">
              <a:avLst/>
            </a:prstGeom>
          </p:spPr>
        </p:pic>
        <p:pic>
          <p:nvPicPr>
            <p:cNvPr id="139" name="Picture 138"/>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283128" y="2105524"/>
              <a:ext cx="602695" cy="633208"/>
            </a:xfrm>
            <a:prstGeom prst="rect">
              <a:avLst/>
            </a:prstGeom>
          </p:spPr>
        </p:pic>
      </p:grpSp>
      <p:grpSp>
        <p:nvGrpSpPr>
          <p:cNvPr id="22" name="Group 21"/>
          <p:cNvGrpSpPr/>
          <p:nvPr/>
        </p:nvGrpSpPr>
        <p:grpSpPr>
          <a:xfrm>
            <a:off x="5372775" y="2581256"/>
            <a:ext cx="349131" cy="781888"/>
            <a:chOff x="4224718" y="2510373"/>
            <a:chExt cx="518253" cy="1064525"/>
          </a:xfrm>
        </p:grpSpPr>
        <p:pic>
          <p:nvPicPr>
            <p:cNvPr id="14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224718" y="2986869"/>
              <a:ext cx="518253" cy="588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255408" y="2510373"/>
              <a:ext cx="474195" cy="433316"/>
            </a:xfrm>
            <a:prstGeom prst="rect">
              <a:avLst/>
            </a:prstGeom>
          </p:spPr>
        </p:pic>
      </p:grpSp>
      <p:grpSp>
        <p:nvGrpSpPr>
          <p:cNvPr id="30" name="Group 29"/>
          <p:cNvGrpSpPr/>
          <p:nvPr/>
        </p:nvGrpSpPr>
        <p:grpSpPr>
          <a:xfrm>
            <a:off x="8999525" y="2018857"/>
            <a:ext cx="1020763" cy="1249280"/>
            <a:chOff x="7357691" y="2150652"/>
            <a:chExt cx="1020763" cy="1249280"/>
          </a:xfrm>
        </p:grpSpPr>
        <p:pic>
          <p:nvPicPr>
            <p:cNvPr id="143" name="Picture 142" descr="image001.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481984" y="3107472"/>
              <a:ext cx="896470" cy="292460"/>
            </a:xfrm>
            <a:prstGeom prst="rect">
              <a:avLst/>
            </a:prstGeom>
            <a:ln w="12700">
              <a:noFill/>
            </a:ln>
          </p:spPr>
        </p:pic>
        <p:grpSp>
          <p:nvGrpSpPr>
            <p:cNvPr id="29" name="Group 28"/>
            <p:cNvGrpSpPr/>
            <p:nvPr/>
          </p:nvGrpSpPr>
          <p:grpSpPr>
            <a:xfrm>
              <a:off x="7357691" y="2150652"/>
              <a:ext cx="865765" cy="1040735"/>
              <a:chOff x="7357691" y="2238857"/>
              <a:chExt cx="865765" cy="1040735"/>
            </a:xfrm>
          </p:grpSpPr>
          <p:pic>
            <p:nvPicPr>
              <p:cNvPr id="141" name="Picture 2"/>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517349" y="2520408"/>
                <a:ext cx="706107" cy="759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57691" y="2238857"/>
                <a:ext cx="865765" cy="212458"/>
              </a:xfrm>
              <a:prstGeom prst="rect">
                <a:avLst/>
              </a:prstGeom>
            </p:spPr>
          </p:pic>
        </p:grpSp>
      </p:grpSp>
      <p:grpSp>
        <p:nvGrpSpPr>
          <p:cNvPr id="28" name="Group 27"/>
          <p:cNvGrpSpPr/>
          <p:nvPr/>
        </p:nvGrpSpPr>
        <p:grpSpPr>
          <a:xfrm>
            <a:off x="8200624" y="2576778"/>
            <a:ext cx="703935" cy="972929"/>
            <a:chOff x="6676622" y="2576773"/>
            <a:chExt cx="703935" cy="972929"/>
          </a:xfrm>
        </p:grpSpPr>
        <p:pic>
          <p:nvPicPr>
            <p:cNvPr id="142" name="Picture 14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710019" y="2910484"/>
              <a:ext cx="670538" cy="639218"/>
            </a:xfrm>
            <a:prstGeom prst="rect">
              <a:avLst/>
            </a:prstGeom>
          </p:spPr>
        </p:pic>
        <p:pic>
          <p:nvPicPr>
            <p:cNvPr id="12" name="Picture 11"/>
            <p:cNvPicPr>
              <a:picLocks noChangeAspect="1"/>
            </p:cNvPicPr>
            <p:nvPr/>
          </p:nvPicPr>
          <p:blipFill>
            <a:blip r:embed="rId19"/>
            <a:stretch>
              <a:fillRect/>
            </a:stretch>
          </p:blipFill>
          <p:spPr>
            <a:xfrm>
              <a:off x="6676622" y="2576773"/>
              <a:ext cx="671622" cy="368733"/>
            </a:xfrm>
            <a:prstGeom prst="rect">
              <a:avLst/>
            </a:prstGeom>
          </p:spPr>
        </p:pic>
      </p:grpSp>
      <p:pic>
        <p:nvPicPr>
          <p:cNvPr id="13" name="Picture 1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294665" y="2683574"/>
            <a:ext cx="512904" cy="418326"/>
          </a:xfrm>
          <a:prstGeom prst="rect">
            <a:avLst/>
          </a:prstGeom>
        </p:spPr>
      </p:pic>
      <p:grpSp>
        <p:nvGrpSpPr>
          <p:cNvPr id="27" name="Group 26"/>
          <p:cNvGrpSpPr/>
          <p:nvPr/>
        </p:nvGrpSpPr>
        <p:grpSpPr>
          <a:xfrm>
            <a:off x="6549237" y="2734632"/>
            <a:ext cx="1260058" cy="793618"/>
            <a:chOff x="5059151" y="2774050"/>
            <a:chExt cx="1422607" cy="828357"/>
          </a:xfrm>
        </p:grpSpPr>
        <p:pic>
          <p:nvPicPr>
            <p:cNvPr id="145" name="Image 9"/>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059151" y="3183895"/>
              <a:ext cx="771007" cy="384705"/>
            </a:xfrm>
            <a:prstGeom prst="roundRect">
              <a:avLst>
                <a:gd name="adj" fmla="val 16667"/>
              </a:avLst>
            </a:prstGeom>
            <a:ln>
              <a:noFill/>
            </a:ln>
            <a:effectLst/>
            <a:scene3d>
              <a:camera prst="orthographicFront"/>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882289" y="3160693"/>
              <a:ext cx="599469" cy="441714"/>
            </a:xfrm>
            <a:prstGeom prst="rect">
              <a:avLst/>
            </a:prstGeom>
          </p:spPr>
        </p:pic>
        <p:pic>
          <p:nvPicPr>
            <p:cNvPr id="146" name="Picture 14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612399" y="2774050"/>
              <a:ext cx="455935" cy="372757"/>
            </a:xfrm>
            <a:prstGeom prst="rect">
              <a:avLst/>
            </a:prstGeom>
          </p:spPr>
        </p:pic>
      </p:grpSp>
      <p:grpSp>
        <p:nvGrpSpPr>
          <p:cNvPr id="68" name="Group 67"/>
          <p:cNvGrpSpPr/>
          <p:nvPr/>
        </p:nvGrpSpPr>
        <p:grpSpPr>
          <a:xfrm>
            <a:off x="6798223" y="2137571"/>
            <a:ext cx="842879" cy="579319"/>
            <a:chOff x="5274220" y="2137570"/>
            <a:chExt cx="842879" cy="579319"/>
          </a:xfrm>
        </p:grpSpPr>
        <p:pic>
          <p:nvPicPr>
            <p:cNvPr id="14" name="Picture 1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274220" y="2397176"/>
              <a:ext cx="842879" cy="319713"/>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398637" y="2141172"/>
              <a:ext cx="293406" cy="239879"/>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701688" y="2137570"/>
              <a:ext cx="290347" cy="265317"/>
            </a:xfrm>
            <a:prstGeom prst="rect">
              <a:avLst/>
            </a:prstGeom>
          </p:spPr>
        </p:pic>
      </p:grpSp>
      <p:grpSp>
        <p:nvGrpSpPr>
          <p:cNvPr id="64" name="Group 63"/>
          <p:cNvGrpSpPr/>
          <p:nvPr/>
        </p:nvGrpSpPr>
        <p:grpSpPr>
          <a:xfrm>
            <a:off x="3088573" y="1568050"/>
            <a:ext cx="594103" cy="783726"/>
            <a:chOff x="2580397" y="4897368"/>
            <a:chExt cx="995540" cy="1459023"/>
          </a:xfrm>
        </p:grpSpPr>
        <p:pic>
          <p:nvPicPr>
            <p:cNvPr id="152" name="Picture 151"/>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2580397" y="5270125"/>
              <a:ext cx="995540" cy="1086266"/>
            </a:xfrm>
            <a:prstGeom prst="rect">
              <a:avLst/>
            </a:prstGeom>
          </p:spPr>
        </p:pic>
        <p:pic>
          <p:nvPicPr>
            <p:cNvPr id="153" name="Picture 152"/>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879754" y="4897368"/>
              <a:ext cx="455935" cy="372757"/>
            </a:xfrm>
            <a:prstGeom prst="rect">
              <a:avLst/>
            </a:prstGeom>
          </p:spPr>
        </p:pic>
      </p:grpSp>
      <p:grpSp>
        <p:nvGrpSpPr>
          <p:cNvPr id="31" name="Group 30"/>
          <p:cNvGrpSpPr/>
          <p:nvPr/>
        </p:nvGrpSpPr>
        <p:grpSpPr>
          <a:xfrm>
            <a:off x="1983038" y="1715252"/>
            <a:ext cx="651945" cy="648801"/>
            <a:chOff x="613907" y="5079252"/>
            <a:chExt cx="1237032" cy="1198011"/>
          </a:xfrm>
        </p:grpSpPr>
        <p:pic>
          <p:nvPicPr>
            <p:cNvPr id="3" name="Picture 2"/>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613907" y="5270125"/>
              <a:ext cx="1237032" cy="1007138"/>
            </a:xfrm>
            <a:prstGeom prst="rect">
              <a:avLst/>
            </a:prstGeom>
          </p:spPr>
        </p:pic>
        <p:pic>
          <p:nvPicPr>
            <p:cNvPr id="155" name="Picture 154" descr="/Users/helenebjorkman/Documents/ESS Corporate/ESS Multiple Frugal Logo files 20130923/ESS_Logo_Frugal_Blue_cmyk.png"/>
            <p:cNvPicPr/>
            <p:nvPr/>
          </p:nvPicPr>
          <p:blipFill>
            <a:blip r:embed="rId30" cstate="print">
              <a:extLst>
                <a:ext uri="{28A0092B-C50C-407E-A947-70E740481C1C}">
                  <a14:useLocalDpi xmlns:a14="http://schemas.microsoft.com/office/drawing/2010/main"/>
                </a:ext>
              </a:extLst>
            </a:blip>
            <a:srcRect/>
            <a:stretch>
              <a:fillRect/>
            </a:stretch>
          </p:blipFill>
          <p:spPr bwMode="auto">
            <a:xfrm>
              <a:off x="885243" y="5079252"/>
              <a:ext cx="472476" cy="253747"/>
            </a:xfrm>
            <a:prstGeom prst="rect">
              <a:avLst/>
            </a:prstGeom>
            <a:solidFill>
              <a:schemeClr val="bg1"/>
            </a:solidFill>
            <a:ln>
              <a:noFill/>
            </a:ln>
          </p:spPr>
        </p:pic>
      </p:grpSp>
      <p:grpSp>
        <p:nvGrpSpPr>
          <p:cNvPr id="24" name="Group 23"/>
          <p:cNvGrpSpPr/>
          <p:nvPr/>
        </p:nvGrpSpPr>
        <p:grpSpPr>
          <a:xfrm>
            <a:off x="10148302" y="1510912"/>
            <a:ext cx="730427" cy="738215"/>
            <a:chOff x="4225595" y="4812516"/>
            <a:chExt cx="1461654" cy="1311848"/>
          </a:xfrm>
        </p:grpSpPr>
        <p:pic>
          <p:nvPicPr>
            <p:cNvPr id="5" name="Picture 4"/>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797262" y="4812516"/>
              <a:ext cx="889987" cy="502842"/>
            </a:xfrm>
            <a:prstGeom prst="rect">
              <a:avLst/>
            </a:prstGeom>
            <a:solidFill>
              <a:schemeClr val="bg1"/>
            </a:solidFill>
          </p:spPr>
        </p:pic>
        <p:pic>
          <p:nvPicPr>
            <p:cNvPr id="9" name="Picture 8"/>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225595" y="4814263"/>
              <a:ext cx="455862" cy="455862"/>
            </a:xfrm>
            <a:prstGeom prst="rect">
              <a:avLst/>
            </a:prstGeom>
          </p:spPr>
        </p:pic>
        <p:pic>
          <p:nvPicPr>
            <p:cNvPr id="132" name="Picture 131"/>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339886" y="5332999"/>
              <a:ext cx="1266605" cy="791365"/>
            </a:xfrm>
            <a:prstGeom prst="rect">
              <a:avLst/>
            </a:prstGeom>
          </p:spPr>
        </p:pic>
      </p:grpSp>
      <p:grpSp>
        <p:nvGrpSpPr>
          <p:cNvPr id="65" name="Group 64"/>
          <p:cNvGrpSpPr/>
          <p:nvPr/>
        </p:nvGrpSpPr>
        <p:grpSpPr>
          <a:xfrm>
            <a:off x="6240019" y="1417637"/>
            <a:ext cx="725454" cy="622016"/>
            <a:chOff x="4716016" y="1417637"/>
            <a:chExt cx="725454" cy="622016"/>
          </a:xfrm>
        </p:grpSpPr>
        <p:pic>
          <p:nvPicPr>
            <p:cNvPr id="16" name="Picture 15"/>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850333" y="1765544"/>
              <a:ext cx="489876" cy="274109"/>
            </a:xfrm>
            <a:prstGeom prst="rect">
              <a:avLst/>
            </a:prstGeom>
          </p:spPr>
        </p:pic>
        <p:pic>
          <p:nvPicPr>
            <p:cNvPr id="149" name="Picture 148"/>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4716016" y="1417637"/>
              <a:ext cx="334761" cy="351709"/>
            </a:xfrm>
            <a:prstGeom prst="rect">
              <a:avLst/>
            </a:prstGeom>
          </p:spPr>
        </p:pic>
        <p:pic>
          <p:nvPicPr>
            <p:cNvPr id="154" name="Picture 153"/>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148064" y="1473552"/>
              <a:ext cx="293406" cy="239879"/>
            </a:xfrm>
            <a:prstGeom prst="rect">
              <a:avLst/>
            </a:prstGeom>
          </p:spPr>
        </p:pic>
      </p:grpSp>
      <p:grpSp>
        <p:nvGrpSpPr>
          <p:cNvPr id="67" name="Group 66"/>
          <p:cNvGrpSpPr/>
          <p:nvPr/>
        </p:nvGrpSpPr>
        <p:grpSpPr>
          <a:xfrm>
            <a:off x="7184896" y="1473554"/>
            <a:ext cx="1215365" cy="587296"/>
            <a:chOff x="5660891" y="1473552"/>
            <a:chExt cx="1215365" cy="587296"/>
          </a:xfrm>
        </p:grpSpPr>
        <p:pic>
          <p:nvPicPr>
            <p:cNvPr id="151" name="Picture 15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660891" y="1487262"/>
              <a:ext cx="865765" cy="212458"/>
            </a:xfrm>
            <a:prstGeom prst="rect">
              <a:avLst/>
            </a:prstGeom>
          </p:spPr>
        </p:pic>
        <p:pic>
          <p:nvPicPr>
            <p:cNvPr id="135" name="Picture 134"/>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582850" y="1473552"/>
              <a:ext cx="293406" cy="239879"/>
            </a:xfrm>
            <a:prstGeom prst="rect">
              <a:avLst/>
            </a:prstGeom>
          </p:spPr>
        </p:pic>
        <p:pic>
          <p:nvPicPr>
            <p:cNvPr id="158" name="Picture 2" descr="C:\D\Projets\ESS\CALHI\Project3&amp;8\cavités-hors tests\cavités proto HB\ZANON\photos\recette_beta086_ZANON_130910.JPG"/>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5796136" y="1744348"/>
              <a:ext cx="787390" cy="3165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62" name="Picture 161"/>
          <p:cNvPicPr>
            <a:picLocks noChangeAspect="1"/>
          </p:cNvPicPr>
          <p:nvPr/>
        </p:nvPicPr>
        <p:blipFill>
          <a:blip r:embed="rId37"/>
          <a:stretch>
            <a:fillRect/>
          </a:stretch>
        </p:blipFill>
        <p:spPr>
          <a:xfrm flipH="1">
            <a:off x="8683363" y="1523906"/>
            <a:ext cx="442391" cy="412698"/>
          </a:xfrm>
          <a:prstGeom prst="rect">
            <a:avLst/>
          </a:prstGeom>
        </p:spPr>
      </p:pic>
      <p:grpSp>
        <p:nvGrpSpPr>
          <p:cNvPr id="163" name="Group 162"/>
          <p:cNvGrpSpPr/>
          <p:nvPr/>
        </p:nvGrpSpPr>
        <p:grpSpPr>
          <a:xfrm>
            <a:off x="9942873" y="5747343"/>
            <a:ext cx="711078" cy="716223"/>
            <a:chOff x="7851262" y="1951836"/>
            <a:chExt cx="822509" cy="996441"/>
          </a:xfrm>
        </p:grpSpPr>
        <p:pic>
          <p:nvPicPr>
            <p:cNvPr id="164" name="Picture 163"/>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7851262" y="2333934"/>
              <a:ext cx="822509" cy="614343"/>
            </a:xfrm>
            <a:prstGeom prst="rect">
              <a:avLst/>
            </a:prstGeom>
          </p:spPr>
        </p:pic>
        <p:pic>
          <p:nvPicPr>
            <p:cNvPr id="165" name="Picture 164"/>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965568" y="1951836"/>
              <a:ext cx="584307" cy="332036"/>
            </a:xfrm>
            <a:prstGeom prst="rect">
              <a:avLst/>
            </a:prstGeom>
          </p:spPr>
        </p:pic>
      </p:grpSp>
      <p:grpSp>
        <p:nvGrpSpPr>
          <p:cNvPr id="166" name="Group 165"/>
          <p:cNvGrpSpPr/>
          <p:nvPr/>
        </p:nvGrpSpPr>
        <p:grpSpPr>
          <a:xfrm>
            <a:off x="8434544" y="5733256"/>
            <a:ext cx="901817" cy="690404"/>
            <a:chOff x="6305787" y="2362338"/>
            <a:chExt cx="1043138" cy="960520"/>
          </a:xfrm>
        </p:grpSpPr>
        <p:pic>
          <p:nvPicPr>
            <p:cNvPr id="167" name="Picture 166" descr="P1010853.JPG.jpeg"/>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6305787" y="2730123"/>
              <a:ext cx="1043138" cy="592735"/>
            </a:xfrm>
            <a:prstGeom prst="rect">
              <a:avLst/>
            </a:prstGeom>
          </p:spPr>
        </p:pic>
        <p:pic>
          <p:nvPicPr>
            <p:cNvPr id="168" name="Picture 167"/>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6495188" y="2362338"/>
              <a:ext cx="671622" cy="368733"/>
            </a:xfrm>
            <a:prstGeom prst="rect">
              <a:avLst/>
            </a:prstGeom>
          </p:spPr>
        </p:pic>
      </p:grpSp>
      <p:grpSp>
        <p:nvGrpSpPr>
          <p:cNvPr id="169" name="Group 168"/>
          <p:cNvGrpSpPr/>
          <p:nvPr/>
        </p:nvGrpSpPr>
        <p:grpSpPr>
          <a:xfrm>
            <a:off x="1848577" y="5690284"/>
            <a:ext cx="966932" cy="874524"/>
            <a:chOff x="1657447" y="1853423"/>
            <a:chExt cx="1118457" cy="1216676"/>
          </a:xfrm>
        </p:grpSpPr>
        <p:grpSp>
          <p:nvGrpSpPr>
            <p:cNvPr id="170" name="Group 169"/>
            <p:cNvGrpSpPr/>
            <p:nvPr/>
          </p:nvGrpSpPr>
          <p:grpSpPr>
            <a:xfrm>
              <a:off x="1657447" y="2214314"/>
              <a:ext cx="1118457" cy="855785"/>
              <a:chOff x="1657447" y="2413890"/>
              <a:chExt cx="1118457" cy="855785"/>
            </a:xfrm>
          </p:grpSpPr>
          <p:pic>
            <p:nvPicPr>
              <p:cNvPr id="172" name="Picture 171"/>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2178949" y="2413890"/>
                <a:ext cx="596955" cy="855785"/>
              </a:xfrm>
              <a:prstGeom prst="rect">
                <a:avLst/>
              </a:prstGeom>
            </p:spPr>
          </p:pic>
          <p:pic>
            <p:nvPicPr>
              <p:cNvPr id="173" name="Picture 172"/>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657447" y="2413890"/>
                <a:ext cx="489930" cy="849811"/>
              </a:xfrm>
              <a:prstGeom prst="rect">
                <a:avLst/>
              </a:prstGeom>
            </p:spPr>
          </p:pic>
        </p:grpSp>
        <p:pic>
          <p:nvPicPr>
            <p:cNvPr id="171" name="Picture 170" descr="/Users/helenebjorkman/Documents/ESS Corporate/ESS Multiple Frugal Logo files 20130923/ESS_Logo_Frugal_Blue_cmyk.png"/>
            <p:cNvPicPr/>
            <p:nvPr/>
          </p:nvPicPr>
          <p:blipFill>
            <a:blip r:embed="rId44" cstate="print">
              <a:extLst>
                <a:ext uri="{28A0092B-C50C-407E-A947-70E740481C1C}">
                  <a14:useLocalDpi xmlns:a14="http://schemas.microsoft.com/office/drawing/2010/main"/>
                </a:ext>
              </a:extLst>
            </a:blip>
            <a:srcRect/>
            <a:stretch>
              <a:fillRect/>
            </a:stretch>
          </p:blipFill>
          <p:spPr bwMode="auto">
            <a:xfrm>
              <a:off x="1928441" y="1853423"/>
              <a:ext cx="472476" cy="253747"/>
            </a:xfrm>
            <a:prstGeom prst="rect">
              <a:avLst/>
            </a:prstGeom>
            <a:solidFill>
              <a:schemeClr val="bg1"/>
            </a:solidFill>
            <a:ln>
              <a:noFill/>
            </a:ln>
          </p:spPr>
        </p:pic>
      </p:grpSp>
      <p:grpSp>
        <p:nvGrpSpPr>
          <p:cNvPr id="174" name="Group 173"/>
          <p:cNvGrpSpPr/>
          <p:nvPr/>
        </p:nvGrpSpPr>
        <p:grpSpPr>
          <a:xfrm>
            <a:off x="5097672" y="5662895"/>
            <a:ext cx="1211860" cy="924362"/>
            <a:chOff x="4160376" y="1805915"/>
            <a:chExt cx="1401767" cy="1286013"/>
          </a:xfrm>
        </p:grpSpPr>
        <p:grpSp>
          <p:nvGrpSpPr>
            <p:cNvPr id="175" name="Group 174"/>
            <p:cNvGrpSpPr/>
            <p:nvPr/>
          </p:nvGrpSpPr>
          <p:grpSpPr>
            <a:xfrm>
              <a:off x="4160376" y="2157525"/>
              <a:ext cx="1401767" cy="934403"/>
              <a:chOff x="4160376" y="2157525"/>
              <a:chExt cx="1401767" cy="934403"/>
            </a:xfrm>
          </p:grpSpPr>
          <p:pic>
            <p:nvPicPr>
              <p:cNvPr id="177" name="Picture 176"/>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4160376" y="2179354"/>
                <a:ext cx="390768" cy="890745"/>
              </a:xfrm>
              <a:prstGeom prst="rect">
                <a:avLst/>
              </a:prstGeom>
            </p:spPr>
          </p:pic>
          <p:pic>
            <p:nvPicPr>
              <p:cNvPr id="178" name="Picture 177"/>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4704361" y="2157525"/>
                <a:ext cx="356145" cy="934403"/>
              </a:xfrm>
              <a:prstGeom prst="rect">
                <a:avLst/>
              </a:prstGeom>
            </p:spPr>
          </p:pic>
          <p:pic>
            <p:nvPicPr>
              <p:cNvPr id="179" name="Picture 178"/>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5213723" y="2159929"/>
                <a:ext cx="348420" cy="929595"/>
              </a:xfrm>
              <a:prstGeom prst="rect">
                <a:avLst/>
              </a:prstGeom>
            </p:spPr>
          </p:pic>
        </p:grpSp>
        <p:pic>
          <p:nvPicPr>
            <p:cNvPr id="176" name="Picture 175" descr="/Users/helenebjorkman/Documents/ESS Corporate/ESS Multiple Frugal Logo files 20130923/ESS_Logo_Frugal_Blue_cmyk.png"/>
            <p:cNvPicPr/>
            <p:nvPr/>
          </p:nvPicPr>
          <p:blipFill>
            <a:blip r:embed="rId44" cstate="print">
              <a:extLst>
                <a:ext uri="{28A0092B-C50C-407E-A947-70E740481C1C}">
                  <a14:useLocalDpi xmlns:a14="http://schemas.microsoft.com/office/drawing/2010/main"/>
                </a:ext>
              </a:extLst>
            </a:blip>
            <a:srcRect/>
            <a:stretch>
              <a:fillRect/>
            </a:stretch>
          </p:blipFill>
          <p:spPr bwMode="auto">
            <a:xfrm>
              <a:off x="4650108" y="1805915"/>
              <a:ext cx="472476" cy="253747"/>
            </a:xfrm>
            <a:prstGeom prst="rect">
              <a:avLst/>
            </a:prstGeom>
            <a:solidFill>
              <a:schemeClr val="bg1"/>
            </a:solidFill>
            <a:ln>
              <a:noFill/>
            </a:ln>
          </p:spPr>
        </p:pic>
      </p:grpSp>
      <p:grpSp>
        <p:nvGrpSpPr>
          <p:cNvPr id="180" name="Group 179"/>
          <p:cNvGrpSpPr/>
          <p:nvPr/>
        </p:nvGrpSpPr>
        <p:grpSpPr>
          <a:xfrm>
            <a:off x="7105452" y="5885954"/>
            <a:ext cx="894204" cy="548945"/>
            <a:chOff x="6212148" y="1417638"/>
            <a:chExt cx="1202922" cy="851626"/>
          </a:xfrm>
        </p:grpSpPr>
        <p:pic>
          <p:nvPicPr>
            <p:cNvPr id="181" name="Picture 3" descr="\\cern.ch\dfs\Users\r\ruber\Documents\FREIA\Documentation\Illustrations\Hall\freia-hall-layout-20140319.jpg"/>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212148" y="1774949"/>
              <a:ext cx="1202922" cy="494315"/>
            </a:xfrm>
            <a:prstGeom prst="rect">
              <a:avLst/>
            </a:prstGeom>
            <a:noFill/>
            <a:extLst>
              <a:ext uri="{909E8E84-426E-40dd-AFC4-6F175D3DCCD1}">
                <a14:hiddenFill xmlns="" xmlns:a14="http://schemas.microsoft.com/office/drawing/2010/main">
                  <a:solidFill>
                    <a:srgbClr val="FFFFFF"/>
                  </a:solidFill>
                </a14:hiddenFill>
              </a:ext>
            </a:extLst>
          </p:spPr>
        </p:pic>
        <p:pic>
          <p:nvPicPr>
            <p:cNvPr id="182" name="Picture 181"/>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6400418" y="1417638"/>
              <a:ext cx="462673" cy="394410"/>
            </a:xfrm>
            <a:prstGeom prst="rect">
              <a:avLst/>
            </a:prstGeom>
          </p:spPr>
        </p:pic>
      </p:grpSp>
      <p:grpSp>
        <p:nvGrpSpPr>
          <p:cNvPr id="183" name="Group 182"/>
          <p:cNvGrpSpPr/>
          <p:nvPr/>
        </p:nvGrpSpPr>
        <p:grpSpPr>
          <a:xfrm>
            <a:off x="3299466" y="5842121"/>
            <a:ext cx="671382" cy="844509"/>
            <a:chOff x="3004796" y="1951547"/>
            <a:chExt cx="776592" cy="1174917"/>
          </a:xfrm>
        </p:grpSpPr>
        <p:pic>
          <p:nvPicPr>
            <p:cNvPr id="184" name="Picture 2" descr="C:\Users\carlosmartins\Documents\KLYS_MOD - Proto Develop\Photos\LTH upon reception\IMG_1199.JPG"/>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3101998" y="2304200"/>
              <a:ext cx="616698" cy="822264"/>
            </a:xfrm>
            <a:prstGeom prst="rect">
              <a:avLst/>
            </a:prstGeom>
            <a:noFill/>
            <a:extLst>
              <a:ext uri="{909E8E84-426E-40dd-AFC4-6F175D3DCCD1}">
                <a14:hiddenFill xmlns="" xmlns:a14="http://schemas.microsoft.com/office/drawing/2010/main">
                  <a:solidFill>
                    <a:srgbClr val="FFFFFF"/>
                  </a:solidFill>
                </a14:hiddenFill>
              </a:ext>
            </a:extLst>
          </p:spPr>
        </p:pic>
        <p:pic>
          <p:nvPicPr>
            <p:cNvPr id="185" name="Picture 184"/>
            <p:cNvPicPr>
              <a:picLocks noChangeAspect="1"/>
            </p:cNvPicPr>
            <p:nvPr/>
          </p:nvPicPr>
          <p:blipFill rotWithShape="1">
            <a:blip r:embed="rId51" cstate="print">
              <a:extLst>
                <a:ext uri="{28A0092B-C50C-407E-A947-70E740481C1C}">
                  <a14:useLocalDpi xmlns:a14="http://schemas.microsoft.com/office/drawing/2010/main"/>
                </a:ext>
              </a:extLst>
            </a:blip>
            <a:srcRect/>
            <a:stretch/>
          </p:blipFill>
          <p:spPr>
            <a:xfrm>
              <a:off x="3500322" y="1964491"/>
              <a:ext cx="281066" cy="298376"/>
            </a:xfrm>
            <a:prstGeom prst="rect">
              <a:avLst/>
            </a:prstGeom>
          </p:spPr>
        </p:pic>
        <p:pic>
          <p:nvPicPr>
            <p:cNvPr id="186" name="Picture 185" descr="/Users/helenebjorkman/Documents/ESS Corporate/ESS Multiple Frugal Logo files 20130923/ESS_Logo_Frugal_Blue_cmyk.png"/>
            <p:cNvPicPr/>
            <p:nvPr/>
          </p:nvPicPr>
          <p:blipFill>
            <a:blip r:embed="rId52" cstate="print">
              <a:extLst>
                <a:ext uri="{28A0092B-C50C-407E-A947-70E740481C1C}">
                  <a14:useLocalDpi xmlns:a14="http://schemas.microsoft.com/office/drawing/2010/main"/>
                </a:ext>
              </a:extLst>
            </a:blip>
            <a:srcRect/>
            <a:stretch>
              <a:fillRect/>
            </a:stretch>
          </p:blipFill>
          <p:spPr bwMode="auto">
            <a:xfrm>
              <a:off x="3004796" y="1951547"/>
              <a:ext cx="495870" cy="322102"/>
            </a:xfrm>
            <a:prstGeom prst="rect">
              <a:avLst/>
            </a:prstGeom>
            <a:solidFill>
              <a:schemeClr val="bg1"/>
            </a:solidFill>
            <a:ln>
              <a:noFill/>
            </a:ln>
          </p:spPr>
        </p:pic>
      </p:grpSp>
      <p:grpSp>
        <p:nvGrpSpPr>
          <p:cNvPr id="187" name="Group 186"/>
          <p:cNvGrpSpPr/>
          <p:nvPr/>
        </p:nvGrpSpPr>
        <p:grpSpPr>
          <a:xfrm>
            <a:off x="650319" y="5762362"/>
            <a:ext cx="919753" cy="775957"/>
            <a:chOff x="313066" y="2084887"/>
            <a:chExt cx="1063885" cy="1079545"/>
          </a:xfrm>
        </p:grpSpPr>
        <p:pic>
          <p:nvPicPr>
            <p:cNvPr id="188" name="Picture 187" descr="2016-03-10 TS2 layout text.jpg"/>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313066" y="2558223"/>
              <a:ext cx="1019113" cy="606209"/>
            </a:xfrm>
            <a:prstGeom prst="rect">
              <a:avLst/>
            </a:prstGeom>
          </p:spPr>
        </p:pic>
        <p:pic>
          <p:nvPicPr>
            <p:cNvPr id="189" name="Picture 188" descr="/Users/helenebjorkman/Documents/ESS Corporate/ESS Multiple Frugal Logo files 20130923/ESS_Logo_Frugal_Blue_cmyk.png"/>
            <p:cNvPicPr/>
            <p:nvPr/>
          </p:nvPicPr>
          <p:blipFill>
            <a:blip r:embed="rId44" cstate="print">
              <a:extLst>
                <a:ext uri="{28A0092B-C50C-407E-A947-70E740481C1C}">
                  <a14:useLocalDpi xmlns:a14="http://schemas.microsoft.com/office/drawing/2010/main"/>
                </a:ext>
              </a:extLst>
            </a:blip>
            <a:srcRect/>
            <a:stretch>
              <a:fillRect/>
            </a:stretch>
          </p:blipFill>
          <p:spPr bwMode="auto">
            <a:xfrm>
              <a:off x="904475" y="2137299"/>
              <a:ext cx="472476" cy="253747"/>
            </a:xfrm>
            <a:prstGeom prst="rect">
              <a:avLst/>
            </a:prstGeom>
            <a:noFill/>
            <a:ln>
              <a:noFill/>
            </a:ln>
          </p:spPr>
        </p:pic>
        <p:pic>
          <p:nvPicPr>
            <p:cNvPr id="190" name="Picture 189"/>
            <p:cNvPicPr>
              <a:picLocks noChangeAspect="1"/>
            </p:cNvPicPr>
            <p:nvPr/>
          </p:nvPicPr>
          <p:blipFill>
            <a:blip r:embed="rId54"/>
            <a:stretch>
              <a:fillRect/>
            </a:stretch>
          </p:blipFill>
          <p:spPr>
            <a:xfrm>
              <a:off x="405334" y="2084887"/>
              <a:ext cx="425330" cy="392101"/>
            </a:xfrm>
            <a:prstGeom prst="rect">
              <a:avLst/>
            </a:prstGeom>
          </p:spPr>
        </p:pic>
      </p:grpSp>
      <p:pic>
        <p:nvPicPr>
          <p:cNvPr id="191" name="Picture 190"/>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3218694" y="5502381"/>
            <a:ext cx="505147" cy="287053"/>
          </a:xfrm>
          <a:prstGeom prst="rect">
            <a:avLst/>
          </a:prstGeom>
        </p:spPr>
      </p:pic>
      <p:sp>
        <p:nvSpPr>
          <p:cNvPr id="192" name="Slide Number Placeholder 3"/>
          <p:cNvSpPr txBox="1">
            <a:spLocks/>
          </p:cNvSpPr>
          <p:nvPr/>
        </p:nvSpPr>
        <p:spPr>
          <a:xfrm>
            <a:off x="8138864" y="5227966"/>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a:solidFill>
                  <a:prstClr val="black">
                    <a:tint val="75000"/>
                  </a:prstClr>
                </a:solidFill>
                <a:latin typeface="Calibri"/>
              </a:rPr>
              <a:pPr/>
              <a:t>3</a:t>
            </a:fld>
            <a:endParaRPr lang="sv-SE" dirty="0">
              <a:solidFill>
                <a:prstClr val="black">
                  <a:tint val="75000"/>
                </a:prstClr>
              </a:solidFill>
              <a:latin typeface="Calibri"/>
            </a:endParaRPr>
          </a:p>
        </p:txBody>
      </p:sp>
      <p:grpSp>
        <p:nvGrpSpPr>
          <p:cNvPr id="193" name="Group 192"/>
          <p:cNvGrpSpPr/>
          <p:nvPr/>
        </p:nvGrpSpPr>
        <p:grpSpPr>
          <a:xfrm>
            <a:off x="8677944" y="4509121"/>
            <a:ext cx="607058" cy="383783"/>
            <a:chOff x="7019045" y="5545719"/>
            <a:chExt cx="966809" cy="749822"/>
          </a:xfrm>
        </p:grpSpPr>
        <p:pic>
          <p:nvPicPr>
            <p:cNvPr id="194" name="Content Placeholder 4" descr="Screen Shot 2016-03-07 at 12.59.34.png"/>
            <p:cNvPicPr>
              <a:picLocks noChangeAspect="1"/>
            </p:cNvPicPr>
            <p:nvPr/>
          </p:nvPicPr>
          <p:blipFill rotWithShape="1">
            <a:blip r:embed="rId56" cstate="print">
              <a:extLst>
                <a:ext uri="{28A0092B-C50C-407E-A947-70E740481C1C}">
                  <a14:useLocalDpi xmlns:a14="http://schemas.microsoft.com/office/drawing/2010/main"/>
                </a:ext>
              </a:extLst>
            </a:blip>
            <a:srcRect/>
            <a:stretch/>
          </p:blipFill>
          <p:spPr>
            <a:xfrm>
              <a:off x="7019045" y="5895614"/>
              <a:ext cx="966809" cy="399927"/>
            </a:xfrm>
            <a:prstGeom prst="rect">
              <a:avLst/>
            </a:prstGeom>
          </p:spPr>
        </p:pic>
        <p:pic>
          <p:nvPicPr>
            <p:cNvPr id="195" name="Picture 194" descr="/Users/helenebjorkman/Documents/ESS Corporate/ESS Multiple Frugal Logo files 20130923/ESS_Logo_Frugal_Blue_cmyk.png"/>
            <p:cNvPicPr/>
            <p:nvPr/>
          </p:nvPicPr>
          <p:blipFill>
            <a:blip r:embed="rId57" cstate="print">
              <a:extLst>
                <a:ext uri="{28A0092B-C50C-407E-A947-70E740481C1C}">
                  <a14:useLocalDpi xmlns:a14="http://schemas.microsoft.com/office/drawing/2010/main"/>
                </a:ext>
              </a:extLst>
            </a:blip>
            <a:srcRect/>
            <a:stretch>
              <a:fillRect/>
            </a:stretch>
          </p:blipFill>
          <p:spPr bwMode="auto">
            <a:xfrm>
              <a:off x="7209264" y="5545719"/>
              <a:ext cx="472476" cy="253747"/>
            </a:xfrm>
            <a:prstGeom prst="rect">
              <a:avLst/>
            </a:prstGeom>
            <a:solidFill>
              <a:schemeClr val="bg1"/>
            </a:solidFill>
            <a:ln>
              <a:noFill/>
            </a:ln>
          </p:spPr>
        </p:pic>
      </p:grpSp>
      <p:grpSp>
        <p:nvGrpSpPr>
          <p:cNvPr id="196" name="Group 195"/>
          <p:cNvGrpSpPr/>
          <p:nvPr/>
        </p:nvGrpSpPr>
        <p:grpSpPr>
          <a:xfrm>
            <a:off x="8771525" y="5061673"/>
            <a:ext cx="473936" cy="491701"/>
            <a:chOff x="8066565" y="5335229"/>
            <a:chExt cx="1016325" cy="1526749"/>
          </a:xfrm>
        </p:grpSpPr>
        <p:pic>
          <p:nvPicPr>
            <p:cNvPr id="197" name="Picture 196"/>
            <p:cNvPicPr>
              <a:picLocks noChangeAspect="1"/>
            </p:cNvPicPr>
            <p:nvPr/>
          </p:nvPicPr>
          <p:blipFill>
            <a:blip r:embed="rId58" cstate="print">
              <a:extLst>
                <a:ext uri="{28A0092B-C50C-407E-A947-70E740481C1C}">
                  <a14:useLocalDpi xmlns:a14="http://schemas.microsoft.com/office/drawing/2010/main"/>
                </a:ext>
              </a:extLst>
            </a:blip>
            <a:stretch>
              <a:fillRect/>
            </a:stretch>
          </p:blipFill>
          <p:spPr>
            <a:xfrm>
              <a:off x="8066565" y="5650784"/>
              <a:ext cx="1016325" cy="644647"/>
            </a:xfrm>
            <a:prstGeom prst="rect">
              <a:avLst/>
            </a:prstGeom>
          </p:spPr>
        </p:pic>
        <p:sp>
          <p:nvSpPr>
            <p:cNvPr id="198" name="TextBox 197"/>
            <p:cNvSpPr txBox="1"/>
            <p:nvPr/>
          </p:nvSpPr>
          <p:spPr>
            <a:xfrm>
              <a:off x="8290710" y="6336367"/>
              <a:ext cx="792180" cy="525611"/>
            </a:xfrm>
            <a:prstGeom prst="rect">
              <a:avLst/>
            </a:prstGeom>
            <a:noFill/>
          </p:spPr>
          <p:txBody>
            <a:bodyPr wrap="square" rtlCol="0">
              <a:spAutoFit/>
            </a:bodyPr>
            <a:lstStyle/>
            <a:p>
              <a:endParaRPr lang="en-US" sz="500" dirty="0"/>
            </a:p>
          </p:txBody>
        </p:sp>
        <p:pic>
          <p:nvPicPr>
            <p:cNvPr id="199" name="Picture 198" descr="/Users/helenebjorkman/Documents/ESS Corporate/ESS Multiple Frugal Logo files 20130923/ESS_Logo_Frugal_Blue_cmyk.png"/>
            <p:cNvPicPr/>
            <p:nvPr/>
          </p:nvPicPr>
          <p:blipFill>
            <a:blip r:embed="rId59" cstate="print">
              <a:extLst>
                <a:ext uri="{28A0092B-C50C-407E-A947-70E740481C1C}">
                  <a14:useLocalDpi xmlns:a14="http://schemas.microsoft.com/office/drawing/2010/main"/>
                </a:ext>
              </a:extLst>
            </a:blip>
            <a:srcRect/>
            <a:stretch>
              <a:fillRect/>
            </a:stretch>
          </p:blipFill>
          <p:spPr bwMode="auto">
            <a:xfrm>
              <a:off x="8268834" y="5335229"/>
              <a:ext cx="472476" cy="253747"/>
            </a:xfrm>
            <a:prstGeom prst="rect">
              <a:avLst/>
            </a:prstGeom>
            <a:solidFill>
              <a:schemeClr val="bg1"/>
            </a:solidFill>
            <a:ln>
              <a:noFill/>
            </a:ln>
          </p:spPr>
        </p:pic>
      </p:grpSp>
      <p:grpSp>
        <p:nvGrpSpPr>
          <p:cNvPr id="200" name="Group 199"/>
          <p:cNvGrpSpPr/>
          <p:nvPr/>
        </p:nvGrpSpPr>
        <p:grpSpPr>
          <a:xfrm>
            <a:off x="7597914" y="4707086"/>
            <a:ext cx="850841" cy="620638"/>
            <a:chOff x="5774637" y="5327339"/>
            <a:chExt cx="1088454" cy="1128769"/>
          </a:xfrm>
        </p:grpSpPr>
        <p:pic>
          <p:nvPicPr>
            <p:cNvPr id="201" name="Picture 200" descr="Screen Shot 2016-03-08 at 05.09.33 .png"/>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5774637" y="5681868"/>
              <a:ext cx="1088454" cy="774240"/>
            </a:xfrm>
            <a:prstGeom prst="rect">
              <a:avLst/>
            </a:prstGeom>
          </p:spPr>
        </p:pic>
        <p:pic>
          <p:nvPicPr>
            <p:cNvPr id="202" name="Picture 201" descr="/Users/helenebjorkman/Documents/ESS Corporate/ESS Multiple Frugal Logo files 20130923/ESS_Logo_Frugal_Blue_cmyk.png"/>
            <p:cNvPicPr/>
            <p:nvPr/>
          </p:nvPicPr>
          <p:blipFill>
            <a:blip r:embed="rId61" cstate="print">
              <a:extLst>
                <a:ext uri="{28A0092B-C50C-407E-A947-70E740481C1C}">
                  <a14:useLocalDpi xmlns:a14="http://schemas.microsoft.com/office/drawing/2010/main"/>
                </a:ext>
              </a:extLst>
            </a:blip>
            <a:srcRect/>
            <a:stretch>
              <a:fillRect/>
            </a:stretch>
          </p:blipFill>
          <p:spPr bwMode="auto">
            <a:xfrm>
              <a:off x="6144338" y="5327339"/>
              <a:ext cx="472476" cy="253747"/>
            </a:xfrm>
            <a:prstGeom prst="rect">
              <a:avLst/>
            </a:prstGeom>
            <a:solidFill>
              <a:schemeClr val="bg1"/>
            </a:solidFill>
            <a:ln>
              <a:noFill/>
            </a:ln>
          </p:spPr>
        </p:pic>
      </p:grpSp>
      <p:grpSp>
        <p:nvGrpSpPr>
          <p:cNvPr id="204" name="Group 203"/>
          <p:cNvGrpSpPr/>
          <p:nvPr/>
        </p:nvGrpSpPr>
        <p:grpSpPr>
          <a:xfrm>
            <a:off x="5864197" y="4718854"/>
            <a:ext cx="1283613" cy="613756"/>
            <a:chOff x="3920058" y="5344743"/>
            <a:chExt cx="1642085" cy="1116252"/>
          </a:xfrm>
        </p:grpSpPr>
        <p:pic>
          <p:nvPicPr>
            <p:cNvPr id="205" name="Picture 204"/>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3920058" y="5665373"/>
              <a:ext cx="1642085" cy="795622"/>
            </a:xfrm>
            <a:prstGeom prst="rect">
              <a:avLst/>
            </a:prstGeom>
          </p:spPr>
        </p:pic>
        <p:pic>
          <p:nvPicPr>
            <p:cNvPr id="206" name="Picture 205"/>
            <p:cNvPicPr>
              <a:picLocks noChangeAspect="1"/>
            </p:cNvPicPr>
            <p:nvPr/>
          </p:nvPicPr>
          <p:blipFill rotWithShape="1">
            <a:blip r:embed="rId63" cstate="print">
              <a:extLst>
                <a:ext uri="{28A0092B-C50C-407E-A947-70E740481C1C}">
                  <a14:useLocalDpi xmlns:a14="http://schemas.microsoft.com/office/drawing/2010/main"/>
                </a:ext>
              </a:extLst>
            </a:blip>
            <a:srcRect/>
            <a:stretch/>
          </p:blipFill>
          <p:spPr>
            <a:xfrm>
              <a:off x="4791366" y="5344743"/>
              <a:ext cx="288778" cy="311320"/>
            </a:xfrm>
            <a:prstGeom prst="rect">
              <a:avLst/>
            </a:prstGeom>
          </p:spPr>
        </p:pic>
        <p:pic>
          <p:nvPicPr>
            <p:cNvPr id="207" name="Picture 206" descr="/Users/helenebjorkman/Documents/ESS Corporate/ESS Multiple Frugal Logo files 20130923/ESS_Logo_Frugal_Blue_cmyk.png"/>
            <p:cNvPicPr/>
            <p:nvPr/>
          </p:nvPicPr>
          <p:blipFill>
            <a:blip r:embed="rId64" cstate="print">
              <a:extLst>
                <a:ext uri="{28A0092B-C50C-407E-A947-70E740481C1C}">
                  <a14:useLocalDpi xmlns:a14="http://schemas.microsoft.com/office/drawing/2010/main"/>
                </a:ext>
              </a:extLst>
            </a:blip>
            <a:srcRect/>
            <a:stretch>
              <a:fillRect/>
            </a:stretch>
          </p:blipFill>
          <p:spPr bwMode="auto">
            <a:xfrm>
              <a:off x="4295840" y="5344743"/>
              <a:ext cx="495870" cy="322102"/>
            </a:xfrm>
            <a:prstGeom prst="rect">
              <a:avLst/>
            </a:prstGeom>
            <a:solidFill>
              <a:schemeClr val="bg1"/>
            </a:solidFill>
            <a:ln>
              <a:noFill/>
            </a:ln>
          </p:spPr>
        </p:pic>
      </p:grpSp>
      <p:grpSp>
        <p:nvGrpSpPr>
          <p:cNvPr id="208" name="Group 207"/>
          <p:cNvGrpSpPr/>
          <p:nvPr/>
        </p:nvGrpSpPr>
        <p:grpSpPr>
          <a:xfrm>
            <a:off x="647639" y="4688209"/>
            <a:ext cx="516114" cy="765147"/>
            <a:chOff x="179394" y="5178818"/>
            <a:chExt cx="660248" cy="1391591"/>
          </a:xfrm>
        </p:grpSpPr>
        <p:pic>
          <p:nvPicPr>
            <p:cNvPr id="209" name="Picture 3"/>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313066" y="5650785"/>
              <a:ext cx="515581" cy="9196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0" name="Picture 209"/>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179394" y="5178818"/>
              <a:ext cx="660248" cy="429364"/>
            </a:xfrm>
            <a:prstGeom prst="rect">
              <a:avLst/>
            </a:prstGeom>
          </p:spPr>
        </p:pic>
      </p:grpSp>
      <p:grpSp>
        <p:nvGrpSpPr>
          <p:cNvPr id="211" name="Group 210"/>
          <p:cNvGrpSpPr/>
          <p:nvPr/>
        </p:nvGrpSpPr>
        <p:grpSpPr>
          <a:xfrm>
            <a:off x="3874532" y="4626386"/>
            <a:ext cx="1107116" cy="798306"/>
            <a:chOff x="2314134" y="5205173"/>
            <a:chExt cx="1416298" cy="1451898"/>
          </a:xfrm>
        </p:grpSpPr>
        <p:grpSp>
          <p:nvGrpSpPr>
            <p:cNvPr id="212" name="Group 211"/>
            <p:cNvGrpSpPr/>
            <p:nvPr/>
          </p:nvGrpSpPr>
          <p:grpSpPr>
            <a:xfrm>
              <a:off x="2314134" y="5581725"/>
              <a:ext cx="1416298" cy="1075346"/>
              <a:chOff x="2339752" y="4221088"/>
              <a:chExt cx="2664296" cy="2587514"/>
            </a:xfrm>
          </p:grpSpPr>
          <p:pic>
            <p:nvPicPr>
              <p:cNvPr id="214" name="Picture 213" descr="Screen Shot 2016-03-10 at 14.19.44.png"/>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2339752" y="4221088"/>
                <a:ext cx="2592288" cy="2587514"/>
              </a:xfrm>
              <a:prstGeom prst="rect">
                <a:avLst/>
              </a:prstGeom>
            </p:spPr>
          </p:pic>
          <p:sp>
            <p:nvSpPr>
              <p:cNvPr id="215" name="Rectangle 214"/>
              <p:cNvSpPr/>
              <p:nvPr/>
            </p:nvSpPr>
            <p:spPr>
              <a:xfrm>
                <a:off x="4716016" y="5373216"/>
                <a:ext cx="2880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3" name="Picture 212"/>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2595340" y="5205173"/>
              <a:ext cx="926674" cy="343963"/>
            </a:xfrm>
            <a:prstGeom prst="rect">
              <a:avLst/>
            </a:prstGeom>
          </p:spPr>
        </p:pic>
      </p:grpSp>
      <p:grpSp>
        <p:nvGrpSpPr>
          <p:cNvPr id="216" name="Group 215"/>
          <p:cNvGrpSpPr/>
          <p:nvPr/>
        </p:nvGrpSpPr>
        <p:grpSpPr>
          <a:xfrm>
            <a:off x="1295792" y="4692712"/>
            <a:ext cx="820430" cy="819642"/>
            <a:chOff x="1058701" y="5193573"/>
            <a:chExt cx="1049550" cy="1490702"/>
          </a:xfrm>
        </p:grpSpPr>
        <p:pic>
          <p:nvPicPr>
            <p:cNvPr id="217" name="Content Placeholder 3" descr="Phase Reference Line test .jpg"/>
            <p:cNvPicPr>
              <a:picLocks noChangeAspect="1"/>
            </p:cNvPicPr>
            <p:nvPr/>
          </p:nvPicPr>
          <p:blipFill rotWithShape="1">
            <a:blip r:embed="rId69" cstate="print">
              <a:extLst>
                <a:ext uri="{28A0092B-C50C-407E-A947-70E740481C1C}">
                  <a14:useLocalDpi xmlns:a14="http://schemas.microsoft.com/office/drawing/2010/main"/>
                </a:ext>
              </a:extLst>
            </a:blip>
            <a:srcRect l="-1025" r="-515"/>
            <a:stretch/>
          </p:blipFill>
          <p:spPr>
            <a:xfrm>
              <a:off x="1058701" y="6075732"/>
              <a:ext cx="1049550" cy="608543"/>
            </a:xfrm>
            <a:prstGeom prst="rect">
              <a:avLst/>
            </a:prstGeom>
          </p:spPr>
        </p:pic>
        <p:pic>
          <p:nvPicPr>
            <p:cNvPr id="218" name="Picture 217"/>
            <p:cNvPicPr>
              <a:picLocks noChangeAspect="1"/>
            </p:cNvPicPr>
            <p:nvPr/>
          </p:nvPicPr>
          <p:blipFill rotWithShape="1">
            <a:blip r:embed="rId70" cstate="print">
              <a:extLst>
                <a:ext uri="{28A0092B-C50C-407E-A947-70E740481C1C}">
                  <a14:useLocalDpi xmlns:a14="http://schemas.microsoft.com/office/drawing/2010/main"/>
                </a:ext>
              </a:extLst>
            </a:blip>
            <a:srcRect/>
            <a:stretch/>
          </p:blipFill>
          <p:spPr>
            <a:xfrm>
              <a:off x="1246976" y="5657193"/>
              <a:ext cx="273478" cy="304342"/>
            </a:xfrm>
            <a:prstGeom prst="rect">
              <a:avLst/>
            </a:prstGeom>
          </p:spPr>
        </p:pic>
        <p:pic>
          <p:nvPicPr>
            <p:cNvPr id="219" name="Picture 218"/>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1606145" y="5657192"/>
              <a:ext cx="304656" cy="283401"/>
            </a:xfrm>
            <a:prstGeom prst="rect">
              <a:avLst/>
            </a:prstGeom>
          </p:spPr>
        </p:pic>
        <p:pic>
          <p:nvPicPr>
            <p:cNvPr id="220" name="Picture 219"/>
            <p:cNvPicPr>
              <a:picLocks noChangeAspect="1"/>
            </p:cNvPicPr>
            <p:nvPr/>
          </p:nvPicPr>
          <p:blipFill>
            <a:blip r:embed="rId72" cstate="print">
              <a:extLst>
                <a:ext uri="{28A0092B-C50C-407E-A947-70E740481C1C}">
                  <a14:useLocalDpi xmlns:a14="http://schemas.microsoft.com/office/drawing/2010/main"/>
                </a:ext>
              </a:extLst>
            </a:blip>
            <a:stretch>
              <a:fillRect/>
            </a:stretch>
          </p:blipFill>
          <p:spPr>
            <a:xfrm>
              <a:off x="1235379" y="5193573"/>
              <a:ext cx="299439" cy="440351"/>
            </a:xfrm>
            <a:prstGeom prst="rect">
              <a:avLst/>
            </a:prstGeom>
          </p:spPr>
        </p:pic>
        <p:pic>
          <p:nvPicPr>
            <p:cNvPr id="221" name="Picture 220"/>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1570764" y="5223897"/>
              <a:ext cx="449979" cy="424980"/>
            </a:xfrm>
            <a:prstGeom prst="rect">
              <a:avLst/>
            </a:prstGeom>
          </p:spPr>
        </p:pic>
      </p:grpSp>
      <p:pic>
        <p:nvPicPr>
          <p:cNvPr id="222" name="Picture 221"/>
          <p:cNvPicPr>
            <a:picLocks noChangeAspect="1"/>
          </p:cNvPicPr>
          <p:nvPr/>
        </p:nvPicPr>
        <p:blipFill>
          <a:blip r:embed="rId54"/>
          <a:stretch>
            <a:fillRect/>
          </a:stretch>
        </p:blipFill>
        <p:spPr>
          <a:xfrm>
            <a:off x="9781456" y="4718855"/>
            <a:ext cx="268263" cy="247305"/>
          </a:xfrm>
          <a:prstGeom prst="rect">
            <a:avLst/>
          </a:prstGeom>
        </p:spPr>
      </p:pic>
      <p:pic>
        <p:nvPicPr>
          <p:cNvPr id="223" name="Picture 222"/>
          <p:cNvPicPr>
            <a:picLocks noChangeAspect="1"/>
          </p:cNvPicPr>
          <p:nvPr/>
        </p:nvPicPr>
        <p:blipFill>
          <a:blip r:embed="rId74" cstate="print">
            <a:extLst>
              <a:ext uri="{28A0092B-C50C-407E-A947-70E740481C1C}">
                <a14:useLocalDpi xmlns:a14="http://schemas.microsoft.com/office/drawing/2010/main"/>
              </a:ext>
            </a:extLst>
          </a:blip>
          <a:stretch>
            <a:fillRect/>
          </a:stretch>
        </p:blipFill>
        <p:spPr>
          <a:xfrm>
            <a:off x="10108440" y="4874491"/>
            <a:ext cx="290534" cy="317491"/>
          </a:xfrm>
          <a:prstGeom prst="rect">
            <a:avLst/>
          </a:prstGeom>
        </p:spPr>
      </p:pic>
      <p:pic>
        <p:nvPicPr>
          <p:cNvPr id="203" name="Picture 202">
            <a:extLst>
              <a:ext uri="{FF2B5EF4-FFF2-40B4-BE49-F238E27FC236}">
                <a16:creationId xmlns:a16="http://schemas.microsoft.com/office/drawing/2014/main" id="{4FD09BE1-548E-BC45-9D9B-2B2AC0A1D37D}"/>
              </a:ext>
            </a:extLst>
          </p:cNvPr>
          <p:cNvPicPr>
            <a:picLocks noChangeAspect="1"/>
          </p:cNvPicPr>
          <p:nvPr/>
        </p:nvPicPr>
        <p:blipFill>
          <a:blip r:embed="rId75"/>
          <a:stretch>
            <a:fillRect/>
          </a:stretch>
        </p:blipFill>
        <p:spPr>
          <a:xfrm>
            <a:off x="1127448" y="3549447"/>
            <a:ext cx="9937103" cy="1251956"/>
          </a:xfrm>
          <a:prstGeom prst="rect">
            <a:avLst/>
          </a:prstGeom>
        </p:spPr>
      </p:pic>
    </p:spTree>
    <p:extLst>
      <p:ext uri="{BB962C8B-B14F-4D97-AF65-F5344CB8AC3E}">
        <p14:creationId xmlns:p14="http://schemas.microsoft.com/office/powerpoint/2010/main" val="2292604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5</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30</a:t>
            </a:fld>
            <a:endParaRPr lang="sv-SE" dirty="0"/>
          </a:p>
        </p:txBody>
      </p:sp>
      <p:sp>
        <p:nvSpPr>
          <p:cNvPr id="6" name="Content Placeholder 5">
            <a:extLst>
              <a:ext uri="{FF2B5EF4-FFF2-40B4-BE49-F238E27FC236}">
                <a16:creationId xmlns:a16="http://schemas.microsoft.com/office/drawing/2014/main" id="{FCBDAE1D-2129-6047-8A8A-9C2BBB1D34C4}"/>
              </a:ext>
            </a:extLst>
          </p:cNvPr>
          <p:cNvSpPr>
            <a:spLocks noGrp="1"/>
          </p:cNvSpPr>
          <p:nvPr>
            <p:ph idx="1"/>
          </p:nvPr>
        </p:nvSpPr>
        <p:spPr/>
        <p:txBody>
          <a:bodyPr>
            <a:normAutofit fontScale="92500"/>
          </a:bodyPr>
          <a:lstStyle/>
          <a:p>
            <a:pPr marL="0" indent="0">
              <a:buNone/>
            </a:pPr>
            <a:r>
              <a:rPr lang="en-US" b="1" dirty="0"/>
              <a:t>Recommendation:</a:t>
            </a:r>
            <a:endParaRPr lang="sv-SE" b="1" dirty="0"/>
          </a:p>
          <a:p>
            <a:pPr marL="0" indent="0">
              <a:buNone/>
            </a:pPr>
            <a:r>
              <a:rPr lang="en-US" dirty="0"/>
              <a:t>During commissioning there has to be enough staff to operate and write</a:t>
            </a:r>
            <a:r>
              <a:rPr lang="sv-SE" dirty="0"/>
              <a:t> </a:t>
            </a:r>
            <a:r>
              <a:rPr lang="en-US" dirty="0"/>
              <a:t>instructions for operation. One 8 </a:t>
            </a:r>
            <a:r>
              <a:rPr lang="en-US" dirty="0" err="1"/>
              <a:t>hr</a:t>
            </a:r>
            <a:r>
              <a:rPr lang="en-US" dirty="0"/>
              <a:t> shift per day may prove inadequate; 2 shifts can</a:t>
            </a:r>
            <a:r>
              <a:rPr lang="sv-SE" dirty="0"/>
              <a:t> </a:t>
            </a:r>
            <a:r>
              <a:rPr lang="en-US" dirty="0"/>
              <a:t>provide an opportunity for catch up on the AD schedule. Means must be provided to</a:t>
            </a:r>
            <a:r>
              <a:rPr lang="sv-SE" dirty="0"/>
              <a:t> </a:t>
            </a:r>
            <a:r>
              <a:rPr lang="en-US" dirty="0"/>
              <a:t>facilitate conditioning of RF components for long periods when beam is not present.</a:t>
            </a:r>
            <a:endParaRPr lang="sv-SE" dirty="0"/>
          </a:p>
          <a:p>
            <a:pPr marL="0" indent="0">
              <a:buNone/>
            </a:pPr>
            <a:r>
              <a:rPr lang="en-US" dirty="0"/>
              <a:t> </a:t>
            </a:r>
            <a:endParaRPr lang="sv-SE" dirty="0"/>
          </a:p>
          <a:p>
            <a:pPr marL="0" indent="0">
              <a:buNone/>
            </a:pPr>
            <a:r>
              <a:rPr lang="en-US" i="1" dirty="0"/>
              <a:t>Reply: Unfortunately, we didn't get a permission to hire staff (control room operators/shift leaders) for the beam commissioning stage of Ion Source and LEBT. Therefore, we still haven't written good set of instructions for operation. We have moved to extended shifts (8 am to 9 pm) in the period between March 18 and April 26 to try to help for catching up on the schedule. We are currently hiring 2 shift leaders/operators, which will help with writing the operating instructions as well as be present in the next stages of commissioning, including RF conditioning. However, this number is not enough to allow 24/7 for longer periods of time. We are considering either bringing additional staff. At the same time, we are exploring with HR and the unions, the possibilities we have with existing personnel.</a:t>
            </a:r>
            <a:endParaRPr lang="sv-SE" dirty="0"/>
          </a:p>
          <a:p>
            <a:pPr marL="0" indent="0">
              <a:buNone/>
            </a:pPr>
            <a:endParaRPr lang="en-GB" dirty="0"/>
          </a:p>
        </p:txBody>
      </p:sp>
    </p:spTree>
    <p:extLst>
      <p:ext uri="{BB962C8B-B14F-4D97-AF65-F5344CB8AC3E}">
        <p14:creationId xmlns:p14="http://schemas.microsoft.com/office/powerpoint/2010/main" val="1162485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6</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31</a:t>
            </a:fld>
            <a:endParaRPr lang="sv-SE" dirty="0"/>
          </a:p>
        </p:txBody>
      </p:sp>
      <p:sp>
        <p:nvSpPr>
          <p:cNvPr id="6" name="Content Placeholder 5">
            <a:extLst>
              <a:ext uri="{FF2B5EF4-FFF2-40B4-BE49-F238E27FC236}">
                <a16:creationId xmlns:a16="http://schemas.microsoft.com/office/drawing/2014/main" id="{79C2ACC4-F051-2646-8ADB-A1AA3B4506DB}"/>
              </a:ext>
            </a:extLst>
          </p:cNvPr>
          <p:cNvSpPr>
            <a:spLocks noGrp="1"/>
          </p:cNvSpPr>
          <p:nvPr>
            <p:ph idx="1"/>
          </p:nvPr>
        </p:nvSpPr>
        <p:spPr/>
        <p:txBody>
          <a:bodyPr/>
          <a:lstStyle/>
          <a:p>
            <a:pPr marL="0" indent="0">
              <a:buNone/>
            </a:pPr>
            <a:r>
              <a:rPr lang="en-US" b="1" dirty="0"/>
              <a:t>Recommendation:</a:t>
            </a:r>
            <a:endParaRPr lang="sv-SE" b="1" dirty="0"/>
          </a:p>
          <a:p>
            <a:pPr marL="0" indent="0">
              <a:buNone/>
            </a:pPr>
            <a:r>
              <a:rPr lang="en-US" dirty="0" err="1"/>
              <a:t>Finalise</a:t>
            </a:r>
            <a:r>
              <a:rPr lang="en-US" dirty="0"/>
              <a:t> use cases and probable fault modes. Work with the</a:t>
            </a:r>
            <a:endParaRPr lang="sv-SE" dirty="0"/>
          </a:p>
          <a:p>
            <a:pPr marL="0" indent="0">
              <a:buNone/>
            </a:pPr>
            <a:r>
              <a:rPr lang="en-US" dirty="0"/>
              <a:t>science/instrument specialists and those knowledgeable of target damage scenarios.</a:t>
            </a:r>
            <a:endParaRPr lang="sv-SE" dirty="0"/>
          </a:p>
          <a:p>
            <a:pPr marL="0" indent="0">
              <a:buNone/>
            </a:pPr>
            <a:r>
              <a:rPr lang="en-US" dirty="0"/>
              <a:t> </a:t>
            </a:r>
            <a:endParaRPr lang="sv-SE" dirty="0"/>
          </a:p>
          <a:p>
            <a:pPr marL="0" indent="0">
              <a:buNone/>
            </a:pPr>
            <a:r>
              <a:rPr lang="en-US" i="1" dirty="0"/>
              <a:t>Reply: Both Inigo Alonso and </a:t>
            </a:r>
            <a:r>
              <a:rPr lang="en-US" i="1" dirty="0" err="1"/>
              <a:t>Lali</a:t>
            </a:r>
            <a:r>
              <a:rPr lang="en-US" i="1" dirty="0"/>
              <a:t> </a:t>
            </a:r>
            <a:r>
              <a:rPr lang="en-US" i="1" dirty="0" err="1"/>
              <a:t>Tchelidze</a:t>
            </a:r>
            <a:r>
              <a:rPr lang="en-US" i="1" dirty="0"/>
              <a:t> will address this recommendation in their presentations at the next TAC meeting. </a:t>
            </a:r>
            <a:endParaRPr lang="sv-SE" dirty="0"/>
          </a:p>
          <a:p>
            <a:pPr marL="0" indent="0">
              <a:buNone/>
            </a:pPr>
            <a:r>
              <a:rPr lang="en-US" i="1" dirty="0" err="1"/>
              <a:t>Lali’s</a:t>
            </a:r>
            <a:r>
              <a:rPr lang="en-US" i="1" dirty="0"/>
              <a:t> response: the operation of the neutron source (accelerator and target) and related technical infrastructure will occur from the main control room. Integrated approach was taken, and the control room team will be trained and responsible for operating the neutron source.</a:t>
            </a:r>
            <a:endParaRPr lang="sv-SE" dirty="0"/>
          </a:p>
          <a:p>
            <a:pPr marL="0" indent="0">
              <a:buNone/>
            </a:pPr>
            <a:endParaRPr lang="en-GB" dirty="0"/>
          </a:p>
        </p:txBody>
      </p:sp>
    </p:spTree>
    <p:extLst>
      <p:ext uri="{BB962C8B-B14F-4D97-AF65-F5344CB8AC3E}">
        <p14:creationId xmlns:p14="http://schemas.microsoft.com/office/powerpoint/2010/main" val="1879262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 7</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32</a:t>
            </a:fld>
            <a:endParaRPr lang="sv-SE" dirty="0"/>
          </a:p>
        </p:txBody>
      </p:sp>
      <p:sp>
        <p:nvSpPr>
          <p:cNvPr id="6" name="Content Placeholder 5">
            <a:extLst>
              <a:ext uri="{FF2B5EF4-FFF2-40B4-BE49-F238E27FC236}">
                <a16:creationId xmlns:a16="http://schemas.microsoft.com/office/drawing/2014/main" id="{11A83AC1-D598-D54F-8755-E0E5F747616C}"/>
              </a:ext>
            </a:extLst>
          </p:cNvPr>
          <p:cNvSpPr>
            <a:spLocks noGrp="1"/>
          </p:cNvSpPr>
          <p:nvPr>
            <p:ph idx="1"/>
          </p:nvPr>
        </p:nvSpPr>
        <p:spPr/>
        <p:txBody>
          <a:bodyPr>
            <a:normAutofit fontScale="92500" lnSpcReduction="20000"/>
          </a:bodyPr>
          <a:lstStyle/>
          <a:p>
            <a:pPr marL="0" indent="0">
              <a:buNone/>
            </a:pPr>
            <a:r>
              <a:rPr lang="en-US" b="1" dirty="0"/>
              <a:t>Recommendation:</a:t>
            </a:r>
            <a:endParaRPr lang="sv-SE" b="1" dirty="0"/>
          </a:p>
          <a:p>
            <a:pPr marL="0" indent="0">
              <a:buNone/>
            </a:pPr>
            <a:r>
              <a:rPr lang="en-US" dirty="0"/>
              <a:t>In the readiness reviews make sure that the process documents focus on the readiness of infrastructure and controls. The new HOTC and the installation and commissioning managers must be strongly involved in the preparation for these reviews, and be confident that rapid turn-on will be achieved.</a:t>
            </a:r>
            <a:endParaRPr lang="sv-SE" dirty="0"/>
          </a:p>
          <a:p>
            <a:pPr marL="0" indent="0">
              <a:buNone/>
            </a:pPr>
            <a:r>
              <a:rPr lang="en-US" dirty="0"/>
              <a:t> </a:t>
            </a:r>
            <a:endParaRPr lang="sv-SE" dirty="0"/>
          </a:p>
          <a:p>
            <a:pPr marL="0" indent="0">
              <a:buNone/>
            </a:pPr>
            <a:r>
              <a:rPr lang="en-US" i="1" dirty="0"/>
              <a:t>Reply: A distinction needs to be made here between Installation Readiness Reviews (IRRs) and Safety Readiness Reviews (SRRs). While both infrastructure and controls are discussed at the IRRs it is not a requirement that these systems be complete prior to the start of installation. Doing so would add an add unnecessary delay to the project. For example, we will start the 6 month long installation of the cryogenic distribution system in April 2019 well before either the instrumentation cables are pulled or all the control software is developed. Waiting for these activities to be completed would add 4 – 6 months to the schedule. The IRR does check that start of component installation does not preclude later installation of controls or infrastructure.</a:t>
            </a:r>
            <a:endParaRPr lang="sv-SE" dirty="0"/>
          </a:p>
          <a:p>
            <a:pPr marL="0" indent="0">
              <a:buNone/>
            </a:pPr>
            <a:r>
              <a:rPr lang="en-US" dirty="0"/>
              <a:t> </a:t>
            </a:r>
            <a:endParaRPr lang="sv-SE" dirty="0"/>
          </a:p>
          <a:p>
            <a:pPr marL="0" indent="0">
              <a:buNone/>
            </a:pPr>
            <a:r>
              <a:rPr lang="en-US" i="1" dirty="0"/>
              <a:t>In the case of the SRR, the situation is different. It is the expectation that the system can move into operations immediately after the SRR. ESS will ensure that controls and infrastructure are ready prior to the SRR. The HOTC and installation mangers will contribute to making sure that rapid turn-on is achieved.</a:t>
            </a:r>
            <a:endParaRPr lang="sv-SE" dirty="0"/>
          </a:p>
          <a:p>
            <a:pPr marL="0" indent="0">
              <a:buNone/>
            </a:pPr>
            <a:endParaRPr lang="en-GB" dirty="0"/>
          </a:p>
        </p:txBody>
      </p:sp>
    </p:spTree>
    <p:extLst>
      <p:ext uri="{BB962C8B-B14F-4D97-AF65-F5344CB8AC3E}">
        <p14:creationId xmlns:p14="http://schemas.microsoft.com/office/powerpoint/2010/main" val="1615866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33</a:t>
            </a:fld>
            <a:endParaRPr lang="sv-SE" dirty="0"/>
          </a:p>
        </p:txBody>
      </p:sp>
      <p:sp>
        <p:nvSpPr>
          <p:cNvPr id="6" name="Content Placeholder 5">
            <a:extLst>
              <a:ext uri="{FF2B5EF4-FFF2-40B4-BE49-F238E27FC236}">
                <a16:creationId xmlns:a16="http://schemas.microsoft.com/office/drawing/2014/main" id="{AA696B57-64F0-5F46-ACB5-BB0EE15D85BA}"/>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4173205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34</a:t>
            </a:fld>
            <a:endParaRPr lang="sv-SE" dirty="0"/>
          </a:p>
        </p:txBody>
      </p:sp>
      <p:sp>
        <p:nvSpPr>
          <p:cNvPr id="6" name="Content Placeholder 5">
            <a:extLst>
              <a:ext uri="{FF2B5EF4-FFF2-40B4-BE49-F238E27FC236}">
                <a16:creationId xmlns:a16="http://schemas.microsoft.com/office/drawing/2014/main" id="{C1B82D35-ECF2-1041-9013-27217CB3362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19180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FA07-B97B-004C-A012-1C4771A48EA6}"/>
              </a:ext>
            </a:extLst>
          </p:cNvPr>
          <p:cNvSpPr>
            <a:spLocks noGrp="1"/>
          </p:cNvSpPr>
          <p:nvPr>
            <p:ph type="title"/>
          </p:nvPr>
        </p:nvSpPr>
        <p:spPr/>
        <p:txBody>
          <a:bodyPr/>
          <a:lstStyle/>
          <a:p>
            <a:r>
              <a:rPr lang="en-GB" dirty="0"/>
              <a:t>Replies to ATAC 18</a:t>
            </a:r>
          </a:p>
        </p:txBody>
      </p:sp>
      <p:sp>
        <p:nvSpPr>
          <p:cNvPr id="4" name="Slide Number Placeholder 3">
            <a:extLst>
              <a:ext uri="{FF2B5EF4-FFF2-40B4-BE49-F238E27FC236}">
                <a16:creationId xmlns:a16="http://schemas.microsoft.com/office/drawing/2014/main" id="{933CE165-B514-934C-9B7C-E4C86BD5ACBC}"/>
              </a:ext>
            </a:extLst>
          </p:cNvPr>
          <p:cNvSpPr>
            <a:spLocks noGrp="1"/>
          </p:cNvSpPr>
          <p:nvPr>
            <p:ph type="sldNum" sz="quarter" idx="12"/>
          </p:nvPr>
        </p:nvSpPr>
        <p:spPr/>
        <p:txBody>
          <a:bodyPr/>
          <a:lstStyle/>
          <a:p>
            <a:fld id="{551115BC-487E-4422-894C-CB7CD3E79223}" type="slidenum">
              <a:rPr lang="sv-SE" smtClean="0"/>
              <a:t>35</a:t>
            </a:fld>
            <a:endParaRPr lang="sv-SE" dirty="0"/>
          </a:p>
        </p:txBody>
      </p:sp>
      <p:sp>
        <p:nvSpPr>
          <p:cNvPr id="6" name="Content Placeholder 5">
            <a:extLst>
              <a:ext uri="{FF2B5EF4-FFF2-40B4-BE49-F238E27FC236}">
                <a16:creationId xmlns:a16="http://schemas.microsoft.com/office/drawing/2014/main" id="{A5B3AA4D-FAD3-2542-9558-B465108B054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890378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Accelerator: staff categories through time</a:t>
            </a:r>
          </a:p>
        </p:txBody>
      </p:sp>
      <p:sp>
        <p:nvSpPr>
          <p:cNvPr id="4" name="Slide Number Placeholder 3"/>
          <p:cNvSpPr>
            <a:spLocks noGrp="1"/>
          </p:cNvSpPr>
          <p:nvPr>
            <p:ph type="sldNum" sz="quarter" idx="12"/>
          </p:nvPr>
        </p:nvSpPr>
        <p:spPr/>
        <p:txBody>
          <a:bodyPr/>
          <a:lstStyle/>
          <a:p>
            <a:fld id="{551115BC-487E-4422-894C-CB7CD3E79223}" type="slidenum">
              <a:rPr lang="en-GB" smtClean="0"/>
              <a:t>36</a:t>
            </a:fld>
            <a:endParaRPr lang="en-GB"/>
          </a:p>
        </p:txBody>
      </p:sp>
      <p:graphicFrame>
        <p:nvGraphicFramePr>
          <p:cNvPr id="5" name="Table 4"/>
          <p:cNvGraphicFramePr>
            <a:graphicFrameLocks noGrp="1"/>
          </p:cNvGraphicFramePr>
          <p:nvPr>
            <p:extLst/>
          </p:nvPr>
        </p:nvGraphicFramePr>
        <p:xfrm>
          <a:off x="1783273" y="5877273"/>
          <a:ext cx="8427526" cy="770221"/>
        </p:xfrm>
        <a:graphic>
          <a:graphicData uri="http://schemas.openxmlformats.org/drawingml/2006/table">
            <a:tbl>
              <a:tblPr>
                <a:tableStyleId>{5C22544A-7EE6-4342-B048-85BDC9FD1C3A}</a:tableStyleId>
              </a:tblPr>
              <a:tblGrid>
                <a:gridCol w="2296503">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39109">
                  <a:extLst>
                    <a:ext uri="{9D8B030D-6E8A-4147-A177-3AD203B41FA5}">
                      <a16:colId xmlns:a16="http://schemas.microsoft.com/office/drawing/2014/main" val="20002"/>
                    </a:ext>
                  </a:extLst>
                </a:gridCol>
                <a:gridCol w="501585">
                  <a:extLst>
                    <a:ext uri="{9D8B030D-6E8A-4147-A177-3AD203B41FA5}">
                      <a16:colId xmlns:a16="http://schemas.microsoft.com/office/drawing/2014/main" val="20003"/>
                    </a:ext>
                  </a:extLst>
                </a:gridCol>
                <a:gridCol w="501585">
                  <a:extLst>
                    <a:ext uri="{9D8B030D-6E8A-4147-A177-3AD203B41FA5}">
                      <a16:colId xmlns:a16="http://schemas.microsoft.com/office/drawing/2014/main" val="20004"/>
                    </a:ext>
                  </a:extLst>
                </a:gridCol>
                <a:gridCol w="501585">
                  <a:extLst>
                    <a:ext uri="{9D8B030D-6E8A-4147-A177-3AD203B41FA5}">
                      <a16:colId xmlns:a16="http://schemas.microsoft.com/office/drawing/2014/main" val="20005"/>
                    </a:ext>
                  </a:extLst>
                </a:gridCol>
                <a:gridCol w="501585">
                  <a:extLst>
                    <a:ext uri="{9D8B030D-6E8A-4147-A177-3AD203B41FA5}">
                      <a16:colId xmlns:a16="http://schemas.microsoft.com/office/drawing/2014/main" val="20006"/>
                    </a:ext>
                  </a:extLst>
                </a:gridCol>
                <a:gridCol w="501585">
                  <a:extLst>
                    <a:ext uri="{9D8B030D-6E8A-4147-A177-3AD203B41FA5}">
                      <a16:colId xmlns:a16="http://schemas.microsoft.com/office/drawing/2014/main" val="20007"/>
                    </a:ext>
                  </a:extLst>
                </a:gridCol>
                <a:gridCol w="501585">
                  <a:extLst>
                    <a:ext uri="{9D8B030D-6E8A-4147-A177-3AD203B41FA5}">
                      <a16:colId xmlns:a16="http://schemas.microsoft.com/office/drawing/2014/main" val="20008"/>
                    </a:ext>
                  </a:extLst>
                </a:gridCol>
                <a:gridCol w="501585">
                  <a:extLst>
                    <a:ext uri="{9D8B030D-6E8A-4147-A177-3AD203B41FA5}">
                      <a16:colId xmlns:a16="http://schemas.microsoft.com/office/drawing/2014/main" val="20009"/>
                    </a:ext>
                  </a:extLst>
                </a:gridCol>
                <a:gridCol w="501585">
                  <a:extLst>
                    <a:ext uri="{9D8B030D-6E8A-4147-A177-3AD203B41FA5}">
                      <a16:colId xmlns:a16="http://schemas.microsoft.com/office/drawing/2014/main" val="20010"/>
                    </a:ext>
                  </a:extLst>
                </a:gridCol>
                <a:gridCol w="501585">
                  <a:extLst>
                    <a:ext uri="{9D8B030D-6E8A-4147-A177-3AD203B41FA5}">
                      <a16:colId xmlns:a16="http://schemas.microsoft.com/office/drawing/2014/main" val="20011"/>
                    </a:ext>
                  </a:extLst>
                </a:gridCol>
                <a:gridCol w="501585">
                  <a:extLst>
                    <a:ext uri="{9D8B030D-6E8A-4147-A177-3AD203B41FA5}">
                      <a16:colId xmlns:a16="http://schemas.microsoft.com/office/drawing/2014/main" val="20012"/>
                    </a:ext>
                  </a:extLst>
                </a:gridCol>
              </a:tblGrid>
              <a:tr h="127945">
                <a:tc>
                  <a:txBody>
                    <a:bodyPr/>
                    <a:lstStyle/>
                    <a:p>
                      <a:pPr algn="l" fontAlgn="b"/>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is-IS" sz="500" b="1" u="none" strike="noStrike" dirty="0">
                          <a:effectLst/>
                        </a:rPr>
                        <a:t>2014</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2015</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2016</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2017</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2018</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2019</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2020</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en-US" sz="500" b="1" u="none" strike="noStrike" dirty="0">
                          <a:effectLst/>
                        </a:rPr>
                        <a:t>2021</a:t>
                      </a:r>
                      <a:endParaRPr lang="en-U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2022</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2023</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en-US" sz="500" b="1" u="none" strike="noStrike" dirty="0">
                          <a:effectLst/>
                        </a:rPr>
                        <a:t>2024</a:t>
                      </a:r>
                      <a:endParaRPr lang="en-U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tc>
                  <a:txBody>
                    <a:bodyPr/>
                    <a:lstStyle/>
                    <a:p>
                      <a:pPr algn="ctr" fontAlgn="ctr"/>
                      <a:r>
                        <a:rPr lang="is-IS" sz="500" b="1" u="none" strike="noStrike" dirty="0">
                          <a:effectLst/>
                        </a:rPr>
                        <a:t>2025</a:t>
                      </a:r>
                      <a:endParaRPr lang="is-IS" sz="500" b="1" i="0" u="none" strike="noStrike" dirty="0">
                        <a:solidFill>
                          <a:srgbClr val="000000"/>
                        </a:solidFill>
                        <a:effectLst/>
                        <a:latin typeface="Verdana" charset="0"/>
                      </a:endParaRPr>
                    </a:p>
                  </a:txBody>
                  <a:tcPr marL="5895" marR="5895" marT="5895" marB="0" anchor="ctr">
                    <a:solidFill>
                      <a:schemeClr val="tx2">
                        <a:lumMod val="40000"/>
                        <a:lumOff val="60000"/>
                      </a:schemeClr>
                    </a:solidFill>
                  </a:tcPr>
                </a:tc>
                <a:extLst>
                  <a:ext uri="{0D108BD9-81ED-4DB2-BD59-A6C34878D82A}">
                    <a16:rowId xmlns:a16="http://schemas.microsoft.com/office/drawing/2014/main" val="10000"/>
                  </a:ext>
                </a:extLst>
              </a:tr>
              <a:tr h="130496">
                <a:tc>
                  <a:txBody>
                    <a:bodyPr/>
                    <a:lstStyle/>
                    <a:p>
                      <a:pPr algn="l" fontAlgn="b"/>
                      <a:r>
                        <a:rPr lang="en-US" sz="600" b="1" u="none" strike="noStrike" dirty="0">
                          <a:effectLst/>
                        </a:rPr>
                        <a:t>ACCELERATOR STAFF</a:t>
                      </a:r>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uk-UA" sz="500" b="1" u="none" strike="noStrike" dirty="0">
                          <a:effectLst/>
                        </a:rPr>
                        <a:t>51</a:t>
                      </a:r>
                      <a:endParaRPr lang="uk-UA" sz="500" b="1" i="0" u="none" strike="noStrike" dirty="0">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62</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68</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fi-FI" sz="500" b="1" u="none" strike="noStrike">
                          <a:effectLst/>
                        </a:rPr>
                        <a:t>92,5</a:t>
                      </a:r>
                      <a:endParaRPr lang="fi-FI"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103,5</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107,5</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dirty="0">
                          <a:effectLst/>
                        </a:rPr>
                        <a:t>107,5</a:t>
                      </a:r>
                      <a:endParaRPr lang="is-IS" sz="500" b="1" i="0" u="none" strike="noStrike" dirty="0">
                        <a:solidFill>
                          <a:srgbClr val="000000"/>
                        </a:solidFill>
                        <a:effectLst/>
                        <a:latin typeface="Verdana" charset="0"/>
                      </a:endParaRPr>
                    </a:p>
                  </a:txBody>
                  <a:tcPr marL="5895" marR="5895" marT="5895" marB="0" anchor="ctr"/>
                </a:tc>
                <a:tc>
                  <a:txBody>
                    <a:bodyPr/>
                    <a:lstStyle/>
                    <a:p>
                      <a:pPr algn="ctr" fontAlgn="ctr"/>
                      <a:r>
                        <a:rPr lang="is-IS" sz="500" b="1" u="none" strike="noStrike" dirty="0">
                          <a:effectLst/>
                        </a:rPr>
                        <a:t>107,5</a:t>
                      </a:r>
                      <a:endParaRPr lang="is-IS" sz="500" b="1" i="0" u="none" strike="noStrike" dirty="0">
                        <a:solidFill>
                          <a:srgbClr val="000000"/>
                        </a:solidFill>
                        <a:effectLst/>
                        <a:latin typeface="Verdana" charset="0"/>
                      </a:endParaRPr>
                    </a:p>
                  </a:txBody>
                  <a:tcPr marL="5895" marR="5895" marT="5895" marB="0" anchor="ctr"/>
                </a:tc>
                <a:tc>
                  <a:txBody>
                    <a:bodyPr/>
                    <a:lstStyle/>
                    <a:p>
                      <a:pPr algn="ctr" fontAlgn="ctr"/>
                      <a:r>
                        <a:rPr lang="is-IS" sz="500" b="1" u="none" strike="noStrike" dirty="0">
                          <a:effectLst/>
                        </a:rPr>
                        <a:t>113,5</a:t>
                      </a:r>
                      <a:endParaRPr lang="is-IS" sz="500" b="1" i="0" u="none" strike="noStrike" dirty="0">
                        <a:solidFill>
                          <a:srgbClr val="000000"/>
                        </a:solidFill>
                        <a:effectLst/>
                        <a:latin typeface="Verdana" charset="0"/>
                      </a:endParaRPr>
                    </a:p>
                  </a:txBody>
                  <a:tcPr marL="5895" marR="5895" marT="5895" marB="0" anchor="ctr"/>
                </a:tc>
                <a:tc>
                  <a:txBody>
                    <a:bodyPr/>
                    <a:lstStyle/>
                    <a:p>
                      <a:pPr algn="ctr" fontAlgn="ctr"/>
                      <a:r>
                        <a:rPr lang="cs-CZ" sz="500" b="1" u="none" strike="noStrike" dirty="0">
                          <a:effectLst/>
                        </a:rPr>
                        <a:t>114,5</a:t>
                      </a:r>
                      <a:endParaRPr lang="cs-CZ" sz="500" b="1" i="0" u="none" strike="noStrike" dirty="0">
                        <a:solidFill>
                          <a:srgbClr val="000000"/>
                        </a:solidFill>
                        <a:effectLst/>
                        <a:latin typeface="Verdana" charset="0"/>
                      </a:endParaRPr>
                    </a:p>
                  </a:txBody>
                  <a:tcPr marL="5895" marR="5895" marT="5895" marB="0" anchor="ctr"/>
                </a:tc>
                <a:tc>
                  <a:txBody>
                    <a:bodyPr/>
                    <a:lstStyle/>
                    <a:p>
                      <a:pPr algn="ctr" fontAlgn="ctr"/>
                      <a:r>
                        <a:rPr lang="cs-CZ" sz="500" b="1" u="none" strike="noStrike" dirty="0">
                          <a:effectLst/>
                        </a:rPr>
                        <a:t>114,5</a:t>
                      </a:r>
                      <a:endParaRPr lang="cs-CZ" sz="500" b="1" i="0" u="none" strike="noStrike" dirty="0">
                        <a:solidFill>
                          <a:srgbClr val="000000"/>
                        </a:solidFill>
                        <a:effectLst/>
                        <a:latin typeface="Verdana" charset="0"/>
                      </a:endParaRPr>
                    </a:p>
                  </a:txBody>
                  <a:tcPr marL="5895" marR="5895" marT="5895" marB="0" anchor="ctr"/>
                </a:tc>
                <a:tc>
                  <a:txBody>
                    <a:bodyPr/>
                    <a:lstStyle/>
                    <a:p>
                      <a:pPr algn="ctr" fontAlgn="ctr"/>
                      <a:r>
                        <a:rPr lang="is-IS" sz="500" b="1" u="none" strike="noStrike" dirty="0">
                          <a:effectLst/>
                        </a:rPr>
                        <a:t>113,5</a:t>
                      </a:r>
                      <a:endParaRPr lang="is-IS" sz="500" b="1" i="0" u="none" strike="noStrike" dirty="0">
                        <a:solidFill>
                          <a:srgbClr val="000000"/>
                        </a:solidFill>
                        <a:effectLst/>
                        <a:latin typeface="Verdana" charset="0"/>
                      </a:endParaRPr>
                    </a:p>
                  </a:txBody>
                  <a:tcPr marL="5895" marR="5895" marT="5895" marB="0" anchor="ctr"/>
                </a:tc>
                <a:extLst>
                  <a:ext uri="{0D108BD9-81ED-4DB2-BD59-A6C34878D82A}">
                    <a16:rowId xmlns:a16="http://schemas.microsoft.com/office/drawing/2014/main" val="10001"/>
                  </a:ext>
                </a:extLst>
              </a:tr>
              <a:tr h="127945">
                <a:tc>
                  <a:txBody>
                    <a:bodyPr/>
                    <a:lstStyle/>
                    <a:p>
                      <a:pPr algn="l" fontAlgn="b"/>
                      <a:r>
                        <a:rPr lang="en-US" sz="600" b="1" u="none" strike="noStrike" dirty="0">
                          <a:effectLst/>
                        </a:rPr>
                        <a:t>ESS STAFF-NON ACCELERATOR (planners, EIS staff, controller)</a:t>
                      </a:r>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en-US" sz="500" b="1" u="none" strike="noStrike">
                          <a:effectLst/>
                        </a:rPr>
                        <a:t>4</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4</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5</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5</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extLst>
                  <a:ext uri="{0D108BD9-81ED-4DB2-BD59-A6C34878D82A}">
                    <a16:rowId xmlns:a16="http://schemas.microsoft.com/office/drawing/2014/main" val="10002"/>
                  </a:ext>
                </a:extLst>
              </a:tr>
              <a:tr h="127945">
                <a:tc>
                  <a:txBody>
                    <a:bodyPr/>
                    <a:lstStyle/>
                    <a:p>
                      <a:pPr algn="l" fontAlgn="b"/>
                      <a:r>
                        <a:rPr lang="en-US" sz="600" b="1" u="none" strike="noStrike" dirty="0">
                          <a:effectLst/>
                        </a:rPr>
                        <a:t>CONSULTANTS</a:t>
                      </a:r>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en-US" sz="500" b="1" u="none" strike="noStrike">
                          <a:effectLst/>
                        </a:rPr>
                        <a:t>4</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14</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23</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47</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47</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is-IS" sz="500" b="1" u="none" strike="noStrike" dirty="0">
                          <a:effectLst/>
                        </a:rPr>
                        <a:t>20</a:t>
                      </a:r>
                      <a:endParaRPr lang="is-I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5</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0</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0</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0</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0</a:t>
                      </a:r>
                      <a:endParaRPr lang="en-US" sz="500" b="1" i="0" u="none" strike="noStrike">
                        <a:solidFill>
                          <a:srgbClr val="000000"/>
                        </a:solidFill>
                        <a:effectLst/>
                        <a:latin typeface="Verdana" charset="0"/>
                      </a:endParaRPr>
                    </a:p>
                  </a:txBody>
                  <a:tcPr marL="5895" marR="5895" marT="5895" marB="0" anchor="ctr"/>
                </a:tc>
                <a:extLst>
                  <a:ext uri="{0D108BD9-81ED-4DB2-BD59-A6C34878D82A}">
                    <a16:rowId xmlns:a16="http://schemas.microsoft.com/office/drawing/2014/main" val="10003"/>
                  </a:ext>
                </a:extLst>
              </a:tr>
              <a:tr h="127945">
                <a:tc>
                  <a:txBody>
                    <a:bodyPr/>
                    <a:lstStyle/>
                    <a:p>
                      <a:pPr algn="l" fontAlgn="b"/>
                      <a:r>
                        <a:rPr lang="en-US" sz="600" b="1" u="none" strike="noStrike" dirty="0">
                          <a:effectLst/>
                        </a:rPr>
                        <a:t>LONG TERM IN-KIND/PhD's/TEMP CONTRACTS/STUDENTS/VISITORS</a:t>
                      </a:r>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en-US" sz="500" b="1" u="none" strike="noStrike">
                          <a:effectLst/>
                        </a:rPr>
                        <a:t>0</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2</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cs-CZ" sz="500" b="1" u="none" strike="noStrike">
                          <a:effectLst/>
                        </a:rPr>
                        <a:t>11</a:t>
                      </a:r>
                      <a:endParaRPr lang="cs-CZ" sz="500" b="1" i="0" u="none" strike="noStrike">
                        <a:solidFill>
                          <a:srgbClr val="000000"/>
                        </a:solidFill>
                        <a:effectLst/>
                        <a:latin typeface="Verdana" charset="0"/>
                      </a:endParaRPr>
                    </a:p>
                  </a:txBody>
                  <a:tcPr marL="5895" marR="5895" marT="5895" marB="0" anchor="ctr"/>
                </a:tc>
                <a:tc>
                  <a:txBody>
                    <a:bodyPr/>
                    <a:lstStyle/>
                    <a:p>
                      <a:pPr algn="ctr" fontAlgn="ctr"/>
                      <a:r>
                        <a:rPr lang="fi-FI" sz="500" b="1" u="none" strike="noStrike">
                          <a:effectLst/>
                        </a:rPr>
                        <a:t>18</a:t>
                      </a:r>
                      <a:endParaRPr lang="fi-FI"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20</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17</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15</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15</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5</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5</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5</a:t>
                      </a:r>
                      <a:endParaRPr lang="en-US" sz="500" b="1" i="0" u="none" strike="noStrike">
                        <a:solidFill>
                          <a:srgbClr val="000000"/>
                        </a:solidFill>
                        <a:effectLst/>
                        <a:latin typeface="Verdana" charset="0"/>
                      </a:endParaRPr>
                    </a:p>
                  </a:txBody>
                  <a:tcPr marL="5895" marR="5895" marT="5895" marB="0" anchor="ctr"/>
                </a:tc>
                <a:extLst>
                  <a:ext uri="{0D108BD9-81ED-4DB2-BD59-A6C34878D82A}">
                    <a16:rowId xmlns:a16="http://schemas.microsoft.com/office/drawing/2014/main" val="10004"/>
                  </a:ext>
                </a:extLst>
              </a:tr>
              <a:tr h="127945">
                <a:tc>
                  <a:txBody>
                    <a:bodyPr/>
                    <a:lstStyle/>
                    <a:p>
                      <a:pPr algn="l" fontAlgn="b"/>
                      <a:r>
                        <a:rPr lang="en-US" sz="600" b="1" u="none" strike="noStrike" dirty="0">
                          <a:effectLst/>
                        </a:rPr>
                        <a:t>Number of IN-KIND personnel WORKING ABROAD for the AD  (*)</a:t>
                      </a:r>
                      <a:endParaRPr lang="en-US" sz="600" b="1" i="0" u="none" strike="noStrike" dirty="0">
                        <a:solidFill>
                          <a:srgbClr val="000000"/>
                        </a:solidFill>
                        <a:effectLst/>
                        <a:latin typeface="Calibri" charset="0"/>
                      </a:endParaRPr>
                    </a:p>
                  </a:txBody>
                  <a:tcPr marL="5895" marR="5895" marT="5895" marB="0" anchor="b"/>
                </a:tc>
                <a:tc>
                  <a:txBody>
                    <a:bodyPr/>
                    <a:lstStyle/>
                    <a:p>
                      <a:pPr algn="ctr" fontAlgn="ctr"/>
                      <a:r>
                        <a:rPr lang="en-US" sz="500" b="1" u="none" strike="noStrike">
                          <a:effectLst/>
                        </a:rPr>
                        <a:t>7</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24</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69</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106</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fi-FI" sz="500" b="1" u="none" strike="noStrike">
                          <a:effectLst/>
                        </a:rPr>
                        <a:t>187</a:t>
                      </a:r>
                      <a:endParaRPr lang="fi-FI"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148</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a:effectLst/>
                        </a:rPr>
                        <a:t>65</a:t>
                      </a:r>
                      <a:endParaRPr lang="en-US" sz="500" b="1" i="0" u="none" strike="noStrike">
                        <a:solidFill>
                          <a:srgbClr val="000000"/>
                        </a:solidFill>
                        <a:effectLst/>
                        <a:latin typeface="Verdana" charset="0"/>
                      </a:endParaRPr>
                    </a:p>
                  </a:txBody>
                  <a:tcPr marL="5895" marR="5895" marT="5895" marB="0" anchor="ctr"/>
                </a:tc>
                <a:tc>
                  <a:txBody>
                    <a:bodyPr/>
                    <a:lstStyle/>
                    <a:p>
                      <a:pPr algn="ctr" fontAlgn="ctr"/>
                      <a:r>
                        <a:rPr lang="is-IS" sz="500" b="1" u="none" strike="noStrike">
                          <a:effectLst/>
                        </a:rPr>
                        <a:t>20</a:t>
                      </a:r>
                      <a:endParaRPr lang="is-IS" sz="500" b="1" i="0" u="none" strike="noStrike">
                        <a:solidFill>
                          <a:srgbClr val="000000"/>
                        </a:solidFill>
                        <a:effectLst/>
                        <a:latin typeface="Verdana" charset="0"/>
                      </a:endParaRPr>
                    </a:p>
                  </a:txBody>
                  <a:tcPr marL="5895" marR="5895" marT="5895" marB="0" anchor="ctr"/>
                </a:tc>
                <a:tc>
                  <a:txBody>
                    <a:bodyPr/>
                    <a:lstStyle/>
                    <a:p>
                      <a:pPr algn="ctr" fontAlgn="ctr"/>
                      <a:r>
                        <a:rPr lang="cs-CZ" sz="500" b="1" u="none" strike="noStrike">
                          <a:effectLst/>
                        </a:rPr>
                        <a:t>11</a:t>
                      </a:r>
                      <a:endParaRPr lang="cs-CZ" sz="500" b="1" i="0" u="none" strike="noStrike">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0</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0</a:t>
                      </a:r>
                      <a:endParaRPr lang="en-US" sz="500" b="1" i="0" u="none" strike="noStrike" dirty="0">
                        <a:solidFill>
                          <a:srgbClr val="000000"/>
                        </a:solidFill>
                        <a:effectLst/>
                        <a:latin typeface="Verdana" charset="0"/>
                      </a:endParaRPr>
                    </a:p>
                  </a:txBody>
                  <a:tcPr marL="5895" marR="5895" marT="5895" marB="0" anchor="ctr"/>
                </a:tc>
                <a:tc>
                  <a:txBody>
                    <a:bodyPr/>
                    <a:lstStyle/>
                    <a:p>
                      <a:pPr algn="ctr" fontAlgn="ctr"/>
                      <a:r>
                        <a:rPr lang="en-US" sz="500" b="1" u="none" strike="noStrike" dirty="0">
                          <a:effectLst/>
                        </a:rPr>
                        <a:t>0</a:t>
                      </a:r>
                      <a:endParaRPr lang="en-US" sz="500" b="1" i="0" u="none" strike="noStrike" dirty="0">
                        <a:solidFill>
                          <a:srgbClr val="000000"/>
                        </a:solidFill>
                        <a:effectLst/>
                        <a:latin typeface="Verdana" charset="0"/>
                      </a:endParaRPr>
                    </a:p>
                  </a:txBody>
                  <a:tcPr marL="5895" marR="5895" marT="5895" marB="0" anchor="ctr"/>
                </a:tc>
                <a:extLst>
                  <a:ext uri="{0D108BD9-81ED-4DB2-BD59-A6C34878D82A}">
                    <a16:rowId xmlns:a16="http://schemas.microsoft.com/office/drawing/2014/main" val="10005"/>
                  </a:ext>
                </a:extLst>
              </a:tr>
            </a:tbl>
          </a:graphicData>
        </a:graphic>
      </p:graphicFrame>
      <p:sp>
        <p:nvSpPr>
          <p:cNvPr id="14" name="TextBox 13"/>
          <p:cNvSpPr txBox="1"/>
          <p:nvPr/>
        </p:nvSpPr>
        <p:spPr>
          <a:xfrm>
            <a:off x="1783270" y="1549903"/>
            <a:ext cx="8777227" cy="1200329"/>
          </a:xfrm>
          <a:prstGeom prst="rect">
            <a:avLst/>
          </a:prstGeom>
          <a:noFill/>
        </p:spPr>
        <p:txBody>
          <a:bodyPr wrap="square" rtlCol="0">
            <a:spAutoFit/>
          </a:bodyPr>
          <a:lstStyle/>
          <a:p>
            <a:pPr marL="285750" indent="-285750">
              <a:buFont typeface="Arial" charset="0"/>
              <a:buChar char="•"/>
            </a:pPr>
            <a:r>
              <a:rPr lang="en-US" b="1" dirty="0"/>
              <a:t>ESS employees </a:t>
            </a:r>
            <a:r>
              <a:rPr lang="en-US" dirty="0"/>
              <a:t>evolving according to the approved accelerator staff plan. </a:t>
            </a:r>
          </a:p>
          <a:p>
            <a:pPr marL="285750" indent="-285750">
              <a:buFont typeface="Arial" charset="0"/>
              <a:buChar char="•"/>
            </a:pPr>
            <a:endParaRPr lang="en-US" dirty="0"/>
          </a:p>
          <a:p>
            <a:pPr marL="285750" indent="-285750">
              <a:buFont typeface="Arial" charset="0"/>
              <a:buChar char="•"/>
            </a:pPr>
            <a:r>
              <a:rPr lang="en-US" b="1" dirty="0"/>
              <a:t>In-kind personnel working abroad</a:t>
            </a:r>
            <a:r>
              <a:rPr lang="en-US" dirty="0"/>
              <a:t>: calculated as 30% of the yearly “planned &amp; agreed”  in-kind contributions (P6), divided by the average rate per person </a:t>
            </a:r>
            <a:r>
              <a:rPr lang="en-US" sz="1400" dirty="0"/>
              <a:t>(60€/hour x 1800 hours/year)</a:t>
            </a:r>
          </a:p>
        </p:txBody>
      </p:sp>
      <p:sp>
        <p:nvSpPr>
          <p:cNvPr id="15" name="TextBox 14"/>
          <p:cNvSpPr txBox="1"/>
          <p:nvPr/>
        </p:nvSpPr>
        <p:spPr>
          <a:xfrm>
            <a:off x="7608167" y="3731273"/>
            <a:ext cx="2808312" cy="1477328"/>
          </a:xfrm>
          <a:prstGeom prst="rect">
            <a:avLst/>
          </a:prstGeom>
          <a:noFill/>
        </p:spPr>
        <p:txBody>
          <a:bodyPr wrap="square" rtlCol="0">
            <a:spAutoFit/>
          </a:bodyPr>
          <a:lstStyle/>
          <a:p>
            <a:pPr algn="ctr"/>
            <a:r>
              <a:rPr lang="en-US" dirty="0"/>
              <a:t>Total = </a:t>
            </a:r>
            <a:r>
              <a:rPr lang="en-US" b="1" dirty="0"/>
              <a:t>114 employees</a:t>
            </a:r>
            <a:r>
              <a:rPr lang="en-US" dirty="0"/>
              <a:t> in 2026 and onwards</a:t>
            </a:r>
            <a:r>
              <a:rPr lang="en-US" dirty="0">
                <a:sym typeface="Wingdings"/>
              </a:rPr>
              <a:t> c</a:t>
            </a:r>
            <a:r>
              <a:rPr lang="en-US" dirty="0"/>
              <a:t>onsistent with </a:t>
            </a:r>
          </a:p>
          <a:p>
            <a:pPr algn="ctr"/>
            <a:r>
              <a:rPr lang="en-US" b="1" dirty="0"/>
              <a:t>Steady State Operations’</a:t>
            </a:r>
            <a:r>
              <a:rPr lang="en-US" dirty="0"/>
              <a:t> approved numbers </a:t>
            </a:r>
          </a:p>
        </p:txBody>
      </p:sp>
      <p:sp>
        <p:nvSpPr>
          <p:cNvPr id="16" name="Oval 15"/>
          <p:cNvSpPr/>
          <p:nvPr/>
        </p:nvSpPr>
        <p:spPr>
          <a:xfrm>
            <a:off x="7498072" y="3382505"/>
            <a:ext cx="3028505" cy="2088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a:extLst>
              <a:ext uri="{FF2B5EF4-FFF2-40B4-BE49-F238E27FC236}">
                <a16:creationId xmlns:a16="http://schemas.microsoft.com/office/drawing/2014/main" id="{C4946CE1-FE0C-B74A-96F8-D7DDF1E799F9}"/>
              </a:ext>
            </a:extLst>
          </p:cNvPr>
          <p:cNvGraphicFramePr>
            <a:graphicFrameLocks/>
          </p:cNvGraphicFramePr>
          <p:nvPr>
            <p:extLst/>
          </p:nvPr>
        </p:nvGraphicFramePr>
        <p:xfrm>
          <a:off x="2351584" y="2780929"/>
          <a:ext cx="4680520" cy="302236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Arrow Connector 10"/>
          <p:cNvCxnSpPr/>
          <p:nvPr/>
        </p:nvCxnSpPr>
        <p:spPr>
          <a:xfrm>
            <a:off x="6816081" y="4365104"/>
            <a:ext cx="681991" cy="1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28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High</a:t>
            </a:r>
            <a:r>
              <a:rPr lang="sv-SE" dirty="0"/>
              <a:t> </a:t>
            </a:r>
            <a:r>
              <a:rPr lang="sv-SE" dirty="0" err="1"/>
              <a:t>level</a:t>
            </a:r>
            <a:r>
              <a:rPr lang="sv-SE" dirty="0"/>
              <a:t> </a:t>
            </a:r>
            <a:r>
              <a:rPr lang="sv-SE" dirty="0" err="1"/>
              <a:t>accomplishments</a:t>
            </a:r>
            <a:endParaRPr lang="en-US" dirty="0"/>
          </a:p>
        </p:txBody>
      </p:sp>
      <p:sp>
        <p:nvSpPr>
          <p:cNvPr id="3" name="Content Placeholder 2"/>
          <p:cNvSpPr>
            <a:spLocks noGrp="1"/>
          </p:cNvSpPr>
          <p:nvPr>
            <p:ph idx="1"/>
          </p:nvPr>
        </p:nvSpPr>
        <p:spPr>
          <a:xfrm>
            <a:off x="609600" y="1600203"/>
            <a:ext cx="10972800" cy="4997149"/>
          </a:xfrm>
        </p:spPr>
        <p:txBody>
          <a:bodyPr>
            <a:normAutofit/>
          </a:bodyPr>
          <a:lstStyle/>
          <a:p>
            <a:r>
              <a:rPr lang="en-US" sz="1800" dirty="0"/>
              <a:t>Ion source and LEBT commissioning under way </a:t>
            </a:r>
          </a:p>
          <a:p>
            <a:r>
              <a:rPr lang="en-US" sz="1800" dirty="0"/>
              <a:t>RFQ machining progressing with first 3 segments brazed</a:t>
            </a:r>
          </a:p>
          <a:p>
            <a:r>
              <a:rPr lang="en-US" sz="1800" dirty="0"/>
              <a:t>MEBT assembly completed in Bilbao and SAR passed</a:t>
            </a:r>
          </a:p>
          <a:p>
            <a:r>
              <a:rPr lang="en-US" sz="1800" dirty="0"/>
              <a:t>M-ECCTD tested at CEA-IRFU and shipped to Lund</a:t>
            </a:r>
          </a:p>
          <a:p>
            <a:r>
              <a:rPr lang="en-US" sz="1800" dirty="0"/>
              <a:t>DTL machining of all parts started with  at least 4 sections out of 20 copper plated</a:t>
            </a:r>
          </a:p>
          <a:p>
            <a:r>
              <a:rPr lang="en-US" sz="1800" dirty="0"/>
              <a:t>All contracts signed for all sub-elements for the Elliptical CM series and manufacturing in progress</a:t>
            </a:r>
          </a:p>
          <a:p>
            <a:r>
              <a:rPr lang="en-US" sz="1800" dirty="0"/>
              <a:t>Spoke prototype CM under testing, all parts for series contracted and under manufacturing</a:t>
            </a:r>
          </a:p>
          <a:p>
            <a:r>
              <a:rPr lang="en-US" sz="1800" dirty="0"/>
              <a:t>&gt;10 series klystrons delivered</a:t>
            </a:r>
          </a:p>
          <a:p>
            <a:r>
              <a:rPr lang="en-US" sz="1800" dirty="0"/>
              <a:t>Final design of modulator, test of all sub-systems and assembly started of 1 series modulator </a:t>
            </a:r>
          </a:p>
          <a:p>
            <a:r>
              <a:rPr lang="en-US" sz="1800" dirty="0"/>
              <a:t>LLRF assembly started and reference line installation in tunnel close to complete</a:t>
            </a:r>
          </a:p>
          <a:p>
            <a:r>
              <a:rPr lang="en-US" sz="1800" dirty="0"/>
              <a:t>Test stand 2 construction close to completion and DTL workshop at ESS ready</a:t>
            </a:r>
          </a:p>
          <a:p>
            <a:r>
              <a:rPr lang="en-US" sz="1800" dirty="0"/>
              <a:t>RF wave guide, circulator and load installation in gallery and stubs started</a:t>
            </a:r>
          </a:p>
          <a:p>
            <a:r>
              <a:rPr lang="en-US" sz="1800" dirty="0"/>
              <a:t>Instrument </a:t>
            </a:r>
            <a:r>
              <a:rPr lang="en-US" sz="1800" dirty="0" err="1"/>
              <a:t>cryoplant</a:t>
            </a:r>
            <a:r>
              <a:rPr lang="en-US" sz="1800" dirty="0"/>
              <a:t> is operational, Accelerator and Target moderator plant being installed and commissioned.</a:t>
            </a:r>
          </a:p>
          <a:p>
            <a:r>
              <a:rPr lang="en-US" sz="1800" dirty="0" err="1"/>
              <a:t>Cryodistribution</a:t>
            </a:r>
            <a:r>
              <a:rPr lang="en-US" sz="1800" dirty="0"/>
              <a:t> lines under manufacturing with IRR passed and installation starting after </a:t>
            </a:r>
            <a:r>
              <a:rPr lang="en-US" sz="1800" dirty="0" err="1"/>
              <a:t>easter</a:t>
            </a:r>
            <a:endParaRPr lang="en-US" sz="1800" dirty="0"/>
          </a:p>
          <a:p>
            <a:r>
              <a:rPr lang="en-US" sz="1800" b="1" dirty="0"/>
              <a:t>And more </a:t>
            </a:r>
            <a:r>
              <a:rPr lang="en-US" sz="1800" dirty="0"/>
              <a:t>as we are in the middle of construction, assembly and installation</a:t>
            </a:r>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a:p>
        </p:txBody>
      </p:sp>
    </p:spTree>
    <p:extLst>
      <p:ext uri="{BB962C8B-B14F-4D97-AF65-F5344CB8AC3E}">
        <p14:creationId xmlns:p14="http://schemas.microsoft.com/office/powerpoint/2010/main" val="2568487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&amp; Klystron Gallery</a:t>
            </a:r>
          </a:p>
        </p:txBody>
      </p:sp>
      <p:sp>
        <p:nvSpPr>
          <p:cNvPr id="4" name="Slide Number Placeholder 3"/>
          <p:cNvSpPr>
            <a:spLocks noGrp="1"/>
          </p:cNvSpPr>
          <p:nvPr>
            <p:ph type="sldNum" sz="quarter" idx="12"/>
          </p:nvPr>
        </p:nvSpPr>
        <p:spPr/>
        <p:txBody>
          <a:bodyPr/>
          <a:lstStyle/>
          <a:p>
            <a:pPr>
              <a:defRPr/>
            </a:pPr>
            <a:fld id="{551115BC-487E-4422-894C-CB7CD3E79223}" type="slidenum">
              <a:rPr lang="sv-SE" sz="1200">
                <a:solidFill>
                  <a:prstClr val="black"/>
                </a:solidFill>
                <a:latin typeface="Calibri"/>
              </a:rPr>
              <a:pPr>
                <a:defRPr/>
              </a:pPr>
              <a:t>5</a:t>
            </a:fld>
            <a:endParaRPr lang="sv-SE" sz="1200">
              <a:solidFill>
                <a:prstClr val="black"/>
              </a:solidFill>
              <a:latin typeface="Calibri"/>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16" y="1412776"/>
            <a:ext cx="12173384" cy="6296617"/>
          </a:xfrm>
          <a:prstGeom prst="rect">
            <a:avLst/>
          </a:prstGeom>
        </p:spPr>
      </p:pic>
      <p:grpSp>
        <p:nvGrpSpPr>
          <p:cNvPr id="10" name="Group 9">
            <a:extLst>
              <a:ext uri="{FF2B5EF4-FFF2-40B4-BE49-F238E27FC236}">
                <a16:creationId xmlns:a16="http://schemas.microsoft.com/office/drawing/2014/main" id="{597FCED6-B8D8-3D41-85BA-06939C33A26B}"/>
              </a:ext>
            </a:extLst>
          </p:cNvPr>
          <p:cNvGrpSpPr/>
          <p:nvPr/>
        </p:nvGrpSpPr>
        <p:grpSpPr>
          <a:xfrm>
            <a:off x="2856564" y="1795128"/>
            <a:ext cx="6497488" cy="4904874"/>
            <a:chOff x="2856564" y="2124526"/>
            <a:chExt cx="6497488" cy="4904874"/>
          </a:xfrm>
        </p:grpSpPr>
        <p:pic>
          <p:nvPicPr>
            <p:cNvPr id="8" name="Picture 7">
              <a:extLst>
                <a:ext uri="{FF2B5EF4-FFF2-40B4-BE49-F238E27FC236}">
                  <a16:creationId xmlns:a16="http://schemas.microsoft.com/office/drawing/2014/main" id="{5608B2D5-65A1-1C4E-8F09-77407EABD8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56564" y="2124526"/>
              <a:ext cx="6497488" cy="4873116"/>
            </a:xfrm>
            <a:prstGeom prst="rect">
              <a:avLst/>
            </a:prstGeom>
            <a:ln>
              <a:solidFill>
                <a:srgbClr val="00B0F0"/>
              </a:solidFill>
            </a:ln>
          </p:spPr>
        </p:pic>
        <p:sp>
          <p:nvSpPr>
            <p:cNvPr id="9" name="TextBox 8">
              <a:extLst>
                <a:ext uri="{FF2B5EF4-FFF2-40B4-BE49-F238E27FC236}">
                  <a16:creationId xmlns:a16="http://schemas.microsoft.com/office/drawing/2014/main" id="{2EBB0961-BF98-9F40-A679-DB02B2772A39}"/>
                </a:ext>
              </a:extLst>
            </p:cNvPr>
            <p:cNvSpPr txBox="1"/>
            <p:nvPr/>
          </p:nvSpPr>
          <p:spPr>
            <a:xfrm>
              <a:off x="2988770" y="6533821"/>
              <a:ext cx="2808312" cy="495579"/>
            </a:xfrm>
            <a:prstGeom prst="rect">
              <a:avLst/>
            </a:prstGeom>
          </p:spPr>
          <p:txBody>
            <a:bodyPr vert="horz" wrap="square" lIns="91440" tIns="45720" rIns="91440" bIns="45720" rtlCol="0" anchor="t">
              <a:normAutofit/>
            </a:bodyPr>
            <a:lstStyle/>
            <a:p>
              <a:pPr algn="l"/>
              <a:r>
                <a:rPr lang="en-GB" sz="2000" dirty="0">
                  <a:solidFill>
                    <a:schemeClr val="bg1"/>
                  </a:solidFill>
                </a:rPr>
                <a:t>Thanks to Anders </a:t>
              </a:r>
              <a:r>
                <a:rPr lang="en-GB" sz="2000" dirty="0" err="1">
                  <a:solidFill>
                    <a:schemeClr val="bg1"/>
                  </a:solidFill>
                </a:rPr>
                <a:t>Ingels</a:t>
              </a:r>
              <a:endParaRPr lang="en-GB" sz="2000" dirty="0">
                <a:solidFill>
                  <a:schemeClr val="bg1"/>
                </a:solidFill>
              </a:endParaRPr>
            </a:p>
          </p:txBody>
        </p:sp>
      </p:grpSp>
    </p:spTree>
    <p:extLst>
      <p:ext uri="{BB962C8B-B14F-4D97-AF65-F5344CB8AC3E}">
        <p14:creationId xmlns:p14="http://schemas.microsoft.com/office/powerpoint/2010/main" val="5317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338B-510A-3D44-BA1B-DDB3E62379FC}"/>
              </a:ext>
            </a:extLst>
          </p:cNvPr>
          <p:cNvSpPr>
            <a:spLocks noGrp="1"/>
          </p:cNvSpPr>
          <p:nvPr>
            <p:ph type="title"/>
          </p:nvPr>
        </p:nvSpPr>
        <p:spPr/>
        <p:txBody>
          <a:bodyPr/>
          <a:lstStyle/>
          <a:p>
            <a:r>
              <a:rPr lang="en-GB" dirty="0"/>
              <a:t>NC Accelerator</a:t>
            </a:r>
          </a:p>
        </p:txBody>
      </p:sp>
      <p:sp>
        <p:nvSpPr>
          <p:cNvPr id="4" name="Slide Number Placeholder 3">
            <a:extLst>
              <a:ext uri="{FF2B5EF4-FFF2-40B4-BE49-F238E27FC236}">
                <a16:creationId xmlns:a16="http://schemas.microsoft.com/office/drawing/2014/main" id="{219584E2-3695-4740-9DD3-DB5CFE95B580}"/>
              </a:ext>
            </a:extLst>
          </p:cNvPr>
          <p:cNvSpPr>
            <a:spLocks noGrp="1"/>
          </p:cNvSpPr>
          <p:nvPr>
            <p:ph type="sldNum" sz="quarter" idx="12"/>
          </p:nvPr>
        </p:nvSpPr>
        <p:spPr/>
        <p:txBody>
          <a:bodyPr/>
          <a:lstStyle/>
          <a:p>
            <a:fld id="{551115BC-487E-4422-894C-CB7CD3E79223}" type="slidenum">
              <a:rPr lang="sv-SE" smtClean="0"/>
              <a:t>6</a:t>
            </a:fld>
            <a:endParaRPr lang="sv-SE" dirty="0"/>
          </a:p>
        </p:txBody>
      </p:sp>
      <p:pic>
        <p:nvPicPr>
          <p:cNvPr id="8" name="Picture 7">
            <a:extLst>
              <a:ext uri="{FF2B5EF4-FFF2-40B4-BE49-F238E27FC236}">
                <a16:creationId xmlns:a16="http://schemas.microsoft.com/office/drawing/2014/main" id="{1BBCC320-DC2B-D949-B628-75E8F35F12AE}"/>
              </a:ext>
            </a:extLst>
          </p:cNvPr>
          <p:cNvPicPr>
            <a:picLocks noChangeAspect="1"/>
          </p:cNvPicPr>
          <p:nvPr/>
        </p:nvPicPr>
        <p:blipFill>
          <a:blip r:embed="rId2"/>
          <a:stretch>
            <a:fillRect/>
          </a:stretch>
        </p:blipFill>
        <p:spPr>
          <a:xfrm>
            <a:off x="192958" y="1686017"/>
            <a:ext cx="3748652" cy="2808312"/>
          </a:xfrm>
          <a:prstGeom prst="rect">
            <a:avLst/>
          </a:prstGeom>
        </p:spPr>
      </p:pic>
      <p:pic>
        <p:nvPicPr>
          <p:cNvPr id="6" name="Picture 5">
            <a:extLst>
              <a:ext uri="{FF2B5EF4-FFF2-40B4-BE49-F238E27FC236}">
                <a16:creationId xmlns:a16="http://schemas.microsoft.com/office/drawing/2014/main" id="{CE7DB3BD-ABB0-0D42-8B95-616DDF5F38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74886" y="3090173"/>
            <a:ext cx="2743200" cy="3400020"/>
          </a:xfrm>
          <a:prstGeom prst="rect">
            <a:avLst/>
          </a:prstGeom>
        </p:spPr>
      </p:pic>
      <p:pic>
        <p:nvPicPr>
          <p:cNvPr id="9" name="Picture 8">
            <a:extLst>
              <a:ext uri="{FF2B5EF4-FFF2-40B4-BE49-F238E27FC236}">
                <a16:creationId xmlns:a16="http://schemas.microsoft.com/office/drawing/2014/main" id="{C9A3FF5B-8471-B046-AED7-4D5F2B4D40F8}"/>
              </a:ext>
            </a:extLst>
          </p:cNvPr>
          <p:cNvPicPr>
            <a:picLocks noChangeAspect="1"/>
          </p:cNvPicPr>
          <p:nvPr/>
        </p:nvPicPr>
        <p:blipFill>
          <a:blip r:embed="rId4"/>
          <a:stretch>
            <a:fillRect/>
          </a:stretch>
        </p:blipFill>
        <p:spPr>
          <a:xfrm>
            <a:off x="698534" y="3442193"/>
            <a:ext cx="4064000" cy="3048000"/>
          </a:xfrm>
          <a:prstGeom prst="rect">
            <a:avLst/>
          </a:prstGeom>
        </p:spPr>
      </p:pic>
      <p:pic>
        <p:nvPicPr>
          <p:cNvPr id="11" name="Picture 10">
            <a:extLst>
              <a:ext uri="{FF2B5EF4-FFF2-40B4-BE49-F238E27FC236}">
                <a16:creationId xmlns:a16="http://schemas.microsoft.com/office/drawing/2014/main" id="{13A98AD7-B2B9-DE4C-A45E-E287E0443220}"/>
              </a:ext>
            </a:extLst>
          </p:cNvPr>
          <p:cNvPicPr>
            <a:picLocks noChangeAspect="1"/>
          </p:cNvPicPr>
          <p:nvPr/>
        </p:nvPicPr>
        <p:blipFill>
          <a:blip r:embed="rId5"/>
          <a:stretch>
            <a:fillRect/>
          </a:stretch>
        </p:blipFill>
        <p:spPr>
          <a:xfrm>
            <a:off x="2859006" y="2155980"/>
            <a:ext cx="4064000" cy="3048000"/>
          </a:xfrm>
          <a:prstGeom prst="rect">
            <a:avLst/>
          </a:prstGeom>
        </p:spPr>
      </p:pic>
      <p:pic>
        <p:nvPicPr>
          <p:cNvPr id="7" name="Image 7">
            <a:extLst>
              <a:ext uri="{FF2B5EF4-FFF2-40B4-BE49-F238E27FC236}">
                <a16:creationId xmlns:a16="http://schemas.microsoft.com/office/drawing/2014/main" id="{CA529B79-B078-4140-8D22-461663EE37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8685" y="1686017"/>
            <a:ext cx="2455168" cy="3940550"/>
          </a:xfrm>
          <a:prstGeom prst="rect">
            <a:avLst/>
          </a:prstGeom>
        </p:spPr>
      </p:pic>
    </p:spTree>
    <p:extLst>
      <p:ext uri="{BB962C8B-B14F-4D97-AF65-F5344CB8AC3E}">
        <p14:creationId xmlns:p14="http://schemas.microsoft.com/office/powerpoint/2010/main" val="28892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2E56-B246-8E4B-A29E-1F71CEDB51F9}"/>
              </a:ext>
            </a:extLst>
          </p:cNvPr>
          <p:cNvSpPr>
            <a:spLocks noGrp="1"/>
          </p:cNvSpPr>
          <p:nvPr>
            <p:ph type="title"/>
          </p:nvPr>
        </p:nvSpPr>
        <p:spPr/>
        <p:txBody>
          <a:bodyPr/>
          <a:lstStyle/>
          <a:p>
            <a:r>
              <a:rPr lang="en-GB" dirty="0"/>
              <a:t>MEBT, RF systems and cryomodule</a:t>
            </a:r>
          </a:p>
        </p:txBody>
      </p:sp>
      <p:sp>
        <p:nvSpPr>
          <p:cNvPr id="4" name="Slide Number Placeholder 3">
            <a:extLst>
              <a:ext uri="{FF2B5EF4-FFF2-40B4-BE49-F238E27FC236}">
                <a16:creationId xmlns:a16="http://schemas.microsoft.com/office/drawing/2014/main" id="{4ABF2875-5564-7043-9683-02F16A8BF8EC}"/>
              </a:ext>
            </a:extLst>
          </p:cNvPr>
          <p:cNvSpPr>
            <a:spLocks noGrp="1"/>
          </p:cNvSpPr>
          <p:nvPr>
            <p:ph type="sldNum" sz="quarter" idx="12"/>
          </p:nvPr>
        </p:nvSpPr>
        <p:spPr/>
        <p:txBody>
          <a:bodyPr/>
          <a:lstStyle/>
          <a:p>
            <a:fld id="{551115BC-487E-4422-894C-CB7CD3E79223}" type="slidenum">
              <a:rPr lang="sv-SE" smtClean="0"/>
              <a:t>7</a:t>
            </a:fld>
            <a:endParaRPr lang="sv-SE" dirty="0"/>
          </a:p>
        </p:txBody>
      </p:sp>
      <p:pic>
        <p:nvPicPr>
          <p:cNvPr id="8" name="Picture 7">
            <a:extLst>
              <a:ext uri="{FF2B5EF4-FFF2-40B4-BE49-F238E27FC236}">
                <a16:creationId xmlns:a16="http://schemas.microsoft.com/office/drawing/2014/main" id="{C93E906D-427E-0B4D-BD53-ABA90FDC82EE}"/>
              </a:ext>
            </a:extLst>
          </p:cNvPr>
          <p:cNvPicPr>
            <a:picLocks noChangeAspect="1"/>
          </p:cNvPicPr>
          <p:nvPr/>
        </p:nvPicPr>
        <p:blipFill>
          <a:blip r:embed="rId2"/>
          <a:stretch>
            <a:fillRect/>
          </a:stretch>
        </p:blipFill>
        <p:spPr>
          <a:xfrm>
            <a:off x="479029" y="3007706"/>
            <a:ext cx="4708278" cy="3531209"/>
          </a:xfrm>
          <a:prstGeom prst="rect">
            <a:avLst/>
          </a:prstGeom>
        </p:spPr>
      </p:pic>
      <p:pic>
        <p:nvPicPr>
          <p:cNvPr id="3" name="Picture 2">
            <a:extLst>
              <a:ext uri="{FF2B5EF4-FFF2-40B4-BE49-F238E27FC236}">
                <a16:creationId xmlns:a16="http://schemas.microsoft.com/office/drawing/2014/main" id="{EB2F764A-CEB9-2240-BBE7-A44A5D0FBD60}"/>
              </a:ext>
            </a:extLst>
          </p:cNvPr>
          <p:cNvPicPr>
            <a:picLocks noChangeAspect="1"/>
          </p:cNvPicPr>
          <p:nvPr/>
        </p:nvPicPr>
        <p:blipFill>
          <a:blip r:embed="rId3"/>
          <a:stretch>
            <a:fillRect/>
          </a:stretch>
        </p:blipFill>
        <p:spPr>
          <a:xfrm>
            <a:off x="2760861" y="1530675"/>
            <a:ext cx="3048000" cy="4064000"/>
          </a:xfrm>
          <a:prstGeom prst="rect">
            <a:avLst/>
          </a:prstGeom>
        </p:spPr>
      </p:pic>
      <p:pic>
        <p:nvPicPr>
          <p:cNvPr id="9" name="Image 1">
            <a:extLst>
              <a:ext uri="{FF2B5EF4-FFF2-40B4-BE49-F238E27FC236}">
                <a16:creationId xmlns:a16="http://schemas.microsoft.com/office/drawing/2014/main" id="{3DA889EA-09A8-A24D-925A-11F16FA234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9024" y="3007706"/>
            <a:ext cx="4669821" cy="3545725"/>
          </a:xfrm>
          <a:prstGeom prst="rect">
            <a:avLst/>
          </a:prstGeom>
          <a:ln w="12700">
            <a:solidFill>
              <a:schemeClr val="bg1"/>
            </a:solidFill>
          </a:ln>
        </p:spPr>
      </p:pic>
      <p:pic>
        <p:nvPicPr>
          <p:cNvPr id="7" name="Picture 6">
            <a:extLst>
              <a:ext uri="{FF2B5EF4-FFF2-40B4-BE49-F238E27FC236}">
                <a16:creationId xmlns:a16="http://schemas.microsoft.com/office/drawing/2014/main" id="{9BA1A088-85A7-4247-BF80-8D1C94E27D4C}"/>
              </a:ext>
            </a:extLst>
          </p:cNvPr>
          <p:cNvPicPr>
            <a:picLocks noChangeAspect="1"/>
          </p:cNvPicPr>
          <p:nvPr/>
        </p:nvPicPr>
        <p:blipFill>
          <a:blip r:embed="rId5"/>
          <a:stretch>
            <a:fillRect/>
          </a:stretch>
        </p:blipFill>
        <p:spPr>
          <a:xfrm>
            <a:off x="6164973" y="1530675"/>
            <a:ext cx="5418667" cy="4064000"/>
          </a:xfrm>
          <a:prstGeom prst="rect">
            <a:avLst/>
          </a:prstGeom>
        </p:spPr>
      </p:pic>
    </p:spTree>
    <p:extLst>
      <p:ext uri="{BB962C8B-B14F-4D97-AF65-F5344CB8AC3E}">
        <p14:creationId xmlns:p14="http://schemas.microsoft.com/office/powerpoint/2010/main" val="18325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352" y="1628800"/>
            <a:ext cx="6660232" cy="4995174"/>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8</a:t>
            </a:fld>
            <a:endParaRPr lang="sv-SE">
              <a:solidFill>
                <a:prstClr val="black">
                  <a:tint val="75000"/>
                </a:prst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0589" y="4311199"/>
            <a:ext cx="2552244" cy="1846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9C768C62-727F-F044-99EF-CA22EB7E945F}"/>
              </a:ext>
            </a:extLst>
          </p:cNvPr>
          <p:cNvSpPr>
            <a:spLocks noGrp="1"/>
          </p:cNvSpPr>
          <p:nvPr>
            <p:ph type="title"/>
          </p:nvPr>
        </p:nvSpPr>
        <p:spPr/>
        <p:txBody>
          <a:bodyPr/>
          <a:lstStyle/>
          <a:p>
            <a:r>
              <a:rPr lang="en-GB" dirty="0"/>
              <a:t>Cryogenics</a:t>
            </a:r>
          </a:p>
        </p:txBody>
      </p:sp>
      <p:pic>
        <p:nvPicPr>
          <p:cNvPr id="8" name="Picture 7">
            <a:extLst>
              <a:ext uri="{FF2B5EF4-FFF2-40B4-BE49-F238E27FC236}">
                <a16:creationId xmlns:a16="http://schemas.microsoft.com/office/drawing/2014/main" id="{136410AC-E2D0-9743-936D-7DA3A13189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0216" y="1633491"/>
            <a:ext cx="1869672" cy="2492896"/>
          </a:xfrm>
          <a:prstGeom prst="rect">
            <a:avLst/>
          </a:prstGeom>
        </p:spPr>
      </p:pic>
      <p:pic>
        <p:nvPicPr>
          <p:cNvPr id="9" name="Picture 8">
            <a:extLst>
              <a:ext uri="{FF2B5EF4-FFF2-40B4-BE49-F238E27FC236}">
                <a16:creationId xmlns:a16="http://schemas.microsoft.com/office/drawing/2014/main" id="{1D8ED259-FC6C-3842-949A-8F6B0D0FB5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8031" y="3673872"/>
            <a:ext cx="2074369" cy="2765825"/>
          </a:xfrm>
          <a:prstGeom prst="rect">
            <a:avLst/>
          </a:prstGeom>
        </p:spPr>
      </p:pic>
    </p:spTree>
    <p:extLst>
      <p:ext uri="{BB962C8B-B14F-4D97-AF65-F5344CB8AC3E}">
        <p14:creationId xmlns:p14="http://schemas.microsoft.com/office/powerpoint/2010/main" val="333217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9DBF-70C5-7147-9292-0D1AD8AA7A36}"/>
              </a:ext>
            </a:extLst>
          </p:cNvPr>
          <p:cNvSpPr>
            <a:spLocks noGrp="1"/>
          </p:cNvSpPr>
          <p:nvPr>
            <p:ph type="title"/>
          </p:nvPr>
        </p:nvSpPr>
        <p:spPr>
          <a:xfrm>
            <a:off x="335360" y="151725"/>
            <a:ext cx="9518848" cy="1143000"/>
          </a:xfrm>
        </p:spPr>
        <p:txBody>
          <a:bodyPr/>
          <a:lstStyle/>
          <a:p>
            <a:r>
              <a:rPr lang="en-GB" dirty="0"/>
              <a:t>Infrastructure</a:t>
            </a:r>
          </a:p>
        </p:txBody>
      </p:sp>
      <p:sp>
        <p:nvSpPr>
          <p:cNvPr id="4" name="Slide Number Placeholder 3">
            <a:extLst>
              <a:ext uri="{FF2B5EF4-FFF2-40B4-BE49-F238E27FC236}">
                <a16:creationId xmlns:a16="http://schemas.microsoft.com/office/drawing/2014/main" id="{382B09B4-5E66-3943-A73B-1C381AEE8AB1}"/>
              </a:ext>
            </a:extLst>
          </p:cNvPr>
          <p:cNvSpPr>
            <a:spLocks noGrp="1"/>
          </p:cNvSpPr>
          <p:nvPr>
            <p:ph type="sldNum" sz="quarter" idx="12"/>
          </p:nvPr>
        </p:nvSpPr>
        <p:spPr/>
        <p:txBody>
          <a:bodyPr/>
          <a:lstStyle/>
          <a:p>
            <a:fld id="{551115BC-487E-4422-894C-CB7CD3E79223}" type="slidenum">
              <a:rPr lang="sv-SE" smtClean="0"/>
              <a:t>9</a:t>
            </a:fld>
            <a:endParaRPr lang="sv-SE" dirty="0"/>
          </a:p>
        </p:txBody>
      </p:sp>
      <p:pic>
        <p:nvPicPr>
          <p:cNvPr id="6" name="Content Placeholder 5" descr="NCG.1 - 2019-02-21.JPG">
            <a:extLst>
              <a:ext uri="{FF2B5EF4-FFF2-40B4-BE49-F238E27FC236}">
                <a16:creationId xmlns:a16="http://schemas.microsoft.com/office/drawing/2014/main" id="{F4942325-E410-5043-A890-132B1757AA1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271464" y="1196752"/>
            <a:ext cx="9748664" cy="3860415"/>
          </a:xfrm>
        </p:spPr>
      </p:pic>
      <p:pic>
        <p:nvPicPr>
          <p:cNvPr id="7" name="Content Placeholder 5" descr="nlc08_190218.JPG">
            <a:extLst>
              <a:ext uri="{FF2B5EF4-FFF2-40B4-BE49-F238E27FC236}">
                <a16:creationId xmlns:a16="http://schemas.microsoft.com/office/drawing/2014/main" id="{4E37A8CB-3447-8442-BBA8-828467AC26E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35360" y="2339752"/>
            <a:ext cx="10972800" cy="4345166"/>
          </a:xfrm>
          <a:prstGeom prst="rect">
            <a:avLst/>
          </a:prstGeom>
        </p:spPr>
      </p:pic>
    </p:spTree>
    <p:extLst>
      <p:ext uri="{BB962C8B-B14F-4D97-AF65-F5344CB8AC3E}">
        <p14:creationId xmlns:p14="http://schemas.microsoft.com/office/powerpoint/2010/main" val="29547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2019 ESS template" id="{29187F29-8712-D14C-B8E7-170A5282868A}" vid="{E9B9166D-3D04-D74A-9E51-274D5F9AE507}"/>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ESS template" id="{29187F29-8712-D14C-B8E7-170A5282868A}" vid="{A060585B-E451-5042-BC27-29214B958F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37240</TotalTime>
  <Words>3570</Words>
  <Application>Microsoft Macintosh PowerPoint</Application>
  <PresentationFormat>Widescreen</PresentationFormat>
  <Paragraphs>842</Paragraphs>
  <Slides>36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ＭＳ Ｐゴシック</vt:lpstr>
      <vt:lpstr>Arial</vt:lpstr>
      <vt:lpstr>Calibri</vt:lpstr>
      <vt:lpstr>Futura Condensed</vt:lpstr>
      <vt:lpstr>Verdana</vt:lpstr>
      <vt:lpstr>Wingdings</vt:lpstr>
      <vt:lpstr>Office-tema</vt:lpstr>
      <vt:lpstr>2_Anpassad formgivning</vt:lpstr>
      <vt:lpstr>TAC 10-12 April 2019 ACCSYS (Accelerator) sub-project</vt:lpstr>
      <vt:lpstr>Accelerator – Scope Accelerator Technical performances</vt:lpstr>
      <vt:lpstr>Accelerator Collaboration</vt:lpstr>
      <vt:lpstr>High level accomplishments</vt:lpstr>
      <vt:lpstr>Accelerator &amp; Klystron Gallery</vt:lpstr>
      <vt:lpstr>NC Accelerator</vt:lpstr>
      <vt:lpstr>MEBT, RF systems and cryomodule</vt:lpstr>
      <vt:lpstr>Cryogenics</vt:lpstr>
      <vt:lpstr>Infrastructure</vt:lpstr>
      <vt:lpstr>Infrastructure</vt:lpstr>
      <vt:lpstr>Installation principles packages for infrastructure sub-project</vt:lpstr>
      <vt:lpstr>Infra project status</vt:lpstr>
      <vt:lpstr>High level message for infrastructure sub-project</vt:lpstr>
      <vt:lpstr>Prioritizations and work forward </vt:lpstr>
      <vt:lpstr>Major Installations</vt:lpstr>
      <vt:lpstr>EV Graph</vt:lpstr>
      <vt:lpstr>Evolution of Accelerator Major Milestones</vt:lpstr>
      <vt:lpstr>Accelerator Division– organigram for line org (in white) and contractors/visitors for the sub-project + In-kinds</vt:lpstr>
      <vt:lpstr>Accelerator Systems (sub-) Project (ACCSYS) – organization</vt:lpstr>
      <vt:lpstr>ACCSYS Major In-kind Collaborations</vt:lpstr>
      <vt:lpstr>ACCSYS major collaboration agreements</vt:lpstr>
      <vt:lpstr>ACC – Top 5 Risk Mitigation Status (data from Exonaut) Value of cost risk = 3.90 M€ (8.74 M€ last month) Latest risk workshop:  CEA &amp; ESS WP4 &amp; WP5, May 17, 2018 ; Next workshop: TDB 2019</vt:lpstr>
      <vt:lpstr>Major activities for 2019</vt:lpstr>
      <vt:lpstr>ACCSYS Summary </vt:lpstr>
      <vt:lpstr>Back-up slides</vt:lpstr>
      <vt:lpstr>Replies to ATAC 18 1</vt:lpstr>
      <vt:lpstr>Replies to ATAC 18 2</vt:lpstr>
      <vt:lpstr>Replies to ATAC 18 3</vt:lpstr>
      <vt:lpstr>Replies to ATAC 18 4</vt:lpstr>
      <vt:lpstr>Replies to ATAC 18 5</vt:lpstr>
      <vt:lpstr>Replies to ATAC 18 6</vt:lpstr>
      <vt:lpstr>Replies to ATAC 18 7</vt:lpstr>
      <vt:lpstr>Replies to ATAC 18</vt:lpstr>
      <vt:lpstr>Replies to ATAC 18</vt:lpstr>
      <vt:lpstr>Replies to ATAC 18</vt:lpstr>
      <vt:lpstr>Accelerator: staff categories through time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dc:title>
  <dc:creator>martin.sjostrand@esss.se</dc:creator>
  <cp:lastModifiedBy>Mats Lindroos</cp:lastModifiedBy>
  <cp:revision>106</cp:revision>
  <cp:lastPrinted>2018-11-13T08:57:18Z</cp:lastPrinted>
  <dcterms:created xsi:type="dcterms:W3CDTF">2018-10-29T15:52:13Z</dcterms:created>
  <dcterms:modified xsi:type="dcterms:W3CDTF">2019-04-10T11:23:39Z</dcterms:modified>
</cp:coreProperties>
</file>