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33"/>
  </p:notesMasterIdLst>
  <p:sldIdLst>
    <p:sldId id="349" r:id="rId3"/>
    <p:sldId id="350" r:id="rId4"/>
    <p:sldId id="356" r:id="rId5"/>
    <p:sldId id="353" r:id="rId6"/>
    <p:sldId id="355" r:id="rId7"/>
    <p:sldId id="357" r:id="rId8"/>
    <p:sldId id="367" r:id="rId9"/>
    <p:sldId id="383" r:id="rId10"/>
    <p:sldId id="358" r:id="rId11"/>
    <p:sldId id="364" r:id="rId12"/>
    <p:sldId id="359" r:id="rId13"/>
    <p:sldId id="365" r:id="rId14"/>
    <p:sldId id="363" r:id="rId15"/>
    <p:sldId id="366" r:id="rId16"/>
    <p:sldId id="379" r:id="rId17"/>
    <p:sldId id="378" r:id="rId18"/>
    <p:sldId id="351" r:id="rId19"/>
    <p:sldId id="373" r:id="rId20"/>
    <p:sldId id="374" r:id="rId21"/>
    <p:sldId id="375" r:id="rId22"/>
    <p:sldId id="376" r:id="rId23"/>
    <p:sldId id="372" r:id="rId24"/>
    <p:sldId id="381" r:id="rId25"/>
    <p:sldId id="382" r:id="rId26"/>
    <p:sldId id="354" r:id="rId27"/>
    <p:sldId id="360" r:id="rId28"/>
    <p:sldId id="384" r:id="rId29"/>
    <p:sldId id="380" r:id="rId30"/>
    <p:sldId id="377" r:id="rId31"/>
    <p:sldId id="362" r:id="rId3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EF3984D5-D062-DE47-9E4E-F3C47400615F}">
          <p14:sldIdLst>
            <p14:sldId id="349"/>
            <p14:sldId id="350"/>
          </p14:sldIdLst>
        </p14:section>
        <p14:section name="Context" id="{4C123FE8-9AE4-3B4D-BC8C-927E5ED6AEFB}">
          <p14:sldIdLst>
            <p14:sldId id="356"/>
            <p14:sldId id="353"/>
          </p14:sldIdLst>
        </p14:section>
        <p14:section name="Accelerator Systems" id="{EB1159AD-4FDE-3E4F-8986-0D3948FFAE6E}">
          <p14:sldIdLst>
            <p14:sldId id="355"/>
            <p14:sldId id="357"/>
            <p14:sldId id="367"/>
            <p14:sldId id="383"/>
            <p14:sldId id="358"/>
            <p14:sldId id="364"/>
            <p14:sldId id="359"/>
            <p14:sldId id="365"/>
            <p14:sldId id="363"/>
            <p14:sldId id="366"/>
          </p14:sldIdLst>
        </p14:section>
        <p14:section name="Interfaces" id="{FAD947C1-5E2F-A545-B283-0EAB24AA21F0}">
          <p14:sldIdLst>
            <p14:sldId id="379"/>
            <p14:sldId id="378"/>
            <p14:sldId id="351"/>
            <p14:sldId id="373"/>
            <p14:sldId id="374"/>
            <p14:sldId id="375"/>
            <p14:sldId id="376"/>
          </p14:sldIdLst>
        </p14:section>
        <p14:section name="Integrated operations" id="{08041804-2FB0-4C4C-B5AB-5E463758FA92}">
          <p14:sldIdLst>
            <p14:sldId id="372"/>
          </p14:sldIdLst>
        </p14:section>
        <p14:section name="Schedule" id="{737AE3D4-82EB-4A4C-9E60-D08D3186F4A4}">
          <p14:sldIdLst>
            <p14:sldId id="381"/>
            <p14:sldId id="382"/>
            <p14:sldId id="354"/>
          </p14:sldIdLst>
        </p14:section>
        <p14:section name="Q&amp;A" id="{740D45E8-6FB3-9943-9D6E-2C0D83543A98}">
          <p14:sldIdLst>
            <p14:sldId id="360"/>
          </p14:sldIdLst>
        </p14:section>
        <p14:section name="Backup" id="{1184E8A2-AC75-2A4D-BB19-2027385B7B3A}">
          <p14:sldIdLst>
            <p14:sldId id="384"/>
            <p14:sldId id="380"/>
            <p14:sldId id="377"/>
            <p14:sldId id="362"/>
          </p14:sldIdLst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  <a:srgbClr val="1E9FDB"/>
    <a:srgbClr val="76D6F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73" autoAdjust="0"/>
    <p:restoredTop sz="83599" autoAdjust="0"/>
  </p:normalViewPr>
  <p:slideViewPr>
    <p:cSldViewPr>
      <p:cViewPr varScale="1">
        <p:scale>
          <a:sx n="85" d="100"/>
          <a:sy n="85" d="100"/>
        </p:scale>
        <p:origin x="1176" y="168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2019-04-05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156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Old ICD: </a:t>
            </a:r>
            <a:r>
              <a:rPr lang="sv-SE" dirty="0"/>
              <a:t>ESS-0005734 (</a:t>
            </a:r>
            <a:r>
              <a:rPr lang="sv-SE" dirty="0" err="1"/>
              <a:t>Obsolete</a:t>
            </a:r>
            <a:r>
              <a:rPr lang="sv-SE" dirty="0"/>
              <a:t>)</a:t>
            </a:r>
            <a:endParaRPr lang="en-GB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747014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CDR 12 March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48007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higher-level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coordination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be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strengthen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avoid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surprises</a:t>
            </a:r>
            <a:r>
              <a:rPr lang="sv-S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later on</a:t>
            </a:r>
            <a:endParaRPr lang="sv-SE" sz="1200" b="0" i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b="0" i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AA2 - </a:t>
            </a:r>
            <a:r>
              <a:rPr lang="sv-SE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Accident</a:t>
            </a:r>
            <a:r>
              <a:rPr lang="sv-S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sv-S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</a:t>
            </a:r>
            <a:r>
              <a:rPr lang="sv-S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Proton </a:t>
            </a:r>
            <a:r>
              <a:rPr lang="sv-SE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</a:t>
            </a:r>
            <a:r>
              <a:rPr lang="sv-S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events on Target and Proton </a:t>
            </a:r>
            <a:r>
              <a:rPr lang="sv-SE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</a:t>
            </a:r>
            <a:r>
              <a:rPr lang="sv-S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</a:t>
            </a:r>
            <a:r>
              <a:rPr lang="sv-S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ESS-0063901 </a:t>
            </a:r>
            <a:r>
              <a:rPr lang="sv-SE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</a:t>
            </a:r>
            <a:r>
              <a:rPr lang="sv-S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://</a:t>
            </a:r>
            <a:r>
              <a:rPr lang="sv-SE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chess.esss.lu.se</a:t>
            </a:r>
            <a:r>
              <a:rPr lang="sv-S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sv-SE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enovia</a:t>
            </a:r>
            <a:r>
              <a:rPr lang="sv-S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sv-SE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</a:t>
            </a:r>
            <a:r>
              <a:rPr lang="sv-S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/ESS-0063901/21308.51166.46337.1618/valid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AA13 - </a:t>
            </a:r>
            <a:r>
              <a:rPr lang="sv-SE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Accident</a:t>
            </a:r>
            <a:r>
              <a:rPr lang="sv-S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sv-S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</a:t>
            </a:r>
            <a:r>
              <a:rPr lang="sv-S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Public: </a:t>
            </a:r>
            <a:r>
              <a:rPr lang="sv-SE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</a:t>
            </a:r>
            <a:r>
              <a:rPr lang="sv-S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</a:t>
            </a:r>
            <a:r>
              <a:rPr lang="sv-S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</a:t>
            </a:r>
            <a:r>
              <a:rPr lang="sv-S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</a:t>
            </a:r>
            <a:r>
              <a:rPr lang="sv-SE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Beam</a:t>
            </a:r>
            <a:r>
              <a:rPr lang="sv-S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Dump</a:t>
            </a:r>
            <a:r>
              <a:rPr lang="sv-SE" sz="1200" b="0" i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sv-SE" sz="1200" b="0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ESS-0057359 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://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chess.esss.lu.se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enovia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sv-SE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</a:t>
            </a:r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/ESS-0057359/21308.51166.16384.7257/valid</a:t>
            </a:r>
            <a:endParaRPr lang="sv-SE" sz="1200" b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21898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209242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HEBT 2019</a:t>
            </a:r>
          </a:p>
          <a:p>
            <a:r>
              <a:rPr lang="en-GB" dirty="0"/>
              <a:t>TBD Q4 2019</a:t>
            </a:r>
          </a:p>
          <a:p>
            <a:r>
              <a:rPr lang="en-GB" dirty="0"/>
              <a:t>NSW Q4 2019</a:t>
            </a:r>
          </a:p>
          <a:p>
            <a:r>
              <a:rPr lang="en-GB" dirty="0"/>
              <a:t>PBDR Q1 2020</a:t>
            </a:r>
          </a:p>
          <a:p>
            <a:r>
              <a:rPr lang="en-GB" dirty="0"/>
              <a:t>Dump Line</a:t>
            </a:r>
          </a:p>
          <a:p>
            <a:r>
              <a:rPr lang="en-GB" dirty="0"/>
              <a:t>Dogleg</a:t>
            </a:r>
          </a:p>
          <a:p>
            <a:r>
              <a:rPr lang="en-GB" dirty="0"/>
              <a:t>A2T, access 2020/01/20</a:t>
            </a:r>
          </a:p>
          <a:p>
            <a:r>
              <a:rPr lang="en-GB" dirty="0"/>
              <a:t>GSA, access ~2021</a:t>
            </a:r>
          </a:p>
          <a:p>
            <a:r>
              <a:rPr lang="en-GB" dirty="0"/>
              <a:t>RBOT 2021/09/13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0660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HEBT 2019</a:t>
            </a:r>
          </a:p>
          <a:p>
            <a:r>
              <a:rPr lang="en-GB" dirty="0"/>
              <a:t>TBD Q4 2019</a:t>
            </a:r>
          </a:p>
          <a:p>
            <a:r>
              <a:rPr lang="en-GB" dirty="0"/>
              <a:t>NSW Q4 2019</a:t>
            </a:r>
          </a:p>
          <a:p>
            <a:r>
              <a:rPr lang="en-GB" dirty="0"/>
              <a:t>PBDR Q1 2020</a:t>
            </a:r>
          </a:p>
          <a:p>
            <a:r>
              <a:rPr lang="en-GB" dirty="0"/>
              <a:t>Dump Line</a:t>
            </a:r>
          </a:p>
          <a:p>
            <a:r>
              <a:rPr lang="en-GB" dirty="0"/>
              <a:t>Dogleg</a:t>
            </a:r>
          </a:p>
          <a:p>
            <a:r>
              <a:rPr lang="en-GB" dirty="0"/>
              <a:t>A2T, access 2020/01/20</a:t>
            </a:r>
          </a:p>
          <a:p>
            <a:r>
              <a:rPr lang="en-GB" dirty="0"/>
              <a:t>GSA, access ~2021</a:t>
            </a:r>
          </a:p>
          <a:p>
            <a:r>
              <a:rPr lang="en-GB" dirty="0"/>
              <a:t>RBOT 2021/09/13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94964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5703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HEBT+A2T ~40% of the 601m linac</a:t>
            </a:r>
          </a:p>
          <a:p>
            <a:r>
              <a:rPr lang="en-GB" dirty="0"/>
              <a:t>+</a:t>
            </a:r>
            <a:r>
              <a:rPr lang="en-GB" dirty="0" err="1"/>
              <a:t>DmpL</a:t>
            </a:r>
            <a:r>
              <a:rPr lang="en-GB" dirty="0"/>
              <a:t> ~45%of total beam 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9796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9331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7714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29723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45463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2344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Refer to Tom </a:t>
            </a:r>
            <a:r>
              <a:rPr lang="en-GB" dirty="0" err="1"/>
              <a:t>Shea’s</a:t>
            </a:r>
            <a:r>
              <a:rPr lang="en-GB" dirty="0"/>
              <a:t>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24918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97083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05/04/2019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05/04/2019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05/04/2019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2019-04-05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nfluence.esss.lu.se/display/VG/Vacuum+Section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nfluence.esss.lu.se/display/ALSV/Accelerator+Lattice+Synoptic+Viewer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chess.esss.lu.se/enovia/link/ESS-0005699/21308.51166.24064.47198/valid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chess.esss.lu.se/enovia/link/ESS-0084052/21308.51166.47360.25867/valid" TargetMode="External"/><Relationship Id="rId13" Type="http://schemas.openxmlformats.org/officeDocument/2006/relationships/hyperlink" Target="https://chess.esss.lu.se/enovia/link/ESS-0022919/21308.51166.36096.62162/valid" TargetMode="External"/><Relationship Id="rId3" Type="http://schemas.openxmlformats.org/officeDocument/2006/relationships/hyperlink" Target="https://chess.esss.lu.se/enovia/link/ESS-0003310/21308.51166.23616.17430/valid" TargetMode="External"/><Relationship Id="rId7" Type="http://schemas.openxmlformats.org/officeDocument/2006/relationships/hyperlink" Target="https://chess.esss.lu.se/enovia/link/ESS-0084051/21308.51166.49664.37294/valid" TargetMode="External"/><Relationship Id="rId12" Type="http://schemas.openxmlformats.org/officeDocument/2006/relationships/hyperlink" Target="https://chess.esss.lu.se/enovia/link/ESS-0104429/21308.51166.8448.36699/valid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ess.esss.lu.se/enovia/link/ESS-0032631/21308.51166.14592.7430/valid" TargetMode="External"/><Relationship Id="rId11" Type="http://schemas.openxmlformats.org/officeDocument/2006/relationships/hyperlink" Target="https://chess.esss.lu.se/enovia/link/ESS-0034025/21308.51166.62464.7427/valid" TargetMode="External"/><Relationship Id="rId5" Type="http://schemas.openxmlformats.org/officeDocument/2006/relationships/hyperlink" Target="https://chess.esss.lu.se/enovia/link/ESS-0060561/21308.51166.61696.36923/valid" TargetMode="External"/><Relationship Id="rId10" Type="http://schemas.openxmlformats.org/officeDocument/2006/relationships/hyperlink" Target="https://chess.esss.lu.se/enovia/link/ESS-0030068/21308.51166.53248.40830/valid" TargetMode="External"/><Relationship Id="rId4" Type="http://schemas.openxmlformats.org/officeDocument/2006/relationships/hyperlink" Target="https://chess.esss.lu.se/enovia/link/ESS-0060563/21308.51166.35072.21661/valid" TargetMode="External"/><Relationship Id="rId9" Type="http://schemas.openxmlformats.org/officeDocument/2006/relationships/hyperlink" Target="https://chess.esss.lu.se/enovia/link/ESS-0078254/21308.51166.47104.27699/vali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5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microsoft.com/office/2007/relationships/hdphoto" Target="../media/hdphoto1.wdp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file://localhost/Users/heine/Dropbox/rasterAPT/scans/raster_anim_path.gif" TargetMode="Externa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defTabSz="315314"/>
            <a:r>
              <a:rPr lang="en-GB" sz="4000" b="1" dirty="0">
                <a:solidFill>
                  <a:srgbClr val="FFFFFF"/>
                </a:solidFill>
              </a:rPr>
              <a:t>The ESS Accelerator/Target interface </a:t>
            </a:r>
            <a:br>
              <a:rPr lang="en-GB" sz="4000" b="1" dirty="0">
                <a:solidFill>
                  <a:srgbClr val="FFFFFF"/>
                </a:solidFill>
              </a:rPr>
            </a:br>
            <a:r>
              <a:rPr lang="en-GB" sz="4000" b="1" dirty="0">
                <a:solidFill>
                  <a:srgbClr val="FFFFFF"/>
                </a:solidFill>
              </a:rPr>
              <a:t>and status of the A2T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defTabSz="315314"/>
            <a:endParaRPr lang="en-GB" sz="2400" b="1">
              <a:solidFill>
                <a:prstClr val="white"/>
              </a:solidFill>
            </a:endParaRPr>
          </a:p>
          <a:p>
            <a:pPr defTabSz="315314"/>
            <a:r>
              <a:rPr lang="en-GB" sz="1800">
                <a:solidFill>
                  <a:srgbClr val="FFFFFF"/>
                </a:solidFill>
              </a:rPr>
              <a:t>Iñigo Alonso </a:t>
            </a:r>
          </a:p>
          <a:p>
            <a:pPr defTabSz="315314"/>
            <a:r>
              <a:rPr lang="en-GB" sz="1800">
                <a:solidFill>
                  <a:srgbClr val="FFFFFF"/>
                </a:solidFill>
              </a:rPr>
              <a:t>Lead Engineer, Linac Group</a:t>
            </a:r>
            <a:endParaRPr lang="en-GB" sz="1400">
              <a:solidFill>
                <a:prstClr val="white"/>
              </a:solidFill>
            </a:endParaRPr>
          </a:p>
          <a:p>
            <a:pPr defTabSz="315314"/>
            <a:r>
              <a:rPr lang="en-GB" sz="140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r>
              <a:rPr lang="en-GB" sz="1400">
                <a:solidFill>
                  <a:srgbClr val="FFFFFF"/>
                </a:solidFill>
              </a:rPr>
              <a:t>2019/04/11</a:t>
            </a:r>
            <a:endParaRPr lang="en-GB" sz="1200">
              <a:solidFill>
                <a:srgbClr val="FFFFFF"/>
              </a:solidFill>
            </a:endParaRP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B6ADA-7AB4-5546-A889-3432DED63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E6E00B-2F6B-9A45-AB76-C8C76CC14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37A378-C182-FD49-A8A6-A1E884AA5E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Vacuum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B83331D6-1CA1-7E4A-A590-274F165F26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2914">
            <a:off x="-91764" y="2474596"/>
            <a:ext cx="6556397" cy="166301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E836D4-C293-C446-8902-E40160E3B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607" y="1703202"/>
            <a:ext cx="5992081" cy="1672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3BC61A-A61C-5C45-A0C6-BF4644178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5064661"/>
            <a:ext cx="5735960" cy="15712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3D18843-C1F4-7D43-832C-E983D921138A}"/>
              </a:ext>
            </a:extLst>
          </p:cNvPr>
          <p:cNvSpPr/>
          <p:nvPr/>
        </p:nvSpPr>
        <p:spPr>
          <a:xfrm>
            <a:off x="6271309" y="6074143"/>
            <a:ext cx="5631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>
                <a:hlinkClick r:id="rId5"/>
              </a:rPr>
              <a:t>https://confluence.esss.lu.se/display/VG/Vacuum+Section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8366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D8AC6-8101-724F-988E-C03926DBD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FD10CA-88DC-6043-8F76-49BAD69D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806C93-C8F7-7647-99DF-852CB3BAC2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Beam Instrumentation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238D0EF-530E-6643-A6DD-67950BA7F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9063" y="1417638"/>
            <a:ext cx="20827831" cy="7988026"/>
          </a:xfr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0B57F1D-CC55-6E47-8E21-8504956295A5}"/>
              </a:ext>
            </a:extLst>
          </p:cNvPr>
          <p:cNvSpPr txBox="1">
            <a:spLocks/>
          </p:cNvSpPr>
          <p:nvPr/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sv-SE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11</a:t>
            </a:fld>
            <a:endParaRPr lang="sv-S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AA40B0-BBAB-FF41-ADE5-E7A2E01E4E83}"/>
              </a:ext>
            </a:extLst>
          </p:cNvPr>
          <p:cNvSpPr txBox="1"/>
          <p:nvPr/>
        </p:nvSpPr>
        <p:spPr>
          <a:xfrm>
            <a:off x="4787274" y="2046144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BCM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73DEE8-4065-8246-9C32-A661670DAEA3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5587742" y="2415476"/>
            <a:ext cx="2864663" cy="2885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02A3D2-8395-8048-BF24-0CE473AF24D1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5587741" y="2415476"/>
            <a:ext cx="396162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153BE02-1D87-8549-BB51-6419A324C3BE}"/>
              </a:ext>
            </a:extLst>
          </p:cNvPr>
          <p:cNvSpPr txBox="1"/>
          <p:nvPr/>
        </p:nvSpPr>
        <p:spPr>
          <a:xfrm>
            <a:off x="6103704" y="2046144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BIF (NPM)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F7CC1B5-1533-3543-98AB-72FE6306D622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904171" y="2415476"/>
            <a:ext cx="0" cy="2885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8B31F52-C2D7-BC47-A71C-5824CE1459AD}"/>
              </a:ext>
            </a:extLst>
          </p:cNvPr>
          <p:cNvSpPr txBox="1"/>
          <p:nvPr/>
        </p:nvSpPr>
        <p:spPr>
          <a:xfrm>
            <a:off x="7077244" y="2044732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BBF82DF-F12B-0147-AD2B-12899C8534AA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7877711" y="2414064"/>
            <a:ext cx="0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971632E-D3DD-ED45-B8ED-58BF7A478830}"/>
              </a:ext>
            </a:extLst>
          </p:cNvPr>
          <p:cNvSpPr txBox="1"/>
          <p:nvPr/>
        </p:nvSpPr>
        <p:spPr>
          <a:xfrm>
            <a:off x="8216298" y="2044732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APTM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B27C755-AD25-3B41-8E64-18ED8AA60685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8715933" y="2414064"/>
            <a:ext cx="300832" cy="2887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CF361E5-E25B-1A49-8C90-7E61F0A58A92}"/>
              </a:ext>
            </a:extLst>
          </p:cNvPr>
          <p:cNvSpPr txBox="1"/>
          <p:nvPr/>
        </p:nvSpPr>
        <p:spPr>
          <a:xfrm>
            <a:off x="9848926" y="2046102"/>
            <a:ext cx="1963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APTM</a:t>
            </a:r>
          </a:p>
          <a:p>
            <a:pPr algn="ctr"/>
            <a:r>
              <a:rPr lang="en-GB" dirty="0"/>
              <a:t>IMS</a:t>
            </a:r>
          </a:p>
          <a:p>
            <a:pPr algn="ctr"/>
            <a:r>
              <a:rPr lang="en-GB" dirty="0"/>
              <a:t>GRID</a:t>
            </a:r>
          </a:p>
          <a:p>
            <a:pPr algn="ctr"/>
            <a:r>
              <a:rPr lang="en-GB" dirty="0"/>
              <a:t>IMG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CB04712-DDAC-3D4D-87C9-6AD66B8BCFFE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4089624" y="2414064"/>
            <a:ext cx="4713609" cy="2887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00E7853-4510-8148-BEAC-2E9FE708BEF8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4089624" y="2414064"/>
            <a:ext cx="3251149" cy="29444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1343CA-5CBE-2D45-9786-EE4BE4548D2A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4089624" y="2414064"/>
            <a:ext cx="2298586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BDD14C4-92D8-A945-8EB9-AC792A7709EE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4089624" y="2414064"/>
            <a:ext cx="1596889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851F004-20EF-A64E-A6CF-ED924DFF1E96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4089624" y="2414064"/>
            <a:ext cx="3819813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6E1352C-1E0B-A04B-A495-BD97E1649997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4089624" y="2414064"/>
            <a:ext cx="4261185" cy="2887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A64CD43-D64E-6143-978A-66B3224AA367}"/>
              </a:ext>
            </a:extLst>
          </p:cNvPr>
          <p:cNvSpPr txBox="1"/>
          <p:nvPr/>
        </p:nvSpPr>
        <p:spPr>
          <a:xfrm>
            <a:off x="3107671" y="2044732"/>
            <a:ext cx="1963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BPM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0B6B38B-E00A-0E4B-B930-FC12A760EA63}"/>
              </a:ext>
            </a:extLst>
          </p:cNvPr>
          <p:cNvCxnSpPr>
            <a:cxnSpLocks/>
            <a:stCxn id="17" idx="2"/>
          </p:cNvCxnSpPr>
          <p:nvPr/>
        </p:nvCxnSpPr>
        <p:spPr>
          <a:xfrm>
            <a:off x="10830879" y="3246431"/>
            <a:ext cx="751521" cy="1673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15CB721-5C65-A848-9982-ADC580D259D2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4089624" y="2414064"/>
            <a:ext cx="697650" cy="3103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456AED7-3FE9-B94C-808E-DFDB927ACCA5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3215680" y="2414064"/>
            <a:ext cx="873944" cy="3247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75697548-922F-0A47-AF0D-5DC533C5504D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1631504" y="2414064"/>
            <a:ext cx="2458120" cy="3391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3D09CCE-046A-4148-8A5C-65EBCA3688A6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47328" y="2414064"/>
            <a:ext cx="4042296" cy="3535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46D0C3C-E866-5A45-9737-7CF71F430AE6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-1608856" y="2414064"/>
            <a:ext cx="5698480" cy="3751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14577B5-37D4-B140-A934-65DD071770D0}"/>
              </a:ext>
            </a:extLst>
          </p:cNvPr>
          <p:cNvCxnSpPr>
            <a:cxnSpLocks/>
            <a:stCxn id="24" idx="2"/>
          </p:cNvCxnSpPr>
          <p:nvPr/>
        </p:nvCxnSpPr>
        <p:spPr>
          <a:xfrm flipH="1">
            <a:off x="-3121024" y="2414064"/>
            <a:ext cx="7210648" cy="3942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FE8177-3D35-C342-84BC-973382CADBC4}"/>
              </a:ext>
            </a:extLst>
          </p:cNvPr>
          <p:cNvCxnSpPr>
            <a:cxnSpLocks/>
          </p:cNvCxnSpPr>
          <p:nvPr/>
        </p:nvCxnSpPr>
        <p:spPr>
          <a:xfrm flipH="1">
            <a:off x="-3049016" y="2414064"/>
            <a:ext cx="8636757" cy="3942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C38D36BD-47BD-F34D-B12C-9E60833AC677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1934879" y="2415476"/>
            <a:ext cx="3652862" cy="37791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BC38DB7-7F31-C847-BF25-AC434C064C71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-1104800" y="2415476"/>
            <a:ext cx="6692541" cy="3940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3AE1284-A005-8E4E-8255-B9685C9E3F24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2654694" y="2414064"/>
            <a:ext cx="6362071" cy="37512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94427016-01C2-FD4B-B9A1-F0B9A07114D5}"/>
              </a:ext>
            </a:extLst>
          </p:cNvPr>
          <p:cNvSpPr txBox="1"/>
          <p:nvPr/>
        </p:nvSpPr>
        <p:spPr>
          <a:xfrm>
            <a:off x="4754211" y="6304890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IMG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8F2A929B-D878-E641-A4DE-B89575129F63}"/>
              </a:ext>
            </a:extLst>
          </p:cNvPr>
          <p:cNvCxnSpPr>
            <a:cxnSpLocks/>
            <a:stCxn id="66" idx="1"/>
          </p:cNvCxnSpPr>
          <p:nvPr/>
        </p:nvCxnSpPr>
        <p:spPr>
          <a:xfrm flipH="1" flipV="1">
            <a:off x="2783632" y="6275582"/>
            <a:ext cx="1970579" cy="2139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462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8409-BD92-A342-AB8D-4B9FEC841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A2FAD-1071-5D42-A284-766D1E794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344723-007B-0B46-A21D-E84D71EC30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Lattice synoptic 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495690-2643-D149-94F0-9F1E6C691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489322"/>
            <a:ext cx="3090550" cy="439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FA4A2F-0462-C747-9BD5-A3139B197C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59" y="2060848"/>
            <a:ext cx="6829038" cy="421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702661-8D9F-3441-957E-79C01CEC9E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71555">
            <a:off x="253913" y="2563439"/>
            <a:ext cx="4824443" cy="42329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8429154-188C-0346-B311-8B0CC3126F8E}"/>
              </a:ext>
            </a:extLst>
          </p:cNvPr>
          <p:cNvSpPr/>
          <p:nvPr/>
        </p:nvSpPr>
        <p:spPr>
          <a:xfrm>
            <a:off x="73846" y="6453336"/>
            <a:ext cx="5184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>
                <a:hlinkClick r:id="rId6"/>
              </a:rPr>
              <a:t>https://confluence.esss.lu.se/display/ALSV/Accelerator+Lattice+Synoptic+Viewer</a:t>
            </a:r>
            <a:endParaRPr lang="en-GB" sz="12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D4CA10-F0A1-384C-9862-E8E98CBE9EF3}"/>
              </a:ext>
            </a:extLst>
          </p:cNvPr>
          <p:cNvSpPr txBox="1"/>
          <p:nvPr/>
        </p:nvSpPr>
        <p:spPr>
          <a:xfrm>
            <a:off x="3818262" y="5149330"/>
            <a:ext cx="2880320" cy="593366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pPr algn="r"/>
            <a:r>
              <a:rPr lang="en-GB" sz="2000" dirty="0"/>
              <a:t>See talk by Tom </a:t>
            </a:r>
            <a:r>
              <a:rPr lang="en-GB" sz="2000" dirty="0" err="1"/>
              <a:t>Shea</a:t>
            </a:r>
            <a:endParaRPr lang="en-GB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199806-C37E-EA44-965A-4F6267975B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751" y="3783031"/>
            <a:ext cx="4351479" cy="24542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96460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6BC5E-A3C8-DC43-BCF0-EF0BB0188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8AB058-D56E-3B49-BA8F-318ABC689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38C961-0457-CC4E-981A-26E15DE32D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Other systems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9564FD7-44A2-164E-8EFA-C3617318F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3672" y="1417638"/>
            <a:ext cx="20827831" cy="7988026"/>
          </a:xfr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790D448-A133-8442-A427-A2DA943480E6}"/>
              </a:ext>
            </a:extLst>
          </p:cNvPr>
          <p:cNvSpPr txBox="1">
            <a:spLocks/>
          </p:cNvSpPr>
          <p:nvPr/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sv-SE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13</a:t>
            </a:fld>
            <a:endParaRPr lang="sv-S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111E6D-6D53-D341-9664-90CBAB952364}"/>
              </a:ext>
            </a:extLst>
          </p:cNvPr>
          <p:cNvSpPr txBox="1"/>
          <p:nvPr/>
        </p:nvSpPr>
        <p:spPr>
          <a:xfrm>
            <a:off x="7120207" y="2046144"/>
            <a:ext cx="2000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A2T Gamma Blocker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6A4C689-10B8-6F49-B6D6-08AF8097F3F8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8120272" y="2692475"/>
            <a:ext cx="135969" cy="2608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AC352E9-D1B8-0B49-9EB2-B78AD71CBA5D}"/>
              </a:ext>
            </a:extLst>
          </p:cNvPr>
          <p:cNvSpPr txBox="1"/>
          <p:nvPr/>
        </p:nvSpPr>
        <p:spPr>
          <a:xfrm>
            <a:off x="4239886" y="6488668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Dump Line Gamma Blocker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8724FDE-C3B7-B540-A632-A1EF58314E45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2495600" y="6356350"/>
            <a:ext cx="1744286" cy="3169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4F69CBB-E5DF-9649-BD64-371DB4550DF0}"/>
              </a:ext>
            </a:extLst>
          </p:cNvPr>
          <p:cNvSpPr txBox="1"/>
          <p:nvPr/>
        </p:nvSpPr>
        <p:spPr>
          <a:xfrm>
            <a:off x="3619981" y="2046144"/>
            <a:ext cx="200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Crane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4E1CBE8-3971-8649-A881-6FE8E67645FA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3287689" y="2415476"/>
            <a:ext cx="1332357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2755028-E839-BB45-A7E4-DAF37DA3D466}"/>
              </a:ext>
            </a:extLst>
          </p:cNvPr>
          <p:cNvSpPr txBox="1"/>
          <p:nvPr/>
        </p:nvSpPr>
        <p:spPr>
          <a:xfrm>
            <a:off x="4587150" y="3822631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Phase Reference Line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9AE67F1-CC2D-5F44-B531-0EEEAB9AB480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3758484" y="4191963"/>
            <a:ext cx="2268826" cy="1438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275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82A30A-9658-5841-A028-975C9AEFB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8E13C-622C-7B46-85CA-37EBBA387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5558408" cy="4345166"/>
          </a:xfrm>
        </p:spPr>
        <p:txBody>
          <a:bodyPr/>
          <a:lstStyle/>
          <a:p>
            <a:r>
              <a:rPr lang="en-GB" dirty="0"/>
              <a:t>Vacuum chamber with a sliding steel core inside, tasked with blocking the line of sight to the target wheel/dump while maintenance happens in the accelerator tunnel, to shield workers against gammas from those highly activated components.</a:t>
            </a:r>
          </a:p>
          <a:p>
            <a:r>
              <a:rPr lang="en-GB" dirty="0"/>
              <a:t>Interface switches to MPS and PSS</a:t>
            </a:r>
          </a:p>
          <a:p>
            <a:r>
              <a:rPr lang="en-GB" dirty="0"/>
              <a:t>Core sizes:</a:t>
            </a:r>
          </a:p>
          <a:p>
            <a:pPr lvl="1"/>
            <a:r>
              <a:rPr lang="en-GB" dirty="0"/>
              <a:t>A2T:	20cm * Ø20cm</a:t>
            </a:r>
          </a:p>
          <a:p>
            <a:pPr lvl="1"/>
            <a:r>
              <a:rPr lang="en-GB" dirty="0" err="1"/>
              <a:t>DmpL</a:t>
            </a:r>
            <a:r>
              <a:rPr lang="en-GB" dirty="0"/>
              <a:t>:	5cm * Ø37.5cm</a:t>
            </a:r>
          </a:p>
          <a:p>
            <a:r>
              <a:rPr lang="en-GB" dirty="0"/>
              <a:t>In-kind contribution from NCBJ, Poland</a:t>
            </a:r>
          </a:p>
          <a:p>
            <a:r>
              <a:rPr lang="en-GB" dirty="0"/>
              <a:t>Delivery expected mid April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406384-0207-1542-9970-E14B2B40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94F072-B8E6-7644-A2BC-2D87D02C24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Gamma Blockers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9B161B-2DC8-BC43-BA9B-BD580916F4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781000"/>
            <a:ext cx="1218514" cy="4509120"/>
          </a:xfrm>
          <a:prstGeom prst="rect">
            <a:avLst/>
          </a:prstGeom>
        </p:spPr>
      </p:pic>
      <p:sp>
        <p:nvSpPr>
          <p:cNvPr id="7" name="Can 6">
            <a:extLst>
              <a:ext uri="{FF2B5EF4-FFF2-40B4-BE49-F238E27FC236}">
                <a16:creationId xmlns:a16="http://schemas.microsoft.com/office/drawing/2014/main" id="{BC0D85B4-6CAD-5041-96CF-ED1C21267033}"/>
              </a:ext>
            </a:extLst>
          </p:cNvPr>
          <p:cNvSpPr/>
          <p:nvPr/>
        </p:nvSpPr>
        <p:spPr>
          <a:xfrm rot="14619962">
            <a:off x="6463034" y="3420033"/>
            <a:ext cx="393541" cy="543533"/>
          </a:xfrm>
          <a:prstGeom prst="can">
            <a:avLst>
              <a:gd name="adj" fmla="val 624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90953A0-0A86-6243-A4BD-ACC809A0BE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2426133"/>
            <a:ext cx="1279293" cy="3863987"/>
          </a:xfrm>
          <a:prstGeom prst="rect">
            <a:avLst/>
          </a:prstGeom>
        </p:spPr>
      </p:pic>
      <p:sp>
        <p:nvSpPr>
          <p:cNvPr id="10" name="Can 9">
            <a:extLst>
              <a:ext uri="{FF2B5EF4-FFF2-40B4-BE49-F238E27FC236}">
                <a16:creationId xmlns:a16="http://schemas.microsoft.com/office/drawing/2014/main" id="{73144BFE-6912-8C41-91A7-13A280DD74C2}"/>
              </a:ext>
            </a:extLst>
          </p:cNvPr>
          <p:cNvSpPr/>
          <p:nvPr/>
        </p:nvSpPr>
        <p:spPr>
          <a:xfrm rot="14879988">
            <a:off x="7720967" y="4892016"/>
            <a:ext cx="621646" cy="504057"/>
          </a:xfrm>
          <a:prstGeom prst="can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CBEE5D-1937-A240-B74B-B952DFC46C99}"/>
              </a:ext>
            </a:extLst>
          </p:cNvPr>
          <p:cNvSpPr txBox="1"/>
          <p:nvPr/>
        </p:nvSpPr>
        <p:spPr>
          <a:xfrm>
            <a:off x="6299764" y="6453336"/>
            <a:ext cx="720080" cy="288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70000" lnSpcReduction="20000"/>
          </a:bodyPr>
          <a:lstStyle/>
          <a:p>
            <a:pPr algn="ctr"/>
            <a:r>
              <a:rPr lang="en-GB" sz="2000" dirty="0"/>
              <a:t>A2T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E7D77E-D657-484E-995B-43EABA8154A2}"/>
              </a:ext>
            </a:extLst>
          </p:cNvPr>
          <p:cNvSpPr txBox="1"/>
          <p:nvPr/>
        </p:nvSpPr>
        <p:spPr>
          <a:xfrm>
            <a:off x="7681676" y="6453336"/>
            <a:ext cx="720080" cy="2880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70000" lnSpcReduction="20000"/>
          </a:bodyPr>
          <a:lstStyle/>
          <a:p>
            <a:pPr algn="ctr"/>
            <a:r>
              <a:rPr lang="en-GB" sz="2000" dirty="0" err="1"/>
              <a:t>DmpL</a:t>
            </a:r>
            <a:endParaRPr lang="en-GB" sz="2000" dirty="0"/>
          </a:p>
        </p:txBody>
      </p:sp>
      <p:pic>
        <p:nvPicPr>
          <p:cNvPr id="12" name="GB">
            <a:hlinkClick r:id="" action="ppaction://media"/>
            <a:extLst>
              <a:ext uri="{FF2B5EF4-FFF2-40B4-BE49-F238E27FC236}">
                <a16:creationId xmlns:a16="http://schemas.microsoft.com/office/drawing/2014/main" id="{A95D216C-E638-7E4C-A3E8-4782CD9422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5234" r="34549"/>
          <a:stretch/>
        </p:blipFill>
        <p:spPr>
          <a:xfrm>
            <a:off x="9360632" y="2426133"/>
            <a:ext cx="1775928" cy="248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139 L 0.00143 -0.043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4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0.00139 L 0.00065 -0.079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AE867-6A65-A248-BC8E-12F71FD88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Accelerator/Target interfaces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2ED951C-05C5-3048-8458-1FB3A33724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5466574"/>
              </p:ext>
            </p:extLst>
          </p:nvPr>
        </p:nvGraphicFramePr>
        <p:xfrm>
          <a:off x="695400" y="1655430"/>
          <a:ext cx="10742984" cy="4665908"/>
        </p:xfrm>
        <a:graphic>
          <a:graphicData uri="http://schemas.openxmlformats.org/drawingml/2006/table">
            <a:tbl>
              <a:tblPr firstCol="1">
                <a:tableStyleId>{9D7B26C5-4107-4FEC-AEDC-1716B250A1EF}</a:tableStyleId>
              </a:tblPr>
              <a:tblGrid>
                <a:gridCol w="1377749">
                  <a:extLst>
                    <a:ext uri="{9D8B030D-6E8A-4147-A177-3AD203B41FA5}">
                      <a16:colId xmlns:a16="http://schemas.microsoft.com/office/drawing/2014/main" val="70585350"/>
                    </a:ext>
                  </a:extLst>
                </a:gridCol>
                <a:gridCol w="9365235">
                  <a:extLst>
                    <a:ext uri="{9D8B030D-6E8A-4147-A177-3AD203B41FA5}">
                      <a16:colId xmlns:a16="http://schemas.microsoft.com/office/drawing/2014/main" val="3731914239"/>
                    </a:ext>
                  </a:extLst>
                </a:gridCol>
              </a:tblGrid>
              <a:tr h="12994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i="1" u="none" strike="noStrike" noProof="0">
                          <a:effectLst/>
                        </a:rPr>
                        <a:t>ESS.SyR-192</a:t>
                      </a:r>
                      <a:endParaRPr lang="en-GB" sz="1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2" marR="1452" marT="1452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u="none" strike="noStrike" noProof="0" dirty="0">
                          <a:effectLst/>
                        </a:rPr>
                        <a:t>Target Station shall receive proton beam from accelerator.</a:t>
                      </a:r>
                      <a:endParaRPr lang="en-GB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2" marR="1452" marT="1452" marB="0" anchor="ctr"/>
                </a:tc>
                <a:extLst>
                  <a:ext uri="{0D108BD9-81ED-4DB2-BD59-A6C34878D82A}">
                    <a16:rowId xmlns:a16="http://schemas.microsoft.com/office/drawing/2014/main" val="3744971371"/>
                  </a:ext>
                </a:extLst>
              </a:tr>
              <a:tr h="12994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i="1" u="none" strike="noStrike" noProof="0">
                          <a:effectLst/>
                        </a:rPr>
                        <a:t>ESS.SyR-312</a:t>
                      </a:r>
                      <a:endParaRPr lang="en-GB" sz="1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2" marR="1452" marT="145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Target Station shall limit its backscattering of particles to the accelerator.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2" marR="1452" marT="1452" marB="0" anchor="b"/>
                </a:tc>
                <a:extLst>
                  <a:ext uri="{0D108BD9-81ED-4DB2-BD59-A6C34878D82A}">
                    <a16:rowId xmlns:a16="http://schemas.microsoft.com/office/drawing/2014/main" val="287399532"/>
                  </a:ext>
                </a:extLst>
              </a:tr>
              <a:tr h="12994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i="1" u="none" strike="noStrike" noProof="0">
                          <a:effectLst/>
                        </a:rPr>
                        <a:t>ESS.SyR-313</a:t>
                      </a:r>
                      <a:endParaRPr lang="en-GB" sz="1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2" marR="1452" marT="145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Target Station shall protect the accelerator from contamination by its by-products.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2" marR="1452" marT="1452" marB="0" anchor="b"/>
                </a:tc>
                <a:extLst>
                  <a:ext uri="{0D108BD9-81ED-4DB2-BD59-A6C34878D82A}">
                    <a16:rowId xmlns:a16="http://schemas.microsoft.com/office/drawing/2014/main" val="1656870224"/>
                  </a:ext>
                </a:extLst>
              </a:tr>
              <a:tr h="129947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i="1" u="none" strike="noStrike" noProof="0">
                          <a:effectLst/>
                        </a:rPr>
                        <a:t>ESS.SyR-314</a:t>
                      </a:r>
                      <a:endParaRPr lang="en-GB" sz="1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2" marR="1452" marT="145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 dirty="0">
                          <a:effectLst/>
                        </a:rPr>
                        <a:t>The Target Station monolith atmosphere shall be prevented from entering into the accelerator beam pipe so that the accelerator vacuum is preserved.</a:t>
                      </a:r>
                      <a:endParaRPr lang="en-GB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1452" marR="1452" marT="1452" marB="0" anchor="b"/>
                </a:tc>
                <a:extLst>
                  <a:ext uri="{0D108BD9-81ED-4DB2-BD59-A6C34878D82A}">
                    <a16:rowId xmlns:a16="http://schemas.microsoft.com/office/drawing/2014/main" val="1518662455"/>
                  </a:ext>
                </a:extLst>
              </a:tr>
              <a:tr h="53953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i="1" u="none" strike="noStrike" noProof="0">
                          <a:effectLst/>
                        </a:rPr>
                        <a:t>ESS.SyR-410</a:t>
                      </a:r>
                      <a:endParaRPr lang="en-GB" sz="1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2" marR="1452" marT="145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At the completion of the milestone ‘5MW’ of the ESS Construction Phase, the accelerator shall be designed and constructed to be capable of delivering to the Target Station a time averaged proton beam power of 5 mega-Watts.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2" marR="1452" marT="1452" marB="0" anchor="b"/>
                </a:tc>
                <a:extLst>
                  <a:ext uri="{0D108BD9-81ED-4DB2-BD59-A6C34878D82A}">
                    <a16:rowId xmlns:a16="http://schemas.microsoft.com/office/drawing/2014/main" val="3700503723"/>
                  </a:ext>
                </a:extLst>
              </a:tr>
              <a:tr h="586346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i="1" u="none" strike="noStrike" noProof="0">
                          <a:effectLst/>
                        </a:rPr>
                        <a:t>ESS.SyR-420</a:t>
                      </a:r>
                      <a:endParaRPr lang="en-GB" sz="1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2" marR="1452" marT="145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At the completion of the milestone ‘First protons to target’ of the ESS Construction Phase, the accelerator shall be designed and constructed to be capable of delivering to the Target Station a time averaged proton beam power of 1 mega-Watts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2" marR="1452" marT="1452" marB="0" anchor="b"/>
                </a:tc>
                <a:extLst>
                  <a:ext uri="{0D108BD9-81ED-4DB2-BD59-A6C34878D82A}">
                    <a16:rowId xmlns:a16="http://schemas.microsoft.com/office/drawing/2014/main" val="60621159"/>
                  </a:ext>
                </a:extLst>
              </a:tr>
              <a:tr h="18845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i="1" u="none" strike="noStrike" noProof="0">
                          <a:effectLst/>
                        </a:rPr>
                        <a:t>ESS.SyR-430</a:t>
                      </a:r>
                      <a:endParaRPr lang="en-GB" sz="1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2" marR="1452" marT="145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The nominal operational repetition rate of accelerator acceleration cycles shall be 14 Hertz.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2" marR="1452" marT="1452" marB="0" anchor="b"/>
                </a:tc>
                <a:extLst>
                  <a:ext uri="{0D108BD9-81ED-4DB2-BD59-A6C34878D82A}">
                    <a16:rowId xmlns:a16="http://schemas.microsoft.com/office/drawing/2014/main" val="1130212293"/>
                  </a:ext>
                </a:extLst>
              </a:tr>
              <a:tr h="141649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i="1" u="none" strike="noStrike" noProof="0">
                          <a:effectLst/>
                        </a:rPr>
                        <a:t>ESS.SyR-450</a:t>
                      </a:r>
                      <a:endParaRPr lang="en-GB" sz="1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2" marR="1452" marT="145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The nominal operational beam pulse length shall be 2.86 milli-Seconds.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2" marR="1452" marT="1452" marB="0" anchor="b"/>
                </a:tc>
                <a:extLst>
                  <a:ext uri="{0D108BD9-81ED-4DB2-BD59-A6C34878D82A}">
                    <a16:rowId xmlns:a16="http://schemas.microsoft.com/office/drawing/2014/main" val="3807442327"/>
                  </a:ext>
                </a:extLst>
              </a:tr>
              <a:tr h="609751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i="1" u="none" strike="noStrike" noProof="0">
                          <a:effectLst/>
                        </a:rPr>
                        <a:t>ESS.SyR-460</a:t>
                      </a:r>
                      <a:endParaRPr lang="en-GB" sz="1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2" marR="1452" marT="145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The nominal peak beam power delivered to Target Station averaged over a period of 200 micro-Seconds shall not vary more than 5 percent from the peak beam power delivered to Target Station averaged over the nominal macro pulse length.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2" marR="1452" marT="1452" marB="0" anchor="b"/>
                </a:tc>
                <a:extLst>
                  <a:ext uri="{0D108BD9-81ED-4DB2-BD59-A6C34878D82A}">
                    <a16:rowId xmlns:a16="http://schemas.microsoft.com/office/drawing/2014/main" val="2641012366"/>
                  </a:ext>
                </a:extLst>
              </a:tr>
              <a:tr h="25867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i="1" u="none" strike="noStrike" noProof="0">
                          <a:effectLst/>
                        </a:rPr>
                        <a:t>ESS.SyR-463</a:t>
                      </a:r>
                      <a:endParaRPr lang="en-GB" sz="1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2" marR="1452" marT="145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>
                          <a:effectLst/>
                        </a:rPr>
                        <a:t>The time averaged beam power delivered to the Target Station shall not vary more than 5 percent pulse to pulse.</a:t>
                      </a:r>
                      <a:endParaRPr lang="en-GB" sz="16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2" marR="1452" marT="1452" marB="0" anchor="b"/>
                </a:tc>
                <a:extLst>
                  <a:ext uri="{0D108BD9-81ED-4DB2-BD59-A6C34878D82A}">
                    <a16:rowId xmlns:a16="http://schemas.microsoft.com/office/drawing/2014/main" val="1843203737"/>
                  </a:ext>
                </a:extLst>
              </a:tr>
              <a:tr h="492725"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i="1" u="none" strike="noStrike" noProof="0">
                          <a:effectLst/>
                        </a:rPr>
                        <a:t>ESS.SyR-465</a:t>
                      </a:r>
                      <a:endParaRPr lang="en-GB" sz="1600" b="0" i="1" u="none" strike="noStrike" noProof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452" marR="1452" marT="1452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u="none" strike="noStrike" noProof="0" dirty="0">
                          <a:effectLst/>
                        </a:rPr>
                        <a:t>The time averaged beam power delivered to the Target Station shall be able to be varied in steps to its nominal value of 5 mega-Watts with a maximum step size of 500 kilo-Watts and with a precision of 125 kilo-Watts.</a:t>
                      </a:r>
                      <a:endParaRPr lang="en-GB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452" marR="1452" marT="1452" marB="0" anchor="b"/>
                </a:tc>
                <a:extLst>
                  <a:ext uri="{0D108BD9-81ED-4DB2-BD59-A6C34878D82A}">
                    <a16:rowId xmlns:a16="http://schemas.microsoft.com/office/drawing/2014/main" val="16398736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65B69-D14E-A84E-B3E9-FD23CC7E4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5997BD-C2A4-FC46-913C-F72A9F27C8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High level ESS System Requirements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BBD7B1-09F2-1246-849F-86BB4978D302}"/>
              </a:ext>
            </a:extLst>
          </p:cNvPr>
          <p:cNvSpPr txBox="1"/>
          <p:nvPr/>
        </p:nvSpPr>
        <p:spPr>
          <a:xfrm>
            <a:off x="2783632" y="6458114"/>
            <a:ext cx="6354385" cy="360347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algn="ctr"/>
            <a:r>
              <a:rPr lang="sv-SE" dirty="0">
                <a:hlinkClick r:id="rId2"/>
              </a:rPr>
              <a:t>ESS Systems </a:t>
            </a:r>
            <a:r>
              <a:rPr lang="sv-SE" dirty="0" err="1">
                <a:hlinkClick r:id="rId2"/>
              </a:rPr>
              <a:t>Architecture</a:t>
            </a:r>
            <a:r>
              <a:rPr lang="sv-SE" dirty="0">
                <a:hlinkClick r:id="rId2"/>
              </a:rPr>
              <a:t> </a:t>
            </a:r>
            <a:r>
              <a:rPr lang="sv-SE" dirty="0" err="1">
                <a:hlinkClick r:id="rId2"/>
              </a:rPr>
              <a:t>Specification</a:t>
            </a:r>
            <a:r>
              <a:rPr lang="sv-SE" dirty="0">
                <a:hlinkClick r:id="rId2"/>
              </a:rPr>
              <a:t>, ESS-0005699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955748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82B56-9C7F-7049-BF16-C36B0919C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Accelerator/Target interfaces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5AD24-7F9B-2341-A6E9-C0C7DCD43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4A773-5FAA-464B-B1B3-D9C7689A73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Beam on Target Requirements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BAE0297-48AB-824F-8791-C817AC3E007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6" r="2172"/>
          <a:stretch/>
        </p:blipFill>
        <p:spPr bwMode="auto">
          <a:xfrm rot="5400000">
            <a:off x="6241030" y="2098182"/>
            <a:ext cx="2699386" cy="255739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DC96E0E-ABCD-0E4E-ACF8-FCAE7714E1C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1" r="2171"/>
          <a:stretch/>
        </p:blipFill>
        <p:spPr bwMode="auto">
          <a:xfrm rot="5400000">
            <a:off x="8972665" y="1959562"/>
            <a:ext cx="2699385" cy="2834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v="urn:schemas-microsoft-com:mac:vml" xmlns:mc="http://schemas.openxmlformats.org/markup-compatibility/2006" xmlns:mo="http://schemas.microsoft.com/office/mac/office/2008/main" xmlns:wpc="http://schemas.microsoft.com/office/word/2010/wordprocessingCanvas" xmlns="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8E641B-5F55-FC49-B29F-641F79DC036C}"/>
              </a:ext>
            </a:extLst>
          </p:cNvPr>
          <p:cNvSpPr/>
          <p:nvPr/>
        </p:nvSpPr>
        <p:spPr>
          <a:xfrm>
            <a:off x="6589242" y="4942273"/>
            <a:ext cx="5015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ea typeface="Times New Roman" pitchFamily="2" charset="0"/>
                <a:cs typeface="Times New Roman" pitchFamily="2" charset="0"/>
              </a:rPr>
              <a:t>Proton beam current density spatial distribution at the PBW (left), and the BEW (right) at 5 MW beam power. </a:t>
            </a:r>
            <a:r>
              <a:rPr lang="en-US" sz="1600" dirty="0">
                <a:ea typeface="Times New Roman" pitchFamily="2" charset="0"/>
                <a:cs typeface="Times New Roman" pitchFamily="2" charset="0"/>
              </a:rPr>
              <a:t>The blue rectangle illustrates the outline of the raster pattern</a:t>
            </a:r>
            <a:r>
              <a:rPr lang="sv-SE" sz="1600" dirty="0"/>
              <a:t> </a:t>
            </a:r>
            <a:endParaRPr lang="en-GB" sz="1600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FB20FE1-B9F8-C542-B137-BD9E98513D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475036"/>
              </p:ext>
            </p:extLst>
          </p:nvPr>
        </p:nvGraphicFramePr>
        <p:xfrm>
          <a:off x="767408" y="2381500"/>
          <a:ext cx="4680520" cy="2991975"/>
        </p:xfrm>
        <a:graphic>
          <a:graphicData uri="http://schemas.openxmlformats.org/drawingml/2006/table">
            <a:tbl>
              <a:tblPr firstRow="1">
                <a:tableStyleId>{9D7B26C5-4107-4FEC-AEDC-1716B250A1EF}</a:tableStyleId>
              </a:tblPr>
              <a:tblGrid>
                <a:gridCol w="2781084">
                  <a:extLst>
                    <a:ext uri="{9D8B030D-6E8A-4147-A177-3AD203B41FA5}">
                      <a16:colId xmlns:a16="http://schemas.microsoft.com/office/drawing/2014/main" val="1363847300"/>
                    </a:ext>
                  </a:extLst>
                </a:gridCol>
                <a:gridCol w="1048431">
                  <a:extLst>
                    <a:ext uri="{9D8B030D-6E8A-4147-A177-3AD203B41FA5}">
                      <a16:colId xmlns:a16="http://schemas.microsoft.com/office/drawing/2014/main" val="69345542"/>
                    </a:ext>
                  </a:extLst>
                </a:gridCol>
                <a:gridCol w="851005">
                  <a:extLst>
                    <a:ext uri="{9D8B030D-6E8A-4147-A177-3AD203B41FA5}">
                      <a16:colId xmlns:a16="http://schemas.microsoft.com/office/drawing/2014/main" val="1968458317"/>
                    </a:ext>
                  </a:extLst>
                </a:gridCol>
              </a:tblGrid>
              <a:tr h="18139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Parameter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Value at PBW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Value at BEW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extLst>
                  <a:ext uri="{0D108BD9-81ED-4DB2-BD59-A6C34878D82A}">
                    <a16:rowId xmlns:a16="http://schemas.microsoft.com/office/drawing/2014/main" val="3045579021"/>
                  </a:ext>
                </a:extLst>
              </a:tr>
              <a:tr h="51998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Maximum beam footprint enclosing 99% beam fraction (mm</a:t>
                      </a:r>
                      <a:r>
                        <a:rPr lang="en-GB" sz="1100" u="none" strike="noStrike" baseline="30000">
                          <a:effectLst/>
                          <a:latin typeface="+mn-lt"/>
                        </a:rPr>
                        <a:t>2</a:t>
                      </a:r>
                      <a:r>
                        <a:rPr lang="en-GB" sz="1100" u="none" strike="noStrike">
                          <a:effectLst/>
                          <a:latin typeface="+mn-lt"/>
                        </a:rPr>
                        <a:t>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140 H × 52 V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160 H × 60 V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extLst>
                  <a:ext uri="{0D108BD9-81ED-4DB2-BD59-A6C34878D82A}">
                    <a16:rowId xmlns:a16="http://schemas.microsoft.com/office/drawing/2014/main" val="2729942497"/>
                  </a:ext>
                </a:extLst>
              </a:tr>
              <a:tr h="51998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Maximum beam footprint enclosing 99.9% beam fraction (mm</a:t>
                      </a:r>
                      <a:r>
                        <a:rPr lang="en-GB" sz="1100" u="none" strike="noStrike" baseline="30000">
                          <a:effectLst/>
                          <a:latin typeface="+mn-lt"/>
                        </a:rPr>
                        <a:t>2</a:t>
                      </a:r>
                      <a:r>
                        <a:rPr lang="en-GB" sz="1100" u="none" strike="noStrike">
                          <a:effectLst/>
                          <a:latin typeface="+mn-lt"/>
                        </a:rPr>
                        <a:t>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160 H × 56 V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180 H × 64 V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extLst>
                  <a:ext uri="{0D108BD9-81ED-4DB2-BD59-A6C34878D82A}">
                    <a16:rowId xmlns:a16="http://schemas.microsoft.com/office/drawing/2014/main" val="2802117892"/>
                  </a:ext>
                </a:extLst>
              </a:tr>
              <a:tr h="43533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 dirty="0">
                          <a:effectLst/>
                          <a:latin typeface="+mn-lt"/>
                        </a:rPr>
                        <a:t>Nominal time-averaged peak current density (µA/cm</a:t>
                      </a:r>
                      <a:r>
                        <a:rPr lang="en-GB" sz="1100" u="none" strike="noStrike" baseline="30000" dirty="0">
                          <a:effectLst/>
                          <a:latin typeface="+mn-lt"/>
                        </a:rPr>
                        <a:t>2</a:t>
                      </a:r>
                      <a:r>
                        <a:rPr lang="en-GB" sz="1100" u="none" strike="noStrike" dirty="0">
                          <a:effectLst/>
                          <a:latin typeface="+mn-lt"/>
                        </a:rPr>
                        <a:t>)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89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56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extLst>
                  <a:ext uri="{0D108BD9-81ED-4DB2-BD59-A6C34878D82A}">
                    <a16:rowId xmlns:a16="http://schemas.microsoft.com/office/drawing/2014/main" val="1010277209"/>
                  </a:ext>
                </a:extLst>
              </a:tr>
              <a:tr h="519988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Maximum time-averaged peak current density (µA/cm</a:t>
                      </a:r>
                      <a:r>
                        <a:rPr lang="en-GB" sz="1100" u="none" strike="noStrike" baseline="30000">
                          <a:effectLst/>
                          <a:latin typeface="+mn-lt"/>
                        </a:rPr>
                        <a:t>2</a:t>
                      </a:r>
                      <a:r>
                        <a:rPr lang="en-GB" sz="1100" u="none" strike="noStrike">
                          <a:effectLst/>
                          <a:latin typeface="+mn-lt"/>
                        </a:rPr>
                        <a:t>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112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71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extLst>
                  <a:ext uri="{0D108BD9-81ED-4DB2-BD59-A6C34878D82A}">
                    <a16:rowId xmlns:a16="http://schemas.microsoft.com/office/drawing/2014/main" val="951311365"/>
                  </a:ext>
                </a:extLst>
              </a:tr>
              <a:tr h="290225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Maximum displacement of footprint from nominal position (mm)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±4 (horizontal)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±5 (horizontal)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extLst>
                  <a:ext uri="{0D108BD9-81ED-4DB2-BD59-A6C34878D82A}">
                    <a16:rowId xmlns:a16="http://schemas.microsoft.com/office/drawing/2014/main" val="2295415032"/>
                  </a:ext>
                </a:extLst>
              </a:tr>
              <a:tr h="1743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100" u="none" strike="noStrike">
                          <a:effectLst/>
                          <a:latin typeface="+mn-lt"/>
                        </a:rPr>
                        <a:t>±3 (vertical)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v-SE" sz="1100" u="none" strike="noStrike">
                          <a:effectLst/>
                          <a:latin typeface="+mn-lt"/>
                        </a:rPr>
                        <a:t>±3 (vertical)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extLst>
                  <a:ext uri="{0D108BD9-81ED-4DB2-BD59-A6C34878D82A}">
                    <a16:rowId xmlns:a16="http://schemas.microsoft.com/office/drawing/2014/main" val="2455611156"/>
                  </a:ext>
                </a:extLst>
              </a:tr>
              <a:tr h="1743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Minimum s</a:t>
                      </a:r>
                      <a:r>
                        <a:rPr lang="en-GB" sz="1100" u="none" strike="noStrike" baseline="-25000">
                          <a:effectLst/>
                          <a:latin typeface="+mn-lt"/>
                        </a:rPr>
                        <a:t>x</a:t>
                      </a:r>
                      <a:r>
                        <a:rPr lang="en-GB" sz="1100" u="none" strike="noStrike">
                          <a:effectLst/>
                          <a:latin typeface="+mn-lt"/>
                        </a:rPr>
                        <a:t>s</a:t>
                      </a:r>
                      <a:r>
                        <a:rPr lang="en-GB" sz="1100" u="none" strike="noStrike" baseline="-25000">
                          <a:effectLst/>
                          <a:latin typeface="+mn-lt"/>
                        </a:rPr>
                        <a:t>y</a:t>
                      </a:r>
                      <a:r>
                        <a:rPr lang="en-GB" sz="1100" u="none" strike="noStrike">
                          <a:effectLst/>
                          <a:latin typeface="+mn-lt"/>
                        </a:rPr>
                        <a:t> for rastered Gaussian beam (mm</a:t>
                      </a:r>
                      <a:r>
                        <a:rPr lang="en-GB" sz="1100" u="none" strike="noStrike" baseline="30000">
                          <a:effectLst/>
                          <a:latin typeface="+mn-lt"/>
                        </a:rPr>
                        <a:t>2</a:t>
                      </a:r>
                      <a:r>
                        <a:rPr lang="en-GB" sz="1100" u="none" strike="noStrike">
                          <a:effectLst/>
                          <a:latin typeface="+mn-lt"/>
                        </a:rPr>
                        <a:t>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50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extLst>
                  <a:ext uri="{0D108BD9-81ED-4DB2-BD59-A6C34878D82A}">
                    <a16:rowId xmlns:a16="http://schemas.microsoft.com/office/drawing/2014/main" val="2329551605"/>
                  </a:ext>
                </a:extLst>
              </a:tr>
              <a:tr h="1743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  <a:latin typeface="+mn-lt"/>
                        </a:rPr>
                        <a:t>Minimum horizontal raster frequency (kHz)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  <a:latin typeface="+mn-lt"/>
                        </a:rPr>
                        <a:t>35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379" marR="7379" marT="7379" marB="0" anchor="ctr"/>
                </a:tc>
                <a:extLst>
                  <a:ext uri="{0D108BD9-81ED-4DB2-BD59-A6C34878D82A}">
                    <a16:rowId xmlns:a16="http://schemas.microsoft.com/office/drawing/2014/main" val="2052050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03395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EE78D-9470-8E4F-9630-C74B1C500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Accelerator/Target 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4A90C-EB7D-1148-A116-2C6A14C13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16832"/>
            <a:ext cx="10972800" cy="4968552"/>
          </a:xfrm>
        </p:spPr>
        <p:txBody>
          <a:bodyPr numCol="2"/>
          <a:lstStyle/>
          <a:p>
            <a:r>
              <a:rPr lang="en-GB" dirty="0"/>
              <a:t>Target Station</a:t>
            </a:r>
          </a:p>
          <a:p>
            <a:pPr lvl="1"/>
            <a:r>
              <a:rPr lang="sv-SE" dirty="0" err="1">
                <a:hlinkClick r:id="rId3"/>
              </a:rPr>
              <a:t>Beam</a:t>
            </a:r>
            <a:r>
              <a:rPr lang="sv-SE" dirty="0">
                <a:hlinkClick r:id="rId3"/>
              </a:rPr>
              <a:t> on Target </a:t>
            </a:r>
            <a:r>
              <a:rPr lang="sv-SE" dirty="0" err="1">
                <a:hlinkClick r:id="rId3"/>
              </a:rPr>
              <a:t>Requirements</a:t>
            </a:r>
            <a:r>
              <a:rPr lang="sv-SE" dirty="0">
                <a:hlinkClick r:id="rId3"/>
              </a:rPr>
              <a:t>, ESS-0003310</a:t>
            </a:r>
            <a:endParaRPr lang="en-GB" dirty="0"/>
          </a:p>
          <a:p>
            <a:r>
              <a:rPr lang="en-GB" dirty="0"/>
              <a:t>Beam Instrumentation</a:t>
            </a:r>
          </a:p>
          <a:p>
            <a:pPr lvl="1"/>
            <a:r>
              <a:rPr lang="en-GB" dirty="0">
                <a:hlinkClick r:id="rId4"/>
              </a:rPr>
              <a:t>ICD-R: Proton Beam Instrumentation Plug - Proton Beam Instrumentation, ESS-0060563</a:t>
            </a:r>
            <a:r>
              <a:rPr lang="en-GB" dirty="0"/>
              <a:t> (Preliminary)</a:t>
            </a:r>
          </a:p>
          <a:p>
            <a:pPr lvl="1"/>
            <a:r>
              <a:rPr lang="en-GB" dirty="0">
                <a:hlinkClick r:id="rId5"/>
              </a:rPr>
              <a:t>ICD-R: Proton Beam Window - Proton Beam Instrumentation, ESS-0060561</a:t>
            </a:r>
            <a:r>
              <a:rPr lang="en-GB" dirty="0"/>
              <a:t> (Rev.2 Preliminary)</a:t>
            </a:r>
            <a:endParaRPr lang="en-GB" dirty="0">
              <a:hlinkClick r:id="rId6"/>
            </a:endParaRPr>
          </a:p>
          <a:p>
            <a:pPr lvl="1"/>
            <a:r>
              <a:rPr lang="en-GB" dirty="0">
                <a:hlinkClick r:id="rId6"/>
              </a:rPr>
              <a:t>ICD-R Monolith Systems – Proton Beam Instrumentation, ESS-0032631</a:t>
            </a:r>
            <a:endParaRPr lang="en-GB" dirty="0"/>
          </a:p>
          <a:p>
            <a:pPr lvl="1"/>
            <a:r>
              <a:rPr lang="en-GB" dirty="0">
                <a:hlinkClick r:id="rId7"/>
              </a:rPr>
              <a:t>ICD-R Inner Shielding - Proton Beam Instrumentation, ESS-0084051</a:t>
            </a:r>
            <a:endParaRPr lang="en-GB" dirty="0"/>
          </a:p>
          <a:p>
            <a:pPr lvl="1"/>
            <a:r>
              <a:rPr lang="en-GB" dirty="0">
                <a:hlinkClick r:id="rId8"/>
              </a:rPr>
              <a:t>ICD-R Outer Shielding - Proton Beam Instrumentation, ESS-0084052</a:t>
            </a:r>
            <a:endParaRPr lang="en-GB" dirty="0"/>
          </a:p>
          <a:p>
            <a:pPr lvl="1"/>
            <a:r>
              <a:rPr lang="en-GB" dirty="0">
                <a:hlinkClick r:id="rId9"/>
              </a:rPr>
              <a:t>ICD-R Covers, Penetrations and Monolith Vessel 1067 - Proton Beam Instrumentation A117, ESS-0078254</a:t>
            </a:r>
            <a:r>
              <a:rPr lang="en-GB" dirty="0"/>
              <a:t> (Preliminary)</a:t>
            </a:r>
          </a:p>
          <a:p>
            <a:r>
              <a:rPr lang="en-GB" dirty="0"/>
              <a:t>Target Safety System</a:t>
            </a:r>
          </a:p>
          <a:p>
            <a:pPr lvl="1"/>
            <a:r>
              <a:rPr lang="en-GB" dirty="0">
                <a:hlinkClick r:id="rId10"/>
              </a:rPr>
              <a:t>ICD-R Target Safety System - Accelerator, ESS-0030068</a:t>
            </a:r>
            <a:endParaRPr lang="en-GB" dirty="0"/>
          </a:p>
          <a:p>
            <a:r>
              <a:rPr lang="en-GB" dirty="0"/>
              <a:t>Tuning Beam Dump</a:t>
            </a:r>
          </a:p>
          <a:p>
            <a:pPr lvl="1"/>
            <a:r>
              <a:rPr lang="en-GB" dirty="0">
                <a:hlinkClick r:id="rId11"/>
              </a:rPr>
              <a:t>ICD-R Tuning Beam Dump and Shielding, Target – Accelerator, ESS-0034025</a:t>
            </a:r>
            <a:endParaRPr lang="en-GB" dirty="0"/>
          </a:p>
          <a:p>
            <a:pPr lvl="1"/>
            <a:r>
              <a:rPr lang="en-GB" dirty="0">
                <a:hlinkClick r:id="rId12"/>
              </a:rPr>
              <a:t>ICD-R: CWS02 Water Cooling System - Tuning Beam Dump Shielding, ESS-0104429</a:t>
            </a:r>
            <a:endParaRPr lang="en-GB" dirty="0"/>
          </a:p>
          <a:p>
            <a:r>
              <a:rPr lang="en-GB" dirty="0"/>
              <a:t>Vacuum</a:t>
            </a:r>
          </a:p>
          <a:p>
            <a:pPr lvl="1"/>
            <a:r>
              <a:rPr lang="en-GB" dirty="0"/>
              <a:t>Monolith Systems</a:t>
            </a:r>
          </a:p>
          <a:p>
            <a:pPr lvl="1"/>
            <a:r>
              <a:rPr lang="en-GB" dirty="0"/>
              <a:t>Moderator vacuum insulation</a:t>
            </a:r>
          </a:p>
          <a:p>
            <a:r>
              <a:rPr lang="en-GB" dirty="0"/>
              <a:t>Cryogenics</a:t>
            </a:r>
          </a:p>
          <a:p>
            <a:pPr lvl="1"/>
            <a:r>
              <a:rPr lang="en-GB" dirty="0"/>
              <a:t>TMCP</a:t>
            </a:r>
          </a:p>
          <a:p>
            <a:pPr lvl="1"/>
            <a:r>
              <a:rPr lang="en-GB" dirty="0"/>
              <a:t>Target cryogenic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281AF8-55B3-6541-82B0-F61FF2A9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0D6C0-7FF7-9B4B-A719-3E07CCC260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Interface Control Documentation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00205D-23AF-AB40-84DF-99CBC51C72B3}"/>
              </a:ext>
            </a:extLst>
          </p:cNvPr>
          <p:cNvSpPr/>
          <p:nvPr/>
        </p:nvSpPr>
        <p:spPr>
          <a:xfrm>
            <a:off x="609600" y="1516298"/>
            <a:ext cx="1097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dirty="0">
                <a:hlinkClick r:id="rId13"/>
              </a:rPr>
              <a:t>Interface Control </a:t>
            </a:r>
            <a:r>
              <a:rPr lang="sv-SE" dirty="0" err="1">
                <a:hlinkClick r:id="rId13"/>
              </a:rPr>
              <a:t>Document</a:t>
            </a:r>
            <a:r>
              <a:rPr lang="sv-SE" dirty="0">
                <a:hlinkClick r:id="rId13"/>
              </a:rPr>
              <a:t> Target Systems- Accelerator Systems, ESS-0022919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3634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12848-F603-2343-8363-F2959826E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Accelerator/Target interfaces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91B27-C1FF-2346-A359-E6504058C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CD772F-F445-7B4C-B5E4-1637D08FD5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Neutron Shield Wall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964E26-E71E-C843-AFA9-B4F8E9689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580" y="2188422"/>
            <a:ext cx="3687348" cy="367466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54BCBF-8CE6-2E44-A567-1CB077592391}"/>
              </a:ext>
            </a:extLst>
          </p:cNvPr>
          <p:cNvCxnSpPr>
            <a:stCxn id="14" idx="0"/>
          </p:cNvCxnSpPr>
          <p:nvPr/>
        </p:nvCxnSpPr>
        <p:spPr>
          <a:xfrm flipH="1" flipV="1">
            <a:off x="9702494" y="5210833"/>
            <a:ext cx="785088" cy="92916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Box 73">
            <a:extLst>
              <a:ext uri="{FF2B5EF4-FFF2-40B4-BE49-F238E27FC236}">
                <a16:creationId xmlns:a16="http://schemas.microsoft.com/office/drawing/2014/main" id="{CCBAB72F-B53B-2142-A815-A65B8C1FB0CC}"/>
              </a:ext>
            </a:extLst>
          </p:cNvPr>
          <p:cNvSpPr txBox="1"/>
          <p:nvPr/>
        </p:nvSpPr>
        <p:spPr>
          <a:xfrm>
            <a:off x="10055534" y="6140002"/>
            <a:ext cx="864096" cy="301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tabLst>
                <a:tab pos="935990" algn="l"/>
                <a:tab pos="2646045" algn="l"/>
                <a:tab pos="3582670" algn="l"/>
                <a:tab pos="4162425" algn="l"/>
                <a:tab pos="4695190" algn="l"/>
                <a:tab pos="5227955" algn="l"/>
              </a:tabLst>
            </a:pPr>
            <a:r>
              <a:rPr lang="sv-SE" sz="1400" dirty="0" err="1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Manhole</a:t>
            </a:r>
            <a:endParaRPr lang="sv-SE" dirty="0"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80A6FA7-2CCD-AE45-9B29-952DC46267BB}"/>
              </a:ext>
            </a:extLst>
          </p:cNvPr>
          <p:cNvCxnSpPr>
            <a:stCxn id="16" idx="2"/>
          </p:cNvCxnSpPr>
          <p:nvPr/>
        </p:nvCxnSpPr>
        <p:spPr>
          <a:xfrm>
            <a:off x="8679615" y="2134994"/>
            <a:ext cx="106061" cy="62756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Box 73">
            <a:extLst>
              <a:ext uri="{FF2B5EF4-FFF2-40B4-BE49-F238E27FC236}">
                <a16:creationId xmlns:a16="http://schemas.microsoft.com/office/drawing/2014/main" id="{8BD313AC-822A-E745-898D-CACFC6643030}"/>
              </a:ext>
            </a:extLst>
          </p:cNvPr>
          <p:cNvSpPr txBox="1"/>
          <p:nvPr/>
        </p:nvSpPr>
        <p:spPr>
          <a:xfrm>
            <a:off x="7997490" y="1833094"/>
            <a:ext cx="1364249" cy="301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tabLst>
                <a:tab pos="935990" algn="l"/>
                <a:tab pos="2646045" algn="l"/>
                <a:tab pos="3582670" algn="l"/>
                <a:tab pos="4162425" algn="l"/>
                <a:tab pos="4695190" algn="l"/>
                <a:tab pos="5227955" algn="l"/>
              </a:tabLst>
            </a:pPr>
            <a:r>
              <a:rPr lang="sv-SE" sz="1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Heavy Concrete</a:t>
            </a:r>
            <a:endParaRPr lang="sv-SE" dirty="0"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0F1314C-9F55-3946-A081-57F151E7D0B4}"/>
              </a:ext>
            </a:extLst>
          </p:cNvPr>
          <p:cNvCxnSpPr>
            <a:stCxn id="18" idx="2"/>
          </p:cNvCxnSpPr>
          <p:nvPr/>
        </p:nvCxnSpPr>
        <p:spPr>
          <a:xfrm flipH="1">
            <a:off x="10873910" y="2134994"/>
            <a:ext cx="226048" cy="1923711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 Box 73">
            <a:extLst>
              <a:ext uri="{FF2B5EF4-FFF2-40B4-BE49-F238E27FC236}">
                <a16:creationId xmlns:a16="http://schemas.microsoft.com/office/drawing/2014/main" id="{C00C6638-D7E4-0E47-8585-AC54FD0AC68A}"/>
              </a:ext>
            </a:extLst>
          </p:cNvPr>
          <p:cNvSpPr txBox="1"/>
          <p:nvPr/>
        </p:nvSpPr>
        <p:spPr>
          <a:xfrm>
            <a:off x="10369852" y="1833094"/>
            <a:ext cx="1460211" cy="301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tabLst>
                <a:tab pos="935990" algn="l"/>
                <a:tab pos="2646045" algn="l"/>
                <a:tab pos="3582670" algn="l"/>
                <a:tab pos="4162425" algn="l"/>
                <a:tab pos="4695190" algn="l"/>
                <a:tab pos="5227955" algn="l"/>
              </a:tabLst>
            </a:pPr>
            <a:r>
              <a:rPr lang="sv-SE" sz="1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Normal Concrete</a:t>
            </a:r>
            <a:endParaRPr lang="sv-SE" dirty="0"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940ECC2-B090-D943-8485-A25382504FC4}"/>
              </a:ext>
            </a:extLst>
          </p:cNvPr>
          <p:cNvCxnSpPr>
            <a:stCxn id="20" idx="0"/>
          </p:cNvCxnSpPr>
          <p:nvPr/>
        </p:nvCxnSpPr>
        <p:spPr>
          <a:xfrm flipV="1">
            <a:off x="8785676" y="4279146"/>
            <a:ext cx="738119" cy="163736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 Box 73">
            <a:extLst>
              <a:ext uri="{FF2B5EF4-FFF2-40B4-BE49-F238E27FC236}">
                <a16:creationId xmlns:a16="http://schemas.microsoft.com/office/drawing/2014/main" id="{83D27751-E602-8E40-B7C1-798C43614E35}"/>
              </a:ext>
            </a:extLst>
          </p:cNvPr>
          <p:cNvSpPr txBox="1"/>
          <p:nvPr/>
        </p:nvSpPr>
        <p:spPr>
          <a:xfrm>
            <a:off x="7747402" y="5916513"/>
            <a:ext cx="2076548" cy="2878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  <a:tabLst>
                <a:tab pos="935990" algn="l"/>
                <a:tab pos="2646045" algn="l"/>
                <a:tab pos="3582670" algn="l"/>
                <a:tab pos="4162425" algn="l"/>
                <a:tab pos="4695190" algn="l"/>
                <a:tab pos="5227955" algn="l"/>
              </a:tabLst>
            </a:pPr>
            <a:r>
              <a:rPr lang="sv-SE" sz="1400" dirty="0">
                <a:latin typeface="Tahom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Vacuum Pipe penetration</a:t>
            </a:r>
            <a:endParaRPr lang="sv-SE" dirty="0"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1FC5250-CF86-2B41-AD1F-7ABAC09EB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5425" y="1984044"/>
            <a:ext cx="7070092" cy="14030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Content Placeholder 6">
            <a:extLst>
              <a:ext uri="{FF2B5EF4-FFF2-40B4-BE49-F238E27FC236}">
                <a16:creationId xmlns:a16="http://schemas.microsoft.com/office/drawing/2014/main" id="{41EA2349-BE64-4745-844F-E482EE353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 t="8866" r="6316" b="13484"/>
          <a:stretch/>
        </p:blipFill>
        <p:spPr>
          <a:xfrm>
            <a:off x="-3380220" y="4195342"/>
            <a:ext cx="9395401" cy="4176464"/>
          </a:xfr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3BEEEC-6CDB-2A4F-8532-A9C9054F9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31311" flipH="1">
            <a:off x="3586766" y="5285099"/>
            <a:ext cx="1403333" cy="2784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F08C27-1CEA-5841-9C7D-BDF146D08CF3}"/>
              </a:ext>
            </a:extLst>
          </p:cNvPr>
          <p:cNvSpPr/>
          <p:nvPr/>
        </p:nvSpPr>
        <p:spPr>
          <a:xfrm>
            <a:off x="172150" y="3726632"/>
            <a:ext cx="2220608" cy="2991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Courtesy Alexander </a:t>
            </a:r>
            <a:r>
              <a:rPr lang="en-US" sz="1200" dirty="0" err="1"/>
              <a:t>Hermansson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1986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EDB9D-1D35-4B4D-86D3-D7826151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Accelerator/Target interfaces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5DE3E2-3435-6648-A0A3-15E26FA08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1897AA-3D2A-2B40-95CC-CA658A1D95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Physical interface near the NSW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4EDBF0-27A2-1F4F-AA23-F7755CC2C117}"/>
              </a:ext>
            </a:extLst>
          </p:cNvPr>
          <p:cNvPicPr/>
          <p:nvPr/>
        </p:nvPicPr>
        <p:blipFill rotWithShape="1">
          <a:blip r:embed="rId2"/>
          <a:srcRect l="20863" t="8622" r="8105" b="39941"/>
          <a:stretch/>
        </p:blipFill>
        <p:spPr bwMode="auto">
          <a:xfrm>
            <a:off x="5280986" y="1661502"/>
            <a:ext cx="4754452" cy="346061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rto="http://schemas.microsoft.com/office/word/2006/arto" xmlns:wp="http://schemas.openxmlformats.org/drawingml/2006/wordprocessingDrawing" xmlns:wp14="http://schemas.microsoft.com/office/word/2010/wordprocessingDrawing" xmlns:pic="http://schemas.openxmlformats.org/drawingml/2006/picture" xmlns:mc="http://schemas.openxmlformats.org/markup-compatibility/2006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v="urn:schemas-microsoft-com:vml" xmlns:m="http://schemas.openxmlformats.org/officeDocument/2006/math" xmlns:o="urn:schemas-microsoft-com:office:office" xmlns:mv="urn:schemas-microsoft-com:mac:vml" xmlns:mo="http://schemas.microsoft.com/office/mac/office/2008/main" xmlns:wpc="http://schemas.microsoft.com/office/word/2010/wordprocessingCanvas" xmlns="" xmlns:lc="http://schemas.openxmlformats.org/drawingml/2006/lockedCanvas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EEE3AB-5F7E-1748-88C5-468ECFCADB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69" b="39406"/>
          <a:stretch/>
        </p:blipFill>
        <p:spPr>
          <a:xfrm>
            <a:off x="5277559" y="1505276"/>
            <a:ext cx="4763087" cy="36168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D146DC9-D4DB-E44B-81D0-E9485C654F2F}"/>
              </a:ext>
            </a:extLst>
          </p:cNvPr>
          <p:cNvSpPr/>
          <p:nvPr/>
        </p:nvSpPr>
        <p:spPr>
          <a:xfrm>
            <a:off x="6519097" y="5180277"/>
            <a:ext cx="292808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400" dirty="0"/>
              <a:t>PBDR Pipe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/>
              <a:t>VAT Isolation Valve</a:t>
            </a:r>
          </a:p>
          <a:p>
            <a:pPr marL="342900" indent="-342900">
              <a:buAutoNum type="arabicPeriod"/>
            </a:pPr>
            <a:r>
              <a:rPr lang="en-GB" sz="1400" dirty="0"/>
              <a:t>Bellow DN40</a:t>
            </a:r>
          </a:p>
          <a:p>
            <a:pPr marL="342900" indent="-342900">
              <a:buAutoNum type="arabicPeriod"/>
            </a:pPr>
            <a:r>
              <a:rPr lang="en-GB" sz="1400" dirty="0"/>
              <a:t>Beam Position Monitor (BPM)</a:t>
            </a:r>
          </a:p>
          <a:p>
            <a:pPr marL="342900" indent="-342900">
              <a:buAutoNum type="arabicPeriod"/>
            </a:pPr>
            <a:r>
              <a:rPr lang="en-GB" sz="1400" dirty="0"/>
              <a:t>Aperture Monitor (APTM)</a:t>
            </a:r>
          </a:p>
          <a:p>
            <a:pPr marL="342900" indent="-342900">
              <a:buAutoNum type="arabicPeriod"/>
            </a:pPr>
            <a:r>
              <a:rPr lang="en-GB" sz="1400" dirty="0"/>
              <a:t>Gamma Blocker (GB)</a:t>
            </a:r>
          </a:p>
          <a:p>
            <a:pPr marL="342900" indent="-342900">
              <a:buAutoNum type="arabicPeriod"/>
            </a:pPr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11EB0E-E2AC-A54F-8FC8-5305BF7F69D1}"/>
              </a:ext>
            </a:extLst>
          </p:cNvPr>
          <p:cNvSpPr txBox="1"/>
          <p:nvPr/>
        </p:nvSpPr>
        <p:spPr>
          <a:xfrm>
            <a:off x="6148921" y="5434801"/>
            <a:ext cx="216023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050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F594D5-6964-CB46-B8C2-7699C681D00D}"/>
              </a:ext>
            </a:extLst>
          </p:cNvPr>
          <p:cNvSpPr txBox="1"/>
          <p:nvPr/>
        </p:nvSpPr>
        <p:spPr>
          <a:xfrm>
            <a:off x="8936406" y="5232675"/>
            <a:ext cx="216023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050" dirty="0"/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72521-2B02-B74D-802F-9825BC101577}"/>
              </a:ext>
            </a:extLst>
          </p:cNvPr>
          <p:cNvSpPr txBox="1"/>
          <p:nvPr/>
        </p:nvSpPr>
        <p:spPr>
          <a:xfrm>
            <a:off x="8461235" y="5228868"/>
            <a:ext cx="216023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050" dirty="0"/>
              <a:t>5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926EAF0-0C54-7648-95C2-0D3621E4FAE1}"/>
              </a:ext>
            </a:extLst>
          </p:cNvPr>
          <p:cNvCxnSpPr>
            <a:stCxn id="10" idx="0"/>
          </p:cNvCxnSpPr>
          <p:nvPr/>
        </p:nvCxnSpPr>
        <p:spPr>
          <a:xfrm flipV="1">
            <a:off x="9044418" y="4731494"/>
            <a:ext cx="205092" cy="5011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1F37FA-0736-7F4A-B3D6-0D072AD55266}"/>
              </a:ext>
            </a:extLst>
          </p:cNvPr>
          <p:cNvCxnSpPr>
            <a:stCxn id="11" idx="0"/>
          </p:cNvCxnSpPr>
          <p:nvPr/>
        </p:nvCxnSpPr>
        <p:spPr>
          <a:xfrm flipH="1" flipV="1">
            <a:off x="7035603" y="4439655"/>
            <a:ext cx="1533644" cy="7892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0A7DE03-719E-C74A-89C6-20E76CC275A5}"/>
              </a:ext>
            </a:extLst>
          </p:cNvPr>
          <p:cNvCxnSpPr>
            <a:stCxn id="9" idx="0"/>
          </p:cNvCxnSpPr>
          <p:nvPr/>
        </p:nvCxnSpPr>
        <p:spPr>
          <a:xfrm flipV="1">
            <a:off x="6256933" y="4016744"/>
            <a:ext cx="527268" cy="14180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1C9607D-5CA2-0645-B1DB-13AB389D9B8C}"/>
              </a:ext>
            </a:extLst>
          </p:cNvPr>
          <p:cNvSpPr txBox="1"/>
          <p:nvPr/>
        </p:nvSpPr>
        <p:spPr>
          <a:xfrm>
            <a:off x="5741428" y="5434801"/>
            <a:ext cx="216023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050" dirty="0"/>
              <a:t>3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D3C8E9E-2020-F540-9729-0FE6658CDEB3}"/>
              </a:ext>
            </a:extLst>
          </p:cNvPr>
          <p:cNvCxnSpPr>
            <a:stCxn id="15" idx="0"/>
          </p:cNvCxnSpPr>
          <p:nvPr/>
        </p:nvCxnSpPr>
        <p:spPr>
          <a:xfrm flipV="1">
            <a:off x="5849440" y="3944736"/>
            <a:ext cx="489288" cy="14900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777BBFF-D528-864F-9A6F-9A022244EF7B}"/>
              </a:ext>
            </a:extLst>
          </p:cNvPr>
          <p:cNvSpPr txBox="1"/>
          <p:nvPr/>
        </p:nvSpPr>
        <p:spPr>
          <a:xfrm>
            <a:off x="5329723" y="5421274"/>
            <a:ext cx="216023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050" dirty="0"/>
              <a:t>2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09CE8DD-2866-CA4A-A643-AEC76C4BF613}"/>
              </a:ext>
            </a:extLst>
          </p:cNvPr>
          <p:cNvCxnSpPr>
            <a:stCxn id="17" idx="0"/>
          </p:cNvCxnSpPr>
          <p:nvPr/>
        </p:nvCxnSpPr>
        <p:spPr>
          <a:xfrm flipV="1">
            <a:off x="5437735" y="4016744"/>
            <a:ext cx="628941" cy="14045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C644936-8E0F-BD49-8742-2E75073622D4}"/>
              </a:ext>
            </a:extLst>
          </p:cNvPr>
          <p:cNvCxnSpPr/>
          <p:nvPr/>
        </p:nvCxnSpPr>
        <p:spPr>
          <a:xfrm flipH="1">
            <a:off x="10148404" y="3872728"/>
            <a:ext cx="144016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E726CF2-3216-8E4C-9856-CB9A730E319C}"/>
              </a:ext>
            </a:extLst>
          </p:cNvPr>
          <p:cNvSpPr txBox="1"/>
          <p:nvPr/>
        </p:nvSpPr>
        <p:spPr>
          <a:xfrm>
            <a:off x="10220412" y="3944736"/>
            <a:ext cx="13773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Proton Beam Direction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2AFCFB-C641-B344-B1F9-393EEA32AE40}"/>
              </a:ext>
            </a:extLst>
          </p:cNvPr>
          <p:cNvSpPr txBox="1"/>
          <p:nvPr/>
        </p:nvSpPr>
        <p:spPr>
          <a:xfrm>
            <a:off x="4911765" y="5424495"/>
            <a:ext cx="216023" cy="2539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v-SE" sz="1050" dirty="0"/>
              <a:t>1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E8D2D22-82C1-5445-9DE0-40B1ACE3D20F}"/>
              </a:ext>
            </a:extLst>
          </p:cNvPr>
          <p:cNvCxnSpPr>
            <a:stCxn id="21" idx="0"/>
          </p:cNvCxnSpPr>
          <p:nvPr/>
        </p:nvCxnSpPr>
        <p:spPr>
          <a:xfrm flipV="1">
            <a:off x="5019777" y="3944736"/>
            <a:ext cx="468132" cy="14797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09A6162-FE65-3044-A146-9EE0ADCFCA52}"/>
              </a:ext>
            </a:extLst>
          </p:cNvPr>
          <p:cNvCxnSpPr/>
          <p:nvPr/>
        </p:nvCxnSpPr>
        <p:spPr>
          <a:xfrm flipH="1">
            <a:off x="6519097" y="2702325"/>
            <a:ext cx="96757" cy="9628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581D41-3F5D-FE40-B041-38F78E77AE1C}"/>
              </a:ext>
            </a:extLst>
          </p:cNvPr>
          <p:cNvCxnSpPr/>
          <p:nvPr/>
        </p:nvCxnSpPr>
        <p:spPr>
          <a:xfrm>
            <a:off x="6523702" y="3723382"/>
            <a:ext cx="0" cy="360040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FFE3CC9-8015-BF44-9D70-534290E1E024}"/>
              </a:ext>
            </a:extLst>
          </p:cNvPr>
          <p:cNvSpPr txBox="1"/>
          <p:nvPr/>
        </p:nvSpPr>
        <p:spPr>
          <a:xfrm>
            <a:off x="6221383" y="2394548"/>
            <a:ext cx="126111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v-SE" sz="1400" dirty="0"/>
              <a:t>Interface </a:t>
            </a:r>
            <a:r>
              <a:rPr lang="sv-SE" sz="1400" dirty="0" err="1"/>
              <a:t>point</a:t>
            </a:r>
            <a:endParaRPr lang="sv-SE" sz="1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AC2C4EB-9387-2D44-99B2-D8CCC3661D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193" y="1788455"/>
            <a:ext cx="1696694" cy="222828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799F32-9CD3-BB43-9030-F01C524ED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70277" y="3477108"/>
            <a:ext cx="2177690" cy="360538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7AA4BDC-4CBD-D54B-B510-201B10608769}"/>
              </a:ext>
            </a:extLst>
          </p:cNvPr>
          <p:cNvSpPr/>
          <p:nvPr/>
        </p:nvSpPr>
        <p:spPr>
          <a:xfrm>
            <a:off x="1600193" y="6453336"/>
            <a:ext cx="2220608" cy="2991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Courtesy Alexander </a:t>
            </a:r>
            <a:r>
              <a:rPr lang="en-US" sz="1200" dirty="0" err="1"/>
              <a:t>Hermansson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63612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A8DE-5F9C-774D-A251-7A091E2C2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r>
              <a:rPr lang="en-GB" dirty="0"/>
              <a:t>Context</a:t>
            </a:r>
          </a:p>
          <a:p>
            <a:r>
              <a:rPr lang="en-GB" dirty="0"/>
              <a:t>Accelerator systems</a:t>
            </a:r>
          </a:p>
          <a:p>
            <a:r>
              <a:rPr lang="en-GB" dirty="0"/>
              <a:t>Accelerator/Target interfaces</a:t>
            </a:r>
          </a:p>
          <a:p>
            <a:r>
              <a:rPr lang="en-GB" dirty="0"/>
              <a:t>Integrated operations</a:t>
            </a:r>
          </a:p>
          <a:p>
            <a:r>
              <a:rPr lang="en-GB" dirty="0"/>
              <a:t>Installation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8E80-2BE6-CB4B-8B8B-7FCCBECDC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Accelerator/Target interfaces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C086F-C99E-FD4A-9EA2-0BB347DBC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6979D0-0E2C-FE44-8571-444005AFEB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Prompt dose rates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7F45C9-142A-E146-92BB-FEDA7FE706C4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47928" y="2330025"/>
            <a:ext cx="5847387" cy="34852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B1E3D9-FA43-7742-825B-5D3FA7CB720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79377" y="1628801"/>
            <a:ext cx="4104456" cy="2443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455D29-78E8-A945-8F9B-3EE4C41C5D67}"/>
              </a:ext>
            </a:extLst>
          </p:cNvPr>
          <p:cNvSpPr txBox="1"/>
          <p:nvPr/>
        </p:nvSpPr>
        <p:spPr>
          <a:xfrm>
            <a:off x="1946735" y="1739079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Beam losses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666D8B-81AA-5946-8A26-7BDB624E641F}"/>
              </a:ext>
            </a:extLst>
          </p:cNvPr>
          <p:cNvSpPr txBox="1"/>
          <p:nvPr/>
        </p:nvSpPr>
        <p:spPr>
          <a:xfrm>
            <a:off x="7937132" y="1610406"/>
            <a:ext cx="2191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Combined dose rate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CE60C1-0350-CD4B-BC55-3E51B5D656F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09600" y="4183892"/>
            <a:ext cx="4087421" cy="24796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CBC7B6-C1C0-5E40-B526-D0A9D2390E8C}"/>
              </a:ext>
            </a:extLst>
          </p:cNvPr>
          <p:cNvSpPr txBox="1"/>
          <p:nvPr/>
        </p:nvSpPr>
        <p:spPr>
          <a:xfrm>
            <a:off x="1919536" y="4313122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Backscattering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EDD304-44C4-F54A-B101-174DCB082833}"/>
              </a:ext>
            </a:extLst>
          </p:cNvPr>
          <p:cNvSpPr/>
          <p:nvPr/>
        </p:nvSpPr>
        <p:spPr>
          <a:xfrm>
            <a:off x="5427843" y="6004355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ESS-0322246 - ESS Proton Drift Tube; UKAEA Prompt Radiation Transport Calculations for the ESS Proton Drift Tube Room</a:t>
            </a:r>
          </a:p>
        </p:txBody>
      </p:sp>
    </p:spTree>
    <p:extLst>
      <p:ext uri="{BB962C8B-B14F-4D97-AF65-F5344CB8AC3E}">
        <p14:creationId xmlns:p14="http://schemas.microsoft.com/office/powerpoint/2010/main" val="2516489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9DDD5-9CEB-F943-B71F-A7E64AC5B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Accelerator/Target interfaces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47A4A-B9CB-8444-925F-35EB1C04E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09145-2926-CC40-8F3E-0BEAA1E24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Activation and shutdown dose rates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B34F4F0-ECD6-5141-A041-CB99482769F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17"/>
          <a:stretch/>
        </p:blipFill>
        <p:spPr bwMode="auto">
          <a:xfrm>
            <a:off x="7176120" y="2092950"/>
            <a:ext cx="4087636" cy="17406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E53EB8-F161-D248-B094-8B6CA430BDAC}"/>
              </a:ext>
            </a:extLst>
          </p:cNvPr>
          <p:cNvSpPr/>
          <p:nvPr/>
        </p:nvSpPr>
        <p:spPr>
          <a:xfrm>
            <a:off x="8151441" y="3728012"/>
            <a:ext cx="29759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dirty="0"/>
              <a:t>Shutdown dose rate in µ</a:t>
            </a:r>
            <a:r>
              <a:rPr lang="en-GB" sz="1600" dirty="0" err="1"/>
              <a:t>Sv</a:t>
            </a:r>
            <a:r>
              <a:rPr lang="en-GB" sz="1600" dirty="0"/>
              <a:t>/hr</a:t>
            </a:r>
            <a:endParaRPr lang="sv-SE" sz="1600" dirty="0">
              <a:effectLst/>
              <a:latin typeface="Arial" panose="020B0604020202020204" pitchFamily="34" charset="0"/>
              <a:ea typeface="Times New Roman" pitchFamily="2" charset="0"/>
              <a:cs typeface="Times New Roman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6B54C1-76D1-1A4C-990F-76B1CB9C7D56}"/>
              </a:ext>
            </a:extLst>
          </p:cNvPr>
          <p:cNvSpPr/>
          <p:nvPr/>
        </p:nvSpPr>
        <p:spPr>
          <a:xfrm>
            <a:off x="9015537" y="1723618"/>
            <a:ext cx="110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Times New Roman" pitchFamily="2" charset="0"/>
                <a:cs typeface="Times New Roman" pitchFamily="2" charset="0"/>
              </a:rPr>
              <a:t>2 </a:t>
            </a:r>
            <a:r>
              <a:rPr lang="en-GB" dirty="0">
                <a:latin typeface="Calibri" panose="020F0502020204030204" pitchFamily="34" charset="0"/>
                <a:ea typeface="Times New Roman" pitchFamily="2" charset="0"/>
              </a:rPr>
              <a:t>µ</a:t>
            </a:r>
            <a:r>
              <a:rPr lang="en-GB" dirty="0" err="1">
                <a:latin typeface="Arial" panose="020B0604020202020204" pitchFamily="34" charset="0"/>
                <a:ea typeface="Times New Roman" pitchFamily="2" charset="0"/>
                <a:cs typeface="Times New Roman" pitchFamily="2" charset="0"/>
              </a:rPr>
              <a:t>Sv</a:t>
            </a:r>
            <a:r>
              <a:rPr lang="en-GB" dirty="0">
                <a:latin typeface="Arial" panose="020B0604020202020204" pitchFamily="34" charset="0"/>
                <a:ea typeface="Times New Roman" pitchFamily="2" charset="0"/>
                <a:cs typeface="Times New Roman" pitchFamily="2" charset="0"/>
              </a:rPr>
              <a:t>/hr </a:t>
            </a:r>
            <a:endParaRPr lang="en-GB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5C010F6-C1C5-174B-8F22-C270BCCE95EA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9015537" y="2092950"/>
            <a:ext cx="553197" cy="93610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56A43A3-EF1F-D54A-BF95-85DCF428CBBC}"/>
              </a:ext>
            </a:extLst>
          </p:cNvPr>
          <p:cNvSpPr/>
          <p:nvPr/>
        </p:nvSpPr>
        <p:spPr>
          <a:xfrm>
            <a:off x="10143505" y="1723618"/>
            <a:ext cx="1298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rial" panose="020B0604020202020204" pitchFamily="34" charset="0"/>
                <a:ea typeface="Times New Roman" pitchFamily="2" charset="0"/>
                <a:cs typeface="Times New Roman" pitchFamily="2" charset="0"/>
              </a:rPr>
              <a:t>0.8 </a:t>
            </a:r>
            <a:r>
              <a:rPr lang="en-GB" dirty="0">
                <a:latin typeface="Calibri" panose="020F0502020204030204" pitchFamily="34" charset="0"/>
                <a:ea typeface="Times New Roman" pitchFamily="2" charset="0"/>
              </a:rPr>
              <a:t>µ</a:t>
            </a:r>
            <a:r>
              <a:rPr lang="en-GB" dirty="0" err="1">
                <a:latin typeface="Arial" panose="020B0604020202020204" pitchFamily="34" charset="0"/>
                <a:ea typeface="Times New Roman" pitchFamily="2" charset="0"/>
                <a:cs typeface="Times New Roman" pitchFamily="2" charset="0"/>
              </a:rPr>
              <a:t>Sv</a:t>
            </a:r>
            <a:r>
              <a:rPr lang="en-GB" dirty="0">
                <a:latin typeface="Arial" panose="020B0604020202020204" pitchFamily="34" charset="0"/>
                <a:ea typeface="Times New Roman" pitchFamily="2" charset="0"/>
                <a:cs typeface="Times New Roman" pitchFamily="2" charset="0"/>
              </a:rPr>
              <a:t>/hr </a:t>
            </a:r>
            <a:endParaRPr lang="en-GB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CA09A4-1B76-6E45-97B9-8B4D7CAC0245}"/>
              </a:ext>
            </a:extLst>
          </p:cNvPr>
          <p:cNvCxnSpPr>
            <a:cxnSpLocks/>
            <a:stCxn id="11" idx="2"/>
          </p:cNvCxnSpPr>
          <p:nvPr/>
        </p:nvCxnSpPr>
        <p:spPr>
          <a:xfrm flipH="1">
            <a:off x="9590309" y="2092950"/>
            <a:ext cx="1202573" cy="9679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FBB9810-87A3-6742-98E2-03412605F31B}"/>
              </a:ext>
            </a:extLst>
          </p:cNvPr>
          <p:cNvPicPr/>
          <p:nvPr/>
        </p:nvPicPr>
        <p:blipFill rotWithShape="1">
          <a:blip r:embed="rId3"/>
          <a:srcRect l="52511"/>
          <a:stretch/>
        </p:blipFill>
        <p:spPr>
          <a:xfrm>
            <a:off x="7287345" y="4202912"/>
            <a:ext cx="2735114" cy="216281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27BC766-7B4D-3C4E-B190-17DB8E42A80C}"/>
              </a:ext>
            </a:extLst>
          </p:cNvPr>
          <p:cNvSpPr/>
          <p:nvPr/>
        </p:nvSpPr>
        <p:spPr>
          <a:xfrm>
            <a:off x="6927305" y="6218892"/>
            <a:ext cx="40561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ea typeface="Times New Roman" pitchFamily="2" charset="0"/>
                <a:cs typeface="Times New Roman" pitchFamily="2" charset="0"/>
              </a:rPr>
              <a:t>Activation of components in </a:t>
            </a:r>
            <a:r>
              <a:rPr lang="en-GB" sz="1600" dirty="0" err="1">
                <a:ea typeface="Times New Roman" pitchFamily="2" charset="0"/>
                <a:cs typeface="Times New Roman" pitchFamily="2" charset="0"/>
              </a:rPr>
              <a:t>Bq</a:t>
            </a:r>
            <a:r>
              <a:rPr lang="en-GB" sz="1600" dirty="0">
                <a:ea typeface="Times New Roman" pitchFamily="2" charset="0"/>
                <a:cs typeface="Times New Roman" pitchFamily="2" charset="0"/>
              </a:rPr>
              <a:t>/g for T= 0</a:t>
            </a:r>
            <a:r>
              <a:rPr lang="sv-SE" sz="1600" dirty="0"/>
              <a:t> </a:t>
            </a:r>
            <a:endParaRPr lang="en-GB" sz="1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268FB27-0900-4B43-9E0A-B6E53B277799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2273" y="1935200"/>
            <a:ext cx="5596218" cy="199785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6A2C63C-2A32-BA47-8845-EDF3EF52C750}"/>
              </a:ext>
            </a:extLst>
          </p:cNvPr>
          <p:cNvSpPr/>
          <p:nvPr/>
        </p:nvSpPr>
        <p:spPr>
          <a:xfrm>
            <a:off x="694982" y="4002901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GB" sz="1600" dirty="0">
                <a:latin typeface="Arial" panose="020B0604020202020204" pitchFamily="34" charset="0"/>
                <a:ea typeface="Times New Roman" pitchFamily="2" charset="0"/>
              </a:rPr>
              <a:t>Shutdown dose rate in µ</a:t>
            </a:r>
            <a:r>
              <a:rPr lang="en-GB" sz="1600" dirty="0" err="1">
                <a:latin typeface="Arial" panose="020B0604020202020204" pitchFamily="34" charset="0"/>
                <a:ea typeface="Times New Roman" pitchFamily="2" charset="0"/>
              </a:rPr>
              <a:t>Sv</a:t>
            </a:r>
            <a:r>
              <a:rPr lang="en-GB" sz="1600" dirty="0">
                <a:latin typeface="Arial" panose="020B0604020202020204" pitchFamily="34" charset="0"/>
                <a:ea typeface="Times New Roman" pitchFamily="2" charset="0"/>
              </a:rPr>
              <a:t>/hr from the target wheel source</a:t>
            </a:r>
            <a:endParaRPr lang="sv-SE" dirty="0">
              <a:latin typeface="Arial" panose="020B0604020202020204" pitchFamily="34" charset="0"/>
              <a:ea typeface="Times New Roman" pitchFamily="2" charset="0"/>
              <a:cs typeface="Times New Roman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4B3B61-E7BC-5449-8930-C7AB4E8CD2AB}"/>
              </a:ext>
            </a:extLst>
          </p:cNvPr>
          <p:cNvSpPr/>
          <p:nvPr/>
        </p:nvSpPr>
        <p:spPr>
          <a:xfrm>
            <a:off x="92491" y="580526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ESS-0679987 - ESS Proton Drift Tube; UKAEA Shutdown Dose Rate Calculations for the ESS Proton Drift Tube and Accelerator to Tunnel Rooms</a:t>
            </a:r>
          </a:p>
        </p:txBody>
      </p:sp>
    </p:spTree>
    <p:extLst>
      <p:ext uri="{BB962C8B-B14F-4D97-AF65-F5344CB8AC3E}">
        <p14:creationId xmlns:p14="http://schemas.microsoft.com/office/powerpoint/2010/main" val="42497881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085B9-3BC8-DD41-8AEC-69DE26F27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Integrated operation of Accelerator and 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91747-F03C-1F4D-A11E-82BCDCFCA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1000"/>
            <a:ext cx="7070576" cy="4345166"/>
          </a:xfrm>
        </p:spPr>
        <p:txBody>
          <a:bodyPr/>
          <a:lstStyle/>
          <a:p>
            <a:r>
              <a:rPr lang="en-GB" dirty="0"/>
              <a:t>The normal operation of the Neutron Source (linac + target) will be performed from the Main Control Room</a:t>
            </a:r>
          </a:p>
          <a:p>
            <a:pPr lvl="1"/>
            <a:r>
              <a:rPr lang="en-GB" dirty="0"/>
              <a:t>See talk by </a:t>
            </a:r>
            <a:r>
              <a:rPr lang="en-GB" dirty="0" err="1"/>
              <a:t>Lali</a:t>
            </a:r>
            <a:r>
              <a:rPr lang="en-GB" dirty="0"/>
              <a:t> </a:t>
            </a:r>
            <a:r>
              <a:rPr lang="en-GB" dirty="0" err="1"/>
              <a:t>Tchelidze</a:t>
            </a:r>
            <a:endParaRPr lang="en-GB" dirty="0"/>
          </a:p>
          <a:p>
            <a:r>
              <a:rPr lang="en-GB" dirty="0"/>
              <a:t>Communication between accelerator and target developed by the Integrated Control System division:</a:t>
            </a:r>
          </a:p>
          <a:p>
            <a:pPr lvl="1"/>
            <a:r>
              <a:rPr lang="en-GB" dirty="0"/>
              <a:t>EPICS</a:t>
            </a:r>
          </a:p>
          <a:p>
            <a:pPr lvl="1"/>
            <a:r>
              <a:rPr lang="en-GB" dirty="0"/>
              <a:t>Timing System</a:t>
            </a:r>
          </a:p>
          <a:p>
            <a:r>
              <a:rPr lang="en-GB" dirty="0"/>
              <a:t>TSS</a:t>
            </a:r>
          </a:p>
          <a:p>
            <a:r>
              <a:rPr lang="en-GB" dirty="0"/>
              <a:t>More high level coordination is needed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DCDC2-C3C4-6748-AC29-168DA773C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736AB-756A-5945-B2D3-138F34B4DD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A95111-F93A-FD47-91F3-28483C98E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1807052"/>
            <a:ext cx="3921749" cy="298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25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1B3C3-F25E-0642-A716-AA9DE0DFF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Installation schedule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5408FF-86EE-4F48-8DA3-3FFBF9B28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781175"/>
            <a:ext cx="5793762" cy="43449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9E1A6-BC2C-2C42-A15C-475F99E8C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BC0AF9-A120-8C47-900F-BAF8F1AE9F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Current status of the buildings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79FF89-91D0-3846-876E-146D97F5AE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779871"/>
            <a:ext cx="3258900" cy="4345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E00950-23C7-5147-99BD-E1C071E166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4" y="1779871"/>
            <a:ext cx="5793600" cy="4345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D656B12-7B39-C045-B037-4BE2C59B92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779871"/>
            <a:ext cx="5793600" cy="4345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E09B5A-DFEE-464B-98CA-4A97BAD411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937351"/>
            <a:ext cx="15216336" cy="735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66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956B5-55F8-DC4C-A44E-4C9AEEE6A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Installation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44761-9C49-9B4D-8D05-2C403045A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62C829-88B6-1043-B442-4FD53E2543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F89B404-266C-BD41-AB62-911B258C3B37}"/>
              </a:ext>
            </a:extLst>
          </p:cNvPr>
          <p:cNvSpPr/>
          <p:nvPr/>
        </p:nvSpPr>
        <p:spPr>
          <a:xfrm>
            <a:off x="1637477" y="3925286"/>
            <a:ext cx="3913987" cy="3838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+ ICS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11CD09B2-E2F6-1442-95E0-317D5752F16E}"/>
              </a:ext>
            </a:extLst>
          </p:cNvPr>
          <p:cNvSpPr/>
          <p:nvPr/>
        </p:nvSpPr>
        <p:spPr>
          <a:xfrm rot="5400000">
            <a:off x="5810887" y="4329103"/>
            <a:ext cx="341970" cy="91192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AE2243-FFAF-1D40-8558-7E476E1CD079}"/>
              </a:ext>
            </a:extLst>
          </p:cNvPr>
          <p:cNvGrpSpPr/>
          <p:nvPr/>
        </p:nvGrpSpPr>
        <p:grpSpPr>
          <a:xfrm>
            <a:off x="1637477" y="2564904"/>
            <a:ext cx="8496944" cy="256222"/>
            <a:chOff x="3947204" y="1484784"/>
            <a:chExt cx="6313428" cy="36004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447306E-76EB-6349-A21B-797A164A9DCF}"/>
                </a:ext>
              </a:extLst>
            </p:cNvPr>
            <p:cNvSpPr/>
            <p:nvPr/>
          </p:nvSpPr>
          <p:spPr>
            <a:xfrm>
              <a:off x="394720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9D7AFF3-DB6E-D14A-9087-DAD46139BCD7}"/>
                </a:ext>
              </a:extLst>
            </p:cNvPr>
            <p:cNvSpPr/>
            <p:nvPr/>
          </p:nvSpPr>
          <p:spPr>
            <a:xfrm>
              <a:off x="4739292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2019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D0858B0-8764-0648-9D56-1ADE6E36C436}"/>
                </a:ext>
              </a:extLst>
            </p:cNvPr>
            <p:cNvSpPr/>
            <p:nvPr/>
          </p:nvSpPr>
          <p:spPr>
            <a:xfrm>
              <a:off x="5531380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A0B685-952E-654A-8F35-A5E04971B809}"/>
                </a:ext>
              </a:extLst>
            </p:cNvPr>
            <p:cNvSpPr/>
            <p:nvPr/>
          </p:nvSpPr>
          <p:spPr>
            <a:xfrm>
              <a:off x="63234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2021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0E40412-1416-BD44-A4E6-3FC9F8AA18A2}"/>
                </a:ext>
              </a:extLst>
            </p:cNvPr>
            <p:cNvSpPr/>
            <p:nvPr/>
          </p:nvSpPr>
          <p:spPr>
            <a:xfrm>
              <a:off x="71155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2022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85FE903-7668-9D4B-A30B-0975CDB06EBF}"/>
                </a:ext>
              </a:extLst>
            </p:cNvPr>
            <p:cNvSpPr/>
            <p:nvPr/>
          </p:nvSpPr>
          <p:spPr>
            <a:xfrm>
              <a:off x="7884368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2023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E8F0533-7F51-EE42-A8F3-AA43CFC4CBF1}"/>
                </a:ext>
              </a:extLst>
            </p:cNvPr>
            <p:cNvSpPr/>
            <p:nvPr/>
          </p:nvSpPr>
          <p:spPr>
            <a:xfrm>
              <a:off x="8676456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2024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DF1026E-917F-6D48-885A-406408A08740}"/>
                </a:ext>
              </a:extLst>
            </p:cNvPr>
            <p:cNvSpPr/>
            <p:nvPr/>
          </p:nvSpPr>
          <p:spPr>
            <a:xfrm>
              <a:off x="9468544" y="1484784"/>
              <a:ext cx="792088" cy="3600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rgbClr val="4F81B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38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2025</a:t>
              </a:r>
            </a:p>
          </p:txBody>
        </p:sp>
      </p:grpSp>
      <p:sp>
        <p:nvSpPr>
          <p:cNvPr id="33" name="Diamond 32">
            <a:extLst>
              <a:ext uri="{FF2B5EF4-FFF2-40B4-BE49-F238E27FC236}">
                <a16:creationId xmlns:a16="http://schemas.microsoft.com/office/drawing/2014/main" id="{987E2382-044F-054E-8F58-82F4EEFC8BD8}"/>
              </a:ext>
            </a:extLst>
          </p:cNvPr>
          <p:cNvSpPr/>
          <p:nvPr/>
        </p:nvSpPr>
        <p:spPr>
          <a:xfrm>
            <a:off x="5119585" y="425807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34ECCD-4BBE-C149-B1A0-B2A01AC1C8D7}"/>
              </a:ext>
            </a:extLst>
          </p:cNvPr>
          <p:cNvSpPr txBox="1"/>
          <p:nvPr/>
        </p:nvSpPr>
        <p:spPr>
          <a:xfrm>
            <a:off x="3446293" y="4330081"/>
            <a:ext cx="1719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Beam on Dump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(570 MeV)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760853C-0587-E54B-90CA-9E104FC5D907}"/>
              </a:ext>
            </a:extLst>
          </p:cNvPr>
          <p:cNvSpPr txBox="1"/>
          <p:nvPr/>
        </p:nvSpPr>
        <p:spPr>
          <a:xfrm>
            <a:off x="4738147" y="4896852"/>
            <a:ext cx="4892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Accelerator Schedule Float</a:t>
            </a:r>
          </a:p>
        </p:txBody>
      </p:sp>
      <p:sp>
        <p:nvSpPr>
          <p:cNvPr id="36" name="Diamond 35">
            <a:extLst>
              <a:ext uri="{FF2B5EF4-FFF2-40B4-BE49-F238E27FC236}">
                <a16:creationId xmlns:a16="http://schemas.microsoft.com/office/drawing/2014/main" id="{0C37B5F8-7145-A34B-8379-ACCAD740A522}"/>
              </a:ext>
            </a:extLst>
          </p:cNvPr>
          <p:cNvSpPr/>
          <p:nvPr/>
        </p:nvSpPr>
        <p:spPr>
          <a:xfrm>
            <a:off x="5453902" y="425807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C8895FD-608B-BE4A-872C-448093953CAC}"/>
              </a:ext>
            </a:extLst>
          </p:cNvPr>
          <p:cNvSpPr txBox="1"/>
          <p:nvPr/>
        </p:nvSpPr>
        <p:spPr>
          <a:xfrm>
            <a:off x="5701237" y="4337522"/>
            <a:ext cx="126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Accel RBOT</a:t>
            </a:r>
          </a:p>
        </p:txBody>
      </p:sp>
      <p:sp>
        <p:nvSpPr>
          <p:cNvPr id="38" name="Diamond 37">
            <a:extLst>
              <a:ext uri="{FF2B5EF4-FFF2-40B4-BE49-F238E27FC236}">
                <a16:creationId xmlns:a16="http://schemas.microsoft.com/office/drawing/2014/main" id="{76C3F1D3-C841-134D-8C66-9827CD49115A}"/>
              </a:ext>
            </a:extLst>
          </p:cNvPr>
          <p:cNvSpPr/>
          <p:nvPr/>
        </p:nvSpPr>
        <p:spPr>
          <a:xfrm>
            <a:off x="2311273" y="353799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Diamond 38">
            <a:extLst>
              <a:ext uri="{FF2B5EF4-FFF2-40B4-BE49-F238E27FC236}">
                <a16:creationId xmlns:a16="http://schemas.microsoft.com/office/drawing/2014/main" id="{251B6117-8FAD-D148-BF7D-9044AB01900C}"/>
              </a:ext>
            </a:extLst>
          </p:cNvPr>
          <p:cNvSpPr/>
          <p:nvPr/>
        </p:nvSpPr>
        <p:spPr>
          <a:xfrm>
            <a:off x="3817467" y="353799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Diamond 39">
            <a:extLst>
              <a:ext uri="{FF2B5EF4-FFF2-40B4-BE49-F238E27FC236}">
                <a16:creationId xmlns:a16="http://schemas.microsoft.com/office/drawing/2014/main" id="{18D4461F-0939-F54F-83C0-11800215AB77}"/>
              </a:ext>
            </a:extLst>
          </p:cNvPr>
          <p:cNvSpPr/>
          <p:nvPr/>
        </p:nvSpPr>
        <p:spPr>
          <a:xfrm>
            <a:off x="4255489" y="353799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4D789DA-4AF4-B240-B96A-9D4A763A4AE7}"/>
              </a:ext>
            </a:extLst>
          </p:cNvPr>
          <p:cNvSpPr txBox="1"/>
          <p:nvPr/>
        </p:nvSpPr>
        <p:spPr>
          <a:xfrm>
            <a:off x="1442713" y="2961928"/>
            <a:ext cx="3507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Warm LINAC Commissioning Steps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DF3B6B0-2404-F745-A4CD-64BD1DB7A8E5}"/>
              </a:ext>
            </a:extLst>
          </p:cNvPr>
          <p:cNvSpPr txBox="1"/>
          <p:nvPr/>
        </p:nvSpPr>
        <p:spPr>
          <a:xfrm>
            <a:off x="5741933" y="2788295"/>
            <a:ext cx="711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677DAF1-04ED-C94B-A86A-2C6E81955FEB}"/>
              </a:ext>
            </a:extLst>
          </p:cNvPr>
          <p:cNvSpPr txBox="1"/>
          <p:nvPr/>
        </p:nvSpPr>
        <p:spPr>
          <a:xfrm>
            <a:off x="7980225" y="2768032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SOUP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1B01DCC-22AE-FD45-9E2C-EFABFD9D1099}"/>
              </a:ext>
            </a:extLst>
          </p:cNvPr>
          <p:cNvSpPr txBox="1"/>
          <p:nvPr/>
        </p:nvSpPr>
        <p:spPr>
          <a:xfrm>
            <a:off x="9372407" y="2757173"/>
            <a:ext cx="701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EOC</a:t>
            </a:r>
          </a:p>
        </p:txBody>
      </p:sp>
      <p:sp>
        <p:nvSpPr>
          <p:cNvPr id="45" name="4-Point Star 44">
            <a:extLst>
              <a:ext uri="{FF2B5EF4-FFF2-40B4-BE49-F238E27FC236}">
                <a16:creationId xmlns:a16="http://schemas.microsoft.com/office/drawing/2014/main" id="{C6041148-DBF5-DF46-9471-52B7ED887FB6}"/>
              </a:ext>
            </a:extLst>
          </p:cNvPr>
          <p:cNvSpPr/>
          <p:nvPr/>
        </p:nvSpPr>
        <p:spPr>
          <a:xfrm>
            <a:off x="6219943" y="2922101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4-Point Star 45">
            <a:extLst>
              <a:ext uri="{FF2B5EF4-FFF2-40B4-BE49-F238E27FC236}">
                <a16:creationId xmlns:a16="http://schemas.microsoft.com/office/drawing/2014/main" id="{309D2418-7D81-A14C-A8AD-B3BC9BD1356C}"/>
              </a:ext>
            </a:extLst>
          </p:cNvPr>
          <p:cNvSpPr/>
          <p:nvPr/>
        </p:nvSpPr>
        <p:spPr>
          <a:xfrm>
            <a:off x="9875841" y="2922101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46EE85F-591F-1946-9C29-73E1FE3C7292}"/>
              </a:ext>
            </a:extLst>
          </p:cNvPr>
          <p:cNvSpPr/>
          <p:nvPr/>
        </p:nvSpPr>
        <p:spPr>
          <a:xfrm>
            <a:off x="5551464" y="3925287"/>
            <a:ext cx="948276" cy="404213"/>
          </a:xfrm>
          <a:prstGeom prst="rect">
            <a:avLst/>
          </a:prstGeom>
          <a:solidFill>
            <a:schemeClr val="accent3">
              <a:lumMod val="75000"/>
              <a:alpha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Hi-Beta Install</a:t>
            </a:r>
          </a:p>
        </p:txBody>
      </p:sp>
      <p:sp>
        <p:nvSpPr>
          <p:cNvPr id="48" name="Right Brace 47">
            <a:extLst>
              <a:ext uri="{FF2B5EF4-FFF2-40B4-BE49-F238E27FC236}">
                <a16:creationId xmlns:a16="http://schemas.microsoft.com/office/drawing/2014/main" id="{889F9114-DCC9-7A4B-A16C-FF205BBAE3ED}"/>
              </a:ext>
            </a:extLst>
          </p:cNvPr>
          <p:cNvSpPr/>
          <p:nvPr/>
        </p:nvSpPr>
        <p:spPr>
          <a:xfrm rot="5400000" flipH="1">
            <a:off x="3213940" y="2341999"/>
            <a:ext cx="353637" cy="216955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Diamond 48">
            <a:extLst>
              <a:ext uri="{FF2B5EF4-FFF2-40B4-BE49-F238E27FC236}">
                <a16:creationId xmlns:a16="http://schemas.microsoft.com/office/drawing/2014/main" id="{8950E1BA-64E1-BF4C-8737-AAB13FA52274}"/>
              </a:ext>
            </a:extLst>
          </p:cNvPr>
          <p:cNvSpPr/>
          <p:nvPr/>
        </p:nvSpPr>
        <p:spPr>
          <a:xfrm>
            <a:off x="6127697" y="3537992"/>
            <a:ext cx="190301" cy="393008"/>
          </a:xfrm>
          <a:prstGeom prst="diamond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693" rIns="91384" bIns="45693" rtlCol="0" anchor="ctr"/>
          <a:lstStyle/>
          <a:p>
            <a:pPr marL="0" marR="0" lvl="0" indent="0" algn="ctr" defTabSz="9138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9D15E5E-457F-DD45-8342-4E7266896A44}"/>
              </a:ext>
            </a:extLst>
          </p:cNvPr>
          <p:cNvSpPr txBox="1"/>
          <p:nvPr/>
        </p:nvSpPr>
        <p:spPr>
          <a:xfrm>
            <a:off x="4433841" y="3249961"/>
            <a:ext cx="19561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1.3 GeV Capability Installed</a:t>
            </a:r>
          </a:p>
        </p:txBody>
      </p:sp>
      <p:sp>
        <p:nvSpPr>
          <p:cNvPr id="51" name="4-Point Star 50">
            <a:extLst>
              <a:ext uri="{FF2B5EF4-FFF2-40B4-BE49-F238E27FC236}">
                <a16:creationId xmlns:a16="http://schemas.microsoft.com/office/drawing/2014/main" id="{5743E278-1C11-DC46-8EDA-399686EC055C}"/>
              </a:ext>
            </a:extLst>
          </p:cNvPr>
          <p:cNvSpPr/>
          <p:nvPr/>
        </p:nvSpPr>
        <p:spPr>
          <a:xfrm>
            <a:off x="7686149" y="2922101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4-Point Star 51">
            <a:extLst>
              <a:ext uri="{FF2B5EF4-FFF2-40B4-BE49-F238E27FC236}">
                <a16:creationId xmlns:a16="http://schemas.microsoft.com/office/drawing/2014/main" id="{5322AEDF-BBF7-B347-BA2B-6EF220C7937B}"/>
              </a:ext>
            </a:extLst>
          </p:cNvPr>
          <p:cNvSpPr/>
          <p:nvPr/>
        </p:nvSpPr>
        <p:spPr>
          <a:xfrm>
            <a:off x="6960025" y="2922101"/>
            <a:ext cx="510100" cy="48148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C154981-E652-CD44-A9B0-4596C4A6E541}"/>
              </a:ext>
            </a:extLst>
          </p:cNvPr>
          <p:cNvSpPr txBox="1"/>
          <p:nvPr/>
        </p:nvSpPr>
        <p:spPr>
          <a:xfrm>
            <a:off x="6703885" y="2787813"/>
            <a:ext cx="4782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</a:t>
            </a:r>
          </a:p>
        </p:txBody>
      </p:sp>
    </p:spTree>
    <p:extLst>
      <p:ext uri="{BB962C8B-B14F-4D97-AF65-F5344CB8AC3E}">
        <p14:creationId xmlns:p14="http://schemas.microsoft.com/office/powerpoint/2010/main" val="12081533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956B5-55F8-DC4C-A44E-4C9AEEE6A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Installation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44761-9C49-9B4D-8D05-2C403045A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62C829-88B6-1043-B442-4FD53E2543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4FB60E-CBE7-DB4A-A37F-9739653068ED}"/>
              </a:ext>
            </a:extLst>
          </p:cNvPr>
          <p:cNvSpPr/>
          <p:nvPr/>
        </p:nvSpPr>
        <p:spPr>
          <a:xfrm>
            <a:off x="2135560" y="2299688"/>
            <a:ext cx="1872208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2019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9829E-1964-8F46-BD4F-FCE1DC400110}"/>
              </a:ext>
            </a:extLst>
          </p:cNvPr>
          <p:cNvSpPr/>
          <p:nvPr/>
        </p:nvSpPr>
        <p:spPr>
          <a:xfrm>
            <a:off x="4024560" y="2299688"/>
            <a:ext cx="1872208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2020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831423-E6DA-7542-89BE-C32DA6C19E86}"/>
              </a:ext>
            </a:extLst>
          </p:cNvPr>
          <p:cNvSpPr/>
          <p:nvPr/>
        </p:nvSpPr>
        <p:spPr>
          <a:xfrm>
            <a:off x="5913560" y="2299688"/>
            <a:ext cx="1872208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2021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11AE7C-66D1-0B47-833F-5FAAF266DE35}"/>
              </a:ext>
            </a:extLst>
          </p:cNvPr>
          <p:cNvSpPr/>
          <p:nvPr/>
        </p:nvSpPr>
        <p:spPr>
          <a:xfrm>
            <a:off x="7802560" y="2304624"/>
            <a:ext cx="1872208" cy="5040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2022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D85FF4-13EA-8247-90E9-3CA1D0CD12D3}"/>
              </a:ext>
            </a:extLst>
          </p:cNvPr>
          <p:cNvSpPr/>
          <p:nvPr/>
        </p:nvSpPr>
        <p:spPr>
          <a:xfrm>
            <a:off x="3382392" y="3578588"/>
            <a:ext cx="576064" cy="5040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TBD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39F1E9-D033-9642-9C2C-B2F71EE1DE81}"/>
              </a:ext>
            </a:extLst>
          </p:cNvPr>
          <p:cNvSpPr/>
          <p:nvPr/>
        </p:nvSpPr>
        <p:spPr>
          <a:xfrm>
            <a:off x="3431704" y="4221088"/>
            <a:ext cx="576064" cy="5040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NSW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729C067-E611-D24C-8DAD-BB788EE6FC83}"/>
              </a:ext>
            </a:extLst>
          </p:cNvPr>
          <p:cNvSpPr/>
          <p:nvPr/>
        </p:nvSpPr>
        <p:spPr>
          <a:xfrm>
            <a:off x="4007768" y="4221088"/>
            <a:ext cx="576064" cy="5040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PBDR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B248F9-AEE9-4748-848C-721B1489FDC3}"/>
              </a:ext>
            </a:extLst>
          </p:cNvPr>
          <p:cNvSpPr/>
          <p:nvPr/>
        </p:nvSpPr>
        <p:spPr>
          <a:xfrm>
            <a:off x="3935760" y="3578588"/>
            <a:ext cx="57606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/>
              <a:t>DmpL</a:t>
            </a:r>
            <a:endParaRPr lang="en-GB" sz="1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0888DA-07FD-694F-8624-16D76F3A044B}"/>
              </a:ext>
            </a:extLst>
          </p:cNvPr>
          <p:cNvSpPr/>
          <p:nvPr/>
        </p:nvSpPr>
        <p:spPr>
          <a:xfrm>
            <a:off x="5080992" y="3578588"/>
            <a:ext cx="57606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 err="1"/>
              <a:t>DgLg</a:t>
            </a:r>
            <a:endParaRPr lang="en-GB" sz="1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A55884-A779-6A44-9367-56A073222D57}"/>
              </a:ext>
            </a:extLst>
          </p:cNvPr>
          <p:cNvSpPr/>
          <p:nvPr/>
        </p:nvSpPr>
        <p:spPr>
          <a:xfrm>
            <a:off x="4511280" y="3578588"/>
            <a:ext cx="57606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A2T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FFADE62-2820-3743-A37C-07906095EBF2}"/>
              </a:ext>
            </a:extLst>
          </p:cNvPr>
          <p:cNvSpPr/>
          <p:nvPr/>
        </p:nvSpPr>
        <p:spPr>
          <a:xfrm>
            <a:off x="6528592" y="3578588"/>
            <a:ext cx="57606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GSA</a:t>
            </a: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id="{3BDA3389-931B-0C40-9CC7-BA3E7E5B7035}"/>
              </a:ext>
            </a:extLst>
          </p:cNvPr>
          <p:cNvSpPr/>
          <p:nvPr/>
        </p:nvSpPr>
        <p:spPr>
          <a:xfrm>
            <a:off x="7294476" y="3703295"/>
            <a:ext cx="216024" cy="252028"/>
          </a:xfrm>
          <a:prstGeom prst="diamon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E12906-CE73-0147-9BA1-A8A478EE1B57}"/>
              </a:ext>
            </a:extLst>
          </p:cNvPr>
          <p:cNvSpPr txBox="1"/>
          <p:nvPr/>
        </p:nvSpPr>
        <p:spPr>
          <a:xfrm>
            <a:off x="7510500" y="3703295"/>
            <a:ext cx="745740" cy="2520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l"/>
            <a:r>
              <a:rPr lang="en-GB" sz="1200" dirty="0"/>
              <a:t>RBOT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D22D019-71FF-2C48-A55B-D127823A5E2C}"/>
              </a:ext>
            </a:extLst>
          </p:cNvPr>
          <p:cNvSpPr/>
          <p:nvPr/>
        </p:nvSpPr>
        <p:spPr>
          <a:xfrm>
            <a:off x="2639616" y="2939576"/>
            <a:ext cx="108012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HEBT</a:t>
            </a: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6DB2D777-D925-F74B-9F52-8633372E98A4}"/>
              </a:ext>
            </a:extLst>
          </p:cNvPr>
          <p:cNvSpPr/>
          <p:nvPr/>
        </p:nvSpPr>
        <p:spPr>
          <a:xfrm>
            <a:off x="8521576" y="3703295"/>
            <a:ext cx="216024" cy="252028"/>
          </a:xfrm>
          <a:prstGeom prst="diamond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183371-5E34-A44E-9672-D9AF9D490BB7}"/>
              </a:ext>
            </a:extLst>
          </p:cNvPr>
          <p:cNvSpPr txBox="1"/>
          <p:nvPr/>
        </p:nvSpPr>
        <p:spPr>
          <a:xfrm>
            <a:off x="8737600" y="3703295"/>
            <a:ext cx="745740" cy="2520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pPr algn="l"/>
            <a:r>
              <a:rPr lang="en-GB" sz="1200" dirty="0"/>
              <a:t>BOT</a:t>
            </a:r>
          </a:p>
        </p:txBody>
      </p:sp>
    </p:spTree>
    <p:extLst>
      <p:ext uri="{BB962C8B-B14F-4D97-AF65-F5344CB8AC3E}">
        <p14:creationId xmlns:p14="http://schemas.microsoft.com/office/powerpoint/2010/main" val="2754684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BB89-AD50-8945-B6A9-58AE5C669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for your 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84585-BCDC-6742-AFCC-7A072CFE20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F04AA4-1216-D34B-81A0-42091A196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3FD81F-756F-C542-8DE5-8DD77FE089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355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FBFC6-3D4F-CC49-87CF-234A6C952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Raster Scanning Magnets System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811B80-3140-D448-82DD-183AA6433A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Pre-series testing at Aarhus University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F43E871-98D2-0F44-950B-7713B1660C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56792"/>
            <a:ext cx="11176697" cy="514816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7E0C77-9A54-B744-AC19-284A8AFFBB3A}"/>
              </a:ext>
            </a:extLst>
          </p:cNvPr>
          <p:cNvSpPr txBox="1"/>
          <p:nvPr/>
        </p:nvSpPr>
        <p:spPr>
          <a:xfrm>
            <a:off x="3082187" y="5035748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Termination box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33A354-09E6-C94B-87BA-02D6D6879D8A}"/>
              </a:ext>
            </a:extLst>
          </p:cNvPr>
          <p:cNvSpPr txBox="1"/>
          <p:nvPr/>
        </p:nvSpPr>
        <p:spPr>
          <a:xfrm>
            <a:off x="3791353" y="2953007"/>
            <a:ext cx="1484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RSM2    RSM1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09E7CD-FA83-A041-AE00-7E6F21FA94CC}"/>
              </a:ext>
            </a:extLst>
          </p:cNvPr>
          <p:cNvSpPr txBox="1"/>
          <p:nvPr/>
        </p:nvSpPr>
        <p:spPr>
          <a:xfrm rot="16200000">
            <a:off x="6241385" y="3638342"/>
            <a:ext cx="1484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RSM2    RSM1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CBD07E-1FBE-AA4B-8563-F85F75B62634}"/>
              </a:ext>
            </a:extLst>
          </p:cNvPr>
          <p:cNvSpPr txBox="1"/>
          <p:nvPr/>
        </p:nvSpPr>
        <p:spPr>
          <a:xfrm>
            <a:off x="6329345" y="2643439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B34AAD-919F-FA42-94A5-9BFEFF1D1237}"/>
              </a:ext>
            </a:extLst>
          </p:cNvPr>
          <p:cNvSpPr txBox="1"/>
          <p:nvPr/>
        </p:nvSpPr>
        <p:spPr>
          <a:xfrm>
            <a:off x="4897999" y="367735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cables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432915-121E-A148-A1BA-577EBEF461E3}"/>
              </a:ext>
            </a:extLst>
          </p:cNvPr>
          <p:cNvSpPr txBox="1"/>
          <p:nvPr/>
        </p:nvSpPr>
        <p:spPr>
          <a:xfrm>
            <a:off x="3603055" y="3897081"/>
            <a:ext cx="780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Girder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6A2709-D122-DD4F-AF1E-71A099CEB497}"/>
              </a:ext>
            </a:extLst>
          </p:cNvPr>
          <p:cNvSpPr txBox="1"/>
          <p:nvPr/>
        </p:nvSpPr>
        <p:spPr>
          <a:xfrm>
            <a:off x="9664178" y="554498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Local PC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9CF0A0-F390-AF40-8450-BCB2367A86D4}"/>
              </a:ext>
            </a:extLst>
          </p:cNvPr>
          <p:cNvSpPr txBox="1"/>
          <p:nvPr/>
        </p:nvSpPr>
        <p:spPr>
          <a:xfrm>
            <a:off x="7985316" y="2973546"/>
            <a:ext cx="113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PicoScope</a:t>
            </a:r>
            <a:endParaRPr lang="en-US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598BFEB-F153-D742-BD96-AF3DEA38865E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8554192" y="3342878"/>
            <a:ext cx="568875" cy="10545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9AFB570-7EDF-F649-B363-F9C91A4D578A}"/>
              </a:ext>
            </a:extLst>
          </p:cNvPr>
          <p:cNvSpPr txBox="1"/>
          <p:nvPr/>
        </p:nvSpPr>
        <p:spPr>
          <a:xfrm>
            <a:off x="6291895" y="4541398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EVR</a:t>
            </a:r>
          </a:p>
        </p:txBody>
      </p:sp>
      <p:pic>
        <p:nvPicPr>
          <p:cNvPr id="17" name="Picture 16" descr="picoscope_4262_35.jpg">
            <a:extLst>
              <a:ext uri="{FF2B5EF4-FFF2-40B4-BE49-F238E27FC236}">
                <a16:creationId xmlns:a16="http://schemas.microsoft.com/office/drawing/2014/main" id="{CF75EF6D-D6AE-364E-90D1-3D98DDBC73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942" y="2636912"/>
            <a:ext cx="1066800" cy="533400"/>
          </a:xfrm>
          <a:prstGeom prst="rect">
            <a:avLst/>
          </a:prstGeom>
        </p:spPr>
      </p:pic>
      <p:pic>
        <p:nvPicPr>
          <p:cNvPr id="18" name="Picture 17" descr="2017-12-22 21.30.44.jpg">
            <a:extLst>
              <a:ext uri="{FF2B5EF4-FFF2-40B4-BE49-F238E27FC236}">
                <a16:creationId xmlns:a16="http://schemas.microsoft.com/office/drawing/2014/main" id="{00C12A09-5098-1944-B84C-AE23F35C10E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3" t="21569" r="3432" b="7624"/>
          <a:stretch/>
        </p:blipFill>
        <p:spPr>
          <a:xfrm rot="10800000">
            <a:off x="4377421" y="1812716"/>
            <a:ext cx="1797667" cy="10843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DC72020-F112-8748-977B-6D17E9F0E026}"/>
              </a:ext>
            </a:extLst>
          </p:cNvPr>
          <p:cNvSpPr txBox="1"/>
          <p:nvPr/>
        </p:nvSpPr>
        <p:spPr>
          <a:xfrm rot="20700000">
            <a:off x="4867023" y="500719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Bdot</a:t>
            </a:r>
            <a:r>
              <a:rPr lang="en-US" dirty="0">
                <a:solidFill>
                  <a:srgbClr val="FFFFFF"/>
                </a:solidFill>
              </a:rPr>
              <a:t>, Interlock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B7E3A-8F82-D24C-B72B-4D9266D77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20" name="Content Placeholder 7" descr="out_int_times.png">
            <a:extLst>
              <a:ext uri="{FF2B5EF4-FFF2-40B4-BE49-F238E27FC236}">
                <a16:creationId xmlns:a16="http://schemas.microsoft.com/office/drawing/2014/main" id="{A3613CEA-26CC-9C48-A5D8-8339FFC1D2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96" r="-5096"/>
          <a:stretch>
            <a:fillRect/>
          </a:stretch>
        </p:blipFill>
        <p:spPr>
          <a:xfrm>
            <a:off x="-38542" y="4910730"/>
            <a:ext cx="3247205" cy="17858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06DCB97-128C-3647-982F-41627EAD78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590" y="5573365"/>
            <a:ext cx="1503196" cy="11273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EE2608-3615-614F-94E6-384B0F9390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786" y="5573365"/>
            <a:ext cx="1503196" cy="1127397"/>
          </a:xfrm>
          <a:prstGeom prst="rect">
            <a:avLst/>
          </a:prstGeom>
        </p:spPr>
      </p:pic>
      <p:pic>
        <p:nvPicPr>
          <p:cNvPr id="23" name="Content Placeholder 5" descr="tek00007.png">
            <a:extLst>
              <a:ext uri="{FF2B5EF4-FFF2-40B4-BE49-F238E27FC236}">
                <a16:creationId xmlns:a16="http://schemas.microsoft.com/office/drawing/2014/main" id="{F596EAC8-136E-B846-91B9-0DA699A99C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8955926" y="1918999"/>
            <a:ext cx="3136922" cy="172518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ADDC867-4808-474B-90DB-BFE0B99229A9}"/>
              </a:ext>
            </a:extLst>
          </p:cNvPr>
          <p:cNvSpPr/>
          <p:nvPr/>
        </p:nvSpPr>
        <p:spPr>
          <a:xfrm>
            <a:off x="6289446" y="6381328"/>
            <a:ext cx="3694986" cy="2991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Courtesy Heine </a:t>
            </a:r>
            <a:r>
              <a:rPr lang="en-US" sz="1200" dirty="0" err="1"/>
              <a:t>Dølrath</a:t>
            </a:r>
            <a:r>
              <a:rPr lang="en-US" sz="1200" dirty="0"/>
              <a:t> Thomsen, ISA, Aarhus University</a:t>
            </a:r>
          </a:p>
        </p:txBody>
      </p:sp>
    </p:spTree>
    <p:extLst>
      <p:ext uri="{BB962C8B-B14F-4D97-AF65-F5344CB8AC3E}">
        <p14:creationId xmlns:p14="http://schemas.microsoft.com/office/powerpoint/2010/main" val="190129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CAF18-5C00-D144-AB4A-B2537778A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pictures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0A93F8-6EAF-AD48-BFE0-C19B1C71B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628800"/>
            <a:ext cx="4032448" cy="302433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12E28F-F0A2-A645-A067-4946BD3E1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B26C8-0FE1-5841-B9AF-D410D3A8CD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Civil construction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7A73ED-079F-B148-9D41-CCCE68C55442}"/>
              </a:ext>
            </a:extLst>
          </p:cNvPr>
          <p:cNvSpPr/>
          <p:nvPr/>
        </p:nvSpPr>
        <p:spPr>
          <a:xfrm>
            <a:off x="708278" y="4077072"/>
            <a:ext cx="2854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GSA chicane conduits (2018)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C42B50-9F64-C04F-B4C1-75F861CA8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1616691"/>
            <a:ext cx="3168587" cy="42275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07818A-A0C7-C74B-8978-1363C2DF5CEB}"/>
              </a:ext>
            </a:extLst>
          </p:cNvPr>
          <p:cNvSpPr/>
          <p:nvPr/>
        </p:nvSpPr>
        <p:spPr>
          <a:xfrm>
            <a:off x="4629430" y="5373216"/>
            <a:ext cx="2501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A2T walls 1</a:t>
            </a:r>
            <a:r>
              <a:rPr lang="en-GB" baseline="30000" dirty="0">
                <a:solidFill>
                  <a:schemeClr val="bg1"/>
                </a:solidFill>
              </a:rPr>
              <a:t>st</a:t>
            </a:r>
            <a:r>
              <a:rPr lang="en-GB" dirty="0">
                <a:solidFill>
                  <a:schemeClr val="bg1"/>
                </a:solidFill>
              </a:rPr>
              <a:t> level (2018)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B74E28-4614-8340-9AB6-50B992131D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403" y="1655052"/>
            <a:ext cx="4462248" cy="303812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0996CE-2356-E346-A5FD-5C930EA764E5}"/>
              </a:ext>
            </a:extLst>
          </p:cNvPr>
          <p:cNvSpPr/>
          <p:nvPr/>
        </p:nvSpPr>
        <p:spPr>
          <a:xfrm>
            <a:off x="9028375" y="4261738"/>
            <a:ext cx="1622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GSA (Feb 2019)</a:t>
            </a:r>
          </a:p>
        </p:txBody>
      </p:sp>
    </p:spTree>
    <p:extLst>
      <p:ext uri="{BB962C8B-B14F-4D97-AF65-F5344CB8AC3E}">
        <p14:creationId xmlns:p14="http://schemas.microsoft.com/office/powerpoint/2010/main" val="36519012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11AD5-36CA-0A42-BE12-D1CC4938F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Accelerator/Target interfaces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60000-2F4C-914B-B205-1D300E651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5AF765-DCB5-EE42-999A-87A84A0B71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Monolith general layout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695BF9-E0A5-B94D-A4B0-D7523A413A6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65" y="1781175"/>
            <a:ext cx="8512870" cy="43449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6E0B25-DD27-5445-A08B-C14DC7F8EB29}"/>
              </a:ext>
            </a:extLst>
          </p:cNvPr>
          <p:cNvSpPr/>
          <p:nvPr/>
        </p:nvSpPr>
        <p:spPr>
          <a:xfrm>
            <a:off x="2783632" y="6154480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imes New Roman" pitchFamily="2" charset="0"/>
                <a:cs typeface="Times New Roman" pitchFamily="2" charset="0"/>
              </a:rPr>
              <a:t>3D perspective view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13B14C-829D-7746-9EA0-9FC938F5B22C}"/>
              </a:ext>
            </a:extLst>
          </p:cNvPr>
          <p:cNvSpPr/>
          <p:nvPr/>
        </p:nvSpPr>
        <p:spPr>
          <a:xfrm>
            <a:off x="6821739" y="6015980"/>
            <a:ext cx="3570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imes New Roman" pitchFamily="2" charset="0"/>
                <a:cs typeface="Times New Roman" pitchFamily="2" charset="0"/>
              </a:rPr>
              <a:t>Side view along the vertical plane of the incident proton beam</a:t>
            </a:r>
            <a:r>
              <a:rPr lang="sv-S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1114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9BAE1-91EE-4841-93D7-0789A9733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8DD8A-2ED5-8149-970E-E08CF5D76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692070-51D8-3545-BADB-521485A110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Accelerator sections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4C471B-5964-AD46-92BA-528B73EE7F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55"/>
          <a:stretch/>
        </p:blipFill>
        <p:spPr>
          <a:xfrm>
            <a:off x="1631504" y="4795040"/>
            <a:ext cx="8229600" cy="1726038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10AE461-914D-6A4F-9515-A3CDD0DC59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92" y="1496866"/>
            <a:ext cx="8229600" cy="315627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8CBDBF-F588-DA40-A21F-9A667E431693}"/>
              </a:ext>
            </a:extLst>
          </p:cNvPr>
          <p:cNvSpPr txBox="1"/>
          <p:nvPr/>
        </p:nvSpPr>
        <p:spPr>
          <a:xfrm>
            <a:off x="2523225" y="2065036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Dogleg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A016A5-1F1F-6546-AFB1-239A7EDF2CE7}"/>
              </a:ext>
            </a:extLst>
          </p:cNvPr>
          <p:cNvSpPr txBox="1"/>
          <p:nvPr/>
        </p:nvSpPr>
        <p:spPr>
          <a:xfrm>
            <a:off x="2120456" y="4080980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/>
              <a:t>DmpL</a:t>
            </a:r>
            <a:endParaRPr lang="en-GB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F85E44-B5D9-2A49-8F63-E99E1B456007}"/>
              </a:ext>
            </a:extLst>
          </p:cNvPr>
          <p:cNvSpPr txBox="1"/>
          <p:nvPr/>
        </p:nvSpPr>
        <p:spPr>
          <a:xfrm>
            <a:off x="-327816" y="4080980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HEBT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99B73A-6C42-1447-A465-41D7DBDBA56D}"/>
              </a:ext>
            </a:extLst>
          </p:cNvPr>
          <p:cNvSpPr txBox="1"/>
          <p:nvPr/>
        </p:nvSpPr>
        <p:spPr>
          <a:xfrm>
            <a:off x="6343838" y="4089404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PBDR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818EDB-DEE2-4B49-BF90-2FAD8BB77146}"/>
              </a:ext>
            </a:extLst>
          </p:cNvPr>
          <p:cNvSpPr txBox="1"/>
          <p:nvPr/>
        </p:nvSpPr>
        <p:spPr>
          <a:xfrm>
            <a:off x="6023992" y="1560700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NSW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7DE585-DE8E-AF49-A3E9-AE82F159FF41}"/>
              </a:ext>
            </a:extLst>
          </p:cNvPr>
          <p:cNvSpPr txBox="1"/>
          <p:nvPr/>
        </p:nvSpPr>
        <p:spPr>
          <a:xfrm>
            <a:off x="3775010" y="1560700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A2T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066B7209-5ECE-074C-B5D6-17E65EFF683D}"/>
              </a:ext>
            </a:extLst>
          </p:cNvPr>
          <p:cNvSpPr/>
          <p:nvPr/>
        </p:nvSpPr>
        <p:spPr>
          <a:xfrm rot="5400000">
            <a:off x="4435827" y="-1090873"/>
            <a:ext cx="279300" cy="6319994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0D0652-184B-EA42-A712-861314F5B390}"/>
              </a:ext>
            </a:extLst>
          </p:cNvPr>
          <p:cNvCxnSpPr>
            <a:stCxn id="12" idx="2"/>
          </p:cNvCxnSpPr>
          <p:nvPr/>
        </p:nvCxnSpPr>
        <p:spPr>
          <a:xfrm>
            <a:off x="6824459" y="1930032"/>
            <a:ext cx="0" cy="10086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Left Brace 15">
            <a:extLst>
              <a:ext uri="{FF2B5EF4-FFF2-40B4-BE49-F238E27FC236}">
                <a16:creationId xmlns:a16="http://schemas.microsoft.com/office/drawing/2014/main" id="{CF6B4BA5-3ED4-614F-BEA4-96D7B3E0C41D}"/>
              </a:ext>
            </a:extLst>
          </p:cNvPr>
          <p:cNvSpPr/>
          <p:nvPr/>
        </p:nvSpPr>
        <p:spPr>
          <a:xfrm rot="5400000">
            <a:off x="3184042" y="667025"/>
            <a:ext cx="279300" cy="3816424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468F8004-51AC-1949-ACB7-409252457B97}"/>
              </a:ext>
            </a:extLst>
          </p:cNvPr>
          <p:cNvSpPr/>
          <p:nvPr/>
        </p:nvSpPr>
        <p:spPr>
          <a:xfrm rot="16200000">
            <a:off x="2781273" y="2418071"/>
            <a:ext cx="279300" cy="3037786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72676963-4DCA-1E40-A175-310FC062BD3A}"/>
              </a:ext>
            </a:extLst>
          </p:cNvPr>
          <p:cNvSpPr/>
          <p:nvPr/>
        </p:nvSpPr>
        <p:spPr>
          <a:xfrm rot="16200000">
            <a:off x="7004655" y="3617118"/>
            <a:ext cx="279300" cy="639693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E0C172CC-0A88-C842-86AF-A8872554557F}"/>
              </a:ext>
            </a:extLst>
          </p:cNvPr>
          <p:cNvSpPr/>
          <p:nvPr/>
        </p:nvSpPr>
        <p:spPr>
          <a:xfrm rot="16200000">
            <a:off x="333001" y="3007585"/>
            <a:ext cx="279300" cy="185875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2CE644-297E-9446-A723-EFCACD8E78B7}"/>
              </a:ext>
            </a:extLst>
          </p:cNvPr>
          <p:cNvSpPr txBox="1"/>
          <p:nvPr/>
        </p:nvSpPr>
        <p:spPr>
          <a:xfrm>
            <a:off x="4742904" y="4102193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TBD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ABCCF93-F03C-DE47-8983-E0F09975B954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4655840" y="3389396"/>
            <a:ext cx="887531" cy="712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6CA0512-E0A5-1D43-87EB-F0198098840D}"/>
              </a:ext>
            </a:extLst>
          </p:cNvPr>
          <p:cNvSpPr txBox="1"/>
          <p:nvPr/>
        </p:nvSpPr>
        <p:spPr>
          <a:xfrm>
            <a:off x="7144305" y="3471927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Target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567ACAA-5380-384D-A299-A35CEA0BCF07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7735474" y="2938704"/>
            <a:ext cx="209298" cy="5332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71B3AAB-DA49-4449-8079-DF00BC2C92E4}"/>
              </a:ext>
            </a:extLst>
          </p:cNvPr>
          <p:cNvSpPr/>
          <p:nvPr/>
        </p:nvSpPr>
        <p:spPr>
          <a:xfrm>
            <a:off x="8387904" y="4756063"/>
            <a:ext cx="1606872" cy="1502874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CBB0EC1F-62FB-914A-A1BD-7F7AF6FBF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1007" y="2315432"/>
            <a:ext cx="3396374" cy="2152056"/>
          </a:xfrm>
        </p:spPr>
        <p:txBody>
          <a:bodyPr numCol="1"/>
          <a:lstStyle/>
          <a:p>
            <a:r>
              <a:rPr lang="en-GB" sz="1600" dirty="0"/>
              <a:t>HEBT: High Energy Beam Transport</a:t>
            </a:r>
          </a:p>
          <a:p>
            <a:r>
              <a:rPr lang="en-GB" sz="1600" dirty="0" err="1"/>
              <a:t>DmpL</a:t>
            </a:r>
            <a:r>
              <a:rPr lang="en-GB" sz="1600" dirty="0"/>
              <a:t>: Dump Line</a:t>
            </a:r>
          </a:p>
          <a:p>
            <a:r>
              <a:rPr lang="en-GB" sz="1600" dirty="0"/>
              <a:t>A2T: Accelerator to Target</a:t>
            </a:r>
          </a:p>
          <a:p>
            <a:r>
              <a:rPr lang="en-GB" sz="1600" dirty="0"/>
              <a:t>TBD: Tuning Beam Dump</a:t>
            </a:r>
          </a:p>
          <a:p>
            <a:r>
              <a:rPr lang="en-GB" sz="1600" dirty="0"/>
              <a:t>NSW: Neutron Shield Wall</a:t>
            </a:r>
          </a:p>
          <a:p>
            <a:r>
              <a:rPr lang="en-GB" sz="1600" dirty="0"/>
              <a:t>PBDR: Proton Beam Drift Room</a:t>
            </a:r>
          </a:p>
        </p:txBody>
      </p:sp>
    </p:spTree>
    <p:extLst>
      <p:ext uri="{BB962C8B-B14F-4D97-AF65-F5344CB8AC3E}">
        <p14:creationId xmlns:p14="http://schemas.microsoft.com/office/powerpoint/2010/main" val="25056501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03102-3D9C-CA43-9078-26AA204DF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 tunnel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E77DF-6DDA-6143-A2FB-5496B796B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0B5976-B4DF-8045-B31A-68853402F8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Main dimensions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589AA55-9C6C-3744-BB14-39864F220D99}"/>
              </a:ext>
            </a:extLst>
          </p:cNvPr>
          <p:cNvSpPr txBox="1">
            <a:spLocks/>
          </p:cNvSpPr>
          <p:nvPr/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sv-SE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30</a:t>
            </a:fld>
            <a:endParaRPr lang="sv-SE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99DB492A-7C43-C447-AAE1-E5177AC1D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4060455"/>
            <a:ext cx="8229600" cy="2065708"/>
          </a:xfrm>
        </p:spPr>
        <p:txBody>
          <a:bodyPr/>
          <a:lstStyle/>
          <a:p>
            <a:r>
              <a:rPr lang="en-GB" dirty="0"/>
              <a:t>TCS: Target Coordinate System</a:t>
            </a:r>
          </a:p>
          <a:p>
            <a:r>
              <a:rPr lang="en-GB" dirty="0"/>
              <a:t>Section A-A: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7B9AB5-3485-F848-AE0D-AE31474D47A2}"/>
              </a:ext>
            </a:extLst>
          </p:cNvPr>
          <p:cNvSpPr/>
          <p:nvPr/>
        </p:nvSpPr>
        <p:spPr>
          <a:xfrm>
            <a:off x="5016000" y="4847867"/>
            <a:ext cx="2160000" cy="126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D34A9-AABB-CF41-BB06-5415C87E7EBE}"/>
              </a:ext>
            </a:extLst>
          </p:cNvPr>
          <p:cNvSpPr txBox="1"/>
          <p:nvPr/>
        </p:nvSpPr>
        <p:spPr>
          <a:xfrm>
            <a:off x="5295533" y="6171684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6000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F517F3-EABF-9648-B01B-715B44D1A4A5}"/>
              </a:ext>
            </a:extLst>
          </p:cNvPr>
          <p:cNvSpPr txBox="1"/>
          <p:nvPr/>
        </p:nvSpPr>
        <p:spPr>
          <a:xfrm rot="16200000">
            <a:off x="6587870" y="5293201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3500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6AD265-0EC2-5749-B8B3-55FF01C21EA8}"/>
              </a:ext>
            </a:extLst>
          </p:cNvPr>
          <p:cNvCxnSpPr>
            <a:cxnSpLocks/>
          </p:cNvCxnSpPr>
          <p:nvPr/>
        </p:nvCxnSpPr>
        <p:spPr>
          <a:xfrm>
            <a:off x="6042000" y="5567867"/>
            <a:ext cx="0" cy="540000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F478B48-F0C4-214E-A673-8450AC493285}"/>
              </a:ext>
            </a:extLst>
          </p:cNvPr>
          <p:cNvSpPr txBox="1"/>
          <p:nvPr/>
        </p:nvSpPr>
        <p:spPr>
          <a:xfrm>
            <a:off x="5021902" y="5738535"/>
            <a:ext cx="1020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2850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B40E47-7ABB-C743-BAF2-22A24FD62391}"/>
              </a:ext>
            </a:extLst>
          </p:cNvPr>
          <p:cNvSpPr txBox="1"/>
          <p:nvPr/>
        </p:nvSpPr>
        <p:spPr>
          <a:xfrm>
            <a:off x="6042001" y="5738535"/>
            <a:ext cx="110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3150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A2BB1D-C843-EE4F-9244-85E54B2BAFDD}"/>
              </a:ext>
            </a:extLst>
          </p:cNvPr>
          <p:cNvSpPr txBox="1"/>
          <p:nvPr/>
        </p:nvSpPr>
        <p:spPr>
          <a:xfrm rot="16200000">
            <a:off x="5762507" y="5647083"/>
            <a:ext cx="862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1500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5ED9D25-6291-A347-9CDD-DCA6B3CC3A72}"/>
              </a:ext>
            </a:extLst>
          </p:cNvPr>
          <p:cNvSpPr/>
          <p:nvPr/>
        </p:nvSpPr>
        <p:spPr>
          <a:xfrm>
            <a:off x="6009275" y="5544196"/>
            <a:ext cx="72008" cy="72008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AAAFDBC-ABE4-624B-AEC0-EA0CFE0A4090}"/>
              </a:ext>
            </a:extLst>
          </p:cNvPr>
          <p:cNvCxnSpPr/>
          <p:nvPr/>
        </p:nvCxnSpPr>
        <p:spPr>
          <a:xfrm>
            <a:off x="5609953" y="2305938"/>
            <a:ext cx="320519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D623F3-91CE-514B-908A-F5EFEF4FA89C}"/>
              </a:ext>
            </a:extLst>
          </p:cNvPr>
          <p:cNvCxnSpPr>
            <a:cxnSpLocks/>
          </p:cNvCxnSpPr>
          <p:nvPr/>
        </p:nvCxnSpPr>
        <p:spPr>
          <a:xfrm>
            <a:off x="6042001" y="2737986"/>
            <a:ext cx="277314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ADAD4AB-CA1D-2F44-81DF-19E988CB7E32}"/>
              </a:ext>
            </a:extLst>
          </p:cNvPr>
          <p:cNvCxnSpPr>
            <a:cxnSpLocks/>
          </p:cNvCxnSpPr>
          <p:nvPr/>
        </p:nvCxnSpPr>
        <p:spPr>
          <a:xfrm flipV="1">
            <a:off x="3017664" y="2740626"/>
            <a:ext cx="3024336" cy="81542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99F9446-BACC-B448-B2AE-984EE3A47D63}"/>
              </a:ext>
            </a:extLst>
          </p:cNvPr>
          <p:cNvCxnSpPr>
            <a:cxnSpLocks/>
          </p:cNvCxnSpPr>
          <p:nvPr/>
        </p:nvCxnSpPr>
        <p:spPr>
          <a:xfrm>
            <a:off x="8815147" y="2305938"/>
            <a:ext cx="0" cy="43204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BA9D60-2B4B-6B4E-ABCD-B5FF93784FA6}"/>
              </a:ext>
            </a:extLst>
          </p:cNvPr>
          <p:cNvCxnSpPr>
            <a:cxnSpLocks/>
          </p:cNvCxnSpPr>
          <p:nvPr/>
        </p:nvCxnSpPr>
        <p:spPr>
          <a:xfrm>
            <a:off x="5609952" y="2305939"/>
            <a:ext cx="0" cy="9798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E6B0A6A-D4DC-CC4E-8846-A633C1C64BF5}"/>
              </a:ext>
            </a:extLst>
          </p:cNvPr>
          <p:cNvCxnSpPr>
            <a:cxnSpLocks/>
          </p:cNvCxnSpPr>
          <p:nvPr/>
        </p:nvCxnSpPr>
        <p:spPr>
          <a:xfrm flipV="1">
            <a:off x="2585616" y="2409001"/>
            <a:ext cx="3024336" cy="81542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076A8C0-E570-4A45-92B9-4DC05CF03C15}"/>
              </a:ext>
            </a:extLst>
          </p:cNvPr>
          <p:cNvCxnSpPr>
            <a:cxnSpLocks/>
          </p:cNvCxnSpPr>
          <p:nvPr/>
        </p:nvCxnSpPr>
        <p:spPr>
          <a:xfrm>
            <a:off x="3071664" y="3551566"/>
            <a:ext cx="864096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ECF4028-E88C-CB48-A3DA-6C8A64C6064D}"/>
              </a:ext>
            </a:extLst>
          </p:cNvPr>
          <p:cNvSpPr txBox="1"/>
          <p:nvPr/>
        </p:nvSpPr>
        <p:spPr>
          <a:xfrm>
            <a:off x="3698770" y="3262802"/>
            <a:ext cx="418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4°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C040860-62FD-BA46-A359-1B6E7272F93E}"/>
              </a:ext>
            </a:extLst>
          </p:cNvPr>
          <p:cNvCxnSpPr>
            <a:cxnSpLocks/>
          </p:cNvCxnSpPr>
          <p:nvPr/>
        </p:nvCxnSpPr>
        <p:spPr>
          <a:xfrm flipH="1">
            <a:off x="6041999" y="2732177"/>
            <a:ext cx="1" cy="252418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18D5511-CD53-5A47-85FA-7A1242B3798D}"/>
              </a:ext>
            </a:extLst>
          </p:cNvPr>
          <p:cNvSpPr txBox="1"/>
          <p:nvPr/>
        </p:nvSpPr>
        <p:spPr>
          <a:xfrm>
            <a:off x="6251652" y="2673720"/>
            <a:ext cx="996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52400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358E91F-7A62-8147-8410-D1C55C8A7A18}"/>
              </a:ext>
            </a:extLst>
          </p:cNvPr>
          <p:cNvCxnSpPr>
            <a:cxnSpLocks/>
            <a:stCxn id="25" idx="1"/>
          </p:cNvCxnSpPr>
          <p:nvPr/>
        </p:nvCxnSpPr>
        <p:spPr>
          <a:xfrm flipH="1">
            <a:off x="6041998" y="2858386"/>
            <a:ext cx="2096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4D9DB5E-4BB5-0543-BD10-EB67CBDF3C32}"/>
              </a:ext>
            </a:extLst>
          </p:cNvPr>
          <p:cNvCxnSpPr>
            <a:cxnSpLocks/>
          </p:cNvCxnSpPr>
          <p:nvPr/>
        </p:nvCxnSpPr>
        <p:spPr>
          <a:xfrm flipH="1">
            <a:off x="8815146" y="2769636"/>
            <a:ext cx="1" cy="252418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49A6F27-B525-194D-B46D-FF8837D57642}"/>
              </a:ext>
            </a:extLst>
          </p:cNvPr>
          <p:cNvSpPr txBox="1"/>
          <p:nvPr/>
        </p:nvSpPr>
        <p:spPr>
          <a:xfrm>
            <a:off x="9024799" y="2711179"/>
            <a:ext cx="959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22222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F01211B-647F-594C-9672-446D205ED336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8815146" y="2895845"/>
            <a:ext cx="20965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D145C4F-8EB6-8442-AB71-FDD90CDEDA19}"/>
              </a:ext>
            </a:extLst>
          </p:cNvPr>
          <p:cNvCxnSpPr>
            <a:cxnSpLocks/>
          </p:cNvCxnSpPr>
          <p:nvPr/>
        </p:nvCxnSpPr>
        <p:spPr>
          <a:xfrm flipH="1">
            <a:off x="5598315" y="2047297"/>
            <a:ext cx="1" cy="252418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0C4D68E-4991-F44D-9C2E-FB041133DCC4}"/>
              </a:ext>
            </a:extLst>
          </p:cNvPr>
          <p:cNvSpPr txBox="1"/>
          <p:nvPr/>
        </p:nvSpPr>
        <p:spPr>
          <a:xfrm>
            <a:off x="5807968" y="1988840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60900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1E234E4-A81A-9D46-A3A1-BD0983FD52AF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5598314" y="2173506"/>
            <a:ext cx="20965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D19A96E-6CBB-9140-AB38-683EFD5D0AFE}"/>
              </a:ext>
            </a:extLst>
          </p:cNvPr>
          <p:cNvCxnSpPr>
            <a:cxnSpLocks/>
          </p:cNvCxnSpPr>
          <p:nvPr/>
        </p:nvCxnSpPr>
        <p:spPr>
          <a:xfrm flipV="1">
            <a:off x="3169605" y="2567034"/>
            <a:ext cx="3024336" cy="815422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6FC8621-6810-924E-952C-2040D9A75836}"/>
              </a:ext>
            </a:extLst>
          </p:cNvPr>
          <p:cNvCxnSpPr>
            <a:cxnSpLocks/>
          </p:cNvCxnSpPr>
          <p:nvPr/>
        </p:nvCxnSpPr>
        <p:spPr>
          <a:xfrm>
            <a:off x="6193941" y="2568282"/>
            <a:ext cx="379049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F8D4089-DAFA-0D49-BF04-A05FBB4C388F}"/>
              </a:ext>
            </a:extLst>
          </p:cNvPr>
          <p:cNvCxnSpPr>
            <a:cxnSpLocks/>
          </p:cNvCxnSpPr>
          <p:nvPr/>
        </p:nvCxnSpPr>
        <p:spPr>
          <a:xfrm>
            <a:off x="7536161" y="2043595"/>
            <a:ext cx="1" cy="94100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8C2D0A0-F04C-5245-840B-487FE3D5804F}"/>
              </a:ext>
            </a:extLst>
          </p:cNvPr>
          <p:cNvSpPr txBox="1"/>
          <p:nvPr/>
        </p:nvSpPr>
        <p:spPr>
          <a:xfrm>
            <a:off x="7224834" y="2934472"/>
            <a:ext cx="26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3E164E7-D5E2-1643-8C1E-F0F91F4B3039}"/>
              </a:ext>
            </a:extLst>
          </p:cNvPr>
          <p:cNvCxnSpPr>
            <a:cxnSpLocks/>
            <a:stCxn id="36" idx="0"/>
          </p:cNvCxnSpPr>
          <p:nvPr/>
        </p:nvCxnSpPr>
        <p:spPr>
          <a:xfrm>
            <a:off x="7358841" y="2934472"/>
            <a:ext cx="1747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9721937-06E0-7C4C-B1BD-7FF4E7339382}"/>
              </a:ext>
            </a:extLst>
          </p:cNvPr>
          <p:cNvSpPr txBox="1"/>
          <p:nvPr/>
        </p:nvSpPr>
        <p:spPr>
          <a:xfrm>
            <a:off x="7220378" y="1835532"/>
            <a:ext cx="26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5ECAE36-81A7-6349-9C36-744E91C23831}"/>
              </a:ext>
            </a:extLst>
          </p:cNvPr>
          <p:cNvCxnSpPr>
            <a:cxnSpLocks/>
          </p:cNvCxnSpPr>
          <p:nvPr/>
        </p:nvCxnSpPr>
        <p:spPr>
          <a:xfrm>
            <a:off x="7358841" y="2132856"/>
            <a:ext cx="17475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A02DB8F-4D0E-8D49-AF25-714766CBFD86}"/>
              </a:ext>
            </a:extLst>
          </p:cNvPr>
          <p:cNvCxnSpPr>
            <a:cxnSpLocks/>
          </p:cNvCxnSpPr>
          <p:nvPr/>
        </p:nvCxnSpPr>
        <p:spPr>
          <a:xfrm>
            <a:off x="5450421" y="2840081"/>
            <a:ext cx="34445" cy="111528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CC52DF9-65FB-E040-9509-9F8F30B87244}"/>
              </a:ext>
            </a:extLst>
          </p:cNvPr>
          <p:cNvCxnSpPr>
            <a:cxnSpLocks/>
          </p:cNvCxnSpPr>
          <p:nvPr/>
        </p:nvCxnSpPr>
        <p:spPr>
          <a:xfrm>
            <a:off x="5492107" y="2824834"/>
            <a:ext cx="34445" cy="111528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108189A-DBD9-1A44-9C70-F8DB6ED946D5}"/>
              </a:ext>
            </a:extLst>
          </p:cNvPr>
          <p:cNvCxnSpPr>
            <a:cxnSpLocks/>
          </p:cNvCxnSpPr>
          <p:nvPr/>
        </p:nvCxnSpPr>
        <p:spPr>
          <a:xfrm>
            <a:off x="5368963" y="2422561"/>
            <a:ext cx="34445" cy="111528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A635ED8-8D2B-B641-B963-D238CA1DB9E0}"/>
              </a:ext>
            </a:extLst>
          </p:cNvPr>
          <p:cNvCxnSpPr>
            <a:cxnSpLocks/>
          </p:cNvCxnSpPr>
          <p:nvPr/>
        </p:nvCxnSpPr>
        <p:spPr>
          <a:xfrm>
            <a:off x="5410649" y="2407314"/>
            <a:ext cx="34445" cy="111528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B60203CF-E24A-B94C-AD6E-583D3BBFB50A}"/>
              </a:ext>
            </a:extLst>
          </p:cNvPr>
          <p:cNvCxnSpPr>
            <a:cxnSpLocks/>
          </p:cNvCxnSpPr>
          <p:nvPr/>
        </p:nvCxnSpPr>
        <p:spPr>
          <a:xfrm>
            <a:off x="5016000" y="2567034"/>
            <a:ext cx="1161488" cy="0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Pie 44">
            <a:extLst>
              <a:ext uri="{FF2B5EF4-FFF2-40B4-BE49-F238E27FC236}">
                <a16:creationId xmlns:a16="http://schemas.microsoft.com/office/drawing/2014/main" id="{AEC892B4-526C-334B-9B0C-F5724CF7FF02}"/>
              </a:ext>
            </a:extLst>
          </p:cNvPr>
          <p:cNvSpPr/>
          <p:nvPr/>
        </p:nvSpPr>
        <p:spPr>
          <a:xfrm>
            <a:off x="9928876" y="2493143"/>
            <a:ext cx="144016" cy="159761"/>
          </a:xfrm>
          <a:prstGeom prst="pi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7D14614-D60B-2048-8ABA-71729BB995F2}"/>
              </a:ext>
            </a:extLst>
          </p:cNvPr>
          <p:cNvSpPr txBox="1"/>
          <p:nvPr/>
        </p:nvSpPr>
        <p:spPr>
          <a:xfrm>
            <a:off x="9966925" y="2260148"/>
            <a:ext cx="601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TCS</a:t>
            </a:r>
          </a:p>
        </p:txBody>
      </p:sp>
    </p:spTree>
    <p:extLst>
      <p:ext uri="{BB962C8B-B14F-4D97-AF65-F5344CB8AC3E}">
        <p14:creationId xmlns:p14="http://schemas.microsoft.com/office/powerpoint/2010/main" val="3249587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34EEB-3E48-8247-A8C7-ED054E33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1A2EA-993C-AF44-A8E5-BAD662FDB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4BFE75-5E4F-BB45-8C13-44BEB00E99F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Top 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C664E0-418D-0E41-82FD-AC9A3A37B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512" y="2036434"/>
            <a:ext cx="8453661" cy="29368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1D0824-818C-2647-9269-C2DB78299543}"/>
              </a:ext>
            </a:extLst>
          </p:cNvPr>
          <p:cNvSpPr txBox="1"/>
          <p:nvPr/>
        </p:nvSpPr>
        <p:spPr>
          <a:xfrm>
            <a:off x="3047264" y="5617561"/>
            <a:ext cx="789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AE0605-BABF-F741-BD3F-7D24795A48E2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3441776" y="3692618"/>
            <a:ext cx="828642" cy="192494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BAE355-E3C0-D849-B359-A067BBB1BD59}"/>
              </a:ext>
            </a:extLst>
          </p:cNvPr>
          <p:cNvCxnSpPr/>
          <p:nvPr/>
        </p:nvCxnSpPr>
        <p:spPr>
          <a:xfrm flipH="1">
            <a:off x="4295800" y="3692618"/>
            <a:ext cx="576064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95005F4-2B5B-DC48-ADBF-27C80F219CD1}"/>
              </a:ext>
            </a:extLst>
          </p:cNvPr>
          <p:cNvSpPr txBox="1"/>
          <p:nvPr/>
        </p:nvSpPr>
        <p:spPr>
          <a:xfrm>
            <a:off x="7608587" y="5595396"/>
            <a:ext cx="2717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Gallery Support Area (GSA)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775BF5C-A5B5-564A-A699-17ECC4D4F560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8184651" y="4820177"/>
            <a:ext cx="782481" cy="7752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9422256-9E12-8E49-8857-09181A352215}"/>
              </a:ext>
            </a:extLst>
          </p:cNvPr>
          <p:cNvSpPr txBox="1"/>
          <p:nvPr/>
        </p:nvSpPr>
        <p:spPr>
          <a:xfrm>
            <a:off x="4577145" y="5617561"/>
            <a:ext cx="2472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Proton Beam Drift Room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80F0497-24C0-9146-A2F7-4D283BF7CB4C}"/>
              </a:ext>
            </a:extLst>
          </p:cNvPr>
          <p:cNvCxnSpPr>
            <a:cxnSpLocks/>
            <a:stCxn id="15" idx="0"/>
          </p:cNvCxnSpPr>
          <p:nvPr/>
        </p:nvCxnSpPr>
        <p:spPr>
          <a:xfrm flipV="1">
            <a:off x="5813213" y="3700367"/>
            <a:ext cx="0" cy="19171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E918DFA-24EB-7446-BC72-12FAA26BCCB9}"/>
              </a:ext>
            </a:extLst>
          </p:cNvPr>
          <p:cNvSpPr txBox="1"/>
          <p:nvPr/>
        </p:nvSpPr>
        <p:spPr>
          <a:xfrm>
            <a:off x="10560496" y="278092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A2T tunnel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0F3E6CB-E474-2940-A4DA-B0FFC73913FF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9576354" y="2965594"/>
            <a:ext cx="984142" cy="53926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46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D0B65-2938-8B43-943D-BECB2CB9B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 systems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603E7B3-00D9-334D-92BE-0810E4AFF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8" t="8866" r="6316" b="13484"/>
          <a:stretch/>
        </p:blipFill>
        <p:spPr>
          <a:xfrm>
            <a:off x="790267" y="1477157"/>
            <a:ext cx="9395401" cy="417646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A21A82-2C48-9943-9792-819A7C91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CB97DC-F43E-1A40-93F4-171372B86D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Systems in the </a:t>
            </a:r>
            <a:r>
              <a:rPr lang="en-GB" dirty="0" err="1"/>
              <a:t>DmpL</a:t>
            </a:r>
            <a:r>
              <a:rPr lang="en-GB" dirty="0"/>
              <a:t> and A2T sections of the Linac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489B96-25CC-D648-991A-7D837386BC40}"/>
              </a:ext>
            </a:extLst>
          </p:cNvPr>
          <p:cNvCxnSpPr>
            <a:cxnSpLocks/>
          </p:cNvCxnSpPr>
          <p:nvPr/>
        </p:nvCxnSpPr>
        <p:spPr>
          <a:xfrm flipV="1">
            <a:off x="824628" y="4101343"/>
            <a:ext cx="4415347" cy="13362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4E92154-E74C-6849-BEAB-0ABB6A19EE08}"/>
              </a:ext>
            </a:extLst>
          </p:cNvPr>
          <p:cNvCxnSpPr>
            <a:cxnSpLocks/>
          </p:cNvCxnSpPr>
          <p:nvPr/>
        </p:nvCxnSpPr>
        <p:spPr>
          <a:xfrm flipV="1">
            <a:off x="6153220" y="2557277"/>
            <a:ext cx="2880320" cy="8640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77ED317-29FB-F549-8D00-9AA9C30984D2}"/>
              </a:ext>
            </a:extLst>
          </p:cNvPr>
          <p:cNvCxnSpPr/>
          <p:nvPr/>
        </p:nvCxnSpPr>
        <p:spPr>
          <a:xfrm flipV="1">
            <a:off x="824628" y="3421373"/>
            <a:ext cx="5328592" cy="2016224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4D95B1D-0FD1-E449-BB72-25F6139DB605}"/>
              </a:ext>
            </a:extLst>
          </p:cNvPr>
          <p:cNvSpPr/>
          <p:nvPr/>
        </p:nvSpPr>
        <p:spPr>
          <a:xfrm>
            <a:off x="2048764" y="4861533"/>
            <a:ext cx="4571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220C29F-6001-A64B-904E-28597B59CACD}"/>
              </a:ext>
            </a:extLst>
          </p:cNvPr>
          <p:cNvSpPr/>
          <p:nvPr/>
        </p:nvSpPr>
        <p:spPr>
          <a:xfrm>
            <a:off x="2150527" y="4838266"/>
            <a:ext cx="4571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1D15961-0A97-FC41-807A-8A4F9DA2A16C}"/>
              </a:ext>
            </a:extLst>
          </p:cNvPr>
          <p:cNvSpPr/>
          <p:nvPr/>
        </p:nvSpPr>
        <p:spPr>
          <a:xfrm>
            <a:off x="2811097" y="4573501"/>
            <a:ext cx="4571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9A78BC8-2010-9142-A2BE-542813E59493}"/>
              </a:ext>
            </a:extLst>
          </p:cNvPr>
          <p:cNvSpPr/>
          <p:nvPr/>
        </p:nvSpPr>
        <p:spPr>
          <a:xfrm>
            <a:off x="2912860" y="4541602"/>
            <a:ext cx="4571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A61EDF1-4DDB-CD4E-8DC1-B9CA9C6B6D1B}"/>
              </a:ext>
            </a:extLst>
          </p:cNvPr>
          <p:cNvSpPr/>
          <p:nvPr/>
        </p:nvSpPr>
        <p:spPr>
          <a:xfrm>
            <a:off x="3603185" y="4317368"/>
            <a:ext cx="4571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61DAD7-FA0E-5942-9F29-C1F11CA190E3}"/>
              </a:ext>
            </a:extLst>
          </p:cNvPr>
          <p:cNvSpPr/>
          <p:nvPr/>
        </p:nvSpPr>
        <p:spPr>
          <a:xfrm>
            <a:off x="3704948" y="4285469"/>
            <a:ext cx="4571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C982EE8-D4F9-0F48-A981-CB1C45C97114}"/>
              </a:ext>
            </a:extLst>
          </p:cNvPr>
          <p:cNvSpPr/>
          <p:nvPr/>
        </p:nvSpPr>
        <p:spPr>
          <a:xfrm>
            <a:off x="4323265" y="4029335"/>
            <a:ext cx="4571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2DFAF56-3DD5-AA43-B8C2-E25A5F665814}"/>
              </a:ext>
            </a:extLst>
          </p:cNvPr>
          <p:cNvSpPr/>
          <p:nvPr/>
        </p:nvSpPr>
        <p:spPr>
          <a:xfrm>
            <a:off x="4425028" y="3997436"/>
            <a:ext cx="4571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2E3F31-9E6D-9845-83C7-0B0898E24F9D}"/>
              </a:ext>
            </a:extLst>
          </p:cNvPr>
          <p:cNvSpPr/>
          <p:nvPr/>
        </p:nvSpPr>
        <p:spPr>
          <a:xfrm>
            <a:off x="5115353" y="3720841"/>
            <a:ext cx="4571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345FEFF-5417-A242-B52E-BC7170526B31}"/>
              </a:ext>
            </a:extLst>
          </p:cNvPr>
          <p:cNvSpPr/>
          <p:nvPr/>
        </p:nvSpPr>
        <p:spPr>
          <a:xfrm>
            <a:off x="5217116" y="3688942"/>
            <a:ext cx="4571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3243AE3-1A45-0648-A226-D1D2460C230F}"/>
              </a:ext>
            </a:extLst>
          </p:cNvPr>
          <p:cNvSpPr/>
          <p:nvPr/>
        </p:nvSpPr>
        <p:spPr>
          <a:xfrm>
            <a:off x="5870789" y="3453272"/>
            <a:ext cx="4571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C82B13A-DB46-EA43-BC8C-CA724E834448}"/>
              </a:ext>
            </a:extLst>
          </p:cNvPr>
          <p:cNvSpPr/>
          <p:nvPr/>
        </p:nvSpPr>
        <p:spPr>
          <a:xfrm>
            <a:off x="5972552" y="3421373"/>
            <a:ext cx="4571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43399AD-2427-DB48-A21C-3EAA1BE00575}"/>
              </a:ext>
            </a:extLst>
          </p:cNvPr>
          <p:cNvSpPr/>
          <p:nvPr/>
        </p:nvSpPr>
        <p:spPr>
          <a:xfrm>
            <a:off x="6339489" y="3293307"/>
            <a:ext cx="45719" cy="1440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CF6EC82-11B9-8142-98C0-32CDE1D8263C}"/>
              </a:ext>
            </a:extLst>
          </p:cNvPr>
          <p:cNvSpPr/>
          <p:nvPr/>
        </p:nvSpPr>
        <p:spPr>
          <a:xfrm>
            <a:off x="6441252" y="3261408"/>
            <a:ext cx="45719" cy="1440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9229C0A-519E-9B41-8230-05B62B0935E8}"/>
              </a:ext>
            </a:extLst>
          </p:cNvPr>
          <p:cNvSpPr/>
          <p:nvPr/>
        </p:nvSpPr>
        <p:spPr>
          <a:xfrm>
            <a:off x="6646302" y="3197772"/>
            <a:ext cx="45719" cy="1440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B463F84-E4D1-7449-A9B0-F0910E14CB65}"/>
              </a:ext>
            </a:extLst>
          </p:cNvPr>
          <p:cNvSpPr/>
          <p:nvPr/>
        </p:nvSpPr>
        <p:spPr>
          <a:xfrm>
            <a:off x="6748065" y="3165873"/>
            <a:ext cx="45719" cy="1440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6CCFF79-0522-CA48-B1EF-A07A225DCFBB}"/>
              </a:ext>
            </a:extLst>
          </p:cNvPr>
          <p:cNvSpPr/>
          <p:nvPr/>
        </p:nvSpPr>
        <p:spPr>
          <a:xfrm>
            <a:off x="7491617" y="2949216"/>
            <a:ext cx="45719" cy="1440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10BB50F-328B-C747-BB5C-726C37804AA6}"/>
              </a:ext>
            </a:extLst>
          </p:cNvPr>
          <p:cNvSpPr/>
          <p:nvPr/>
        </p:nvSpPr>
        <p:spPr>
          <a:xfrm>
            <a:off x="7593380" y="2917317"/>
            <a:ext cx="45719" cy="1440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2AF6467-1857-D24B-8012-0E85D5EB4F1D}"/>
              </a:ext>
            </a:extLst>
          </p:cNvPr>
          <p:cNvSpPr/>
          <p:nvPr/>
        </p:nvSpPr>
        <p:spPr>
          <a:xfrm>
            <a:off x="2765378" y="4766258"/>
            <a:ext cx="4571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008EAA1-8682-994E-A51C-B46D40F3BB7A}"/>
              </a:ext>
            </a:extLst>
          </p:cNvPr>
          <p:cNvSpPr/>
          <p:nvPr/>
        </p:nvSpPr>
        <p:spPr>
          <a:xfrm>
            <a:off x="3292293" y="4611526"/>
            <a:ext cx="4571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2B13305-1A87-7E41-991C-6F00F4C5D156}"/>
              </a:ext>
            </a:extLst>
          </p:cNvPr>
          <p:cNvSpPr/>
          <p:nvPr/>
        </p:nvSpPr>
        <p:spPr>
          <a:xfrm>
            <a:off x="3840332" y="4461384"/>
            <a:ext cx="45719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34CFD43-1D2C-C64C-B5D0-21A27CC92377}"/>
              </a:ext>
            </a:extLst>
          </p:cNvPr>
          <p:cNvSpPr/>
          <p:nvPr/>
        </p:nvSpPr>
        <p:spPr>
          <a:xfrm>
            <a:off x="6099236" y="3349366"/>
            <a:ext cx="93379" cy="1440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2BF9697-DB13-BE4E-BA76-4EE7D9180C7D}"/>
              </a:ext>
            </a:extLst>
          </p:cNvPr>
          <p:cNvSpPr/>
          <p:nvPr/>
        </p:nvSpPr>
        <p:spPr>
          <a:xfrm>
            <a:off x="790267" y="5365588"/>
            <a:ext cx="93379" cy="14401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FDE0DF5-204A-5646-821D-96F67407DDD8}"/>
              </a:ext>
            </a:extLst>
          </p:cNvPr>
          <p:cNvSpPr/>
          <p:nvPr/>
        </p:nvSpPr>
        <p:spPr>
          <a:xfrm>
            <a:off x="5041208" y="4069444"/>
            <a:ext cx="45719" cy="144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B625D64-609C-9345-A68A-0A112B106938}"/>
              </a:ext>
            </a:extLst>
          </p:cNvPr>
          <p:cNvSpPr/>
          <p:nvPr/>
        </p:nvSpPr>
        <p:spPr>
          <a:xfrm>
            <a:off x="7809404" y="2853048"/>
            <a:ext cx="45719" cy="144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E7B3AE6-5D34-0046-9085-84436466C3CC}"/>
              </a:ext>
            </a:extLst>
          </p:cNvPr>
          <p:cNvSpPr/>
          <p:nvPr/>
        </p:nvSpPr>
        <p:spPr>
          <a:xfrm rot="20596334">
            <a:off x="5245607" y="3992752"/>
            <a:ext cx="383548" cy="955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510D359-4EEA-404F-96D8-BD9F34D871DA}"/>
              </a:ext>
            </a:extLst>
          </p:cNvPr>
          <p:cNvSpPr/>
          <p:nvPr/>
        </p:nvSpPr>
        <p:spPr>
          <a:xfrm rot="21081662">
            <a:off x="9045003" y="2441559"/>
            <a:ext cx="360040" cy="17982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90036AD-431E-234E-9ABE-A9C590961833}"/>
              </a:ext>
            </a:extLst>
          </p:cNvPr>
          <p:cNvCxnSpPr>
            <a:cxnSpLocks/>
          </p:cNvCxnSpPr>
          <p:nvPr/>
        </p:nvCxnSpPr>
        <p:spPr>
          <a:xfrm flipV="1">
            <a:off x="-3625080" y="5477122"/>
            <a:ext cx="4415347" cy="13362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36ADBD4-5F4B-2D4A-AA82-75C3C3F07E2B}"/>
              </a:ext>
            </a:extLst>
          </p:cNvPr>
          <p:cNvSpPr txBox="1"/>
          <p:nvPr/>
        </p:nvSpPr>
        <p:spPr>
          <a:xfrm>
            <a:off x="-89609" y="5808534"/>
            <a:ext cx="833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HEBT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CCC145A-F555-104E-92DE-F766907AC105}"/>
              </a:ext>
            </a:extLst>
          </p:cNvPr>
          <p:cNvSpPr txBox="1"/>
          <p:nvPr/>
        </p:nvSpPr>
        <p:spPr>
          <a:xfrm>
            <a:off x="3648904" y="4867805"/>
            <a:ext cx="833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accent6"/>
                </a:solidFill>
              </a:rPr>
              <a:t>DmpL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E22C5FB-E92E-9C4D-A145-56DDD9F307DF}"/>
              </a:ext>
            </a:extLst>
          </p:cNvPr>
          <p:cNvSpPr txBox="1"/>
          <p:nvPr/>
        </p:nvSpPr>
        <p:spPr>
          <a:xfrm>
            <a:off x="3960752" y="3134477"/>
            <a:ext cx="833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3"/>
                </a:solidFill>
              </a:rPr>
              <a:t>A2T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0597E14-F2D7-AE48-A60F-02EC9A085296}"/>
              </a:ext>
            </a:extLst>
          </p:cNvPr>
          <p:cNvSpPr/>
          <p:nvPr/>
        </p:nvSpPr>
        <p:spPr>
          <a:xfrm>
            <a:off x="6879422" y="3141032"/>
            <a:ext cx="45719" cy="1440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5FFBCF5-0118-6B46-8ACF-AB58E40DEC97}"/>
              </a:ext>
            </a:extLst>
          </p:cNvPr>
          <p:cNvSpPr/>
          <p:nvPr/>
        </p:nvSpPr>
        <p:spPr>
          <a:xfrm>
            <a:off x="6956265" y="3130130"/>
            <a:ext cx="45719" cy="1440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378766F-1A2A-184E-BAA2-AFB3573ED5D8}"/>
              </a:ext>
            </a:extLst>
          </p:cNvPr>
          <p:cNvSpPr/>
          <p:nvPr/>
        </p:nvSpPr>
        <p:spPr>
          <a:xfrm>
            <a:off x="7046041" y="3098231"/>
            <a:ext cx="45719" cy="1440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451526A-D40B-1A4A-958B-C8E4E04B5C06}"/>
              </a:ext>
            </a:extLst>
          </p:cNvPr>
          <p:cNvSpPr/>
          <p:nvPr/>
        </p:nvSpPr>
        <p:spPr>
          <a:xfrm>
            <a:off x="7124889" y="3091248"/>
            <a:ext cx="45719" cy="14401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1885012-8A92-1C4E-AF88-965E697B0FB2}"/>
              </a:ext>
            </a:extLst>
          </p:cNvPr>
          <p:cNvSpPr txBox="1"/>
          <p:nvPr/>
        </p:nvSpPr>
        <p:spPr>
          <a:xfrm>
            <a:off x="2238765" y="3415945"/>
            <a:ext cx="1348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Emergency exit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8D0489E-8125-1340-B0FC-A75E65F788D7}"/>
              </a:ext>
            </a:extLst>
          </p:cNvPr>
          <p:cNvSpPr txBox="1"/>
          <p:nvPr/>
        </p:nvSpPr>
        <p:spPr>
          <a:xfrm>
            <a:off x="8919508" y="2701814"/>
            <a:ext cx="1348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Target</a:t>
            </a:r>
          </a:p>
        </p:txBody>
      </p:sp>
      <p:sp>
        <p:nvSpPr>
          <p:cNvPr id="60" name="Content Placeholder 2">
            <a:extLst>
              <a:ext uri="{FF2B5EF4-FFF2-40B4-BE49-F238E27FC236}">
                <a16:creationId xmlns:a16="http://schemas.microsoft.com/office/drawing/2014/main" id="{893B21E9-DC09-C242-8EE6-B1731D0115A6}"/>
              </a:ext>
            </a:extLst>
          </p:cNvPr>
          <p:cNvSpPr txBox="1">
            <a:spLocks/>
          </p:cNvSpPr>
          <p:nvPr/>
        </p:nvSpPr>
        <p:spPr>
          <a:xfrm>
            <a:off x="6922448" y="3891238"/>
            <a:ext cx="5516477" cy="2752141"/>
          </a:xfrm>
          <a:prstGeom prst="rect">
            <a:avLst/>
          </a:prstGeom>
        </p:spPr>
        <p:txBody>
          <a:bodyPr vert="horz" lIns="90000" tIns="45720" rIns="91440" bIns="45720" numCol="2" rtlCol="0">
            <a:no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dirty="0"/>
              <a:t>Raster magnets</a:t>
            </a:r>
          </a:p>
          <a:p>
            <a:r>
              <a:rPr lang="en-GB" sz="1200" dirty="0"/>
              <a:t>Gamma Blockers</a:t>
            </a:r>
          </a:p>
          <a:p>
            <a:r>
              <a:rPr lang="en-GB" sz="1200" dirty="0"/>
              <a:t>Beam Instrumentation</a:t>
            </a:r>
          </a:p>
          <a:p>
            <a:r>
              <a:rPr lang="en-GB" sz="1200" dirty="0"/>
              <a:t>Phase Reference Line</a:t>
            </a:r>
          </a:p>
          <a:p>
            <a:r>
              <a:rPr lang="en-GB" sz="1200" dirty="0"/>
              <a:t>Vacuum</a:t>
            </a:r>
          </a:p>
          <a:p>
            <a:r>
              <a:rPr lang="en-GB" sz="1200" dirty="0"/>
              <a:t>Magnets: quads, correctors, dipoles</a:t>
            </a:r>
          </a:p>
          <a:p>
            <a:r>
              <a:rPr lang="en-GB" sz="1200" dirty="0"/>
              <a:t>Magnets Power Supplies</a:t>
            </a:r>
          </a:p>
          <a:p>
            <a:r>
              <a:rPr lang="en-GB" sz="1200" dirty="0"/>
              <a:t>MPS &amp; PSS</a:t>
            </a:r>
          </a:p>
          <a:p>
            <a:r>
              <a:rPr lang="en-GB" sz="1200" dirty="0"/>
              <a:t>Tuning Beam Dump</a:t>
            </a:r>
          </a:p>
          <a:p>
            <a:r>
              <a:rPr lang="en-GB" sz="1200" dirty="0"/>
              <a:t>Electrical support</a:t>
            </a:r>
          </a:p>
          <a:p>
            <a:r>
              <a:rPr lang="en-GB" sz="1200" dirty="0"/>
              <a:t>Cooling support</a:t>
            </a:r>
          </a:p>
          <a:p>
            <a:r>
              <a:rPr lang="en-GB" sz="1200" dirty="0"/>
              <a:t>Instrument air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502B8FDA-44AD-914A-9789-DA2A85DADD3D}"/>
              </a:ext>
            </a:extLst>
          </p:cNvPr>
          <p:cNvSpPr txBox="1">
            <a:spLocks/>
          </p:cNvSpPr>
          <p:nvPr/>
        </p:nvSpPr>
        <p:spPr>
          <a:xfrm>
            <a:off x="9661896" y="3891238"/>
            <a:ext cx="3699341" cy="2752141"/>
          </a:xfrm>
          <a:prstGeom prst="rect">
            <a:avLst/>
          </a:prstGeom>
        </p:spPr>
        <p:txBody>
          <a:bodyPr vert="horz" lIns="90000" tIns="45720" rIns="91440" bIns="45720" numCol="1" rtlCol="0">
            <a:noAutofit/>
          </a:bodyPr>
          <a:lstStyle>
            <a:lvl1pPr marL="342900" indent="-34290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200" i="1" dirty="0"/>
              <a:t>WP 6 Beam Deliver Systems</a:t>
            </a:r>
          </a:p>
          <a:p>
            <a:pPr marL="0" indent="0">
              <a:buNone/>
            </a:pPr>
            <a:r>
              <a:rPr lang="en-GB" sz="1200" i="1" dirty="0"/>
              <a:t>WP 6 Beam Delivery Systems</a:t>
            </a:r>
          </a:p>
          <a:p>
            <a:pPr marL="0" indent="0">
              <a:buNone/>
            </a:pPr>
            <a:r>
              <a:rPr lang="en-GB" sz="1200" i="1" dirty="0"/>
              <a:t>WP 7 Beam Diagnostics</a:t>
            </a:r>
          </a:p>
          <a:p>
            <a:pPr marL="0" indent="0">
              <a:buNone/>
            </a:pPr>
            <a:r>
              <a:rPr lang="en-GB" sz="1200" i="1" dirty="0"/>
              <a:t>WP 8 RF Systems</a:t>
            </a:r>
          </a:p>
          <a:p>
            <a:pPr marL="0" indent="0">
              <a:buNone/>
            </a:pPr>
            <a:r>
              <a:rPr lang="en-GB" sz="1200" i="1" dirty="0"/>
              <a:t>WP 12 Vacuum </a:t>
            </a:r>
          </a:p>
          <a:p>
            <a:pPr marL="0" indent="0">
              <a:buNone/>
            </a:pPr>
            <a:r>
              <a:rPr lang="en-GB" sz="1200" i="1" dirty="0"/>
              <a:t>WP 14 Linac</a:t>
            </a:r>
          </a:p>
          <a:p>
            <a:pPr marL="0" indent="0">
              <a:buNone/>
            </a:pPr>
            <a:r>
              <a:rPr lang="en-GB" sz="1200" i="1" dirty="0"/>
              <a:t>WP17 Power Converters</a:t>
            </a:r>
          </a:p>
          <a:p>
            <a:pPr marL="0" indent="0">
              <a:buNone/>
            </a:pPr>
            <a:r>
              <a:rPr lang="en-GB" sz="1200" i="1" dirty="0"/>
              <a:t>Integrated Control System</a:t>
            </a:r>
          </a:p>
          <a:p>
            <a:pPr marL="0" indent="0">
              <a:buNone/>
            </a:pPr>
            <a:r>
              <a:rPr lang="en-GB" sz="1200" i="1" dirty="0"/>
              <a:t>Target</a:t>
            </a:r>
          </a:p>
          <a:p>
            <a:pPr marL="0" indent="0">
              <a:buNone/>
            </a:pPr>
            <a:r>
              <a:rPr lang="en-GB" sz="1200" i="1" dirty="0"/>
              <a:t>Infrastructure Project (former WP15)</a:t>
            </a:r>
          </a:p>
          <a:p>
            <a:pPr marL="0" indent="0">
              <a:buNone/>
            </a:pPr>
            <a:r>
              <a:rPr lang="en-GB" sz="1200" i="1" dirty="0"/>
              <a:t>Infrastructure Project (former WP16)</a:t>
            </a:r>
          </a:p>
          <a:p>
            <a:pPr marL="0" indent="0">
              <a:buNone/>
            </a:pPr>
            <a:r>
              <a:rPr lang="en-GB" sz="1200" i="1" dirty="0"/>
              <a:t>Infrastructure Project (former WP16)</a:t>
            </a:r>
          </a:p>
          <a:p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657118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1A7D4-52B7-C648-AD0F-424655C5D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8E68A-1F7C-924C-A67B-A6CEAD826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A1E415-03AA-B847-A53A-8626D3A5B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Magnets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056EC82-7B69-BC41-AF5A-50A71A0D9A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9063" y="1417638"/>
            <a:ext cx="20827831" cy="7988026"/>
          </a:xfr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9F1E38A7-8EA8-5645-8E6D-E21A022CD1A8}"/>
              </a:ext>
            </a:extLst>
          </p:cNvPr>
          <p:cNvSpPr txBox="1">
            <a:spLocks/>
          </p:cNvSpPr>
          <p:nvPr/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sv-SE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6</a:t>
            </a:fld>
            <a:endParaRPr lang="sv-S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B6A7E0-74F3-CD49-A8FC-3E8D2E1FEAA2}"/>
              </a:ext>
            </a:extLst>
          </p:cNvPr>
          <p:cNvSpPr txBox="1"/>
          <p:nvPr/>
        </p:nvSpPr>
        <p:spPr>
          <a:xfrm>
            <a:off x="7574816" y="2046144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Q8 Quads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53747D-5692-4848-89B0-387B91DEF8C8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8267271" y="2415476"/>
            <a:ext cx="108012" cy="2885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58F93AB-7AAF-A846-9A9C-A99AD56FF1D8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8035955" y="2415476"/>
            <a:ext cx="339328" cy="2885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60F4482-AD34-C143-9D9D-088BBA73CC6B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6420393" y="2415476"/>
            <a:ext cx="1954891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D31CF5-3647-E74B-BFBC-EC930CBBFDBF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6256657" y="2415476"/>
            <a:ext cx="2118627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3C84948-F6AE-5043-A162-82940444B12D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5762379" y="2415476"/>
            <a:ext cx="2612904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51240DA-F253-9445-BEAF-F5B4DFAE3E8E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5550699" y="2415476"/>
            <a:ext cx="2824584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39E2C7-0B3A-0740-B627-5ECC55A3A1CD}"/>
              </a:ext>
            </a:extLst>
          </p:cNvPr>
          <p:cNvSpPr txBox="1"/>
          <p:nvPr/>
        </p:nvSpPr>
        <p:spPr>
          <a:xfrm>
            <a:off x="5813771" y="2046144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Raster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F631E9C-C17E-2348-97CC-AE637AFC2FBD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6614239" y="2415476"/>
            <a:ext cx="440427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54BCEA9-8E22-2E4C-9D61-B4E7857B5F49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6614238" y="2415476"/>
            <a:ext cx="569150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36830B4-C871-3D49-985E-4C210CB9037A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6614238" y="2415476"/>
            <a:ext cx="227554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6E9AEFC-3803-B14D-99C0-D666A788AA67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6614238" y="2415476"/>
            <a:ext cx="48478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7962AEB-6562-D94B-8328-EA8C26433754}"/>
              </a:ext>
            </a:extLst>
          </p:cNvPr>
          <p:cNvSpPr txBox="1"/>
          <p:nvPr/>
        </p:nvSpPr>
        <p:spPr>
          <a:xfrm>
            <a:off x="4944401" y="2968586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D1 Dipole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908DE45-5603-F546-A372-04E89678E583}"/>
              </a:ext>
            </a:extLst>
          </p:cNvPr>
          <p:cNvCxnSpPr>
            <a:cxnSpLocks/>
            <a:stCxn id="20" idx="2"/>
          </p:cNvCxnSpPr>
          <p:nvPr/>
        </p:nvCxnSpPr>
        <p:spPr>
          <a:xfrm flipH="1">
            <a:off x="5136176" y="3337919"/>
            <a:ext cx="608692" cy="1979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9EBDCDC-F809-3347-9441-D3BF822EE10B}"/>
              </a:ext>
            </a:extLst>
          </p:cNvPr>
          <p:cNvSpPr txBox="1"/>
          <p:nvPr/>
        </p:nvSpPr>
        <p:spPr>
          <a:xfrm>
            <a:off x="2418558" y="2046144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Q7 Quads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A1F5187-B44E-4B4C-B719-AE7543F4F168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3219025" y="2415476"/>
            <a:ext cx="1675400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040F9C8-675A-A548-A5F5-052E3B1A7C2F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3219025" y="2415476"/>
            <a:ext cx="1437198" cy="3029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991B18C-4073-9844-8B44-18045B56AC65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3219025" y="2415476"/>
            <a:ext cx="88778" cy="3173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395AF37-9FAE-C24F-9B2E-B3225974A8D1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3075009" y="2415476"/>
            <a:ext cx="144016" cy="3173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9007570-7FE8-E340-B82B-5DF456F8677C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1757013" y="2415476"/>
            <a:ext cx="1462012" cy="3317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643CC64-2D3E-F148-AB9E-92FE7B9070F0}"/>
              </a:ext>
            </a:extLst>
          </p:cNvPr>
          <p:cNvSpPr txBox="1"/>
          <p:nvPr/>
        </p:nvSpPr>
        <p:spPr>
          <a:xfrm>
            <a:off x="9183342" y="2046144"/>
            <a:ext cx="1963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C8 Correctors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6353FCF-5ADA-9441-A407-FC0669E022B2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8131975" y="2415476"/>
            <a:ext cx="2033321" cy="2885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CFE8FD7-458E-B44A-9613-5A237B6D0F8C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7340773" y="2415476"/>
            <a:ext cx="2824522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7CF5DF0-E7FE-BA4C-A6BC-CF8189E86226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6593007" y="2415476"/>
            <a:ext cx="3572288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8C73B21-4AD8-9944-849C-1ECE00DA5108}"/>
              </a:ext>
            </a:extLst>
          </p:cNvPr>
          <p:cNvCxnSpPr>
            <a:cxnSpLocks/>
            <a:stCxn id="28" idx="2"/>
          </p:cNvCxnSpPr>
          <p:nvPr/>
        </p:nvCxnSpPr>
        <p:spPr>
          <a:xfrm flipH="1">
            <a:off x="5381725" y="2415476"/>
            <a:ext cx="4783571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7B3CA70-5E69-E947-B110-67C86C1D186B}"/>
              </a:ext>
            </a:extLst>
          </p:cNvPr>
          <p:cNvSpPr txBox="1"/>
          <p:nvPr/>
        </p:nvSpPr>
        <p:spPr>
          <a:xfrm>
            <a:off x="4138448" y="2046144"/>
            <a:ext cx="1764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C6 Correctors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2917210-7250-5D4F-93AA-EB15AD44963D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4775178" y="2415476"/>
            <a:ext cx="245314" cy="3029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C911F15-F362-D949-9428-6B06805F7DCE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3202664" y="2415476"/>
            <a:ext cx="1817829" cy="31737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0DC7B8D-9387-6E4B-9C90-CE9E23AE29CA}"/>
              </a:ext>
            </a:extLst>
          </p:cNvPr>
          <p:cNvCxnSpPr>
            <a:cxnSpLocks/>
            <a:stCxn id="33" idx="2"/>
          </p:cNvCxnSpPr>
          <p:nvPr/>
        </p:nvCxnSpPr>
        <p:spPr>
          <a:xfrm flipH="1">
            <a:off x="1613260" y="2415476"/>
            <a:ext cx="3407233" cy="3317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052D2E8-83D3-F247-B87B-5D883926C6A7}"/>
              </a:ext>
            </a:extLst>
          </p:cNvPr>
          <p:cNvSpPr txBox="1"/>
          <p:nvPr/>
        </p:nvSpPr>
        <p:spPr>
          <a:xfrm>
            <a:off x="391598" y="2046144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Q6 Quads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24DEB18-E3B0-4945-9AC5-ACC071F1E36E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374087" y="2415476"/>
            <a:ext cx="817978" cy="3893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8C02A6D-B69F-BF40-A4AC-C012DEC0328E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-707020" y="2415476"/>
            <a:ext cx="1899085" cy="3940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520A723-62CF-7148-9F9B-D8A12AEE2AC0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-1760978" y="2415476"/>
            <a:ext cx="2953043" cy="3940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386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36292-C1AA-8F4A-A10F-8C5D9CA8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562074"/>
          </a:xfrm>
        </p:spPr>
        <p:txBody>
          <a:bodyPr/>
          <a:lstStyle/>
          <a:p>
            <a:r>
              <a:rPr lang="en-GB" dirty="0"/>
              <a:t>Accelerator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946D5-01AE-274C-B207-060163E18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Danish contribution by Aarhus University</a:t>
            </a:r>
          </a:p>
          <a:p>
            <a:r>
              <a:rPr lang="en-GB" dirty="0"/>
              <a:t>Beam optics by Heine </a:t>
            </a:r>
            <a:r>
              <a:rPr lang="en-GB" dirty="0" err="1"/>
              <a:t>Dølrath</a:t>
            </a:r>
            <a:r>
              <a:rPr lang="en-GB" dirty="0"/>
              <a:t> Thomsen, in collaboration with the ESS Beam Physics section</a:t>
            </a:r>
          </a:p>
          <a:p>
            <a:r>
              <a:rPr lang="en-GB" dirty="0"/>
              <a:t>Raster magnets and power supplies produced by </a:t>
            </a:r>
            <a:r>
              <a:rPr lang="en-GB" dirty="0" err="1"/>
              <a:t>Danfysik</a:t>
            </a:r>
            <a:r>
              <a:rPr lang="en-GB" dirty="0"/>
              <a:t>, expected delivery in May 2019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21960-4E9A-A14E-A01C-05AA9CFC9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CC43D-5CB7-2940-8AFF-0430EE41B9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Raster magnets and beam optics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4D348D03-EABB-9A4C-8A00-349518803F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2" y="3442488"/>
            <a:ext cx="5661200" cy="300308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52D07E-3412-114A-AD18-CC1D09E3C0B4}"/>
              </a:ext>
            </a:extLst>
          </p:cNvPr>
          <p:cNvCxnSpPr/>
          <p:nvPr/>
        </p:nvCxnSpPr>
        <p:spPr bwMode="auto">
          <a:xfrm>
            <a:off x="456821" y="3470722"/>
            <a:ext cx="0" cy="2730777"/>
          </a:xfrm>
          <a:prstGeom prst="line">
            <a:avLst/>
          </a:prstGeom>
          <a:solidFill>
            <a:schemeClr val="accent2"/>
          </a:solidFill>
          <a:ln w="381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E5C2288-4D80-494B-B319-1B92A87823C4}"/>
              </a:ext>
            </a:extLst>
          </p:cNvPr>
          <p:cNvSpPr txBox="1"/>
          <p:nvPr/>
        </p:nvSpPr>
        <p:spPr>
          <a:xfrm>
            <a:off x="572374" y="4478923"/>
            <a:ext cx="25569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dirty="0">
                <a:solidFill>
                  <a:schemeClr val="accent1"/>
                </a:solidFill>
              </a:rPr>
              <a:t>B</a:t>
            </a:r>
            <a:r>
              <a:rPr lang="da-DK" sz="1000" baseline="-25000" dirty="0">
                <a:solidFill>
                  <a:schemeClr val="accent1"/>
                </a:solidFill>
              </a:rPr>
              <a:t>y</a:t>
            </a:r>
            <a:r>
              <a:rPr lang="da-DK" sz="1000" dirty="0">
                <a:solidFill>
                  <a:schemeClr val="accent1"/>
                </a:solidFill>
              </a:rPr>
              <a:t> B</a:t>
            </a:r>
            <a:r>
              <a:rPr lang="da-DK" sz="1000" baseline="-25000" dirty="0">
                <a:solidFill>
                  <a:schemeClr val="accent1"/>
                </a:solidFill>
              </a:rPr>
              <a:t>y</a:t>
            </a:r>
            <a:r>
              <a:rPr lang="da-DK" sz="1000" dirty="0">
                <a:solidFill>
                  <a:schemeClr val="accent1"/>
                </a:solidFill>
              </a:rPr>
              <a:t> </a:t>
            </a:r>
            <a:r>
              <a:rPr lang="da-DK" sz="1000" dirty="0" err="1">
                <a:solidFill>
                  <a:schemeClr val="accent2"/>
                </a:solidFill>
              </a:rPr>
              <a:t>B</a:t>
            </a:r>
            <a:r>
              <a:rPr lang="da-DK" sz="1000" baseline="-25000" dirty="0" err="1">
                <a:solidFill>
                  <a:schemeClr val="accent2"/>
                </a:solidFill>
              </a:rPr>
              <a:t>x</a:t>
            </a:r>
            <a:r>
              <a:rPr lang="da-DK" sz="1000" dirty="0">
                <a:solidFill>
                  <a:schemeClr val="accent2"/>
                </a:solidFill>
              </a:rPr>
              <a:t> </a:t>
            </a:r>
            <a:r>
              <a:rPr lang="da-DK" sz="1000" dirty="0" err="1">
                <a:solidFill>
                  <a:schemeClr val="accent2"/>
                </a:solidFill>
              </a:rPr>
              <a:t>B</a:t>
            </a:r>
            <a:r>
              <a:rPr lang="da-DK" sz="1000" baseline="-25000" dirty="0" err="1">
                <a:solidFill>
                  <a:schemeClr val="accent2"/>
                </a:solidFill>
              </a:rPr>
              <a:t>x</a:t>
            </a:r>
            <a:r>
              <a:rPr lang="da-DK" sz="1000" dirty="0">
                <a:solidFill>
                  <a:srgbClr val="03428E"/>
                </a:solidFill>
              </a:rPr>
              <a:t> </a:t>
            </a:r>
            <a:r>
              <a:rPr lang="da-DK" sz="1000" b="1" dirty="0"/>
              <a:t>|</a:t>
            </a:r>
            <a:r>
              <a:rPr lang="da-DK" sz="1000" dirty="0">
                <a:solidFill>
                  <a:srgbClr val="FF0000"/>
                </a:solidFill>
              </a:rPr>
              <a:t> </a:t>
            </a:r>
            <a:r>
              <a:rPr lang="da-DK" sz="1000" dirty="0" err="1">
                <a:solidFill>
                  <a:schemeClr val="accent2"/>
                </a:solidFill>
              </a:rPr>
              <a:t>B</a:t>
            </a:r>
            <a:r>
              <a:rPr lang="da-DK" sz="1000" baseline="-25000" dirty="0" err="1">
                <a:solidFill>
                  <a:schemeClr val="accent2"/>
                </a:solidFill>
              </a:rPr>
              <a:t>x</a:t>
            </a:r>
            <a:r>
              <a:rPr lang="da-DK" sz="1000" dirty="0">
                <a:solidFill>
                  <a:schemeClr val="accent2"/>
                </a:solidFill>
              </a:rPr>
              <a:t> </a:t>
            </a:r>
            <a:r>
              <a:rPr lang="da-DK" sz="1000" dirty="0" err="1">
                <a:solidFill>
                  <a:schemeClr val="accent2"/>
                </a:solidFill>
              </a:rPr>
              <a:t>B</a:t>
            </a:r>
            <a:r>
              <a:rPr lang="da-DK" sz="1000" baseline="-25000" dirty="0" err="1">
                <a:solidFill>
                  <a:schemeClr val="accent2"/>
                </a:solidFill>
              </a:rPr>
              <a:t>x</a:t>
            </a:r>
            <a:r>
              <a:rPr lang="da-DK" sz="1000" dirty="0">
                <a:solidFill>
                  <a:schemeClr val="accent2"/>
                </a:solidFill>
              </a:rPr>
              <a:t> </a:t>
            </a:r>
            <a:r>
              <a:rPr lang="da-DK" sz="1000" dirty="0">
                <a:solidFill>
                  <a:schemeClr val="accent1"/>
                </a:solidFill>
              </a:rPr>
              <a:t>B</a:t>
            </a:r>
            <a:r>
              <a:rPr lang="da-DK" sz="1000" baseline="-25000" dirty="0">
                <a:solidFill>
                  <a:schemeClr val="accent1"/>
                </a:solidFill>
              </a:rPr>
              <a:t>y</a:t>
            </a:r>
            <a:r>
              <a:rPr lang="da-DK" sz="1000" dirty="0">
                <a:solidFill>
                  <a:schemeClr val="accent1"/>
                </a:solidFill>
              </a:rPr>
              <a:t> B</a:t>
            </a:r>
            <a:r>
              <a:rPr lang="da-DK" sz="1000" baseline="-25000" dirty="0">
                <a:solidFill>
                  <a:schemeClr val="accent1"/>
                </a:solidFill>
              </a:rPr>
              <a:t>y</a:t>
            </a:r>
            <a:endParaRPr lang="da-DK" sz="1000" b="1" baseline="-25000" dirty="0">
              <a:solidFill>
                <a:schemeClr val="accent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084CE1-D96D-DA45-8599-4575E8D56369}"/>
              </a:ext>
            </a:extLst>
          </p:cNvPr>
          <p:cNvSpPr txBox="1"/>
          <p:nvPr/>
        </p:nvSpPr>
        <p:spPr>
          <a:xfrm>
            <a:off x="1667908" y="5093040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200" dirty="0">
                <a:solidFill>
                  <a:srgbClr val="FF0000"/>
                </a:solidFill>
              </a:rPr>
              <a:t>AP</a:t>
            </a:r>
          </a:p>
        </p:txBody>
      </p:sp>
      <p:sp>
        <p:nvSpPr>
          <p:cNvPr id="13" name="Trapezoid 12">
            <a:extLst>
              <a:ext uri="{FF2B5EF4-FFF2-40B4-BE49-F238E27FC236}">
                <a16:creationId xmlns:a16="http://schemas.microsoft.com/office/drawing/2014/main" id="{CDF77F59-D9CE-644D-AC6C-EA85E657AD93}"/>
              </a:ext>
            </a:extLst>
          </p:cNvPr>
          <p:cNvSpPr/>
          <p:nvPr/>
        </p:nvSpPr>
        <p:spPr bwMode="auto">
          <a:xfrm>
            <a:off x="949212" y="4270325"/>
            <a:ext cx="1828792" cy="275143"/>
          </a:xfrm>
          <a:prstGeom prst="trapezoid">
            <a:avLst>
              <a:gd name="adj" fmla="val 257022"/>
            </a:avLst>
          </a:prstGeom>
          <a:noFill/>
          <a:ln w="19050" cap="flat" cmpd="sng" algn="ctr">
            <a:solidFill>
              <a:schemeClr val="bg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ts val="3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10E686-5FB5-854C-A7D8-C330585E9484}"/>
              </a:ext>
            </a:extLst>
          </p:cNvPr>
          <p:cNvSpPr txBox="1"/>
          <p:nvPr/>
        </p:nvSpPr>
        <p:spPr>
          <a:xfrm>
            <a:off x="451581" y="3263952"/>
            <a:ext cx="1290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>
                <a:solidFill>
                  <a:schemeClr val="accent4"/>
                </a:solidFill>
              </a:rPr>
              <a:t>QP1-4</a:t>
            </a:r>
            <a:endParaRPr lang="da-DK" sz="1200" b="1" dirty="0">
              <a:solidFill>
                <a:schemeClr val="accent4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45E0381-A621-4343-9E66-495EF9D669D9}"/>
              </a:ext>
            </a:extLst>
          </p:cNvPr>
          <p:cNvGrpSpPr/>
          <p:nvPr/>
        </p:nvGrpSpPr>
        <p:grpSpPr>
          <a:xfrm>
            <a:off x="644526" y="3540950"/>
            <a:ext cx="732991" cy="427437"/>
            <a:chOff x="1050344" y="1767553"/>
            <a:chExt cx="1144630" cy="667481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6690F26-CF44-2A45-939B-6450F4ECCA80}"/>
                </a:ext>
              </a:extLst>
            </p:cNvPr>
            <p:cNvCxnSpPr>
              <a:stCxn id="15" idx="2"/>
            </p:cNvCxnSpPr>
            <p:nvPr/>
          </p:nvCxnSpPr>
          <p:spPr bwMode="auto">
            <a:xfrm flipH="1">
              <a:off x="1050344" y="1767555"/>
              <a:ext cx="706558" cy="659556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DBD84F4-79D4-A648-8CA4-D7942F3DFF25}"/>
                </a:ext>
              </a:extLst>
            </p:cNvPr>
            <p:cNvCxnSpPr>
              <a:stCxn id="15" idx="2"/>
            </p:cNvCxnSpPr>
            <p:nvPr/>
          </p:nvCxnSpPr>
          <p:spPr bwMode="auto">
            <a:xfrm flipH="1">
              <a:off x="1302637" y="1767553"/>
              <a:ext cx="454264" cy="667481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9F320C3-A795-274E-8FB5-41FC1EBEB99A}"/>
                </a:ext>
              </a:extLst>
            </p:cNvPr>
            <p:cNvCxnSpPr>
              <a:stCxn id="15" idx="2"/>
            </p:cNvCxnSpPr>
            <p:nvPr/>
          </p:nvCxnSpPr>
          <p:spPr bwMode="auto">
            <a:xfrm>
              <a:off x="1756902" y="1767555"/>
              <a:ext cx="203389" cy="66225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8598069-C104-A941-A4BA-28EE4C35C3AF}"/>
                </a:ext>
              </a:extLst>
            </p:cNvPr>
            <p:cNvCxnSpPr>
              <a:stCxn id="15" idx="2"/>
            </p:cNvCxnSpPr>
            <p:nvPr/>
          </p:nvCxnSpPr>
          <p:spPr bwMode="auto">
            <a:xfrm>
              <a:off x="1756902" y="1767555"/>
              <a:ext cx="438072" cy="662254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4"/>
            </a:lnRef>
            <a:fillRef idx="0">
              <a:schemeClr val="accent4"/>
            </a:fillRef>
            <a:effectRef idx="1">
              <a:schemeClr val="accent4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A23748-9C2A-BE4F-AEDA-C3B65855309B}"/>
              </a:ext>
            </a:extLst>
          </p:cNvPr>
          <p:cNvGrpSpPr/>
          <p:nvPr/>
        </p:nvGrpSpPr>
        <p:grpSpPr>
          <a:xfrm>
            <a:off x="2037279" y="3262145"/>
            <a:ext cx="955737" cy="702513"/>
            <a:chOff x="4495312" y="1332172"/>
            <a:chExt cx="1492469" cy="109703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5599F83-7F95-D34F-A9D7-5C6FC4936831}"/>
                </a:ext>
              </a:extLst>
            </p:cNvPr>
            <p:cNvSpPr txBox="1"/>
            <p:nvPr/>
          </p:nvSpPr>
          <p:spPr>
            <a:xfrm>
              <a:off x="4495312" y="1332172"/>
              <a:ext cx="1492469" cy="4325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200" dirty="0">
                  <a:solidFill>
                    <a:schemeClr val="accent4"/>
                  </a:solidFill>
                </a:rPr>
                <a:t>QP5,6</a:t>
              </a:r>
              <a:endParaRPr lang="da-DK" sz="1200" b="1" dirty="0">
                <a:solidFill>
                  <a:schemeClr val="accent4"/>
                </a:solidFill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A7262A5-328D-2147-9308-2EDB6610BC12}"/>
                </a:ext>
              </a:extLst>
            </p:cNvPr>
            <p:cNvGrpSpPr/>
            <p:nvPr/>
          </p:nvGrpSpPr>
          <p:grpSpPr>
            <a:xfrm>
              <a:off x="5085745" y="1764730"/>
              <a:ext cx="367012" cy="664479"/>
              <a:chOff x="5085745" y="1764730"/>
              <a:chExt cx="367012" cy="664479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04F7B5B7-59E8-AA46-945A-4FE25D46E3BF}"/>
                  </a:ext>
                </a:extLst>
              </p:cNvPr>
              <p:cNvCxnSpPr>
                <a:stCxn id="22" idx="2"/>
              </p:cNvCxnSpPr>
              <p:nvPr/>
            </p:nvCxnSpPr>
            <p:spPr bwMode="auto">
              <a:xfrm>
                <a:off x="5241548" y="1764730"/>
                <a:ext cx="211209" cy="664479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387F16A1-39E4-834E-9CA0-E52BD1099B1A}"/>
                  </a:ext>
                </a:extLst>
              </p:cNvPr>
              <p:cNvCxnSpPr>
                <a:stCxn id="22" idx="2"/>
              </p:cNvCxnSpPr>
              <p:nvPr/>
            </p:nvCxnSpPr>
            <p:spPr bwMode="auto">
              <a:xfrm flipH="1">
                <a:off x="5085745" y="1764730"/>
                <a:ext cx="155803" cy="664479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2">
                <a:schemeClr val="accent4"/>
              </a:lnRef>
              <a:fillRef idx="0">
                <a:schemeClr val="accent4"/>
              </a:fillRef>
              <a:effectRef idx="1">
                <a:schemeClr val="accent4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062D759-9F02-F64F-AC9D-3F2132CADF8C}"/>
              </a:ext>
            </a:extLst>
          </p:cNvPr>
          <p:cNvSpPr txBox="1"/>
          <p:nvPr/>
        </p:nvSpPr>
        <p:spPr>
          <a:xfrm>
            <a:off x="806088" y="6361583"/>
            <a:ext cx="3968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2.0 GeV: </a:t>
            </a:r>
            <a:r>
              <a:rPr lang="en-US" sz="1400" dirty="0" err="1">
                <a:solidFill>
                  <a:schemeClr val="accent2"/>
                </a:solidFill>
              </a:rPr>
              <a:t>B</a:t>
            </a:r>
            <a:r>
              <a:rPr lang="en-US" sz="1400" baseline="-25000" dirty="0" err="1">
                <a:solidFill>
                  <a:schemeClr val="accent2"/>
                </a:solidFill>
              </a:rPr>
              <a:t>x</a:t>
            </a:r>
            <a:r>
              <a:rPr lang="en-US" sz="1400" dirty="0">
                <a:solidFill>
                  <a:schemeClr val="accent2"/>
                </a:solidFill>
              </a:rPr>
              <a:t> = ±1.96 </a:t>
            </a:r>
            <a:r>
              <a:rPr lang="en-US" sz="1400" dirty="0" err="1">
                <a:solidFill>
                  <a:schemeClr val="accent2"/>
                </a:solidFill>
              </a:rPr>
              <a:t>mT.m</a:t>
            </a:r>
            <a:r>
              <a:rPr lang="en-US" sz="1400" dirty="0"/>
              <a:t>, </a:t>
            </a:r>
            <a:r>
              <a:rPr lang="en-US" sz="1400" dirty="0">
                <a:solidFill>
                  <a:schemeClr val="accent1"/>
                </a:solidFill>
              </a:rPr>
              <a:t>B</a:t>
            </a:r>
            <a:r>
              <a:rPr lang="en-US" sz="1400" baseline="-25000" dirty="0">
                <a:solidFill>
                  <a:schemeClr val="accent1"/>
                </a:solidFill>
              </a:rPr>
              <a:t>y</a:t>
            </a:r>
            <a:r>
              <a:rPr lang="en-US" sz="1400" dirty="0">
                <a:solidFill>
                  <a:schemeClr val="accent1"/>
                </a:solidFill>
              </a:rPr>
              <a:t> = ±2.28 </a:t>
            </a:r>
            <a:r>
              <a:rPr lang="en-US" sz="1400" dirty="0" err="1">
                <a:solidFill>
                  <a:schemeClr val="accent1"/>
                </a:solidFill>
              </a:rPr>
              <a:t>mT.m</a:t>
            </a:r>
            <a:r>
              <a:rPr lang="en-US" sz="1400" dirty="0"/>
              <a:t>, ±5 </a:t>
            </a:r>
            <a:r>
              <a:rPr lang="en-US" sz="1400" dirty="0" err="1"/>
              <a:t>mT.m</a:t>
            </a:r>
            <a:endParaRPr lang="en-US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C9ADFF-27D4-F648-97B5-4167579C4B90}"/>
              </a:ext>
            </a:extLst>
          </p:cNvPr>
          <p:cNvSpPr txBox="1"/>
          <p:nvPr/>
        </p:nvSpPr>
        <p:spPr>
          <a:xfrm>
            <a:off x="4551882" y="3216477"/>
            <a:ext cx="1201570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chemeClr val="accent3"/>
                </a:solidFill>
              </a:rPr>
              <a:t>PBW</a:t>
            </a:r>
            <a:endParaRPr lang="da-DK" sz="1400" b="1" dirty="0">
              <a:solidFill>
                <a:schemeClr val="accent3"/>
              </a:solidFill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D0D1454-1CE6-A549-9848-2680B7F177C5}"/>
              </a:ext>
            </a:extLst>
          </p:cNvPr>
          <p:cNvCxnSpPr/>
          <p:nvPr/>
        </p:nvCxnSpPr>
        <p:spPr bwMode="auto">
          <a:xfrm>
            <a:off x="5146291" y="3567035"/>
            <a:ext cx="0" cy="36145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93F3388-2033-6041-9825-EC328885E93A}"/>
              </a:ext>
            </a:extLst>
          </p:cNvPr>
          <p:cNvSpPr txBox="1"/>
          <p:nvPr/>
        </p:nvSpPr>
        <p:spPr>
          <a:xfrm>
            <a:off x="5077264" y="3216169"/>
            <a:ext cx="1201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>
                <a:solidFill>
                  <a:schemeClr val="accent3"/>
                </a:solidFill>
              </a:rPr>
              <a:t>BEW</a:t>
            </a:r>
            <a:endParaRPr lang="da-DK" sz="1400" b="1" dirty="0">
              <a:solidFill>
                <a:schemeClr val="accent3"/>
              </a:solidFill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71EB6B9-E69D-F84C-9D54-B644E1E6946B}"/>
              </a:ext>
            </a:extLst>
          </p:cNvPr>
          <p:cNvCxnSpPr/>
          <p:nvPr/>
        </p:nvCxnSpPr>
        <p:spPr bwMode="auto">
          <a:xfrm>
            <a:off x="5685898" y="3558536"/>
            <a:ext cx="0" cy="361455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6252682-E4C8-C44F-A316-0ADFEBDE8144}"/>
              </a:ext>
            </a:extLst>
          </p:cNvPr>
          <p:cNvSpPr txBox="1"/>
          <p:nvPr/>
        </p:nvSpPr>
        <p:spPr>
          <a:xfrm>
            <a:off x="5398772" y="3997035"/>
            <a:ext cx="180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 err="1">
                <a:solidFill>
                  <a:srgbClr val="FF1493"/>
                </a:solidFill>
              </a:rPr>
              <a:t>Centroid</a:t>
            </a:r>
            <a:endParaRPr lang="da-DK" sz="1200" dirty="0">
              <a:solidFill>
                <a:srgbClr val="FF1493"/>
              </a:solidFill>
            </a:endParaRPr>
          </a:p>
          <a:p>
            <a:pPr algn="ctr"/>
            <a:r>
              <a:rPr lang="da-DK" sz="1200" dirty="0">
                <a:solidFill>
                  <a:srgbClr val="3366FF"/>
                </a:solidFill>
              </a:rPr>
              <a:t>10 x RMS </a:t>
            </a:r>
            <a:r>
              <a:rPr lang="da-DK" sz="1200" dirty="0" err="1">
                <a:solidFill>
                  <a:srgbClr val="3366FF"/>
                </a:solidFill>
              </a:rPr>
              <a:t>beamlet</a:t>
            </a:r>
            <a:endParaRPr lang="da-DK" sz="1200" dirty="0">
              <a:solidFill>
                <a:srgbClr val="3366FF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1783A8-2214-A446-897A-0FB2E067CDF2}"/>
              </a:ext>
            </a:extLst>
          </p:cNvPr>
          <p:cNvSpPr txBox="1"/>
          <p:nvPr/>
        </p:nvSpPr>
        <p:spPr>
          <a:xfrm>
            <a:off x="1199794" y="3244071"/>
            <a:ext cx="1290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 err="1">
                <a:solidFill>
                  <a:schemeClr val="accent5"/>
                </a:solidFill>
              </a:rPr>
              <a:t>RMs</a:t>
            </a:r>
            <a:endParaRPr lang="da-DK" sz="1200" b="1" dirty="0">
              <a:solidFill>
                <a:schemeClr val="accent5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248AE2A-04F8-0546-87C1-671FF6D23C0C}"/>
              </a:ext>
            </a:extLst>
          </p:cNvPr>
          <p:cNvGrpSpPr/>
          <p:nvPr/>
        </p:nvGrpSpPr>
        <p:grpSpPr>
          <a:xfrm>
            <a:off x="577878" y="5461917"/>
            <a:ext cx="1624803" cy="280128"/>
            <a:chOff x="946267" y="4767312"/>
            <a:chExt cx="2537274" cy="437445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B9F0467-8DF4-9C4B-A159-FC4C20FED7C3}"/>
                </a:ext>
              </a:extLst>
            </p:cNvPr>
            <p:cNvSpPr/>
            <p:nvPr/>
          </p:nvSpPr>
          <p:spPr bwMode="auto">
            <a:xfrm>
              <a:off x="2394406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22E5E4-CAD9-9144-ACDA-A01F7A16C20C}"/>
                </a:ext>
              </a:extLst>
            </p:cNvPr>
            <p:cNvSpPr/>
            <p:nvPr/>
          </p:nvSpPr>
          <p:spPr bwMode="auto">
            <a:xfrm>
              <a:off x="342709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8D83D75-9499-BD4D-9C8D-D9D221CB4118}"/>
                </a:ext>
              </a:extLst>
            </p:cNvPr>
            <p:cNvSpPr/>
            <p:nvPr/>
          </p:nvSpPr>
          <p:spPr bwMode="auto">
            <a:xfrm>
              <a:off x="1587248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ED8C322-BC0D-E544-8121-D5B29F413688}"/>
                </a:ext>
              </a:extLst>
            </p:cNvPr>
            <p:cNvSpPr/>
            <p:nvPr/>
          </p:nvSpPr>
          <p:spPr bwMode="auto">
            <a:xfrm>
              <a:off x="94626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83F0D1B-7A07-EC43-B6DC-F3FD3BFFEEA8}"/>
              </a:ext>
            </a:extLst>
          </p:cNvPr>
          <p:cNvGrpSpPr/>
          <p:nvPr/>
        </p:nvGrpSpPr>
        <p:grpSpPr>
          <a:xfrm>
            <a:off x="576658" y="3997601"/>
            <a:ext cx="1624803" cy="280128"/>
            <a:chOff x="946267" y="4767312"/>
            <a:chExt cx="2537274" cy="43744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18FF49D-D240-294D-932A-584A870573C7}"/>
                </a:ext>
              </a:extLst>
            </p:cNvPr>
            <p:cNvSpPr/>
            <p:nvPr/>
          </p:nvSpPr>
          <p:spPr bwMode="auto">
            <a:xfrm>
              <a:off x="2394406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55360F2-F79C-DA4F-9D22-D04659358803}"/>
                </a:ext>
              </a:extLst>
            </p:cNvPr>
            <p:cNvSpPr/>
            <p:nvPr/>
          </p:nvSpPr>
          <p:spPr bwMode="auto">
            <a:xfrm>
              <a:off x="342709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ABDFCB9-E72D-934D-BC5A-5CFB6626167A}"/>
                </a:ext>
              </a:extLst>
            </p:cNvPr>
            <p:cNvSpPr/>
            <p:nvPr/>
          </p:nvSpPr>
          <p:spPr bwMode="auto">
            <a:xfrm>
              <a:off x="1587248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748C5B6-7632-5A46-B809-A21E1CE2699F}"/>
                </a:ext>
              </a:extLst>
            </p:cNvPr>
            <p:cNvSpPr/>
            <p:nvPr/>
          </p:nvSpPr>
          <p:spPr bwMode="auto">
            <a:xfrm>
              <a:off x="946267" y="4767312"/>
              <a:ext cx="56444" cy="437445"/>
            </a:xfrm>
            <a:prstGeom prst="rect">
              <a:avLst/>
            </a:prstGeom>
            <a:solidFill>
              <a:srgbClr val="008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ts val="3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endParaRPr>
            </a:p>
          </p:txBody>
        </p:sp>
      </p:grp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F72C3C74-724A-B34B-B8B0-8516710FAB97}"/>
              </a:ext>
            </a:extLst>
          </p:cNvPr>
          <p:cNvSpPr/>
          <p:nvPr/>
        </p:nvSpPr>
        <p:spPr>
          <a:xfrm>
            <a:off x="1608273" y="3563520"/>
            <a:ext cx="478154" cy="2613708"/>
          </a:xfrm>
          <a:prstGeom prst="roundRect">
            <a:avLst>
              <a:gd name="adj" fmla="val 0"/>
            </a:avLst>
          </a:prstGeom>
          <a:noFill/>
          <a:ln w="28575" cmpd="sng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339ACC9-DD21-704D-AC0D-C89221C84C88}"/>
              </a:ext>
            </a:extLst>
          </p:cNvPr>
          <p:cNvSpPr txBox="1"/>
          <p:nvPr/>
        </p:nvSpPr>
        <p:spPr>
          <a:xfrm>
            <a:off x="2888712" y="5093039"/>
            <a:ext cx="367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>
                <a:solidFill>
                  <a:srgbClr val="FF0000"/>
                </a:solidFill>
              </a:rPr>
              <a:t>CO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223A070-CFB0-7541-8B03-2BF855C7D996}"/>
              </a:ext>
            </a:extLst>
          </p:cNvPr>
          <p:cNvSpPr/>
          <p:nvPr/>
        </p:nvSpPr>
        <p:spPr>
          <a:xfrm>
            <a:off x="5014533" y="6498275"/>
            <a:ext cx="3694986" cy="2991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Courtesy Heine </a:t>
            </a:r>
            <a:r>
              <a:rPr lang="en-US" sz="1200" dirty="0" err="1"/>
              <a:t>Dølrath</a:t>
            </a:r>
            <a:r>
              <a:rPr lang="en-US" sz="1200" dirty="0"/>
              <a:t> Thomsen, ISA, Aarhus University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6EAB8320-D066-0B41-9565-73F1D2D79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23400" r="25736" b="10801"/>
          <a:stretch/>
        </p:blipFill>
        <p:spPr>
          <a:xfrm rot="5400000">
            <a:off x="10124086" y="3114542"/>
            <a:ext cx="1892237" cy="184861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082A8C7-C633-944D-AB8D-87DB1FDDA9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5" t="8479" r="23406"/>
          <a:stretch/>
        </p:blipFill>
        <p:spPr>
          <a:xfrm>
            <a:off x="7244485" y="3092731"/>
            <a:ext cx="2836624" cy="332781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AE058EEB-B423-FA43-BE89-B15B2C3007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896" y="5050533"/>
            <a:ext cx="1844032" cy="138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76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36292-C1AA-8F4A-A10F-8C5D9CA80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46"/>
            <a:ext cx="9518848" cy="562074"/>
          </a:xfrm>
        </p:spPr>
        <p:txBody>
          <a:bodyPr/>
          <a:lstStyle/>
          <a:p>
            <a:r>
              <a:rPr lang="en-GB" dirty="0"/>
              <a:t>Accelerator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C21960-4E9A-A14E-A01C-05AA9CFC9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CC43D-5CB7-2940-8AFF-0430EE41B9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Raster magnets and beam optics</a:t>
            </a:r>
          </a:p>
        </p:txBody>
      </p:sp>
      <p:pic>
        <p:nvPicPr>
          <p:cNvPr id="47" name="Picture 46" descr="out_pos_pat_200kHz_line.png">
            <a:extLst>
              <a:ext uri="{FF2B5EF4-FFF2-40B4-BE49-F238E27FC236}">
                <a16:creationId xmlns:a16="http://schemas.microsoft.com/office/drawing/2014/main" id="{BA3C6404-5E96-B645-B825-B954151132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3119946"/>
            <a:ext cx="3888432" cy="3751793"/>
          </a:xfrm>
          <a:prstGeom prst="rect">
            <a:avLst/>
          </a:prstGeom>
        </p:spPr>
      </p:pic>
      <p:pic>
        <p:nvPicPr>
          <p:cNvPr id="49" name="raster_anim_path.gif" descr="/Users/heine/Dropbox/rasterAPT/scans/raster_anim_path.gif">
            <a:extLst>
              <a:ext uri="{FF2B5EF4-FFF2-40B4-BE49-F238E27FC236}">
                <a16:creationId xmlns:a16="http://schemas.microsoft.com/office/drawing/2014/main" id="{07720070-0781-D940-985F-41C7FE29ACAF}"/>
              </a:ext>
            </a:extLst>
          </p:cNvPr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05" b="-3205"/>
          <a:stretch>
            <a:fillRect/>
          </a:stretch>
        </p:blipFill>
        <p:spPr>
          <a:xfrm>
            <a:off x="1980672" y="2645166"/>
            <a:ext cx="3781756" cy="4024194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2FD8B2E3-5110-9C42-8908-A54C312A0576}"/>
              </a:ext>
            </a:extLst>
          </p:cNvPr>
          <p:cNvSpPr txBox="1"/>
          <p:nvPr/>
        </p:nvSpPr>
        <p:spPr>
          <a:xfrm>
            <a:off x="3140029" y="2693901"/>
            <a:ext cx="1611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3428E"/>
                </a:solidFill>
              </a:rPr>
              <a:t>5/4 pattern</a:t>
            </a:r>
            <a:endParaRPr lang="en-US" sz="24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1C6F39A-2F49-0447-BCB6-FEE759C55719}"/>
              </a:ext>
            </a:extLst>
          </p:cNvPr>
          <p:cNvSpPr txBox="1"/>
          <p:nvPr/>
        </p:nvSpPr>
        <p:spPr>
          <a:xfrm>
            <a:off x="6096000" y="3068961"/>
            <a:ext cx="3956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3428E"/>
                </a:solidFill>
              </a:rPr>
              <a:t>113/83 pattern (200 kHz filter)</a:t>
            </a:r>
            <a:endParaRPr lang="en-US" sz="24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AC17F34-76BB-3547-8576-F2E184547DCE}"/>
              </a:ext>
            </a:extLst>
          </p:cNvPr>
          <p:cNvSpPr txBox="1"/>
          <p:nvPr/>
        </p:nvSpPr>
        <p:spPr>
          <a:xfrm>
            <a:off x="7536160" y="5301208"/>
            <a:ext cx="1586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Beamlet</a:t>
            </a:r>
            <a:r>
              <a:rPr lang="en-US" sz="2000" dirty="0">
                <a:solidFill>
                  <a:srgbClr val="FF0000"/>
                </a:solidFill>
              </a:rPr>
              <a:t> RMS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10B100B-4D30-F94E-BF0D-D3E8FB64C136}"/>
              </a:ext>
            </a:extLst>
          </p:cNvPr>
          <p:cNvSpPr txBox="1"/>
          <p:nvPr/>
        </p:nvSpPr>
        <p:spPr>
          <a:xfrm rot="16200000">
            <a:off x="1261629" y="5286410"/>
            <a:ext cx="152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3366FF"/>
                </a:solidFill>
              </a:rPr>
              <a:t>Hor</a:t>
            </a:r>
            <a:r>
              <a:rPr lang="en-US" dirty="0"/>
              <a:t> / </a:t>
            </a:r>
            <a:r>
              <a:rPr lang="en-US" dirty="0" err="1">
                <a:solidFill>
                  <a:srgbClr val="FF0000"/>
                </a:solidFill>
              </a:rPr>
              <a:t>Ver</a:t>
            </a:r>
            <a:r>
              <a:rPr lang="en-US" dirty="0"/>
              <a:t> </a:t>
            </a:r>
            <a:r>
              <a:rPr lang="en-US" dirty="0" err="1"/>
              <a:t>wfm</a:t>
            </a:r>
            <a:endParaRPr lang="en-US" dirty="0"/>
          </a:p>
        </p:txBody>
      </p:sp>
      <p:pic>
        <p:nvPicPr>
          <p:cNvPr id="56" name="Content Placeholder 5" descr="out_Optim_60_20_12_4.5_fpprof_BEW_200kHz.png">
            <a:extLst>
              <a:ext uri="{FF2B5EF4-FFF2-40B4-BE49-F238E27FC236}">
                <a16:creationId xmlns:a16="http://schemas.microsoft.com/office/drawing/2014/main" id="{D8ACC8E8-5494-8A41-9D13-E44E15EF33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35" b="-8035"/>
          <a:stretch>
            <a:fillRect/>
          </a:stretch>
        </p:blipFill>
        <p:spPr>
          <a:xfrm>
            <a:off x="6096000" y="2204864"/>
            <a:ext cx="4572000" cy="5123732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159A4807-7C06-5240-B5A5-88889E337A59}"/>
              </a:ext>
            </a:extLst>
          </p:cNvPr>
          <p:cNvSpPr txBox="1"/>
          <p:nvPr/>
        </p:nvSpPr>
        <p:spPr>
          <a:xfrm>
            <a:off x="6763238" y="2924944"/>
            <a:ext cx="3497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(a</a:t>
            </a:r>
            <a:r>
              <a:rPr lang="en-US" baseline="-25000" dirty="0"/>
              <a:t>x</a:t>
            </a:r>
            <a:r>
              <a:rPr lang="en-US" dirty="0"/>
              <a:t>, a</a:t>
            </a:r>
            <a:r>
              <a:rPr lang="en-US" baseline="-25000" dirty="0"/>
              <a:t>y</a:t>
            </a:r>
            <a:r>
              <a:rPr lang="en-US" dirty="0"/>
              <a:t>, </a:t>
            </a:r>
            <a:r>
              <a:rPr lang="en-US" dirty="0" err="1"/>
              <a:t>σ</a:t>
            </a:r>
            <a:r>
              <a:rPr lang="en-US" baseline="-25000" dirty="0" err="1"/>
              <a:t>x</a:t>
            </a:r>
            <a:r>
              <a:rPr lang="en-US" dirty="0"/>
              <a:t>, </a:t>
            </a:r>
            <a:r>
              <a:rPr lang="en-US" dirty="0" err="1"/>
              <a:t>σ</a:t>
            </a:r>
            <a:r>
              <a:rPr lang="en-US" baseline="-25000" dirty="0" err="1"/>
              <a:t>y</a:t>
            </a:r>
            <a:r>
              <a:rPr lang="en-US" dirty="0"/>
              <a:t>) = (60, 20, 12, 4.5) mm</a:t>
            </a:r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D6C65CE8-07DC-E541-ACDB-6E1B1B630620}"/>
              </a:ext>
            </a:extLst>
          </p:cNvPr>
          <p:cNvSpPr txBox="1">
            <a:spLocks/>
          </p:cNvSpPr>
          <p:nvPr/>
        </p:nvSpPr>
        <p:spPr>
          <a:xfrm>
            <a:off x="634584" y="1514895"/>
            <a:ext cx="6835934" cy="1323879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Closed pattern (</a:t>
            </a:r>
            <a:r>
              <a:rPr lang="en-US" i="1" dirty="0" err="1">
                <a:solidFill>
                  <a:srgbClr val="FF0000"/>
                </a:solidFill>
              </a:rPr>
              <a:t>f</a:t>
            </a:r>
            <a:r>
              <a:rPr lang="en-US" baseline="-25000" dirty="0" err="1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i="1" dirty="0" err="1">
                <a:solidFill>
                  <a:srgbClr val="FF0000"/>
                </a:solidFill>
              </a:rPr>
              <a:t>f</a:t>
            </a:r>
            <a:r>
              <a:rPr lang="en-US" baseline="-25000" dirty="0" err="1">
                <a:solidFill>
                  <a:srgbClr val="FF0000"/>
                </a:solidFill>
              </a:rPr>
              <a:t>y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i="1" dirty="0" err="1">
                <a:solidFill>
                  <a:srgbClr val="FF0000"/>
                </a:solidFill>
              </a:rPr>
              <a:t>ϕ</a:t>
            </a:r>
            <a:r>
              <a:rPr lang="en-US" baseline="-25000" dirty="0" err="1">
                <a:solidFill>
                  <a:srgbClr val="FF0000"/>
                </a:solidFill>
              </a:rPr>
              <a:t>xy</a:t>
            </a:r>
            <a:r>
              <a:rPr lang="en-US" dirty="0">
                <a:solidFill>
                  <a:srgbClr val="FF0000"/>
                </a:solidFill>
              </a:rPr>
              <a:t>,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a</a:t>
            </a:r>
            <a:r>
              <a:rPr lang="en-US" baseline="-25000" dirty="0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i="1" dirty="0">
                <a:solidFill>
                  <a:srgbClr val="FF0000"/>
                </a:solidFill>
              </a:rPr>
              <a:t>a</a:t>
            </a:r>
            <a:r>
              <a:rPr lang="en-US" baseline="-25000" dirty="0">
                <a:solidFill>
                  <a:srgbClr val="FF0000"/>
                </a:solidFill>
              </a:rPr>
              <a:t>y</a:t>
            </a:r>
            <a:r>
              <a:rPr lang="en-US" dirty="0"/>
              <a:t>) within a beam pulse:</a:t>
            </a:r>
          </a:p>
          <a:p>
            <a:r>
              <a:rPr lang="en-US" dirty="0"/>
              <a:t>T</a:t>
            </a:r>
            <a:r>
              <a:rPr lang="en-US" baseline="-25000" dirty="0"/>
              <a:t>0</a:t>
            </a:r>
            <a:r>
              <a:rPr lang="en-US" dirty="0"/>
              <a:t> = 2.86 </a:t>
            </a:r>
            <a:r>
              <a:rPr lang="en-US" dirty="0" err="1"/>
              <a:t>ms</a:t>
            </a:r>
            <a:r>
              <a:rPr lang="en-US" dirty="0"/>
              <a:t> = (350 Hz)</a:t>
            </a:r>
            <a:r>
              <a:rPr lang="en-US" baseline="30000" dirty="0"/>
              <a:t>-1</a:t>
            </a:r>
            <a:r>
              <a:rPr lang="en-US" dirty="0"/>
              <a:t>	</a:t>
            </a:r>
            <a:r>
              <a:rPr lang="en-US" dirty="0" err="1"/>
              <a:t>f</a:t>
            </a:r>
            <a:r>
              <a:rPr lang="en-US" baseline="-25000" dirty="0" err="1"/>
              <a:t>x</a:t>
            </a:r>
            <a:r>
              <a:rPr lang="en-US" dirty="0"/>
              <a:t> = </a:t>
            </a:r>
            <a:r>
              <a:rPr lang="en-US" dirty="0" err="1"/>
              <a:t>n</a:t>
            </a:r>
            <a:r>
              <a:rPr lang="en-US" baseline="-25000" dirty="0" err="1"/>
              <a:t>x</a:t>
            </a:r>
            <a:r>
              <a:rPr lang="en-US" dirty="0"/>
              <a:t> / T</a:t>
            </a:r>
            <a:r>
              <a:rPr lang="en-US" baseline="-25000" dirty="0"/>
              <a:t>0</a:t>
            </a:r>
            <a:r>
              <a:rPr lang="en-US" dirty="0"/>
              <a:t>,	</a:t>
            </a:r>
            <a:r>
              <a:rPr lang="en-US" dirty="0" err="1"/>
              <a:t>f</a:t>
            </a:r>
            <a:r>
              <a:rPr lang="en-US" baseline="-25000" dirty="0" err="1"/>
              <a:t>y</a:t>
            </a:r>
            <a:r>
              <a:rPr lang="en-US" dirty="0"/>
              <a:t> = </a:t>
            </a:r>
            <a:r>
              <a:rPr lang="en-US" dirty="0" err="1"/>
              <a:t>n</a:t>
            </a:r>
            <a:r>
              <a:rPr lang="en-US" baseline="-25000" dirty="0" err="1"/>
              <a:t>y</a:t>
            </a:r>
            <a:r>
              <a:rPr lang="en-US" dirty="0"/>
              <a:t> / T</a:t>
            </a:r>
            <a:r>
              <a:rPr lang="en-US" baseline="-25000" dirty="0"/>
              <a:t>0</a:t>
            </a:r>
          </a:p>
          <a:p>
            <a:r>
              <a:rPr lang="en-US" dirty="0"/>
              <a:t>Triangle waveforms =&gt; No lingering near edges, crosshatch</a:t>
            </a:r>
          </a:p>
          <a:p>
            <a:r>
              <a:rPr lang="en-US" dirty="0" err="1"/>
              <a:t>f</a:t>
            </a:r>
            <a:r>
              <a:rPr lang="en-US" baseline="-25000" dirty="0" err="1"/>
              <a:t>x</a:t>
            </a:r>
            <a:r>
              <a:rPr lang="en-US" dirty="0"/>
              <a:t> / </a:t>
            </a:r>
            <a:r>
              <a:rPr lang="en-US" dirty="0" err="1"/>
              <a:t>f</a:t>
            </a:r>
            <a:r>
              <a:rPr lang="en-US" baseline="-25000" dirty="0" err="1"/>
              <a:t>y</a:t>
            </a:r>
            <a:r>
              <a:rPr lang="en-US" dirty="0"/>
              <a:t> ~ 1 =&gt; A single (magnet + supply) design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817318F-513D-2346-BB87-8DA3B962DC67}"/>
              </a:ext>
            </a:extLst>
          </p:cNvPr>
          <p:cNvSpPr txBox="1"/>
          <p:nvPr/>
        </p:nvSpPr>
        <p:spPr>
          <a:xfrm>
            <a:off x="7797662" y="1592940"/>
            <a:ext cx="17314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f</a:t>
            </a:r>
            <a:r>
              <a:rPr lang="en-US" sz="2400" baseline="-25000" dirty="0" err="1">
                <a:solidFill>
                  <a:srgbClr val="FF0000"/>
                </a:solidFill>
              </a:rPr>
              <a:t>x</a:t>
            </a:r>
            <a:r>
              <a:rPr lang="en-US" sz="2400" dirty="0">
                <a:solidFill>
                  <a:srgbClr val="FF0000"/>
                </a:solidFill>
              </a:rPr>
              <a:t> = 39.6 kHz</a:t>
            </a:r>
          </a:p>
          <a:p>
            <a:pPr algn="ctr"/>
            <a:r>
              <a:rPr lang="en-US" sz="2400" dirty="0" err="1">
                <a:solidFill>
                  <a:srgbClr val="FF0000"/>
                </a:solidFill>
              </a:rPr>
              <a:t>f</a:t>
            </a:r>
            <a:r>
              <a:rPr lang="en-US" sz="2400" baseline="-25000" dirty="0" err="1">
                <a:solidFill>
                  <a:srgbClr val="FF0000"/>
                </a:solidFill>
              </a:rPr>
              <a:t>y</a:t>
            </a:r>
            <a:r>
              <a:rPr lang="en-US" sz="2400" dirty="0">
                <a:solidFill>
                  <a:srgbClr val="FF0000"/>
                </a:solidFill>
              </a:rPr>
              <a:t> = 29.1 kHz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7D89B17-29FD-024A-ABD3-633AF49FAC4B}"/>
              </a:ext>
            </a:extLst>
          </p:cNvPr>
          <p:cNvSpPr/>
          <p:nvPr/>
        </p:nvSpPr>
        <p:spPr>
          <a:xfrm>
            <a:off x="2279576" y="6498275"/>
            <a:ext cx="3694986" cy="2991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/>
              <a:t>Courtesy Heine </a:t>
            </a:r>
            <a:r>
              <a:rPr lang="en-US" sz="1200" dirty="0" err="1"/>
              <a:t>Dølrath</a:t>
            </a:r>
            <a:r>
              <a:rPr lang="en-US" sz="1200" dirty="0"/>
              <a:t> Thomsen, ISA, Aarhus University</a:t>
            </a:r>
          </a:p>
        </p:txBody>
      </p:sp>
    </p:spTree>
    <p:extLst>
      <p:ext uri="{BB962C8B-B14F-4D97-AF65-F5344CB8AC3E}">
        <p14:creationId xmlns:p14="http://schemas.microsoft.com/office/powerpoint/2010/main" val="303593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3" grpId="0"/>
      <p:bldP spid="54" grpId="0"/>
      <p:bldP spid="55" grpId="0"/>
      <p:bldP spid="57" grpId="0"/>
      <p:bldP spid="59" grpId="0"/>
      <p:bldP spid="5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51FAC-F5E4-DF46-9823-CFB2D4A12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Accelerator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0FA65-2A00-354D-974C-659D6DAC2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209" y="1781000"/>
            <a:ext cx="10972800" cy="4345166"/>
          </a:xfr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6E9F0-4779-6C4C-AF4E-8AA3776CB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EC4953-E979-0547-A12D-711D18CA93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Vacuum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9621E6-6D62-D247-8F76-20CCBB72B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9063" y="1417638"/>
            <a:ext cx="20827831" cy="7988026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C6D7A3D-6591-574D-B09A-380150F6EEFE}"/>
              </a:ext>
            </a:extLst>
          </p:cNvPr>
          <p:cNvSpPr txBox="1">
            <a:spLocks/>
          </p:cNvSpPr>
          <p:nvPr/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sv-SE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9</a:t>
            </a:fld>
            <a:endParaRPr lang="sv-S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90979-92C3-4445-A124-3E9E7544D427}"/>
              </a:ext>
            </a:extLst>
          </p:cNvPr>
          <p:cNvSpPr txBox="1"/>
          <p:nvPr/>
        </p:nvSpPr>
        <p:spPr>
          <a:xfrm>
            <a:off x="7574816" y="2046144"/>
            <a:ext cx="1600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Turbo Molecular Pumps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E73CA5F-467B-4F4E-832E-8878B0F98D30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8375283" y="2969474"/>
            <a:ext cx="47534" cy="2331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4F6B575-A864-1A4F-A806-DBF03C469E8D}"/>
              </a:ext>
            </a:extLst>
          </p:cNvPr>
          <p:cNvSpPr txBox="1"/>
          <p:nvPr/>
        </p:nvSpPr>
        <p:spPr>
          <a:xfrm>
            <a:off x="5813771" y="2046145"/>
            <a:ext cx="1600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Sector Gate Valves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8CD5A7D-4D1D-6442-B88B-CB85F312813E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614239" y="2692476"/>
            <a:ext cx="656451" cy="2666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1C0A5A-D6B2-B648-9437-3B3CE187B8BE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614239" y="2692476"/>
            <a:ext cx="2024603" cy="2608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C35CD2-57BC-1F43-9280-023DD62B7924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6550610" y="2692476"/>
            <a:ext cx="63629" cy="2666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178B96F-2041-344F-9993-83C9FDD686C8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5274880" y="2692476"/>
            <a:ext cx="1339359" cy="26660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840BC75-6E06-9B41-B744-CEF8872126EB}"/>
              </a:ext>
            </a:extLst>
          </p:cNvPr>
          <p:cNvSpPr txBox="1"/>
          <p:nvPr/>
        </p:nvSpPr>
        <p:spPr>
          <a:xfrm>
            <a:off x="3813017" y="2046144"/>
            <a:ext cx="1600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NEG Pumps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9E7084E-95ED-F84E-B135-4CFFA6524DEE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4613485" y="2415476"/>
            <a:ext cx="3112263" cy="2885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200E46E-85E2-3644-89A2-9FBB0CC7904E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4613485" y="2415476"/>
            <a:ext cx="2766197" cy="2885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2D8AFAE-2A21-D04D-9B22-25D4C99694DF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4613484" y="2415476"/>
            <a:ext cx="2284590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D2F95AC-E85A-024B-9DE7-4CA4D32327BC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4613485" y="2415476"/>
            <a:ext cx="1287765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9A16241-7867-774F-B6DF-C2B7BDCF6A9E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4613484" y="2415476"/>
            <a:ext cx="739634" cy="2943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A308934-311D-214A-AA59-E025140FBA6A}"/>
              </a:ext>
            </a:extLst>
          </p:cNvPr>
          <p:cNvSpPr txBox="1"/>
          <p:nvPr/>
        </p:nvSpPr>
        <p:spPr>
          <a:xfrm>
            <a:off x="9183342" y="2046145"/>
            <a:ext cx="1963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Primary Dry Pumps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91694F9-DB9D-C542-878A-B564973B3738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8467019" y="2692476"/>
            <a:ext cx="1698276" cy="2608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5BB0463-4A74-E54E-9C42-6184D896AD18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614239" y="2692476"/>
            <a:ext cx="1664563" cy="2608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7FD6940-99D6-284B-A3B4-A959BB24CE59}"/>
              </a:ext>
            </a:extLst>
          </p:cNvPr>
          <p:cNvCxnSpPr>
            <a:cxnSpLocks/>
            <a:stCxn id="15" idx="2"/>
          </p:cNvCxnSpPr>
          <p:nvPr/>
        </p:nvCxnSpPr>
        <p:spPr>
          <a:xfrm>
            <a:off x="4613484" y="2415476"/>
            <a:ext cx="160882" cy="3101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F3EA033-399D-CC46-A284-301F003A2B52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3245332" y="2415476"/>
            <a:ext cx="1368152" cy="32457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2E6765F-0561-1C44-B742-9B8C6B8BFF2D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1582058" y="2415476"/>
            <a:ext cx="3031427" cy="3461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625C0A6-0FD4-244F-9236-E72473FF153E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75692" y="2415476"/>
            <a:ext cx="4537792" cy="35989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2123C42-AEF4-874B-8CBC-124414B35802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-1514287" y="2415476"/>
            <a:ext cx="6127771" cy="37498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D451D52-DCED-D347-B032-95BC1644C83E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-3170471" y="2415476"/>
            <a:ext cx="7783955" cy="39408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B489EF8-4CC3-9643-81E1-5B1A8BF4314F}"/>
              </a:ext>
            </a:extLst>
          </p:cNvPr>
          <p:cNvSpPr txBox="1"/>
          <p:nvPr/>
        </p:nvSpPr>
        <p:spPr>
          <a:xfrm>
            <a:off x="4246353" y="6488668"/>
            <a:ext cx="5918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Pirani, cold-cathode and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</a:rPr>
              <a:t>thermo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couple gauges also present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9E25EC-6D82-3449-B2E3-85BF06C9F3AB}"/>
              </a:ext>
            </a:extLst>
          </p:cNvPr>
          <p:cNvSpPr txBox="1"/>
          <p:nvPr/>
        </p:nvSpPr>
        <p:spPr>
          <a:xfrm>
            <a:off x="11044862" y="5758513"/>
            <a:ext cx="1963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Target Isolation Valve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4736FFD-AE10-9B4F-87EF-F3472A14812A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8860293" y="5301209"/>
            <a:ext cx="3166522" cy="4573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34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37956</TotalTime>
  <Words>1790</Words>
  <Application>Microsoft Macintosh PowerPoint</Application>
  <PresentationFormat>Widescreen</PresentationFormat>
  <Paragraphs>426</Paragraphs>
  <Slides>30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AU Passata</vt:lpstr>
      <vt:lpstr>Calibri</vt:lpstr>
      <vt:lpstr>Tahoma</vt:lpstr>
      <vt:lpstr>Times New Roman</vt:lpstr>
      <vt:lpstr>Office-tema</vt:lpstr>
      <vt:lpstr>2_Anpassad formgivning</vt:lpstr>
      <vt:lpstr>The ESS Accelerator/Target interface  and status of the A2T</vt:lpstr>
      <vt:lpstr>Outline</vt:lpstr>
      <vt:lpstr>Context</vt:lpstr>
      <vt:lpstr>Context</vt:lpstr>
      <vt:lpstr>Accelerator systems</vt:lpstr>
      <vt:lpstr>Accelerator systems</vt:lpstr>
      <vt:lpstr>Accelerator systems</vt:lpstr>
      <vt:lpstr>Accelerator systems</vt:lpstr>
      <vt:lpstr>Accelerator systems</vt:lpstr>
      <vt:lpstr>Accelerator systems</vt:lpstr>
      <vt:lpstr>Accelerator systems</vt:lpstr>
      <vt:lpstr>Accelerator systems</vt:lpstr>
      <vt:lpstr>Accelerator systems</vt:lpstr>
      <vt:lpstr>Accelerator systems</vt:lpstr>
      <vt:lpstr>Accelerator/Target interfaces</vt:lpstr>
      <vt:lpstr>Accelerator/Target interfaces</vt:lpstr>
      <vt:lpstr>Accelerator/Target interfaces</vt:lpstr>
      <vt:lpstr>Accelerator/Target interfaces</vt:lpstr>
      <vt:lpstr>Accelerator/Target interfaces</vt:lpstr>
      <vt:lpstr>Accelerator/Target interfaces</vt:lpstr>
      <vt:lpstr>Accelerator/Target interfaces</vt:lpstr>
      <vt:lpstr>Integrated operation of Accelerator and Target</vt:lpstr>
      <vt:lpstr>Installation schedule</vt:lpstr>
      <vt:lpstr>Installation schedule</vt:lpstr>
      <vt:lpstr>Installation schedule</vt:lpstr>
      <vt:lpstr>Thank you for your attention</vt:lpstr>
      <vt:lpstr>Raster Scanning Magnets System</vt:lpstr>
      <vt:lpstr>Other pictures</vt:lpstr>
      <vt:lpstr>Accelerator/Target interfaces</vt:lpstr>
      <vt:lpstr>Accelerator tunnel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Spallation Source  </dc:title>
  <dc:creator>Iñigo Alonso</dc:creator>
  <cp:lastModifiedBy>Iñigo Alonso</cp:lastModifiedBy>
  <cp:revision>132</cp:revision>
  <dcterms:created xsi:type="dcterms:W3CDTF">2019-03-13T08:29:50Z</dcterms:created>
  <dcterms:modified xsi:type="dcterms:W3CDTF">2019-04-11T08:43:57Z</dcterms:modified>
</cp:coreProperties>
</file>