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3"/>
  </p:notesMasterIdLst>
  <p:handoutMasterIdLst>
    <p:handoutMasterId r:id="rId14"/>
  </p:handoutMasterIdLst>
  <p:sldIdLst>
    <p:sldId id="286" r:id="rId3"/>
    <p:sldId id="506" r:id="rId4"/>
    <p:sldId id="517" r:id="rId5"/>
    <p:sldId id="514" r:id="rId6"/>
    <p:sldId id="513" r:id="rId7"/>
    <p:sldId id="518" r:id="rId8"/>
    <p:sldId id="519" r:id="rId9"/>
    <p:sldId id="520" r:id="rId10"/>
    <p:sldId id="509" r:id="rId11"/>
    <p:sldId id="495" r:id="rId12"/>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32">
          <p15:clr>
            <a:srgbClr val="A4A3A4"/>
          </p15:clr>
        </p15:guide>
        <p15:guide id="2" orient="horz" pos="908">
          <p15:clr>
            <a:srgbClr val="A4A3A4"/>
          </p15:clr>
        </p15:guide>
        <p15:guide id="3" pos="4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95" autoAdjust="0"/>
    <p:restoredTop sz="99518" autoAdjust="0"/>
  </p:normalViewPr>
  <p:slideViewPr>
    <p:cSldViewPr snapToGrid="0" snapToObjects="1">
      <p:cViewPr varScale="1">
        <p:scale>
          <a:sx n="126" d="100"/>
          <a:sy n="126" d="100"/>
        </p:scale>
        <p:origin x="1304" y="200"/>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2019-02-11</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2019-02-11</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a:t>Klicka här för att ändra format</a:t>
            </a:r>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February 2019</a:t>
            </a:r>
          </a:p>
        </p:txBody>
      </p:sp>
      <p:sp>
        <p:nvSpPr>
          <p:cNvPr id="3" name="Platshållare för sidfot 2"/>
          <p:cNvSpPr>
            <a:spLocks noGrp="1"/>
          </p:cNvSpPr>
          <p:nvPr>
            <p:ph type="ftr" sz="quarter" idx="11"/>
          </p:nvPr>
        </p:nvSpPr>
        <p:spPr/>
        <p:txBody>
          <a:bodyPr/>
          <a:lstStyle/>
          <a:p>
            <a:r>
              <a:rPr lang="sv-SE"/>
              <a:t>TS2 - PSS PDR - J.G. Weisend II</a:t>
            </a:r>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a:t>Klicka här för att ändra format</a:t>
            </a:r>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2" name="Rubrik 1"/>
          <p:cNvSpPr>
            <a:spLocks noGrp="1"/>
          </p:cNvSpPr>
          <p:nvPr>
            <p:ph type="title"/>
          </p:nvPr>
        </p:nvSpPr>
        <p:spPr>
          <a:xfrm>
            <a:off x="593512" y="-1"/>
            <a:ext cx="5762624" cy="1441451"/>
          </a:xfrm>
        </p:spPr>
        <p:txBody>
          <a:bodyPr/>
          <a:lstStyle/>
          <a:p>
            <a:r>
              <a:rPr lang="sv-SE"/>
              <a:t>Klicka här för att ändra format</a:t>
            </a:r>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February 2019</a:t>
            </a:r>
          </a:p>
        </p:txBody>
      </p:sp>
      <p:sp>
        <p:nvSpPr>
          <p:cNvPr id="8" name="Platshållare för sidfot 7"/>
          <p:cNvSpPr>
            <a:spLocks noGrp="1"/>
          </p:cNvSpPr>
          <p:nvPr>
            <p:ph type="ftr" sz="quarter" idx="11"/>
          </p:nvPr>
        </p:nvSpPr>
        <p:spPr/>
        <p:txBody>
          <a:bodyPr/>
          <a:lstStyle/>
          <a:p>
            <a:r>
              <a:rPr lang="sv-SE"/>
              <a:t>TS2 - PSS PDR - J.G. Weisend II</a:t>
            </a:r>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February 2019</a:t>
            </a:r>
          </a:p>
        </p:txBody>
      </p:sp>
      <p:sp>
        <p:nvSpPr>
          <p:cNvPr id="4" name="Platshållare för sidfot 3"/>
          <p:cNvSpPr>
            <a:spLocks noGrp="1"/>
          </p:cNvSpPr>
          <p:nvPr>
            <p:ph type="ftr" sz="quarter" idx="11"/>
          </p:nvPr>
        </p:nvSpPr>
        <p:spPr/>
        <p:txBody>
          <a:bodyPr/>
          <a:lstStyle/>
          <a:p>
            <a:r>
              <a:rPr lang="sv-SE"/>
              <a:t>TS2 - PSS PDR - J.G. Weisend II</a:t>
            </a:r>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February 2019</a:t>
            </a:r>
          </a:p>
        </p:txBody>
      </p:sp>
      <p:sp>
        <p:nvSpPr>
          <p:cNvPr id="3" name="Platshållare för sidfot 2"/>
          <p:cNvSpPr>
            <a:spLocks noGrp="1"/>
          </p:cNvSpPr>
          <p:nvPr>
            <p:ph type="ftr" sz="quarter" idx="11"/>
          </p:nvPr>
        </p:nvSpPr>
        <p:spPr/>
        <p:txBody>
          <a:bodyPr/>
          <a:lstStyle/>
          <a:p>
            <a:r>
              <a:rPr lang="sv-SE"/>
              <a:t>TS2 - PSS PDR - J.G. Weisend II</a:t>
            </a:r>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Blue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White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February 2019</a:t>
            </a:r>
          </a:p>
        </p:txBody>
      </p:sp>
      <p:sp>
        <p:nvSpPr>
          <p:cNvPr id="5" name="Platshållare för sidfot 4"/>
          <p:cNvSpPr>
            <a:spLocks noGrp="1"/>
          </p:cNvSpPr>
          <p:nvPr>
            <p:ph type="ftr" sz="quarter" idx="11"/>
          </p:nvPr>
        </p:nvSpPr>
        <p:spPr/>
        <p:txBody>
          <a:bodyPr/>
          <a:lstStyle/>
          <a:p>
            <a:r>
              <a:rPr lang="sv-SE"/>
              <a:t>TS2 - PSS PDR -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February 2019</a:t>
            </a:r>
          </a:p>
        </p:txBody>
      </p:sp>
      <p:sp>
        <p:nvSpPr>
          <p:cNvPr id="6" name="Platshållare för sidfot 5"/>
          <p:cNvSpPr>
            <a:spLocks noGrp="1"/>
          </p:cNvSpPr>
          <p:nvPr>
            <p:ph type="ftr" sz="quarter" idx="11"/>
          </p:nvPr>
        </p:nvSpPr>
        <p:spPr/>
        <p:txBody>
          <a:bodyPr/>
          <a:lstStyle/>
          <a:p>
            <a:r>
              <a:rPr lang="sv-SE"/>
              <a:t>TS2 - PSS PDR -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February 2019</a:t>
            </a:r>
          </a:p>
        </p:txBody>
      </p:sp>
      <p:sp>
        <p:nvSpPr>
          <p:cNvPr id="8" name="Platshållare för sidfot 7"/>
          <p:cNvSpPr>
            <a:spLocks noGrp="1"/>
          </p:cNvSpPr>
          <p:nvPr>
            <p:ph type="ftr" sz="quarter" idx="11"/>
          </p:nvPr>
        </p:nvSpPr>
        <p:spPr/>
        <p:txBody>
          <a:bodyPr/>
          <a:lstStyle/>
          <a:p>
            <a:r>
              <a:rPr lang="sv-SE"/>
              <a:t>TS2 - PSS PDR - J.G. Weisend II</a:t>
            </a:r>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February 2019</a:t>
            </a:r>
          </a:p>
        </p:txBody>
      </p:sp>
      <p:sp>
        <p:nvSpPr>
          <p:cNvPr id="4" name="Platshållare för sidfot 3"/>
          <p:cNvSpPr>
            <a:spLocks noGrp="1"/>
          </p:cNvSpPr>
          <p:nvPr>
            <p:ph type="ftr" sz="quarter" idx="11"/>
          </p:nvPr>
        </p:nvSpPr>
        <p:spPr/>
        <p:txBody>
          <a:bodyPr/>
          <a:lstStyle/>
          <a:p>
            <a:r>
              <a:rPr lang="sv-SE"/>
              <a:t>TS2 - PSS PDR - J.G. Weisend II</a:t>
            </a:r>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sv-SE"/>
              <a:t>February 2019</a:t>
            </a: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a:t>TS2 - PSS PDR - J.G. Weisend II</a:t>
            </a: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a:t>Klicka här för att ändra format</a:t>
            </a:r>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February 2019</a:t>
            </a: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TS2 - PSS PDR - J.G. Weisend II</a:t>
            </a: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a:solidFill>
                  <a:srgbClr val="FFFFFF"/>
                </a:solidFill>
              </a:rPr>
              <a:t>TS22-PSS PDR</a:t>
            </a:r>
          </a:p>
          <a:p>
            <a:pPr algn="ctr"/>
            <a:r>
              <a:rPr lang="en-GB" sz="3600" dirty="0">
                <a:solidFill>
                  <a:srgbClr val="FFFFFF"/>
                </a:solidFill>
              </a:rPr>
              <a:t>Closeout</a:t>
            </a:r>
          </a:p>
        </p:txBody>
      </p:sp>
      <p:sp>
        <p:nvSpPr>
          <p:cNvPr id="8" name="textruta 3"/>
          <p:cNvSpPr txBox="1"/>
          <p:nvPr/>
        </p:nvSpPr>
        <p:spPr>
          <a:xfrm>
            <a:off x="-31277" y="4490488"/>
            <a:ext cx="9144000" cy="830997"/>
          </a:xfrm>
          <a:prstGeom prst="rect">
            <a:avLst/>
          </a:prstGeom>
          <a:noFill/>
        </p:spPr>
        <p:txBody>
          <a:bodyPr wrap="square" rtlCol="0">
            <a:spAutoFit/>
          </a:bodyPr>
          <a:lstStyle/>
          <a:p>
            <a:pPr algn="ctr"/>
            <a:endParaRPr lang="en-GB" sz="1600" dirty="0">
              <a:solidFill>
                <a:srgbClr val="FFFFFF"/>
              </a:solidFill>
            </a:endParaRPr>
          </a:p>
          <a:p>
            <a:pPr algn="ctr"/>
            <a:r>
              <a:rPr lang="en-GB" sz="1600" dirty="0">
                <a:solidFill>
                  <a:srgbClr val="FFFFFF"/>
                </a:solidFill>
              </a:rPr>
              <a:t>11 February 2019</a:t>
            </a:r>
          </a:p>
          <a:p>
            <a:pPr algn="ctr"/>
            <a:r>
              <a:rPr lang="en-GB" sz="1600" dirty="0">
                <a:solidFill>
                  <a:srgbClr val="FFFFFF"/>
                </a:solidFill>
              </a:rPr>
              <a:t>J.G. Weisend II, Chairman </a:t>
            </a:r>
          </a:p>
        </p:txBody>
      </p:sp>
    </p:spTree>
    <p:extLst>
      <p:ext uri="{BB962C8B-B14F-4D97-AF65-F5344CB8AC3E}">
        <p14:creationId xmlns:p14="http://schemas.microsoft.com/office/powerpoint/2010/main" val="441942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Last Comment</a:t>
            </a:r>
          </a:p>
        </p:txBody>
      </p:sp>
      <p:sp>
        <p:nvSpPr>
          <p:cNvPr id="4" name="Date Placeholder 3"/>
          <p:cNvSpPr>
            <a:spLocks noGrp="1"/>
          </p:cNvSpPr>
          <p:nvPr>
            <p:ph type="dt" sz="half" idx="10"/>
          </p:nvPr>
        </p:nvSpPr>
        <p:spPr/>
        <p:txBody>
          <a:bodyPr/>
          <a:lstStyle/>
          <a:p>
            <a:r>
              <a:rPr lang="sv-SE"/>
              <a:t>February 2019</a:t>
            </a:r>
            <a:endParaRPr lang="sv-SE" dirty="0"/>
          </a:p>
        </p:txBody>
      </p:sp>
      <p:sp>
        <p:nvSpPr>
          <p:cNvPr id="5" name="Footer Placeholder 4"/>
          <p:cNvSpPr>
            <a:spLocks noGrp="1"/>
          </p:cNvSpPr>
          <p:nvPr>
            <p:ph type="ftr" sz="quarter" idx="11"/>
          </p:nvPr>
        </p:nvSpPr>
        <p:spPr/>
        <p:txBody>
          <a:bodyPr/>
          <a:lstStyle/>
          <a:p>
            <a:r>
              <a:rPr lang="sv-SE"/>
              <a:t>TS2 - PSS PDR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10</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a:solidFill>
                  <a:srgbClr val="000000"/>
                </a:solidFill>
              </a:rPr>
              <a:t>The Chair recognizes and thanks  the TS2-PSS  team for all their hard work both in developing the design and in preparing for the review.</a:t>
            </a:r>
          </a:p>
          <a:p>
            <a:r>
              <a:rPr lang="en-GB" dirty="0">
                <a:solidFill>
                  <a:srgbClr val="000000"/>
                </a:solidFill>
              </a:rPr>
              <a:t>The Chair also thanks the committee for their service and time in participating in this review</a:t>
            </a:r>
          </a:p>
          <a:p>
            <a:endParaRPr lang="en-GB" dirty="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Comments</a:t>
            </a:r>
          </a:p>
        </p:txBody>
      </p:sp>
      <p:sp>
        <p:nvSpPr>
          <p:cNvPr id="4" name="Date Placeholder 3"/>
          <p:cNvSpPr>
            <a:spLocks noGrp="1"/>
          </p:cNvSpPr>
          <p:nvPr>
            <p:ph type="dt" sz="half" idx="10"/>
          </p:nvPr>
        </p:nvSpPr>
        <p:spPr/>
        <p:txBody>
          <a:bodyPr/>
          <a:lstStyle/>
          <a:p>
            <a:r>
              <a:rPr lang="sv-SE"/>
              <a:t>February 2019</a:t>
            </a:r>
            <a:endParaRPr lang="sv-SE" dirty="0"/>
          </a:p>
        </p:txBody>
      </p:sp>
      <p:sp>
        <p:nvSpPr>
          <p:cNvPr id="5" name="Footer Placeholder 4"/>
          <p:cNvSpPr>
            <a:spLocks noGrp="1"/>
          </p:cNvSpPr>
          <p:nvPr>
            <p:ph type="ftr" sz="quarter" idx="11"/>
          </p:nvPr>
        </p:nvSpPr>
        <p:spPr/>
        <p:txBody>
          <a:bodyPr/>
          <a:lstStyle/>
          <a:p>
            <a:r>
              <a:rPr lang="sv-SE"/>
              <a:t>TS2 - PSS PDR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669050"/>
            <a:ext cx="8420171" cy="4038981"/>
          </a:xfrm>
        </p:spPr>
        <p:txBody>
          <a:bodyPr/>
          <a:lstStyle/>
          <a:p>
            <a:pPr marL="342900" indent="-342900">
              <a:buFont typeface="Arial"/>
              <a:buChar char="•"/>
            </a:pPr>
            <a:endParaRPr lang="en-GB" dirty="0">
              <a:solidFill>
                <a:srgbClr val="000000"/>
              </a:solidFill>
            </a:endParaRPr>
          </a:p>
          <a:p>
            <a:pPr marL="342900" indent="-342900">
              <a:buFont typeface="Arial"/>
              <a:buChar char="•"/>
            </a:pPr>
            <a:endParaRPr lang="en-GB" dirty="0"/>
          </a:p>
          <a:p>
            <a:endParaRPr lang="en-GB" dirty="0"/>
          </a:p>
        </p:txBody>
      </p:sp>
      <p:sp>
        <p:nvSpPr>
          <p:cNvPr id="3" name="TextBox 2"/>
          <p:cNvSpPr txBox="1"/>
          <p:nvPr/>
        </p:nvSpPr>
        <p:spPr>
          <a:xfrm>
            <a:off x="136470" y="1592456"/>
            <a:ext cx="8906265" cy="2031325"/>
          </a:xfrm>
          <a:prstGeom prst="rect">
            <a:avLst/>
          </a:prstGeom>
          <a:noFill/>
        </p:spPr>
        <p:txBody>
          <a:bodyPr wrap="square" rtlCol="0">
            <a:spAutoFit/>
          </a:bodyPr>
          <a:lstStyle/>
          <a:p>
            <a:pPr marL="285750" indent="-285750">
              <a:buFont typeface="Arial" panose="020B0604020202020204" pitchFamily="34" charset="0"/>
              <a:buChar char="•"/>
            </a:pPr>
            <a:r>
              <a:rPr lang="en-US" dirty="0"/>
              <a:t>A very detailed and formalized set of documents have been established to drive the PSS design. </a:t>
            </a:r>
          </a:p>
          <a:p>
            <a:pPr marL="285750" indent="-285750">
              <a:buFont typeface="Arial" panose="020B0604020202020204" pitchFamily="34" charset="0"/>
              <a:buChar char="•"/>
            </a:pPr>
            <a:r>
              <a:rPr lang="en-US" dirty="0"/>
              <a:t>The safety analysis is detailed and covers all the initiating events.</a:t>
            </a:r>
          </a:p>
          <a:p>
            <a:pPr marL="285750" indent="-285750">
              <a:buFont typeface="Arial" panose="020B0604020202020204" pitchFamily="34" charset="0"/>
              <a:buChar char="•"/>
            </a:pPr>
            <a:r>
              <a:rPr lang="en-US" dirty="0"/>
              <a:t>The proposed PSS and ODH solutions appear to meet all the identified requirements. No major issues were identified.</a:t>
            </a:r>
          </a:p>
          <a:p>
            <a:pPr marL="285750" indent="-285750">
              <a:buFont typeface="Arial" panose="020B0604020202020204" pitchFamily="34" charset="0"/>
              <a:buChar char="•"/>
            </a:pPr>
            <a:r>
              <a:rPr lang="en-US" dirty="0"/>
              <a:t>The design and documentation of the system is well advanced for the PDR stage.</a:t>
            </a:r>
          </a:p>
          <a:p>
            <a:endParaRPr lang="en-US" dirty="0"/>
          </a:p>
        </p:txBody>
      </p:sp>
    </p:spTree>
    <p:extLst>
      <p:ext uri="{BB962C8B-B14F-4D97-AF65-F5344CB8AC3E}">
        <p14:creationId xmlns:p14="http://schemas.microsoft.com/office/powerpoint/2010/main" val="121921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a:t>
            </a:r>
          </a:p>
        </p:txBody>
      </p:sp>
      <p:sp>
        <p:nvSpPr>
          <p:cNvPr id="4" name="Date Placeholder 3"/>
          <p:cNvSpPr>
            <a:spLocks noGrp="1"/>
          </p:cNvSpPr>
          <p:nvPr>
            <p:ph type="dt" sz="half" idx="10"/>
          </p:nvPr>
        </p:nvSpPr>
        <p:spPr/>
        <p:txBody>
          <a:bodyPr/>
          <a:lstStyle/>
          <a:p>
            <a:r>
              <a:rPr lang="sv-SE"/>
              <a:t>February 2019</a:t>
            </a:r>
            <a:endParaRPr lang="sv-SE" dirty="0"/>
          </a:p>
        </p:txBody>
      </p:sp>
      <p:sp>
        <p:nvSpPr>
          <p:cNvPr id="5" name="Footer Placeholder 4"/>
          <p:cNvSpPr>
            <a:spLocks noGrp="1"/>
          </p:cNvSpPr>
          <p:nvPr>
            <p:ph type="ftr" sz="quarter" idx="11"/>
          </p:nvPr>
        </p:nvSpPr>
        <p:spPr/>
        <p:txBody>
          <a:bodyPr/>
          <a:lstStyle/>
          <a:p>
            <a:r>
              <a:rPr lang="sv-SE"/>
              <a:t>TS2 - PSS PDR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559563"/>
            <a:ext cx="8420171" cy="4038981"/>
          </a:xfrm>
        </p:spPr>
        <p:txBody>
          <a:bodyPr/>
          <a:lstStyle/>
          <a:p>
            <a:r>
              <a:rPr lang="en-GB" dirty="0">
                <a:solidFill>
                  <a:srgbClr val="000000"/>
                </a:solidFill>
              </a:rPr>
              <a:t>  </a:t>
            </a:r>
          </a:p>
        </p:txBody>
      </p:sp>
      <p:sp>
        <p:nvSpPr>
          <p:cNvPr id="8" name="TextBox 7">
            <a:extLst>
              <a:ext uri="{FF2B5EF4-FFF2-40B4-BE49-F238E27FC236}">
                <a16:creationId xmlns:a16="http://schemas.microsoft.com/office/drawing/2014/main" id="{DADBBD52-2065-254D-AD9A-39493223EAA0}"/>
              </a:ext>
            </a:extLst>
          </p:cNvPr>
          <p:cNvSpPr txBox="1"/>
          <p:nvPr/>
        </p:nvSpPr>
        <p:spPr>
          <a:xfrm>
            <a:off x="578912" y="1717040"/>
            <a:ext cx="8311087" cy="1754326"/>
          </a:xfrm>
          <a:prstGeom prst="rect">
            <a:avLst/>
          </a:prstGeom>
          <a:noFill/>
        </p:spPr>
        <p:txBody>
          <a:bodyPr wrap="square" rtlCol="0">
            <a:spAutoFit/>
          </a:bodyPr>
          <a:lstStyle/>
          <a:p>
            <a:r>
              <a:rPr lang="sv-SE" dirty="0"/>
              <a:t>The </a:t>
            </a:r>
            <a:r>
              <a:rPr lang="sv-SE" dirty="0" err="1"/>
              <a:t>committee</a:t>
            </a:r>
            <a:r>
              <a:rPr lang="sv-SE" dirty="0"/>
              <a:t> </a:t>
            </a:r>
            <a:r>
              <a:rPr lang="sv-SE" dirty="0" err="1"/>
              <a:t>finds</a:t>
            </a:r>
            <a:r>
              <a:rPr lang="sv-SE" dirty="0"/>
              <a:t> </a:t>
            </a:r>
            <a:r>
              <a:rPr lang="sv-SE" dirty="0" err="1"/>
              <a:t>that</a:t>
            </a:r>
            <a:r>
              <a:rPr lang="sv-SE" dirty="0"/>
              <a:t> the </a:t>
            </a:r>
            <a:r>
              <a:rPr lang="sv-SE" dirty="0" err="1"/>
              <a:t>current</a:t>
            </a:r>
            <a:r>
              <a:rPr lang="sv-SE" dirty="0"/>
              <a:t> design, </a:t>
            </a:r>
            <a:r>
              <a:rPr lang="sv-SE" dirty="0" err="1"/>
              <a:t>including</a:t>
            </a:r>
            <a:r>
              <a:rPr lang="sv-SE" dirty="0"/>
              <a:t> </a:t>
            </a:r>
            <a:r>
              <a:rPr lang="sv-SE" dirty="0" err="1"/>
              <a:t>traceablility</a:t>
            </a:r>
            <a:r>
              <a:rPr lang="sv-SE" dirty="0"/>
              <a:t> to </a:t>
            </a:r>
            <a:r>
              <a:rPr lang="sv-SE" dirty="0" err="1"/>
              <a:t>requirements</a:t>
            </a:r>
            <a:r>
              <a:rPr lang="sv-SE" dirty="0"/>
              <a:t>  and </a:t>
            </a:r>
            <a:r>
              <a:rPr lang="sv-SE" dirty="0" err="1"/>
              <a:t>documentation</a:t>
            </a:r>
            <a:r>
              <a:rPr lang="sv-SE" dirty="0"/>
              <a:t> is </a:t>
            </a:r>
            <a:r>
              <a:rPr lang="sv-SE" dirty="0" err="1"/>
              <a:t>sufficient</a:t>
            </a:r>
            <a:r>
              <a:rPr lang="sv-SE" dirty="0"/>
              <a:t>  to </a:t>
            </a:r>
            <a:r>
              <a:rPr lang="sv-SE" dirty="0" err="1"/>
              <a:t>allow</a:t>
            </a:r>
            <a:r>
              <a:rPr lang="sv-SE" dirty="0"/>
              <a:t> the </a:t>
            </a:r>
            <a:r>
              <a:rPr lang="sv-SE" dirty="0" err="1"/>
              <a:t>work</a:t>
            </a:r>
            <a:r>
              <a:rPr lang="sv-SE" dirty="0"/>
              <a:t> to </a:t>
            </a:r>
            <a:r>
              <a:rPr lang="sv-SE" dirty="0" err="1"/>
              <a:t>continue</a:t>
            </a:r>
            <a:r>
              <a:rPr lang="sv-SE" dirty="0"/>
              <a:t> to the CDR </a:t>
            </a:r>
            <a:r>
              <a:rPr lang="sv-SE" dirty="0" err="1"/>
              <a:t>stage</a:t>
            </a:r>
            <a:r>
              <a:rPr lang="sv-SE" dirty="0"/>
              <a:t>.</a:t>
            </a:r>
          </a:p>
          <a:p>
            <a:r>
              <a:rPr lang="sv-SE" dirty="0"/>
              <a:t>The </a:t>
            </a:r>
            <a:r>
              <a:rPr lang="sv-SE" dirty="0" err="1"/>
              <a:t>proposed</a:t>
            </a:r>
            <a:r>
              <a:rPr lang="sv-SE" dirty="0"/>
              <a:t> solutions </a:t>
            </a:r>
            <a:r>
              <a:rPr lang="sv-SE" dirty="0" err="1"/>
              <a:t>appear</a:t>
            </a:r>
            <a:r>
              <a:rPr lang="sv-SE" dirty="0"/>
              <a:t> to </a:t>
            </a:r>
            <a:r>
              <a:rPr lang="sv-SE" dirty="0" err="1"/>
              <a:t>meet</a:t>
            </a:r>
            <a:r>
              <a:rPr lang="sv-SE" dirty="0"/>
              <a:t> the </a:t>
            </a:r>
            <a:r>
              <a:rPr lang="sv-SE" dirty="0" err="1"/>
              <a:t>identified</a:t>
            </a:r>
            <a:r>
              <a:rPr lang="sv-SE" dirty="0"/>
              <a:t> </a:t>
            </a:r>
            <a:r>
              <a:rPr lang="sv-SE" dirty="0" err="1"/>
              <a:t>requirements</a:t>
            </a:r>
            <a:r>
              <a:rPr lang="sv-SE" dirty="0"/>
              <a:t>. No </a:t>
            </a:r>
            <a:r>
              <a:rPr lang="sv-SE" dirty="0" err="1"/>
              <a:t>significant</a:t>
            </a:r>
            <a:r>
              <a:rPr lang="sv-SE" dirty="0"/>
              <a:t> </a:t>
            </a:r>
            <a:r>
              <a:rPr lang="sv-SE" dirty="0" err="1"/>
              <a:t>issues</a:t>
            </a:r>
            <a:r>
              <a:rPr lang="sv-SE" dirty="0"/>
              <a:t> </a:t>
            </a:r>
            <a:r>
              <a:rPr lang="sv-SE" dirty="0" err="1"/>
              <a:t>were</a:t>
            </a:r>
            <a:r>
              <a:rPr lang="sv-SE" dirty="0"/>
              <a:t> </a:t>
            </a:r>
            <a:r>
              <a:rPr lang="sv-SE" dirty="0" err="1"/>
              <a:t>found</a:t>
            </a:r>
            <a:r>
              <a:rPr lang="sv-SE" dirty="0"/>
              <a:t> </a:t>
            </a:r>
            <a:r>
              <a:rPr lang="sv-SE" dirty="0" err="1"/>
              <a:t>with</a:t>
            </a:r>
            <a:r>
              <a:rPr lang="sv-SE" dirty="0"/>
              <a:t> </a:t>
            </a:r>
            <a:r>
              <a:rPr lang="sv-SE" dirty="0" err="1"/>
              <a:t>either</a:t>
            </a:r>
            <a:r>
              <a:rPr lang="sv-SE" dirty="0"/>
              <a:t> the </a:t>
            </a:r>
            <a:r>
              <a:rPr lang="sv-SE" dirty="0" err="1"/>
              <a:t>requirements</a:t>
            </a:r>
            <a:r>
              <a:rPr lang="sv-SE" dirty="0"/>
              <a:t> or the </a:t>
            </a:r>
            <a:r>
              <a:rPr lang="sv-SE" dirty="0" err="1"/>
              <a:t>proposed</a:t>
            </a:r>
            <a:r>
              <a:rPr lang="sv-SE" dirty="0"/>
              <a:t> solutions.</a:t>
            </a:r>
          </a:p>
          <a:p>
            <a:endParaRPr lang="sv-SE" dirty="0"/>
          </a:p>
          <a:p>
            <a:r>
              <a:rPr lang="sv-SE" dirty="0"/>
              <a:t>All </a:t>
            </a:r>
            <a:r>
              <a:rPr lang="sv-SE" dirty="0" err="1"/>
              <a:t>recommendations</a:t>
            </a:r>
            <a:r>
              <a:rPr lang="sv-SE" dirty="0"/>
              <a:t> </a:t>
            </a:r>
            <a:r>
              <a:rPr lang="sv-SE" dirty="0" err="1"/>
              <a:t>should</a:t>
            </a:r>
            <a:r>
              <a:rPr lang="sv-SE" dirty="0"/>
              <a:t> be </a:t>
            </a:r>
            <a:r>
              <a:rPr lang="sv-SE" dirty="0" err="1"/>
              <a:t>completed</a:t>
            </a:r>
            <a:r>
              <a:rPr lang="sv-SE" dirty="0"/>
              <a:t> prior to the CDR.</a:t>
            </a:r>
          </a:p>
        </p:txBody>
      </p:sp>
    </p:spTree>
    <p:extLst>
      <p:ext uri="{BB962C8B-B14F-4D97-AF65-F5344CB8AC3E}">
        <p14:creationId xmlns:p14="http://schemas.microsoft.com/office/powerpoint/2010/main" val="384284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326567" y="1580951"/>
            <a:ext cx="8714385" cy="4038981"/>
          </a:xfrm>
        </p:spPr>
        <p:txBody>
          <a:bodyPr/>
          <a:lstStyle/>
          <a:p>
            <a:pPr marL="457200" lvl="0" indent="-457200">
              <a:lnSpc>
                <a:spcPct val="100000"/>
              </a:lnSpc>
              <a:buAutoNum type="arabicPeriod"/>
            </a:pPr>
            <a:r>
              <a:rPr lang="en-US" dirty="0">
                <a:solidFill>
                  <a:schemeClr val="tx1"/>
                </a:solidFill>
              </a:rPr>
              <a:t>Have all action items from the Pre-Start Review been resolved properly to allow preparation of this PDR? </a:t>
            </a:r>
          </a:p>
          <a:p>
            <a:pPr lvl="1"/>
            <a:r>
              <a:rPr lang="en-US" i="1" dirty="0">
                <a:solidFill>
                  <a:schemeClr val="tx1"/>
                </a:solidFill>
              </a:rPr>
              <a:t>Generally yes. A final accounting should be presented at the CDR.</a:t>
            </a:r>
          </a:p>
          <a:p>
            <a:pPr lvl="0">
              <a:lnSpc>
                <a:spcPct val="100000"/>
              </a:lnSpc>
            </a:pPr>
            <a:endParaRPr lang="en-US" i="1" dirty="0">
              <a:solidFill>
                <a:schemeClr val="tx1"/>
              </a:solidFill>
            </a:endParaRPr>
          </a:p>
          <a:p>
            <a:pPr lvl="0">
              <a:lnSpc>
                <a:spcPct val="100000"/>
              </a:lnSpc>
            </a:pPr>
            <a:r>
              <a:rPr lang="en-US" dirty="0">
                <a:solidFill>
                  <a:schemeClr val="tx1"/>
                </a:solidFill>
              </a:rPr>
              <a:t>2. Are all or a sufficient coverage of requirements, safety objectives and specifications within the scope of this PDR documented and understood?</a:t>
            </a:r>
          </a:p>
          <a:p>
            <a:pPr lvl="0">
              <a:lnSpc>
                <a:spcPct val="100000"/>
              </a:lnSpc>
            </a:pPr>
            <a:r>
              <a:rPr lang="en-US" dirty="0">
                <a:solidFill>
                  <a:schemeClr val="tx1"/>
                </a:solidFill>
              </a:rPr>
              <a:t>	</a:t>
            </a:r>
            <a:r>
              <a:rPr lang="en-US" i="1" dirty="0">
                <a:solidFill>
                  <a:schemeClr val="tx1"/>
                </a:solidFill>
              </a:rPr>
              <a:t>Yes.</a:t>
            </a:r>
            <a:endParaRPr lang="en-US" dirty="0">
              <a:solidFill>
                <a:schemeClr val="tx1"/>
              </a:solidFill>
            </a:endParaRPr>
          </a:p>
          <a:p>
            <a:pPr lvl="0">
              <a:lnSpc>
                <a:spcPct val="100000"/>
              </a:lnSpc>
            </a:pPr>
            <a:r>
              <a:rPr lang="en-US" dirty="0">
                <a:solidFill>
                  <a:schemeClr val="tx1"/>
                </a:solidFill>
              </a:rPr>
              <a:t>3. Is the safety plan for developing PSS systems such as TS2 PSS clear and properly documented? </a:t>
            </a:r>
          </a:p>
          <a:p>
            <a:pPr lvl="0">
              <a:lnSpc>
                <a:spcPct val="100000"/>
              </a:lnSpc>
            </a:pPr>
            <a:r>
              <a:rPr lang="en-US" dirty="0">
                <a:solidFill>
                  <a:schemeClr val="tx1"/>
                </a:solidFill>
              </a:rPr>
              <a:t>	</a:t>
            </a:r>
            <a:r>
              <a:rPr lang="en-US" i="1" dirty="0">
                <a:solidFill>
                  <a:schemeClr val="tx1"/>
                </a:solidFill>
              </a:rPr>
              <a:t>This safety plan is broader than the scope of this review and should be reviewed by other people.</a:t>
            </a:r>
          </a:p>
          <a:p>
            <a:pPr lvl="0">
              <a:lnSpc>
                <a:spcPct val="100000"/>
              </a:lnSpc>
            </a:pPr>
            <a:r>
              <a:rPr lang="en-US" dirty="0">
                <a:solidFill>
                  <a:schemeClr val="tx1"/>
                </a:solidFill>
              </a:rPr>
              <a:t>	</a:t>
            </a:r>
          </a:p>
          <a:p>
            <a:pPr lvl="0">
              <a:lnSpc>
                <a:spcPct val="100000"/>
              </a:lnSpc>
            </a:pPr>
            <a:endParaRPr lang="en-US" dirty="0"/>
          </a:p>
          <a:p>
            <a:endParaRPr lang="en-US" dirty="0"/>
          </a:p>
        </p:txBody>
      </p:sp>
      <p:sp>
        <p:nvSpPr>
          <p:cNvPr id="4" name="Date Placeholder 3"/>
          <p:cNvSpPr>
            <a:spLocks noGrp="1"/>
          </p:cNvSpPr>
          <p:nvPr>
            <p:ph type="dt" sz="half" idx="10"/>
          </p:nvPr>
        </p:nvSpPr>
        <p:spPr/>
        <p:txBody>
          <a:bodyPr/>
          <a:lstStyle/>
          <a:p>
            <a:r>
              <a:rPr lang="sv-SE"/>
              <a:t>February 2019</a:t>
            </a:r>
          </a:p>
        </p:txBody>
      </p:sp>
      <p:sp>
        <p:nvSpPr>
          <p:cNvPr id="5" name="Footer Placeholder 4"/>
          <p:cNvSpPr>
            <a:spLocks noGrp="1"/>
          </p:cNvSpPr>
          <p:nvPr>
            <p:ph type="ftr" sz="quarter" idx="11"/>
          </p:nvPr>
        </p:nvSpPr>
        <p:spPr/>
        <p:txBody>
          <a:bodyPr/>
          <a:lstStyle/>
          <a:p>
            <a:r>
              <a:rPr lang="sv-SE"/>
              <a:t>TS2 - PSS PDR -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Tree>
    <p:extLst>
      <p:ext uri="{BB962C8B-B14F-4D97-AF65-F5344CB8AC3E}">
        <p14:creationId xmlns:p14="http://schemas.microsoft.com/office/powerpoint/2010/main" val="8628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232637" y="1597815"/>
            <a:ext cx="8711569" cy="4038981"/>
          </a:xfrm>
        </p:spPr>
        <p:txBody>
          <a:bodyPr/>
          <a:lstStyle/>
          <a:p>
            <a:pPr lvl="0"/>
            <a:r>
              <a:rPr lang="sv-SE" dirty="0"/>
              <a:t> </a:t>
            </a:r>
            <a:r>
              <a:rPr lang="sv-SE" dirty="0">
                <a:solidFill>
                  <a:schemeClr val="tx1"/>
                </a:solidFill>
              </a:rPr>
              <a:t>4. Is the </a:t>
            </a:r>
            <a:r>
              <a:rPr lang="sv-SE" dirty="0" err="1">
                <a:solidFill>
                  <a:schemeClr val="tx1"/>
                </a:solidFill>
              </a:rPr>
              <a:t>proposed</a:t>
            </a:r>
            <a:r>
              <a:rPr lang="sv-SE" dirty="0">
                <a:solidFill>
                  <a:schemeClr val="tx1"/>
                </a:solidFill>
              </a:rPr>
              <a:t> implementation </a:t>
            </a:r>
            <a:r>
              <a:rPr lang="sv-SE" dirty="0" err="1">
                <a:solidFill>
                  <a:schemeClr val="tx1"/>
                </a:solidFill>
              </a:rPr>
              <a:t>of</a:t>
            </a:r>
            <a:r>
              <a:rPr lang="sv-SE" dirty="0">
                <a:solidFill>
                  <a:schemeClr val="tx1"/>
                </a:solidFill>
              </a:rPr>
              <a:t> the Oxygen </a:t>
            </a:r>
            <a:r>
              <a:rPr lang="sv-SE" dirty="0" err="1">
                <a:solidFill>
                  <a:schemeClr val="tx1"/>
                </a:solidFill>
              </a:rPr>
              <a:t>Deficiency</a:t>
            </a:r>
            <a:r>
              <a:rPr lang="sv-SE" dirty="0">
                <a:solidFill>
                  <a:schemeClr val="tx1"/>
                </a:solidFill>
              </a:rPr>
              <a:t> </a:t>
            </a:r>
            <a:r>
              <a:rPr lang="sv-SE" dirty="0" err="1">
                <a:solidFill>
                  <a:schemeClr val="tx1"/>
                </a:solidFill>
              </a:rPr>
              <a:t>Hazard</a:t>
            </a:r>
            <a:r>
              <a:rPr lang="sv-SE" dirty="0">
                <a:solidFill>
                  <a:schemeClr val="tx1"/>
                </a:solidFill>
              </a:rPr>
              <a:t> (ODH) </a:t>
            </a:r>
            <a:r>
              <a:rPr lang="sv-SE" dirty="0" err="1">
                <a:solidFill>
                  <a:schemeClr val="tx1"/>
                </a:solidFill>
              </a:rPr>
              <a:t>detection</a:t>
            </a:r>
            <a:r>
              <a:rPr lang="sv-SE" dirty="0">
                <a:solidFill>
                  <a:schemeClr val="tx1"/>
                </a:solidFill>
              </a:rPr>
              <a:t> system for TS2 acceptable? </a:t>
            </a:r>
          </a:p>
          <a:p>
            <a:pPr lvl="0"/>
            <a:r>
              <a:rPr lang="sv-SE" dirty="0">
                <a:solidFill>
                  <a:schemeClr val="tx1"/>
                </a:solidFill>
              </a:rPr>
              <a:t>	</a:t>
            </a:r>
            <a:r>
              <a:rPr lang="sv-SE" i="1" dirty="0" err="1">
                <a:solidFill>
                  <a:schemeClr val="tx1"/>
                </a:solidFill>
              </a:rPr>
              <a:t>Yes</a:t>
            </a:r>
            <a:r>
              <a:rPr lang="sv-SE" i="1" dirty="0">
                <a:solidFill>
                  <a:schemeClr val="tx1"/>
                </a:solidFill>
              </a:rPr>
              <a:t>. The option #2 </a:t>
            </a:r>
            <a:r>
              <a:rPr lang="sv-SE" i="1" dirty="0" err="1">
                <a:solidFill>
                  <a:schemeClr val="tx1"/>
                </a:solidFill>
              </a:rPr>
              <a:t>presented</a:t>
            </a:r>
            <a:r>
              <a:rPr lang="sv-SE" i="1" dirty="0">
                <a:solidFill>
                  <a:schemeClr val="tx1"/>
                </a:solidFill>
              </a:rPr>
              <a:t> </a:t>
            </a:r>
            <a:r>
              <a:rPr lang="sv-SE" i="1" dirty="0" err="1">
                <a:solidFill>
                  <a:schemeClr val="tx1"/>
                </a:solidFill>
              </a:rPr>
              <a:t>should</a:t>
            </a:r>
            <a:r>
              <a:rPr lang="sv-SE" i="1" dirty="0">
                <a:solidFill>
                  <a:schemeClr val="tx1"/>
                </a:solidFill>
              </a:rPr>
              <a:t> be </a:t>
            </a:r>
            <a:r>
              <a:rPr lang="sv-SE" i="1" dirty="0" err="1">
                <a:solidFill>
                  <a:schemeClr val="tx1"/>
                </a:solidFill>
              </a:rPr>
              <a:t>used</a:t>
            </a:r>
            <a:r>
              <a:rPr lang="sv-SE" i="1" dirty="0">
                <a:solidFill>
                  <a:schemeClr val="tx1"/>
                </a:solidFill>
              </a:rPr>
              <a:t>.</a:t>
            </a:r>
          </a:p>
          <a:p>
            <a:pPr lvl="0"/>
            <a:endParaRPr lang="sv-SE" dirty="0">
              <a:solidFill>
                <a:schemeClr val="tx1"/>
              </a:solidFill>
            </a:endParaRPr>
          </a:p>
          <a:p>
            <a:pPr lvl="0"/>
            <a:r>
              <a:rPr lang="sv-SE" dirty="0">
                <a:solidFill>
                  <a:schemeClr val="tx1"/>
                </a:solidFill>
              </a:rPr>
              <a:t>5. </a:t>
            </a:r>
            <a:r>
              <a:rPr lang="sv-SE" dirty="0" err="1">
                <a:solidFill>
                  <a:schemeClr val="tx1"/>
                </a:solidFill>
              </a:rPr>
              <a:t>Have</a:t>
            </a:r>
            <a:r>
              <a:rPr lang="sv-SE" dirty="0">
                <a:solidFill>
                  <a:schemeClr val="tx1"/>
                </a:solidFill>
              </a:rPr>
              <a:t> all </a:t>
            </a:r>
            <a:r>
              <a:rPr lang="sv-SE" dirty="0" err="1">
                <a:solidFill>
                  <a:schemeClr val="tx1"/>
                </a:solidFill>
              </a:rPr>
              <a:t>initiating</a:t>
            </a:r>
            <a:r>
              <a:rPr lang="sv-SE" dirty="0">
                <a:solidFill>
                  <a:schemeClr val="tx1"/>
                </a:solidFill>
              </a:rPr>
              <a:t> events </a:t>
            </a:r>
            <a:r>
              <a:rPr lang="sv-SE" dirty="0" err="1">
                <a:solidFill>
                  <a:schemeClr val="tx1"/>
                </a:solidFill>
              </a:rPr>
              <a:t>been</a:t>
            </a:r>
            <a:r>
              <a:rPr lang="sv-SE" dirty="0">
                <a:solidFill>
                  <a:schemeClr val="tx1"/>
                </a:solidFill>
              </a:rPr>
              <a:t> </a:t>
            </a:r>
            <a:r>
              <a:rPr lang="sv-SE" dirty="0" err="1">
                <a:solidFill>
                  <a:schemeClr val="tx1"/>
                </a:solidFill>
              </a:rPr>
              <a:t>identified</a:t>
            </a:r>
            <a:r>
              <a:rPr lang="sv-SE" dirty="0">
                <a:solidFill>
                  <a:schemeClr val="tx1"/>
                </a:solidFill>
              </a:rPr>
              <a:t> and </a:t>
            </a:r>
            <a:r>
              <a:rPr lang="sv-SE" dirty="0" err="1">
                <a:solidFill>
                  <a:schemeClr val="tx1"/>
                </a:solidFill>
              </a:rPr>
              <a:t>sufficiently</a:t>
            </a:r>
            <a:r>
              <a:rPr lang="sv-SE" dirty="0">
                <a:solidFill>
                  <a:schemeClr val="tx1"/>
                </a:solidFill>
              </a:rPr>
              <a:t> </a:t>
            </a:r>
            <a:r>
              <a:rPr lang="sv-SE" dirty="0" err="1">
                <a:solidFill>
                  <a:schemeClr val="tx1"/>
                </a:solidFill>
              </a:rPr>
              <a:t>evaluated</a:t>
            </a:r>
            <a:r>
              <a:rPr lang="sv-SE" dirty="0">
                <a:solidFill>
                  <a:schemeClr val="tx1"/>
                </a:solidFill>
              </a:rPr>
              <a:t> in the </a:t>
            </a:r>
            <a:r>
              <a:rPr lang="sv-SE" dirty="0" err="1">
                <a:solidFill>
                  <a:schemeClr val="tx1"/>
                </a:solidFill>
              </a:rPr>
              <a:t>initiating</a:t>
            </a:r>
            <a:r>
              <a:rPr lang="sv-SE" dirty="0">
                <a:solidFill>
                  <a:schemeClr val="tx1"/>
                </a:solidFill>
              </a:rPr>
              <a:t> events </a:t>
            </a:r>
            <a:r>
              <a:rPr lang="sv-SE" dirty="0" err="1">
                <a:solidFill>
                  <a:schemeClr val="tx1"/>
                </a:solidFill>
              </a:rPr>
              <a:t>analysis</a:t>
            </a:r>
            <a:r>
              <a:rPr lang="sv-SE" dirty="0">
                <a:solidFill>
                  <a:schemeClr val="tx1"/>
                </a:solidFill>
              </a:rPr>
              <a:t>? </a:t>
            </a:r>
          </a:p>
          <a:p>
            <a:pPr lvl="0"/>
            <a:r>
              <a:rPr lang="sv-SE" dirty="0">
                <a:solidFill>
                  <a:schemeClr val="tx1"/>
                </a:solidFill>
              </a:rPr>
              <a:t>	</a:t>
            </a:r>
            <a:r>
              <a:rPr lang="sv-SE" i="1" dirty="0" err="1">
                <a:solidFill>
                  <a:schemeClr val="tx1"/>
                </a:solidFill>
              </a:rPr>
              <a:t>Yes</a:t>
            </a:r>
            <a:r>
              <a:rPr lang="sv-SE" i="1" dirty="0">
                <a:solidFill>
                  <a:schemeClr val="tx1"/>
                </a:solidFill>
              </a:rPr>
              <a:t>.</a:t>
            </a:r>
          </a:p>
          <a:p>
            <a:pPr lvl="0"/>
            <a:endParaRPr lang="en-US" dirty="0"/>
          </a:p>
        </p:txBody>
      </p:sp>
      <p:sp>
        <p:nvSpPr>
          <p:cNvPr id="4" name="Date Placeholder 3"/>
          <p:cNvSpPr>
            <a:spLocks noGrp="1"/>
          </p:cNvSpPr>
          <p:nvPr>
            <p:ph type="dt" sz="half" idx="10"/>
          </p:nvPr>
        </p:nvSpPr>
        <p:spPr/>
        <p:txBody>
          <a:bodyPr/>
          <a:lstStyle/>
          <a:p>
            <a:r>
              <a:rPr lang="sv-SE"/>
              <a:t>February 2019</a:t>
            </a:r>
          </a:p>
        </p:txBody>
      </p:sp>
      <p:sp>
        <p:nvSpPr>
          <p:cNvPr id="5" name="Footer Placeholder 4"/>
          <p:cNvSpPr>
            <a:spLocks noGrp="1"/>
          </p:cNvSpPr>
          <p:nvPr>
            <p:ph type="ftr" sz="quarter" idx="11"/>
          </p:nvPr>
        </p:nvSpPr>
        <p:spPr/>
        <p:txBody>
          <a:bodyPr/>
          <a:lstStyle/>
          <a:p>
            <a:r>
              <a:rPr lang="sv-SE"/>
              <a:t>TS2 - PSS PDR -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Tree>
    <p:extLst>
      <p:ext uri="{BB962C8B-B14F-4D97-AF65-F5344CB8AC3E}">
        <p14:creationId xmlns:p14="http://schemas.microsoft.com/office/powerpoint/2010/main" val="229050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421341" y="1603638"/>
            <a:ext cx="8454163" cy="4038981"/>
          </a:xfrm>
        </p:spPr>
        <p:txBody>
          <a:bodyPr/>
          <a:lstStyle/>
          <a:p>
            <a:r>
              <a:rPr lang="en-US" dirty="0">
                <a:solidFill>
                  <a:schemeClr val="tx1"/>
                </a:solidFill>
              </a:rPr>
              <a:t>6. Have all safety requirements from the TS2 risk assessment been addressed in the TS2 PSS safety analysis and covered by the identified safety instrumented functions (SIF) and are they traceable through the process?</a:t>
            </a:r>
          </a:p>
          <a:p>
            <a:r>
              <a:rPr lang="en-US" dirty="0">
                <a:solidFill>
                  <a:schemeClr val="tx1"/>
                </a:solidFill>
              </a:rPr>
              <a:t>	</a:t>
            </a:r>
            <a:r>
              <a:rPr lang="en-US" i="1" dirty="0">
                <a:solidFill>
                  <a:schemeClr val="tx1"/>
                </a:solidFill>
              </a:rPr>
              <a:t>Mostly Yes, but full traceability through the documents shall be added .</a:t>
            </a:r>
            <a:endParaRPr lang="en-US" dirty="0">
              <a:solidFill>
                <a:schemeClr val="tx1"/>
              </a:solidFill>
            </a:endParaRPr>
          </a:p>
          <a:p>
            <a:r>
              <a:rPr lang="en-US" dirty="0">
                <a:solidFill>
                  <a:schemeClr val="tx1"/>
                </a:solidFill>
              </a:rPr>
              <a:t>7. Is the validation and verification planning clear and appropriate for this stage of the project?</a:t>
            </a:r>
          </a:p>
          <a:p>
            <a:r>
              <a:rPr lang="en-US" dirty="0">
                <a:solidFill>
                  <a:schemeClr val="tx1"/>
                </a:solidFill>
              </a:rPr>
              <a:t>	</a:t>
            </a:r>
            <a:r>
              <a:rPr lang="en-US" i="1" dirty="0">
                <a:solidFill>
                  <a:schemeClr val="tx1"/>
                </a:solidFill>
              </a:rPr>
              <a:t>The V&amp;V plan shown is laudable but really  a much broader document. A V&amp;V plan specific to the the TS2 PSS shall be created by the CDR.</a:t>
            </a:r>
            <a:endParaRPr lang="en-US" dirty="0">
              <a:solidFill>
                <a:schemeClr val="tx1"/>
              </a:solidFill>
            </a:endParaRPr>
          </a:p>
          <a:p>
            <a:r>
              <a:rPr lang="en-US" dirty="0">
                <a:solidFill>
                  <a:schemeClr val="tx1"/>
                </a:solidFill>
              </a:rPr>
              <a:t>8. Have all operating procedures for TS2 PSS been addressed and are they properly documented? </a:t>
            </a:r>
          </a:p>
          <a:p>
            <a:r>
              <a:rPr lang="en-US" dirty="0">
                <a:solidFill>
                  <a:schemeClr val="tx1"/>
                </a:solidFill>
              </a:rPr>
              <a:t>	</a:t>
            </a:r>
            <a:r>
              <a:rPr lang="en-US" i="1" dirty="0">
                <a:solidFill>
                  <a:schemeClr val="tx1"/>
                </a:solidFill>
              </a:rPr>
              <a:t>Yes, this is good for a PDR level.</a:t>
            </a:r>
          </a:p>
          <a:p>
            <a:endParaRPr lang="en-US" dirty="0"/>
          </a:p>
        </p:txBody>
      </p:sp>
      <p:sp>
        <p:nvSpPr>
          <p:cNvPr id="4" name="Date Placeholder 3"/>
          <p:cNvSpPr>
            <a:spLocks noGrp="1"/>
          </p:cNvSpPr>
          <p:nvPr>
            <p:ph type="dt" sz="half" idx="10"/>
          </p:nvPr>
        </p:nvSpPr>
        <p:spPr/>
        <p:txBody>
          <a:bodyPr/>
          <a:lstStyle/>
          <a:p>
            <a:r>
              <a:rPr lang="sv-SE"/>
              <a:t>February 2019</a:t>
            </a:r>
          </a:p>
        </p:txBody>
      </p:sp>
      <p:sp>
        <p:nvSpPr>
          <p:cNvPr id="5" name="Footer Placeholder 4"/>
          <p:cNvSpPr>
            <a:spLocks noGrp="1"/>
          </p:cNvSpPr>
          <p:nvPr>
            <p:ph type="ftr" sz="quarter" idx="11"/>
          </p:nvPr>
        </p:nvSpPr>
        <p:spPr/>
        <p:txBody>
          <a:bodyPr/>
          <a:lstStyle/>
          <a:p>
            <a:r>
              <a:rPr lang="sv-SE"/>
              <a:t>TS2 - PSS PDR -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Tree>
    <p:extLst>
      <p:ext uri="{BB962C8B-B14F-4D97-AF65-F5344CB8AC3E}">
        <p14:creationId xmlns:p14="http://schemas.microsoft.com/office/powerpoint/2010/main" val="2984853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421341" y="1603638"/>
            <a:ext cx="8454163" cy="4038981"/>
          </a:xfrm>
        </p:spPr>
        <p:txBody>
          <a:bodyPr/>
          <a:lstStyle/>
          <a:p>
            <a:r>
              <a:rPr lang="en-US" dirty="0">
                <a:solidFill>
                  <a:srgbClr val="000000"/>
                </a:solidFill>
              </a:rPr>
              <a:t>9. Is the system architecture clear and mature enough for this stage of the project? </a:t>
            </a:r>
          </a:p>
          <a:p>
            <a:r>
              <a:rPr lang="en-US" dirty="0">
                <a:solidFill>
                  <a:srgbClr val="000000"/>
                </a:solidFill>
              </a:rPr>
              <a:t>	</a:t>
            </a:r>
            <a:r>
              <a:rPr lang="en-US" i="1" dirty="0">
                <a:solidFill>
                  <a:srgbClr val="000000"/>
                </a:solidFill>
              </a:rPr>
              <a:t>Yes. This is quite well advanced for a PDR.</a:t>
            </a:r>
            <a:endParaRPr lang="en-US" dirty="0">
              <a:solidFill>
                <a:srgbClr val="000000"/>
              </a:solidFill>
            </a:endParaRPr>
          </a:p>
          <a:p>
            <a:r>
              <a:rPr lang="en-US" dirty="0">
                <a:solidFill>
                  <a:srgbClr val="000000"/>
                </a:solidFill>
              </a:rPr>
              <a:t>10. Have all interfaces with other systems been identified and agreed with system stakeholders, and properly documented for this stage of the project? </a:t>
            </a:r>
          </a:p>
          <a:p>
            <a:r>
              <a:rPr lang="en-US" dirty="0">
                <a:solidFill>
                  <a:srgbClr val="000000"/>
                </a:solidFill>
              </a:rPr>
              <a:t>	</a:t>
            </a:r>
            <a:r>
              <a:rPr lang="en-US" i="1" dirty="0">
                <a:solidFill>
                  <a:srgbClr val="000000"/>
                </a:solidFill>
              </a:rPr>
              <a:t>Mostly yes. The additional procedures needed to make the the waveguide interlock system meet its target risk level should be discussed with both the ACCSYS operations  and RF groups.</a:t>
            </a:r>
          </a:p>
          <a:p>
            <a:r>
              <a:rPr lang="en-US" dirty="0">
                <a:solidFill>
                  <a:srgbClr val="000000"/>
                </a:solidFill>
              </a:rPr>
              <a:t>11. Does the planning for software development meet the requirements within the scope of this PDR?</a:t>
            </a:r>
          </a:p>
          <a:p>
            <a:r>
              <a:rPr lang="en-US" dirty="0">
                <a:solidFill>
                  <a:srgbClr val="000000"/>
                </a:solidFill>
              </a:rPr>
              <a:t>	</a:t>
            </a:r>
            <a:r>
              <a:rPr lang="en-US" i="1" dirty="0">
                <a:solidFill>
                  <a:srgbClr val="000000"/>
                </a:solidFill>
              </a:rPr>
              <a:t>Yes. Most explicit detail should given at the CDR.</a:t>
            </a:r>
          </a:p>
          <a:p>
            <a:endParaRPr lang="en-US" i="1" dirty="0">
              <a:solidFill>
                <a:srgbClr val="000000"/>
              </a:solidFill>
            </a:endParaRPr>
          </a:p>
        </p:txBody>
      </p:sp>
      <p:sp>
        <p:nvSpPr>
          <p:cNvPr id="4" name="Date Placeholder 3"/>
          <p:cNvSpPr>
            <a:spLocks noGrp="1"/>
          </p:cNvSpPr>
          <p:nvPr>
            <p:ph type="dt" sz="half" idx="10"/>
          </p:nvPr>
        </p:nvSpPr>
        <p:spPr/>
        <p:txBody>
          <a:bodyPr/>
          <a:lstStyle/>
          <a:p>
            <a:r>
              <a:rPr lang="sv-SE"/>
              <a:t>February 2019</a:t>
            </a:r>
          </a:p>
        </p:txBody>
      </p:sp>
      <p:sp>
        <p:nvSpPr>
          <p:cNvPr id="5" name="Footer Placeholder 4"/>
          <p:cNvSpPr>
            <a:spLocks noGrp="1"/>
          </p:cNvSpPr>
          <p:nvPr>
            <p:ph type="ftr" sz="quarter" idx="11"/>
          </p:nvPr>
        </p:nvSpPr>
        <p:spPr/>
        <p:txBody>
          <a:bodyPr/>
          <a:lstStyle/>
          <a:p>
            <a:r>
              <a:rPr lang="sv-SE"/>
              <a:t>TS2 - PSS PDR -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Tree>
    <p:extLst>
      <p:ext uri="{BB962C8B-B14F-4D97-AF65-F5344CB8AC3E}">
        <p14:creationId xmlns:p14="http://schemas.microsoft.com/office/powerpoint/2010/main" val="638502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421341" y="1603638"/>
            <a:ext cx="8454163" cy="4038981"/>
          </a:xfrm>
        </p:spPr>
        <p:txBody>
          <a:bodyPr/>
          <a:lstStyle/>
          <a:p>
            <a:r>
              <a:rPr lang="en-US" dirty="0">
                <a:solidFill>
                  <a:srgbClr val="000000"/>
                </a:solidFill>
              </a:rPr>
              <a:t>12 Is the configuration management plan appropriate for this stage of the project and is it clear how modifications will be traced? </a:t>
            </a:r>
          </a:p>
          <a:p>
            <a:r>
              <a:rPr lang="en-US" dirty="0">
                <a:solidFill>
                  <a:srgbClr val="000000"/>
                </a:solidFill>
              </a:rPr>
              <a:t>	</a:t>
            </a:r>
            <a:r>
              <a:rPr lang="en-US" i="1" dirty="0">
                <a:solidFill>
                  <a:srgbClr val="000000"/>
                </a:solidFill>
              </a:rPr>
              <a:t>Yes for the PDR stage but a more specific and  detailed plan for the TS2 should be developed. An interim solution may be needed prior to the final ESS wide solution.  </a:t>
            </a:r>
            <a:endParaRPr lang="en-US" dirty="0">
              <a:solidFill>
                <a:srgbClr val="000000"/>
              </a:solidFill>
            </a:endParaRPr>
          </a:p>
          <a:p>
            <a:r>
              <a:rPr lang="en-US" dirty="0">
                <a:solidFill>
                  <a:srgbClr val="000000"/>
                </a:solidFill>
              </a:rPr>
              <a:t>13 Are there any outstanding agreements to be made or other actions necessary to allow the PSS team to transition to detailed hardware and software design?</a:t>
            </a:r>
          </a:p>
          <a:p>
            <a:r>
              <a:rPr lang="en-US" dirty="0">
                <a:solidFill>
                  <a:srgbClr val="000000"/>
                </a:solidFill>
              </a:rPr>
              <a:t>	</a:t>
            </a:r>
            <a:r>
              <a:rPr lang="en-US" i="1" dirty="0">
                <a:solidFill>
                  <a:srgbClr val="000000"/>
                </a:solidFill>
              </a:rPr>
              <a:t>Discussions with the ACCSYS RF and Operations groups concerning the approach to waveguide interlocks should be held prior to the CDR</a:t>
            </a:r>
          </a:p>
          <a:p>
            <a:endParaRPr lang="en-US" i="1" dirty="0">
              <a:solidFill>
                <a:srgbClr val="000000"/>
              </a:solidFill>
            </a:endParaRPr>
          </a:p>
          <a:p>
            <a:endParaRPr lang="en-US" i="1" dirty="0">
              <a:solidFill>
                <a:srgbClr val="000000"/>
              </a:solidFill>
            </a:endParaRPr>
          </a:p>
        </p:txBody>
      </p:sp>
      <p:sp>
        <p:nvSpPr>
          <p:cNvPr id="4" name="Date Placeholder 3"/>
          <p:cNvSpPr>
            <a:spLocks noGrp="1"/>
          </p:cNvSpPr>
          <p:nvPr>
            <p:ph type="dt" sz="half" idx="10"/>
          </p:nvPr>
        </p:nvSpPr>
        <p:spPr/>
        <p:txBody>
          <a:bodyPr/>
          <a:lstStyle/>
          <a:p>
            <a:r>
              <a:rPr lang="sv-SE"/>
              <a:t>February 2019</a:t>
            </a:r>
          </a:p>
        </p:txBody>
      </p:sp>
      <p:sp>
        <p:nvSpPr>
          <p:cNvPr id="5" name="Footer Placeholder 4"/>
          <p:cNvSpPr>
            <a:spLocks noGrp="1"/>
          </p:cNvSpPr>
          <p:nvPr>
            <p:ph type="ftr" sz="quarter" idx="11"/>
          </p:nvPr>
        </p:nvSpPr>
        <p:spPr/>
        <p:txBody>
          <a:bodyPr/>
          <a:lstStyle/>
          <a:p>
            <a:r>
              <a:rPr lang="sv-SE"/>
              <a:t>TS2 - PSS PDR -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Tree>
    <p:extLst>
      <p:ext uri="{BB962C8B-B14F-4D97-AF65-F5344CB8AC3E}">
        <p14:creationId xmlns:p14="http://schemas.microsoft.com/office/powerpoint/2010/main" val="1372741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4" name="Date Placeholder 3"/>
          <p:cNvSpPr>
            <a:spLocks noGrp="1"/>
          </p:cNvSpPr>
          <p:nvPr>
            <p:ph type="dt" sz="half" idx="10"/>
          </p:nvPr>
        </p:nvSpPr>
        <p:spPr/>
        <p:txBody>
          <a:bodyPr/>
          <a:lstStyle/>
          <a:p>
            <a:r>
              <a:rPr lang="sv-SE"/>
              <a:t>February 2019</a:t>
            </a:r>
            <a:endParaRPr lang="sv-SE" dirty="0"/>
          </a:p>
        </p:txBody>
      </p:sp>
      <p:sp>
        <p:nvSpPr>
          <p:cNvPr id="5" name="Footer Placeholder 4"/>
          <p:cNvSpPr>
            <a:spLocks noGrp="1"/>
          </p:cNvSpPr>
          <p:nvPr>
            <p:ph type="ftr" sz="quarter" idx="11"/>
          </p:nvPr>
        </p:nvSpPr>
        <p:spPr/>
        <p:txBody>
          <a:bodyPr/>
          <a:lstStyle/>
          <a:p>
            <a:r>
              <a:rPr lang="sv-SE"/>
              <a:t>TS2 - PSS PDR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a:t> </a:t>
            </a:r>
            <a:endParaRPr lang="en-US" dirty="0"/>
          </a:p>
        </p:txBody>
      </p:sp>
      <p:sp>
        <p:nvSpPr>
          <p:cNvPr id="8" name="TextBox 7"/>
          <p:cNvSpPr txBox="1"/>
          <p:nvPr/>
        </p:nvSpPr>
        <p:spPr>
          <a:xfrm>
            <a:off x="173618" y="1493143"/>
            <a:ext cx="8858169" cy="1754327"/>
          </a:xfrm>
          <a:prstGeom prst="rect">
            <a:avLst/>
          </a:prstGeom>
          <a:noFill/>
        </p:spPr>
        <p:txBody>
          <a:bodyPr wrap="square" rtlCol="0">
            <a:spAutoFit/>
          </a:bodyPr>
          <a:lstStyle/>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p:txBody>
      </p:sp>
      <p:sp>
        <p:nvSpPr>
          <p:cNvPr id="9" name="TextBox 8">
            <a:extLst>
              <a:ext uri="{FF2B5EF4-FFF2-40B4-BE49-F238E27FC236}">
                <a16:creationId xmlns:a16="http://schemas.microsoft.com/office/drawing/2014/main" id="{8F4BF0E9-68D5-F141-92D3-12FC961CC9BA}"/>
              </a:ext>
            </a:extLst>
          </p:cNvPr>
          <p:cNvSpPr txBox="1"/>
          <p:nvPr/>
        </p:nvSpPr>
        <p:spPr>
          <a:xfrm>
            <a:off x="115191" y="1523095"/>
            <a:ext cx="8916596" cy="2585323"/>
          </a:xfrm>
          <a:prstGeom prst="rect">
            <a:avLst/>
          </a:prstGeom>
          <a:noFill/>
        </p:spPr>
        <p:txBody>
          <a:bodyPr wrap="square" rtlCol="0">
            <a:spAutoFit/>
          </a:bodyPr>
          <a:lstStyle/>
          <a:p>
            <a:pPr marL="342900" indent="-342900">
              <a:buFont typeface="+mj-lt"/>
              <a:buAutoNum type="arabicPeriod"/>
            </a:pPr>
            <a:r>
              <a:rPr lang="sv-SE" dirty="0" err="1"/>
              <a:t>Add</a:t>
            </a:r>
            <a:r>
              <a:rPr lang="sv-SE" dirty="0"/>
              <a:t> </a:t>
            </a:r>
            <a:r>
              <a:rPr lang="sv-SE" dirty="0" err="1"/>
              <a:t>changes</a:t>
            </a:r>
            <a:r>
              <a:rPr lang="sv-SE" dirty="0"/>
              <a:t> in operation </a:t>
            </a:r>
            <a:r>
              <a:rPr lang="sv-SE" dirty="0" err="1"/>
              <a:t>procedures</a:t>
            </a:r>
            <a:r>
              <a:rPr lang="sv-SE" dirty="0"/>
              <a:t> so </a:t>
            </a:r>
            <a:r>
              <a:rPr lang="sv-SE" dirty="0" err="1"/>
              <a:t>that</a:t>
            </a:r>
            <a:r>
              <a:rPr lang="sv-SE" dirty="0"/>
              <a:t> the  </a:t>
            </a:r>
            <a:r>
              <a:rPr lang="sv-SE" dirty="0" err="1"/>
              <a:t>waveguide</a:t>
            </a:r>
            <a:r>
              <a:rPr lang="sv-SE" dirty="0"/>
              <a:t> </a:t>
            </a:r>
            <a:r>
              <a:rPr lang="sv-SE" dirty="0" err="1"/>
              <a:t>removal</a:t>
            </a:r>
            <a:r>
              <a:rPr lang="sv-SE" dirty="0"/>
              <a:t> interlock is </a:t>
            </a:r>
            <a:r>
              <a:rPr lang="sv-SE" dirty="0" err="1"/>
              <a:t>rated</a:t>
            </a:r>
            <a:r>
              <a:rPr lang="sv-SE" dirty="0"/>
              <a:t> at SIL 2. </a:t>
            </a:r>
            <a:r>
              <a:rPr lang="sv-SE" dirty="0" err="1"/>
              <a:t>Report</a:t>
            </a:r>
            <a:r>
              <a:rPr lang="sv-SE" dirty="0"/>
              <a:t> the solution to </a:t>
            </a:r>
            <a:r>
              <a:rPr lang="sv-SE" dirty="0" err="1"/>
              <a:t>this</a:t>
            </a:r>
            <a:r>
              <a:rPr lang="sv-SE" dirty="0"/>
              <a:t> </a:t>
            </a:r>
            <a:r>
              <a:rPr lang="sv-SE" dirty="0" err="1"/>
              <a:t>issue</a:t>
            </a:r>
            <a:r>
              <a:rPr lang="sv-SE" dirty="0"/>
              <a:t> at the CDR. </a:t>
            </a:r>
          </a:p>
          <a:p>
            <a:pPr marL="342900" indent="-342900">
              <a:buFont typeface="+mj-lt"/>
              <a:buAutoNum type="arabicPeriod"/>
            </a:pPr>
            <a:r>
              <a:rPr lang="sv-SE" dirty="0" err="1"/>
              <a:t>Explicity</a:t>
            </a:r>
            <a:r>
              <a:rPr lang="sv-SE" dirty="0"/>
              <a:t> show the cross </a:t>
            </a:r>
            <a:r>
              <a:rPr lang="sv-SE" dirty="0" err="1"/>
              <a:t>references</a:t>
            </a:r>
            <a:r>
              <a:rPr lang="sv-SE" dirty="0"/>
              <a:t>  and </a:t>
            </a:r>
            <a:r>
              <a:rPr lang="sv-SE" dirty="0" err="1"/>
              <a:t>traceability</a:t>
            </a:r>
            <a:r>
              <a:rPr lang="sv-SE" dirty="0"/>
              <a:t> </a:t>
            </a:r>
            <a:r>
              <a:rPr lang="sv-SE" dirty="0" err="1"/>
              <a:t>between</a:t>
            </a:r>
            <a:r>
              <a:rPr lang="sv-SE" dirty="0"/>
              <a:t> risks and </a:t>
            </a:r>
            <a:r>
              <a:rPr lang="sv-SE" dirty="0" err="1"/>
              <a:t>requirements</a:t>
            </a:r>
            <a:r>
              <a:rPr lang="sv-SE" dirty="0"/>
              <a:t> in the </a:t>
            </a:r>
            <a:r>
              <a:rPr lang="sv-SE"/>
              <a:t>documentation.</a:t>
            </a:r>
            <a:endParaRPr lang="sv-SE" dirty="0"/>
          </a:p>
          <a:p>
            <a:pPr marL="342900" indent="-342900">
              <a:buFont typeface="+mj-lt"/>
              <a:buAutoNum type="arabicPeriod"/>
            </a:pPr>
            <a:r>
              <a:rPr lang="sv-SE" dirty="0" err="1"/>
              <a:t>Use</a:t>
            </a:r>
            <a:r>
              <a:rPr lang="sv-SE" dirty="0"/>
              <a:t> Option 2 for the ODH system.  </a:t>
            </a:r>
            <a:r>
              <a:rPr lang="sv-SE" dirty="0" err="1"/>
              <a:t>That</a:t>
            </a:r>
            <a:r>
              <a:rPr lang="sv-SE" dirty="0"/>
              <a:t> is, </a:t>
            </a:r>
            <a:r>
              <a:rPr lang="sv-SE" dirty="0" err="1"/>
              <a:t>tie</a:t>
            </a:r>
            <a:r>
              <a:rPr lang="sv-SE" dirty="0"/>
              <a:t> it </a:t>
            </a:r>
            <a:r>
              <a:rPr lang="sv-SE" dirty="0" err="1"/>
              <a:t>into</a:t>
            </a:r>
            <a:r>
              <a:rPr lang="sv-SE" dirty="0"/>
              <a:t> the PSS system.</a:t>
            </a:r>
          </a:p>
          <a:p>
            <a:pPr marL="342900" indent="-342900">
              <a:buFont typeface="+mj-lt"/>
              <a:buAutoNum type="arabicPeriod"/>
            </a:pPr>
            <a:r>
              <a:rPr lang="sv-SE" dirty="0"/>
              <a:t>Review </a:t>
            </a:r>
            <a:r>
              <a:rPr lang="sv-SE" dirty="0" err="1"/>
              <a:t>explicity</a:t>
            </a:r>
            <a:r>
              <a:rPr lang="sv-SE" dirty="0"/>
              <a:t> </a:t>
            </a:r>
            <a:r>
              <a:rPr lang="sv-SE" dirty="0" err="1"/>
              <a:t>possible</a:t>
            </a:r>
            <a:r>
              <a:rPr lang="sv-SE" dirty="0"/>
              <a:t> common mode </a:t>
            </a:r>
            <a:r>
              <a:rPr lang="sv-SE" dirty="0" err="1"/>
              <a:t>failures</a:t>
            </a:r>
            <a:r>
              <a:rPr lang="sv-SE" dirty="0"/>
              <a:t> and present </a:t>
            </a:r>
            <a:r>
              <a:rPr lang="sv-SE" dirty="0" err="1"/>
              <a:t>this</a:t>
            </a:r>
            <a:r>
              <a:rPr lang="sv-SE" dirty="0"/>
              <a:t> at the CDR.</a:t>
            </a:r>
          </a:p>
          <a:p>
            <a:pPr marL="342900" indent="-342900">
              <a:buFont typeface="+mj-lt"/>
              <a:buAutoNum type="arabicPeriod"/>
            </a:pPr>
            <a:r>
              <a:rPr lang="sv-SE" dirty="0"/>
              <a:t>A </a:t>
            </a:r>
            <a:r>
              <a:rPr lang="sv-SE" dirty="0" err="1"/>
              <a:t>verification</a:t>
            </a:r>
            <a:r>
              <a:rPr lang="sv-SE" dirty="0"/>
              <a:t> plan </a:t>
            </a:r>
            <a:r>
              <a:rPr lang="sv-SE" dirty="0" err="1"/>
              <a:t>specific</a:t>
            </a:r>
            <a:r>
              <a:rPr lang="sv-SE" dirty="0"/>
              <a:t> to the TS2 PPS </a:t>
            </a:r>
            <a:r>
              <a:rPr lang="sv-SE" dirty="0" err="1"/>
              <a:t>shall</a:t>
            </a:r>
            <a:r>
              <a:rPr lang="sv-SE" dirty="0"/>
              <a:t> be </a:t>
            </a:r>
            <a:r>
              <a:rPr lang="sv-SE" dirty="0" err="1"/>
              <a:t>created</a:t>
            </a:r>
            <a:r>
              <a:rPr lang="sv-SE" dirty="0"/>
              <a:t> prior to the CDR.</a:t>
            </a:r>
          </a:p>
          <a:p>
            <a:pPr marL="342900" indent="-342900">
              <a:buFont typeface="+mj-lt"/>
              <a:buAutoNum type="arabicPeriod"/>
            </a:pPr>
            <a:endParaRPr lang="sv-SE" dirty="0"/>
          </a:p>
          <a:p>
            <a:pPr marL="342900" indent="-342900">
              <a:buFont typeface="+mj-lt"/>
              <a:buAutoNum type="arabicPeriod"/>
            </a:pPr>
            <a:endParaRPr lang="sv-SE" dirty="0"/>
          </a:p>
        </p:txBody>
      </p:sp>
    </p:spTree>
    <p:extLst>
      <p:ext uri="{BB962C8B-B14F-4D97-AF65-F5344CB8AC3E}">
        <p14:creationId xmlns:p14="http://schemas.microsoft.com/office/powerpoint/2010/main" val="53419387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38087</TotalTime>
  <Words>579</Words>
  <Application>Microsoft Macintosh PowerPoint</Application>
  <PresentationFormat>On-screen Show (4:3)</PresentationFormat>
  <Paragraphs>93</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Lucida Grande</vt:lpstr>
      <vt:lpstr>Wingdings</vt:lpstr>
      <vt:lpstr>Office-tema</vt:lpstr>
      <vt:lpstr>Anpassad formgivning</vt:lpstr>
      <vt:lpstr>PowerPoint Presentation</vt:lpstr>
      <vt:lpstr>General Comments</vt:lpstr>
      <vt:lpstr>Decision</vt:lpstr>
      <vt:lpstr>Answers to Charge Questions</vt:lpstr>
      <vt:lpstr>Answers to Charge Questions</vt:lpstr>
      <vt:lpstr>Answers to Charge Questions</vt:lpstr>
      <vt:lpstr>Answers to Charge Questions</vt:lpstr>
      <vt:lpstr>Answers to Charge Questions</vt:lpstr>
      <vt:lpstr>Recommendations</vt:lpstr>
      <vt:lpstr>One Last Comment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Microsoft Office User</cp:lastModifiedBy>
  <cp:revision>907</cp:revision>
  <cp:lastPrinted>2013-11-04T14:55:04Z</cp:lastPrinted>
  <dcterms:created xsi:type="dcterms:W3CDTF">2013-09-21T18:00:17Z</dcterms:created>
  <dcterms:modified xsi:type="dcterms:W3CDTF">2019-02-11T15:59:12Z</dcterms:modified>
</cp:coreProperties>
</file>