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48" r:id="rId1"/>
  </p:sldMasterIdLst>
  <p:notesMasterIdLst>
    <p:notesMasterId r:id="rId37"/>
  </p:notesMasterIdLst>
  <p:sldIdLst>
    <p:sldId id="319" r:id="rId2"/>
    <p:sldId id="278" r:id="rId3"/>
    <p:sldId id="280" r:id="rId4"/>
    <p:sldId id="286" r:id="rId5"/>
    <p:sldId id="293" r:id="rId6"/>
    <p:sldId id="292" r:id="rId7"/>
    <p:sldId id="304" r:id="rId8"/>
    <p:sldId id="291" r:id="rId9"/>
    <p:sldId id="288" r:id="rId10"/>
    <p:sldId id="297" r:id="rId11"/>
    <p:sldId id="298" r:id="rId12"/>
    <p:sldId id="300" r:id="rId13"/>
    <p:sldId id="301" r:id="rId14"/>
    <p:sldId id="303" r:id="rId15"/>
    <p:sldId id="302" r:id="rId16"/>
    <p:sldId id="268" r:id="rId17"/>
    <p:sldId id="306" r:id="rId18"/>
    <p:sldId id="308" r:id="rId19"/>
    <p:sldId id="309" r:id="rId20"/>
    <p:sldId id="312" r:id="rId21"/>
    <p:sldId id="310" r:id="rId22"/>
    <p:sldId id="311" r:id="rId23"/>
    <p:sldId id="313" r:id="rId24"/>
    <p:sldId id="307" r:id="rId25"/>
    <p:sldId id="315" r:id="rId26"/>
    <p:sldId id="314" r:id="rId27"/>
    <p:sldId id="317" r:id="rId28"/>
    <p:sldId id="318" r:id="rId29"/>
    <p:sldId id="320" r:id="rId30"/>
    <p:sldId id="321" r:id="rId31"/>
    <p:sldId id="322" r:id="rId32"/>
    <p:sldId id="323" r:id="rId33"/>
    <p:sldId id="326" r:id="rId34"/>
    <p:sldId id="324" r:id="rId35"/>
    <p:sldId id="325" r:id="rId3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2F"/>
    <a:srgbClr val="F6D86A"/>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82807" autoAdjust="0"/>
  </p:normalViewPr>
  <p:slideViewPr>
    <p:cSldViewPr>
      <p:cViewPr varScale="1">
        <p:scale>
          <a:sx n="68" d="100"/>
          <a:sy n="68" d="100"/>
        </p:scale>
        <p:origin x="1829"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2019-02-11</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3581468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3530964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11</a:t>
            </a:fld>
            <a:endParaRPr lang="sv-SE" dirty="0"/>
          </a:p>
        </p:txBody>
      </p:sp>
    </p:spTree>
    <p:extLst>
      <p:ext uri="{BB962C8B-B14F-4D97-AF65-F5344CB8AC3E}">
        <p14:creationId xmlns:p14="http://schemas.microsoft.com/office/powerpoint/2010/main" val="770532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dirty="0"/>
          </a:p>
        </p:txBody>
      </p:sp>
    </p:spTree>
    <p:extLst>
      <p:ext uri="{BB962C8B-B14F-4D97-AF65-F5344CB8AC3E}">
        <p14:creationId xmlns:p14="http://schemas.microsoft.com/office/powerpoint/2010/main" val="1808650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1A53A7-64CD-4D0E-AAE8-1AC9C79D7085}" type="slidenum">
              <a:rPr lang="sv-SE" smtClean="0"/>
              <a:t>13</a:t>
            </a:fld>
            <a:endParaRPr lang="sv-SE" dirty="0"/>
          </a:p>
        </p:txBody>
      </p:sp>
    </p:spTree>
    <p:extLst>
      <p:ext uri="{BB962C8B-B14F-4D97-AF65-F5344CB8AC3E}">
        <p14:creationId xmlns:p14="http://schemas.microsoft.com/office/powerpoint/2010/main" val="2816087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a:t>
            </a:fld>
            <a:endParaRPr lang="sv-SE" dirty="0"/>
          </a:p>
        </p:txBody>
      </p:sp>
    </p:spTree>
    <p:extLst>
      <p:ext uri="{BB962C8B-B14F-4D97-AF65-F5344CB8AC3E}">
        <p14:creationId xmlns:p14="http://schemas.microsoft.com/office/powerpoint/2010/main" val="3757538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1492280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151626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PSR: </a:t>
            </a:r>
            <a:r>
              <a:rPr lang="en-GB" sz="1200" kern="1200" dirty="0">
                <a:solidFill>
                  <a:schemeClr val="tx1"/>
                </a:solidFill>
                <a:effectLst/>
                <a:latin typeface="+mn-lt"/>
                <a:ea typeface="+mn-ea"/>
                <a:cs typeface="+mn-cs"/>
              </a:rPr>
              <a:t>The PSR verifies that enough information is available to start working on the PSS system.</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effectLst/>
                <a:latin typeface="+mn-lt"/>
                <a:ea typeface="+mn-ea"/>
                <a:cs typeface="+mn-cs"/>
              </a:rPr>
              <a:t>P</a:t>
            </a:r>
            <a:r>
              <a:rPr lang="en-GB" sz="1200" b="1" kern="1200" dirty="0">
                <a:solidFill>
                  <a:schemeClr val="tx1"/>
                </a:solidFill>
                <a:effectLst/>
                <a:latin typeface="+mn-lt"/>
                <a:ea typeface="+mn-ea"/>
                <a:cs typeface="+mn-cs"/>
              </a:rPr>
              <a:t>DR: </a:t>
            </a:r>
            <a:r>
              <a:rPr lang="en-GB" sz="1200" kern="1200" dirty="0">
                <a:solidFill>
                  <a:schemeClr val="tx1"/>
                </a:solidFill>
                <a:effectLst/>
                <a:latin typeface="+mn-lt"/>
                <a:ea typeface="+mn-ea"/>
                <a:cs typeface="+mn-cs"/>
              </a:rPr>
              <a:t>The PDR verifies that the conceptual design and the planned technical approach shall meet the requirements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effectLst/>
                <a:latin typeface="+mn-lt"/>
                <a:ea typeface="+mn-ea"/>
                <a:cs typeface="+mn-cs"/>
              </a:rPr>
              <a:t>CDR</a:t>
            </a:r>
            <a:r>
              <a:rPr lang="sv-SE" sz="120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CDR verifies that the specified requirements are met by the detailed, or critical design and demonstrates that maturity of the design is appropriate to proceed into implementation and installation.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effectLst/>
                <a:latin typeface="+mn-lt"/>
                <a:ea typeface="+mn-ea"/>
                <a:cs typeface="+mn-cs"/>
              </a:rPr>
              <a:t>T</a:t>
            </a:r>
            <a:r>
              <a:rPr lang="en-GB" sz="1200" b="1" kern="1200" dirty="0">
                <a:solidFill>
                  <a:schemeClr val="tx1"/>
                </a:solidFill>
                <a:effectLst/>
                <a:latin typeface="+mn-lt"/>
                <a:ea typeface="+mn-ea"/>
                <a:cs typeface="+mn-cs"/>
              </a:rPr>
              <a:t>RR: </a:t>
            </a:r>
            <a:r>
              <a:rPr lang="en-GB" sz="1200" kern="1200" dirty="0">
                <a:solidFill>
                  <a:schemeClr val="tx1"/>
                </a:solidFill>
                <a:effectLst/>
                <a:latin typeface="+mn-lt"/>
                <a:ea typeface="+mn-ea"/>
                <a:cs typeface="+mn-cs"/>
              </a:rPr>
              <a:t>The TRR verifies that the product, its test equipment, support personnel, and test procedures are ready for verification and validation.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Functional Safety assessment (FSA): </a:t>
            </a:r>
            <a:r>
              <a:rPr lang="en-GB" sz="1200" kern="1200" dirty="0">
                <a:solidFill>
                  <a:schemeClr val="tx1"/>
                </a:solidFill>
                <a:effectLst/>
                <a:latin typeface="+mn-lt"/>
                <a:ea typeface="+mn-ea"/>
                <a:cs typeface="+mn-cs"/>
              </a:rPr>
              <a:t>Zurich University of Applied Sciences (ZHAW). The shortcomings of the items under assessment shall be specified and recommendations on modifications shall be proposed by Zurich University of Applied Sciences (ZHAW).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242806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2835324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549006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10"/>
          </p:nvPr>
        </p:nvSpPr>
        <p:spPr/>
        <p:txBody>
          <a:bodyPr/>
          <a:lstStyle/>
          <a:p>
            <a:fld id="{161A53A7-64CD-4D0E-AAE8-1AC9C79D7085}" type="slidenum">
              <a:rPr lang="sv-SE" smtClean="0"/>
              <a:t>8</a:t>
            </a:fld>
            <a:endParaRPr lang="sv-SE" dirty="0"/>
          </a:p>
        </p:txBody>
      </p:sp>
    </p:spTree>
    <p:extLst>
      <p:ext uri="{BB962C8B-B14F-4D97-AF65-F5344CB8AC3E}">
        <p14:creationId xmlns:p14="http://schemas.microsoft.com/office/powerpoint/2010/main" val="3819591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t>Methods: </a:t>
            </a:r>
            <a:r>
              <a:rPr lang="en-GB" noProof="0" dirty="0"/>
              <a:t>Inspection and test, </a:t>
            </a:r>
            <a:r>
              <a:rPr lang="en-GB" sz="1200" kern="1200" noProof="0" dirty="0">
                <a:solidFill>
                  <a:schemeClr val="tx1"/>
                </a:solidFill>
                <a:effectLst/>
                <a:latin typeface="+mn-lt"/>
                <a:ea typeface="+mn-ea"/>
                <a:cs typeface="+mn-cs"/>
              </a:rPr>
              <a:t>checks insultation resistance, disruptive discharge, residual voltage etc </a:t>
            </a:r>
          </a:p>
          <a:p>
            <a:r>
              <a:rPr lang="en-GB" sz="1200" b="1" kern="1200" noProof="0" dirty="0">
                <a:solidFill>
                  <a:schemeClr val="tx1"/>
                </a:solidFill>
                <a:effectLst/>
                <a:latin typeface="+mn-lt"/>
                <a:ea typeface="+mn-ea"/>
                <a:cs typeface="+mn-cs"/>
              </a:rPr>
              <a:t>Tools: </a:t>
            </a:r>
            <a:r>
              <a:rPr lang="en-GB" sz="1200" b="0" kern="1200" noProof="0" dirty="0" err="1">
                <a:solidFill>
                  <a:schemeClr val="tx1"/>
                </a:solidFill>
                <a:effectLst/>
                <a:latin typeface="+mn-lt"/>
                <a:ea typeface="+mn-ea"/>
                <a:cs typeface="+mn-cs"/>
              </a:rPr>
              <a:t>Multimeter</a:t>
            </a:r>
            <a:r>
              <a:rPr lang="en-GB" sz="1200" b="0" kern="1200" noProof="0" dirty="0">
                <a:solidFill>
                  <a:schemeClr val="tx1"/>
                </a:solidFill>
                <a:effectLst/>
                <a:latin typeface="+mn-lt"/>
                <a:ea typeface="+mn-ea"/>
                <a:cs typeface="+mn-cs"/>
              </a:rPr>
              <a:t>, Insulation tester, Loop calibrator, Windows laptop with a PLC programming tool to force and monitor signals to PLC modules</a:t>
            </a:r>
            <a:endParaRPr lang="en-GB" b="0" noProof="0" dirty="0"/>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3200349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2019-02-11</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6EB99CB0-346B-43FA-9EE6-F90C3F3BC0BA}" type="datetime1">
              <a:rPr lang="sv-SE" smtClean="0"/>
              <a:t>2019-02-11</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42E66B7F-8271-49DA-A25A-F4BB9F476347}" type="datetime1">
              <a:rPr lang="sv-SE" smtClean="0"/>
              <a:t>2019-02-11</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2019-02-11</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2019-02-11</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0"/>
            <a:ext cx="7772400" cy="1251570"/>
          </a:xfrm>
        </p:spPr>
        <p:txBody>
          <a:bodyPr>
            <a:noAutofit/>
          </a:bodyPr>
          <a:lstStyle/>
          <a:p>
            <a:pPr algn="ctr"/>
            <a:r>
              <a:rPr lang="en-GB" dirty="0"/>
              <a:t>PSS verification and validation</a:t>
            </a:r>
            <a:endParaRPr lang="en-GB" noProof="0" dirty="0"/>
          </a:p>
        </p:txBody>
      </p:sp>
      <p:sp>
        <p:nvSpPr>
          <p:cNvPr id="3" name="Subtitle 2"/>
          <p:cNvSpPr>
            <a:spLocks noGrp="1"/>
          </p:cNvSpPr>
          <p:nvPr>
            <p:ph type="subTitle" idx="1"/>
          </p:nvPr>
        </p:nvSpPr>
        <p:spPr>
          <a:xfrm>
            <a:off x="1259632" y="4365104"/>
            <a:ext cx="6400800" cy="625624"/>
          </a:xfrm>
        </p:spPr>
        <p:txBody>
          <a:bodyPr>
            <a:noAutofit/>
          </a:bodyPr>
          <a:lstStyle/>
          <a:p>
            <a:r>
              <a:rPr lang="en-US" sz="1800" dirty="0">
                <a:solidFill>
                  <a:schemeClr val="bg1"/>
                </a:solidFill>
              </a:rPr>
              <a:t>Paulina Skog</a:t>
            </a:r>
            <a:br>
              <a:rPr lang="en-US" sz="1800" dirty="0">
                <a:solidFill>
                  <a:schemeClr val="bg1"/>
                </a:solidFill>
              </a:rPr>
            </a:br>
            <a:r>
              <a:rPr lang="en-US" sz="1800" dirty="0">
                <a:solidFill>
                  <a:schemeClr val="bg1"/>
                </a:solidFill>
              </a:rPr>
              <a:t>On behalf of Protection Systems Group</a:t>
            </a:r>
            <a:endParaRPr lang="en-GB" sz="1400" dirty="0">
              <a:solidFill>
                <a:schemeClr val="bg1"/>
              </a:solidFill>
            </a:endParaRPr>
          </a:p>
        </p:txBody>
      </p:sp>
      <p:sp>
        <p:nvSpPr>
          <p:cNvPr id="4" name="Rectangle 3"/>
          <p:cNvSpPr/>
          <p:nvPr/>
        </p:nvSpPr>
        <p:spPr>
          <a:xfrm>
            <a:off x="2272916" y="5949280"/>
            <a:ext cx="4374232" cy="523210"/>
          </a:xfrm>
          <a:prstGeom prst="rect">
            <a:avLst/>
          </a:prstGeom>
        </p:spPr>
        <p:txBody>
          <a:bodyPr wrap="square" lIns="91429" tIns="45715" rIns="91429" bIns="45715">
            <a:spAutoFit/>
          </a:bodyPr>
          <a:lstStyle/>
          <a:p>
            <a:pPr algn="ctr"/>
            <a:r>
              <a:rPr lang="sv-SE" sz="1400" dirty="0">
                <a:solidFill>
                  <a:srgbClr val="FFFFFF"/>
                </a:solidFill>
              </a:rPr>
              <a:t>ESS/ICS/PS</a:t>
            </a:r>
          </a:p>
          <a:p>
            <a:pPr algn="ctr"/>
            <a:r>
              <a:rPr lang="sv-SE" sz="1400" dirty="0">
                <a:solidFill>
                  <a:srgbClr val="FFFFFF"/>
                </a:solidFill>
              </a:rPr>
              <a:t>2019-02-11</a:t>
            </a:r>
            <a:endParaRPr lang="en-GB" sz="1400" dirty="0">
              <a:solidFill>
                <a:srgbClr val="FFFFFF"/>
              </a:solidFill>
            </a:endParaRPr>
          </a:p>
        </p:txBody>
      </p:sp>
      <p:sp>
        <p:nvSpPr>
          <p:cNvPr id="6" name="Rectangle 5"/>
          <p:cNvSpPr/>
          <p:nvPr/>
        </p:nvSpPr>
        <p:spPr>
          <a:xfrm>
            <a:off x="251520" y="332656"/>
            <a:ext cx="6768752" cy="400099"/>
          </a:xfrm>
          <a:prstGeom prst="rect">
            <a:avLst/>
          </a:prstGeom>
        </p:spPr>
        <p:txBody>
          <a:bodyPr wrap="square" lIns="91429" tIns="45715" rIns="91429" bIns="45715">
            <a:spAutoFit/>
          </a:bodyPr>
          <a:lstStyle/>
          <a:p>
            <a:r>
              <a:rPr lang="en-US" sz="2000" dirty="0">
                <a:solidFill>
                  <a:prstClr val="white"/>
                </a:solidFill>
                <a:ea typeface="+mj-ea"/>
                <a:cs typeface="+mj-cs"/>
              </a:rPr>
              <a:t>TS2 PSS Preliminary Design Review</a:t>
            </a:r>
            <a:endParaRPr lang="en-GB" sz="1200" dirty="0"/>
          </a:p>
        </p:txBody>
      </p:sp>
    </p:spTree>
    <p:extLst>
      <p:ext uri="{BB962C8B-B14F-4D97-AF65-F5344CB8AC3E}">
        <p14:creationId xmlns:p14="http://schemas.microsoft.com/office/powerpoint/2010/main" val="162011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Hardware SAT</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Verifies that the hardware system is installed as specified in its operational environment (On site). </a:t>
            </a:r>
          </a:p>
          <a:p>
            <a:r>
              <a:rPr lang="en-GB" dirty="0"/>
              <a:t>HWSAT include the same tests as the HWFAT and some additional </a:t>
            </a:r>
            <a:r>
              <a:rPr lang="en-GB" b="1" dirty="0"/>
              <a:t>field device tests </a:t>
            </a:r>
            <a:r>
              <a:rPr lang="en-GB" dirty="0"/>
              <a:t>and a </a:t>
            </a:r>
            <a:r>
              <a:rPr lang="en-GB" b="1" dirty="0"/>
              <a:t>loop check</a:t>
            </a:r>
            <a:r>
              <a:rPr lang="en-GB" dirty="0"/>
              <a:t>.</a:t>
            </a:r>
          </a:p>
          <a:p>
            <a:r>
              <a:rPr lang="en-GB" b="1" i="1" dirty="0"/>
              <a:t>Note:</a:t>
            </a:r>
            <a:r>
              <a:rPr lang="en-GB" dirty="0"/>
              <a:t> </a:t>
            </a:r>
            <a:r>
              <a:rPr lang="en-GB" sz="2400" dirty="0"/>
              <a:t>This HWSAT does not follow the IEC61511 standard definition of SAT. The SAT according to the standard is </a:t>
            </a:r>
            <a:r>
              <a:rPr lang="en-GB" sz="2400" b="1" dirty="0"/>
              <a:t>included in the validation </a:t>
            </a:r>
            <a:r>
              <a:rPr lang="en-GB" sz="2400" dirty="0"/>
              <a:t>described in the validation section of this document. </a:t>
            </a:r>
          </a:p>
          <a:p>
            <a:pPr marL="0" indent="0">
              <a:buNone/>
            </a:pPr>
            <a:endParaRPr lang="en-GB" dirty="0"/>
          </a:p>
          <a:p>
            <a:endParaRPr lang="en-GB" dirty="0"/>
          </a:p>
        </p:txBody>
      </p:sp>
    </p:spTree>
    <p:extLst>
      <p:ext uri="{BB962C8B-B14F-4D97-AF65-F5344CB8AC3E}">
        <p14:creationId xmlns:p14="http://schemas.microsoft.com/office/powerpoint/2010/main" val="2388562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Software verification</a:t>
            </a:r>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lvl="0" indent="0">
              <a:buNone/>
            </a:pPr>
            <a:r>
              <a:rPr lang="en-GB" dirty="0"/>
              <a:t>The Software FAT follows the recommendations from IEC 61511 standard and has two stages: </a:t>
            </a:r>
          </a:p>
          <a:p>
            <a:r>
              <a:rPr lang="en-GB" dirty="0"/>
              <a:t>Software Pre FAT - preparation for software FAT, where the software developer tests the code in test environment, mainly through simulation.</a:t>
            </a:r>
          </a:p>
          <a:p>
            <a:r>
              <a:rPr lang="en-GB" dirty="0"/>
              <a:t>Software FAT (included in PSS SIT and FIT)</a:t>
            </a:r>
          </a:p>
          <a:p>
            <a:endParaRPr lang="en-GB" dirty="0"/>
          </a:p>
        </p:txBody>
      </p:sp>
    </p:spTree>
    <p:extLst>
      <p:ext uri="{BB962C8B-B14F-4D97-AF65-F5344CB8AC3E}">
        <p14:creationId xmlns:p14="http://schemas.microsoft.com/office/powerpoint/2010/main" val="1017483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Software Pre FAT</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endParaRPr lang="en-GB" dirty="0"/>
          </a:p>
          <a:p>
            <a:r>
              <a:rPr lang="en-GB" dirty="0"/>
              <a:t>It includes the software code review</a:t>
            </a:r>
          </a:p>
          <a:p>
            <a:pPr lvl="1"/>
            <a:r>
              <a:rPr lang="en-GB" dirty="0"/>
              <a:t>shall include a confirmation from independent software code review that software is ready for SIT.</a:t>
            </a:r>
          </a:p>
          <a:p>
            <a:endParaRPr lang="en-GB" dirty="0"/>
          </a:p>
        </p:txBody>
      </p:sp>
    </p:spTree>
    <p:extLst>
      <p:ext uri="{BB962C8B-B14F-4D97-AF65-F5344CB8AC3E}">
        <p14:creationId xmlns:p14="http://schemas.microsoft.com/office/powerpoint/2010/main" val="4013465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lstStyle/>
          <a:p>
            <a:r>
              <a:rPr lang="en-GB" b="1" dirty="0"/>
              <a:t>Site Integration Test (SIT)</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normAutofit fontScale="70000" lnSpcReduction="20000"/>
          </a:bodyPr>
          <a:lstStyle/>
          <a:p>
            <a:r>
              <a:rPr lang="en-GB" dirty="0"/>
              <a:t>The SIT verifies that installed hardware and software work together properly.</a:t>
            </a:r>
          </a:p>
          <a:p>
            <a:pPr marL="0" indent="0">
              <a:buNone/>
            </a:pPr>
            <a:endParaRPr lang="en-GB" dirty="0"/>
          </a:p>
          <a:p>
            <a:r>
              <a:rPr lang="en-GB" dirty="0"/>
              <a:t>For software (A.12.5.3 in IEC 61511-2): </a:t>
            </a:r>
          </a:p>
          <a:p>
            <a:pPr lvl="1"/>
            <a:r>
              <a:rPr lang="en-US" dirty="0"/>
              <a:t>Performance tests </a:t>
            </a:r>
          </a:p>
          <a:p>
            <a:pPr lvl="1"/>
            <a:r>
              <a:rPr lang="en-US" dirty="0"/>
              <a:t>Integration-level structural tests </a:t>
            </a:r>
          </a:p>
          <a:p>
            <a:pPr lvl="1"/>
            <a:r>
              <a:rPr lang="en-US" dirty="0"/>
              <a:t>System-level integration tests</a:t>
            </a:r>
          </a:p>
          <a:p>
            <a:pPr marL="457200" lvl="1" indent="0">
              <a:buNone/>
            </a:pPr>
            <a:endParaRPr lang="en-US" dirty="0"/>
          </a:p>
          <a:p>
            <a:r>
              <a:rPr lang="en-US" dirty="0"/>
              <a:t>Tools: </a:t>
            </a:r>
          </a:p>
          <a:p>
            <a:pPr lvl="1"/>
            <a:r>
              <a:rPr lang="en-US" dirty="0"/>
              <a:t>Windows laptop with PLC programming tool</a:t>
            </a:r>
          </a:p>
          <a:p>
            <a:pPr lvl="1"/>
            <a:r>
              <a:rPr lang="en-US" dirty="0"/>
              <a:t>Multimeter for continuity tests</a:t>
            </a:r>
          </a:p>
          <a:p>
            <a:pPr lvl="1"/>
            <a:r>
              <a:rPr lang="en-US" dirty="0"/>
              <a:t>PSS PLCs</a:t>
            </a:r>
          </a:p>
          <a:p>
            <a:pPr lvl="1"/>
            <a:r>
              <a:rPr lang="en-US" dirty="0"/>
              <a:t>PSS HMI-s </a:t>
            </a:r>
          </a:p>
          <a:p>
            <a:pPr lvl="1"/>
            <a:endParaRPr lang="en-GB" dirty="0"/>
          </a:p>
          <a:p>
            <a:r>
              <a:rPr lang="en-GB" dirty="0"/>
              <a:t>Note: To reduce the risk of damaging the SAE due to repeated tests, the SAE shall be disconnected from PSS during PSS SIT. </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13</a:t>
            </a:fld>
            <a:endParaRPr lang="sv-SE" dirty="0"/>
          </a:p>
        </p:txBody>
      </p:sp>
    </p:spTree>
    <p:extLst>
      <p:ext uri="{BB962C8B-B14F-4D97-AF65-F5344CB8AC3E}">
        <p14:creationId xmlns:p14="http://schemas.microsoft.com/office/powerpoint/2010/main" val="221681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lstStyle/>
          <a:p>
            <a:r>
              <a:rPr lang="en-GB" b="1" dirty="0"/>
              <a:t>Final Integration Test (FIT)</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lstStyle/>
          <a:p>
            <a:r>
              <a:rPr lang="en-GB" dirty="0"/>
              <a:t>The FIT is a repetition of SIT whilst SAE is operational and connected to PSS.</a:t>
            </a:r>
          </a:p>
          <a:p>
            <a:endParaRPr lang="en-GB" dirty="0"/>
          </a:p>
          <a:p>
            <a:r>
              <a:rPr lang="en-GB" dirty="0"/>
              <a:t>Stakeholder associated equipment (SAE)</a:t>
            </a:r>
          </a:p>
          <a:p>
            <a:pPr lvl="1"/>
            <a:r>
              <a:rPr lang="en-GB" dirty="0"/>
              <a:t>Equipment in TS2 that TS2PSS interlocks in order to mitigate risk associated with them.</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14</a:t>
            </a:fld>
            <a:endParaRPr lang="sv-SE" dirty="0"/>
          </a:p>
        </p:txBody>
      </p:sp>
    </p:spTree>
    <p:extLst>
      <p:ext uri="{BB962C8B-B14F-4D97-AF65-F5344CB8AC3E}">
        <p14:creationId xmlns:p14="http://schemas.microsoft.com/office/powerpoint/2010/main" val="1687557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fontScale="90000"/>
          </a:bodyPr>
          <a:lstStyle/>
          <a:p>
            <a:r>
              <a:rPr lang="en-GB" b="1" dirty="0"/>
              <a:t>System demonstration and handover</a:t>
            </a:r>
            <a:br>
              <a:rPr lang="en-GB" b="1" dirty="0"/>
            </a:b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lstStyle/>
          <a:p>
            <a:r>
              <a:rPr lang="en-GB" dirty="0"/>
              <a:t>The demo covers the real system and the positive tests from the FIT</a:t>
            </a:r>
          </a:p>
          <a:p>
            <a:r>
              <a:rPr lang="en-GB" dirty="0"/>
              <a:t>To prove that PSS meets the safety and operational requirements</a:t>
            </a:r>
          </a:p>
          <a:p>
            <a:r>
              <a:rPr lang="en-GB" dirty="0"/>
              <a:t>Presented to all identified stakeholders </a:t>
            </a:r>
          </a:p>
          <a:p>
            <a:pPr lvl="1"/>
            <a:r>
              <a:rPr lang="en-GB" dirty="0"/>
              <a:t>The stakeholders shall have access to all PSS documentation before the handover and demonstration.</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15</a:t>
            </a:fld>
            <a:endParaRPr lang="sv-SE" dirty="0"/>
          </a:p>
        </p:txBody>
      </p:sp>
    </p:spTree>
    <p:extLst>
      <p:ext uri="{BB962C8B-B14F-4D97-AF65-F5344CB8AC3E}">
        <p14:creationId xmlns:p14="http://schemas.microsoft.com/office/powerpoint/2010/main" val="904607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r>
              <a:rPr lang="sv-SE" noProof="0" dirty="0"/>
              <a:t>?</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16</a:t>
            </a:fld>
            <a:endParaRPr lang="en-GB" dirty="0"/>
          </a:p>
        </p:txBody>
      </p:sp>
      <p:sp>
        <p:nvSpPr>
          <p:cNvPr id="5" name="Content Placeholder 4"/>
          <p:cNvSpPr>
            <a:spLocks noGrp="1"/>
          </p:cNvSpPr>
          <p:nvPr>
            <p:ph idx="1"/>
          </p:nvPr>
        </p:nvSpPr>
        <p:spPr>
          <a:xfrm>
            <a:off x="2339752" y="1815408"/>
            <a:ext cx="4488160" cy="596179"/>
          </a:xfrm>
          <a:solidFill>
            <a:srgbClr val="FFCD2F"/>
          </a:solidFill>
        </p:spPr>
        <p:txBody>
          <a:bodyPr>
            <a:normAutofit/>
          </a:bodyPr>
          <a:lstStyle/>
          <a:p>
            <a:pPr marL="0" indent="0">
              <a:buNone/>
            </a:pPr>
            <a:r>
              <a:rPr lang="en-US" dirty="0">
                <a:solidFill>
                  <a:schemeClr val="tx1"/>
                </a:solidFill>
              </a:rPr>
              <a:t>Thank you for your attention!</a:t>
            </a:r>
          </a:p>
        </p:txBody>
      </p:sp>
      <p:pic>
        <p:nvPicPr>
          <p:cNvPr id="2052" name="Picture 4" descr="Image result for questions funny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564904"/>
            <a:ext cx="1955910" cy="3343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76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lstStyle/>
          <a:p>
            <a:r>
              <a:rPr lang="en-GB" b="1" dirty="0"/>
              <a:t>Verification Methods</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normAutofit fontScale="70000" lnSpcReduction="20000"/>
          </a:bodyPr>
          <a:lstStyle/>
          <a:p>
            <a:pPr marL="0" indent="0">
              <a:buNone/>
            </a:pPr>
            <a:r>
              <a:rPr lang="en-GB" dirty="0"/>
              <a:t>The following standard methods are used according to the INCOSE System Engineering Handbook:</a:t>
            </a:r>
            <a:endParaRPr lang="en-GB" sz="2400" dirty="0"/>
          </a:p>
          <a:p>
            <a:pPr lvl="0"/>
            <a:r>
              <a:rPr lang="en-GB" b="1" dirty="0"/>
              <a:t>Analysis: </a:t>
            </a:r>
            <a:r>
              <a:rPr lang="en-GB" dirty="0"/>
              <a:t>Critical and careful evaluation of a situation or problem that shows the theoretical compliance, e.g. by use of simulation or analytical data.</a:t>
            </a:r>
            <a:r>
              <a:rPr lang="en-GB" b="1" dirty="0"/>
              <a:t> </a:t>
            </a:r>
            <a:endParaRPr lang="en-GB" dirty="0"/>
          </a:p>
          <a:p>
            <a:pPr lvl="0"/>
            <a:r>
              <a:rPr lang="en-GB" b="1" dirty="0"/>
              <a:t>Test:</a:t>
            </a:r>
            <a:r>
              <a:rPr lang="en-GB" dirty="0"/>
              <a:t> Program or procedure that is designed to verify that a system conforms to its requirements.</a:t>
            </a:r>
          </a:p>
          <a:p>
            <a:pPr lvl="0"/>
            <a:r>
              <a:rPr lang="en-GB" b="1" dirty="0"/>
              <a:t>Inspection:</a:t>
            </a:r>
            <a:r>
              <a:rPr lang="en-GB" dirty="0"/>
              <a:t> Visual examination of a system and associated descriptive documentation.</a:t>
            </a:r>
          </a:p>
          <a:p>
            <a:pPr lvl="0"/>
            <a:r>
              <a:rPr lang="en-GB" b="1" dirty="0"/>
              <a:t>Demonstration</a:t>
            </a:r>
            <a:r>
              <a:rPr lang="en-GB" dirty="0"/>
              <a:t>: Verification by witnessing an actual operation in the expected1 or simulated environment, without need for measurement data, additional test equipment or post demonstration analysis.</a:t>
            </a:r>
          </a:p>
          <a:p>
            <a:pPr lvl="0"/>
            <a:r>
              <a:rPr lang="en-GB" b="1" dirty="0"/>
              <a:t>Review</a:t>
            </a:r>
            <a:r>
              <a:rPr lang="en-GB" dirty="0"/>
              <a:t>: A formal assessment or evaluation of documentation, procedures, decisions or design, with the intention of ensuring that specific requirements are fulfilled. The different reviews are specified further in the next section. </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17</a:t>
            </a:fld>
            <a:endParaRPr lang="sv-SE" dirty="0"/>
          </a:p>
        </p:txBody>
      </p:sp>
    </p:spTree>
    <p:extLst>
      <p:ext uri="{BB962C8B-B14F-4D97-AF65-F5344CB8AC3E}">
        <p14:creationId xmlns:p14="http://schemas.microsoft.com/office/powerpoint/2010/main" val="1162089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Pre Start Review (PSR) </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lstStyle/>
          <a:p>
            <a:r>
              <a:rPr lang="en-GB" dirty="0"/>
              <a:t>The PSR verifies that enough information is available to start working on the PSS system.</a:t>
            </a:r>
          </a:p>
          <a:p>
            <a:pPr marL="0" indent="0">
              <a:buNone/>
            </a:pPr>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18</a:t>
            </a:fld>
            <a:endParaRPr lang="sv-SE" dirty="0"/>
          </a:p>
        </p:txBody>
      </p:sp>
      <p:graphicFrame>
        <p:nvGraphicFramePr>
          <p:cNvPr id="7" name="Table 6">
            <a:extLst>
              <a:ext uri="{FF2B5EF4-FFF2-40B4-BE49-F238E27FC236}">
                <a16:creationId xmlns:a16="http://schemas.microsoft.com/office/drawing/2014/main" id="{48C2A278-FC53-4B34-A5AE-940E003278DE}"/>
              </a:ext>
            </a:extLst>
          </p:cNvPr>
          <p:cNvGraphicFramePr>
            <a:graphicFrameLocks noGrp="1"/>
          </p:cNvGraphicFramePr>
          <p:nvPr>
            <p:extLst>
              <p:ext uri="{D42A27DB-BD31-4B8C-83A1-F6EECF244321}">
                <p14:modId xmlns:p14="http://schemas.microsoft.com/office/powerpoint/2010/main" val="3688382884"/>
              </p:ext>
            </p:extLst>
          </p:nvPr>
        </p:nvGraphicFramePr>
        <p:xfrm>
          <a:off x="1475656" y="3212976"/>
          <a:ext cx="5560060" cy="2667000"/>
        </p:xfrm>
        <a:graphic>
          <a:graphicData uri="http://schemas.openxmlformats.org/drawingml/2006/table">
            <a:tbl>
              <a:tblPr firstRow="1" firstCol="1" bandRow="1">
                <a:tableStyleId>{5C22544A-7EE6-4342-B048-85BDC9FD1C3A}</a:tableStyleId>
              </a:tblPr>
              <a:tblGrid>
                <a:gridCol w="1390015">
                  <a:extLst>
                    <a:ext uri="{9D8B030D-6E8A-4147-A177-3AD203B41FA5}">
                      <a16:colId xmlns:a16="http://schemas.microsoft.com/office/drawing/2014/main" val="3106276125"/>
                    </a:ext>
                  </a:extLst>
                </a:gridCol>
                <a:gridCol w="1390015">
                  <a:extLst>
                    <a:ext uri="{9D8B030D-6E8A-4147-A177-3AD203B41FA5}">
                      <a16:colId xmlns:a16="http://schemas.microsoft.com/office/drawing/2014/main" val="1775178718"/>
                    </a:ext>
                  </a:extLst>
                </a:gridCol>
                <a:gridCol w="1390015">
                  <a:extLst>
                    <a:ext uri="{9D8B030D-6E8A-4147-A177-3AD203B41FA5}">
                      <a16:colId xmlns:a16="http://schemas.microsoft.com/office/drawing/2014/main" val="238820009"/>
                    </a:ext>
                  </a:extLst>
                </a:gridCol>
                <a:gridCol w="1390015">
                  <a:extLst>
                    <a:ext uri="{9D8B030D-6E8A-4147-A177-3AD203B41FA5}">
                      <a16:colId xmlns:a16="http://schemas.microsoft.com/office/drawing/2014/main" val="1944545483"/>
                    </a:ext>
                  </a:extLst>
                </a:gridCol>
              </a:tblGrid>
              <a:tr h="0">
                <a:tc>
                  <a:txBody>
                    <a:bodyPr/>
                    <a:lstStyle/>
                    <a:p>
                      <a:pPr>
                        <a:lnSpc>
                          <a:spcPts val="1400"/>
                        </a:lnSpc>
                        <a:spcAft>
                          <a:spcPts val="1200"/>
                        </a:spcAft>
                      </a:pPr>
                      <a:r>
                        <a:rPr lang="en-GB" sz="1200" dirty="0">
                          <a:effectLst/>
                        </a:rPr>
                        <a:t>Input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Output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Acceptance criteria</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Responsible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95780941"/>
                  </a:ext>
                </a:extLst>
              </a:tr>
              <a:tr h="0">
                <a:tc>
                  <a:txBody>
                    <a:bodyPr/>
                    <a:lstStyle/>
                    <a:p>
                      <a:pPr marL="342900" lvl="0" indent="-342900">
                        <a:lnSpc>
                          <a:spcPts val="1400"/>
                        </a:lnSpc>
                        <a:spcAft>
                          <a:spcPts val="0"/>
                        </a:spcAft>
                        <a:buFont typeface="Symbol" panose="05050102010706020507" pitchFamily="18" charset="2"/>
                        <a:buChar char=""/>
                      </a:pPr>
                      <a:r>
                        <a:rPr lang="en-GB" sz="1200" dirty="0">
                          <a:effectLst/>
                        </a:rPr>
                        <a:t>SAE technical description </a:t>
                      </a:r>
                    </a:p>
                    <a:p>
                      <a:pPr marL="342900" lvl="0" indent="-342900">
                        <a:lnSpc>
                          <a:spcPts val="1400"/>
                        </a:lnSpc>
                        <a:spcAft>
                          <a:spcPts val="0"/>
                        </a:spcAft>
                        <a:buFont typeface="Symbol" panose="05050102010706020507" pitchFamily="18" charset="2"/>
                        <a:buChar char=""/>
                      </a:pPr>
                      <a:r>
                        <a:rPr lang="en-GB" sz="1200" dirty="0">
                          <a:effectLst/>
                        </a:rPr>
                        <a:t>Hazard and Risk </a:t>
                      </a:r>
                      <a:r>
                        <a:rPr lang="en-GB" sz="1200" dirty="0">
                          <a:solidFill>
                            <a:schemeClr val="bg1"/>
                          </a:solidFill>
                          <a:effectLst/>
                        </a:rPr>
                        <a:t>Analysis</a:t>
                      </a:r>
                      <a:endParaRPr lang="en-GB"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0"/>
                        </a:spcAft>
                        <a:buFont typeface="Symbol" panose="05050102010706020507" pitchFamily="18" charset="2"/>
                        <a:buChar char=""/>
                      </a:pPr>
                      <a:r>
                        <a:rPr lang="en-GB" sz="1200" dirty="0">
                          <a:effectLst/>
                        </a:rPr>
                        <a:t>An approval from the committee to start the detailed analysis phase and drafting system architecture.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1200"/>
                        </a:spcAft>
                        <a:buFont typeface="Symbol" panose="05050102010706020507" pitchFamily="18" charset="2"/>
                        <a:buChar char=""/>
                      </a:pPr>
                      <a:r>
                        <a:rPr lang="en-GB" sz="1200" dirty="0">
                          <a:effectLst/>
                        </a:rPr>
                        <a:t>The input documents are approved and contain enough information for PSS to start the detailed analysis phase and creating the draft of system architecture.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400"/>
                        </a:lnSpc>
                        <a:spcAft>
                          <a:spcPts val="1200"/>
                        </a:spcAft>
                      </a:pPr>
                      <a:r>
                        <a:rPr lang="en-GB" sz="1200" dirty="0">
                          <a:effectLst/>
                        </a:rPr>
                        <a:t>A committee containing at least representatives from:</a:t>
                      </a:r>
                      <a:endParaRPr lang="en-GB" sz="1100" dirty="0">
                        <a:effectLst/>
                      </a:endParaRPr>
                    </a:p>
                    <a:p>
                      <a:pPr marL="342900" lvl="0" indent="-342900">
                        <a:lnSpc>
                          <a:spcPts val="1400"/>
                        </a:lnSpc>
                        <a:spcAft>
                          <a:spcPts val="0"/>
                        </a:spcAft>
                        <a:buFont typeface="Symbol" panose="05050102010706020507" pitchFamily="18" charset="2"/>
                        <a:buChar char=""/>
                      </a:pPr>
                      <a:r>
                        <a:rPr lang="en-GB" sz="1200" dirty="0">
                          <a:effectLst/>
                        </a:rPr>
                        <a:t>Environment Safety and Health (ES&amp;H)</a:t>
                      </a:r>
                    </a:p>
                    <a:p>
                      <a:pPr marL="342900" lvl="0" indent="-342900">
                        <a:lnSpc>
                          <a:spcPts val="1400"/>
                        </a:lnSpc>
                        <a:spcAft>
                          <a:spcPts val="0"/>
                        </a:spcAft>
                        <a:buFont typeface="Symbol" panose="05050102010706020507" pitchFamily="18" charset="2"/>
                        <a:buChar char=""/>
                      </a:pPr>
                      <a:r>
                        <a:rPr lang="en-GB" sz="1200" dirty="0">
                          <a:effectLst/>
                        </a:rPr>
                        <a:t>Stakeholder Associated Equipment (SAE)</a:t>
                      </a:r>
                    </a:p>
                    <a:p>
                      <a:pPr marL="342900" lvl="0" indent="-342900">
                        <a:lnSpc>
                          <a:spcPts val="1400"/>
                        </a:lnSpc>
                        <a:spcAft>
                          <a:spcPts val="1200"/>
                        </a:spcAft>
                        <a:buFont typeface="Symbol" panose="05050102010706020507" pitchFamily="18" charset="2"/>
                        <a:buChar char=""/>
                      </a:pPr>
                      <a:r>
                        <a:rPr lang="en-GB" sz="1200" dirty="0">
                          <a:effectLst/>
                        </a:rPr>
                        <a:t>PSS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4243348"/>
                  </a:ext>
                </a:extLst>
              </a:tr>
            </a:tbl>
          </a:graphicData>
        </a:graphic>
      </p:graphicFrame>
    </p:spTree>
    <p:extLst>
      <p:ext uri="{BB962C8B-B14F-4D97-AF65-F5344CB8AC3E}">
        <p14:creationId xmlns:p14="http://schemas.microsoft.com/office/powerpoint/2010/main" val="3615208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Preliminary Design Review (PDR)</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lstStyle/>
          <a:p>
            <a:r>
              <a:rPr lang="en-GB" sz="2400" dirty="0"/>
              <a:t>The PDR verifies that the conceptual design and the planned technical approach shall meet the requirements according to the ESS Handbook for System Verification </a:t>
            </a:r>
            <a:r>
              <a:rPr lang="en-GB" dirty="0"/>
              <a:t>.</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19</a:t>
            </a:fld>
            <a:endParaRPr lang="sv-SE" dirty="0"/>
          </a:p>
        </p:txBody>
      </p:sp>
    </p:spTree>
    <p:extLst>
      <p:ext uri="{BB962C8B-B14F-4D97-AF65-F5344CB8AC3E}">
        <p14:creationId xmlns:p14="http://schemas.microsoft.com/office/powerpoint/2010/main" val="105190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 </a:t>
            </a: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lstStyle/>
          <a:p>
            <a:r>
              <a:rPr lang="en-GB" sz="3600" spc="100" dirty="0">
                <a:solidFill>
                  <a:srgbClr val="000000"/>
                </a:solidFill>
              </a:rPr>
              <a:t>Verification and validation goal</a:t>
            </a:r>
          </a:p>
          <a:p>
            <a:r>
              <a:rPr lang="en-GB" sz="3600" dirty="0"/>
              <a:t>Introduction to the V&amp;V Plan for TS2</a:t>
            </a:r>
          </a:p>
          <a:p>
            <a:r>
              <a:rPr lang="en-GB" sz="3600" spc="100" dirty="0">
                <a:solidFill>
                  <a:srgbClr val="000000"/>
                </a:solidFill>
              </a:rPr>
              <a:t>Verification Strategies</a:t>
            </a:r>
          </a:p>
          <a:p>
            <a:r>
              <a:rPr lang="en-GB" sz="3600" spc="100" dirty="0">
                <a:solidFill>
                  <a:srgbClr val="000000"/>
                </a:solidFill>
              </a:rPr>
              <a:t>Traceability</a:t>
            </a:r>
          </a:p>
          <a:p>
            <a:r>
              <a:rPr lang="en-GB" sz="3600" spc="100" dirty="0">
                <a:solidFill>
                  <a:srgbClr val="000000"/>
                </a:solidFill>
              </a:rPr>
              <a:t>Overview of the tests</a:t>
            </a:r>
          </a:p>
          <a:p>
            <a:pPr marL="0" indent="0">
              <a:buNone/>
            </a:pPr>
            <a:endParaRPr lang="en-GB" dirty="0"/>
          </a:p>
          <a:p>
            <a:endParaRPr lang="en-GB" dirty="0"/>
          </a:p>
        </p:txBody>
      </p:sp>
    </p:spTree>
    <p:extLst>
      <p:ext uri="{BB962C8B-B14F-4D97-AF65-F5344CB8AC3E}">
        <p14:creationId xmlns:p14="http://schemas.microsoft.com/office/powerpoint/2010/main" val="1321969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Preliminary Design Review (PDR)</a:t>
            </a:r>
            <a:br>
              <a:rPr lang="en-GB" b="1" dirty="0"/>
            </a:br>
            <a:endParaRPr lang="en-GB" dirty="0"/>
          </a:p>
        </p:txBody>
      </p:sp>
      <p:graphicFrame>
        <p:nvGraphicFramePr>
          <p:cNvPr id="7" name="Content Placeholder 6">
            <a:extLst>
              <a:ext uri="{FF2B5EF4-FFF2-40B4-BE49-F238E27FC236}">
                <a16:creationId xmlns:a16="http://schemas.microsoft.com/office/drawing/2014/main" id="{36869935-500C-4921-A4A7-71A0852BBA52}"/>
              </a:ext>
            </a:extLst>
          </p:cNvPr>
          <p:cNvGraphicFramePr>
            <a:graphicFrameLocks noGrp="1"/>
          </p:cNvGraphicFramePr>
          <p:nvPr>
            <p:ph idx="1"/>
            <p:extLst>
              <p:ext uri="{D42A27DB-BD31-4B8C-83A1-F6EECF244321}">
                <p14:modId xmlns:p14="http://schemas.microsoft.com/office/powerpoint/2010/main" val="1751745990"/>
              </p:ext>
            </p:extLst>
          </p:nvPr>
        </p:nvGraphicFramePr>
        <p:xfrm>
          <a:off x="1331640" y="1558332"/>
          <a:ext cx="5932367" cy="4657324"/>
        </p:xfrm>
        <a:graphic>
          <a:graphicData uri="http://schemas.openxmlformats.org/drawingml/2006/table">
            <a:tbl>
              <a:tblPr firstRow="1" firstCol="1" bandRow="1">
                <a:tableStyleId>{5C22544A-7EE6-4342-B048-85BDC9FD1C3A}</a:tableStyleId>
              </a:tblPr>
              <a:tblGrid>
                <a:gridCol w="1586075">
                  <a:extLst>
                    <a:ext uri="{9D8B030D-6E8A-4147-A177-3AD203B41FA5}">
                      <a16:colId xmlns:a16="http://schemas.microsoft.com/office/drawing/2014/main" val="1387448737"/>
                    </a:ext>
                  </a:extLst>
                </a:gridCol>
                <a:gridCol w="1476995">
                  <a:extLst>
                    <a:ext uri="{9D8B030D-6E8A-4147-A177-3AD203B41FA5}">
                      <a16:colId xmlns:a16="http://schemas.microsoft.com/office/drawing/2014/main" val="3284246063"/>
                    </a:ext>
                  </a:extLst>
                </a:gridCol>
                <a:gridCol w="1432954">
                  <a:extLst>
                    <a:ext uri="{9D8B030D-6E8A-4147-A177-3AD203B41FA5}">
                      <a16:colId xmlns:a16="http://schemas.microsoft.com/office/drawing/2014/main" val="3297722547"/>
                    </a:ext>
                  </a:extLst>
                </a:gridCol>
                <a:gridCol w="1436343">
                  <a:extLst>
                    <a:ext uri="{9D8B030D-6E8A-4147-A177-3AD203B41FA5}">
                      <a16:colId xmlns:a16="http://schemas.microsoft.com/office/drawing/2014/main" val="59227172"/>
                    </a:ext>
                  </a:extLst>
                </a:gridCol>
              </a:tblGrid>
              <a:tr h="214284">
                <a:tc>
                  <a:txBody>
                    <a:bodyPr/>
                    <a:lstStyle/>
                    <a:p>
                      <a:pPr algn="just">
                        <a:lnSpc>
                          <a:spcPts val="1400"/>
                        </a:lnSpc>
                        <a:spcAft>
                          <a:spcPts val="1200"/>
                        </a:spcAft>
                      </a:pPr>
                      <a:r>
                        <a:rPr lang="en-GB" sz="800" dirty="0">
                          <a:effectLst/>
                        </a:rPr>
                        <a:t>Input</a:t>
                      </a:r>
                      <a:endParaRPr lang="en-GB" sz="700" dirty="0">
                        <a:effectLst/>
                        <a:latin typeface="Calibri" panose="020F0502020204030204" pitchFamily="34" charset="0"/>
                        <a:ea typeface="Calibri" panose="020F0502020204030204" pitchFamily="34" charset="0"/>
                        <a:cs typeface="Arial" panose="020B0604020202020204" pitchFamily="34" charset="0"/>
                      </a:endParaRPr>
                    </a:p>
                  </a:txBody>
                  <a:tcPr marL="43316" marR="43316" marT="0" marB="0"/>
                </a:tc>
                <a:tc>
                  <a:txBody>
                    <a:bodyPr/>
                    <a:lstStyle/>
                    <a:p>
                      <a:pPr algn="just">
                        <a:lnSpc>
                          <a:spcPts val="1400"/>
                        </a:lnSpc>
                        <a:spcAft>
                          <a:spcPts val="1200"/>
                        </a:spcAft>
                      </a:pPr>
                      <a:r>
                        <a:rPr lang="en-GB" sz="800" dirty="0">
                          <a:effectLst/>
                        </a:rPr>
                        <a:t>Output</a:t>
                      </a:r>
                      <a:endParaRPr lang="en-GB" sz="700" dirty="0">
                        <a:effectLst/>
                        <a:latin typeface="Calibri" panose="020F0502020204030204" pitchFamily="34" charset="0"/>
                        <a:ea typeface="Calibri" panose="020F0502020204030204" pitchFamily="34" charset="0"/>
                        <a:cs typeface="Arial" panose="020B0604020202020204" pitchFamily="34" charset="0"/>
                      </a:endParaRPr>
                    </a:p>
                  </a:txBody>
                  <a:tcPr marL="43316" marR="43316" marT="0" marB="0"/>
                </a:tc>
                <a:tc>
                  <a:txBody>
                    <a:bodyPr/>
                    <a:lstStyle/>
                    <a:p>
                      <a:pPr algn="just">
                        <a:lnSpc>
                          <a:spcPts val="1400"/>
                        </a:lnSpc>
                        <a:spcAft>
                          <a:spcPts val="1200"/>
                        </a:spcAft>
                      </a:pPr>
                      <a:r>
                        <a:rPr lang="en-GB" sz="800" dirty="0">
                          <a:effectLst/>
                        </a:rPr>
                        <a:t>Acceptance criteria</a:t>
                      </a:r>
                      <a:endParaRPr lang="en-GB" sz="700" dirty="0">
                        <a:effectLst/>
                        <a:latin typeface="Calibri" panose="020F0502020204030204" pitchFamily="34" charset="0"/>
                        <a:ea typeface="Calibri" panose="020F0502020204030204" pitchFamily="34" charset="0"/>
                        <a:cs typeface="Arial" panose="020B0604020202020204" pitchFamily="34" charset="0"/>
                      </a:endParaRPr>
                    </a:p>
                  </a:txBody>
                  <a:tcPr marL="43316" marR="43316" marT="0" marB="0"/>
                </a:tc>
                <a:tc>
                  <a:txBody>
                    <a:bodyPr/>
                    <a:lstStyle/>
                    <a:p>
                      <a:pPr algn="just">
                        <a:lnSpc>
                          <a:spcPts val="1400"/>
                        </a:lnSpc>
                        <a:spcAft>
                          <a:spcPts val="1200"/>
                        </a:spcAft>
                      </a:pPr>
                      <a:r>
                        <a:rPr lang="en-GB" sz="800" dirty="0">
                          <a:effectLst/>
                        </a:rPr>
                        <a:t>Responsible</a:t>
                      </a:r>
                      <a:endParaRPr lang="en-GB" sz="700" dirty="0">
                        <a:effectLst/>
                        <a:latin typeface="Calibri" panose="020F0502020204030204" pitchFamily="34" charset="0"/>
                        <a:ea typeface="Calibri" panose="020F0502020204030204" pitchFamily="34" charset="0"/>
                        <a:cs typeface="Arial" panose="020B0604020202020204" pitchFamily="34" charset="0"/>
                      </a:endParaRPr>
                    </a:p>
                  </a:txBody>
                  <a:tcPr marL="43316" marR="43316" marT="0" marB="0"/>
                </a:tc>
                <a:extLst>
                  <a:ext uri="{0D108BD9-81ED-4DB2-BD59-A6C34878D82A}">
                    <a16:rowId xmlns:a16="http://schemas.microsoft.com/office/drawing/2014/main" val="487131206"/>
                  </a:ext>
                </a:extLst>
              </a:tr>
              <a:tr h="3597502">
                <a:tc>
                  <a:txBody>
                    <a:bodyPr/>
                    <a:lstStyle/>
                    <a:p>
                      <a:pPr>
                        <a:lnSpc>
                          <a:spcPct val="107000"/>
                        </a:lnSpc>
                        <a:spcAft>
                          <a:spcPts val="0"/>
                        </a:spcAft>
                      </a:pPr>
                      <a:r>
                        <a:rPr lang="en-GB" sz="800" dirty="0">
                          <a:effectLst/>
                        </a:rPr>
                        <a:t>Approved documents:</a:t>
                      </a:r>
                      <a:endParaRPr lang="en-GB" sz="700" dirty="0">
                        <a:effectLst/>
                      </a:endParaRPr>
                    </a:p>
                    <a:p>
                      <a:pPr marL="342900" lvl="0" indent="-342900">
                        <a:lnSpc>
                          <a:spcPts val="1400"/>
                        </a:lnSpc>
                        <a:spcAft>
                          <a:spcPts val="0"/>
                        </a:spcAft>
                        <a:buFont typeface="Symbol" panose="05050102010706020507" pitchFamily="18" charset="2"/>
                        <a:buChar char=""/>
                      </a:pPr>
                      <a:r>
                        <a:rPr lang="en-GB" sz="800" dirty="0">
                          <a:effectLst/>
                        </a:rPr>
                        <a:t>Safety Plan</a:t>
                      </a:r>
                    </a:p>
                    <a:p>
                      <a:pPr marL="342900" lvl="0" indent="-342900">
                        <a:lnSpc>
                          <a:spcPts val="1400"/>
                        </a:lnSpc>
                        <a:spcAft>
                          <a:spcPts val="0"/>
                        </a:spcAft>
                        <a:buFont typeface="Symbol" panose="05050102010706020507" pitchFamily="18" charset="2"/>
                        <a:buChar char=""/>
                      </a:pPr>
                      <a:r>
                        <a:rPr lang="en-GB" sz="800" dirty="0">
                          <a:effectLst/>
                        </a:rPr>
                        <a:t>Verification and Validation Plan</a:t>
                      </a:r>
                    </a:p>
                    <a:p>
                      <a:pPr marL="342900" lvl="0" indent="-342900">
                        <a:lnSpc>
                          <a:spcPts val="1400"/>
                        </a:lnSpc>
                        <a:spcAft>
                          <a:spcPts val="0"/>
                        </a:spcAft>
                        <a:buFont typeface="Symbol" panose="05050102010706020507" pitchFamily="18" charset="2"/>
                        <a:buChar char=""/>
                      </a:pPr>
                      <a:r>
                        <a:rPr lang="en-GB" sz="800" dirty="0">
                          <a:effectLst/>
                        </a:rPr>
                        <a:t>Software Development Plan</a:t>
                      </a:r>
                    </a:p>
                    <a:p>
                      <a:pPr marL="342900" lvl="0" indent="-342900">
                        <a:lnSpc>
                          <a:spcPts val="1400"/>
                        </a:lnSpc>
                        <a:spcAft>
                          <a:spcPts val="0"/>
                        </a:spcAft>
                        <a:buFont typeface="Symbol" panose="05050102010706020507" pitchFamily="18" charset="2"/>
                        <a:buChar char=""/>
                      </a:pPr>
                      <a:r>
                        <a:rPr lang="en-GB" sz="800" dirty="0">
                          <a:effectLst/>
                        </a:rPr>
                        <a:t>Configuration Management Plan</a:t>
                      </a:r>
                    </a:p>
                    <a:p>
                      <a:pPr marL="342900" lvl="0" indent="-342900">
                        <a:lnSpc>
                          <a:spcPts val="1400"/>
                        </a:lnSpc>
                        <a:spcAft>
                          <a:spcPts val="0"/>
                        </a:spcAft>
                        <a:buFont typeface="Symbol" panose="05050102010706020507" pitchFamily="18" charset="2"/>
                        <a:buChar char=""/>
                      </a:pPr>
                      <a:r>
                        <a:rPr lang="en-GB" sz="800" dirty="0">
                          <a:effectLst/>
                        </a:rPr>
                        <a:t>Initiating Event Analysis</a:t>
                      </a:r>
                    </a:p>
                    <a:p>
                      <a:pPr marL="342900" lvl="0" indent="-342900">
                        <a:lnSpc>
                          <a:spcPts val="1400"/>
                        </a:lnSpc>
                        <a:spcAft>
                          <a:spcPts val="0"/>
                        </a:spcAft>
                        <a:buFont typeface="Symbol" panose="05050102010706020507" pitchFamily="18" charset="2"/>
                        <a:buChar char=""/>
                      </a:pPr>
                      <a:r>
                        <a:rPr lang="en-GB" sz="800" dirty="0">
                          <a:effectLst/>
                        </a:rPr>
                        <a:t>Initiating Events Register</a:t>
                      </a:r>
                    </a:p>
                    <a:p>
                      <a:pPr marL="342900" lvl="0" indent="-342900">
                        <a:lnSpc>
                          <a:spcPts val="1400"/>
                        </a:lnSpc>
                        <a:spcAft>
                          <a:spcPts val="0"/>
                        </a:spcAft>
                        <a:buFont typeface="Symbol" panose="05050102010706020507" pitchFamily="18" charset="2"/>
                        <a:buChar char=""/>
                      </a:pPr>
                      <a:r>
                        <a:rPr lang="en-GB" sz="800" dirty="0">
                          <a:effectLst/>
                        </a:rPr>
                        <a:t>SIL Determination</a:t>
                      </a:r>
                    </a:p>
                    <a:p>
                      <a:pPr marL="342900" lvl="0" indent="-342900">
                        <a:lnSpc>
                          <a:spcPts val="1400"/>
                        </a:lnSpc>
                        <a:spcAft>
                          <a:spcPts val="0"/>
                        </a:spcAft>
                        <a:buFont typeface="Symbol" panose="05050102010706020507" pitchFamily="18" charset="2"/>
                        <a:buChar char=""/>
                      </a:pPr>
                      <a:r>
                        <a:rPr lang="en-GB" sz="800" dirty="0">
                          <a:effectLst/>
                        </a:rPr>
                        <a:t>Safety Requirement Specification</a:t>
                      </a:r>
                    </a:p>
                    <a:p>
                      <a:pPr marL="342900" lvl="0" indent="-342900">
                        <a:lnSpc>
                          <a:spcPts val="1400"/>
                        </a:lnSpc>
                        <a:spcAft>
                          <a:spcPts val="0"/>
                        </a:spcAft>
                        <a:buFont typeface="Symbol" panose="05050102010706020507" pitchFamily="18" charset="2"/>
                        <a:buChar char=""/>
                      </a:pPr>
                      <a:r>
                        <a:rPr lang="en-GB" sz="800" dirty="0">
                          <a:effectLst/>
                        </a:rPr>
                        <a:t>Software Requirement Specification</a:t>
                      </a:r>
                    </a:p>
                    <a:p>
                      <a:pPr marL="342900" lvl="0" indent="-342900">
                        <a:lnSpc>
                          <a:spcPts val="1400"/>
                        </a:lnSpc>
                        <a:spcAft>
                          <a:spcPts val="0"/>
                        </a:spcAft>
                        <a:buFont typeface="Symbol" panose="05050102010706020507" pitchFamily="18" charset="2"/>
                        <a:buChar char=""/>
                      </a:pPr>
                      <a:r>
                        <a:rPr lang="en-GB" sz="800" dirty="0">
                          <a:effectLst/>
                        </a:rPr>
                        <a:t>Hardware Requirement Specification</a:t>
                      </a:r>
                    </a:p>
                    <a:p>
                      <a:pPr marL="342900" lvl="0" indent="-342900">
                        <a:lnSpc>
                          <a:spcPts val="1400"/>
                        </a:lnSpc>
                        <a:spcAft>
                          <a:spcPts val="0"/>
                        </a:spcAft>
                        <a:buFont typeface="Symbol" panose="05050102010706020507" pitchFamily="18" charset="2"/>
                        <a:buChar char=""/>
                      </a:pPr>
                      <a:r>
                        <a:rPr lang="en-GB" sz="800" dirty="0">
                          <a:effectLst/>
                        </a:rPr>
                        <a:t>System architecture (can also be part of the ConOps)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tc>
                  <a:txBody>
                    <a:bodyPr/>
                    <a:lstStyle/>
                    <a:p>
                      <a:pPr marL="342900" lvl="0" indent="-342900">
                        <a:lnSpc>
                          <a:spcPts val="1400"/>
                        </a:lnSpc>
                        <a:spcAft>
                          <a:spcPts val="0"/>
                        </a:spcAft>
                        <a:buFont typeface="Symbol" panose="05050102010706020507" pitchFamily="18" charset="2"/>
                        <a:buChar char=""/>
                      </a:pPr>
                      <a:r>
                        <a:rPr lang="en-GB" sz="800" dirty="0">
                          <a:effectLst/>
                        </a:rPr>
                        <a:t>Approved PDR Report</a:t>
                      </a:r>
                    </a:p>
                    <a:p>
                      <a:pPr marL="342900" lvl="0" indent="-342900">
                        <a:lnSpc>
                          <a:spcPts val="1400"/>
                        </a:lnSpc>
                        <a:spcAft>
                          <a:spcPts val="0"/>
                        </a:spcAft>
                        <a:buFont typeface="Symbol" panose="05050102010706020507" pitchFamily="18" charset="2"/>
                        <a:buChar char=""/>
                      </a:pPr>
                      <a:r>
                        <a:rPr lang="en-GB" sz="800" dirty="0">
                          <a:effectLst/>
                        </a:rPr>
                        <a:t>An approval from the committee to start the engineering and design phase.</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tc>
                  <a:txBody>
                    <a:bodyPr/>
                    <a:lstStyle/>
                    <a:p>
                      <a:pPr marL="342900" lvl="0" indent="-342900">
                        <a:lnSpc>
                          <a:spcPts val="1400"/>
                        </a:lnSpc>
                        <a:spcAft>
                          <a:spcPts val="1200"/>
                        </a:spcAft>
                        <a:buFont typeface="Symbol" panose="05050102010706020507" pitchFamily="18" charset="2"/>
                        <a:buChar char=""/>
                      </a:pPr>
                      <a:r>
                        <a:rPr lang="en-GB" sz="800" dirty="0">
                          <a:effectLst/>
                        </a:rPr>
                        <a:t>The input documents are approved and contain enough information for PSS to start the engineering and design phase. </a:t>
                      </a:r>
                    </a:p>
                    <a:p>
                      <a:pPr>
                        <a:lnSpc>
                          <a:spcPts val="1400"/>
                        </a:lnSpc>
                        <a:spcAft>
                          <a:spcPts val="1200"/>
                        </a:spcAft>
                      </a:pPr>
                      <a:r>
                        <a:rPr lang="en-GB" sz="800" dirty="0">
                          <a:effectLst/>
                        </a:rPr>
                        <a:t> </a:t>
                      </a:r>
                      <a:endParaRPr lang="en-GB" sz="700" dirty="0">
                        <a:effectLst/>
                        <a:latin typeface="Calibri" panose="020F0502020204030204" pitchFamily="34" charset="0"/>
                        <a:ea typeface="Calibri" panose="020F0502020204030204" pitchFamily="34" charset="0"/>
                        <a:cs typeface="Arial" panose="020B0604020202020204" pitchFamily="34" charset="0"/>
                      </a:endParaRPr>
                    </a:p>
                  </a:txBody>
                  <a:tcPr marL="43316" marR="43316" marT="0" marB="0"/>
                </a:tc>
                <a:tc>
                  <a:txBody>
                    <a:bodyPr/>
                    <a:lstStyle/>
                    <a:p>
                      <a:pPr>
                        <a:lnSpc>
                          <a:spcPts val="1400"/>
                        </a:lnSpc>
                        <a:spcAft>
                          <a:spcPts val="1200"/>
                        </a:spcAft>
                      </a:pPr>
                      <a:r>
                        <a:rPr lang="en-GB" sz="800" dirty="0">
                          <a:effectLst/>
                        </a:rPr>
                        <a:t>A committee containing at least representatives from:</a:t>
                      </a:r>
                      <a:endParaRPr lang="en-GB" sz="700" dirty="0">
                        <a:effectLst/>
                      </a:endParaRPr>
                    </a:p>
                    <a:p>
                      <a:pPr marL="342900" lvl="0" indent="-342900">
                        <a:lnSpc>
                          <a:spcPts val="1400"/>
                        </a:lnSpc>
                        <a:spcAft>
                          <a:spcPts val="0"/>
                        </a:spcAft>
                        <a:buFont typeface="Symbol" panose="05050102010706020507" pitchFamily="18" charset="2"/>
                        <a:buChar char=""/>
                      </a:pPr>
                      <a:r>
                        <a:rPr lang="en-GB" sz="800" dirty="0">
                          <a:effectLst/>
                        </a:rPr>
                        <a:t>ES&amp;H</a:t>
                      </a:r>
                    </a:p>
                    <a:p>
                      <a:pPr marL="342900" lvl="0" indent="-342900">
                        <a:lnSpc>
                          <a:spcPts val="1400"/>
                        </a:lnSpc>
                        <a:spcAft>
                          <a:spcPts val="0"/>
                        </a:spcAft>
                        <a:buFont typeface="Symbol" panose="05050102010706020507" pitchFamily="18" charset="2"/>
                        <a:buChar char=""/>
                      </a:pPr>
                      <a:r>
                        <a:rPr lang="en-GB" sz="800" dirty="0">
                          <a:effectLst/>
                        </a:rPr>
                        <a:t>SAE</a:t>
                      </a:r>
                    </a:p>
                    <a:p>
                      <a:pPr marL="342900" lvl="0" indent="-342900">
                        <a:lnSpc>
                          <a:spcPts val="1400"/>
                        </a:lnSpc>
                        <a:spcAft>
                          <a:spcPts val="1200"/>
                        </a:spcAft>
                        <a:buFont typeface="Symbol" panose="05050102010706020507" pitchFamily="18" charset="2"/>
                        <a:buChar char=""/>
                      </a:pPr>
                      <a:r>
                        <a:rPr lang="en-GB" sz="800" dirty="0">
                          <a:effectLst/>
                        </a:rPr>
                        <a:t>PSS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extLst>
                  <a:ext uri="{0D108BD9-81ED-4DB2-BD59-A6C34878D82A}">
                    <a16:rowId xmlns:a16="http://schemas.microsoft.com/office/drawing/2014/main" val="2532914963"/>
                  </a:ext>
                </a:extLst>
              </a:tr>
              <a:tr h="845538">
                <a:tc>
                  <a:txBody>
                    <a:bodyPr/>
                    <a:lstStyle/>
                    <a:p>
                      <a:pPr>
                        <a:lnSpc>
                          <a:spcPct val="107000"/>
                        </a:lnSpc>
                        <a:spcAft>
                          <a:spcPts val="0"/>
                        </a:spcAft>
                      </a:pPr>
                      <a:r>
                        <a:rPr lang="en-GB" sz="800" dirty="0">
                          <a:effectLst/>
                        </a:rPr>
                        <a:t>Drafted documents:</a:t>
                      </a:r>
                      <a:endParaRPr lang="en-GB" sz="700" dirty="0">
                        <a:effectLst/>
                      </a:endParaRPr>
                    </a:p>
                    <a:p>
                      <a:pPr marL="342900" lvl="0" indent="-342900">
                        <a:lnSpc>
                          <a:spcPts val="1400"/>
                        </a:lnSpc>
                        <a:spcAft>
                          <a:spcPts val="0"/>
                        </a:spcAft>
                        <a:buFont typeface="Symbol" panose="05050102010706020507" pitchFamily="18" charset="2"/>
                        <a:buChar char=""/>
                      </a:pPr>
                      <a:r>
                        <a:rPr lang="en-GB" sz="800" dirty="0">
                          <a:effectLst/>
                        </a:rPr>
                        <a:t>Concept of Operations (ConOps) draft</a:t>
                      </a:r>
                    </a:p>
                    <a:p>
                      <a:pPr marL="342900" lvl="0" indent="-342900">
                        <a:lnSpc>
                          <a:spcPts val="1400"/>
                        </a:lnSpc>
                        <a:spcAft>
                          <a:spcPts val="0"/>
                        </a:spcAft>
                        <a:buFont typeface="Symbol" panose="05050102010706020507" pitchFamily="18" charset="2"/>
                        <a:buChar char=""/>
                      </a:pPr>
                      <a:r>
                        <a:rPr lang="en-GB" sz="800" dirty="0">
                          <a:effectLst/>
                        </a:rPr>
                        <a:t>Interface Control Document Draft</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tc>
                  <a:txBody>
                    <a:bodyPr/>
                    <a:lstStyle/>
                    <a:p>
                      <a:pPr marL="215900">
                        <a:lnSpc>
                          <a:spcPts val="14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tc>
                  <a:txBody>
                    <a:bodyPr/>
                    <a:lstStyle/>
                    <a:p>
                      <a:pPr marL="215900">
                        <a:lnSpc>
                          <a:spcPts val="14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tc>
                  <a:txBody>
                    <a:bodyPr/>
                    <a:lstStyle/>
                    <a:p>
                      <a:pPr marL="215900">
                        <a:lnSpc>
                          <a:spcPts val="1400"/>
                        </a:lnSpc>
                        <a:spcAft>
                          <a:spcPts val="120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3316" marR="43316" marT="0" marB="0"/>
                </a:tc>
                <a:extLst>
                  <a:ext uri="{0D108BD9-81ED-4DB2-BD59-A6C34878D82A}">
                    <a16:rowId xmlns:a16="http://schemas.microsoft.com/office/drawing/2014/main" val="2565751894"/>
                  </a:ext>
                </a:extLst>
              </a:tr>
            </a:tbl>
          </a:graphicData>
        </a:graphic>
      </p:graphicFrame>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20</a:t>
            </a:fld>
            <a:endParaRPr lang="sv-SE" dirty="0"/>
          </a:p>
        </p:txBody>
      </p:sp>
      <p:sp>
        <p:nvSpPr>
          <p:cNvPr id="8" name="Rectangle 2">
            <a:extLst>
              <a:ext uri="{FF2B5EF4-FFF2-40B4-BE49-F238E27FC236}">
                <a16:creationId xmlns:a16="http://schemas.microsoft.com/office/drawing/2014/main" id="{E8EA3C40-5FBE-47CD-A86D-3D432B6065BC}"/>
              </a:ext>
            </a:extLst>
          </p:cNvPr>
          <p:cNvSpPr>
            <a:spLocks noChangeArrowheads="1"/>
          </p:cNvSpPr>
          <p:nvPr/>
        </p:nvSpPr>
        <p:spPr bwMode="auto">
          <a:xfrm>
            <a:off x="-4052702" y="97234"/>
            <a:ext cx="13196702" cy="359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Tree>
    <p:extLst>
      <p:ext uri="{BB962C8B-B14F-4D97-AF65-F5344CB8AC3E}">
        <p14:creationId xmlns:p14="http://schemas.microsoft.com/office/powerpoint/2010/main" val="3068722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Pre Start Review (PSR) </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lstStyle/>
          <a:p>
            <a:r>
              <a:rPr lang="en-GB" dirty="0"/>
              <a:t>The following verification activities should be performed for the personnel safety systems before validation. </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21</a:t>
            </a:fld>
            <a:endParaRPr lang="sv-SE" dirty="0"/>
          </a:p>
        </p:txBody>
      </p:sp>
      <p:graphicFrame>
        <p:nvGraphicFramePr>
          <p:cNvPr id="7" name="Table 6">
            <a:extLst>
              <a:ext uri="{FF2B5EF4-FFF2-40B4-BE49-F238E27FC236}">
                <a16:creationId xmlns:a16="http://schemas.microsoft.com/office/drawing/2014/main" id="{48C2A278-FC53-4B34-A5AE-940E003278DE}"/>
              </a:ext>
            </a:extLst>
          </p:cNvPr>
          <p:cNvGraphicFramePr>
            <a:graphicFrameLocks noGrp="1"/>
          </p:cNvGraphicFramePr>
          <p:nvPr/>
        </p:nvGraphicFramePr>
        <p:xfrm>
          <a:off x="1475656" y="3212976"/>
          <a:ext cx="5560060" cy="2667000"/>
        </p:xfrm>
        <a:graphic>
          <a:graphicData uri="http://schemas.openxmlformats.org/drawingml/2006/table">
            <a:tbl>
              <a:tblPr firstRow="1" firstCol="1" bandRow="1">
                <a:tableStyleId>{5C22544A-7EE6-4342-B048-85BDC9FD1C3A}</a:tableStyleId>
              </a:tblPr>
              <a:tblGrid>
                <a:gridCol w="1390015">
                  <a:extLst>
                    <a:ext uri="{9D8B030D-6E8A-4147-A177-3AD203B41FA5}">
                      <a16:colId xmlns:a16="http://schemas.microsoft.com/office/drawing/2014/main" val="3106276125"/>
                    </a:ext>
                  </a:extLst>
                </a:gridCol>
                <a:gridCol w="1390015">
                  <a:extLst>
                    <a:ext uri="{9D8B030D-6E8A-4147-A177-3AD203B41FA5}">
                      <a16:colId xmlns:a16="http://schemas.microsoft.com/office/drawing/2014/main" val="1775178718"/>
                    </a:ext>
                  </a:extLst>
                </a:gridCol>
                <a:gridCol w="1390015">
                  <a:extLst>
                    <a:ext uri="{9D8B030D-6E8A-4147-A177-3AD203B41FA5}">
                      <a16:colId xmlns:a16="http://schemas.microsoft.com/office/drawing/2014/main" val="238820009"/>
                    </a:ext>
                  </a:extLst>
                </a:gridCol>
                <a:gridCol w="1390015">
                  <a:extLst>
                    <a:ext uri="{9D8B030D-6E8A-4147-A177-3AD203B41FA5}">
                      <a16:colId xmlns:a16="http://schemas.microsoft.com/office/drawing/2014/main" val="1944545483"/>
                    </a:ext>
                  </a:extLst>
                </a:gridCol>
              </a:tblGrid>
              <a:tr h="0">
                <a:tc>
                  <a:txBody>
                    <a:bodyPr/>
                    <a:lstStyle/>
                    <a:p>
                      <a:pPr>
                        <a:lnSpc>
                          <a:spcPts val="1400"/>
                        </a:lnSpc>
                        <a:spcAft>
                          <a:spcPts val="1200"/>
                        </a:spcAft>
                      </a:pPr>
                      <a:r>
                        <a:rPr lang="en-GB" sz="1200" dirty="0">
                          <a:effectLst/>
                        </a:rPr>
                        <a:t>Input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Output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Acceptance criteria</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Responsible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95780941"/>
                  </a:ext>
                </a:extLst>
              </a:tr>
              <a:tr h="0">
                <a:tc>
                  <a:txBody>
                    <a:bodyPr/>
                    <a:lstStyle/>
                    <a:p>
                      <a:pPr marL="342900" lvl="0" indent="-342900">
                        <a:lnSpc>
                          <a:spcPts val="1400"/>
                        </a:lnSpc>
                        <a:spcAft>
                          <a:spcPts val="0"/>
                        </a:spcAft>
                        <a:buFont typeface="Symbol" panose="05050102010706020507" pitchFamily="18" charset="2"/>
                        <a:buChar char=""/>
                      </a:pPr>
                      <a:r>
                        <a:rPr lang="en-GB" sz="1200" dirty="0">
                          <a:effectLst/>
                        </a:rPr>
                        <a:t>SAE technical description </a:t>
                      </a:r>
                    </a:p>
                    <a:p>
                      <a:pPr marL="342900" lvl="0" indent="-342900">
                        <a:lnSpc>
                          <a:spcPts val="1400"/>
                        </a:lnSpc>
                        <a:spcAft>
                          <a:spcPts val="0"/>
                        </a:spcAft>
                        <a:buFont typeface="Symbol" panose="05050102010706020507" pitchFamily="18" charset="2"/>
                        <a:buChar char=""/>
                      </a:pPr>
                      <a:r>
                        <a:rPr lang="en-GB" sz="1200" dirty="0">
                          <a:effectLst/>
                        </a:rPr>
                        <a:t>Hazard and Risk </a:t>
                      </a:r>
                      <a:r>
                        <a:rPr lang="en-GB" sz="1200" dirty="0">
                          <a:solidFill>
                            <a:schemeClr val="bg1"/>
                          </a:solidFill>
                          <a:effectLst/>
                        </a:rPr>
                        <a:t>Analysis</a:t>
                      </a:r>
                      <a:endParaRPr lang="en-GB"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0"/>
                        </a:spcAft>
                        <a:buFont typeface="Symbol" panose="05050102010706020507" pitchFamily="18" charset="2"/>
                        <a:buChar char=""/>
                      </a:pPr>
                      <a:r>
                        <a:rPr lang="en-GB" sz="1200" dirty="0">
                          <a:effectLst/>
                        </a:rPr>
                        <a:t>An approval from the committee to start the detailed analysis phase and drafting system architecture.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1200"/>
                        </a:spcAft>
                        <a:buFont typeface="Symbol" panose="05050102010706020507" pitchFamily="18" charset="2"/>
                        <a:buChar char=""/>
                      </a:pPr>
                      <a:r>
                        <a:rPr lang="en-GB" sz="1200" dirty="0">
                          <a:effectLst/>
                        </a:rPr>
                        <a:t>The input documents are approved and contain enough information for PSS to start the detailed analysis phase and creating the draft of system architecture.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ts val="1400"/>
                        </a:lnSpc>
                        <a:spcAft>
                          <a:spcPts val="1200"/>
                        </a:spcAft>
                      </a:pPr>
                      <a:r>
                        <a:rPr lang="en-GB" sz="1200" dirty="0">
                          <a:effectLst/>
                        </a:rPr>
                        <a:t>A committee containing at least representatives from:</a:t>
                      </a:r>
                      <a:endParaRPr lang="en-GB" sz="1100" dirty="0">
                        <a:effectLst/>
                      </a:endParaRPr>
                    </a:p>
                    <a:p>
                      <a:pPr marL="342900" lvl="0" indent="-342900">
                        <a:lnSpc>
                          <a:spcPts val="1400"/>
                        </a:lnSpc>
                        <a:spcAft>
                          <a:spcPts val="0"/>
                        </a:spcAft>
                        <a:buFont typeface="Symbol" panose="05050102010706020507" pitchFamily="18" charset="2"/>
                        <a:buChar char=""/>
                      </a:pPr>
                      <a:r>
                        <a:rPr lang="en-GB" sz="1200" dirty="0">
                          <a:effectLst/>
                        </a:rPr>
                        <a:t>Environment Safety and Health (ES&amp;H)</a:t>
                      </a:r>
                    </a:p>
                    <a:p>
                      <a:pPr marL="342900" lvl="0" indent="-342900">
                        <a:lnSpc>
                          <a:spcPts val="1400"/>
                        </a:lnSpc>
                        <a:spcAft>
                          <a:spcPts val="0"/>
                        </a:spcAft>
                        <a:buFont typeface="Symbol" panose="05050102010706020507" pitchFamily="18" charset="2"/>
                        <a:buChar char=""/>
                      </a:pPr>
                      <a:r>
                        <a:rPr lang="en-GB" sz="1200" dirty="0">
                          <a:effectLst/>
                        </a:rPr>
                        <a:t>Stakeholder Associated Equipment (SAE)</a:t>
                      </a:r>
                    </a:p>
                    <a:p>
                      <a:pPr marL="342900" lvl="0" indent="-342900">
                        <a:lnSpc>
                          <a:spcPts val="1400"/>
                        </a:lnSpc>
                        <a:spcAft>
                          <a:spcPts val="1200"/>
                        </a:spcAft>
                        <a:buFont typeface="Symbol" panose="05050102010706020507" pitchFamily="18" charset="2"/>
                        <a:buChar char=""/>
                      </a:pPr>
                      <a:r>
                        <a:rPr lang="en-GB" sz="1200" dirty="0">
                          <a:effectLst/>
                        </a:rPr>
                        <a:t>PSS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4243348"/>
                  </a:ext>
                </a:extLst>
              </a:tr>
            </a:tbl>
          </a:graphicData>
        </a:graphic>
      </p:graphicFrame>
    </p:spTree>
    <p:extLst>
      <p:ext uri="{BB962C8B-B14F-4D97-AF65-F5344CB8AC3E}">
        <p14:creationId xmlns:p14="http://schemas.microsoft.com/office/powerpoint/2010/main" val="663689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Critical Design Review (CDR)</a:t>
            </a: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normAutofit/>
          </a:bodyPr>
          <a:lstStyle/>
          <a:p>
            <a:r>
              <a:rPr lang="en-US" dirty="0"/>
              <a:t>The CDR verifies that the specified requirements are met by the detailed, or critical design according to the ESS Handbook for System Verification [7]. A CDR demonstrates that the maturity of the design is appropriate to proceed into implementation and installation.</a:t>
            </a:r>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22</a:t>
            </a:fld>
            <a:endParaRPr lang="sv-SE" dirty="0"/>
          </a:p>
        </p:txBody>
      </p:sp>
    </p:spTree>
    <p:extLst>
      <p:ext uri="{BB962C8B-B14F-4D97-AF65-F5344CB8AC3E}">
        <p14:creationId xmlns:p14="http://schemas.microsoft.com/office/powerpoint/2010/main" val="138276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a:bodyPr>
          <a:lstStyle/>
          <a:p>
            <a:r>
              <a:rPr lang="en-US" b="1" dirty="0"/>
              <a:t>Critical Design Review (CDR)</a:t>
            </a:r>
            <a:br>
              <a:rPr lang="en-GB" b="1" dirty="0"/>
            </a:br>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23</a:t>
            </a:fld>
            <a:endParaRPr lang="sv-SE" dirty="0"/>
          </a:p>
        </p:txBody>
      </p:sp>
      <p:graphicFrame>
        <p:nvGraphicFramePr>
          <p:cNvPr id="5" name="Table 4">
            <a:extLst>
              <a:ext uri="{FF2B5EF4-FFF2-40B4-BE49-F238E27FC236}">
                <a16:creationId xmlns:a16="http://schemas.microsoft.com/office/drawing/2014/main" id="{14004720-2C21-4A7E-9DA5-0988B68E7D14}"/>
              </a:ext>
            </a:extLst>
          </p:cNvPr>
          <p:cNvGraphicFramePr>
            <a:graphicFrameLocks noGrp="1"/>
          </p:cNvGraphicFramePr>
          <p:nvPr>
            <p:extLst>
              <p:ext uri="{D42A27DB-BD31-4B8C-83A1-F6EECF244321}">
                <p14:modId xmlns:p14="http://schemas.microsoft.com/office/powerpoint/2010/main" val="122207668"/>
              </p:ext>
            </p:extLst>
          </p:nvPr>
        </p:nvGraphicFramePr>
        <p:xfrm>
          <a:off x="1259632" y="1607845"/>
          <a:ext cx="6336704" cy="4525963"/>
        </p:xfrm>
        <a:graphic>
          <a:graphicData uri="http://schemas.openxmlformats.org/drawingml/2006/table">
            <a:tbl>
              <a:tblPr firstRow="1" firstCol="1" bandRow="1">
                <a:tableStyleId>{5C22544A-7EE6-4342-B048-85BDC9FD1C3A}</a:tableStyleId>
              </a:tblPr>
              <a:tblGrid>
                <a:gridCol w="1584176">
                  <a:extLst>
                    <a:ext uri="{9D8B030D-6E8A-4147-A177-3AD203B41FA5}">
                      <a16:colId xmlns:a16="http://schemas.microsoft.com/office/drawing/2014/main" val="3463962553"/>
                    </a:ext>
                  </a:extLst>
                </a:gridCol>
                <a:gridCol w="1584176">
                  <a:extLst>
                    <a:ext uri="{9D8B030D-6E8A-4147-A177-3AD203B41FA5}">
                      <a16:colId xmlns:a16="http://schemas.microsoft.com/office/drawing/2014/main" val="3770397071"/>
                    </a:ext>
                  </a:extLst>
                </a:gridCol>
                <a:gridCol w="1584176">
                  <a:extLst>
                    <a:ext uri="{9D8B030D-6E8A-4147-A177-3AD203B41FA5}">
                      <a16:colId xmlns:a16="http://schemas.microsoft.com/office/drawing/2014/main" val="1692882318"/>
                    </a:ext>
                  </a:extLst>
                </a:gridCol>
                <a:gridCol w="1584176">
                  <a:extLst>
                    <a:ext uri="{9D8B030D-6E8A-4147-A177-3AD203B41FA5}">
                      <a16:colId xmlns:a16="http://schemas.microsoft.com/office/drawing/2014/main" val="2991010492"/>
                    </a:ext>
                  </a:extLst>
                </a:gridCol>
              </a:tblGrid>
              <a:tr h="196781">
                <a:tc>
                  <a:txBody>
                    <a:bodyPr/>
                    <a:lstStyle/>
                    <a:p>
                      <a:pPr>
                        <a:lnSpc>
                          <a:spcPts val="1400"/>
                        </a:lnSpc>
                        <a:spcAft>
                          <a:spcPts val="1200"/>
                        </a:spcAft>
                      </a:pPr>
                      <a:r>
                        <a:rPr lang="en-GB" sz="1200" dirty="0">
                          <a:effectLst/>
                        </a:rPr>
                        <a:t>Input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Output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Acceptance criteria</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Responsible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49637998"/>
                  </a:ext>
                </a:extLst>
              </a:tr>
              <a:tr h="4329182">
                <a:tc>
                  <a:txBody>
                    <a:bodyPr/>
                    <a:lstStyle/>
                    <a:p>
                      <a:pPr marL="342900" lvl="0" indent="-342900">
                        <a:lnSpc>
                          <a:spcPts val="1400"/>
                        </a:lnSpc>
                        <a:spcAft>
                          <a:spcPts val="0"/>
                        </a:spcAft>
                        <a:buFont typeface="Symbol" panose="05050102010706020507" pitchFamily="18" charset="2"/>
                        <a:buChar char=""/>
                      </a:pPr>
                      <a:r>
                        <a:rPr lang="en-GB" sz="1200" dirty="0">
                          <a:effectLst/>
                        </a:rPr>
                        <a:t>Concept of Operations</a:t>
                      </a:r>
                    </a:p>
                    <a:p>
                      <a:pPr marL="342900" lvl="0" indent="-342900">
                        <a:lnSpc>
                          <a:spcPts val="1400"/>
                        </a:lnSpc>
                        <a:spcAft>
                          <a:spcPts val="0"/>
                        </a:spcAft>
                        <a:buFont typeface="Symbol" panose="05050102010706020507" pitchFamily="18" charset="2"/>
                        <a:buChar char=""/>
                      </a:pPr>
                      <a:r>
                        <a:rPr lang="en-GB" sz="1200" dirty="0">
                          <a:effectLst/>
                        </a:rPr>
                        <a:t>Interface Control Document</a:t>
                      </a:r>
                    </a:p>
                    <a:p>
                      <a:pPr marL="342900" lvl="0" indent="-342900">
                        <a:lnSpc>
                          <a:spcPts val="1400"/>
                        </a:lnSpc>
                        <a:spcAft>
                          <a:spcPts val="0"/>
                        </a:spcAft>
                        <a:buFont typeface="Symbol" panose="05050102010706020507" pitchFamily="18" charset="2"/>
                        <a:buChar char=""/>
                      </a:pPr>
                      <a:r>
                        <a:rPr lang="en-GB" sz="1200" dirty="0">
                          <a:effectLst/>
                        </a:rPr>
                        <a:t>Software Design Document</a:t>
                      </a:r>
                    </a:p>
                    <a:p>
                      <a:pPr marL="342900" lvl="0" indent="-342900">
                        <a:lnSpc>
                          <a:spcPts val="1400"/>
                        </a:lnSpc>
                        <a:spcAft>
                          <a:spcPts val="0"/>
                        </a:spcAft>
                        <a:buFont typeface="Symbol" panose="05050102010706020507" pitchFamily="18" charset="2"/>
                        <a:buChar char=""/>
                      </a:pPr>
                      <a:r>
                        <a:rPr lang="en-GB" sz="1200" dirty="0">
                          <a:effectLst/>
                        </a:rPr>
                        <a:t>Hardware Design Specification</a:t>
                      </a:r>
                    </a:p>
                    <a:p>
                      <a:pPr marL="342900" lvl="0" indent="-342900">
                        <a:lnSpc>
                          <a:spcPts val="1400"/>
                        </a:lnSpc>
                        <a:spcAft>
                          <a:spcPts val="0"/>
                        </a:spcAft>
                        <a:buFont typeface="Symbol" panose="05050102010706020507" pitchFamily="18" charset="2"/>
                        <a:buChar char=""/>
                      </a:pPr>
                      <a:r>
                        <a:rPr lang="en-GB" sz="1200" dirty="0">
                          <a:effectLst/>
                        </a:rPr>
                        <a:t>Electrical and Mechanical Design Document</a:t>
                      </a:r>
                    </a:p>
                    <a:p>
                      <a:pPr marL="342900" lvl="0" indent="-342900">
                        <a:lnSpc>
                          <a:spcPts val="1400"/>
                        </a:lnSpc>
                        <a:spcAft>
                          <a:spcPts val="0"/>
                        </a:spcAft>
                        <a:buFont typeface="Symbol" panose="05050102010706020507" pitchFamily="18" charset="2"/>
                        <a:buChar char=""/>
                      </a:pPr>
                      <a:r>
                        <a:rPr lang="en-GB" sz="1200" dirty="0">
                          <a:effectLst/>
                        </a:rPr>
                        <a:t>SIL Verification Report</a:t>
                      </a:r>
                    </a:p>
                    <a:p>
                      <a:pPr marL="342900" lvl="0" indent="-342900">
                        <a:lnSpc>
                          <a:spcPts val="1400"/>
                        </a:lnSpc>
                        <a:spcAft>
                          <a:spcPts val="0"/>
                        </a:spcAft>
                        <a:buFont typeface="Symbol" panose="05050102010706020507" pitchFamily="18" charset="2"/>
                        <a:buChar char=""/>
                      </a:pPr>
                      <a:r>
                        <a:rPr lang="en-GB" sz="1200" dirty="0">
                          <a:effectLst/>
                        </a:rPr>
                        <a:t>Installation and Commissioning Plan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0"/>
                        </a:spcAft>
                        <a:buFont typeface="Symbol" panose="05050102010706020507" pitchFamily="18" charset="2"/>
                        <a:buChar char=""/>
                      </a:pPr>
                      <a:r>
                        <a:rPr lang="en-GB" sz="1200" dirty="0">
                          <a:effectLst/>
                        </a:rPr>
                        <a:t>Approved CDR Report</a:t>
                      </a:r>
                    </a:p>
                    <a:p>
                      <a:pPr marL="342900" lvl="0" indent="-342900">
                        <a:lnSpc>
                          <a:spcPts val="1400"/>
                        </a:lnSpc>
                        <a:spcAft>
                          <a:spcPts val="0"/>
                        </a:spcAft>
                        <a:buFont typeface="Symbol" panose="05050102010706020507" pitchFamily="18" charset="2"/>
                        <a:buChar char=""/>
                      </a:pPr>
                      <a:r>
                        <a:rPr lang="en-GB" sz="1200" dirty="0">
                          <a:effectLst/>
                        </a:rPr>
                        <a:t>An approval from the committee to  start the installation and test development.</a:t>
                      </a:r>
                    </a:p>
                    <a:p>
                      <a:pPr marL="71755">
                        <a:lnSpc>
                          <a:spcPct val="107000"/>
                        </a:lnSpc>
                        <a:spcAft>
                          <a:spcPts val="0"/>
                        </a:spcAft>
                      </a:pPr>
                      <a:r>
                        <a:rPr lang="en-GB" sz="10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ts val="1400"/>
                        </a:lnSpc>
                        <a:spcAft>
                          <a:spcPts val="1200"/>
                        </a:spcAft>
                        <a:buFont typeface="Symbol" panose="05050102010706020507" pitchFamily="18" charset="2"/>
                        <a:buChar char=""/>
                      </a:pPr>
                      <a:r>
                        <a:rPr lang="en-GB" sz="1200" dirty="0">
                          <a:effectLst/>
                        </a:rPr>
                        <a:t>The input documents are approved and contain enough information to start the installation and test development.</a:t>
                      </a:r>
                    </a:p>
                    <a:p>
                      <a:pPr>
                        <a:lnSpc>
                          <a:spcPts val="1400"/>
                        </a:lnSpc>
                        <a:spcAft>
                          <a:spcPts val="1200"/>
                        </a:spcAft>
                      </a:pPr>
                      <a:r>
                        <a:rPr lang="en-GB" sz="12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A committee containing at least representatives from:</a:t>
                      </a:r>
                      <a:endParaRPr lang="en-GB" sz="1100" dirty="0">
                        <a:effectLst/>
                      </a:endParaRPr>
                    </a:p>
                    <a:p>
                      <a:pPr marL="342900" lvl="0" indent="-342900">
                        <a:lnSpc>
                          <a:spcPts val="1400"/>
                        </a:lnSpc>
                        <a:spcAft>
                          <a:spcPts val="0"/>
                        </a:spcAft>
                        <a:buFont typeface="Symbol" panose="05050102010706020507" pitchFamily="18" charset="2"/>
                        <a:buChar char=""/>
                      </a:pPr>
                      <a:r>
                        <a:rPr lang="en-GB" sz="1200" dirty="0">
                          <a:effectLst/>
                        </a:rPr>
                        <a:t>ES&amp;H</a:t>
                      </a:r>
                    </a:p>
                    <a:p>
                      <a:pPr marL="342900" lvl="0" indent="-342900">
                        <a:lnSpc>
                          <a:spcPts val="1400"/>
                        </a:lnSpc>
                        <a:spcAft>
                          <a:spcPts val="0"/>
                        </a:spcAft>
                        <a:buFont typeface="Symbol" panose="05050102010706020507" pitchFamily="18" charset="2"/>
                        <a:buChar char=""/>
                      </a:pPr>
                      <a:r>
                        <a:rPr lang="en-GB" sz="1200" dirty="0">
                          <a:effectLst/>
                        </a:rPr>
                        <a:t>SAE</a:t>
                      </a:r>
                    </a:p>
                    <a:p>
                      <a:pPr marL="342900" lvl="0" indent="-342900">
                        <a:lnSpc>
                          <a:spcPts val="1400"/>
                        </a:lnSpc>
                        <a:spcAft>
                          <a:spcPts val="1200"/>
                        </a:spcAft>
                        <a:buFont typeface="Symbol" panose="05050102010706020507" pitchFamily="18" charset="2"/>
                        <a:buChar char=""/>
                      </a:pPr>
                      <a:r>
                        <a:rPr lang="en-GB" sz="1200" dirty="0">
                          <a:effectLst/>
                        </a:rPr>
                        <a:t>PSS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6379969"/>
                  </a:ext>
                </a:extLst>
              </a:tr>
            </a:tbl>
          </a:graphicData>
        </a:graphic>
      </p:graphicFrame>
    </p:spTree>
    <p:extLst>
      <p:ext uri="{BB962C8B-B14F-4D97-AF65-F5344CB8AC3E}">
        <p14:creationId xmlns:p14="http://schemas.microsoft.com/office/powerpoint/2010/main" val="3899802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fontScale="90000"/>
          </a:bodyPr>
          <a:lstStyle/>
          <a:p>
            <a:r>
              <a:rPr lang="en-GB" dirty="0"/>
              <a:t> </a:t>
            </a:r>
            <a:br>
              <a:rPr lang="en-GB" dirty="0"/>
            </a:br>
            <a:r>
              <a:rPr lang="en-GB" b="1" dirty="0"/>
              <a:t>Test Readiness Review (TRR)</a:t>
            </a:r>
            <a:br>
              <a:rPr lang="en-GB" b="1" dirty="0"/>
            </a:br>
            <a:br>
              <a:rPr lang="en-GB" b="1" dirty="0"/>
            </a:br>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24</a:t>
            </a:fld>
            <a:endParaRPr lang="sv-SE" dirty="0"/>
          </a:p>
        </p:txBody>
      </p:sp>
      <p:sp>
        <p:nvSpPr>
          <p:cNvPr id="7" name="Content Placeholder 6">
            <a:extLst>
              <a:ext uri="{FF2B5EF4-FFF2-40B4-BE49-F238E27FC236}">
                <a16:creationId xmlns:a16="http://schemas.microsoft.com/office/drawing/2014/main" id="{153B8925-D4DF-4392-812C-B99A5E3B625E}"/>
              </a:ext>
            </a:extLst>
          </p:cNvPr>
          <p:cNvSpPr>
            <a:spLocks noGrp="1"/>
          </p:cNvSpPr>
          <p:nvPr>
            <p:ph idx="1"/>
          </p:nvPr>
        </p:nvSpPr>
        <p:spPr/>
        <p:txBody>
          <a:bodyPr/>
          <a:lstStyle/>
          <a:p>
            <a:r>
              <a:rPr lang="en-GB" dirty="0"/>
              <a:t>The TRR verifies that the product, its test equipment, support personnel, and test procedures are ready for verification and validation. </a:t>
            </a:r>
          </a:p>
          <a:p>
            <a:endParaRPr lang="en-GB" dirty="0"/>
          </a:p>
        </p:txBody>
      </p:sp>
    </p:spTree>
    <p:extLst>
      <p:ext uri="{BB962C8B-B14F-4D97-AF65-F5344CB8AC3E}">
        <p14:creationId xmlns:p14="http://schemas.microsoft.com/office/powerpoint/2010/main" val="1938807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fontScale="90000"/>
          </a:bodyPr>
          <a:lstStyle/>
          <a:p>
            <a:r>
              <a:rPr lang="en-GB" dirty="0"/>
              <a:t> </a:t>
            </a:r>
            <a:br>
              <a:rPr lang="en-GB" dirty="0"/>
            </a:br>
            <a:r>
              <a:rPr lang="en-GB" b="1" dirty="0"/>
              <a:t>Test Readiness Review (TRR)</a:t>
            </a:r>
            <a:br>
              <a:rPr lang="en-GB" b="1" dirty="0"/>
            </a:br>
            <a:br>
              <a:rPr lang="en-GB" b="1" dirty="0"/>
            </a:br>
            <a:endParaRPr lang="en-GB" dirty="0"/>
          </a:p>
        </p:txBody>
      </p:sp>
      <p:graphicFrame>
        <p:nvGraphicFramePr>
          <p:cNvPr id="5" name="Content Placeholder 4">
            <a:extLst>
              <a:ext uri="{FF2B5EF4-FFF2-40B4-BE49-F238E27FC236}">
                <a16:creationId xmlns:a16="http://schemas.microsoft.com/office/drawing/2014/main" id="{4B582072-AF91-4CA6-96D6-EFDCFCCFE601}"/>
              </a:ext>
            </a:extLst>
          </p:cNvPr>
          <p:cNvGraphicFramePr>
            <a:graphicFrameLocks noGrp="1"/>
          </p:cNvGraphicFramePr>
          <p:nvPr>
            <p:ph idx="1"/>
          </p:nvPr>
        </p:nvGraphicFramePr>
        <p:xfrm>
          <a:off x="457200" y="1556792"/>
          <a:ext cx="8363270" cy="4799558"/>
        </p:xfrm>
        <a:graphic>
          <a:graphicData uri="http://schemas.openxmlformats.org/drawingml/2006/table">
            <a:tbl>
              <a:tblPr firstRow="1" firstCol="1" bandRow="1">
                <a:tableStyleId>{5C22544A-7EE6-4342-B048-85BDC9FD1C3A}</a:tableStyleId>
              </a:tblPr>
              <a:tblGrid>
                <a:gridCol w="3833615">
                  <a:extLst>
                    <a:ext uri="{9D8B030D-6E8A-4147-A177-3AD203B41FA5}">
                      <a16:colId xmlns:a16="http://schemas.microsoft.com/office/drawing/2014/main" val="3337230171"/>
                    </a:ext>
                  </a:extLst>
                </a:gridCol>
                <a:gridCol w="1509885">
                  <a:extLst>
                    <a:ext uri="{9D8B030D-6E8A-4147-A177-3AD203B41FA5}">
                      <a16:colId xmlns:a16="http://schemas.microsoft.com/office/drawing/2014/main" val="1739793451"/>
                    </a:ext>
                  </a:extLst>
                </a:gridCol>
                <a:gridCol w="1509885">
                  <a:extLst>
                    <a:ext uri="{9D8B030D-6E8A-4147-A177-3AD203B41FA5}">
                      <a16:colId xmlns:a16="http://schemas.microsoft.com/office/drawing/2014/main" val="3382626910"/>
                    </a:ext>
                  </a:extLst>
                </a:gridCol>
                <a:gridCol w="1509885">
                  <a:extLst>
                    <a:ext uri="{9D8B030D-6E8A-4147-A177-3AD203B41FA5}">
                      <a16:colId xmlns:a16="http://schemas.microsoft.com/office/drawing/2014/main" val="3508899165"/>
                    </a:ext>
                  </a:extLst>
                </a:gridCol>
              </a:tblGrid>
              <a:tr h="257393">
                <a:tc>
                  <a:txBody>
                    <a:bodyPr/>
                    <a:lstStyle/>
                    <a:p>
                      <a:pPr>
                        <a:lnSpc>
                          <a:spcPts val="1400"/>
                        </a:lnSpc>
                        <a:spcAft>
                          <a:spcPts val="1200"/>
                        </a:spcAft>
                      </a:pPr>
                      <a:r>
                        <a:rPr lang="en-GB" sz="800" dirty="0">
                          <a:effectLst/>
                        </a:rPr>
                        <a:t>Input</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7182" marR="47182" marT="0" marB="0"/>
                </a:tc>
                <a:tc>
                  <a:txBody>
                    <a:bodyPr/>
                    <a:lstStyle/>
                    <a:p>
                      <a:pPr>
                        <a:lnSpc>
                          <a:spcPts val="1400"/>
                        </a:lnSpc>
                        <a:spcAft>
                          <a:spcPts val="1200"/>
                        </a:spcAft>
                      </a:pPr>
                      <a:r>
                        <a:rPr lang="en-GB" sz="800" dirty="0">
                          <a:effectLst/>
                        </a:rPr>
                        <a:t>Output</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7182" marR="47182" marT="0" marB="0"/>
                </a:tc>
                <a:tc>
                  <a:txBody>
                    <a:bodyPr/>
                    <a:lstStyle/>
                    <a:p>
                      <a:pPr>
                        <a:lnSpc>
                          <a:spcPts val="1400"/>
                        </a:lnSpc>
                        <a:spcAft>
                          <a:spcPts val="1200"/>
                        </a:spcAft>
                      </a:pPr>
                      <a:r>
                        <a:rPr lang="en-GB" sz="800" dirty="0">
                          <a:effectLst/>
                        </a:rPr>
                        <a:t>Acceptance criteria</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7182" marR="47182" marT="0" marB="0"/>
                </a:tc>
                <a:tc>
                  <a:txBody>
                    <a:bodyPr/>
                    <a:lstStyle/>
                    <a:p>
                      <a:pPr>
                        <a:lnSpc>
                          <a:spcPts val="1400"/>
                        </a:lnSpc>
                        <a:spcAft>
                          <a:spcPts val="1200"/>
                        </a:spcAft>
                      </a:pPr>
                      <a:r>
                        <a:rPr lang="en-GB" sz="800" dirty="0">
                          <a:effectLst/>
                        </a:rPr>
                        <a:t>Responsible</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7182" marR="47182" marT="0" marB="0"/>
                </a:tc>
                <a:extLst>
                  <a:ext uri="{0D108BD9-81ED-4DB2-BD59-A6C34878D82A}">
                    <a16:rowId xmlns:a16="http://schemas.microsoft.com/office/drawing/2014/main" val="3718890133"/>
                  </a:ext>
                </a:extLst>
              </a:tr>
              <a:tr h="4542165">
                <a:tc>
                  <a:txBody>
                    <a:bodyPr/>
                    <a:lstStyle/>
                    <a:p>
                      <a:pPr marL="342900" lvl="0" indent="-342900">
                        <a:lnSpc>
                          <a:spcPts val="1400"/>
                        </a:lnSpc>
                        <a:spcAft>
                          <a:spcPts val="0"/>
                        </a:spcAft>
                        <a:buFont typeface="Symbol" panose="05050102010706020507" pitchFamily="18" charset="2"/>
                        <a:buChar char=""/>
                      </a:pPr>
                      <a:r>
                        <a:rPr lang="en-GB" sz="800" dirty="0">
                          <a:effectLst/>
                        </a:rPr>
                        <a:t>Installation and Commissioning Plan</a:t>
                      </a:r>
                    </a:p>
                    <a:p>
                      <a:pPr marL="342900" lvl="0" indent="-342900">
                        <a:lnSpc>
                          <a:spcPts val="1400"/>
                        </a:lnSpc>
                        <a:spcAft>
                          <a:spcPts val="0"/>
                        </a:spcAft>
                        <a:buFont typeface="Symbol" panose="05050102010706020507" pitchFamily="18" charset="2"/>
                        <a:buChar char=""/>
                      </a:pPr>
                      <a:r>
                        <a:rPr lang="en-GB" sz="800" dirty="0">
                          <a:effectLst/>
                        </a:rPr>
                        <a:t>Software Summary</a:t>
                      </a:r>
                    </a:p>
                    <a:p>
                      <a:pPr marL="342900" lvl="0" indent="-342900">
                        <a:lnSpc>
                          <a:spcPts val="1400"/>
                        </a:lnSpc>
                        <a:spcAft>
                          <a:spcPts val="0"/>
                        </a:spcAft>
                        <a:buFont typeface="Symbol" panose="05050102010706020507" pitchFamily="18" charset="2"/>
                        <a:buChar char=""/>
                      </a:pPr>
                      <a:r>
                        <a:rPr lang="en-GB" sz="800" dirty="0">
                          <a:effectLst/>
                        </a:rPr>
                        <a:t>HWFAT Specification</a:t>
                      </a:r>
                    </a:p>
                    <a:p>
                      <a:pPr marL="342900" lvl="0" indent="-342900">
                        <a:lnSpc>
                          <a:spcPts val="1400"/>
                        </a:lnSpc>
                        <a:spcAft>
                          <a:spcPts val="0"/>
                        </a:spcAft>
                        <a:buFont typeface="Symbol" panose="05050102010706020507" pitchFamily="18" charset="2"/>
                        <a:buChar char=""/>
                      </a:pPr>
                      <a:r>
                        <a:rPr lang="en-GB" sz="800" dirty="0">
                          <a:effectLst/>
                        </a:rPr>
                        <a:t>Hardware SAT Specification</a:t>
                      </a:r>
                    </a:p>
                    <a:p>
                      <a:pPr marL="342900" lvl="0" indent="-342900">
                        <a:lnSpc>
                          <a:spcPts val="1400"/>
                        </a:lnSpc>
                        <a:spcAft>
                          <a:spcPts val="0"/>
                        </a:spcAft>
                        <a:buFont typeface="Symbol" panose="05050102010706020507" pitchFamily="18" charset="2"/>
                        <a:buChar char=""/>
                      </a:pPr>
                      <a:r>
                        <a:rPr lang="en-GB" sz="800" dirty="0">
                          <a:effectLst/>
                        </a:rPr>
                        <a:t>Software Pre-SAT Specification</a:t>
                      </a:r>
                    </a:p>
                    <a:p>
                      <a:pPr marL="342900" lvl="0" indent="-342900">
                        <a:lnSpc>
                          <a:spcPts val="1400"/>
                        </a:lnSpc>
                        <a:spcAft>
                          <a:spcPts val="0"/>
                        </a:spcAft>
                        <a:buFont typeface="Symbol" panose="05050102010706020507" pitchFamily="18" charset="2"/>
                        <a:buChar char=""/>
                      </a:pPr>
                      <a:r>
                        <a:rPr lang="en-GB" sz="800" dirty="0">
                          <a:effectLst/>
                        </a:rPr>
                        <a:t>SIT Specification</a:t>
                      </a:r>
                    </a:p>
                    <a:p>
                      <a:pPr marL="342900" lvl="0" indent="-342900">
                        <a:lnSpc>
                          <a:spcPts val="1400"/>
                        </a:lnSpc>
                        <a:spcAft>
                          <a:spcPts val="0"/>
                        </a:spcAft>
                        <a:buFont typeface="Symbol" panose="05050102010706020507" pitchFamily="18" charset="2"/>
                        <a:buChar char=""/>
                      </a:pPr>
                      <a:r>
                        <a:rPr lang="en-GB" sz="800" dirty="0">
                          <a:effectLst/>
                        </a:rPr>
                        <a:t>FIT Specification</a:t>
                      </a:r>
                    </a:p>
                    <a:p>
                      <a:pPr marL="342900" lvl="0" indent="-342900">
                        <a:lnSpc>
                          <a:spcPts val="1400"/>
                        </a:lnSpc>
                        <a:spcAft>
                          <a:spcPts val="0"/>
                        </a:spcAft>
                        <a:buFont typeface="Symbol" panose="05050102010706020507" pitchFamily="18" charset="2"/>
                        <a:buChar char=""/>
                      </a:pPr>
                      <a:r>
                        <a:rPr lang="en-GB" sz="800" dirty="0">
                          <a:effectLst/>
                        </a:rPr>
                        <a:t>Validation and Handover Specification</a:t>
                      </a:r>
                    </a:p>
                    <a:p>
                      <a:pPr marL="342900" lvl="0" indent="-342900">
                        <a:lnSpc>
                          <a:spcPts val="1400"/>
                        </a:lnSpc>
                        <a:spcAft>
                          <a:spcPts val="0"/>
                        </a:spcAft>
                        <a:buFont typeface="Symbol" panose="05050102010706020507" pitchFamily="18" charset="2"/>
                        <a:buChar char=""/>
                      </a:pPr>
                      <a:r>
                        <a:rPr lang="en-GB" sz="800" dirty="0">
                          <a:effectLst/>
                        </a:rPr>
                        <a:t>HWFAT Report Template</a:t>
                      </a:r>
                    </a:p>
                    <a:p>
                      <a:pPr marL="342900" lvl="0" indent="-342900">
                        <a:lnSpc>
                          <a:spcPts val="1400"/>
                        </a:lnSpc>
                        <a:spcAft>
                          <a:spcPts val="0"/>
                        </a:spcAft>
                        <a:buFont typeface="Symbol" panose="05050102010706020507" pitchFamily="18" charset="2"/>
                        <a:buChar char=""/>
                      </a:pPr>
                      <a:r>
                        <a:rPr lang="en-GB" sz="800" dirty="0">
                          <a:effectLst/>
                        </a:rPr>
                        <a:t>Hardware SAT Report Template</a:t>
                      </a:r>
                    </a:p>
                    <a:p>
                      <a:pPr marL="342900" lvl="0" indent="-342900">
                        <a:lnSpc>
                          <a:spcPts val="1400"/>
                        </a:lnSpc>
                        <a:spcAft>
                          <a:spcPts val="0"/>
                        </a:spcAft>
                        <a:buFont typeface="Symbol" panose="05050102010706020507" pitchFamily="18" charset="2"/>
                        <a:buChar char=""/>
                      </a:pPr>
                      <a:r>
                        <a:rPr lang="en-GB" sz="800" dirty="0">
                          <a:effectLst/>
                        </a:rPr>
                        <a:t>Software Pre-SAT Report template </a:t>
                      </a:r>
                    </a:p>
                    <a:p>
                      <a:pPr marL="342900" lvl="0" indent="-342900">
                        <a:lnSpc>
                          <a:spcPts val="1400"/>
                        </a:lnSpc>
                        <a:spcAft>
                          <a:spcPts val="0"/>
                        </a:spcAft>
                        <a:buFont typeface="Symbol" panose="05050102010706020507" pitchFamily="18" charset="2"/>
                        <a:buChar char=""/>
                      </a:pPr>
                      <a:r>
                        <a:rPr lang="en-GB" sz="800" dirty="0">
                          <a:effectLst/>
                        </a:rPr>
                        <a:t>SIT Report Template</a:t>
                      </a:r>
                    </a:p>
                    <a:p>
                      <a:pPr marL="342900" lvl="0" indent="-342900">
                        <a:lnSpc>
                          <a:spcPts val="1400"/>
                        </a:lnSpc>
                        <a:spcAft>
                          <a:spcPts val="0"/>
                        </a:spcAft>
                        <a:buFont typeface="Symbol" panose="05050102010706020507" pitchFamily="18" charset="2"/>
                        <a:buChar char=""/>
                      </a:pPr>
                      <a:r>
                        <a:rPr lang="en-GB" sz="800" dirty="0">
                          <a:effectLst/>
                        </a:rPr>
                        <a:t>FIT Report Template</a:t>
                      </a:r>
                    </a:p>
                    <a:p>
                      <a:pPr marL="342900" lvl="0" indent="-342900">
                        <a:lnSpc>
                          <a:spcPts val="1400"/>
                        </a:lnSpc>
                        <a:spcAft>
                          <a:spcPts val="0"/>
                        </a:spcAft>
                        <a:buFont typeface="Symbol" panose="05050102010706020507" pitchFamily="18" charset="2"/>
                        <a:buChar char=""/>
                      </a:pPr>
                      <a:r>
                        <a:rPr lang="en-GB" sz="800" dirty="0">
                          <a:effectLst/>
                        </a:rPr>
                        <a:t>Validation and Handover Report Template</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82" marR="47182" marT="0" marB="0"/>
                </a:tc>
                <a:tc>
                  <a:txBody>
                    <a:bodyPr/>
                    <a:lstStyle/>
                    <a:p>
                      <a:pPr marL="342900" lvl="0" indent="-342900">
                        <a:lnSpc>
                          <a:spcPts val="1400"/>
                        </a:lnSpc>
                        <a:spcAft>
                          <a:spcPts val="0"/>
                        </a:spcAft>
                        <a:buFont typeface="Symbol" panose="05050102010706020507" pitchFamily="18" charset="2"/>
                        <a:buChar char=""/>
                      </a:pPr>
                      <a:r>
                        <a:rPr lang="en-GB" sz="800" dirty="0">
                          <a:effectLst/>
                        </a:rPr>
                        <a:t>TRR Report</a:t>
                      </a:r>
                    </a:p>
                    <a:p>
                      <a:pPr marL="342900" lvl="0" indent="-342900">
                        <a:lnSpc>
                          <a:spcPts val="1400"/>
                        </a:lnSpc>
                        <a:spcAft>
                          <a:spcPts val="1200"/>
                        </a:spcAft>
                        <a:buFont typeface="Symbol" panose="05050102010706020507" pitchFamily="18" charset="2"/>
                        <a:buChar char=""/>
                      </a:pPr>
                      <a:r>
                        <a:rPr lang="en-GB" sz="800" dirty="0">
                          <a:effectLst/>
                        </a:rPr>
                        <a:t>An approval from the committee to start the commissioning phase.</a:t>
                      </a:r>
                    </a:p>
                    <a:p>
                      <a:pPr>
                        <a:lnSpc>
                          <a:spcPct val="107000"/>
                        </a:lnSpc>
                        <a:spcAft>
                          <a:spcPts val="0"/>
                        </a:spcAft>
                      </a:pPr>
                      <a:r>
                        <a:rPr lang="en-GB" sz="700" dirty="0">
                          <a:effectLst/>
                        </a:rPr>
                        <a:t> </a:t>
                      </a:r>
                      <a:endParaRPr lang="en-GB" sz="800" dirty="0">
                        <a:effectLst/>
                        <a:latin typeface="Calibri" panose="020F0502020204030204" pitchFamily="34" charset="0"/>
                        <a:ea typeface="Calibri" panose="020F0502020204030204" pitchFamily="34" charset="0"/>
                        <a:cs typeface="Arial" panose="020B0604020202020204" pitchFamily="34" charset="0"/>
                      </a:endParaRPr>
                    </a:p>
                  </a:txBody>
                  <a:tcPr marL="47182" marR="47182" marT="0" marB="0"/>
                </a:tc>
                <a:tc>
                  <a:txBody>
                    <a:bodyPr/>
                    <a:lstStyle/>
                    <a:p>
                      <a:pPr marL="342900" lvl="0" indent="-342900">
                        <a:lnSpc>
                          <a:spcPts val="1400"/>
                        </a:lnSpc>
                        <a:spcAft>
                          <a:spcPts val="1200"/>
                        </a:spcAft>
                        <a:buFont typeface="Symbol" panose="05050102010706020507" pitchFamily="18" charset="2"/>
                        <a:buChar char=""/>
                      </a:pPr>
                      <a:r>
                        <a:rPr lang="en-GB" sz="800" dirty="0">
                          <a:effectLst/>
                        </a:rPr>
                        <a:t>The input documents are approved and contain enough information for verification and validation of the system and to start the commissioning phase.</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82" marR="47182" marT="0" marB="0"/>
                </a:tc>
                <a:tc>
                  <a:txBody>
                    <a:bodyPr/>
                    <a:lstStyle/>
                    <a:p>
                      <a:pPr>
                        <a:lnSpc>
                          <a:spcPts val="1400"/>
                        </a:lnSpc>
                        <a:spcAft>
                          <a:spcPts val="1200"/>
                        </a:spcAft>
                      </a:pPr>
                      <a:r>
                        <a:rPr lang="en-GB" sz="800" dirty="0">
                          <a:effectLst/>
                        </a:rPr>
                        <a:t>A committee containing at least representatives from:</a:t>
                      </a:r>
                    </a:p>
                    <a:p>
                      <a:pPr marL="342900" lvl="0" indent="-342900">
                        <a:lnSpc>
                          <a:spcPts val="1400"/>
                        </a:lnSpc>
                        <a:spcAft>
                          <a:spcPts val="0"/>
                        </a:spcAft>
                        <a:buFont typeface="Symbol" panose="05050102010706020507" pitchFamily="18" charset="2"/>
                        <a:buChar char=""/>
                      </a:pPr>
                      <a:r>
                        <a:rPr lang="en-GB" sz="800" dirty="0">
                          <a:effectLst/>
                        </a:rPr>
                        <a:t>ES&amp;H</a:t>
                      </a:r>
                    </a:p>
                    <a:p>
                      <a:pPr marL="342900" lvl="0" indent="-342900">
                        <a:lnSpc>
                          <a:spcPts val="1400"/>
                        </a:lnSpc>
                        <a:spcAft>
                          <a:spcPts val="0"/>
                        </a:spcAft>
                        <a:buFont typeface="Symbol" panose="05050102010706020507" pitchFamily="18" charset="2"/>
                        <a:buChar char=""/>
                      </a:pPr>
                      <a:r>
                        <a:rPr lang="en-GB" sz="800" dirty="0">
                          <a:effectLst/>
                        </a:rPr>
                        <a:t>SAE</a:t>
                      </a:r>
                    </a:p>
                    <a:p>
                      <a:pPr marL="342900" lvl="0" indent="-342900">
                        <a:lnSpc>
                          <a:spcPts val="1400"/>
                        </a:lnSpc>
                        <a:spcAft>
                          <a:spcPts val="1200"/>
                        </a:spcAft>
                        <a:buFont typeface="Symbol" panose="05050102010706020507" pitchFamily="18" charset="2"/>
                        <a:buChar char=""/>
                      </a:pPr>
                      <a:r>
                        <a:rPr lang="en-GB" sz="800" dirty="0">
                          <a:effectLst/>
                        </a:rPr>
                        <a:t>PSS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182" marR="47182" marT="0" marB="0"/>
                </a:tc>
                <a:extLst>
                  <a:ext uri="{0D108BD9-81ED-4DB2-BD59-A6C34878D82A}">
                    <a16:rowId xmlns:a16="http://schemas.microsoft.com/office/drawing/2014/main" val="4073859824"/>
                  </a:ext>
                </a:extLst>
              </a:tr>
            </a:tbl>
          </a:graphicData>
        </a:graphic>
      </p:graphicFrame>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25</a:t>
            </a:fld>
            <a:endParaRPr lang="sv-SE" dirty="0"/>
          </a:p>
        </p:txBody>
      </p:sp>
    </p:spTree>
    <p:extLst>
      <p:ext uri="{BB962C8B-B14F-4D97-AF65-F5344CB8AC3E}">
        <p14:creationId xmlns:p14="http://schemas.microsoft.com/office/powerpoint/2010/main" val="3252771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fontScale="90000"/>
          </a:bodyPr>
          <a:lstStyle/>
          <a:p>
            <a:r>
              <a:rPr lang="en-US" b="1" dirty="0"/>
              <a:t>Functional Safety assessment (FSA)</a:t>
            </a:r>
            <a:br>
              <a:rPr lang="en-US" b="1" dirty="0"/>
            </a:br>
            <a:br>
              <a:rPr lang="en-GB" b="1" dirty="0"/>
            </a:br>
            <a:endParaRPr lang="en-GB" dirty="0"/>
          </a:p>
        </p:txBody>
      </p:sp>
      <p:sp>
        <p:nvSpPr>
          <p:cNvPr id="3" name="Content Placeholder 2">
            <a:extLst>
              <a:ext uri="{FF2B5EF4-FFF2-40B4-BE49-F238E27FC236}">
                <a16:creationId xmlns:a16="http://schemas.microsoft.com/office/drawing/2014/main" id="{A9E682ED-BA80-478A-B033-4146AF57D038}"/>
              </a:ext>
            </a:extLst>
          </p:cNvPr>
          <p:cNvSpPr>
            <a:spLocks noGrp="1"/>
          </p:cNvSpPr>
          <p:nvPr>
            <p:ph idx="1"/>
          </p:nvPr>
        </p:nvSpPr>
        <p:spPr/>
        <p:txBody>
          <a:bodyPr>
            <a:normAutofit/>
          </a:bodyPr>
          <a:lstStyle/>
          <a:p>
            <a:r>
              <a:rPr lang="en-GB" dirty="0"/>
              <a:t>All of the documents produced for PSS until that point in time shall be reviewed internally at ESS and externally by an independent team from Zurich University of Applied Sciences (ZHAW).</a:t>
            </a:r>
          </a:p>
          <a:p>
            <a:r>
              <a:rPr lang="en-GB" dirty="0"/>
              <a:t>The shortcomings of the items under assessment shall be specified and recommendations on modifications shall be proposed. </a:t>
            </a:r>
          </a:p>
          <a:p>
            <a:endParaRPr lang="en-GB" dirty="0"/>
          </a:p>
        </p:txBody>
      </p:sp>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26</a:t>
            </a:fld>
            <a:endParaRPr lang="sv-SE" dirty="0"/>
          </a:p>
        </p:txBody>
      </p:sp>
    </p:spTree>
    <p:extLst>
      <p:ext uri="{BB962C8B-B14F-4D97-AF65-F5344CB8AC3E}">
        <p14:creationId xmlns:p14="http://schemas.microsoft.com/office/powerpoint/2010/main" val="3079419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B2D42-B8F4-4680-8A8A-CB25A30685E9}"/>
              </a:ext>
            </a:extLst>
          </p:cNvPr>
          <p:cNvSpPr>
            <a:spLocks noGrp="1"/>
          </p:cNvSpPr>
          <p:nvPr>
            <p:ph type="title"/>
          </p:nvPr>
        </p:nvSpPr>
        <p:spPr/>
        <p:txBody>
          <a:bodyPr>
            <a:normAutofit fontScale="90000"/>
          </a:bodyPr>
          <a:lstStyle/>
          <a:p>
            <a:r>
              <a:rPr lang="en-US" b="1" dirty="0"/>
              <a:t>Functional Safety assessment (FSA)</a:t>
            </a:r>
            <a:br>
              <a:rPr lang="en-US" b="1" dirty="0"/>
            </a:br>
            <a:br>
              <a:rPr lang="en-GB" b="1" dirty="0"/>
            </a:br>
            <a:endParaRPr lang="en-GB" dirty="0"/>
          </a:p>
        </p:txBody>
      </p:sp>
      <p:graphicFrame>
        <p:nvGraphicFramePr>
          <p:cNvPr id="5" name="Content Placeholder 4">
            <a:extLst>
              <a:ext uri="{FF2B5EF4-FFF2-40B4-BE49-F238E27FC236}">
                <a16:creationId xmlns:a16="http://schemas.microsoft.com/office/drawing/2014/main" id="{A3F1EEC9-120D-48CC-98C2-613115284684}"/>
              </a:ext>
            </a:extLst>
          </p:cNvPr>
          <p:cNvGraphicFramePr>
            <a:graphicFrameLocks noGrp="1"/>
          </p:cNvGraphicFramePr>
          <p:nvPr>
            <p:ph idx="1"/>
          </p:nvPr>
        </p:nvGraphicFramePr>
        <p:xfrm>
          <a:off x="1791970" y="3063081"/>
          <a:ext cx="5560060" cy="1600200"/>
        </p:xfrm>
        <a:graphic>
          <a:graphicData uri="http://schemas.openxmlformats.org/drawingml/2006/table">
            <a:tbl>
              <a:tblPr firstRow="1" firstCol="1" bandRow="1">
                <a:tableStyleId>{5C22544A-7EE6-4342-B048-85BDC9FD1C3A}</a:tableStyleId>
              </a:tblPr>
              <a:tblGrid>
                <a:gridCol w="1390015">
                  <a:extLst>
                    <a:ext uri="{9D8B030D-6E8A-4147-A177-3AD203B41FA5}">
                      <a16:colId xmlns:a16="http://schemas.microsoft.com/office/drawing/2014/main" val="1387971551"/>
                    </a:ext>
                  </a:extLst>
                </a:gridCol>
                <a:gridCol w="1390015">
                  <a:extLst>
                    <a:ext uri="{9D8B030D-6E8A-4147-A177-3AD203B41FA5}">
                      <a16:colId xmlns:a16="http://schemas.microsoft.com/office/drawing/2014/main" val="2827012695"/>
                    </a:ext>
                  </a:extLst>
                </a:gridCol>
                <a:gridCol w="1390015">
                  <a:extLst>
                    <a:ext uri="{9D8B030D-6E8A-4147-A177-3AD203B41FA5}">
                      <a16:colId xmlns:a16="http://schemas.microsoft.com/office/drawing/2014/main" val="908685284"/>
                    </a:ext>
                  </a:extLst>
                </a:gridCol>
                <a:gridCol w="1390015">
                  <a:extLst>
                    <a:ext uri="{9D8B030D-6E8A-4147-A177-3AD203B41FA5}">
                      <a16:colId xmlns:a16="http://schemas.microsoft.com/office/drawing/2014/main" val="2439277486"/>
                    </a:ext>
                  </a:extLst>
                </a:gridCol>
              </a:tblGrid>
              <a:tr h="0">
                <a:tc>
                  <a:txBody>
                    <a:bodyPr/>
                    <a:lstStyle/>
                    <a:p>
                      <a:pPr>
                        <a:lnSpc>
                          <a:spcPts val="1400"/>
                        </a:lnSpc>
                        <a:spcAft>
                          <a:spcPts val="1200"/>
                        </a:spcAft>
                      </a:pPr>
                      <a:r>
                        <a:rPr lang="en-GB" sz="1200" dirty="0">
                          <a:effectLst/>
                        </a:rPr>
                        <a:t>Input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Output</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Acceptance criteria</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ts val="1400"/>
                        </a:lnSpc>
                        <a:spcAft>
                          <a:spcPts val="1200"/>
                        </a:spcAft>
                      </a:pPr>
                      <a:r>
                        <a:rPr lang="en-GB" sz="1200" dirty="0">
                          <a:effectLst/>
                        </a:rPr>
                        <a:t>Responsible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61773658"/>
                  </a:ext>
                </a:extLst>
              </a:tr>
              <a:tr h="0">
                <a:tc>
                  <a:txBody>
                    <a:bodyPr/>
                    <a:lstStyle/>
                    <a:p>
                      <a:pPr marL="342900" lvl="0" indent="-342900">
                        <a:lnSpc>
                          <a:spcPts val="1400"/>
                        </a:lnSpc>
                        <a:spcAft>
                          <a:spcPts val="0"/>
                        </a:spcAft>
                        <a:buFont typeface="Symbol" panose="05050102010706020507" pitchFamily="18" charset="2"/>
                        <a:buChar char=""/>
                      </a:pPr>
                      <a:r>
                        <a:rPr lang="en-GB" sz="1200" dirty="0">
                          <a:effectLst/>
                        </a:rPr>
                        <a:t>All the produced documents, see Figure 1 for detailed flow.</a:t>
                      </a:r>
                    </a:p>
                    <a:p>
                      <a:pPr marL="342900" lvl="0" indent="-342900">
                        <a:lnSpc>
                          <a:spcPts val="1400"/>
                        </a:lnSpc>
                        <a:spcAft>
                          <a:spcPts val="0"/>
                        </a:spcAft>
                        <a:buFont typeface="Symbol" panose="05050102010706020507" pitchFamily="18" charset="2"/>
                        <a:buChar char=""/>
                      </a:pPr>
                      <a:r>
                        <a:rPr lang="en-GB" sz="1200" dirty="0">
                          <a:effectLst/>
                        </a:rPr>
                        <a:t>Document of Documents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0"/>
                        </a:spcAft>
                        <a:buFont typeface="Symbol" panose="05050102010706020507" pitchFamily="18" charset="2"/>
                        <a:buChar char=""/>
                      </a:pPr>
                      <a:r>
                        <a:rPr lang="en-GB" sz="1200" dirty="0">
                          <a:effectLst/>
                        </a:rPr>
                        <a:t>An FSA Report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0"/>
                        </a:spcAft>
                        <a:buFont typeface="Symbol" panose="05050102010706020507" pitchFamily="18" charset="2"/>
                        <a:buChar char=""/>
                      </a:pPr>
                      <a:r>
                        <a:rPr lang="en-GB" sz="1200" dirty="0">
                          <a:effectLst/>
                        </a:rPr>
                        <a:t>An FSA Report with approval from ZHAW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ts val="1400"/>
                        </a:lnSpc>
                        <a:spcAft>
                          <a:spcPts val="1200"/>
                        </a:spcAft>
                        <a:buFont typeface="Symbol" panose="05050102010706020507" pitchFamily="18" charset="2"/>
                        <a:buChar char=""/>
                      </a:pPr>
                      <a:r>
                        <a:rPr lang="en-GB" sz="1200" dirty="0">
                          <a:effectLst/>
                        </a:rPr>
                        <a:t>ZHAW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5881314"/>
                  </a:ext>
                </a:extLst>
              </a:tr>
            </a:tbl>
          </a:graphicData>
        </a:graphic>
      </p:graphicFrame>
      <p:sp>
        <p:nvSpPr>
          <p:cNvPr id="4" name="Slide Number Placeholder 3">
            <a:extLst>
              <a:ext uri="{FF2B5EF4-FFF2-40B4-BE49-F238E27FC236}">
                <a16:creationId xmlns:a16="http://schemas.microsoft.com/office/drawing/2014/main" id="{2A825CC8-B52D-43BD-8769-33A5B7DA8E84}"/>
              </a:ext>
            </a:extLst>
          </p:cNvPr>
          <p:cNvSpPr>
            <a:spLocks noGrp="1"/>
          </p:cNvSpPr>
          <p:nvPr>
            <p:ph type="sldNum" sz="quarter" idx="12"/>
          </p:nvPr>
        </p:nvSpPr>
        <p:spPr/>
        <p:txBody>
          <a:bodyPr/>
          <a:lstStyle/>
          <a:p>
            <a:fld id="{551115BC-487E-4422-894C-CB7CD3E79223}" type="slidenum">
              <a:rPr lang="sv-SE" smtClean="0"/>
              <a:t>27</a:t>
            </a:fld>
            <a:endParaRPr lang="sv-SE" dirty="0"/>
          </a:p>
        </p:txBody>
      </p:sp>
      <p:sp>
        <p:nvSpPr>
          <p:cNvPr id="6" name="Rectangle 1">
            <a:extLst>
              <a:ext uri="{FF2B5EF4-FFF2-40B4-BE49-F238E27FC236}">
                <a16:creationId xmlns:a16="http://schemas.microsoft.com/office/drawing/2014/main" id="{8299789E-2FB8-472E-902B-E7B52007A3F8}"/>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Tree>
    <p:extLst>
      <p:ext uri="{BB962C8B-B14F-4D97-AF65-F5344CB8AC3E}">
        <p14:creationId xmlns:p14="http://schemas.microsoft.com/office/powerpoint/2010/main" val="2767695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4DE27-5688-4120-8B18-836B0CDBEB43}"/>
              </a:ext>
            </a:extLst>
          </p:cNvPr>
          <p:cNvSpPr>
            <a:spLocks noGrp="1"/>
          </p:cNvSpPr>
          <p:nvPr>
            <p:ph type="title"/>
          </p:nvPr>
        </p:nvSpPr>
        <p:spPr/>
        <p:txBody>
          <a:bodyPr/>
          <a:lstStyle/>
          <a:p>
            <a:r>
              <a:rPr lang="en-GB" dirty="0"/>
              <a:t>Responsibilities and roles</a:t>
            </a:r>
          </a:p>
        </p:txBody>
      </p:sp>
      <p:graphicFrame>
        <p:nvGraphicFramePr>
          <p:cNvPr id="14" name="Content Placeholder 13">
            <a:extLst>
              <a:ext uri="{FF2B5EF4-FFF2-40B4-BE49-F238E27FC236}">
                <a16:creationId xmlns:a16="http://schemas.microsoft.com/office/drawing/2014/main" id="{101E09E4-3EC4-4DC0-8829-08555EAC2120}"/>
              </a:ext>
            </a:extLst>
          </p:cNvPr>
          <p:cNvGraphicFramePr>
            <a:graphicFrameLocks noGrp="1"/>
          </p:cNvGraphicFramePr>
          <p:nvPr>
            <p:ph idx="1"/>
            <p:extLst>
              <p:ext uri="{D42A27DB-BD31-4B8C-83A1-F6EECF244321}">
                <p14:modId xmlns:p14="http://schemas.microsoft.com/office/powerpoint/2010/main" val="2261588584"/>
              </p:ext>
            </p:extLst>
          </p:nvPr>
        </p:nvGraphicFramePr>
        <p:xfrm>
          <a:off x="3131840" y="1552216"/>
          <a:ext cx="5870996" cy="748284"/>
        </p:xfrm>
        <a:graphic>
          <a:graphicData uri="http://schemas.openxmlformats.org/drawingml/2006/table">
            <a:tbl>
              <a:tblPr>
                <a:tableStyleId>{5C22544A-7EE6-4342-B048-85BDC9FD1C3A}</a:tableStyleId>
              </a:tblPr>
              <a:tblGrid>
                <a:gridCol w="1373813">
                  <a:extLst>
                    <a:ext uri="{9D8B030D-6E8A-4147-A177-3AD203B41FA5}">
                      <a16:colId xmlns:a16="http://schemas.microsoft.com/office/drawing/2014/main" val="354585113"/>
                    </a:ext>
                  </a:extLst>
                </a:gridCol>
                <a:gridCol w="4497183">
                  <a:extLst>
                    <a:ext uri="{9D8B030D-6E8A-4147-A177-3AD203B41FA5}">
                      <a16:colId xmlns:a16="http://schemas.microsoft.com/office/drawing/2014/main" val="3396056749"/>
                    </a:ext>
                  </a:extLst>
                </a:gridCol>
              </a:tblGrid>
              <a:tr h="0">
                <a:tc>
                  <a:txBody>
                    <a:bodyPr/>
                    <a:lstStyle/>
                    <a:p>
                      <a:pPr algn="just">
                        <a:lnSpc>
                          <a:spcPct val="107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574571986"/>
                  </a:ext>
                </a:extLst>
              </a:tr>
              <a:tr h="0">
                <a:tc>
                  <a:txBody>
                    <a:bodyPr/>
                    <a:lstStyle/>
                    <a:p>
                      <a:pPr algn="just">
                        <a:lnSpc>
                          <a:spcPct val="107000"/>
                        </a:lnSpc>
                        <a:spcBef>
                          <a:spcPts val="300"/>
                        </a:spcBef>
                        <a:spcAft>
                          <a:spcPts val="300"/>
                        </a:spcAft>
                      </a:pPr>
                      <a:r>
                        <a:rPr lang="en-GB" sz="1200" dirty="0">
                          <a:effectLst/>
                        </a:rPr>
                        <a:t>Manager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128778498"/>
                  </a:ext>
                </a:extLst>
              </a:tr>
              <a:tr h="0">
                <a:tc>
                  <a:txBody>
                    <a:bodyPr/>
                    <a:lstStyle/>
                    <a:p>
                      <a:pPr algn="just">
                        <a:lnSpc>
                          <a:spcPct val="107000"/>
                        </a:lnSpc>
                        <a:spcBef>
                          <a:spcPts val="300"/>
                        </a:spcBef>
                        <a:spcAft>
                          <a:spcPts val="300"/>
                        </a:spcAft>
                      </a:pPr>
                      <a:r>
                        <a:rPr lang="en-GB" sz="1200" dirty="0">
                          <a:effectLst/>
                        </a:rPr>
                        <a:t>Designer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Hardware designer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330199137"/>
                  </a:ext>
                </a:extLst>
              </a:tr>
              <a:tr h="0">
                <a:tc>
                  <a:txBody>
                    <a:bodyPr/>
                    <a:lstStyle/>
                    <a:p>
                      <a:pPr algn="just">
                        <a:lnSpc>
                          <a:spcPct val="107000"/>
                        </a:lnSpc>
                        <a:spcBef>
                          <a:spcPts val="300"/>
                        </a:spcBef>
                        <a:spcAft>
                          <a:spcPts val="300"/>
                        </a:spcAft>
                      </a:pPr>
                      <a:r>
                        <a:rPr lang="en-GB" sz="1200" dirty="0">
                          <a:effectLst/>
                        </a:rPr>
                        <a:t>Verifier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Hardware verifier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242522709"/>
                  </a:ext>
                </a:extLst>
              </a:tr>
            </a:tbl>
          </a:graphicData>
        </a:graphic>
      </p:graphicFrame>
      <p:sp>
        <p:nvSpPr>
          <p:cNvPr id="4" name="Slide Number Placeholder 3">
            <a:extLst>
              <a:ext uri="{FF2B5EF4-FFF2-40B4-BE49-F238E27FC236}">
                <a16:creationId xmlns:a16="http://schemas.microsoft.com/office/drawing/2014/main" id="{822609A9-4554-4FEE-A5BF-EEF8C9432472}"/>
              </a:ext>
            </a:extLst>
          </p:cNvPr>
          <p:cNvSpPr>
            <a:spLocks noGrp="1"/>
          </p:cNvSpPr>
          <p:nvPr>
            <p:ph type="sldNum" sz="quarter" idx="12"/>
          </p:nvPr>
        </p:nvSpPr>
        <p:spPr/>
        <p:txBody>
          <a:bodyPr/>
          <a:lstStyle/>
          <a:p>
            <a:fld id="{551115BC-487E-4422-894C-CB7CD3E79223}" type="slidenum">
              <a:rPr lang="sv-SE" smtClean="0"/>
              <a:t>28</a:t>
            </a:fld>
            <a:endParaRPr lang="sv-SE" dirty="0"/>
          </a:p>
        </p:txBody>
      </p:sp>
      <p:sp>
        <p:nvSpPr>
          <p:cNvPr id="15" name="Rectangle 5">
            <a:extLst>
              <a:ext uri="{FF2B5EF4-FFF2-40B4-BE49-F238E27FC236}">
                <a16:creationId xmlns:a16="http://schemas.microsoft.com/office/drawing/2014/main" id="{EC68C589-A34C-4564-BF27-A9103DDE41B7}"/>
              </a:ext>
            </a:extLst>
          </p:cNvPr>
          <p:cNvSpPr>
            <a:spLocks noChangeArrowheads="1"/>
          </p:cNvSpPr>
          <p:nvPr/>
        </p:nvSpPr>
        <p:spPr bwMode="auto">
          <a:xfrm>
            <a:off x="-1549147" y="-20042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graphicFrame>
        <p:nvGraphicFramePr>
          <p:cNvPr id="16" name="Table 15">
            <a:extLst>
              <a:ext uri="{FF2B5EF4-FFF2-40B4-BE49-F238E27FC236}">
                <a16:creationId xmlns:a16="http://schemas.microsoft.com/office/drawing/2014/main" id="{98AE64B1-E199-48E9-A608-F2B33DEDB41D}"/>
              </a:ext>
            </a:extLst>
          </p:cNvPr>
          <p:cNvGraphicFramePr>
            <a:graphicFrameLocks noGrp="1"/>
          </p:cNvGraphicFramePr>
          <p:nvPr>
            <p:extLst>
              <p:ext uri="{D42A27DB-BD31-4B8C-83A1-F6EECF244321}">
                <p14:modId xmlns:p14="http://schemas.microsoft.com/office/powerpoint/2010/main" val="3205453970"/>
              </p:ext>
            </p:extLst>
          </p:nvPr>
        </p:nvGraphicFramePr>
        <p:xfrm>
          <a:off x="3118608" y="2560601"/>
          <a:ext cx="5870996" cy="748284"/>
        </p:xfrm>
        <a:graphic>
          <a:graphicData uri="http://schemas.openxmlformats.org/drawingml/2006/table">
            <a:tbl>
              <a:tblPr>
                <a:tableStyleId>{5C22544A-7EE6-4342-B048-85BDC9FD1C3A}</a:tableStyleId>
              </a:tblPr>
              <a:tblGrid>
                <a:gridCol w="1373813">
                  <a:extLst>
                    <a:ext uri="{9D8B030D-6E8A-4147-A177-3AD203B41FA5}">
                      <a16:colId xmlns:a16="http://schemas.microsoft.com/office/drawing/2014/main" val="3855703372"/>
                    </a:ext>
                  </a:extLst>
                </a:gridCol>
                <a:gridCol w="4497183">
                  <a:extLst>
                    <a:ext uri="{9D8B030D-6E8A-4147-A177-3AD203B41FA5}">
                      <a16:colId xmlns:a16="http://schemas.microsoft.com/office/drawing/2014/main" val="3883538836"/>
                    </a:ext>
                  </a:extLst>
                </a:gridCol>
              </a:tblGrid>
              <a:tr h="0">
                <a:tc>
                  <a:txBody>
                    <a:bodyPr/>
                    <a:lstStyle/>
                    <a:p>
                      <a:pPr algn="just">
                        <a:lnSpc>
                          <a:spcPct val="107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570948291"/>
                  </a:ext>
                </a:extLst>
              </a:tr>
              <a:tr h="0">
                <a:tc>
                  <a:txBody>
                    <a:bodyPr/>
                    <a:lstStyle/>
                    <a:p>
                      <a:pPr>
                        <a:lnSpc>
                          <a:spcPct val="107000"/>
                        </a:lnSpc>
                        <a:spcBef>
                          <a:spcPts val="300"/>
                        </a:spcBef>
                        <a:spcAft>
                          <a:spcPts val="300"/>
                        </a:spcAft>
                      </a:pPr>
                      <a:r>
                        <a:rPr lang="en-GB" sz="1200" dirty="0">
                          <a:effectLst/>
                        </a:rPr>
                        <a:t>Manager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510849090"/>
                  </a:ext>
                </a:extLst>
              </a:tr>
              <a:tr h="0">
                <a:tc>
                  <a:txBody>
                    <a:bodyPr/>
                    <a:lstStyle/>
                    <a:p>
                      <a:pPr>
                        <a:lnSpc>
                          <a:spcPct val="107000"/>
                        </a:lnSpc>
                        <a:spcBef>
                          <a:spcPts val="300"/>
                        </a:spcBef>
                        <a:spcAft>
                          <a:spcPts val="300"/>
                        </a:spcAft>
                      </a:pPr>
                      <a:r>
                        <a:rPr lang="en-GB" sz="1200" dirty="0">
                          <a:effectLst/>
                        </a:rPr>
                        <a:t>Designer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Installation coordinator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699706432"/>
                  </a:ext>
                </a:extLst>
              </a:tr>
              <a:tr h="0">
                <a:tc>
                  <a:txBody>
                    <a:bodyPr/>
                    <a:lstStyle/>
                    <a:p>
                      <a:pPr>
                        <a:lnSpc>
                          <a:spcPct val="107000"/>
                        </a:lnSpc>
                        <a:spcBef>
                          <a:spcPts val="300"/>
                        </a:spcBef>
                        <a:spcAft>
                          <a:spcPts val="300"/>
                        </a:spcAft>
                      </a:pPr>
                      <a:r>
                        <a:rPr lang="en-GB" sz="1200" dirty="0">
                          <a:effectLst/>
                        </a:rPr>
                        <a:t>Verifier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Hardware verifier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066814626"/>
                  </a:ext>
                </a:extLst>
              </a:tr>
            </a:tbl>
          </a:graphicData>
        </a:graphic>
      </p:graphicFrame>
      <p:graphicFrame>
        <p:nvGraphicFramePr>
          <p:cNvPr id="17" name="Table 16">
            <a:extLst>
              <a:ext uri="{FF2B5EF4-FFF2-40B4-BE49-F238E27FC236}">
                <a16:creationId xmlns:a16="http://schemas.microsoft.com/office/drawing/2014/main" id="{C746B554-54E6-4BF9-A41D-2A05AF7C31F6}"/>
              </a:ext>
            </a:extLst>
          </p:cNvPr>
          <p:cNvGraphicFramePr>
            <a:graphicFrameLocks noGrp="1"/>
          </p:cNvGraphicFramePr>
          <p:nvPr>
            <p:extLst>
              <p:ext uri="{D42A27DB-BD31-4B8C-83A1-F6EECF244321}">
                <p14:modId xmlns:p14="http://schemas.microsoft.com/office/powerpoint/2010/main" val="2247701710"/>
              </p:ext>
            </p:extLst>
          </p:nvPr>
        </p:nvGraphicFramePr>
        <p:xfrm>
          <a:off x="3126863" y="3508524"/>
          <a:ext cx="5870996" cy="748284"/>
        </p:xfrm>
        <a:graphic>
          <a:graphicData uri="http://schemas.openxmlformats.org/drawingml/2006/table">
            <a:tbl>
              <a:tblPr>
                <a:tableStyleId>{5C22544A-7EE6-4342-B048-85BDC9FD1C3A}</a:tableStyleId>
              </a:tblPr>
              <a:tblGrid>
                <a:gridCol w="1373813">
                  <a:extLst>
                    <a:ext uri="{9D8B030D-6E8A-4147-A177-3AD203B41FA5}">
                      <a16:colId xmlns:a16="http://schemas.microsoft.com/office/drawing/2014/main" val="4103896832"/>
                    </a:ext>
                  </a:extLst>
                </a:gridCol>
                <a:gridCol w="4497183">
                  <a:extLst>
                    <a:ext uri="{9D8B030D-6E8A-4147-A177-3AD203B41FA5}">
                      <a16:colId xmlns:a16="http://schemas.microsoft.com/office/drawing/2014/main" val="112983070"/>
                    </a:ext>
                  </a:extLst>
                </a:gridCol>
              </a:tblGrid>
              <a:tr h="0">
                <a:tc>
                  <a:txBody>
                    <a:bodyPr/>
                    <a:lstStyle/>
                    <a:p>
                      <a:pPr algn="just">
                        <a:lnSpc>
                          <a:spcPct val="107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79907885"/>
                  </a:ext>
                </a:extLst>
              </a:tr>
              <a:tr h="0">
                <a:tc>
                  <a:txBody>
                    <a:bodyPr/>
                    <a:lstStyle/>
                    <a:p>
                      <a:pPr algn="just">
                        <a:lnSpc>
                          <a:spcPct val="107000"/>
                        </a:lnSpc>
                        <a:spcBef>
                          <a:spcPts val="300"/>
                        </a:spcBef>
                        <a:spcAft>
                          <a:spcPts val="300"/>
                        </a:spcAft>
                      </a:pPr>
                      <a:r>
                        <a:rPr lang="en-GB" sz="1200" dirty="0">
                          <a:effectLst/>
                        </a:rPr>
                        <a:t>Manager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622896268"/>
                  </a:ext>
                </a:extLst>
              </a:tr>
              <a:tr h="0">
                <a:tc>
                  <a:txBody>
                    <a:bodyPr/>
                    <a:lstStyle/>
                    <a:p>
                      <a:pPr algn="just">
                        <a:lnSpc>
                          <a:spcPct val="107000"/>
                        </a:lnSpc>
                        <a:spcBef>
                          <a:spcPts val="300"/>
                        </a:spcBef>
                        <a:spcAft>
                          <a:spcPts val="300"/>
                        </a:spcAft>
                      </a:pPr>
                      <a:r>
                        <a:rPr lang="en-GB" sz="1200" dirty="0">
                          <a:effectLst/>
                        </a:rPr>
                        <a:t>Designer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Software developer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63342061"/>
                  </a:ext>
                </a:extLst>
              </a:tr>
              <a:tr h="0">
                <a:tc>
                  <a:txBody>
                    <a:bodyPr/>
                    <a:lstStyle/>
                    <a:p>
                      <a:pPr algn="just">
                        <a:lnSpc>
                          <a:spcPct val="107000"/>
                        </a:lnSpc>
                        <a:spcBef>
                          <a:spcPts val="300"/>
                        </a:spcBef>
                        <a:spcAft>
                          <a:spcPts val="300"/>
                        </a:spcAft>
                      </a:pPr>
                      <a:r>
                        <a:rPr lang="en-GB" sz="1200" dirty="0">
                          <a:effectLst/>
                        </a:rPr>
                        <a:t>Verifier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Software verifier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613635325"/>
                  </a:ext>
                </a:extLst>
              </a:tr>
            </a:tbl>
          </a:graphicData>
        </a:graphic>
      </p:graphicFrame>
      <p:graphicFrame>
        <p:nvGraphicFramePr>
          <p:cNvPr id="18" name="Table 17">
            <a:extLst>
              <a:ext uri="{FF2B5EF4-FFF2-40B4-BE49-F238E27FC236}">
                <a16:creationId xmlns:a16="http://schemas.microsoft.com/office/drawing/2014/main" id="{6564B252-39B9-4A35-8CFE-CD653983C71B}"/>
              </a:ext>
            </a:extLst>
          </p:cNvPr>
          <p:cNvGraphicFramePr>
            <a:graphicFrameLocks noGrp="1"/>
          </p:cNvGraphicFramePr>
          <p:nvPr>
            <p:extLst>
              <p:ext uri="{D42A27DB-BD31-4B8C-83A1-F6EECF244321}">
                <p14:modId xmlns:p14="http://schemas.microsoft.com/office/powerpoint/2010/main" val="547529891"/>
              </p:ext>
            </p:extLst>
          </p:nvPr>
        </p:nvGraphicFramePr>
        <p:xfrm>
          <a:off x="3118608" y="4557500"/>
          <a:ext cx="5870996" cy="748284"/>
        </p:xfrm>
        <a:graphic>
          <a:graphicData uri="http://schemas.openxmlformats.org/drawingml/2006/table">
            <a:tbl>
              <a:tblPr>
                <a:tableStyleId>{5C22544A-7EE6-4342-B048-85BDC9FD1C3A}</a:tableStyleId>
              </a:tblPr>
              <a:tblGrid>
                <a:gridCol w="1373813">
                  <a:extLst>
                    <a:ext uri="{9D8B030D-6E8A-4147-A177-3AD203B41FA5}">
                      <a16:colId xmlns:a16="http://schemas.microsoft.com/office/drawing/2014/main" val="1025251157"/>
                    </a:ext>
                  </a:extLst>
                </a:gridCol>
                <a:gridCol w="4497183">
                  <a:extLst>
                    <a:ext uri="{9D8B030D-6E8A-4147-A177-3AD203B41FA5}">
                      <a16:colId xmlns:a16="http://schemas.microsoft.com/office/drawing/2014/main" val="655672929"/>
                    </a:ext>
                  </a:extLst>
                </a:gridCol>
              </a:tblGrid>
              <a:tr h="0">
                <a:tc>
                  <a:txBody>
                    <a:bodyPr/>
                    <a:lstStyle/>
                    <a:p>
                      <a:pPr algn="just">
                        <a:lnSpc>
                          <a:spcPct val="107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685113604"/>
                  </a:ext>
                </a:extLst>
              </a:tr>
              <a:tr h="0">
                <a:tc>
                  <a:txBody>
                    <a:bodyPr/>
                    <a:lstStyle/>
                    <a:p>
                      <a:pPr>
                        <a:lnSpc>
                          <a:spcPct val="107000"/>
                        </a:lnSpc>
                        <a:spcBef>
                          <a:spcPts val="300"/>
                        </a:spcBef>
                        <a:spcAft>
                          <a:spcPts val="300"/>
                        </a:spcAft>
                      </a:pPr>
                      <a:r>
                        <a:rPr lang="en-GB" sz="1200" dirty="0">
                          <a:effectLst/>
                        </a:rPr>
                        <a:t>Manager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17747952"/>
                  </a:ext>
                </a:extLst>
              </a:tr>
              <a:tr h="0">
                <a:tc>
                  <a:txBody>
                    <a:bodyPr/>
                    <a:lstStyle/>
                    <a:p>
                      <a:pPr>
                        <a:lnSpc>
                          <a:spcPct val="107000"/>
                        </a:lnSpc>
                        <a:spcBef>
                          <a:spcPts val="300"/>
                        </a:spcBef>
                        <a:spcAft>
                          <a:spcPts val="300"/>
                        </a:spcAft>
                      </a:pPr>
                      <a:r>
                        <a:rPr lang="en-GB" sz="1200" dirty="0">
                          <a:effectLst/>
                        </a:rPr>
                        <a:t>Designer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Software developer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890270380"/>
                  </a:ext>
                </a:extLst>
              </a:tr>
              <a:tr h="0">
                <a:tc>
                  <a:txBody>
                    <a:bodyPr/>
                    <a:lstStyle/>
                    <a:p>
                      <a:pPr>
                        <a:lnSpc>
                          <a:spcPct val="107000"/>
                        </a:lnSpc>
                        <a:spcBef>
                          <a:spcPts val="300"/>
                        </a:spcBef>
                        <a:spcAft>
                          <a:spcPts val="300"/>
                        </a:spcAft>
                      </a:pPr>
                      <a:r>
                        <a:rPr lang="en-GB" sz="1200" dirty="0">
                          <a:effectLst/>
                        </a:rPr>
                        <a:t>Verifier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Integration coordinator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87362113"/>
                  </a:ext>
                </a:extLst>
              </a:tr>
            </a:tbl>
          </a:graphicData>
        </a:graphic>
      </p:graphicFrame>
      <p:sp>
        <p:nvSpPr>
          <p:cNvPr id="19" name="Rectangle 6">
            <a:extLst>
              <a:ext uri="{FF2B5EF4-FFF2-40B4-BE49-F238E27FC236}">
                <a16:creationId xmlns:a16="http://schemas.microsoft.com/office/drawing/2014/main" id="{4EEB2273-E6B3-4989-9334-89AECCCE810B}"/>
              </a:ext>
            </a:extLst>
          </p:cNvPr>
          <p:cNvSpPr>
            <a:spLocks noChangeArrowheads="1"/>
          </p:cNvSpPr>
          <p:nvPr/>
        </p:nvSpPr>
        <p:spPr bwMode="auto">
          <a:xfrm>
            <a:off x="6983" y="489105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graphicFrame>
        <p:nvGraphicFramePr>
          <p:cNvPr id="20" name="Table 19">
            <a:extLst>
              <a:ext uri="{FF2B5EF4-FFF2-40B4-BE49-F238E27FC236}">
                <a16:creationId xmlns:a16="http://schemas.microsoft.com/office/drawing/2014/main" id="{3AFF486C-64EA-4FB6-BEF8-BB28437E46C9}"/>
              </a:ext>
            </a:extLst>
          </p:cNvPr>
          <p:cNvGraphicFramePr>
            <a:graphicFrameLocks noGrp="1"/>
          </p:cNvGraphicFramePr>
          <p:nvPr>
            <p:extLst>
              <p:ext uri="{D42A27DB-BD31-4B8C-83A1-F6EECF244321}">
                <p14:modId xmlns:p14="http://schemas.microsoft.com/office/powerpoint/2010/main" val="4079337755"/>
              </p:ext>
            </p:extLst>
          </p:nvPr>
        </p:nvGraphicFramePr>
        <p:xfrm>
          <a:off x="3118608" y="5608066"/>
          <a:ext cx="5870996" cy="748284"/>
        </p:xfrm>
        <a:graphic>
          <a:graphicData uri="http://schemas.openxmlformats.org/drawingml/2006/table">
            <a:tbl>
              <a:tblPr>
                <a:tableStyleId>{5C22544A-7EE6-4342-B048-85BDC9FD1C3A}</a:tableStyleId>
              </a:tblPr>
              <a:tblGrid>
                <a:gridCol w="1373813">
                  <a:extLst>
                    <a:ext uri="{9D8B030D-6E8A-4147-A177-3AD203B41FA5}">
                      <a16:colId xmlns:a16="http://schemas.microsoft.com/office/drawing/2014/main" val="24571289"/>
                    </a:ext>
                  </a:extLst>
                </a:gridCol>
                <a:gridCol w="4497183">
                  <a:extLst>
                    <a:ext uri="{9D8B030D-6E8A-4147-A177-3AD203B41FA5}">
                      <a16:colId xmlns:a16="http://schemas.microsoft.com/office/drawing/2014/main" val="2391306093"/>
                    </a:ext>
                  </a:extLst>
                </a:gridCol>
              </a:tblGrid>
              <a:tr h="0">
                <a:tc>
                  <a:txBody>
                    <a:bodyPr/>
                    <a:lstStyle/>
                    <a:p>
                      <a:pPr algn="just">
                        <a:lnSpc>
                          <a:spcPct val="107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07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678647663"/>
                  </a:ext>
                </a:extLst>
              </a:tr>
              <a:tr h="0">
                <a:tc>
                  <a:txBody>
                    <a:bodyPr/>
                    <a:lstStyle/>
                    <a:p>
                      <a:pPr algn="just">
                        <a:lnSpc>
                          <a:spcPct val="107000"/>
                        </a:lnSpc>
                        <a:spcBef>
                          <a:spcPts val="300"/>
                        </a:spcBef>
                        <a:spcAft>
                          <a:spcPts val="300"/>
                        </a:spcAft>
                      </a:pPr>
                      <a:r>
                        <a:rPr lang="en-GB" sz="1200" dirty="0">
                          <a:effectLst/>
                        </a:rPr>
                        <a:t>Manager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760146240"/>
                  </a:ext>
                </a:extLst>
              </a:tr>
              <a:tr h="0">
                <a:tc>
                  <a:txBody>
                    <a:bodyPr/>
                    <a:lstStyle/>
                    <a:p>
                      <a:pPr algn="just">
                        <a:lnSpc>
                          <a:spcPct val="107000"/>
                        </a:lnSpc>
                        <a:spcBef>
                          <a:spcPts val="300"/>
                        </a:spcBef>
                        <a:spcAft>
                          <a:spcPts val="300"/>
                        </a:spcAft>
                      </a:pPr>
                      <a:r>
                        <a:rPr lang="en-GB" sz="1200" dirty="0">
                          <a:effectLst/>
                        </a:rPr>
                        <a:t>Designer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Integration coordinator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967248050"/>
                  </a:ext>
                </a:extLst>
              </a:tr>
              <a:tr h="0">
                <a:tc>
                  <a:txBody>
                    <a:bodyPr/>
                    <a:lstStyle/>
                    <a:p>
                      <a:pPr algn="just">
                        <a:lnSpc>
                          <a:spcPct val="107000"/>
                        </a:lnSpc>
                        <a:spcBef>
                          <a:spcPts val="300"/>
                        </a:spcBef>
                        <a:spcAft>
                          <a:spcPts val="300"/>
                        </a:spcAft>
                      </a:pPr>
                      <a:r>
                        <a:rPr lang="en-GB" sz="1200" dirty="0">
                          <a:effectLst/>
                        </a:rPr>
                        <a:t>Validator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07000"/>
                        </a:lnSpc>
                        <a:spcBef>
                          <a:spcPts val="300"/>
                        </a:spcBef>
                        <a:spcAft>
                          <a:spcPts val="300"/>
                        </a:spcAft>
                      </a:pPr>
                      <a:r>
                        <a:rPr lang="en-GB" sz="1200" dirty="0">
                          <a:effectLst/>
                        </a:rPr>
                        <a:t>External Validator (External meaning not from PSS)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369817012"/>
                  </a:ext>
                </a:extLst>
              </a:tr>
            </a:tbl>
          </a:graphicData>
        </a:graphic>
      </p:graphicFrame>
      <p:sp>
        <p:nvSpPr>
          <p:cNvPr id="21" name="Rectangle 7">
            <a:extLst>
              <a:ext uri="{FF2B5EF4-FFF2-40B4-BE49-F238E27FC236}">
                <a16:creationId xmlns:a16="http://schemas.microsoft.com/office/drawing/2014/main" id="{92F4CB96-0048-4BDD-8F8B-4425D3D82EB8}"/>
              </a:ext>
            </a:extLst>
          </p:cNvPr>
          <p:cNvSpPr>
            <a:spLocks noChangeArrowheads="1"/>
          </p:cNvSpPr>
          <p:nvPr/>
        </p:nvSpPr>
        <p:spPr bwMode="auto">
          <a:xfrm>
            <a:off x="211" y="598249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22" name="TextBox 21">
            <a:extLst>
              <a:ext uri="{FF2B5EF4-FFF2-40B4-BE49-F238E27FC236}">
                <a16:creationId xmlns:a16="http://schemas.microsoft.com/office/drawing/2014/main" id="{B4E5810D-6C69-4904-89C0-ED019899A80C}"/>
              </a:ext>
            </a:extLst>
          </p:cNvPr>
          <p:cNvSpPr txBox="1"/>
          <p:nvPr/>
        </p:nvSpPr>
        <p:spPr>
          <a:xfrm>
            <a:off x="1229681" y="1530149"/>
            <a:ext cx="1440160" cy="369332"/>
          </a:xfrm>
          <a:prstGeom prst="rect">
            <a:avLst/>
          </a:prstGeom>
          <a:noFill/>
        </p:spPr>
        <p:txBody>
          <a:bodyPr wrap="square" rtlCol="0">
            <a:spAutoFit/>
          </a:bodyPr>
          <a:lstStyle/>
          <a:p>
            <a:r>
              <a:rPr lang="sv-SE" dirty="0"/>
              <a:t>HWFAT</a:t>
            </a:r>
            <a:endParaRPr lang="en-GB" dirty="0"/>
          </a:p>
        </p:txBody>
      </p:sp>
      <p:sp>
        <p:nvSpPr>
          <p:cNvPr id="24" name="TextBox 23">
            <a:extLst>
              <a:ext uri="{FF2B5EF4-FFF2-40B4-BE49-F238E27FC236}">
                <a16:creationId xmlns:a16="http://schemas.microsoft.com/office/drawing/2014/main" id="{F7FDE57B-865D-4A9A-8AF0-E0E98CD69215}"/>
              </a:ext>
            </a:extLst>
          </p:cNvPr>
          <p:cNvSpPr txBox="1"/>
          <p:nvPr/>
        </p:nvSpPr>
        <p:spPr>
          <a:xfrm>
            <a:off x="1229681" y="2565411"/>
            <a:ext cx="1440160" cy="369332"/>
          </a:xfrm>
          <a:prstGeom prst="rect">
            <a:avLst/>
          </a:prstGeom>
          <a:noFill/>
        </p:spPr>
        <p:txBody>
          <a:bodyPr wrap="square" rtlCol="0">
            <a:spAutoFit/>
          </a:bodyPr>
          <a:lstStyle/>
          <a:p>
            <a:r>
              <a:rPr lang="sv-SE" dirty="0"/>
              <a:t>HWSAT</a:t>
            </a:r>
            <a:endParaRPr lang="en-GB" dirty="0"/>
          </a:p>
        </p:txBody>
      </p:sp>
      <p:sp>
        <p:nvSpPr>
          <p:cNvPr id="25" name="TextBox 24">
            <a:extLst>
              <a:ext uri="{FF2B5EF4-FFF2-40B4-BE49-F238E27FC236}">
                <a16:creationId xmlns:a16="http://schemas.microsoft.com/office/drawing/2014/main" id="{732B940D-229F-4503-9569-B00B6C8F7251}"/>
              </a:ext>
            </a:extLst>
          </p:cNvPr>
          <p:cNvSpPr txBox="1"/>
          <p:nvPr/>
        </p:nvSpPr>
        <p:spPr>
          <a:xfrm>
            <a:off x="1229681" y="3488106"/>
            <a:ext cx="1440160" cy="369332"/>
          </a:xfrm>
          <a:prstGeom prst="rect">
            <a:avLst/>
          </a:prstGeom>
          <a:noFill/>
        </p:spPr>
        <p:txBody>
          <a:bodyPr wrap="square" rtlCol="0">
            <a:spAutoFit/>
          </a:bodyPr>
          <a:lstStyle/>
          <a:p>
            <a:r>
              <a:rPr lang="sv-SE" dirty="0"/>
              <a:t>SIT</a:t>
            </a:r>
            <a:endParaRPr lang="en-GB" dirty="0"/>
          </a:p>
        </p:txBody>
      </p:sp>
      <p:sp>
        <p:nvSpPr>
          <p:cNvPr id="26" name="TextBox 25">
            <a:extLst>
              <a:ext uri="{FF2B5EF4-FFF2-40B4-BE49-F238E27FC236}">
                <a16:creationId xmlns:a16="http://schemas.microsoft.com/office/drawing/2014/main" id="{60A96F7A-9DE0-4795-ACB5-957C19DB529F}"/>
              </a:ext>
            </a:extLst>
          </p:cNvPr>
          <p:cNvSpPr txBox="1"/>
          <p:nvPr/>
        </p:nvSpPr>
        <p:spPr>
          <a:xfrm>
            <a:off x="1246625" y="4539610"/>
            <a:ext cx="1440160" cy="369332"/>
          </a:xfrm>
          <a:prstGeom prst="rect">
            <a:avLst/>
          </a:prstGeom>
          <a:noFill/>
        </p:spPr>
        <p:txBody>
          <a:bodyPr wrap="square" rtlCol="0">
            <a:spAutoFit/>
          </a:bodyPr>
          <a:lstStyle/>
          <a:p>
            <a:r>
              <a:rPr lang="sv-SE" dirty="0"/>
              <a:t>SIT &amp; FIT</a:t>
            </a:r>
            <a:endParaRPr lang="en-GB" dirty="0"/>
          </a:p>
        </p:txBody>
      </p:sp>
      <p:sp>
        <p:nvSpPr>
          <p:cNvPr id="27" name="TextBox 26">
            <a:extLst>
              <a:ext uri="{FF2B5EF4-FFF2-40B4-BE49-F238E27FC236}">
                <a16:creationId xmlns:a16="http://schemas.microsoft.com/office/drawing/2014/main" id="{8BBA4687-756B-4C4F-AF67-5EE7BBFBB3F6}"/>
              </a:ext>
            </a:extLst>
          </p:cNvPr>
          <p:cNvSpPr txBox="1"/>
          <p:nvPr/>
        </p:nvSpPr>
        <p:spPr>
          <a:xfrm>
            <a:off x="1233238" y="5564763"/>
            <a:ext cx="1562283" cy="646331"/>
          </a:xfrm>
          <a:prstGeom prst="rect">
            <a:avLst/>
          </a:prstGeom>
          <a:noFill/>
        </p:spPr>
        <p:txBody>
          <a:bodyPr wrap="square" rtlCol="0">
            <a:spAutoFit/>
          </a:bodyPr>
          <a:lstStyle/>
          <a:p>
            <a:r>
              <a:rPr lang="sv-SE" dirty="0"/>
              <a:t>Handover and demonstration</a:t>
            </a:r>
            <a:endParaRPr lang="en-GB" dirty="0"/>
          </a:p>
        </p:txBody>
      </p:sp>
    </p:spTree>
    <p:extLst>
      <p:ext uri="{BB962C8B-B14F-4D97-AF65-F5344CB8AC3E}">
        <p14:creationId xmlns:p14="http://schemas.microsoft.com/office/powerpoint/2010/main" val="1499083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48812-B451-4BCB-9900-4DFF32CFCEE0}"/>
              </a:ext>
            </a:extLst>
          </p:cNvPr>
          <p:cNvSpPr>
            <a:spLocks noGrp="1"/>
          </p:cNvSpPr>
          <p:nvPr>
            <p:ph type="title"/>
          </p:nvPr>
        </p:nvSpPr>
        <p:spPr/>
        <p:txBody>
          <a:bodyPr/>
          <a:lstStyle/>
          <a:p>
            <a:r>
              <a:rPr lang="sv-SE" dirty="0"/>
              <a:t>TRM</a:t>
            </a:r>
            <a:endParaRPr lang="en-GB" dirty="0"/>
          </a:p>
        </p:txBody>
      </p:sp>
      <p:pic>
        <p:nvPicPr>
          <p:cNvPr id="5" name="Content Placeholder 4">
            <a:extLst>
              <a:ext uri="{FF2B5EF4-FFF2-40B4-BE49-F238E27FC236}">
                <a16:creationId xmlns:a16="http://schemas.microsoft.com/office/drawing/2014/main" id="{1CF42FCB-6523-466D-AED0-B7DE92F71F57}"/>
              </a:ext>
            </a:extLst>
          </p:cNvPr>
          <p:cNvPicPr>
            <a:picLocks noGrp="1" noChangeAspect="1"/>
          </p:cNvPicPr>
          <p:nvPr>
            <p:ph idx="1"/>
          </p:nvPr>
        </p:nvPicPr>
        <p:blipFill>
          <a:blip r:embed="rId2"/>
          <a:stretch>
            <a:fillRect/>
          </a:stretch>
        </p:blipFill>
        <p:spPr>
          <a:xfrm>
            <a:off x="457200" y="1732664"/>
            <a:ext cx="8229600" cy="4261034"/>
          </a:xfrm>
          <a:prstGeom prst="rect">
            <a:avLst/>
          </a:prstGeom>
        </p:spPr>
      </p:pic>
      <p:sp>
        <p:nvSpPr>
          <p:cNvPr id="4" name="Slide Number Placeholder 3">
            <a:extLst>
              <a:ext uri="{FF2B5EF4-FFF2-40B4-BE49-F238E27FC236}">
                <a16:creationId xmlns:a16="http://schemas.microsoft.com/office/drawing/2014/main" id="{C4839F26-7CBF-4221-A3F9-3A49C278C8E9}"/>
              </a:ext>
            </a:extLst>
          </p:cNvPr>
          <p:cNvSpPr>
            <a:spLocks noGrp="1"/>
          </p:cNvSpPr>
          <p:nvPr>
            <p:ph type="sldNum" sz="quarter" idx="12"/>
          </p:nvPr>
        </p:nvSpPr>
        <p:spPr/>
        <p:txBody>
          <a:bodyPr/>
          <a:lstStyle/>
          <a:p>
            <a:fld id="{551115BC-487E-4422-894C-CB7CD3E79223}" type="slidenum">
              <a:rPr lang="sv-SE" smtClean="0"/>
              <a:t>29</a:t>
            </a:fld>
            <a:endParaRPr lang="sv-SE" dirty="0"/>
          </a:p>
        </p:txBody>
      </p:sp>
    </p:spTree>
    <p:extLst>
      <p:ext uri="{BB962C8B-B14F-4D97-AF65-F5344CB8AC3E}">
        <p14:creationId xmlns:p14="http://schemas.microsoft.com/office/powerpoint/2010/main" val="242554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Verification and validation goal</a:t>
            </a: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US" sz="3600" dirty="0"/>
              <a:t>Prior to any operation or energization of the systems interlocked by PSS, the PSS shall be verified and validated. </a:t>
            </a:r>
          </a:p>
        </p:txBody>
      </p:sp>
    </p:spTree>
    <p:extLst>
      <p:ext uri="{BB962C8B-B14F-4D97-AF65-F5344CB8AC3E}">
        <p14:creationId xmlns:p14="http://schemas.microsoft.com/office/powerpoint/2010/main" val="15948947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48812-B451-4BCB-9900-4DFF32CFCEE0}"/>
              </a:ext>
            </a:extLst>
          </p:cNvPr>
          <p:cNvSpPr>
            <a:spLocks noGrp="1"/>
          </p:cNvSpPr>
          <p:nvPr>
            <p:ph type="title"/>
          </p:nvPr>
        </p:nvSpPr>
        <p:spPr/>
        <p:txBody>
          <a:bodyPr/>
          <a:lstStyle/>
          <a:p>
            <a:r>
              <a:rPr lang="sv-SE" dirty="0"/>
              <a:t>TRM</a:t>
            </a:r>
            <a:endParaRPr lang="en-GB" dirty="0"/>
          </a:p>
        </p:txBody>
      </p:sp>
      <p:sp>
        <p:nvSpPr>
          <p:cNvPr id="4" name="Slide Number Placeholder 3">
            <a:extLst>
              <a:ext uri="{FF2B5EF4-FFF2-40B4-BE49-F238E27FC236}">
                <a16:creationId xmlns:a16="http://schemas.microsoft.com/office/drawing/2014/main" id="{C4839F26-7CBF-4221-A3F9-3A49C278C8E9}"/>
              </a:ext>
            </a:extLst>
          </p:cNvPr>
          <p:cNvSpPr>
            <a:spLocks noGrp="1"/>
          </p:cNvSpPr>
          <p:nvPr>
            <p:ph type="sldNum" sz="quarter" idx="12"/>
          </p:nvPr>
        </p:nvSpPr>
        <p:spPr/>
        <p:txBody>
          <a:bodyPr/>
          <a:lstStyle/>
          <a:p>
            <a:fld id="{551115BC-487E-4422-894C-CB7CD3E79223}" type="slidenum">
              <a:rPr lang="sv-SE" smtClean="0"/>
              <a:t>30</a:t>
            </a:fld>
            <a:endParaRPr lang="sv-SE" dirty="0"/>
          </a:p>
        </p:txBody>
      </p:sp>
      <p:pic>
        <p:nvPicPr>
          <p:cNvPr id="7" name="Picture 6">
            <a:extLst>
              <a:ext uri="{FF2B5EF4-FFF2-40B4-BE49-F238E27FC236}">
                <a16:creationId xmlns:a16="http://schemas.microsoft.com/office/drawing/2014/main" id="{5EAAF7CA-16EE-4E63-8A0A-A71260E5654D}"/>
              </a:ext>
            </a:extLst>
          </p:cNvPr>
          <p:cNvPicPr>
            <a:picLocks noChangeAspect="1"/>
          </p:cNvPicPr>
          <p:nvPr/>
        </p:nvPicPr>
        <p:blipFill>
          <a:blip r:embed="rId2"/>
          <a:stretch>
            <a:fillRect/>
          </a:stretch>
        </p:blipFill>
        <p:spPr>
          <a:xfrm>
            <a:off x="443999" y="2510055"/>
            <a:ext cx="8034822" cy="1837890"/>
          </a:xfrm>
          <a:prstGeom prst="rect">
            <a:avLst/>
          </a:prstGeom>
        </p:spPr>
      </p:pic>
    </p:spTree>
    <p:extLst>
      <p:ext uri="{BB962C8B-B14F-4D97-AF65-F5344CB8AC3E}">
        <p14:creationId xmlns:p14="http://schemas.microsoft.com/office/powerpoint/2010/main" val="3328267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48812-B451-4BCB-9900-4DFF32CFCEE0}"/>
              </a:ext>
            </a:extLst>
          </p:cNvPr>
          <p:cNvSpPr>
            <a:spLocks noGrp="1"/>
          </p:cNvSpPr>
          <p:nvPr>
            <p:ph type="title"/>
          </p:nvPr>
        </p:nvSpPr>
        <p:spPr/>
        <p:txBody>
          <a:bodyPr/>
          <a:lstStyle/>
          <a:p>
            <a:r>
              <a:rPr lang="sv-SE" dirty="0"/>
              <a:t>TRM</a:t>
            </a:r>
            <a:endParaRPr lang="en-GB" dirty="0"/>
          </a:p>
        </p:txBody>
      </p:sp>
      <p:sp>
        <p:nvSpPr>
          <p:cNvPr id="4" name="Slide Number Placeholder 3">
            <a:extLst>
              <a:ext uri="{FF2B5EF4-FFF2-40B4-BE49-F238E27FC236}">
                <a16:creationId xmlns:a16="http://schemas.microsoft.com/office/drawing/2014/main" id="{C4839F26-7CBF-4221-A3F9-3A49C278C8E9}"/>
              </a:ext>
            </a:extLst>
          </p:cNvPr>
          <p:cNvSpPr>
            <a:spLocks noGrp="1"/>
          </p:cNvSpPr>
          <p:nvPr>
            <p:ph type="sldNum" sz="quarter" idx="12"/>
          </p:nvPr>
        </p:nvSpPr>
        <p:spPr/>
        <p:txBody>
          <a:bodyPr/>
          <a:lstStyle/>
          <a:p>
            <a:fld id="{551115BC-487E-4422-894C-CB7CD3E79223}" type="slidenum">
              <a:rPr lang="sv-SE" smtClean="0"/>
              <a:t>31</a:t>
            </a:fld>
            <a:endParaRPr lang="sv-SE" dirty="0"/>
          </a:p>
        </p:txBody>
      </p:sp>
      <p:pic>
        <p:nvPicPr>
          <p:cNvPr id="3" name="Picture 2">
            <a:extLst>
              <a:ext uri="{FF2B5EF4-FFF2-40B4-BE49-F238E27FC236}">
                <a16:creationId xmlns:a16="http://schemas.microsoft.com/office/drawing/2014/main" id="{51F9956D-03A9-4BE3-B8B1-F7944AD05BB7}"/>
              </a:ext>
            </a:extLst>
          </p:cNvPr>
          <p:cNvPicPr>
            <a:picLocks noChangeAspect="1"/>
          </p:cNvPicPr>
          <p:nvPr/>
        </p:nvPicPr>
        <p:blipFill>
          <a:blip r:embed="rId2"/>
          <a:stretch>
            <a:fillRect/>
          </a:stretch>
        </p:blipFill>
        <p:spPr>
          <a:xfrm>
            <a:off x="0" y="2136408"/>
            <a:ext cx="9144000" cy="2585184"/>
          </a:xfrm>
          <a:prstGeom prst="rect">
            <a:avLst/>
          </a:prstGeom>
        </p:spPr>
      </p:pic>
    </p:spTree>
    <p:extLst>
      <p:ext uri="{BB962C8B-B14F-4D97-AF65-F5344CB8AC3E}">
        <p14:creationId xmlns:p14="http://schemas.microsoft.com/office/powerpoint/2010/main" val="41051742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E8EE-6C5E-426A-8EC5-FC4CCD37F0F0}"/>
              </a:ext>
            </a:extLst>
          </p:cNvPr>
          <p:cNvSpPr>
            <a:spLocks noGrp="1"/>
          </p:cNvSpPr>
          <p:nvPr>
            <p:ph type="title"/>
          </p:nvPr>
        </p:nvSpPr>
        <p:spPr/>
        <p:txBody>
          <a:bodyPr/>
          <a:lstStyle/>
          <a:p>
            <a:r>
              <a:rPr lang="sv-SE" dirty="0"/>
              <a:t>FAT </a:t>
            </a:r>
            <a:endParaRPr lang="en-GB" dirty="0"/>
          </a:p>
        </p:txBody>
      </p:sp>
      <p:pic>
        <p:nvPicPr>
          <p:cNvPr id="5" name="Content Placeholder 4">
            <a:extLst>
              <a:ext uri="{FF2B5EF4-FFF2-40B4-BE49-F238E27FC236}">
                <a16:creationId xmlns:a16="http://schemas.microsoft.com/office/drawing/2014/main" id="{7DE46428-AF5E-4ACF-8E72-855B75B261EB}"/>
              </a:ext>
            </a:extLst>
          </p:cNvPr>
          <p:cNvPicPr>
            <a:picLocks noGrp="1" noChangeAspect="1"/>
          </p:cNvPicPr>
          <p:nvPr>
            <p:ph idx="1"/>
          </p:nvPr>
        </p:nvPicPr>
        <p:blipFill>
          <a:blip r:embed="rId2"/>
          <a:stretch>
            <a:fillRect/>
          </a:stretch>
        </p:blipFill>
        <p:spPr>
          <a:xfrm>
            <a:off x="614362" y="2515394"/>
            <a:ext cx="7915275" cy="2695575"/>
          </a:xfrm>
          <a:prstGeom prst="rect">
            <a:avLst/>
          </a:prstGeom>
        </p:spPr>
      </p:pic>
      <p:sp>
        <p:nvSpPr>
          <p:cNvPr id="4" name="Slide Number Placeholder 3">
            <a:extLst>
              <a:ext uri="{FF2B5EF4-FFF2-40B4-BE49-F238E27FC236}">
                <a16:creationId xmlns:a16="http://schemas.microsoft.com/office/drawing/2014/main" id="{F9C1C35F-A678-4805-817D-C95B0330E1AE}"/>
              </a:ext>
            </a:extLst>
          </p:cNvPr>
          <p:cNvSpPr>
            <a:spLocks noGrp="1"/>
          </p:cNvSpPr>
          <p:nvPr>
            <p:ph type="sldNum" sz="quarter" idx="12"/>
          </p:nvPr>
        </p:nvSpPr>
        <p:spPr/>
        <p:txBody>
          <a:bodyPr/>
          <a:lstStyle/>
          <a:p>
            <a:fld id="{551115BC-487E-4422-894C-CB7CD3E79223}" type="slidenum">
              <a:rPr lang="sv-SE" smtClean="0"/>
              <a:t>32</a:t>
            </a:fld>
            <a:endParaRPr lang="sv-SE" dirty="0"/>
          </a:p>
        </p:txBody>
      </p:sp>
    </p:spTree>
    <p:extLst>
      <p:ext uri="{BB962C8B-B14F-4D97-AF65-F5344CB8AC3E}">
        <p14:creationId xmlns:p14="http://schemas.microsoft.com/office/powerpoint/2010/main" val="18121417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E8EE-6C5E-426A-8EC5-FC4CCD37F0F0}"/>
              </a:ext>
            </a:extLst>
          </p:cNvPr>
          <p:cNvSpPr>
            <a:spLocks noGrp="1"/>
          </p:cNvSpPr>
          <p:nvPr>
            <p:ph type="title"/>
          </p:nvPr>
        </p:nvSpPr>
        <p:spPr/>
        <p:txBody>
          <a:bodyPr/>
          <a:lstStyle/>
          <a:p>
            <a:r>
              <a:rPr lang="sv-SE" dirty="0"/>
              <a:t>FAT </a:t>
            </a:r>
            <a:endParaRPr lang="en-GB" dirty="0"/>
          </a:p>
        </p:txBody>
      </p:sp>
      <p:sp>
        <p:nvSpPr>
          <p:cNvPr id="4" name="Slide Number Placeholder 3">
            <a:extLst>
              <a:ext uri="{FF2B5EF4-FFF2-40B4-BE49-F238E27FC236}">
                <a16:creationId xmlns:a16="http://schemas.microsoft.com/office/drawing/2014/main" id="{F9C1C35F-A678-4805-817D-C95B0330E1AE}"/>
              </a:ext>
            </a:extLst>
          </p:cNvPr>
          <p:cNvSpPr>
            <a:spLocks noGrp="1"/>
          </p:cNvSpPr>
          <p:nvPr>
            <p:ph type="sldNum" sz="quarter" idx="12"/>
          </p:nvPr>
        </p:nvSpPr>
        <p:spPr/>
        <p:txBody>
          <a:bodyPr/>
          <a:lstStyle/>
          <a:p>
            <a:fld id="{551115BC-487E-4422-894C-CB7CD3E79223}" type="slidenum">
              <a:rPr lang="sv-SE" smtClean="0"/>
              <a:t>33</a:t>
            </a:fld>
            <a:endParaRPr lang="sv-SE" dirty="0"/>
          </a:p>
        </p:txBody>
      </p:sp>
      <p:pic>
        <p:nvPicPr>
          <p:cNvPr id="7" name="Picture 6">
            <a:extLst>
              <a:ext uri="{FF2B5EF4-FFF2-40B4-BE49-F238E27FC236}">
                <a16:creationId xmlns:a16="http://schemas.microsoft.com/office/drawing/2014/main" id="{C6FE169B-2D02-4933-99A6-20B8EFF167CF}"/>
              </a:ext>
            </a:extLst>
          </p:cNvPr>
          <p:cNvPicPr>
            <a:picLocks noChangeAspect="1"/>
          </p:cNvPicPr>
          <p:nvPr/>
        </p:nvPicPr>
        <p:blipFill>
          <a:blip r:embed="rId2"/>
          <a:stretch>
            <a:fillRect/>
          </a:stretch>
        </p:blipFill>
        <p:spPr>
          <a:xfrm>
            <a:off x="866775" y="1700808"/>
            <a:ext cx="7820025" cy="4572000"/>
          </a:xfrm>
          <a:prstGeom prst="rect">
            <a:avLst/>
          </a:prstGeom>
        </p:spPr>
      </p:pic>
    </p:spTree>
    <p:extLst>
      <p:ext uri="{BB962C8B-B14F-4D97-AF65-F5344CB8AC3E}">
        <p14:creationId xmlns:p14="http://schemas.microsoft.com/office/powerpoint/2010/main" val="2720227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2F137-788B-4E33-A343-468EC4C86F2B}"/>
              </a:ext>
            </a:extLst>
          </p:cNvPr>
          <p:cNvSpPr>
            <a:spLocks noGrp="1"/>
          </p:cNvSpPr>
          <p:nvPr>
            <p:ph type="title"/>
          </p:nvPr>
        </p:nvSpPr>
        <p:spPr/>
        <p:txBody>
          <a:bodyPr/>
          <a:lstStyle/>
          <a:p>
            <a:r>
              <a:rPr lang="sv-SE" dirty="0"/>
              <a:t>SAT</a:t>
            </a:r>
            <a:endParaRPr lang="en-GB" dirty="0"/>
          </a:p>
        </p:txBody>
      </p:sp>
      <p:pic>
        <p:nvPicPr>
          <p:cNvPr id="5" name="Content Placeholder 4">
            <a:extLst>
              <a:ext uri="{FF2B5EF4-FFF2-40B4-BE49-F238E27FC236}">
                <a16:creationId xmlns:a16="http://schemas.microsoft.com/office/drawing/2014/main" id="{1C070945-C96F-416A-9378-036D0909A4E8}"/>
              </a:ext>
            </a:extLst>
          </p:cNvPr>
          <p:cNvPicPr>
            <a:picLocks noGrp="1" noChangeAspect="1"/>
          </p:cNvPicPr>
          <p:nvPr>
            <p:ph idx="1"/>
          </p:nvPr>
        </p:nvPicPr>
        <p:blipFill>
          <a:blip r:embed="rId2"/>
          <a:stretch>
            <a:fillRect/>
          </a:stretch>
        </p:blipFill>
        <p:spPr>
          <a:xfrm>
            <a:off x="585787" y="2824956"/>
            <a:ext cx="7972425" cy="2076450"/>
          </a:xfrm>
          <a:prstGeom prst="rect">
            <a:avLst/>
          </a:prstGeom>
        </p:spPr>
      </p:pic>
      <p:sp>
        <p:nvSpPr>
          <p:cNvPr id="4" name="Slide Number Placeholder 3">
            <a:extLst>
              <a:ext uri="{FF2B5EF4-FFF2-40B4-BE49-F238E27FC236}">
                <a16:creationId xmlns:a16="http://schemas.microsoft.com/office/drawing/2014/main" id="{47ED7D51-0E47-40B3-8240-4CA05186659C}"/>
              </a:ext>
            </a:extLst>
          </p:cNvPr>
          <p:cNvSpPr>
            <a:spLocks noGrp="1"/>
          </p:cNvSpPr>
          <p:nvPr>
            <p:ph type="sldNum" sz="quarter" idx="12"/>
          </p:nvPr>
        </p:nvSpPr>
        <p:spPr/>
        <p:txBody>
          <a:bodyPr/>
          <a:lstStyle/>
          <a:p>
            <a:fld id="{551115BC-487E-4422-894C-CB7CD3E79223}" type="slidenum">
              <a:rPr lang="sv-SE" smtClean="0"/>
              <a:t>34</a:t>
            </a:fld>
            <a:endParaRPr lang="sv-SE" dirty="0"/>
          </a:p>
        </p:txBody>
      </p:sp>
    </p:spTree>
    <p:extLst>
      <p:ext uri="{BB962C8B-B14F-4D97-AF65-F5344CB8AC3E}">
        <p14:creationId xmlns:p14="http://schemas.microsoft.com/office/powerpoint/2010/main" val="493308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08621-C6E8-4A81-A129-82A84575E20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644D747-8E9D-43A8-BCA2-8EF824563C5D}"/>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92BAAF14-F6E4-4E62-9A79-8E46D84B9CD7}"/>
              </a:ext>
            </a:extLst>
          </p:cNvPr>
          <p:cNvSpPr>
            <a:spLocks noGrp="1"/>
          </p:cNvSpPr>
          <p:nvPr>
            <p:ph type="sldNum" sz="quarter" idx="12"/>
          </p:nvPr>
        </p:nvSpPr>
        <p:spPr/>
        <p:txBody>
          <a:bodyPr/>
          <a:lstStyle/>
          <a:p>
            <a:fld id="{551115BC-487E-4422-894C-CB7CD3E79223}" type="slidenum">
              <a:rPr lang="sv-SE" smtClean="0"/>
              <a:t>35</a:t>
            </a:fld>
            <a:endParaRPr lang="sv-SE" dirty="0"/>
          </a:p>
        </p:txBody>
      </p:sp>
    </p:spTree>
    <p:extLst>
      <p:ext uri="{BB962C8B-B14F-4D97-AF65-F5344CB8AC3E}">
        <p14:creationId xmlns:p14="http://schemas.microsoft.com/office/powerpoint/2010/main" val="392316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V&amp;V Plan for TS2</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85000" lnSpcReduction="20000"/>
          </a:bodyPr>
          <a:lstStyle/>
          <a:p>
            <a:r>
              <a:rPr lang="en-GB" dirty="0"/>
              <a:t>It will not describe the test activities in detail, giving all complete approved test specifications and test reports.</a:t>
            </a:r>
          </a:p>
          <a:p>
            <a:r>
              <a:rPr lang="en-GB" dirty="0"/>
              <a:t>Provides an overview of </a:t>
            </a:r>
            <a:r>
              <a:rPr lang="en-GB" b="1" dirty="0"/>
              <a:t>standards, required tests, reviews and assessments</a:t>
            </a:r>
          </a:p>
          <a:p>
            <a:pPr lvl="1"/>
            <a:r>
              <a:rPr lang="sv-SE" dirty="0"/>
              <a:t>W</a:t>
            </a:r>
            <a:r>
              <a:rPr lang="en-GB" dirty="0"/>
              <a:t>hen (sequence), where, who and how!</a:t>
            </a:r>
          </a:p>
          <a:p>
            <a:pPr lvl="1"/>
            <a:r>
              <a:rPr lang="en-GB" dirty="0"/>
              <a:t>Inputs, outputs, entry criteria, acceptance criteria and roles for all:</a:t>
            </a:r>
          </a:p>
          <a:p>
            <a:pPr lvl="2"/>
            <a:r>
              <a:rPr lang="en-GB" dirty="0"/>
              <a:t>Reviews</a:t>
            </a:r>
          </a:p>
          <a:p>
            <a:pPr lvl="2"/>
            <a:r>
              <a:rPr lang="en-GB" dirty="0"/>
              <a:t>Tests</a:t>
            </a:r>
          </a:p>
          <a:p>
            <a:pPr lvl="3"/>
            <a:r>
              <a:rPr lang="en-GB" dirty="0"/>
              <a:t>Tools</a:t>
            </a:r>
          </a:p>
          <a:p>
            <a:pPr lvl="3"/>
            <a:r>
              <a:rPr lang="en-GB" dirty="0"/>
              <a:t>Methods</a:t>
            </a:r>
          </a:p>
          <a:p>
            <a:pPr lvl="2"/>
            <a:r>
              <a:rPr lang="en-GB" dirty="0"/>
              <a:t>Functional Safety Assessments</a:t>
            </a:r>
          </a:p>
          <a:p>
            <a:pPr lvl="1"/>
            <a:endParaRPr lang="en-GB" dirty="0"/>
          </a:p>
          <a:p>
            <a:r>
              <a:rPr lang="en-GB" dirty="0"/>
              <a:t>It shall be used as an input when designing the test specifications and test reports. </a:t>
            </a:r>
          </a:p>
          <a:p>
            <a:pPr marL="0" indent="0">
              <a:buNone/>
            </a:pPr>
            <a:endParaRPr lang="en-GB" dirty="0"/>
          </a:p>
          <a:p>
            <a:endParaRPr lang="en-GB" dirty="0"/>
          </a:p>
        </p:txBody>
      </p:sp>
    </p:spTree>
    <p:extLst>
      <p:ext uri="{BB962C8B-B14F-4D97-AF65-F5344CB8AC3E}">
        <p14:creationId xmlns:p14="http://schemas.microsoft.com/office/powerpoint/2010/main" val="220179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V&amp;V FLOW</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lstStyle/>
          <a:p>
            <a:pPr marL="0" indent="0">
              <a:buNone/>
            </a:pPr>
            <a:endParaRPr lang="en-GB" dirty="0"/>
          </a:p>
          <a:p>
            <a:endParaRPr lang="en-GB" dirty="0"/>
          </a:p>
        </p:txBody>
      </p:sp>
      <p:pic>
        <p:nvPicPr>
          <p:cNvPr id="3" name="Picture 2">
            <a:extLst>
              <a:ext uri="{FF2B5EF4-FFF2-40B4-BE49-F238E27FC236}">
                <a16:creationId xmlns:a16="http://schemas.microsoft.com/office/drawing/2014/main" id="{A5021850-9986-43DD-AC8D-81FBB004A4B0}"/>
              </a:ext>
            </a:extLst>
          </p:cNvPr>
          <p:cNvPicPr>
            <a:picLocks noChangeAspect="1"/>
          </p:cNvPicPr>
          <p:nvPr/>
        </p:nvPicPr>
        <p:blipFill>
          <a:blip r:embed="rId3"/>
          <a:stretch>
            <a:fillRect/>
          </a:stretch>
        </p:blipFill>
        <p:spPr>
          <a:xfrm>
            <a:off x="0" y="1536136"/>
            <a:ext cx="9144000" cy="3772584"/>
          </a:xfrm>
          <a:prstGeom prst="rect">
            <a:avLst/>
          </a:prstGeom>
        </p:spPr>
      </p:pic>
    </p:spTree>
    <p:extLst>
      <p:ext uri="{BB962C8B-B14F-4D97-AF65-F5344CB8AC3E}">
        <p14:creationId xmlns:p14="http://schemas.microsoft.com/office/powerpoint/2010/main" val="3205384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Verification strategy</a:t>
            </a: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lvl="0"/>
            <a:r>
              <a:rPr lang="en-GB" dirty="0"/>
              <a:t>HW and SW component tests, system integration tests, the tests planning, and documentation shall be carried out according to:</a:t>
            </a:r>
          </a:p>
          <a:p>
            <a:pPr lvl="1"/>
            <a:r>
              <a:rPr lang="en-GB" dirty="0"/>
              <a:t>Functional safety – Safety instrumented systems for the process industry sector </a:t>
            </a:r>
            <a:r>
              <a:rPr lang="en-GB" b="1" dirty="0"/>
              <a:t>(IEC 61511), </a:t>
            </a:r>
            <a:r>
              <a:rPr lang="en-GB" dirty="0"/>
              <a:t>2016. </a:t>
            </a:r>
          </a:p>
          <a:p>
            <a:pPr lvl="1" fontAlgn="t"/>
            <a:r>
              <a:rPr lang="en-GB" dirty="0"/>
              <a:t>Automation systems in the process industry – Factory acceptance test (FAT), site acceptance test (SAT), and site integration test (SIT) </a:t>
            </a:r>
            <a:r>
              <a:rPr lang="en-GB" b="1" dirty="0"/>
              <a:t>(SS-EN 62381)</a:t>
            </a:r>
            <a:r>
              <a:rPr lang="en-GB" dirty="0"/>
              <a:t>,</a:t>
            </a:r>
            <a:r>
              <a:rPr lang="en-GB" b="1" dirty="0"/>
              <a:t> </a:t>
            </a:r>
            <a:r>
              <a:rPr lang="en-GB" dirty="0"/>
              <a:t>2012. </a:t>
            </a:r>
          </a:p>
          <a:p>
            <a:pPr marL="0" indent="0">
              <a:buNone/>
            </a:pPr>
            <a:endParaRPr lang="en-GB" dirty="0"/>
          </a:p>
          <a:p>
            <a:endParaRPr lang="en-GB" dirty="0"/>
          </a:p>
        </p:txBody>
      </p:sp>
    </p:spTree>
    <p:extLst>
      <p:ext uri="{BB962C8B-B14F-4D97-AF65-F5344CB8AC3E}">
        <p14:creationId xmlns:p14="http://schemas.microsoft.com/office/powerpoint/2010/main" val="13725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Verification strategy</a:t>
            </a: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lnSpcReduction="10000"/>
          </a:bodyPr>
          <a:lstStyle/>
          <a:p>
            <a:pPr lvl="0"/>
            <a:r>
              <a:rPr lang="en-GB" dirty="0"/>
              <a:t>All documents shall be reviewed and approved by appropriate reviewers</a:t>
            </a:r>
          </a:p>
          <a:p>
            <a:pPr lvl="1"/>
            <a:r>
              <a:rPr lang="en-GB" dirty="0"/>
              <a:t>NORA</a:t>
            </a:r>
          </a:p>
          <a:p>
            <a:pPr lvl="2"/>
            <a:r>
              <a:rPr lang="en-GB" b="1" dirty="0"/>
              <a:t>Notified</a:t>
            </a:r>
          </a:p>
          <a:p>
            <a:pPr lvl="2"/>
            <a:r>
              <a:rPr lang="en-GB" b="1" dirty="0"/>
              <a:t>Owner</a:t>
            </a:r>
          </a:p>
          <a:p>
            <a:pPr lvl="2"/>
            <a:r>
              <a:rPr lang="en-GB" b="1" dirty="0"/>
              <a:t>Reviewer</a:t>
            </a:r>
          </a:p>
          <a:p>
            <a:pPr lvl="2"/>
            <a:r>
              <a:rPr lang="en-GB" b="1" dirty="0"/>
              <a:t>Approver</a:t>
            </a:r>
          </a:p>
          <a:p>
            <a:r>
              <a:rPr lang="en-GB" dirty="0"/>
              <a:t>Reviews (PSR, PDR, CDR, TRR)</a:t>
            </a:r>
          </a:p>
          <a:p>
            <a:r>
              <a:rPr lang="en-GB" dirty="0"/>
              <a:t>Functional Safety Assessment</a:t>
            </a:r>
          </a:p>
          <a:p>
            <a:r>
              <a:rPr lang="en-GB" dirty="0"/>
              <a:t>The software shall have documented code reviews</a:t>
            </a:r>
          </a:p>
          <a:p>
            <a:r>
              <a:rPr lang="en-GB" dirty="0"/>
              <a:t>Traceability</a:t>
            </a:r>
          </a:p>
          <a:p>
            <a:pPr marL="0" indent="0">
              <a:buNone/>
            </a:pPr>
            <a:endParaRPr lang="en-GB" dirty="0"/>
          </a:p>
        </p:txBody>
      </p:sp>
    </p:spTree>
    <p:extLst>
      <p:ext uri="{BB962C8B-B14F-4D97-AF65-F5344CB8AC3E}">
        <p14:creationId xmlns:p14="http://schemas.microsoft.com/office/powerpoint/2010/main" val="3767265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Traceability for TS2</a:t>
            </a: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The Initiating Event Analysis document the Overall Safety Requirements.</a:t>
            </a:r>
          </a:p>
          <a:p>
            <a:pPr lvl="1"/>
            <a:r>
              <a:rPr lang="en-GB" sz="2000" dirty="0"/>
              <a:t>Documented in the </a:t>
            </a:r>
            <a:r>
              <a:rPr lang="en-GB" sz="2000" b="1" dirty="0"/>
              <a:t>TRM</a:t>
            </a:r>
            <a:r>
              <a:rPr lang="en-GB" sz="2000" dirty="0"/>
              <a:t> tool (Traceable Requirement Management)</a:t>
            </a:r>
          </a:p>
          <a:p>
            <a:r>
              <a:rPr lang="en-GB" dirty="0"/>
              <a:t>The Requirement Specification(s) (SRS)</a:t>
            </a:r>
          </a:p>
          <a:p>
            <a:pPr lvl="1"/>
            <a:r>
              <a:rPr lang="en-GB" sz="2000" dirty="0"/>
              <a:t>The safety requirements for each SIF. </a:t>
            </a:r>
          </a:p>
          <a:p>
            <a:pPr lvl="1"/>
            <a:r>
              <a:rPr lang="en-GB" sz="2000" dirty="0"/>
              <a:t>It includes specifications of both the functional and safety integrity requirements for the system. </a:t>
            </a:r>
          </a:p>
          <a:p>
            <a:r>
              <a:rPr lang="en-GB" dirty="0"/>
              <a:t>Each test and validation report template and report shall have a </a:t>
            </a:r>
            <a:r>
              <a:rPr lang="en-GB" b="1" dirty="0"/>
              <a:t>traceability matrix</a:t>
            </a:r>
          </a:p>
        </p:txBody>
      </p:sp>
    </p:spTree>
    <p:extLst>
      <p:ext uri="{BB962C8B-B14F-4D97-AF65-F5344CB8AC3E}">
        <p14:creationId xmlns:p14="http://schemas.microsoft.com/office/powerpoint/2010/main" val="12005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Hardware FAT</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lnSpcReduction="10000"/>
          </a:bodyPr>
          <a:lstStyle/>
          <a:p>
            <a:r>
              <a:rPr lang="en-GB" dirty="0"/>
              <a:t>Verifies that the as-built hardware system meets the specified design. </a:t>
            </a:r>
          </a:p>
          <a:p>
            <a:r>
              <a:rPr lang="en-GB" dirty="0"/>
              <a:t>Includes component test</a:t>
            </a:r>
          </a:p>
          <a:p>
            <a:r>
              <a:rPr lang="en-GB" dirty="0"/>
              <a:t>Performed by the vendor, but it should be designed and accepted by ESS. </a:t>
            </a:r>
            <a:endParaRPr lang="en-GB" sz="2400" dirty="0"/>
          </a:p>
          <a:p>
            <a:pPr marL="0" indent="0">
              <a:buNone/>
            </a:pPr>
            <a:r>
              <a:rPr lang="en-GB" b="1" i="1" dirty="0"/>
              <a:t>Note: </a:t>
            </a:r>
            <a:endParaRPr lang="en-GB" dirty="0"/>
          </a:p>
          <a:p>
            <a:pPr lvl="0"/>
            <a:r>
              <a:rPr lang="en-GB" dirty="0"/>
              <a:t>This HWFAT is not the same as the FAT defined in IEC61511 standard. The FAT from IEC 61511 standard is part of the SIT.</a:t>
            </a:r>
          </a:p>
          <a:p>
            <a:pPr lvl="0"/>
            <a:r>
              <a:rPr lang="en-GB" dirty="0"/>
              <a:t>The HWFAT follows the ESS guideline for FAT.</a:t>
            </a:r>
          </a:p>
          <a:p>
            <a:pPr marL="0" indent="0">
              <a:buNone/>
            </a:pPr>
            <a:endParaRPr lang="en-GB" dirty="0"/>
          </a:p>
          <a:p>
            <a:endParaRPr lang="en-GB" dirty="0"/>
          </a:p>
        </p:txBody>
      </p:sp>
    </p:spTree>
    <p:extLst>
      <p:ext uri="{BB962C8B-B14F-4D97-AF65-F5344CB8AC3E}">
        <p14:creationId xmlns:p14="http://schemas.microsoft.com/office/powerpoint/2010/main" val="116669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11113</TotalTime>
  <Words>1865</Words>
  <Application>Microsoft Office PowerPoint</Application>
  <PresentationFormat>On-screen Show (4:3)</PresentationFormat>
  <Paragraphs>334</Paragraphs>
  <Slides>35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Symbol</vt:lpstr>
      <vt:lpstr>Office Theme</vt:lpstr>
      <vt:lpstr>PSS verification and validation</vt:lpstr>
      <vt:lpstr>Agenda </vt:lpstr>
      <vt:lpstr>Verification and validation goal</vt:lpstr>
      <vt:lpstr>V&amp;V Plan for TS2</vt:lpstr>
      <vt:lpstr>V&amp;V FLOW</vt:lpstr>
      <vt:lpstr>Verification strategy</vt:lpstr>
      <vt:lpstr>Verification strategy</vt:lpstr>
      <vt:lpstr>Traceability for TS2</vt:lpstr>
      <vt:lpstr>Hardware FAT</vt:lpstr>
      <vt:lpstr>Hardware SAT</vt:lpstr>
      <vt:lpstr>Software verification</vt:lpstr>
      <vt:lpstr>Software Pre FAT</vt:lpstr>
      <vt:lpstr>Site Integration Test (SIT) </vt:lpstr>
      <vt:lpstr>Final Integration Test (FIT) </vt:lpstr>
      <vt:lpstr>System demonstration and handover  </vt:lpstr>
      <vt:lpstr>Questions?</vt:lpstr>
      <vt:lpstr>Verification Methods </vt:lpstr>
      <vt:lpstr>Pre Start Review (PSR)  </vt:lpstr>
      <vt:lpstr>Preliminary Design Review (PDR) </vt:lpstr>
      <vt:lpstr>Preliminary Design Review (PDR) </vt:lpstr>
      <vt:lpstr>Pre Start Review (PSR)  </vt:lpstr>
      <vt:lpstr>Critical Design Review (CDR) </vt:lpstr>
      <vt:lpstr>Critical Design Review (CDR) </vt:lpstr>
      <vt:lpstr>  Test Readiness Review (TRR)  </vt:lpstr>
      <vt:lpstr>  Test Readiness Review (TRR)  </vt:lpstr>
      <vt:lpstr>Functional Safety assessment (FSA)  </vt:lpstr>
      <vt:lpstr>Functional Safety assessment (FSA)  </vt:lpstr>
      <vt:lpstr>Responsibilities and roles</vt:lpstr>
      <vt:lpstr>TRM</vt:lpstr>
      <vt:lpstr>TRM</vt:lpstr>
      <vt:lpstr>TRM</vt:lpstr>
      <vt:lpstr>FAT </vt:lpstr>
      <vt:lpstr>FAT </vt:lpstr>
      <vt:lpstr>SAT</vt:lpstr>
      <vt:lpstr>PowerPoint Presentation</vt:lpstr>
    </vt:vector>
  </TitlesOfParts>
  <Manager>Henrik.Carling@esss.se</Manager>
  <Company>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Paulina Skog</cp:lastModifiedBy>
  <cp:revision>264</cp:revision>
  <dcterms:created xsi:type="dcterms:W3CDTF">2013-10-29T16:05:10Z</dcterms:created>
  <dcterms:modified xsi:type="dcterms:W3CDTF">2019-02-11T11:56:58Z</dcterms:modified>
</cp:coreProperties>
</file>