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09" r:id="rId2"/>
    <p:sldId id="278" r:id="rId3"/>
    <p:sldId id="303" r:id="rId4"/>
    <p:sldId id="310" r:id="rId5"/>
    <p:sldId id="298" r:id="rId6"/>
    <p:sldId id="300" r:id="rId7"/>
    <p:sldId id="304" r:id="rId8"/>
    <p:sldId id="301" r:id="rId9"/>
    <p:sldId id="288" r:id="rId10"/>
    <p:sldId id="289" r:id="rId11"/>
    <p:sldId id="287" r:id="rId12"/>
    <p:sldId id="311" r:id="rId13"/>
    <p:sldId id="305" r:id="rId14"/>
    <p:sldId id="314" r:id="rId15"/>
    <p:sldId id="284" r:id="rId16"/>
    <p:sldId id="302" r:id="rId17"/>
    <p:sldId id="291" r:id="rId18"/>
    <p:sldId id="306" r:id="rId19"/>
    <p:sldId id="308" r:id="rId20"/>
    <p:sldId id="312" r:id="rId21"/>
    <p:sldId id="282" r:id="rId22"/>
    <p:sldId id="313" r:id="rId23"/>
    <p:sldId id="296" r:id="rId24"/>
    <p:sldId id="268" r:id="rId25"/>
    <p:sldId id="307" r:id="rId26"/>
    <p:sldId id="280" r:id="rId27"/>
    <p:sldId id="281" r:id="rId28"/>
    <p:sldId id="283" r:id="rId29"/>
    <p:sldId id="286" r:id="rId30"/>
    <p:sldId id="290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F"/>
    <a:srgbClr val="F6D86A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89869" autoAdjust="0"/>
  </p:normalViewPr>
  <p:slideViewPr>
    <p:cSldViewPr>
      <p:cViewPr varScale="1">
        <p:scale>
          <a:sx n="94" d="100"/>
          <a:sy n="94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130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3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36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A.1 illustrates the general concepts of risk reduction. The general model assumes that:</a:t>
            </a:r>
          </a:p>
          <a:p>
            <a:r>
              <a:rPr lang="en-GB" dirty="0"/>
              <a:t>– there is a process and an associated basic process control system (BPCS);</a:t>
            </a:r>
          </a:p>
          <a:p>
            <a:r>
              <a:rPr lang="en-GB" dirty="0"/>
              <a:t>– there are associated human factor issues;</a:t>
            </a:r>
          </a:p>
          <a:p>
            <a:r>
              <a:rPr lang="en-GB" dirty="0"/>
              <a:t>– the safety protection layers features comprise:</a:t>
            </a:r>
          </a:p>
          <a:p>
            <a:r>
              <a:rPr lang="en-GB" dirty="0"/>
              <a:t>• mechanical protection system;</a:t>
            </a:r>
          </a:p>
          <a:p>
            <a:r>
              <a:rPr lang="en-GB" dirty="0"/>
              <a:t>• safety instrumented systems;</a:t>
            </a:r>
          </a:p>
          <a:p>
            <a:r>
              <a:rPr lang="en-GB" dirty="0"/>
              <a:t>• non-SIS instrumented systems;</a:t>
            </a:r>
          </a:p>
          <a:p>
            <a:r>
              <a:rPr lang="en-GB" dirty="0"/>
              <a:t>• mechanical mitigation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98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42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76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44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SIF05 – IE 0.1/</a:t>
            </a:r>
            <a:r>
              <a:rPr lang="en-GB" dirty="0" err="1"/>
              <a:t>yr</a:t>
            </a:r>
            <a:r>
              <a:rPr lang="en-GB" dirty="0"/>
              <a:t>, occupancy 30%, no other IPLs; shutter switch, controlled access to bunker, etc.</a:t>
            </a:r>
          </a:p>
          <a:p>
            <a:r>
              <a:rPr lang="en-GB" dirty="0"/>
              <a:t>SIF06 – IE (design issue?? – redesign, limit power, exclusion zone,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Proposed changes (1 additional layer): shutter switch, control room feedback, independent check, controlled access during RF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504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SIF05 – IE 0.1/</a:t>
            </a:r>
            <a:r>
              <a:rPr lang="en-GB" dirty="0" err="1"/>
              <a:t>yr</a:t>
            </a:r>
            <a:r>
              <a:rPr lang="en-GB" dirty="0"/>
              <a:t>, occupancy 30%, no other IPLs; shutter switch, controlled access to bunker, etc.</a:t>
            </a:r>
          </a:p>
          <a:p>
            <a:r>
              <a:rPr lang="en-GB" dirty="0"/>
              <a:t>SIF06 – IE (design issue?? – redesign, limit power, exclusion zone,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26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3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132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03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262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90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Proposed changes (1 additional layer): shutter switch, control room feedback, independent check, controlled access during RF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570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280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111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384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341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69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33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382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656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99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09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39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40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80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30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1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2019-02-11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Safety Analysis and Safety Functions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624736" cy="625624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Dr Fan Ye</a:t>
            </a:r>
          </a:p>
          <a:p>
            <a:r>
              <a:rPr lang="en-GB" sz="1800" dirty="0">
                <a:solidFill>
                  <a:schemeClr val="bg1"/>
                </a:solidFill>
              </a:rPr>
              <a:t>PSS Safety Engineer, Engineering Safety Consultants Limited (ESC), UK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2916" y="5949280"/>
            <a:ext cx="4374232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sv-SE" sz="1400" dirty="0">
                <a:solidFill>
                  <a:srgbClr val="FFFFFF"/>
                </a:solidFill>
              </a:rPr>
              <a:t>ESS/ICS/PS</a:t>
            </a:r>
          </a:p>
          <a:p>
            <a:pPr algn="ctr"/>
            <a:r>
              <a:rPr lang="sv-SE" sz="1400" dirty="0">
                <a:solidFill>
                  <a:srgbClr val="FFFFFF"/>
                </a:solidFill>
              </a:rPr>
              <a:t>2019-02-11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32656"/>
            <a:ext cx="6768752" cy="4000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TS2 PSS Preliminary Design Review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3485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 </a:t>
            </a:r>
            <a:br>
              <a:rPr lang="en-GB" dirty="0"/>
            </a:br>
            <a:r>
              <a:rPr lang="en-GB" dirty="0"/>
              <a:t>ETA – Failure to remove waveguide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" name="p15_Diagram1">
            <a:extLst>
              <a:ext uri="{FF2B5EF4-FFF2-40B4-BE49-F238E27FC236}">
                <a16:creationId xmlns:a16="http://schemas.microsoft.com/office/drawing/2014/main" id="{B62ABD11-B147-024C-8730-492A206D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436002"/>
            <a:ext cx="9144000" cy="5087861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3BB10C-7EDB-B147-BFCA-AE101E1EF10A}"/>
              </a:ext>
            </a:extLst>
          </p:cNvPr>
          <p:cNvSpPr/>
          <p:nvPr/>
        </p:nvSpPr>
        <p:spPr>
          <a:xfrm>
            <a:off x="0" y="1425212"/>
            <a:ext cx="2267744" cy="77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IE: failure to remove waveguide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441BB9-081F-E34D-B099-97852B759380}"/>
              </a:ext>
            </a:extLst>
          </p:cNvPr>
          <p:cNvSpPr/>
          <p:nvPr/>
        </p:nvSpPr>
        <p:spPr>
          <a:xfrm>
            <a:off x="2291538" y="1425212"/>
            <a:ext cx="2280462" cy="77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Occupancy factor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AFE3E0-4AD0-1B4C-AB93-00C07F7B165B}"/>
              </a:ext>
            </a:extLst>
          </p:cNvPr>
          <p:cNvSpPr/>
          <p:nvPr/>
        </p:nvSpPr>
        <p:spPr>
          <a:xfrm>
            <a:off x="4588971" y="1436002"/>
            <a:ext cx="2267744" cy="77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TS2PSS_SIF05: Waveguide interlock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70C968-384A-8242-A9F0-CC89A3D615A7}"/>
              </a:ext>
            </a:extLst>
          </p:cNvPr>
          <p:cNvSpPr/>
          <p:nvPr/>
        </p:nvSpPr>
        <p:spPr>
          <a:xfrm>
            <a:off x="6876257" y="1436002"/>
            <a:ext cx="2267743" cy="78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Consequence</a:t>
            </a:r>
          </a:p>
        </p:txBody>
      </p:sp>
    </p:spTree>
    <p:extLst>
      <p:ext uri="{BB962C8B-B14F-4D97-AF65-F5344CB8AC3E}">
        <p14:creationId xmlns:p14="http://schemas.microsoft.com/office/powerpoint/2010/main" val="7418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SIFs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SIFs</a:t>
            </a:r>
          </a:p>
          <a:p>
            <a:pPr lvl="1"/>
            <a:r>
              <a:rPr lang="en-GB" dirty="0"/>
              <a:t>TS2PSS_SIF01 Emergency switch-off button</a:t>
            </a:r>
          </a:p>
          <a:p>
            <a:pPr lvl="1"/>
            <a:r>
              <a:rPr lang="en-GB" dirty="0"/>
              <a:t>TS2PSS_SIF02 Intrusion interlock</a:t>
            </a:r>
          </a:p>
          <a:p>
            <a:pPr lvl="1"/>
            <a:r>
              <a:rPr lang="en-GB" dirty="0"/>
              <a:t>TS2PSS_SIF03 Key switch interlock</a:t>
            </a:r>
          </a:p>
          <a:p>
            <a:pPr lvl="1"/>
            <a:r>
              <a:rPr lang="en-GB" dirty="0"/>
              <a:t>TS2PSS_SIF04 Personnel Access Door lock</a:t>
            </a:r>
          </a:p>
          <a:p>
            <a:pPr lvl="1"/>
            <a:r>
              <a:rPr lang="en-GB" dirty="0"/>
              <a:t>TS2PSS_SIF05 Waveguide interlock</a:t>
            </a:r>
          </a:p>
          <a:p>
            <a:pPr lvl="1"/>
            <a:r>
              <a:rPr lang="en-GB" dirty="0"/>
              <a:t>TS2PSS_SIF06 High radiation interlock</a:t>
            </a:r>
          </a:p>
          <a:p>
            <a:r>
              <a:rPr lang="en-GB" dirty="0"/>
              <a:t>SIFs action (except TS2PSS_SIF04)</a:t>
            </a:r>
          </a:p>
          <a:p>
            <a:pPr lvl="1"/>
            <a:r>
              <a:rPr lang="en-GB" dirty="0"/>
              <a:t>Remove permit to energise the TS2 modulator and the LLRF</a:t>
            </a:r>
          </a:p>
          <a:p>
            <a:r>
              <a:rPr lang="en-GB" dirty="0"/>
              <a:t>TS2PSS_SIF04 action</a:t>
            </a:r>
          </a:p>
          <a:p>
            <a:pPr lvl="1"/>
            <a:r>
              <a:rPr lang="en-GB" dirty="0"/>
              <a:t>Electrically lock the personnel access door</a:t>
            </a:r>
          </a:p>
        </p:txBody>
      </p:sp>
    </p:spTree>
    <p:extLst>
      <p:ext uri="{BB962C8B-B14F-4D97-AF65-F5344CB8AC3E}">
        <p14:creationId xmlns:p14="http://schemas.microsoft.com/office/powerpoint/2010/main" val="427546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AA5B-0BD5-1645-AAB5-D635F673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0"/>
            <a:ext cx="65405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2A0DA-9EDA-B843-9164-2D6119A672ED}"/>
              </a:ext>
            </a:extLst>
          </p:cNvPr>
          <p:cNvSpPr/>
          <p:nvPr/>
        </p:nvSpPr>
        <p:spPr bwMode="auto">
          <a:xfrm>
            <a:off x="4355976" y="1844824"/>
            <a:ext cx="1872208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B46A08-234D-FC43-A36F-8688C050AC69}"/>
              </a:ext>
            </a:extLst>
          </p:cNvPr>
          <p:cNvSpPr/>
          <p:nvPr/>
        </p:nvSpPr>
        <p:spPr>
          <a:xfrm>
            <a:off x="42698" y="2563595"/>
            <a:ext cx="2560802" cy="440580"/>
          </a:xfrm>
          <a:prstGeom prst="wedgeRoundRectCallout">
            <a:avLst>
              <a:gd name="adj1" fmla="val 116429"/>
              <a:gd name="adj2" fmla="val -81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077D17D-B2A9-F644-B71A-9050A81FD5D0}"/>
              </a:ext>
            </a:extLst>
          </p:cNvPr>
          <p:cNvSpPr/>
          <p:nvPr/>
        </p:nvSpPr>
        <p:spPr>
          <a:xfrm>
            <a:off x="42698" y="3102586"/>
            <a:ext cx="2560802" cy="440580"/>
          </a:xfrm>
          <a:prstGeom prst="wedgeRoundRectCallout">
            <a:avLst>
              <a:gd name="adj1" fmla="val 120693"/>
              <a:gd name="adj2" fmla="val -31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54892D-BD4E-5A40-81DC-089F9282BC9A}"/>
              </a:ext>
            </a:extLst>
          </p:cNvPr>
          <p:cNvSpPr/>
          <p:nvPr/>
        </p:nvSpPr>
        <p:spPr bwMode="auto">
          <a:xfrm>
            <a:off x="5364088" y="703091"/>
            <a:ext cx="1836712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22BB8C6-E33E-574C-9F28-342A0F190AE3}"/>
              </a:ext>
            </a:extLst>
          </p:cNvPr>
          <p:cNvSpPr/>
          <p:nvPr/>
        </p:nvSpPr>
        <p:spPr>
          <a:xfrm>
            <a:off x="7308304" y="757252"/>
            <a:ext cx="1728192" cy="642912"/>
          </a:xfrm>
          <a:prstGeom prst="wedgeRoundRectCallout">
            <a:avLst>
              <a:gd name="adj1" fmla="val -85443"/>
              <a:gd name="adj2" fmla="val -79861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TS2 Risk Assessment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36FEFB9-6C1F-B049-8DC8-AF1B581746D0}"/>
              </a:ext>
            </a:extLst>
          </p:cNvPr>
          <p:cNvSpPr/>
          <p:nvPr/>
        </p:nvSpPr>
        <p:spPr>
          <a:xfrm>
            <a:off x="42698" y="1485613"/>
            <a:ext cx="2560802" cy="440580"/>
          </a:xfrm>
          <a:prstGeom prst="wedgeRoundRectCallout">
            <a:avLst>
              <a:gd name="adj1" fmla="val 158532"/>
              <a:gd name="adj2" fmla="val -75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Initiating Events Analysis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29EFC2A-14BC-1447-BEBD-29A4FAA4541E}"/>
              </a:ext>
            </a:extLst>
          </p:cNvPr>
          <p:cNvSpPr/>
          <p:nvPr/>
        </p:nvSpPr>
        <p:spPr>
          <a:xfrm>
            <a:off x="42698" y="2024604"/>
            <a:ext cx="2560802" cy="440580"/>
          </a:xfrm>
          <a:prstGeom prst="wedgeRoundRectCallout">
            <a:avLst>
              <a:gd name="adj1" fmla="val 168125"/>
              <a:gd name="adj2" fmla="val -1679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SIL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Determination</a:t>
            </a:r>
          </a:p>
        </p:txBody>
      </p:sp>
    </p:spTree>
    <p:extLst>
      <p:ext uri="{BB962C8B-B14F-4D97-AF65-F5344CB8AC3E}">
        <p14:creationId xmlns:p14="http://schemas.microsoft.com/office/powerpoint/2010/main" val="399834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Methodology – LOPA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BC375B-901B-A74F-9989-1864148F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0" y="1626576"/>
            <a:ext cx="7922880" cy="482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18CB84-3F10-FF4B-8918-5DC8F8314FE0}"/>
              </a:ext>
            </a:extLst>
          </p:cNvPr>
          <p:cNvSpPr txBox="1">
            <a:spLocks noChangeArrowheads="1"/>
          </p:cNvSpPr>
          <p:nvPr/>
        </p:nvSpPr>
        <p:spPr>
          <a:xfrm>
            <a:off x="7236296" y="6088210"/>
            <a:ext cx="1378496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IEC 61511-3</a:t>
            </a:r>
            <a:endParaRPr lang="en-GB" sz="1800" i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0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Methodology – LOPA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1ED8CF4-E9B2-3D4A-BE45-176D99A79C90}"/>
              </a:ext>
            </a:extLst>
          </p:cNvPr>
          <p:cNvGrpSpPr>
            <a:grpSpLocks/>
          </p:cNvGrpSpPr>
          <p:nvPr/>
        </p:nvGrpSpPr>
        <p:grpSpPr bwMode="auto">
          <a:xfrm>
            <a:off x="993495" y="1412776"/>
            <a:ext cx="7276564" cy="5431457"/>
            <a:chOff x="432" y="672"/>
            <a:chExt cx="5508" cy="38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4A75A93E-7D40-CA41-B049-5981958F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672"/>
              <a:ext cx="5508" cy="3840"/>
            </a:xfrm>
            <a:prstGeom prst="ellipse">
              <a:avLst/>
            </a:prstGeom>
            <a:grpFill/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65AA6ED-AC05-6C40-9A93-FE8D7798B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881"/>
              <a:ext cx="2831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9. Community Emergency Response</a:t>
              </a: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F630C108-E81A-8247-884C-28855E807359}"/>
              </a:ext>
            </a:extLst>
          </p:cNvPr>
          <p:cNvGrpSpPr>
            <a:grpSpLocks/>
          </p:cNvGrpSpPr>
          <p:nvPr/>
        </p:nvGrpSpPr>
        <p:grpSpPr bwMode="auto">
          <a:xfrm>
            <a:off x="1224047" y="2030933"/>
            <a:ext cx="6838950" cy="4764088"/>
            <a:chOff x="432" y="672"/>
            <a:chExt cx="5508" cy="3840"/>
          </a:xfrm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9B94461D-7868-D54E-8744-C0976858C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672"/>
              <a:ext cx="5508" cy="384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47AD9BD2-4D8B-4948-9185-FD0E2EDD6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790"/>
              <a:ext cx="2507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8. Plant Emergency Response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958A89D8-CF52-E449-918B-A6821CF68F2E}"/>
              </a:ext>
            </a:extLst>
          </p:cNvPr>
          <p:cNvGrpSpPr>
            <a:grpSpLocks/>
          </p:cNvGrpSpPr>
          <p:nvPr/>
        </p:nvGrpSpPr>
        <p:grpSpPr bwMode="auto">
          <a:xfrm>
            <a:off x="1560597" y="2513533"/>
            <a:ext cx="6197600" cy="4286250"/>
            <a:chOff x="673" y="1056"/>
            <a:chExt cx="4992" cy="3456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9DAC98BB-D1C2-1249-9758-797772444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1056"/>
              <a:ext cx="4992" cy="3456"/>
            </a:xfrm>
            <a:prstGeom prst="ellipse">
              <a:avLst/>
            </a:prstGeom>
            <a:solidFill>
              <a:srgbClr val="00FFCC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5189EAC8-366C-574F-9C9F-87CC18E84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1127"/>
              <a:ext cx="1897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7. Fire &amp; Gas System </a:t>
              </a:r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59F7AA5-24B6-8E41-8B51-B78A01278A28}"/>
              </a:ext>
            </a:extLst>
          </p:cNvPr>
          <p:cNvGrpSpPr>
            <a:grpSpLocks/>
          </p:cNvGrpSpPr>
          <p:nvPr/>
        </p:nvGrpSpPr>
        <p:grpSpPr bwMode="auto">
          <a:xfrm>
            <a:off x="1824122" y="2950096"/>
            <a:ext cx="5781675" cy="3811587"/>
            <a:chOff x="817" y="1440"/>
            <a:chExt cx="4656" cy="3072"/>
          </a:xfrm>
        </p:grpSpPr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291E4924-E521-E641-A0A1-77FA42D9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440"/>
              <a:ext cx="4656" cy="3072"/>
            </a:xfrm>
            <a:prstGeom prst="ellipse">
              <a:avLst/>
            </a:prstGeom>
            <a:solidFill>
              <a:srgbClr val="99FFFF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F4298B50-D726-3047-A327-3B9F9A75B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1600"/>
              <a:ext cx="2729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6. Physical Containment (Bunds)</a:t>
              </a:r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9F6D2991-2292-E842-9561-BFA563F7B9B5}"/>
              </a:ext>
            </a:extLst>
          </p:cNvPr>
          <p:cNvGrpSpPr>
            <a:grpSpLocks/>
          </p:cNvGrpSpPr>
          <p:nvPr/>
        </p:nvGrpSpPr>
        <p:grpSpPr bwMode="auto">
          <a:xfrm>
            <a:off x="2013034" y="3469208"/>
            <a:ext cx="5364163" cy="3394075"/>
            <a:chOff x="961" y="1824"/>
            <a:chExt cx="4320" cy="2736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F917DBC-BAFB-1A46-8B75-B712A3E9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1824"/>
              <a:ext cx="4320" cy="273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9BDE72D9-CF05-4E4A-BCF0-CD294E296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042"/>
              <a:ext cx="3229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5. Physical Protection (Relief Devices )</a:t>
              </a: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0A8E4514-7FD8-8542-93C2-C00AF2C3D928}"/>
              </a:ext>
            </a:extLst>
          </p:cNvPr>
          <p:cNvGrpSpPr>
            <a:grpSpLocks/>
          </p:cNvGrpSpPr>
          <p:nvPr/>
        </p:nvGrpSpPr>
        <p:grpSpPr bwMode="auto">
          <a:xfrm>
            <a:off x="2217822" y="4004196"/>
            <a:ext cx="5006975" cy="2859087"/>
            <a:chOff x="1105" y="2256"/>
            <a:chExt cx="4032" cy="2304"/>
          </a:xfrm>
          <a:solidFill>
            <a:srgbClr val="C00000"/>
          </a:solidFill>
        </p:grpSpPr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CBAB2DD7-B368-8240-9C0C-74990934E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2256"/>
              <a:ext cx="4032" cy="2304"/>
            </a:xfrm>
            <a:prstGeom prst="ellipse">
              <a:avLst/>
            </a:prstGeom>
            <a:grpFill/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D2E583E1-36CE-5B4D-B4FC-8C92C9071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2366"/>
              <a:ext cx="2214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pitchFamily="34" charset="0"/>
                </a:rPr>
                <a:t>4. E/E/PE safety-related</a:t>
              </a:r>
            </a:p>
          </p:txBody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ABE125ED-0701-354C-992E-F3439A86AF6B}"/>
              </a:ext>
            </a:extLst>
          </p:cNvPr>
          <p:cNvGrpSpPr>
            <a:grpSpLocks/>
          </p:cNvGrpSpPr>
          <p:nvPr/>
        </p:nvGrpSpPr>
        <p:grpSpPr bwMode="auto">
          <a:xfrm>
            <a:off x="2413901" y="4443933"/>
            <a:ext cx="4648200" cy="2381250"/>
            <a:chOff x="1405" y="2294"/>
            <a:chExt cx="2928" cy="1500"/>
          </a:xfrm>
        </p:grpSpPr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DF602A6F-BCB6-7647-A2D8-8A488D0E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2294"/>
              <a:ext cx="2928" cy="150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D1ABA7C5-811E-3D4B-B2E3-E86D30461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" y="2431"/>
              <a:ext cx="2183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3. Alarms &amp; Operator Intervention</a:t>
              </a:r>
            </a:p>
          </p:txBody>
        </p:sp>
      </p:grpSp>
      <p:grpSp>
        <p:nvGrpSpPr>
          <p:cNvPr id="29" name="Group 20">
            <a:extLst>
              <a:ext uri="{FF2B5EF4-FFF2-40B4-BE49-F238E27FC236}">
                <a16:creationId xmlns:a16="http://schemas.microsoft.com/office/drawing/2014/main" id="{F49EE2A6-9AD2-E942-9556-7354FB7044FB}"/>
              </a:ext>
            </a:extLst>
          </p:cNvPr>
          <p:cNvGrpSpPr>
            <a:grpSpLocks/>
          </p:cNvGrpSpPr>
          <p:nvPr/>
        </p:nvGrpSpPr>
        <p:grpSpPr bwMode="auto">
          <a:xfrm>
            <a:off x="2597234" y="4940821"/>
            <a:ext cx="4170363" cy="1905000"/>
            <a:chOff x="1393" y="3024"/>
            <a:chExt cx="3408" cy="1536"/>
          </a:xfrm>
        </p:grpSpPr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DC0A13BA-963D-784F-BB73-DDBBB304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024"/>
              <a:ext cx="3408" cy="153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C51886EA-81FE-F648-B216-FADB176BE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3160"/>
              <a:ext cx="2593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Basic Process Control System</a:t>
              </a:r>
            </a:p>
          </p:txBody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id="{89D0B2D6-EA83-9C43-9BA6-4E46D5D1A168}"/>
              </a:ext>
            </a:extLst>
          </p:cNvPr>
          <p:cNvGrpSpPr>
            <a:grpSpLocks/>
          </p:cNvGrpSpPr>
          <p:nvPr/>
        </p:nvGrpSpPr>
        <p:grpSpPr bwMode="auto">
          <a:xfrm>
            <a:off x="2766303" y="5461521"/>
            <a:ext cx="3754437" cy="1370012"/>
            <a:chOff x="1585" y="3456"/>
            <a:chExt cx="3024" cy="1104"/>
          </a:xfrm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AF71D6D-2CC2-8849-A563-2AB997B7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456"/>
              <a:ext cx="3024" cy="11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102590" tIns="0" rIns="102590" bIns="0"/>
            <a:lstStyle/>
            <a:p>
              <a:pPr defTabSz="1019175" eaLnBrk="1" hangingPunct="1">
                <a:defRPr/>
              </a:pP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6BBCD9EC-7842-184F-AD22-24F650D97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3764"/>
              <a:ext cx="1824" cy="652"/>
              <a:chOff x="1936" y="3182"/>
              <a:chExt cx="2697" cy="965"/>
            </a:xfrm>
          </p:grpSpPr>
          <p:grpSp>
            <p:nvGrpSpPr>
              <p:cNvPr id="36" name="Group 26">
                <a:extLst>
                  <a:ext uri="{FF2B5EF4-FFF2-40B4-BE49-F238E27FC236}">
                    <a16:creationId xmlns:a16="http://schemas.microsoft.com/office/drawing/2014/main" id="{ED46DBDC-F842-AB4E-A362-D2E8301F4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6" y="3639"/>
                <a:ext cx="635" cy="425"/>
                <a:chOff x="697" y="3326"/>
                <a:chExt cx="743" cy="483"/>
              </a:xfrm>
            </p:grpSpPr>
            <p:sp>
              <p:nvSpPr>
                <p:cNvPr id="98" name="Oval 27">
                  <a:extLst>
                    <a:ext uri="{FF2B5EF4-FFF2-40B4-BE49-F238E27FC236}">
                      <a16:creationId xmlns:a16="http://schemas.microsoft.com/office/drawing/2014/main" id="{58CD952A-D6C4-D444-A840-24711E4B1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3679"/>
                  <a:ext cx="735" cy="1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EDEDED"/>
                    </a:gs>
                    <a:gs pos="100000">
                      <a:srgbClr val="4D4D4D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99" name="Rectangle 28">
                  <a:extLst>
                    <a:ext uri="{FF2B5EF4-FFF2-40B4-BE49-F238E27FC236}">
                      <a16:creationId xmlns:a16="http://schemas.microsoft.com/office/drawing/2014/main" id="{FE3A4545-9234-D049-BDE9-0992A33D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" y="3389"/>
                  <a:ext cx="743" cy="367"/>
                </a:xfrm>
                <a:prstGeom prst="rect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EDEDED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100" name="Oval 29">
                  <a:extLst>
                    <a:ext uri="{FF2B5EF4-FFF2-40B4-BE49-F238E27FC236}">
                      <a16:creationId xmlns:a16="http://schemas.microsoft.com/office/drawing/2014/main" id="{E39B3E00-8CA7-604A-981B-B24E2F06B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" y="3326"/>
                  <a:ext cx="735" cy="1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EDEDED"/>
                    </a:gs>
                    <a:gs pos="100000">
                      <a:srgbClr val="4D4D4D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101" name="Line 30">
                  <a:extLst>
                    <a:ext uri="{FF2B5EF4-FFF2-40B4-BE49-F238E27FC236}">
                      <a16:creationId xmlns:a16="http://schemas.microsoft.com/office/drawing/2014/main" id="{6364F7ED-FC64-3145-B828-7B450FF64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" y="3391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  <p:sp>
              <p:nvSpPr>
                <p:cNvPr id="102" name="Line 31">
                  <a:extLst>
                    <a:ext uri="{FF2B5EF4-FFF2-40B4-BE49-F238E27FC236}">
                      <a16:creationId xmlns:a16="http://schemas.microsoft.com/office/drawing/2014/main" id="{07E29680-FFE1-DB45-9864-671828160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8" y="3394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7030C5C5-ACB5-A04F-923C-7B0CBE7EE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4" y="3505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grpSp>
            <p:nvGrpSpPr>
              <p:cNvPr id="38" name="Group 33">
                <a:extLst>
                  <a:ext uri="{FF2B5EF4-FFF2-40B4-BE49-F238E27FC236}">
                    <a16:creationId xmlns:a16="http://schemas.microsoft.com/office/drawing/2014/main" id="{A27C5301-5B7E-9D42-9B6B-47EB4E580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6" y="3431"/>
                <a:ext cx="58" cy="54"/>
                <a:chOff x="1258" y="3090"/>
                <a:chExt cx="68" cy="61"/>
              </a:xfrm>
            </p:grpSpPr>
            <p:sp>
              <p:nvSpPr>
                <p:cNvPr id="94" name="AutoShape 34">
                  <a:extLst>
                    <a:ext uri="{FF2B5EF4-FFF2-40B4-BE49-F238E27FC236}">
                      <a16:creationId xmlns:a16="http://schemas.microsoft.com/office/drawing/2014/main" id="{05E77639-5F7E-8143-AABC-D2E115203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273" y="3090"/>
                  <a:ext cx="53" cy="29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95" name="AutoShape 35">
                  <a:extLst>
                    <a:ext uri="{FF2B5EF4-FFF2-40B4-BE49-F238E27FC236}">
                      <a16:creationId xmlns:a16="http://schemas.microsoft.com/office/drawing/2014/main" id="{CB507A84-1C56-7643-990C-047512869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3" y="3121"/>
                  <a:ext cx="53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96" name="Oval 36">
                  <a:extLst>
                    <a:ext uri="{FF2B5EF4-FFF2-40B4-BE49-F238E27FC236}">
                      <a16:creationId xmlns:a16="http://schemas.microsoft.com/office/drawing/2014/main" id="{2F7637CC-5479-144E-B7A7-91DE6995C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8" y="3098"/>
                  <a:ext cx="15" cy="3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97" name="Line 37">
                  <a:extLst>
                    <a:ext uri="{FF2B5EF4-FFF2-40B4-BE49-F238E27FC236}">
                      <a16:creationId xmlns:a16="http://schemas.microsoft.com/office/drawing/2014/main" id="{24A939FF-D14D-1641-A359-BC4A65F10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2" y="3119"/>
                  <a:ext cx="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DBC7C630-BEF1-FB41-B2D6-1545F31CA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3" y="3623"/>
                <a:ext cx="1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A9C46E0D-98F4-B342-A880-682FAEBFA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3618"/>
                <a:ext cx="0" cy="2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5745F9F-F5EC-0046-8627-010D3E21CF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9" y="3304"/>
                <a:ext cx="150" cy="313"/>
                <a:chOff x="1952" y="2945"/>
                <a:chExt cx="175" cy="356"/>
              </a:xfrm>
            </p:grpSpPr>
            <p:sp>
              <p:nvSpPr>
                <p:cNvPr id="92" name="AutoShape 41">
                  <a:extLst>
                    <a:ext uri="{FF2B5EF4-FFF2-40B4-BE49-F238E27FC236}">
                      <a16:creationId xmlns:a16="http://schemas.microsoft.com/office/drawing/2014/main" id="{8F77D57C-8825-7548-9B1A-1342A237D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1952" y="3052"/>
                  <a:ext cx="174" cy="248"/>
                </a:xfrm>
                <a:custGeom>
                  <a:avLst/>
                  <a:gdLst>
                    <a:gd name="G0" fmla="+- 9339 0 0"/>
                    <a:gd name="G1" fmla="+- 21600 0 9339"/>
                    <a:gd name="G2" fmla="*/ 9339 1 2"/>
                    <a:gd name="G3" fmla="+- 21600 0 G2"/>
                    <a:gd name="G4" fmla="+/ 9339 21600 2"/>
                    <a:gd name="G5" fmla="+/ G1 0 2"/>
                    <a:gd name="G6" fmla="*/ 21600 21600 9339"/>
                    <a:gd name="G7" fmla="*/ G6 1 2"/>
                    <a:gd name="G8" fmla="+- 21600 0 G7"/>
                    <a:gd name="G9" fmla="*/ 21600 1 2"/>
                    <a:gd name="G10" fmla="+- 9339 0 G9"/>
                    <a:gd name="G11" fmla="?: G10 G8 0"/>
                    <a:gd name="G12" fmla="?: G10 G7 21600"/>
                    <a:gd name="T0" fmla="*/ 16930 w 21600"/>
                    <a:gd name="T1" fmla="*/ 10800 h 21600"/>
                    <a:gd name="T2" fmla="*/ 10800 w 21600"/>
                    <a:gd name="T3" fmla="*/ 21600 h 21600"/>
                    <a:gd name="T4" fmla="*/ 4670 w 21600"/>
                    <a:gd name="T5" fmla="*/ 10800 h 21600"/>
                    <a:gd name="T6" fmla="*/ 10800 w 21600"/>
                    <a:gd name="T7" fmla="*/ 0 h 21600"/>
                    <a:gd name="T8" fmla="*/ 6470 w 21600"/>
                    <a:gd name="T9" fmla="*/ 6470 h 21600"/>
                    <a:gd name="T10" fmla="*/ 15130 w 21600"/>
                    <a:gd name="T11" fmla="*/ 1513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39" y="21600"/>
                      </a:lnTo>
                      <a:lnTo>
                        <a:pt x="122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93" name="Rectangle 42">
                  <a:extLst>
                    <a:ext uri="{FF2B5EF4-FFF2-40B4-BE49-F238E27FC236}">
                      <a16:creationId xmlns:a16="http://schemas.microsoft.com/office/drawing/2014/main" id="{183B1A03-84B0-5042-BCFC-640840018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2" y="2945"/>
                  <a:ext cx="174" cy="9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43">
                <a:extLst>
                  <a:ext uri="{FF2B5EF4-FFF2-40B4-BE49-F238E27FC236}">
                    <a16:creationId xmlns:a16="http://schemas.microsoft.com/office/drawing/2014/main" id="{EA68789E-B0AE-8645-8EA3-2D30748B6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4" y="3299"/>
                <a:ext cx="148" cy="314"/>
                <a:chOff x="1653" y="2940"/>
                <a:chExt cx="174" cy="356"/>
              </a:xfrm>
            </p:grpSpPr>
            <p:sp>
              <p:nvSpPr>
                <p:cNvPr id="90" name="AutoShape 44">
                  <a:extLst>
                    <a:ext uri="{FF2B5EF4-FFF2-40B4-BE49-F238E27FC236}">
                      <a16:creationId xmlns:a16="http://schemas.microsoft.com/office/drawing/2014/main" id="{63AD0850-AF27-6542-A09F-11A2F1B49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1653" y="3048"/>
                  <a:ext cx="173" cy="247"/>
                </a:xfrm>
                <a:custGeom>
                  <a:avLst/>
                  <a:gdLst>
                    <a:gd name="G0" fmla="+- 9339 0 0"/>
                    <a:gd name="G1" fmla="+- 21600 0 9339"/>
                    <a:gd name="G2" fmla="*/ 9339 1 2"/>
                    <a:gd name="G3" fmla="+- 21600 0 G2"/>
                    <a:gd name="G4" fmla="+/ 9339 21600 2"/>
                    <a:gd name="G5" fmla="+/ G1 0 2"/>
                    <a:gd name="G6" fmla="*/ 21600 21600 9339"/>
                    <a:gd name="G7" fmla="*/ G6 1 2"/>
                    <a:gd name="G8" fmla="+- 21600 0 G7"/>
                    <a:gd name="G9" fmla="*/ 21600 1 2"/>
                    <a:gd name="G10" fmla="+- 9339 0 G9"/>
                    <a:gd name="G11" fmla="?: G10 G8 0"/>
                    <a:gd name="G12" fmla="?: G10 G7 21600"/>
                    <a:gd name="T0" fmla="*/ 16930 w 21600"/>
                    <a:gd name="T1" fmla="*/ 10800 h 21600"/>
                    <a:gd name="T2" fmla="*/ 10800 w 21600"/>
                    <a:gd name="T3" fmla="*/ 21600 h 21600"/>
                    <a:gd name="T4" fmla="*/ 4670 w 21600"/>
                    <a:gd name="T5" fmla="*/ 10800 h 21600"/>
                    <a:gd name="T6" fmla="*/ 10800 w 21600"/>
                    <a:gd name="T7" fmla="*/ 0 h 21600"/>
                    <a:gd name="T8" fmla="*/ 6470 w 21600"/>
                    <a:gd name="T9" fmla="*/ 6470 h 21600"/>
                    <a:gd name="T10" fmla="*/ 15130 w 21600"/>
                    <a:gd name="T11" fmla="*/ 1513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39" y="21600"/>
                      </a:lnTo>
                      <a:lnTo>
                        <a:pt x="122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91" name="Rectangle 45">
                  <a:extLst>
                    <a:ext uri="{FF2B5EF4-FFF2-40B4-BE49-F238E27FC236}">
                      <a16:creationId xmlns:a16="http://schemas.microsoft.com/office/drawing/2014/main" id="{C6634073-4C80-8B41-819B-5EF424F6E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" y="2941"/>
                  <a:ext cx="173" cy="9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oup 46">
                <a:extLst>
                  <a:ext uri="{FF2B5EF4-FFF2-40B4-BE49-F238E27FC236}">
                    <a16:creationId xmlns:a16="http://schemas.microsoft.com/office/drawing/2014/main" id="{44FB1E34-6A09-2147-B155-10B87620B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0" y="3304"/>
                <a:ext cx="150" cy="313"/>
                <a:chOff x="2246" y="2945"/>
                <a:chExt cx="175" cy="356"/>
              </a:xfrm>
            </p:grpSpPr>
            <p:sp>
              <p:nvSpPr>
                <p:cNvPr id="88" name="AutoShape 47">
                  <a:extLst>
                    <a:ext uri="{FF2B5EF4-FFF2-40B4-BE49-F238E27FC236}">
                      <a16:creationId xmlns:a16="http://schemas.microsoft.com/office/drawing/2014/main" id="{D70C282E-F6AD-3645-AAC1-65F01427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2247" y="3052"/>
                  <a:ext cx="174" cy="248"/>
                </a:xfrm>
                <a:custGeom>
                  <a:avLst/>
                  <a:gdLst>
                    <a:gd name="G0" fmla="+- 9339 0 0"/>
                    <a:gd name="G1" fmla="+- 21600 0 9339"/>
                    <a:gd name="G2" fmla="*/ 9339 1 2"/>
                    <a:gd name="G3" fmla="+- 21600 0 G2"/>
                    <a:gd name="G4" fmla="+/ 9339 21600 2"/>
                    <a:gd name="G5" fmla="+/ G1 0 2"/>
                    <a:gd name="G6" fmla="*/ 21600 21600 9339"/>
                    <a:gd name="G7" fmla="*/ G6 1 2"/>
                    <a:gd name="G8" fmla="+- 21600 0 G7"/>
                    <a:gd name="G9" fmla="*/ 21600 1 2"/>
                    <a:gd name="G10" fmla="+- 9339 0 G9"/>
                    <a:gd name="G11" fmla="?: G10 G8 0"/>
                    <a:gd name="G12" fmla="?: G10 G7 21600"/>
                    <a:gd name="T0" fmla="*/ 16930 w 21600"/>
                    <a:gd name="T1" fmla="*/ 10800 h 21600"/>
                    <a:gd name="T2" fmla="*/ 10800 w 21600"/>
                    <a:gd name="T3" fmla="*/ 21600 h 21600"/>
                    <a:gd name="T4" fmla="*/ 4670 w 21600"/>
                    <a:gd name="T5" fmla="*/ 10800 h 21600"/>
                    <a:gd name="T6" fmla="*/ 10800 w 21600"/>
                    <a:gd name="T7" fmla="*/ 0 h 21600"/>
                    <a:gd name="T8" fmla="*/ 6470 w 21600"/>
                    <a:gd name="T9" fmla="*/ 6470 h 21600"/>
                    <a:gd name="T10" fmla="*/ 15130 w 21600"/>
                    <a:gd name="T11" fmla="*/ 1513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339" y="21600"/>
                      </a:lnTo>
                      <a:lnTo>
                        <a:pt x="122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" name="Rectangle 48">
                  <a:extLst>
                    <a:ext uri="{FF2B5EF4-FFF2-40B4-BE49-F238E27FC236}">
                      <a16:creationId xmlns:a16="http://schemas.microsoft.com/office/drawing/2014/main" id="{D73EF411-3F66-B34A-94C9-BAAC43BE1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7" y="2945"/>
                  <a:ext cx="174" cy="9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GB" sz="2000" dirty="0"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" name="AutoShape 49">
                <a:extLst>
                  <a:ext uri="{FF2B5EF4-FFF2-40B4-BE49-F238E27FC236}">
                    <a16:creationId xmlns:a16="http://schemas.microsoft.com/office/drawing/2014/main" id="{436E9302-1025-464F-975C-32595780F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3585"/>
                <a:ext cx="251" cy="371"/>
              </a:xfrm>
              <a:prstGeom prst="roundRect">
                <a:avLst>
                  <a:gd name="adj" fmla="val 12468"/>
                </a:avLst>
              </a:prstGeom>
              <a:gradFill rotWithShape="0">
                <a:gsLst>
                  <a:gs pos="0">
                    <a:srgbClr val="4D4D4D"/>
                  </a:gs>
                  <a:gs pos="50000">
                    <a:srgbClr val="A6A6A6"/>
                  </a:gs>
                  <a:gs pos="100000">
                    <a:srgbClr val="4D4D4D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000" dirty="0">
                  <a:cs typeface="Arial" pitchFamily="34" charset="0"/>
                </a:endParaRPr>
              </a:p>
            </p:txBody>
          </p:sp>
          <p:sp>
            <p:nvSpPr>
              <p:cNvPr id="45" name="Line 50">
                <a:extLst>
                  <a:ext uri="{FF2B5EF4-FFF2-40B4-BE49-F238E27FC236}">
                    <a16:creationId xmlns:a16="http://schemas.microsoft.com/office/drawing/2014/main" id="{764B0A61-233D-144B-A913-C4A87F6AD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5" y="3451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46" name="Line 51">
                <a:extLst>
                  <a:ext uri="{FF2B5EF4-FFF2-40B4-BE49-F238E27FC236}">
                    <a16:creationId xmlns:a16="http://schemas.microsoft.com/office/drawing/2014/main" id="{99F0A094-2AE9-8049-8E7D-336B0A64D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3508"/>
                <a:ext cx="3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47" name="AutoShape 52">
                <a:extLst>
                  <a:ext uri="{FF2B5EF4-FFF2-40B4-BE49-F238E27FC236}">
                    <a16:creationId xmlns:a16="http://schemas.microsoft.com/office/drawing/2014/main" id="{C240FA58-2450-6245-95AD-2FC359134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634"/>
                <a:ext cx="53" cy="157"/>
              </a:xfrm>
              <a:prstGeom prst="roundRect">
                <a:avLst>
                  <a:gd name="adj" fmla="val 39968"/>
                </a:avLst>
              </a:prstGeom>
              <a:gradFill rotWithShape="0">
                <a:gsLst>
                  <a:gs pos="0">
                    <a:srgbClr val="4D4D4D"/>
                  </a:gs>
                  <a:gs pos="50000">
                    <a:srgbClr val="A6A6A6"/>
                  </a:gs>
                  <a:gs pos="100000">
                    <a:srgbClr val="4D4D4D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2000" dirty="0">
                  <a:cs typeface="Arial" pitchFamily="34" charset="0"/>
                </a:endParaRPr>
              </a:p>
            </p:txBody>
          </p:sp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A46ABF22-9DB9-0443-9146-F3D994A7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1" y="3517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49" name="Line 54">
                <a:extLst>
                  <a:ext uri="{FF2B5EF4-FFF2-40B4-BE49-F238E27FC236}">
                    <a16:creationId xmlns:a16="http://schemas.microsoft.com/office/drawing/2014/main" id="{242EB028-C0AE-6C4E-90B9-3589BE4F0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6" y="3955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50" name="Line 55">
                <a:extLst>
                  <a:ext uri="{FF2B5EF4-FFF2-40B4-BE49-F238E27FC236}">
                    <a16:creationId xmlns:a16="http://schemas.microsoft.com/office/drawing/2014/main" id="{DE1E51A5-702E-014E-95B0-711092568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4128"/>
                <a:ext cx="54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grpSp>
            <p:nvGrpSpPr>
              <p:cNvPr id="51" name="Group 56">
                <a:extLst>
                  <a:ext uri="{FF2B5EF4-FFF2-40B4-BE49-F238E27FC236}">
                    <a16:creationId xmlns:a16="http://schemas.microsoft.com/office/drawing/2014/main" id="{6D65D567-EB20-444B-9F53-31C9F42FB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3" y="4089"/>
                <a:ext cx="52" cy="58"/>
                <a:chOff x="3279" y="3837"/>
                <a:chExt cx="60" cy="66"/>
              </a:xfrm>
            </p:grpSpPr>
            <p:sp>
              <p:nvSpPr>
                <p:cNvPr id="84" name="AutoShape 57">
                  <a:extLst>
                    <a:ext uri="{FF2B5EF4-FFF2-40B4-BE49-F238E27FC236}">
                      <a16:creationId xmlns:a16="http://schemas.microsoft.com/office/drawing/2014/main" id="{05B1D62A-5DF7-D446-B322-4A9AA08EE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298" y="3862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5" name="AutoShape 58">
                  <a:extLst>
                    <a:ext uri="{FF2B5EF4-FFF2-40B4-BE49-F238E27FC236}">
                      <a16:creationId xmlns:a16="http://schemas.microsoft.com/office/drawing/2014/main" id="{811090C7-8DBF-DE43-8190-71A6C4B85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67" y="3863"/>
                  <a:ext cx="52" cy="28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6" name="Oval 59">
                  <a:extLst>
                    <a:ext uri="{FF2B5EF4-FFF2-40B4-BE49-F238E27FC236}">
                      <a16:creationId xmlns:a16="http://schemas.microsoft.com/office/drawing/2014/main" id="{456E0D01-8A8F-8C4B-81E9-11FBE4E0F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3" y="3837"/>
                  <a:ext cx="36" cy="1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7" name="Line 60">
                  <a:extLst>
                    <a:ext uri="{FF2B5EF4-FFF2-40B4-BE49-F238E27FC236}">
                      <a16:creationId xmlns:a16="http://schemas.microsoft.com/office/drawing/2014/main" id="{8EF2F8FA-C261-B641-B2B8-E2E3A51B4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9" y="3852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52" name="Line 61">
                <a:extLst>
                  <a:ext uri="{FF2B5EF4-FFF2-40B4-BE49-F238E27FC236}">
                    <a16:creationId xmlns:a16="http://schemas.microsoft.com/office/drawing/2014/main" id="{EAB7CAAA-F411-5649-94BA-8B0BFBD18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" y="3796"/>
                <a:ext cx="0" cy="2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53" name="Line 62">
                <a:extLst>
                  <a:ext uri="{FF2B5EF4-FFF2-40B4-BE49-F238E27FC236}">
                    <a16:creationId xmlns:a16="http://schemas.microsoft.com/office/drawing/2014/main" id="{F4864D4F-F5C5-FF4A-BA84-7D88090D3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1" y="3655"/>
                <a:ext cx="2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54" name="Line 63">
                <a:extLst>
                  <a:ext uri="{FF2B5EF4-FFF2-40B4-BE49-F238E27FC236}">
                    <a16:creationId xmlns:a16="http://schemas.microsoft.com/office/drawing/2014/main" id="{D5786529-78A0-EE4D-ABD6-4ACD25AAA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3769"/>
                <a:ext cx="2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55" name="Line 64">
                <a:extLst>
                  <a:ext uri="{FF2B5EF4-FFF2-40B4-BE49-F238E27FC236}">
                    <a16:creationId xmlns:a16="http://schemas.microsoft.com/office/drawing/2014/main" id="{96D8E545-1A51-F34B-806E-93952B75F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7" y="3883"/>
                <a:ext cx="20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56" name="Line 65">
                <a:extLst>
                  <a:ext uri="{FF2B5EF4-FFF2-40B4-BE49-F238E27FC236}">
                    <a16:creationId xmlns:a16="http://schemas.microsoft.com/office/drawing/2014/main" id="{33A01CF0-5B8D-E145-9867-B8A71FB50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9" y="4011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id="{F5A7C98D-86C9-3448-AFA8-12C4A6DB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2" y="3847"/>
                <a:ext cx="52" cy="57"/>
                <a:chOff x="2880" y="3562"/>
                <a:chExt cx="60" cy="65"/>
              </a:xfrm>
            </p:grpSpPr>
            <p:sp>
              <p:nvSpPr>
                <p:cNvPr id="80" name="AutoShape 67">
                  <a:extLst>
                    <a:ext uri="{FF2B5EF4-FFF2-40B4-BE49-F238E27FC236}">
                      <a16:creationId xmlns:a16="http://schemas.microsoft.com/office/drawing/2014/main" id="{3816B15D-DBD6-D246-A186-E8F2136C8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899" y="3586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1" name="AutoShape 68">
                  <a:extLst>
                    <a:ext uri="{FF2B5EF4-FFF2-40B4-BE49-F238E27FC236}">
                      <a16:creationId xmlns:a16="http://schemas.microsoft.com/office/drawing/2014/main" id="{48AE57AC-3B49-2E47-B417-2375E4BC6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68" y="3587"/>
                  <a:ext cx="52" cy="28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2" name="Oval 69">
                  <a:extLst>
                    <a:ext uri="{FF2B5EF4-FFF2-40B4-BE49-F238E27FC236}">
                      <a16:creationId xmlns:a16="http://schemas.microsoft.com/office/drawing/2014/main" id="{79BFE896-C688-2843-AED7-5F78944D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3" y="3562"/>
                  <a:ext cx="36" cy="1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3" name="Line 70">
                  <a:extLst>
                    <a:ext uri="{FF2B5EF4-FFF2-40B4-BE49-F238E27FC236}">
                      <a16:creationId xmlns:a16="http://schemas.microsoft.com/office/drawing/2014/main" id="{E3FA65C9-4B4D-EA42-AD86-B714C52D5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9" y="3577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Group 71">
                <a:extLst>
                  <a:ext uri="{FF2B5EF4-FFF2-40B4-BE49-F238E27FC236}">
                    <a16:creationId xmlns:a16="http://schemas.microsoft.com/office/drawing/2014/main" id="{7E349C5A-3523-BB43-A96E-EA5248D2C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5" y="3619"/>
                <a:ext cx="50" cy="57"/>
                <a:chOff x="2883" y="3303"/>
                <a:chExt cx="59" cy="65"/>
              </a:xfrm>
            </p:grpSpPr>
            <p:sp>
              <p:nvSpPr>
                <p:cNvPr id="76" name="AutoShape 72">
                  <a:extLst>
                    <a:ext uri="{FF2B5EF4-FFF2-40B4-BE49-F238E27FC236}">
                      <a16:creationId xmlns:a16="http://schemas.microsoft.com/office/drawing/2014/main" id="{AC9F4179-3D6A-9349-9173-D5969B384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901" y="3327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7" name="AutoShape 73">
                  <a:extLst>
                    <a:ext uri="{FF2B5EF4-FFF2-40B4-BE49-F238E27FC236}">
                      <a16:creationId xmlns:a16="http://schemas.microsoft.com/office/drawing/2014/main" id="{8C9E027B-D5F5-8E40-B37D-A18D4668C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71" y="3328"/>
                  <a:ext cx="52" cy="28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8" name="Oval 74">
                  <a:extLst>
                    <a:ext uri="{FF2B5EF4-FFF2-40B4-BE49-F238E27FC236}">
                      <a16:creationId xmlns:a16="http://schemas.microsoft.com/office/drawing/2014/main" id="{6B8F70EA-451A-9645-8DE3-05B3F3652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6" y="3303"/>
                  <a:ext cx="36" cy="1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9" name="Line 75">
                  <a:extLst>
                    <a:ext uri="{FF2B5EF4-FFF2-40B4-BE49-F238E27FC236}">
                      <a16:creationId xmlns:a16="http://schemas.microsoft.com/office/drawing/2014/main" id="{75D68553-B6BD-9744-9A5F-AA018A7B2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2" y="3318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76">
                <a:extLst>
                  <a:ext uri="{FF2B5EF4-FFF2-40B4-BE49-F238E27FC236}">
                    <a16:creationId xmlns:a16="http://schemas.microsoft.com/office/drawing/2014/main" id="{A7C0C356-A0B9-984C-AD7E-694C3B910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2" y="3730"/>
                <a:ext cx="52" cy="58"/>
                <a:chOff x="2880" y="3429"/>
                <a:chExt cx="60" cy="66"/>
              </a:xfrm>
            </p:grpSpPr>
            <p:sp>
              <p:nvSpPr>
                <p:cNvPr id="72" name="AutoShape 77">
                  <a:extLst>
                    <a:ext uri="{FF2B5EF4-FFF2-40B4-BE49-F238E27FC236}">
                      <a16:creationId xmlns:a16="http://schemas.microsoft.com/office/drawing/2014/main" id="{CC4FB3D2-9F4D-D444-B66F-FACB8E4A3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899" y="3454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3" name="AutoShape 78">
                  <a:extLst>
                    <a:ext uri="{FF2B5EF4-FFF2-40B4-BE49-F238E27FC236}">
                      <a16:creationId xmlns:a16="http://schemas.microsoft.com/office/drawing/2014/main" id="{22D99E7E-3181-CE40-80FB-0568265E3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68" y="3455"/>
                  <a:ext cx="52" cy="28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4" name="Oval 79">
                  <a:extLst>
                    <a:ext uri="{FF2B5EF4-FFF2-40B4-BE49-F238E27FC236}">
                      <a16:creationId xmlns:a16="http://schemas.microsoft.com/office/drawing/2014/main" id="{F02B3CC1-CD27-B143-AA8E-CA2007860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3" y="3429"/>
                  <a:ext cx="36" cy="1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5" name="Line 80">
                  <a:extLst>
                    <a:ext uri="{FF2B5EF4-FFF2-40B4-BE49-F238E27FC236}">
                      <a16:creationId xmlns:a16="http://schemas.microsoft.com/office/drawing/2014/main" id="{D02B4551-39D7-DE47-B82B-208CDB67C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9" y="3445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60" name="Line 81">
                <a:extLst>
                  <a:ext uri="{FF2B5EF4-FFF2-40B4-BE49-F238E27FC236}">
                    <a16:creationId xmlns:a16="http://schemas.microsoft.com/office/drawing/2014/main" id="{42A9622E-7A5A-DA42-8F45-9503098D5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" y="3624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1" name="Line 82">
                <a:extLst>
                  <a:ext uri="{FF2B5EF4-FFF2-40B4-BE49-F238E27FC236}">
                    <a16:creationId xmlns:a16="http://schemas.microsoft.com/office/drawing/2014/main" id="{46231941-401F-CF42-A3A3-03E40F3DE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2" y="3656"/>
                <a:ext cx="43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2" name="Line 83">
                <a:extLst>
                  <a:ext uri="{FF2B5EF4-FFF2-40B4-BE49-F238E27FC236}">
                    <a16:creationId xmlns:a16="http://schemas.microsoft.com/office/drawing/2014/main" id="{DAB95B5E-BFE7-EE42-98C6-819836B01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3" y="3769"/>
                <a:ext cx="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3" name="Line 84">
                <a:extLst>
                  <a:ext uri="{FF2B5EF4-FFF2-40B4-BE49-F238E27FC236}">
                    <a16:creationId xmlns:a16="http://schemas.microsoft.com/office/drawing/2014/main" id="{AC3117DF-C38B-DC4C-AECA-8B4A2C975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884"/>
                <a:ext cx="94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4" name="Line 85">
                <a:extLst>
                  <a:ext uri="{FF2B5EF4-FFF2-40B4-BE49-F238E27FC236}">
                    <a16:creationId xmlns:a16="http://schemas.microsoft.com/office/drawing/2014/main" id="{11F1EA4D-81FA-C24B-B335-A1BD6A13D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4" y="3182"/>
                <a:ext cx="0" cy="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5" name="Line 86">
                <a:extLst>
                  <a:ext uri="{FF2B5EF4-FFF2-40B4-BE49-F238E27FC236}">
                    <a16:creationId xmlns:a16="http://schemas.microsoft.com/office/drawing/2014/main" id="{82B589DB-8515-3747-A25A-E48897D2C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1" y="3184"/>
                <a:ext cx="16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sp>
            <p:nvSpPr>
              <p:cNvPr id="66" name="Line 87">
                <a:extLst>
                  <a:ext uri="{FF2B5EF4-FFF2-40B4-BE49-F238E27FC236}">
                    <a16:creationId xmlns:a16="http://schemas.microsoft.com/office/drawing/2014/main" id="{29A8DA2B-D8B5-F34E-ABDA-BCC6ECC2B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3191"/>
                <a:ext cx="0" cy="2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GB" sz="2000" dirty="0">
                  <a:cs typeface="Arial" pitchFamily="34" charset="0"/>
                </a:endParaRPr>
              </a:p>
            </p:txBody>
          </p:sp>
          <p:grpSp>
            <p:nvGrpSpPr>
              <p:cNvPr id="67" name="Group 88">
                <a:extLst>
                  <a:ext uri="{FF2B5EF4-FFF2-40B4-BE49-F238E27FC236}">
                    <a16:creationId xmlns:a16="http://schemas.microsoft.com/office/drawing/2014/main" id="{C3DFD69B-E3A8-2647-9FA2-A9FA281BB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4" y="3972"/>
                <a:ext cx="52" cy="59"/>
                <a:chOff x="3409" y="3704"/>
                <a:chExt cx="60" cy="67"/>
              </a:xfrm>
            </p:grpSpPr>
            <p:sp>
              <p:nvSpPr>
                <p:cNvPr id="68" name="AutoShape 89">
                  <a:extLst>
                    <a:ext uri="{FF2B5EF4-FFF2-40B4-BE49-F238E27FC236}">
                      <a16:creationId xmlns:a16="http://schemas.microsoft.com/office/drawing/2014/main" id="{78F97183-4B13-6644-B805-F5A9C47DB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428" y="3730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69" name="AutoShape 90">
                  <a:extLst>
                    <a:ext uri="{FF2B5EF4-FFF2-40B4-BE49-F238E27FC236}">
                      <a16:creationId xmlns:a16="http://schemas.microsoft.com/office/drawing/2014/main" id="{A208673B-6DB5-6940-88F5-B546A1F08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398" y="3730"/>
                  <a:ext cx="52" cy="30"/>
                </a:xfrm>
                <a:prstGeom prst="triangle">
                  <a:avLst>
                    <a:gd name="adj" fmla="val 49968"/>
                  </a:avLst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0" name="Oval 91">
                  <a:extLst>
                    <a:ext uri="{FF2B5EF4-FFF2-40B4-BE49-F238E27FC236}">
                      <a16:creationId xmlns:a16="http://schemas.microsoft.com/office/drawing/2014/main" id="{BB7DD482-74FC-BC44-8F91-5CE85AD33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3" y="3704"/>
                  <a:ext cx="36" cy="1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71" name="Line 92">
                  <a:extLst>
                    <a:ext uri="{FF2B5EF4-FFF2-40B4-BE49-F238E27FC236}">
                      <a16:creationId xmlns:a16="http://schemas.microsoft.com/office/drawing/2014/main" id="{C686F61E-2B14-BC45-B147-C4C2AB631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9" y="3721"/>
                  <a:ext cx="0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GB" sz="2000" dirty="0"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5" name="Text Box 93">
              <a:extLst>
                <a:ext uri="{FF2B5EF4-FFF2-40B4-BE49-F238E27FC236}">
                  <a16:creationId xmlns:a16="http://schemas.microsoft.com/office/drawing/2014/main" id="{17FCBA8E-6234-D045-8D2F-4BCC5C082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481"/>
              <a:ext cx="930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1. Process</a:t>
              </a:r>
            </a:p>
          </p:txBody>
        </p:sp>
      </p:grp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78706861-A302-5542-85DF-1C68B72F8D94}"/>
              </a:ext>
            </a:extLst>
          </p:cNvPr>
          <p:cNvSpPr/>
          <p:nvPr/>
        </p:nvSpPr>
        <p:spPr bwMode="auto">
          <a:xfrm>
            <a:off x="6136453" y="4201177"/>
            <a:ext cx="399343" cy="379951"/>
          </a:xfrm>
          <a:prstGeom prst="star5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950B571-8A1A-7C46-85EB-3F1B2C9D2EF1}"/>
              </a:ext>
            </a:extLst>
          </p:cNvPr>
          <p:cNvSpPr txBox="1"/>
          <p:nvPr/>
        </p:nvSpPr>
        <p:spPr>
          <a:xfrm>
            <a:off x="0" y="6491570"/>
            <a:ext cx="2733215" cy="369332"/>
          </a:xfrm>
          <a:prstGeom prst="rect">
            <a:avLst/>
          </a:prstGeom>
          <a:solidFill>
            <a:schemeClr val="tx1"/>
          </a:solidFill>
          <a:ln>
            <a:solidFill>
              <a:srgbClr val="18183C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00"/>
                </a:solidFill>
              </a:rPr>
              <a:t>Protection Layers: 1,2,3,4,5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E2DCB8D-01DB-B040-828E-6608B0003B55}"/>
              </a:ext>
            </a:extLst>
          </p:cNvPr>
          <p:cNvSpPr txBox="1"/>
          <p:nvPr/>
        </p:nvSpPr>
        <p:spPr>
          <a:xfrm>
            <a:off x="6569455" y="6477282"/>
            <a:ext cx="2569545" cy="369332"/>
          </a:xfrm>
          <a:prstGeom prst="rect">
            <a:avLst/>
          </a:prstGeom>
          <a:solidFill>
            <a:schemeClr val="tx1"/>
          </a:solidFill>
          <a:ln>
            <a:solidFill>
              <a:srgbClr val="18183C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00"/>
                </a:solidFill>
              </a:rPr>
              <a:t>Mitigation Layers: 6,7,8,9</a:t>
            </a:r>
          </a:p>
        </p:txBody>
      </p:sp>
    </p:spTree>
    <p:extLst>
      <p:ext uri="{BB962C8B-B14F-4D97-AF65-F5344CB8AC3E}">
        <p14:creationId xmlns:p14="http://schemas.microsoft.com/office/powerpoint/2010/main" val="20494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Methodology – LOPA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FB155ECD-E74F-C245-A17A-3448E0F80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72" y="3982857"/>
            <a:ext cx="8166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lg" len="lg"/>
            <a:tailEnd type="stealth" w="lg" len="lg"/>
          </a:ln>
        </p:spPr>
        <p:txBody>
          <a:bodyPr/>
          <a:lstStyle/>
          <a:p>
            <a:endParaRPr lang="en-GB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856F74C-F02D-E34B-B588-CE18D5A6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583" y="3798191"/>
            <a:ext cx="57259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527AB239-E81A-AB44-85D9-CE65EF2B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851" y="1772816"/>
            <a:ext cx="1947736" cy="1200329"/>
          </a:xfrm>
          <a:prstGeom prst="rect">
            <a:avLst/>
          </a:prstGeom>
          <a:noFill/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arising from dangerous failures in the process &amp; in the BPCS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01B22308-342D-CA4C-AACB-16F11B25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68" y="3801032"/>
            <a:ext cx="215902" cy="304803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A45DDE0C-40FA-EC46-A57D-155795959672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7632719" y="2973145"/>
            <a:ext cx="0" cy="827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Rectangle 25">
            <a:extLst>
              <a:ext uri="{FF2B5EF4-FFF2-40B4-BE49-F238E27FC236}">
                <a16:creationId xmlns:a16="http://schemas.microsoft.com/office/drawing/2014/main" id="{3477E5F3-AD92-E14D-97B6-65FF28EA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75" y="3792638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50">
            <a:extLst>
              <a:ext uri="{FF2B5EF4-FFF2-40B4-BE49-F238E27FC236}">
                <a16:creationId xmlns:a16="http://schemas.microsoft.com/office/drawing/2014/main" id="{66DEA7A8-C371-1349-837D-88320A60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111" y="4733045"/>
            <a:ext cx="1633521" cy="13280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reduction achieved by Conditional Modifiers</a:t>
            </a:r>
          </a:p>
        </p:txBody>
      </p: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6191A195-6C84-BC44-80DD-CA71C35892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8207" y="4239863"/>
            <a:ext cx="1871331" cy="10632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sp>
        <p:nvSpPr>
          <p:cNvPr id="15" name="Rectangle 25">
            <a:extLst>
              <a:ext uri="{FF2B5EF4-FFF2-40B4-BE49-F238E27FC236}">
                <a16:creationId xmlns:a16="http://schemas.microsoft.com/office/drawing/2014/main" id="{8A16F0F0-61FF-3743-B108-526996E2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335" y="3806815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250">
            <a:extLst>
              <a:ext uri="{FF2B5EF4-FFF2-40B4-BE49-F238E27FC236}">
                <a16:creationId xmlns:a16="http://schemas.microsoft.com/office/drawing/2014/main" id="{5240664C-3148-D64E-8843-6D86C2182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616" y="4734729"/>
            <a:ext cx="2014300" cy="13280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reduction achieved by Other Risk Reduction Measures</a:t>
            </a:r>
          </a:p>
        </p:txBody>
      </p: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4459990C-B2BF-4040-9A90-1028576E7A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4332" y="4239863"/>
            <a:ext cx="2154868" cy="14149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sp>
        <p:nvSpPr>
          <p:cNvPr id="18" name="Rectangle 246">
            <a:extLst>
              <a:ext uri="{FF2B5EF4-FFF2-40B4-BE49-F238E27FC236}">
                <a16:creationId xmlns:a16="http://schemas.microsoft.com/office/drawing/2014/main" id="{4D070C32-1CC3-9E4D-B081-6EC33763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3" y="3797983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AutoShape 248">
            <a:extLst>
              <a:ext uri="{FF2B5EF4-FFF2-40B4-BE49-F238E27FC236}">
                <a16:creationId xmlns:a16="http://schemas.microsoft.com/office/drawing/2014/main" id="{4FCEA93A-A30C-0246-A3FB-8F55C7C88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9833" y="4239864"/>
            <a:ext cx="2541181" cy="21263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sp>
        <p:nvSpPr>
          <p:cNvPr id="20" name="Text Box 250">
            <a:extLst>
              <a:ext uri="{FF2B5EF4-FFF2-40B4-BE49-F238E27FC236}">
                <a16:creationId xmlns:a16="http://schemas.microsoft.com/office/drawing/2014/main" id="{C6337394-696A-FC44-9E03-4731E94E6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67" y="4882189"/>
            <a:ext cx="1962040" cy="10215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reduction</a:t>
            </a:r>
          </a:p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achieved by SIS/SIF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FC061F-C407-FA4A-A58D-C11CE4C2D153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1002325" y="2219156"/>
            <a:ext cx="2" cy="15734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Text Box 8">
            <a:extLst>
              <a:ext uri="{FF2B5EF4-FFF2-40B4-BE49-F238E27FC236}">
                <a16:creationId xmlns:a16="http://schemas.microsoft.com/office/drawing/2014/main" id="{C6F587B5-A243-BA46-89DF-A4BEF392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85" y="1880602"/>
            <a:ext cx="1524080" cy="369332"/>
          </a:xfrm>
          <a:prstGeom prst="rect">
            <a:avLst/>
          </a:prstGeom>
          <a:solidFill>
            <a:srgbClr val="41546F"/>
          </a:solidFill>
          <a:ln w="38100">
            <a:solidFill>
              <a:srgbClr val="8D171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Risk</a:t>
            </a: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0133A740-4465-FA4D-8C35-6622D5CE72B5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744838" y="4263464"/>
            <a:ext cx="338068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6C53A54C-F3B1-D448-81A3-B9D65E610434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3782732" y="4250269"/>
            <a:ext cx="338068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9254F441-1A73-8546-AD7C-99BDA1E13075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051768" y="4316632"/>
            <a:ext cx="482039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9E6D12-48FD-9045-8E77-F4DD1FA176E5}"/>
              </a:ext>
            </a:extLst>
          </p:cNvPr>
          <p:cNvSpPr txBox="1"/>
          <p:nvPr/>
        </p:nvSpPr>
        <p:spPr>
          <a:xfrm>
            <a:off x="3000842" y="3458814"/>
            <a:ext cx="48442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C245DB-F6AE-B043-9E7D-68DE589BF1C6}"/>
              </a:ext>
            </a:extLst>
          </p:cNvPr>
          <p:cNvGrpSpPr/>
          <p:nvPr/>
        </p:nvGrpSpPr>
        <p:grpSpPr>
          <a:xfrm>
            <a:off x="6207493" y="3098868"/>
            <a:ext cx="1176663" cy="635833"/>
            <a:chOff x="6009966" y="2478772"/>
            <a:chExt cx="1215956" cy="613599"/>
          </a:xfrm>
          <a:solidFill>
            <a:srgbClr val="41546F"/>
          </a:solidFill>
        </p:grpSpPr>
        <p:sp>
          <p:nvSpPr>
            <p:cNvPr id="28" name="Arrow: Left 39">
              <a:extLst>
                <a:ext uri="{FF2B5EF4-FFF2-40B4-BE49-F238E27FC236}">
                  <a16:creationId xmlns:a16="http://schemas.microsoft.com/office/drawing/2014/main" id="{8B20EBA7-C014-9C4F-9C46-055556838128}"/>
                </a:ext>
              </a:extLst>
            </p:cNvPr>
            <p:cNvSpPr/>
            <p:nvPr/>
          </p:nvSpPr>
          <p:spPr bwMode="auto">
            <a:xfrm flipH="1">
              <a:off x="6014272" y="2478772"/>
              <a:ext cx="1211650" cy="613599"/>
            </a:xfrm>
            <a:prstGeom prst="lef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C31158-A373-A349-B17B-AE6061AA1746}"/>
                </a:ext>
              </a:extLst>
            </p:cNvPr>
            <p:cNvSpPr txBox="1"/>
            <p:nvPr/>
          </p:nvSpPr>
          <p:spPr>
            <a:xfrm>
              <a:off x="6009966" y="2606995"/>
              <a:ext cx="958520" cy="356417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pPr eaLnBrk="1" hangingPunct="1"/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3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Methodology – LOPA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43" name="Line 3">
            <a:extLst>
              <a:ext uri="{FF2B5EF4-FFF2-40B4-BE49-F238E27FC236}">
                <a16:creationId xmlns:a16="http://schemas.microsoft.com/office/drawing/2014/main" id="{AD8A8095-D978-F64C-97E8-00DA5A362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72" y="3982857"/>
            <a:ext cx="8166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lg" len="lg"/>
            <a:tailEnd type="stealth" w="lg" len="lg"/>
          </a:ln>
        </p:spPr>
        <p:txBody>
          <a:bodyPr/>
          <a:lstStyle/>
          <a:p>
            <a:endParaRPr lang="en-GB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5A4F8A6A-5416-2942-BEB7-240D5482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583" y="3798191"/>
            <a:ext cx="57259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9BC005B8-CB26-5C48-B215-AEB9EB4DD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851" y="1772816"/>
            <a:ext cx="1947736" cy="1200329"/>
          </a:xfrm>
          <a:prstGeom prst="rect">
            <a:avLst/>
          </a:prstGeom>
          <a:noFill/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arising from dangerous failures in the process &amp; in the BPCS</a:t>
            </a:r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9056B040-309D-174C-9124-76D3B843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68" y="3801032"/>
            <a:ext cx="215902" cy="304803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971C9D83-EE21-E947-92BB-5229EF5A0E75}"/>
              </a:ext>
            </a:extLst>
          </p:cNvPr>
          <p:cNvCxnSpPr>
            <a:cxnSpLocks noChangeShapeType="1"/>
            <a:stCxn id="45" idx="2"/>
            <a:endCxn id="46" idx="0"/>
          </p:cNvCxnSpPr>
          <p:nvPr/>
        </p:nvCxnSpPr>
        <p:spPr bwMode="auto">
          <a:xfrm>
            <a:off x="7632719" y="2973145"/>
            <a:ext cx="0" cy="827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Rectangle 25">
            <a:extLst>
              <a:ext uri="{FF2B5EF4-FFF2-40B4-BE49-F238E27FC236}">
                <a16:creationId xmlns:a16="http://schemas.microsoft.com/office/drawing/2014/main" id="{926C8B53-E008-BA42-AF29-C32A3160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75" y="3792638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250">
            <a:extLst>
              <a:ext uri="{FF2B5EF4-FFF2-40B4-BE49-F238E27FC236}">
                <a16:creationId xmlns:a16="http://schemas.microsoft.com/office/drawing/2014/main" id="{4B24C821-0134-6F48-AC9F-E4020AB2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111" y="4733045"/>
            <a:ext cx="1633521" cy="13280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reduction achieved by Conditional Modifiers</a:t>
            </a:r>
          </a:p>
        </p:txBody>
      </p:sp>
      <p:cxnSp>
        <p:nvCxnSpPr>
          <p:cNvPr id="50" name="AutoShape 16">
            <a:extLst>
              <a:ext uri="{FF2B5EF4-FFF2-40B4-BE49-F238E27FC236}">
                <a16:creationId xmlns:a16="http://schemas.microsoft.com/office/drawing/2014/main" id="{F9820A08-1262-E040-A5B0-D23294FFBEA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8207" y="4239863"/>
            <a:ext cx="1871331" cy="10632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sp>
        <p:nvSpPr>
          <p:cNvPr id="51" name="Rectangle 25">
            <a:extLst>
              <a:ext uri="{FF2B5EF4-FFF2-40B4-BE49-F238E27FC236}">
                <a16:creationId xmlns:a16="http://schemas.microsoft.com/office/drawing/2014/main" id="{97AFAF53-1C71-B34D-9110-A98F21FB5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335" y="3806815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250">
            <a:extLst>
              <a:ext uri="{FF2B5EF4-FFF2-40B4-BE49-F238E27FC236}">
                <a16:creationId xmlns:a16="http://schemas.microsoft.com/office/drawing/2014/main" id="{2F537D9A-4D6B-9F4E-AD85-03C7C5CE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616" y="4734729"/>
            <a:ext cx="2014300" cy="13280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D19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reduction achieved by Other Risk Reduction Measures</a:t>
            </a:r>
          </a:p>
        </p:txBody>
      </p: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C9DD4519-9141-8F40-9B45-2A4E32A9EC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74332" y="4239863"/>
            <a:ext cx="2154868" cy="14149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sp>
        <p:nvSpPr>
          <p:cNvPr id="54" name="Rectangle 246">
            <a:extLst>
              <a:ext uri="{FF2B5EF4-FFF2-40B4-BE49-F238E27FC236}">
                <a16:creationId xmlns:a16="http://schemas.microsoft.com/office/drawing/2014/main" id="{D167D713-006A-6249-AF50-FB29C372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3" y="3797983"/>
            <a:ext cx="215900" cy="304800"/>
          </a:xfrm>
          <a:prstGeom prst="rect">
            <a:avLst/>
          </a:prstGeom>
          <a:solidFill>
            <a:srgbClr val="F5D40B"/>
          </a:solidFill>
          <a:ln w="28575">
            <a:solidFill>
              <a:srgbClr val="D79E2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AutoShape 248">
            <a:extLst>
              <a:ext uri="{FF2B5EF4-FFF2-40B4-BE49-F238E27FC236}">
                <a16:creationId xmlns:a16="http://schemas.microsoft.com/office/drawing/2014/main" id="{5CAFD2D6-2FDD-D54A-9942-FD622266B5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9833" y="4239864"/>
            <a:ext cx="2541181" cy="21263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E0096D-CE57-774C-B3AD-6F11C356AFF3}"/>
              </a:ext>
            </a:extLst>
          </p:cNvPr>
          <p:cNvCxnSpPr>
            <a:cxnSpLocks/>
            <a:endCxn id="48" idx="0"/>
          </p:cNvCxnSpPr>
          <p:nvPr/>
        </p:nvCxnSpPr>
        <p:spPr bwMode="auto">
          <a:xfrm flipH="1">
            <a:off x="1002325" y="2219156"/>
            <a:ext cx="2" cy="15734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Text Box 8">
            <a:extLst>
              <a:ext uri="{FF2B5EF4-FFF2-40B4-BE49-F238E27FC236}">
                <a16:creationId xmlns:a16="http://schemas.microsoft.com/office/drawing/2014/main" id="{9D4D39D8-D1D6-D249-9998-CC955892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85" y="1880602"/>
            <a:ext cx="1524080" cy="369332"/>
          </a:xfrm>
          <a:prstGeom prst="rect">
            <a:avLst/>
          </a:prstGeom>
          <a:solidFill>
            <a:srgbClr val="41546F"/>
          </a:solidFill>
          <a:ln w="38100">
            <a:solidFill>
              <a:srgbClr val="8D171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Risk</a:t>
            </a:r>
          </a:p>
        </p:txBody>
      </p:sp>
      <p:sp>
        <p:nvSpPr>
          <p:cNvPr id="58" name="AutoShape 10">
            <a:extLst>
              <a:ext uri="{FF2B5EF4-FFF2-40B4-BE49-F238E27FC236}">
                <a16:creationId xmlns:a16="http://schemas.microsoft.com/office/drawing/2014/main" id="{2D9D543A-6046-BE4F-8B77-D40EFED96740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744838" y="4263464"/>
            <a:ext cx="338068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AutoShape 10">
            <a:extLst>
              <a:ext uri="{FF2B5EF4-FFF2-40B4-BE49-F238E27FC236}">
                <a16:creationId xmlns:a16="http://schemas.microsoft.com/office/drawing/2014/main" id="{22E3E89B-9A9E-AB45-A610-C32720A55DC0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3782732" y="4250269"/>
            <a:ext cx="338068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6D6037-D161-C741-A064-A26942B2BC75}"/>
              </a:ext>
            </a:extLst>
          </p:cNvPr>
          <p:cNvSpPr txBox="1"/>
          <p:nvPr/>
        </p:nvSpPr>
        <p:spPr>
          <a:xfrm>
            <a:off x="3000842" y="3458814"/>
            <a:ext cx="48442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024DFC5-32CE-674E-BD79-8D1DD2A4CFF1}"/>
              </a:ext>
            </a:extLst>
          </p:cNvPr>
          <p:cNvGrpSpPr/>
          <p:nvPr/>
        </p:nvGrpSpPr>
        <p:grpSpPr>
          <a:xfrm>
            <a:off x="5526312" y="4868031"/>
            <a:ext cx="1500908" cy="1471042"/>
            <a:chOff x="178826" y="2558822"/>
            <a:chExt cx="1785669" cy="1471042"/>
          </a:xfrm>
        </p:grpSpPr>
        <p:sp>
          <p:nvSpPr>
            <p:cNvPr id="62" name="Text Box 8">
              <a:extLst>
                <a:ext uri="{FF2B5EF4-FFF2-40B4-BE49-F238E27FC236}">
                  <a16:creationId xmlns:a16="http://schemas.microsoft.com/office/drawing/2014/main" id="{74573673-8551-AB4E-8EE2-6DFD3F1FE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26" y="2558822"/>
              <a:ext cx="1785668" cy="400110"/>
            </a:xfrm>
            <a:prstGeom prst="rect">
              <a:avLst/>
            </a:prstGeom>
            <a:solidFill>
              <a:srgbClr val="41546F"/>
            </a:solidFill>
            <a:ln w="28575">
              <a:solidFill>
                <a:srgbClr val="9D191E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SILs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F6F2E7A-B58E-2B44-89BE-3C894952E358}"/>
                </a:ext>
              </a:extLst>
            </p:cNvPr>
            <p:cNvGrpSpPr/>
            <p:nvPr/>
          </p:nvGrpSpPr>
          <p:grpSpPr>
            <a:xfrm>
              <a:off x="178826" y="2966433"/>
              <a:ext cx="1785668" cy="268428"/>
              <a:chOff x="0" y="1322116"/>
              <a:chExt cx="2082505" cy="1018104"/>
            </a:xfrm>
            <a:solidFill>
              <a:srgbClr val="94A6C1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A757B96-0488-3F49-B451-BC4F248155B1}"/>
                  </a:ext>
                </a:extLst>
              </p:cNvPr>
              <p:cNvSpPr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9D81366-F97C-EB44-9507-B992103C6C8D}"/>
                  </a:ext>
                </a:extLst>
              </p:cNvPr>
              <p:cNvSpPr txBox="1"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D191E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5880" tIns="55880" rIns="55880" bIns="5588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b="0" kern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644A40C-FE57-0142-85D1-FC49092F8FB8}"/>
                </a:ext>
              </a:extLst>
            </p:cNvPr>
            <p:cNvGrpSpPr/>
            <p:nvPr/>
          </p:nvGrpSpPr>
          <p:grpSpPr>
            <a:xfrm>
              <a:off x="178826" y="3234861"/>
              <a:ext cx="1785668" cy="268428"/>
              <a:chOff x="0" y="1322116"/>
              <a:chExt cx="2082505" cy="1018104"/>
            </a:xfrm>
            <a:solidFill>
              <a:srgbClr val="94A6C1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5359CA2-03FD-F741-8EEA-E8ED7578D791}"/>
                  </a:ext>
                </a:extLst>
              </p:cNvPr>
              <p:cNvSpPr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B97071-3551-BD4F-950A-4DE6A6580B55}"/>
                  </a:ext>
                </a:extLst>
              </p:cNvPr>
              <p:cNvSpPr txBox="1"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D191E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5880" tIns="55880" rIns="55880" bIns="5588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8E467F5-3468-514A-9625-A08717477C5D}"/>
                </a:ext>
              </a:extLst>
            </p:cNvPr>
            <p:cNvGrpSpPr/>
            <p:nvPr/>
          </p:nvGrpSpPr>
          <p:grpSpPr>
            <a:xfrm>
              <a:off x="178827" y="3503289"/>
              <a:ext cx="1785668" cy="268428"/>
              <a:chOff x="0" y="1322116"/>
              <a:chExt cx="2082505" cy="1018104"/>
            </a:xfrm>
            <a:solidFill>
              <a:srgbClr val="94A6C1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C88240D-3E54-024E-9133-EF504D7F203C}"/>
                  </a:ext>
                </a:extLst>
              </p:cNvPr>
              <p:cNvSpPr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AB21AA5-036F-9346-9620-A19BBFE36D98}"/>
                  </a:ext>
                </a:extLst>
              </p:cNvPr>
              <p:cNvSpPr txBox="1"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solidFill>
                <a:srgbClr val="90181E"/>
              </a:solidFill>
              <a:ln w="28575">
                <a:solidFill>
                  <a:srgbClr val="9D191E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5880" tIns="55880" rIns="55880" bIns="5588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GB" sz="1800" b="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9597E12-C08D-5E4F-AAA3-078F53A751A8}"/>
                </a:ext>
              </a:extLst>
            </p:cNvPr>
            <p:cNvGrpSpPr/>
            <p:nvPr/>
          </p:nvGrpSpPr>
          <p:grpSpPr>
            <a:xfrm>
              <a:off x="178826" y="3761436"/>
              <a:ext cx="1785668" cy="268428"/>
              <a:chOff x="0" y="1322116"/>
              <a:chExt cx="2082505" cy="1018104"/>
            </a:xfrm>
            <a:solidFill>
              <a:srgbClr val="94A6C1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BC0844-BAE3-9740-A9D0-DC2418CF7B11}"/>
                  </a:ext>
                </a:extLst>
              </p:cNvPr>
              <p:cNvSpPr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25F518-24A6-7E4D-93B3-3309B2C219F5}"/>
                  </a:ext>
                </a:extLst>
              </p:cNvPr>
              <p:cNvSpPr txBox="1"/>
              <p:nvPr/>
            </p:nvSpPr>
            <p:spPr>
              <a:xfrm>
                <a:off x="0" y="1322116"/>
                <a:ext cx="2082505" cy="1018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D191E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5880" tIns="55880" rIns="55880" bIns="5588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5" name="AutoShape 10">
            <a:extLst>
              <a:ext uri="{FF2B5EF4-FFF2-40B4-BE49-F238E27FC236}">
                <a16:creationId xmlns:a16="http://schemas.microsoft.com/office/drawing/2014/main" id="{035B0C4E-B4DD-BF46-AB1B-11B4567032BD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107732" y="4289758"/>
            <a:ext cx="338068" cy="521496"/>
          </a:xfrm>
          <a:prstGeom prst="rightArrow">
            <a:avLst/>
          </a:prstGeom>
          <a:solidFill>
            <a:srgbClr val="94A6C1"/>
          </a:solidFill>
          <a:ln w="12700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GB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E98B3FE-3927-204C-B9AB-38E0FE4A53D5}"/>
              </a:ext>
            </a:extLst>
          </p:cNvPr>
          <p:cNvGrpSpPr/>
          <p:nvPr/>
        </p:nvGrpSpPr>
        <p:grpSpPr>
          <a:xfrm>
            <a:off x="6207493" y="3098868"/>
            <a:ext cx="1176663" cy="635833"/>
            <a:chOff x="6009966" y="2478772"/>
            <a:chExt cx="1215956" cy="613599"/>
          </a:xfrm>
          <a:solidFill>
            <a:srgbClr val="41546F"/>
          </a:solidFill>
        </p:grpSpPr>
        <p:sp>
          <p:nvSpPr>
            <p:cNvPr id="77" name="Arrow: Left 41">
              <a:extLst>
                <a:ext uri="{FF2B5EF4-FFF2-40B4-BE49-F238E27FC236}">
                  <a16:creationId xmlns:a16="http://schemas.microsoft.com/office/drawing/2014/main" id="{D23CCD86-AC50-8B4C-B096-B88A8AEDA4DA}"/>
                </a:ext>
              </a:extLst>
            </p:cNvPr>
            <p:cNvSpPr/>
            <p:nvPr/>
          </p:nvSpPr>
          <p:spPr bwMode="auto">
            <a:xfrm flipH="1">
              <a:off x="6014272" y="2478772"/>
              <a:ext cx="1211650" cy="613599"/>
            </a:xfrm>
            <a:prstGeom prst="lef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B453728-1D4B-5D4E-93FD-2E7C1A278759}"/>
                </a:ext>
              </a:extLst>
            </p:cNvPr>
            <p:cNvSpPr txBox="1"/>
            <p:nvPr/>
          </p:nvSpPr>
          <p:spPr>
            <a:xfrm>
              <a:off x="6009966" y="2606995"/>
              <a:ext cx="958520" cy="356417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pPr eaLnBrk="1" hangingPunct="1"/>
              <a:r>
                <a:rPr lang="en-GB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2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Low Demand (demands &lt;1/</a:t>
            </a:r>
            <a:r>
              <a:rPr lang="en-GB" dirty="0" err="1"/>
              <a:t>yr</a:t>
            </a:r>
            <a:r>
              <a:rPr lang="en-GB" dirty="0"/>
              <a:t>) SIFs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High Demand (demands &gt;&gt;1/</a:t>
            </a:r>
            <a:r>
              <a:rPr lang="en-GB" dirty="0" err="1"/>
              <a:t>yr</a:t>
            </a:r>
            <a:r>
              <a:rPr lang="en-GB" dirty="0"/>
              <a:t>) SIFs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0C6230-9634-BF43-9085-3B7EF51B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68192"/>
              </p:ext>
            </p:extLst>
          </p:nvPr>
        </p:nvGraphicFramePr>
        <p:xfrm>
          <a:off x="539552" y="2313672"/>
          <a:ext cx="801357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812775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Target (/</a:t>
                      </a:r>
                      <a:r>
                        <a:rPr lang="en-GB" dirty="0" err="1"/>
                        <a:t>yr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PFD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Emergency switch-off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Intrusion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Waveguide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3.3E-5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SIL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8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radiation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709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91C88-F68A-D542-A26E-C275F5E0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1085"/>
              </p:ext>
            </p:extLst>
          </p:nvPr>
        </p:nvGraphicFramePr>
        <p:xfrm>
          <a:off x="539550" y="4941168"/>
          <a:ext cx="801357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3672411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4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812777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Target (/hr)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PFH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switch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3.7E-6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Personnel access door 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69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ETA – Failure to remove waveguide (NEW)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5" name="p16_Diagram1">
            <a:extLst>
              <a:ext uri="{FF2B5EF4-FFF2-40B4-BE49-F238E27FC236}">
                <a16:creationId xmlns:a16="http://schemas.microsoft.com/office/drawing/2014/main" id="{8FAD334D-3888-D940-94D4-4F9C9966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629623"/>
            <a:ext cx="9144000" cy="4751705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C86ADA-6DE4-0549-8BD1-2B9AC159AA54}"/>
              </a:ext>
            </a:extLst>
          </p:cNvPr>
          <p:cNvSpPr/>
          <p:nvPr/>
        </p:nvSpPr>
        <p:spPr bwMode="auto">
          <a:xfrm>
            <a:off x="3635896" y="1556792"/>
            <a:ext cx="1872208" cy="5040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9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Results – Updated for TS2PSS_SIF05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060"/>
            <a:ext cx="8229600" cy="4940727"/>
          </a:xfrm>
        </p:spPr>
        <p:txBody>
          <a:bodyPr>
            <a:normAutofit/>
          </a:bodyPr>
          <a:lstStyle/>
          <a:p>
            <a:r>
              <a:rPr lang="en-GB" dirty="0"/>
              <a:t>Low Demand (demands &lt;1/</a:t>
            </a:r>
            <a:r>
              <a:rPr lang="en-GB" dirty="0" err="1"/>
              <a:t>yr</a:t>
            </a:r>
            <a:r>
              <a:rPr lang="en-GB" dirty="0"/>
              <a:t>) SIFs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High Demand (demands &gt;&gt;1/</a:t>
            </a:r>
            <a:r>
              <a:rPr lang="en-GB" dirty="0" err="1"/>
              <a:t>yr</a:t>
            </a:r>
            <a:r>
              <a:rPr lang="en-GB" dirty="0"/>
              <a:t>) SIFs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0C6230-9634-BF43-9085-3B7EF51B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01588"/>
              </p:ext>
            </p:extLst>
          </p:nvPr>
        </p:nvGraphicFramePr>
        <p:xfrm>
          <a:off x="539552" y="1988840"/>
          <a:ext cx="801357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812775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Target (/</a:t>
                      </a:r>
                      <a:r>
                        <a:rPr lang="en-GB" dirty="0" err="1"/>
                        <a:t>yr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PFD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Emergency switch-off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Intrusion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TS2PSS_SIF05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dirty="0"/>
                        <a:t>Waveguide interlock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3.3E-5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SIL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59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00FF00"/>
                          </a:highlight>
                        </a:rPr>
                        <a:t>3.3E-4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00FF00"/>
                          </a:highlight>
                        </a:rPr>
                        <a:t>SIL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8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radiation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709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91C88-F68A-D542-A26E-C275F5E0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77529"/>
              </p:ext>
            </p:extLst>
          </p:nvPr>
        </p:nvGraphicFramePr>
        <p:xfrm>
          <a:off x="539550" y="5071576"/>
          <a:ext cx="801357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3672411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4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812777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 Target (/hr)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PFH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switch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3.7E-6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Personnel access door 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4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/>
          <a:lstStyle/>
          <a:p>
            <a:r>
              <a:rPr lang="en-GB" dirty="0"/>
              <a:t>TS2 PSS Initiating Events Analysis</a:t>
            </a:r>
          </a:p>
          <a:p>
            <a:r>
              <a:rPr lang="en-GB" dirty="0"/>
              <a:t>TS2 PSS SIL Determination</a:t>
            </a:r>
          </a:p>
          <a:p>
            <a:r>
              <a:rPr lang="en-GB" dirty="0"/>
              <a:t>TS2 PSS SRS</a:t>
            </a:r>
          </a:p>
          <a:p>
            <a:r>
              <a:rPr lang="en-GB" dirty="0"/>
              <a:t>TS2 PSS SIL Verification (preliminary)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6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AA5B-0BD5-1645-AAB5-D635F673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0"/>
            <a:ext cx="65405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2A0DA-9EDA-B843-9164-2D6119A672ED}"/>
              </a:ext>
            </a:extLst>
          </p:cNvPr>
          <p:cNvSpPr/>
          <p:nvPr/>
        </p:nvSpPr>
        <p:spPr bwMode="auto">
          <a:xfrm>
            <a:off x="4355976" y="1844824"/>
            <a:ext cx="1872208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B46A08-234D-FC43-A36F-8688C050AC69}"/>
              </a:ext>
            </a:extLst>
          </p:cNvPr>
          <p:cNvSpPr/>
          <p:nvPr/>
        </p:nvSpPr>
        <p:spPr>
          <a:xfrm>
            <a:off x="42698" y="2563595"/>
            <a:ext cx="2560802" cy="440580"/>
          </a:xfrm>
          <a:prstGeom prst="wedgeRoundRectCallout">
            <a:avLst>
              <a:gd name="adj1" fmla="val 116429"/>
              <a:gd name="adj2" fmla="val -8124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077D17D-B2A9-F644-B71A-9050A81FD5D0}"/>
              </a:ext>
            </a:extLst>
          </p:cNvPr>
          <p:cNvSpPr/>
          <p:nvPr/>
        </p:nvSpPr>
        <p:spPr>
          <a:xfrm>
            <a:off x="42698" y="3102586"/>
            <a:ext cx="2560802" cy="440580"/>
          </a:xfrm>
          <a:prstGeom prst="wedgeRoundRectCallout">
            <a:avLst>
              <a:gd name="adj1" fmla="val 120693"/>
              <a:gd name="adj2" fmla="val -31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54892D-BD4E-5A40-81DC-089F9282BC9A}"/>
              </a:ext>
            </a:extLst>
          </p:cNvPr>
          <p:cNvSpPr/>
          <p:nvPr/>
        </p:nvSpPr>
        <p:spPr bwMode="auto">
          <a:xfrm>
            <a:off x="5364088" y="703091"/>
            <a:ext cx="1836712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22BB8C6-E33E-574C-9F28-342A0F190AE3}"/>
              </a:ext>
            </a:extLst>
          </p:cNvPr>
          <p:cNvSpPr/>
          <p:nvPr/>
        </p:nvSpPr>
        <p:spPr>
          <a:xfrm>
            <a:off x="7308304" y="757252"/>
            <a:ext cx="1728192" cy="642912"/>
          </a:xfrm>
          <a:prstGeom prst="wedgeRoundRectCallout">
            <a:avLst>
              <a:gd name="adj1" fmla="val -85443"/>
              <a:gd name="adj2" fmla="val -79861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TS2 Risk Assessment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36FEFB9-6C1F-B049-8DC8-AF1B581746D0}"/>
              </a:ext>
            </a:extLst>
          </p:cNvPr>
          <p:cNvSpPr/>
          <p:nvPr/>
        </p:nvSpPr>
        <p:spPr>
          <a:xfrm>
            <a:off x="42698" y="1485613"/>
            <a:ext cx="2560802" cy="440580"/>
          </a:xfrm>
          <a:prstGeom prst="wedgeRoundRectCallout">
            <a:avLst>
              <a:gd name="adj1" fmla="val 158532"/>
              <a:gd name="adj2" fmla="val -75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Initiating Events Analysis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29EFC2A-14BC-1447-BEBD-29A4FAA4541E}"/>
              </a:ext>
            </a:extLst>
          </p:cNvPr>
          <p:cNvSpPr/>
          <p:nvPr/>
        </p:nvSpPr>
        <p:spPr>
          <a:xfrm>
            <a:off x="42698" y="2024604"/>
            <a:ext cx="2560802" cy="440580"/>
          </a:xfrm>
          <a:prstGeom prst="wedgeRoundRectCallout">
            <a:avLst>
              <a:gd name="adj1" fmla="val 168125"/>
              <a:gd name="adj2" fmla="val -16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64024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SRS (ESS-0288460)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Safety Requirements Specification (SRS) for TS2 PSS SIFs</a:t>
            </a:r>
          </a:p>
          <a:p>
            <a:r>
              <a:rPr lang="en-GB" dirty="0"/>
              <a:t>Inputs</a:t>
            </a:r>
          </a:p>
          <a:p>
            <a:pPr lvl="1"/>
            <a:r>
              <a:rPr lang="en-GB" dirty="0"/>
              <a:t>Results from SIL Determination</a:t>
            </a:r>
          </a:p>
          <a:p>
            <a:pPr lvl="1"/>
            <a:r>
              <a:rPr lang="en-GB" dirty="0"/>
              <a:t>Requirements from IEC 61511</a:t>
            </a:r>
          </a:p>
          <a:p>
            <a:pPr lvl="1"/>
            <a:r>
              <a:rPr lang="en-GB" dirty="0" err="1"/>
              <a:t>ConOps</a:t>
            </a:r>
            <a:endParaRPr lang="en-GB" dirty="0"/>
          </a:p>
          <a:p>
            <a:r>
              <a:rPr lang="en-GB" dirty="0"/>
              <a:t>Outputs</a:t>
            </a:r>
          </a:p>
          <a:p>
            <a:pPr lvl="1"/>
            <a:r>
              <a:rPr lang="en-GB" dirty="0"/>
              <a:t>SRS (ESS-0288460), used for</a:t>
            </a:r>
          </a:p>
          <a:p>
            <a:pPr lvl="2"/>
            <a:r>
              <a:rPr lang="en-GB" dirty="0"/>
              <a:t>Design and engineering</a:t>
            </a:r>
          </a:p>
          <a:p>
            <a:pPr lvl="2"/>
            <a:r>
              <a:rPr lang="en-GB" dirty="0"/>
              <a:t>SIL Verification (ESS-0478596) </a:t>
            </a:r>
          </a:p>
          <a:p>
            <a:pPr lvl="3"/>
            <a:r>
              <a:rPr lang="en-GB" dirty="0"/>
              <a:t>To confirm the design meet SIL targets from SIL Determination</a:t>
            </a:r>
          </a:p>
          <a:p>
            <a:pPr lvl="2"/>
            <a:r>
              <a:rPr lang="en-GB" dirty="0"/>
              <a:t>Subsequent safety lifecycle stages</a:t>
            </a:r>
          </a:p>
          <a:p>
            <a:pPr lvl="3"/>
            <a:r>
              <a:rPr lang="en-GB" dirty="0"/>
              <a:t>FAT, SAT, commissioning, operation, maintenance, etc.</a:t>
            </a:r>
          </a:p>
        </p:txBody>
      </p:sp>
    </p:spTree>
    <p:extLst>
      <p:ext uri="{BB962C8B-B14F-4D97-AF65-F5344CB8AC3E}">
        <p14:creationId xmlns:p14="http://schemas.microsoft.com/office/powerpoint/2010/main" val="10445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AA5B-0BD5-1645-AAB5-D635F673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0"/>
            <a:ext cx="65405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2A0DA-9EDA-B843-9164-2D6119A672ED}"/>
              </a:ext>
            </a:extLst>
          </p:cNvPr>
          <p:cNvSpPr/>
          <p:nvPr/>
        </p:nvSpPr>
        <p:spPr bwMode="auto">
          <a:xfrm>
            <a:off x="4355976" y="1844824"/>
            <a:ext cx="1872208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B46A08-234D-FC43-A36F-8688C050AC69}"/>
              </a:ext>
            </a:extLst>
          </p:cNvPr>
          <p:cNvSpPr/>
          <p:nvPr/>
        </p:nvSpPr>
        <p:spPr>
          <a:xfrm>
            <a:off x="42698" y="2563595"/>
            <a:ext cx="2560802" cy="440580"/>
          </a:xfrm>
          <a:prstGeom prst="wedgeRoundRectCallout">
            <a:avLst>
              <a:gd name="adj1" fmla="val 116429"/>
              <a:gd name="adj2" fmla="val -81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077D17D-B2A9-F644-B71A-9050A81FD5D0}"/>
              </a:ext>
            </a:extLst>
          </p:cNvPr>
          <p:cNvSpPr/>
          <p:nvPr/>
        </p:nvSpPr>
        <p:spPr>
          <a:xfrm>
            <a:off x="42698" y="3102586"/>
            <a:ext cx="2560802" cy="440580"/>
          </a:xfrm>
          <a:prstGeom prst="wedgeRoundRectCallout">
            <a:avLst>
              <a:gd name="adj1" fmla="val 120693"/>
              <a:gd name="adj2" fmla="val -316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SIL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54892D-BD4E-5A40-81DC-089F9282BC9A}"/>
              </a:ext>
            </a:extLst>
          </p:cNvPr>
          <p:cNvSpPr/>
          <p:nvPr/>
        </p:nvSpPr>
        <p:spPr bwMode="auto">
          <a:xfrm>
            <a:off x="5364088" y="703091"/>
            <a:ext cx="1836712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22BB8C6-E33E-574C-9F28-342A0F190AE3}"/>
              </a:ext>
            </a:extLst>
          </p:cNvPr>
          <p:cNvSpPr/>
          <p:nvPr/>
        </p:nvSpPr>
        <p:spPr>
          <a:xfrm>
            <a:off x="7308304" y="757252"/>
            <a:ext cx="1728192" cy="642912"/>
          </a:xfrm>
          <a:prstGeom prst="wedgeRoundRectCallout">
            <a:avLst>
              <a:gd name="adj1" fmla="val -85443"/>
              <a:gd name="adj2" fmla="val -79861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TS2 Risk Assessment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36FEFB9-6C1F-B049-8DC8-AF1B581746D0}"/>
              </a:ext>
            </a:extLst>
          </p:cNvPr>
          <p:cNvSpPr/>
          <p:nvPr/>
        </p:nvSpPr>
        <p:spPr>
          <a:xfrm>
            <a:off x="42698" y="1485613"/>
            <a:ext cx="2560802" cy="440580"/>
          </a:xfrm>
          <a:prstGeom prst="wedgeRoundRectCallout">
            <a:avLst>
              <a:gd name="adj1" fmla="val 158532"/>
              <a:gd name="adj2" fmla="val -75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Initiating Events Analysis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29EFC2A-14BC-1447-BEBD-29A4FAA4541E}"/>
              </a:ext>
            </a:extLst>
          </p:cNvPr>
          <p:cNvSpPr/>
          <p:nvPr/>
        </p:nvSpPr>
        <p:spPr>
          <a:xfrm>
            <a:off x="42698" y="2024604"/>
            <a:ext cx="2560802" cy="440580"/>
          </a:xfrm>
          <a:prstGeom prst="wedgeRoundRectCallout">
            <a:avLst>
              <a:gd name="adj1" fmla="val 168125"/>
              <a:gd name="adj2" fmla="val -16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78764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Verification</a:t>
            </a:r>
            <a:br>
              <a:rPr lang="en-GB" dirty="0"/>
            </a:br>
            <a:r>
              <a:rPr lang="en-GB" dirty="0"/>
              <a:t>1oo1 PLC vs 1oo2 PLCs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6F8B4BF-D847-A94C-AFC9-10536EB7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Low Demand SIFs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High Demand SIFs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D455A2-A8FD-E945-A183-CD7168AE0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06746"/>
              </p:ext>
            </p:extLst>
          </p:nvPr>
        </p:nvGraphicFramePr>
        <p:xfrm>
          <a:off x="539552" y="2313672"/>
          <a:ext cx="842493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68154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412740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15060204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PFD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PFD </a:t>
                      </a:r>
                      <a:r>
                        <a:rPr lang="en-GB" dirty="0" err="1"/>
                        <a:t>ach’d</a:t>
                      </a:r>
                      <a:r>
                        <a:rPr lang="en-GB" dirty="0"/>
                        <a:t> (1oo1)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Arch. (1oo1)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PFD </a:t>
                      </a:r>
                      <a:r>
                        <a:rPr lang="en-GB" dirty="0" err="1"/>
                        <a:t>ach’d</a:t>
                      </a:r>
                      <a:r>
                        <a:rPr lang="en-GB" dirty="0"/>
                        <a:t> (1oo2)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Arch. (1oo2)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TS2PSS_SIF01 (e-switch off)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2.0E-4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TS2PSS_SIF02 (intrusion)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4.9E-5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4.2E-5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TS2PSS_SIF05 (waveguide)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5.9E-4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3.1E-4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8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TS2PSS_SIF06 (radiation)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709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9BE11B-62F1-6646-B258-6CE4CFD1A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67748"/>
              </p:ext>
            </p:extLst>
          </p:nvPr>
        </p:nvGraphicFramePr>
        <p:xfrm>
          <a:off x="539551" y="4927560"/>
          <a:ext cx="84249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89844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81083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68154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412740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15060204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40507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SIF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PFH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PFH </a:t>
                      </a:r>
                      <a:r>
                        <a:rPr lang="en-GB" dirty="0" err="1"/>
                        <a:t>ach’d</a:t>
                      </a:r>
                      <a:r>
                        <a:rPr lang="en-GB" dirty="0"/>
                        <a:t> (1oo1)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Arch. (1oo1)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PFH </a:t>
                      </a:r>
                      <a:r>
                        <a:rPr lang="en-GB" dirty="0" err="1"/>
                        <a:t>ach’d</a:t>
                      </a:r>
                      <a:r>
                        <a:rPr lang="en-GB" dirty="0"/>
                        <a:t> (1oo2)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Arch. (1oo2)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TS2PSS_SIF03 (key switch)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3.7E-6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2.5E-8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2.4E-8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TS2PSS_SIF04 (door lock)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8AD9BB-6667-9F46-83F5-D84E3C187951}"/>
              </a:ext>
            </a:extLst>
          </p:cNvPr>
          <p:cNvSpPr/>
          <p:nvPr/>
        </p:nvSpPr>
        <p:spPr bwMode="auto">
          <a:xfrm>
            <a:off x="4932040" y="2313672"/>
            <a:ext cx="2016224" cy="3995647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12DA2C-556E-B24B-9C2C-D50EF39A5550}"/>
              </a:ext>
            </a:extLst>
          </p:cNvPr>
          <p:cNvSpPr/>
          <p:nvPr/>
        </p:nvSpPr>
        <p:spPr bwMode="auto">
          <a:xfrm>
            <a:off x="6948264" y="2313672"/>
            <a:ext cx="2016224" cy="399564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  <a:r>
              <a:rPr lang="sv-SE" noProof="0" dirty="0"/>
              <a:t>?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9752" y="1815408"/>
            <a:ext cx="4488160" cy="596179"/>
          </a:xfrm>
          <a:solidFill>
            <a:srgbClr val="FFCD2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Thank you for your attention!</a:t>
            </a:r>
          </a:p>
        </p:txBody>
      </p:sp>
      <p:pic>
        <p:nvPicPr>
          <p:cNvPr id="2052" name="Picture 4" descr="Image result for questions funny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955910" cy="33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6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8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(ESS-0468688)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Inputs</a:t>
            </a:r>
          </a:p>
          <a:p>
            <a:pPr lvl="1"/>
            <a:r>
              <a:rPr lang="en-GB" dirty="0"/>
              <a:t>TS2 Risk Assessment (ESS-0488867) (hazard identification and analysis)</a:t>
            </a:r>
          </a:p>
          <a:p>
            <a:pPr lvl="1"/>
            <a:r>
              <a:rPr lang="en-GB" dirty="0"/>
              <a:t>TS2 PSS Concepts of Operations (</a:t>
            </a:r>
            <a:r>
              <a:rPr lang="en-GB" dirty="0" err="1"/>
              <a:t>ConOps</a:t>
            </a:r>
            <a:r>
              <a:rPr lang="en-GB" dirty="0"/>
              <a:t>) (ESS-0304995)</a:t>
            </a:r>
          </a:p>
          <a:p>
            <a:pPr lvl="1"/>
            <a:r>
              <a:rPr lang="en-GB" dirty="0"/>
              <a:t>TS2 PSS Assumptions and Technical Details (ESS-0508222)</a:t>
            </a:r>
          </a:p>
          <a:p>
            <a:r>
              <a:rPr lang="en-GB" dirty="0"/>
              <a:t>Outputs</a:t>
            </a:r>
          </a:p>
          <a:p>
            <a:pPr lvl="1"/>
            <a:r>
              <a:rPr lang="en-GB" dirty="0"/>
              <a:t>List of initiating events (IEs) and associated hazards requiring PSS protection, and their frequencies</a:t>
            </a:r>
          </a:p>
          <a:p>
            <a:pPr lvl="1"/>
            <a:r>
              <a:rPr lang="en-GB" dirty="0"/>
              <a:t>List of high level safety requirements for TS2 PSS</a:t>
            </a:r>
          </a:p>
          <a:p>
            <a:pPr lvl="1"/>
            <a:r>
              <a:rPr lang="en-GB" dirty="0"/>
              <a:t>List of TS2 PSS safety functions (SIFs in IEC 61511 terms)</a:t>
            </a:r>
          </a:p>
        </p:txBody>
      </p:sp>
    </p:spTree>
    <p:extLst>
      <p:ext uri="{BB962C8B-B14F-4D97-AF65-F5344CB8AC3E}">
        <p14:creationId xmlns:p14="http://schemas.microsoft.com/office/powerpoint/2010/main" val="159489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Determination</a:t>
            </a:r>
            <a:br>
              <a:rPr lang="en-GB" dirty="0"/>
            </a:br>
            <a:r>
              <a:rPr lang="en-GB" dirty="0"/>
              <a:t>(ESS-0288441)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Safety Integrity Level determination for TS2 PSS SIFs</a:t>
            </a:r>
          </a:p>
          <a:p>
            <a:r>
              <a:rPr lang="en-GB" dirty="0"/>
              <a:t>Inputs</a:t>
            </a:r>
          </a:p>
          <a:p>
            <a:pPr lvl="1"/>
            <a:r>
              <a:rPr lang="en-GB" dirty="0"/>
              <a:t>TS2 PSS Initiating Events Analysis (ESS-0468688): </a:t>
            </a:r>
          </a:p>
          <a:p>
            <a:pPr lvl="2"/>
            <a:r>
              <a:rPr lang="en-GB" dirty="0"/>
              <a:t>list of SIFs</a:t>
            </a:r>
          </a:p>
          <a:p>
            <a:pPr lvl="2"/>
            <a:r>
              <a:rPr lang="en-GB" dirty="0"/>
              <a:t>list of IEs and frequencies</a:t>
            </a:r>
          </a:p>
          <a:p>
            <a:pPr lvl="1"/>
            <a:r>
              <a:rPr lang="en-GB" dirty="0"/>
              <a:t>List of Independent Protection Layers (IPLs)</a:t>
            </a:r>
          </a:p>
          <a:p>
            <a:pPr lvl="2"/>
            <a:r>
              <a:rPr lang="en-GB" dirty="0" err="1"/>
              <a:t>ConOps</a:t>
            </a:r>
            <a:endParaRPr lang="en-GB" dirty="0"/>
          </a:p>
          <a:p>
            <a:pPr lvl="2"/>
            <a:r>
              <a:rPr lang="en-GB" dirty="0"/>
              <a:t>Assumptions and Technical Details</a:t>
            </a:r>
          </a:p>
          <a:p>
            <a:r>
              <a:rPr lang="en-GB" dirty="0"/>
              <a:t>Outputs</a:t>
            </a:r>
          </a:p>
          <a:p>
            <a:pPr lvl="1"/>
            <a:r>
              <a:rPr lang="en-GB" dirty="0"/>
              <a:t>SIL targets for SIFs</a:t>
            </a:r>
          </a:p>
          <a:p>
            <a:pPr lvl="1"/>
            <a:r>
              <a:rPr lang="en-GB" dirty="0"/>
              <a:t>Safety Requirements Specification (SRS) (ESS-0288460)</a:t>
            </a:r>
          </a:p>
        </p:txBody>
      </p:sp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Verification</a:t>
            </a:r>
            <a:br>
              <a:rPr lang="en-GB" dirty="0"/>
            </a:br>
            <a:r>
              <a:rPr lang="en-GB" dirty="0"/>
              <a:t>(ESS-0478596)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To verify that the design meets the SIL targets</a:t>
            </a:r>
          </a:p>
          <a:p>
            <a:r>
              <a:rPr lang="en-GB" dirty="0"/>
              <a:t>Inputs</a:t>
            </a:r>
          </a:p>
          <a:p>
            <a:pPr lvl="1"/>
            <a:r>
              <a:rPr lang="en-GB" dirty="0"/>
              <a:t>SIL Determination (ESS-0288441) results</a:t>
            </a:r>
          </a:p>
          <a:p>
            <a:r>
              <a:rPr lang="en-GB" dirty="0"/>
              <a:t>Outputs</a:t>
            </a:r>
          </a:p>
          <a:p>
            <a:pPr lvl="1"/>
            <a:r>
              <a:rPr lang="en-GB" dirty="0"/>
              <a:t>SIL Verification (ESS-0478596)</a:t>
            </a:r>
          </a:p>
          <a:p>
            <a:pPr lvl="1"/>
            <a:r>
              <a:rPr lang="en-GB" dirty="0"/>
              <a:t>Updated SRS (ESS-0288460) with SIL Verification results</a:t>
            </a:r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Fault Tree Analysis (FTA)</a:t>
            </a:r>
          </a:p>
          <a:p>
            <a:pPr lvl="1"/>
            <a:r>
              <a:rPr lang="en-GB" dirty="0"/>
              <a:t>Reliability Block Diagram (RBD)</a:t>
            </a:r>
          </a:p>
        </p:txBody>
      </p:sp>
    </p:spTree>
    <p:extLst>
      <p:ext uri="{BB962C8B-B14F-4D97-AF65-F5344CB8AC3E}">
        <p14:creationId xmlns:p14="http://schemas.microsoft.com/office/powerpoint/2010/main" val="380747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ETA – TS2 operation inadvertently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pic>
        <p:nvPicPr>
          <p:cNvPr id="6" name="p14_Diagram1">
            <a:extLst>
              <a:ext uri="{FF2B5EF4-FFF2-40B4-BE49-F238E27FC236}">
                <a16:creationId xmlns:a16="http://schemas.microsoft.com/office/drawing/2014/main" id="{84B97BAC-4364-F84F-997D-82DCD59377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1427122"/>
            <a:ext cx="9144000" cy="5165724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561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AA5B-0BD5-1645-AAB5-D635F673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0"/>
            <a:ext cx="65405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2A0DA-9EDA-B843-9164-2D6119A672ED}"/>
              </a:ext>
            </a:extLst>
          </p:cNvPr>
          <p:cNvSpPr/>
          <p:nvPr/>
        </p:nvSpPr>
        <p:spPr bwMode="auto">
          <a:xfrm>
            <a:off x="4355976" y="1844824"/>
            <a:ext cx="1872208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B46A08-234D-FC43-A36F-8688C050AC69}"/>
              </a:ext>
            </a:extLst>
          </p:cNvPr>
          <p:cNvSpPr/>
          <p:nvPr/>
        </p:nvSpPr>
        <p:spPr>
          <a:xfrm>
            <a:off x="42698" y="2563595"/>
            <a:ext cx="2560802" cy="440580"/>
          </a:xfrm>
          <a:prstGeom prst="wedgeRoundRectCallout">
            <a:avLst>
              <a:gd name="adj1" fmla="val 116429"/>
              <a:gd name="adj2" fmla="val -81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077D17D-B2A9-F644-B71A-9050A81FD5D0}"/>
              </a:ext>
            </a:extLst>
          </p:cNvPr>
          <p:cNvSpPr/>
          <p:nvPr/>
        </p:nvSpPr>
        <p:spPr>
          <a:xfrm>
            <a:off x="42698" y="3102586"/>
            <a:ext cx="2560802" cy="440580"/>
          </a:xfrm>
          <a:prstGeom prst="wedgeRoundRectCallout">
            <a:avLst>
              <a:gd name="adj1" fmla="val 120693"/>
              <a:gd name="adj2" fmla="val -31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54892D-BD4E-5A40-81DC-089F9282BC9A}"/>
              </a:ext>
            </a:extLst>
          </p:cNvPr>
          <p:cNvSpPr/>
          <p:nvPr/>
        </p:nvSpPr>
        <p:spPr bwMode="auto">
          <a:xfrm>
            <a:off x="5364088" y="703091"/>
            <a:ext cx="1836712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22BB8C6-E33E-574C-9F28-342A0F190AE3}"/>
              </a:ext>
            </a:extLst>
          </p:cNvPr>
          <p:cNvSpPr/>
          <p:nvPr/>
        </p:nvSpPr>
        <p:spPr>
          <a:xfrm>
            <a:off x="7308304" y="757252"/>
            <a:ext cx="1728192" cy="642912"/>
          </a:xfrm>
          <a:prstGeom prst="wedgeRoundRectCallout">
            <a:avLst>
              <a:gd name="adj1" fmla="val -85443"/>
              <a:gd name="adj2" fmla="val -79861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TS2 Risk Assessment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36FEFB9-6C1F-B049-8DC8-AF1B581746D0}"/>
              </a:ext>
            </a:extLst>
          </p:cNvPr>
          <p:cNvSpPr/>
          <p:nvPr/>
        </p:nvSpPr>
        <p:spPr>
          <a:xfrm>
            <a:off x="42698" y="1485613"/>
            <a:ext cx="2560802" cy="440580"/>
          </a:xfrm>
          <a:prstGeom prst="wedgeRoundRectCallout">
            <a:avLst>
              <a:gd name="adj1" fmla="val 158532"/>
              <a:gd name="adj2" fmla="val -75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Initiating Events Analysis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29EFC2A-14BC-1447-BEBD-29A4FAA4541E}"/>
              </a:ext>
            </a:extLst>
          </p:cNvPr>
          <p:cNvSpPr/>
          <p:nvPr/>
        </p:nvSpPr>
        <p:spPr>
          <a:xfrm>
            <a:off x="42698" y="2024604"/>
            <a:ext cx="2560802" cy="440580"/>
          </a:xfrm>
          <a:prstGeom prst="wedgeRoundRectCallout">
            <a:avLst>
              <a:gd name="adj1" fmla="val 168125"/>
              <a:gd name="adj2" fmla="val -16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Determination</a:t>
            </a:r>
          </a:p>
        </p:txBody>
      </p:sp>
    </p:spTree>
    <p:extLst>
      <p:ext uri="{BB962C8B-B14F-4D97-AF65-F5344CB8AC3E}">
        <p14:creationId xmlns:p14="http://schemas.microsoft.com/office/powerpoint/2010/main" val="62879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ETA – ODH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 dirty="0"/>
          </a:p>
        </p:txBody>
      </p:sp>
      <p:pic>
        <p:nvPicPr>
          <p:cNvPr id="5" name="p17_Diagram1">
            <a:extLst>
              <a:ext uri="{FF2B5EF4-FFF2-40B4-BE49-F238E27FC236}">
                <a16:creationId xmlns:a16="http://schemas.microsoft.com/office/drawing/2014/main" id="{5B031263-B9ED-3348-8149-7946ADE7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417637"/>
            <a:ext cx="9144000" cy="5087833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8270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Verification</a:t>
            </a:r>
            <a:br>
              <a:rPr lang="en-GB" dirty="0"/>
            </a:br>
            <a:r>
              <a:rPr lang="en-GB" dirty="0"/>
              <a:t>RBDs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31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TS2PSS_SIF01, emergency switch-off button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TS2PSS_SIF02, intrusion interlock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402A0-16DB-6345-ABCA-9754B801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92395"/>
            <a:ext cx="9126061" cy="1900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74020-05EC-FA44-8051-556978F8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40" y="5110265"/>
            <a:ext cx="9144000" cy="14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Verification</a:t>
            </a:r>
            <a:br>
              <a:rPr lang="en-GB" dirty="0"/>
            </a:br>
            <a:r>
              <a:rPr lang="en-GB" dirty="0"/>
              <a:t>RBDs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TS2PSS_SIF03, key switch interlock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TS2PSS_SIF04, personnel access door lock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282EE-B47C-804A-A54F-6B6C2837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40" y="2407312"/>
            <a:ext cx="9161940" cy="190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EEB79-8FB2-734F-AE9E-4D5F7E8E0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941168"/>
            <a:ext cx="5118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SIL Verification</a:t>
            </a:r>
            <a:br>
              <a:rPr lang="en-GB" dirty="0"/>
            </a:br>
            <a:r>
              <a:rPr lang="en-GB" dirty="0"/>
              <a:t>RBDs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TS2PSS_SIF05, waveguide interlock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TS2PSS_SIF06, high radiation interlock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14802-7C44-AB49-B9EA-CD93EF40A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9144000" cy="1315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A51F8-2D78-564D-A581-984B7A7C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9" y="4917931"/>
            <a:ext cx="8659569" cy="18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AA5B-0BD5-1645-AAB5-D635F673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0"/>
            <a:ext cx="65405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2A0DA-9EDA-B843-9164-2D6119A672ED}"/>
              </a:ext>
            </a:extLst>
          </p:cNvPr>
          <p:cNvSpPr/>
          <p:nvPr/>
        </p:nvSpPr>
        <p:spPr bwMode="auto">
          <a:xfrm>
            <a:off x="4355976" y="1844824"/>
            <a:ext cx="1872208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B46A08-234D-FC43-A36F-8688C050AC69}"/>
              </a:ext>
            </a:extLst>
          </p:cNvPr>
          <p:cNvSpPr/>
          <p:nvPr/>
        </p:nvSpPr>
        <p:spPr>
          <a:xfrm>
            <a:off x="42698" y="2563595"/>
            <a:ext cx="2560802" cy="440580"/>
          </a:xfrm>
          <a:prstGeom prst="wedgeRoundRectCallout">
            <a:avLst>
              <a:gd name="adj1" fmla="val 116429"/>
              <a:gd name="adj2" fmla="val -81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077D17D-B2A9-F644-B71A-9050A81FD5D0}"/>
              </a:ext>
            </a:extLst>
          </p:cNvPr>
          <p:cNvSpPr/>
          <p:nvPr/>
        </p:nvSpPr>
        <p:spPr>
          <a:xfrm>
            <a:off x="42698" y="3102586"/>
            <a:ext cx="2560802" cy="440580"/>
          </a:xfrm>
          <a:prstGeom prst="wedgeRoundRectCallout">
            <a:avLst>
              <a:gd name="adj1" fmla="val 120693"/>
              <a:gd name="adj2" fmla="val -31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Verification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3CF8A3-7443-134F-B33E-4773A6FC7F1D}"/>
              </a:ext>
            </a:extLst>
          </p:cNvPr>
          <p:cNvSpPr/>
          <p:nvPr/>
        </p:nvSpPr>
        <p:spPr bwMode="auto">
          <a:xfrm>
            <a:off x="5364088" y="703091"/>
            <a:ext cx="1836712" cy="8361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55F85A8-FDFD-DB45-8FAB-B547A42D5BF9}"/>
              </a:ext>
            </a:extLst>
          </p:cNvPr>
          <p:cNvSpPr/>
          <p:nvPr/>
        </p:nvSpPr>
        <p:spPr>
          <a:xfrm>
            <a:off x="7308304" y="757252"/>
            <a:ext cx="1728192" cy="642912"/>
          </a:xfrm>
          <a:prstGeom prst="wedgeRoundRectCallout">
            <a:avLst>
              <a:gd name="adj1" fmla="val -85443"/>
              <a:gd name="adj2" fmla="val -79861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TS2 Risk Assessment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77F67BE4-8FF0-B948-92E6-3362AE2C12DB}"/>
              </a:ext>
            </a:extLst>
          </p:cNvPr>
          <p:cNvSpPr/>
          <p:nvPr/>
        </p:nvSpPr>
        <p:spPr>
          <a:xfrm>
            <a:off x="42698" y="1485613"/>
            <a:ext cx="2560802" cy="440580"/>
          </a:xfrm>
          <a:prstGeom prst="wedgeRoundRectCallout">
            <a:avLst>
              <a:gd name="adj1" fmla="val 158532"/>
              <a:gd name="adj2" fmla="val -750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Initiating Events Analysis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6D0E50C-B752-2441-937E-18937B21C65B}"/>
              </a:ext>
            </a:extLst>
          </p:cNvPr>
          <p:cNvSpPr/>
          <p:nvPr/>
        </p:nvSpPr>
        <p:spPr>
          <a:xfrm>
            <a:off x="42698" y="2024604"/>
            <a:ext cx="2560802" cy="440580"/>
          </a:xfrm>
          <a:prstGeom prst="wedgeRoundRectCallout">
            <a:avLst>
              <a:gd name="adj1" fmla="val 168125"/>
              <a:gd name="adj2" fmla="val -16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SIL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81645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Hazards requiring 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0C8A8-3372-8E49-96CB-D54F1B2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5824"/>
            <a:ext cx="8229600" cy="4525963"/>
          </a:xfrm>
        </p:spPr>
        <p:txBody>
          <a:bodyPr/>
          <a:lstStyle/>
          <a:p>
            <a:r>
              <a:rPr lang="en-GB" dirty="0"/>
              <a:t>Hazards identified from TS2 Risk Assessment</a:t>
            </a:r>
          </a:p>
          <a:p>
            <a:r>
              <a:rPr lang="en-GB" dirty="0"/>
              <a:t>A subset require protection from PSS</a:t>
            </a:r>
          </a:p>
          <a:p>
            <a:pPr lvl="1"/>
            <a:r>
              <a:rPr lang="en-GB" dirty="0"/>
              <a:t>TS2_HAZ01, Ionising radiation (X-rays)</a:t>
            </a:r>
          </a:p>
          <a:p>
            <a:pPr lvl="1"/>
            <a:r>
              <a:rPr lang="en-GB" dirty="0"/>
              <a:t>TS2_HAZ02, Non-ionising radiation (radio frequency)</a:t>
            </a:r>
          </a:p>
          <a:p>
            <a:pPr lvl="1"/>
            <a:r>
              <a:rPr lang="en-GB" dirty="0"/>
              <a:t>TS2_HAZ03, Oxygen deficiency (ODH)</a:t>
            </a:r>
          </a:p>
          <a:p>
            <a:r>
              <a:rPr lang="en-GB" dirty="0"/>
              <a:t>Lead to a list of overall safety requirements for PSS</a:t>
            </a:r>
          </a:p>
        </p:txBody>
      </p:sp>
    </p:spTree>
    <p:extLst>
      <p:ext uri="{BB962C8B-B14F-4D97-AF65-F5344CB8AC3E}">
        <p14:creationId xmlns:p14="http://schemas.microsoft.com/office/powerpoint/2010/main" val="21502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Initiating Events Analysis </a:t>
            </a:r>
            <a:br>
              <a:rPr lang="en-GB" dirty="0"/>
            </a:br>
            <a:r>
              <a:rPr lang="en-GB" dirty="0"/>
              <a:t>Overall safety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17740D-9B1C-3B44-8E43-5F269557F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96912"/>
              </p:ext>
            </p:extLst>
          </p:nvPr>
        </p:nvGraphicFramePr>
        <p:xfrm>
          <a:off x="539552" y="1950880"/>
          <a:ext cx="814724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6563072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Req.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Requirement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bunker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 </a:t>
                      </a:r>
                      <a:r>
                        <a:rPr lang="en-GB" dirty="0"/>
                        <a:t>be searched prior to lock-up and search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</a:t>
                      </a:r>
                      <a:r>
                        <a:rPr lang="en-GB" dirty="0"/>
                        <a:t> be controlled by PSS.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PSS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 </a:t>
                      </a:r>
                      <a:r>
                        <a:rPr lang="en-GB" dirty="0"/>
                        <a:t>prevent access to TS2 bunker area during operation.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8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PSS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</a:t>
                      </a:r>
                      <a:r>
                        <a:rPr lang="en-GB" dirty="0"/>
                        <a:t> interface the RF waveguide during the Klystron testing outside of the TS2 bunker to ensure that the RF power to CM is disconnected.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7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PSS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</a:t>
                      </a:r>
                      <a:r>
                        <a:rPr lang="en-GB" dirty="0"/>
                        <a:t> have the interface with radiation monitors outside TS2 bunker area to switch off the RF power in case of high radiation.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3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ODH detection system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 </a:t>
                      </a:r>
                      <a:r>
                        <a:rPr lang="en-GB" dirty="0"/>
                        <a:t>be installed outside the TS2 bunker (if the oxygen levels inside the bunker drop below 18% the ODH evacuation alarms shall be triggered).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5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TS2PSS_REQ06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PSS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shall</a:t>
                      </a:r>
                      <a:r>
                        <a:rPr lang="en-GB" dirty="0"/>
                        <a:t> provide means within TS2 bunker to switch off the RF power in case of emergency.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5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0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6DCA8F-3DC7-B94F-B4F5-09589B93C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10354"/>
              </p:ext>
            </p:extLst>
          </p:nvPr>
        </p:nvGraphicFramePr>
        <p:xfrm>
          <a:off x="539552" y="1950880"/>
          <a:ext cx="8147247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  <a:gridCol w="1378495">
                  <a:extLst>
                    <a:ext uri="{9D8B030D-6E8A-4147-A177-3AD203B41FA5}">
                      <a16:colId xmlns:a16="http://schemas.microsoft.com/office/drawing/2014/main" val="134931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Initiating Event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Hazard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TS2PSS_IE01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operation started inadvertently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TS2_HAZ01, TS2_HAZ02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TS2PSS_IE02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Intrusion into bunker during TS2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TS2_HAZ01, TS2_HAZ02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68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TS2PSS_IE03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failure to remove waveguide prior to Klystron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TS2_HAZ01, TS2_HAZ02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87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TS2PSS_IE04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equipment failure leading to release of Helium into TS2 bunker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3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TS2PSS_IE05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radiation from bunker opening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TS2_HAZ01, TS2_HAZ02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55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9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IE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17740D-9B1C-3B44-8E43-5F269557F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54331"/>
              </p:ext>
            </p:extLst>
          </p:nvPr>
        </p:nvGraphicFramePr>
        <p:xfrm>
          <a:off x="107504" y="1600835"/>
          <a:ext cx="892899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16">
                  <a:extLst>
                    <a:ext uri="{9D8B030D-6E8A-4147-A177-3AD203B41FA5}">
                      <a16:colId xmlns:a16="http://schemas.microsoft.com/office/drawing/2014/main" val="3015807259"/>
                    </a:ext>
                  </a:extLst>
                </a:gridCol>
                <a:gridCol w="1494179">
                  <a:extLst>
                    <a:ext uri="{9D8B030D-6E8A-4147-A177-3AD203B41FA5}">
                      <a16:colId xmlns:a16="http://schemas.microsoft.com/office/drawing/2014/main" val="1392743954"/>
                    </a:ext>
                  </a:extLst>
                </a:gridCol>
                <a:gridCol w="1280725">
                  <a:extLst>
                    <a:ext uri="{9D8B030D-6E8A-4147-A177-3AD203B41FA5}">
                      <a16:colId xmlns:a16="http://schemas.microsoft.com/office/drawing/2014/main" val="618467535"/>
                    </a:ext>
                  </a:extLst>
                </a:gridCol>
                <a:gridCol w="1051800">
                  <a:extLst>
                    <a:ext uri="{9D8B030D-6E8A-4147-A177-3AD203B41FA5}">
                      <a16:colId xmlns:a16="http://schemas.microsoft.com/office/drawing/2014/main" val="75939530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79595104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24889718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319289555"/>
                    </a:ext>
                  </a:extLst>
                </a:gridCol>
              </a:tblGrid>
              <a:tr h="34801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Hazard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IE Likelihood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Conseq</a:t>
                      </a:r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72527"/>
                  </a:ext>
                </a:extLst>
              </a:tr>
              <a:tr h="2240280">
                <a:tc rowSpan="2">
                  <a:txBody>
                    <a:bodyPr/>
                    <a:lstStyle/>
                    <a:p>
                      <a:r>
                        <a:rPr lang="en-GB" dirty="0"/>
                        <a:t>TS2PSS_IE01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 operation inadvertently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Ionising radiation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 per 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Justification: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1 CM tested/month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Max. 2 weeks (10 days)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TS2 op. 1/day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TS2 op. 120/year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(=1 x 12 x 10 x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Human error 1/100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trained personnel following writing procedure, under low level of stress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The overall frequency: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1.2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&gt;20mSv / event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Ref. [RA]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2968"/>
                  </a:ext>
                </a:extLst>
              </a:tr>
              <a:tr h="22402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TS2_HAZ02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Non-ionising radiation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Burns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Ref. [RA]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2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3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TS2 PSS Initiating Events Analysis</a:t>
            </a:r>
            <a:br>
              <a:rPr lang="en-GB" dirty="0"/>
            </a:br>
            <a:r>
              <a:rPr lang="en-GB" dirty="0"/>
              <a:t>ETA – Intrusion into TS2 bunker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13_Diagram1">
            <a:extLst>
              <a:ext uri="{FF2B5EF4-FFF2-40B4-BE49-F238E27FC236}">
                <a16:creationId xmlns:a16="http://schemas.microsoft.com/office/drawing/2014/main" id="{5AA4DDAC-25CA-D045-95BD-37C5C8575C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12" y="1417638"/>
            <a:ext cx="9143287" cy="5165724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5FA7A30-411C-8341-A337-4C32217028E2}"/>
              </a:ext>
            </a:extLst>
          </p:cNvPr>
          <p:cNvSpPr/>
          <p:nvPr/>
        </p:nvSpPr>
        <p:spPr>
          <a:xfrm>
            <a:off x="0" y="1425212"/>
            <a:ext cx="1803986" cy="77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IE: Intrusion into TS2 bunker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020C09-E027-F54D-93D5-2A8AA9FAA6F5}"/>
              </a:ext>
            </a:extLst>
          </p:cNvPr>
          <p:cNvSpPr/>
          <p:nvPr/>
        </p:nvSpPr>
        <p:spPr>
          <a:xfrm>
            <a:off x="1844668" y="1425212"/>
            <a:ext cx="1808782" cy="77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TS2 Operation Warning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815841-9E76-CD46-9508-F3838E54F2A9}"/>
              </a:ext>
            </a:extLst>
          </p:cNvPr>
          <p:cNvSpPr/>
          <p:nvPr/>
        </p:nvSpPr>
        <p:spPr>
          <a:xfrm>
            <a:off x="3675880" y="1425212"/>
            <a:ext cx="1800511" cy="78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TS2PSS_SIF04: PAD lock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677D2D8-36C1-A24D-B5B1-017E9930C42B}"/>
              </a:ext>
            </a:extLst>
          </p:cNvPr>
          <p:cNvSpPr/>
          <p:nvPr/>
        </p:nvSpPr>
        <p:spPr>
          <a:xfrm>
            <a:off x="5498822" y="1414956"/>
            <a:ext cx="1800510" cy="78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TS2PSS_SIF02: Intrusion Interlock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65DAEA-F3DB-CB44-85BE-42893118A361}"/>
              </a:ext>
            </a:extLst>
          </p:cNvPr>
          <p:cNvSpPr/>
          <p:nvPr/>
        </p:nvSpPr>
        <p:spPr>
          <a:xfrm>
            <a:off x="7328619" y="1425212"/>
            <a:ext cx="1797130" cy="78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Consequence</a:t>
            </a:r>
          </a:p>
        </p:txBody>
      </p:sp>
    </p:spTree>
    <p:extLst>
      <p:ext uri="{BB962C8B-B14F-4D97-AF65-F5344CB8AC3E}">
        <p14:creationId xmlns:p14="http://schemas.microsoft.com/office/powerpoint/2010/main" val="18577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7232</TotalTime>
  <Words>1756</Words>
  <Application>Microsoft Macintosh PowerPoint</Application>
  <PresentationFormat>On-screen Show (4:3)</PresentationFormat>
  <Paragraphs>484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Safety Analysis and Safety Functions</vt:lpstr>
      <vt:lpstr>Contents </vt:lpstr>
      <vt:lpstr>Route map</vt:lpstr>
      <vt:lpstr>Route map</vt:lpstr>
      <vt:lpstr>TS2 PSS Initiating Events Analysis Hazards requiring PSS</vt:lpstr>
      <vt:lpstr>TS2 PSS Initiating Events Analysis  Overall safety requirements</vt:lpstr>
      <vt:lpstr>TS2 PSS Initiating Events Analysis IEs</vt:lpstr>
      <vt:lpstr>TS2 PSS Initiating Events Analysis IE register</vt:lpstr>
      <vt:lpstr>TS2 PSS Initiating Events Analysis ETA – Intrusion into TS2 bunker</vt:lpstr>
      <vt:lpstr>TS2 PSS Initiating Events Analysis  ETA – Failure to remove waveguide</vt:lpstr>
      <vt:lpstr>TS2 PSS Initiating Events Analysis SIFs</vt:lpstr>
      <vt:lpstr>Route map</vt:lpstr>
      <vt:lpstr>TS2 PSS SIL Determination Methodology – LOPA</vt:lpstr>
      <vt:lpstr>TS2 PSS SIL Determination Methodology – LOPA</vt:lpstr>
      <vt:lpstr>TS2 PSS SIL Determination Methodology – LOPA</vt:lpstr>
      <vt:lpstr>TS2 PSS SIL Determination Methodology – LOPA</vt:lpstr>
      <vt:lpstr>TS2 PSS SIL Determination Results</vt:lpstr>
      <vt:lpstr>TS2 PSS Initiating Events Analysis ETA – Failure to remove waveguide (NEW)</vt:lpstr>
      <vt:lpstr>TS2 PSS SIL Determination Results – Updated for TS2PSS_SIF05</vt:lpstr>
      <vt:lpstr>Route map</vt:lpstr>
      <vt:lpstr>TS2 PSS SRS (ESS-0288460)</vt:lpstr>
      <vt:lpstr>Route map</vt:lpstr>
      <vt:lpstr>TS2 PSS SIL Verification 1oo1 PLC vs 1oo2 PLCs</vt:lpstr>
      <vt:lpstr>Questions?</vt:lpstr>
      <vt:lpstr>Backup slides</vt:lpstr>
      <vt:lpstr>TS2 PSS Initiating Events Analysis (ESS-0468688)</vt:lpstr>
      <vt:lpstr>TS2 PSS SIL Determination (ESS-0288441)</vt:lpstr>
      <vt:lpstr>TS2 PSS SIL Verification (ESS-0478596)</vt:lpstr>
      <vt:lpstr>TS2 PSS Initiating Events Analysis ETA – TS2 operation inadvertently started</vt:lpstr>
      <vt:lpstr>TS2 PSS Initiating Events Analysis ETA – ODH</vt:lpstr>
      <vt:lpstr>TS2 PSS SIL Verification RBDs</vt:lpstr>
      <vt:lpstr>TS2 PSS SIL Verification RBDs</vt:lpstr>
      <vt:lpstr>TS2 PSS SIL Verification RBDs</vt:lpstr>
    </vt:vector>
  </TitlesOfParts>
  <Manager>Henrik.Carling@esss.se</Manager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Fan Ye</cp:lastModifiedBy>
  <cp:revision>302</cp:revision>
  <dcterms:created xsi:type="dcterms:W3CDTF">2013-10-29T16:05:10Z</dcterms:created>
  <dcterms:modified xsi:type="dcterms:W3CDTF">2019-02-11T14:05:53Z</dcterms:modified>
</cp:coreProperties>
</file>