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580" r:id="rId3"/>
    <p:sldId id="589" r:id="rId4"/>
    <p:sldId id="595" r:id="rId5"/>
    <p:sldId id="706" r:id="rId6"/>
    <p:sldId id="419" r:id="rId7"/>
    <p:sldId id="584" r:id="rId8"/>
    <p:sldId id="710" r:id="rId9"/>
    <p:sldId id="711" r:id="rId10"/>
    <p:sldId id="491" r:id="rId11"/>
    <p:sldId id="707" r:id="rId12"/>
    <p:sldId id="527" r:id="rId13"/>
    <p:sldId id="708" r:id="rId14"/>
    <p:sldId id="270" r:id="rId15"/>
    <p:sldId id="260" r:id="rId16"/>
    <p:sldId id="701" r:id="rId17"/>
    <p:sldId id="704" r:id="rId18"/>
    <p:sldId id="702" r:id="rId19"/>
    <p:sldId id="698" r:id="rId20"/>
    <p:sldId id="699" r:id="rId21"/>
    <p:sldId id="276" r:id="rId22"/>
    <p:sldId id="277" r:id="rId23"/>
    <p:sldId id="278" r:id="rId24"/>
    <p:sldId id="417" r:id="rId25"/>
    <p:sldId id="282" r:id="rId26"/>
    <p:sldId id="267" r:id="rId27"/>
    <p:sldId id="703" r:id="rId28"/>
  </p:sldIdLst>
  <p:sldSz cx="12192000" cy="6858000"/>
  <p:notesSz cx="6858000" cy="9144000"/>
  <p:custDataLst>
    <p:tags r:id="rId30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  <a:srgbClr val="0094CA"/>
    <a:srgbClr val="089ED6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5" autoAdjust="0"/>
    <p:restoredTop sz="87684" autoAdjust="0"/>
  </p:normalViewPr>
  <p:slideViewPr>
    <p:cSldViewPr>
      <p:cViewPr varScale="1">
        <p:scale>
          <a:sx n="109" d="100"/>
          <a:sy n="109" d="100"/>
        </p:scale>
        <p:origin x="104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2019-03-19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085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296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429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915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5216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sv-S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 – JIRA – Civil Works 1,26</a:t>
            </a:r>
            <a:r>
              <a:rPr lang="sv-SE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comprised</a:t>
            </a:r>
            <a:r>
              <a:rPr lang="sv-SE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1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sv-SE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rtl="0" eaLnBrk="1" fontAlgn="auto" latinLnBrk="0" hangingPunct="1"/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Penetration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Shielding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(A202087550) -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0.5 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Shielding Blocks Outside Transfer Area (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A202087560)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Welding Plates, Hilti Rails &amp; Small-Bore Penetrations (A202087570) 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0.09 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HVAC – Additional Electrical Penetrations (orphan scope) (A202087580) - 0.2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 Foundations for Target Equipment in D02 (A202087590) -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0.17 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Drip Plate for Grating and Connection Cell (A202087600) 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 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Sealing Between Bunker and Basement (A202087610) 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 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622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50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73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20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577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38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296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939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455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Earned 0 but scheduled 1.5M, simply missed an update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997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14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2019-03-19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2019-03-19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2019-03-19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2019-03-19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2019-03-19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4.png@01D4AC04.D4D51CD0" TargetMode="External"/><Relationship Id="rId5" Type="http://schemas.openxmlformats.org/officeDocument/2006/relationships/image" Target="../media/image11.png"/><Relationship Id="rId4" Type="http://schemas.openxmlformats.org/officeDocument/2006/relationships/image" Target="cid:image003.png@01D4AC04.D4D51CD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.xls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cid:CD218E9E-6EBA-434E-9EE4-BF1E8A5D99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cid:AEF2007A-AC9B-4106-B9C4-345EED01AA0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175000"/>
            <a:ext cx="864096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/>
              <a:t>Target Collaboration Board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Project Update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293096"/>
            <a:ext cx="6400800" cy="1345704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Mark Anthony</a:t>
            </a:r>
          </a:p>
          <a:p>
            <a:r>
              <a:rPr lang="en-GB" sz="2000" dirty="0">
                <a:solidFill>
                  <a:schemeClr val="bg1"/>
                </a:solidFill>
              </a:rPr>
              <a:t>Head of Target Division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www.europeanspallationsource.se</a:t>
            </a:r>
            <a:endParaRPr lang="en-US" sz="1600" dirty="0">
              <a:solidFill>
                <a:srgbClr val="FFFFFF"/>
              </a:solidFill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8 February 2019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341784"/>
            <a:ext cx="7139136" cy="1143000"/>
          </a:xfrm>
        </p:spPr>
        <p:txBody>
          <a:bodyPr/>
          <a:lstStyle/>
          <a:p>
            <a:r>
              <a:rPr lang="en-US"/>
              <a:t>Highlights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600203"/>
            <a:ext cx="8229600" cy="892695"/>
          </a:xfrm>
        </p:spPr>
        <p:txBody>
          <a:bodyPr>
            <a:normAutofit/>
          </a:bodyPr>
          <a:lstStyle/>
          <a:p>
            <a:r>
              <a:rPr lang="en-US" dirty="0"/>
              <a:t>HVAC Shipments arriving (Czech Inkind)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C7124-DBA2-B74D-BFD4-EAFB0A508764}"/>
              </a:ext>
            </a:extLst>
          </p:cNvPr>
          <p:cNvSpPr txBox="1"/>
          <p:nvPr/>
        </p:nvSpPr>
        <p:spPr>
          <a:xfrm>
            <a:off x="5887122" y="7473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3AA2F-2599-C94F-A6D9-3B192447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3" y="3149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428A578-C980-D141-BBEE-FCBEB134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3" y="29458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cid:image003.png@01D4AC04.D4D51CD0">
            <a:extLst>
              <a:ext uri="{FF2B5EF4-FFF2-40B4-BE49-F238E27FC236}">
                <a16:creationId xmlns:a16="http://schemas.microsoft.com/office/drawing/2014/main" id="{0B8B0663-C187-6345-816F-EAA62FBF8399}"/>
              </a:ext>
            </a:extLst>
          </p:cNvPr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0"/>
          <a:stretch>
            <a:fillRect/>
          </a:stretch>
        </p:blipFill>
        <p:spPr bwMode="auto">
          <a:xfrm>
            <a:off x="3349437" y="2734630"/>
            <a:ext cx="2591435" cy="2699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id:image004.png@01D4AC04.D4D51CD0">
            <a:extLst>
              <a:ext uri="{FF2B5EF4-FFF2-40B4-BE49-F238E27FC236}">
                <a16:creationId xmlns:a16="http://schemas.microsoft.com/office/drawing/2014/main" id="{662E2FFE-2A43-7348-AB2F-22CEE3BBDDFB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 r="-2411"/>
          <a:stretch>
            <a:fillRect/>
          </a:stretch>
        </p:blipFill>
        <p:spPr bwMode="auto">
          <a:xfrm>
            <a:off x="7272528" y="2819975"/>
            <a:ext cx="2377440" cy="2699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37960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5EA415FB-071C-4048-99E0-324B50003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950" y="2130426"/>
            <a:ext cx="8420100" cy="1470025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IKC package Summary</a:t>
            </a: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89658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49DEAD37-07B6-DD43-8C93-8C4F301F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ESS Target Station Collaborators</a:t>
            </a:r>
          </a:p>
        </p:txBody>
      </p:sp>
      <p:pic>
        <p:nvPicPr>
          <p:cNvPr id="18434" name="Content Placeholder 4">
            <a:extLst>
              <a:ext uri="{FF2B5EF4-FFF2-40B4-BE49-F238E27FC236}">
                <a16:creationId xmlns:a16="http://schemas.microsoft.com/office/drawing/2014/main" id="{3A540E7D-5838-1246-AEFB-E2DCDEC865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3951" y="3440113"/>
            <a:ext cx="2143125" cy="1154112"/>
          </a:xfrm>
        </p:spPr>
      </p:pic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6C1A21E3-880A-284A-A589-F6672C00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69" indent="-285757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28" indent="-228606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40" indent="-228606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52" indent="-228606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479EF-8FFD-DA4F-90D8-8B000E9FEA18}" type="slidenum">
              <a:rPr lang="en-GB" altLang="en-US" sz="12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200" dirty="0">
              <a:solidFill>
                <a:schemeClr val="tx1"/>
              </a:solidFill>
            </a:endParaRPr>
          </a:p>
        </p:txBody>
      </p:sp>
      <p:pic>
        <p:nvPicPr>
          <p:cNvPr id="18436" name="Picture 8">
            <a:extLst>
              <a:ext uri="{FF2B5EF4-FFF2-40B4-BE49-F238E27FC236}">
                <a16:creationId xmlns:a16="http://schemas.microsoft.com/office/drawing/2014/main" id="{EA034828-4083-6F42-A161-8989DB04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92315"/>
            <a:ext cx="7683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>
            <a:extLst>
              <a:ext uri="{FF2B5EF4-FFF2-40B4-BE49-F238E27FC236}">
                <a16:creationId xmlns:a16="http://schemas.microsoft.com/office/drawing/2014/main" id="{57F6DCEE-CAE4-554B-BBAF-AB5050821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2" y="5364165"/>
            <a:ext cx="48625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>
            <a:extLst>
              <a:ext uri="{FF2B5EF4-FFF2-40B4-BE49-F238E27FC236}">
                <a16:creationId xmlns:a16="http://schemas.microsoft.com/office/drawing/2014/main" id="{8B124151-E7A6-C745-BD9A-65579E6D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735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>
            <a:extLst>
              <a:ext uri="{FF2B5EF4-FFF2-40B4-BE49-F238E27FC236}">
                <a16:creationId xmlns:a16="http://schemas.microsoft.com/office/drawing/2014/main" id="{9A291855-B8AA-584A-8495-86EC4C1FC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706689"/>
            <a:ext cx="698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>
            <a:extLst>
              <a:ext uri="{FF2B5EF4-FFF2-40B4-BE49-F238E27FC236}">
                <a16:creationId xmlns:a16="http://schemas.microsoft.com/office/drawing/2014/main" id="{F9908A9A-E1A5-8846-B08B-1736E5B6C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94225"/>
            <a:ext cx="2044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4">
            <a:extLst>
              <a:ext uri="{FF2B5EF4-FFF2-40B4-BE49-F238E27FC236}">
                <a16:creationId xmlns:a16="http://schemas.microsoft.com/office/drawing/2014/main" id="{9681F7DA-CF71-164A-8AD0-745A6F2C8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1592263"/>
            <a:ext cx="286861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7516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1200" y="3273427"/>
            <a:ext cx="3238500" cy="684213"/>
          </a:xfrm>
          <a:prstGeom prst="rect">
            <a:avLst/>
          </a:prstGeom>
          <a:solidFill>
            <a:srgbClr val="C3D69B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Target In-Kind Packages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69" indent="-285757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28" indent="-228606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40" indent="-22860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52" indent="-22860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3E6A63-E656-9943-87A3-30F7A651C843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sv-SE" altLang="x-none" sz="12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81200" y="2527302"/>
            <a:ext cx="3238500" cy="684213"/>
          </a:xfrm>
          <a:prstGeom prst="rect">
            <a:avLst/>
          </a:prstGeom>
          <a:solidFill>
            <a:srgbClr val="E6B9B8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1200" y="4738691"/>
            <a:ext cx="3238500" cy="744537"/>
          </a:xfrm>
          <a:prstGeom prst="rect">
            <a:avLst/>
          </a:prstGeom>
          <a:solidFill>
            <a:srgbClr val="93CDDD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73266" y="4005264"/>
            <a:ext cx="3240087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391" y="1628777"/>
            <a:ext cx="3895725" cy="4032473"/>
          </a:xfrm>
        </p:spPr>
        <p:txBody>
          <a:bodyPr>
            <a:normAutofit fontScale="92500"/>
          </a:bodyPr>
          <a:lstStyle/>
          <a:p>
            <a:pPr marL="53976" indent="0"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Target Sub-Project has 22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in-kind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TA or CA signed for 10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Partner selected for another 4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Completed 2</a:t>
            </a:r>
          </a:p>
          <a:p>
            <a:pPr marL="635016" lvl="1" indent="-230193"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635016" lvl="1" indent="-230193">
              <a:defRPr/>
            </a:pPr>
            <a:r>
              <a:rPr lang="en-US" dirty="0"/>
              <a:t>Self Performing 6 work elements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95D7A1-7D30-1543-BC67-71FC25485103}"/>
              </a:ext>
            </a:extLst>
          </p:cNvPr>
          <p:cNvSpPr txBox="1"/>
          <p:nvPr/>
        </p:nvSpPr>
        <p:spPr>
          <a:xfrm>
            <a:off x="1631419" y="6464577"/>
            <a:ext cx="654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78.2M€ total Inkind achieved, this represents 37% of Target Scope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ED7FE3-7E7B-9B48-94E3-3A40F5B11E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51984" y="1487637"/>
          <a:ext cx="4419600" cy="496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4" imgW="4419600" imgH="4965700" progId="Excel.Sheet.12">
                  <p:embed/>
                </p:oleObj>
              </mc:Choice>
              <mc:Fallback>
                <p:oleObj name="Worksheet" r:id="rId4" imgW="4419600" imgH="49657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1ED7FE3-7E7B-9B48-94E3-3A40F5B11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1984" y="1487637"/>
                        <a:ext cx="4419600" cy="496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41592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8531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Welding of the target wheel shroud creates too much distortion, Test of mockup #3 planned mid-Feb, CDR postponed to May 19, slip of 5 months.</a:t>
            </a:r>
          </a:p>
          <a:p>
            <a:r>
              <a:rPr lang="en-US" dirty="0"/>
              <a:t>It is hard to verify the target monitoring system instruments to be radiation hard for 1 year.</a:t>
            </a:r>
          </a:p>
          <a:p>
            <a:r>
              <a:rPr lang="en-US" dirty="0"/>
              <a:t>CVR lack progress for some tasks in the Target He Cooling System, loosing float, mtg. on </a:t>
            </a:r>
            <a:r>
              <a:rPr lang="en-US" dirty="0" err="1"/>
              <a:t>feb</a:t>
            </a:r>
            <a:r>
              <a:rPr lang="en-US" dirty="0"/>
              <a:t> 11th </a:t>
            </a:r>
          </a:p>
          <a:p>
            <a:r>
              <a:rPr lang="en-US" dirty="0" err="1"/>
              <a:t>Industeel</a:t>
            </a:r>
            <a:r>
              <a:rPr lang="en-US" dirty="0"/>
              <a:t> material delivery schedule is aggressive, WP 2, 3, &amp; 4 working out partial delivery sequencing against schedule need dates. Float to installation dates will be reduced.</a:t>
            </a:r>
          </a:p>
          <a:p>
            <a:r>
              <a:rPr lang="en-US" dirty="0"/>
              <a:t>Problems finding qualified suppliers and credible offers. </a:t>
            </a:r>
          </a:p>
          <a:p>
            <a:pPr lvl="1"/>
            <a:r>
              <a:rPr lang="en-US" dirty="0"/>
              <a:t>Port Blocks.  Invoked article 16 of EU procurement rules to allow direct negotiations with suppliers.  Supplier found but resulted in a delay of 4 months.</a:t>
            </a:r>
          </a:p>
          <a:p>
            <a:pPr lvl="1"/>
            <a:r>
              <a:rPr lang="en-US" dirty="0"/>
              <a:t>Tuning Beam Dump material supplier, …just resolved</a:t>
            </a:r>
          </a:p>
          <a:p>
            <a:pPr lvl="1"/>
            <a:r>
              <a:rPr lang="en-US" dirty="0"/>
              <a:t>Ferrofluidic seals for target wheel</a:t>
            </a:r>
          </a:p>
          <a:p>
            <a:pPr lvl="1"/>
            <a:r>
              <a:rPr lang="en-US" dirty="0"/>
              <a:t>Radiolysis Gas Handling System, Ion-exchange columns</a:t>
            </a:r>
          </a:p>
          <a:p>
            <a:pPr lvl="1"/>
            <a:r>
              <a:rPr lang="en-US" dirty="0"/>
              <a:t>Helium Purification System components</a:t>
            </a:r>
          </a:p>
          <a:p>
            <a:pPr lvl="1"/>
            <a:r>
              <a:rPr lang="en-US" dirty="0"/>
              <a:t>Light Shutter automation</a:t>
            </a:r>
          </a:p>
          <a:p>
            <a:r>
              <a:rPr lang="en-US" dirty="0"/>
              <a:t>Delays of NBOA designs causing NBPI schedule to slip into negative float on installation activities (-45 days). Only 1 design received, LOKI.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5274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42916" y="1476004"/>
            <a:ext cx="9089881" cy="337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3432" y="4850016"/>
            <a:ext cx="5256584" cy="135421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SV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Cumulative schedule variance for Target is -6.3 M€;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Since the Rebaseline is -6.2M€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For the period is -2.9M€</a:t>
            </a:r>
          </a:p>
        </p:txBody>
      </p:sp>
      <p:pic>
        <p:nvPicPr>
          <p:cNvPr id="3" name="Picture 2" descr="&lt;CH224&g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71334" y="3343492"/>
            <a:ext cx="5633042" cy="413779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70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20336" y="2710547"/>
            <a:ext cx="1363028" cy="1243013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9D114-0124-1E43-98EA-A4BE81D7A389}"/>
              </a:ext>
            </a:extLst>
          </p:cNvPr>
          <p:cNvSpPr txBox="1"/>
          <p:nvPr/>
        </p:nvSpPr>
        <p:spPr>
          <a:xfrm>
            <a:off x="6672064" y="5143939"/>
            <a:ext cx="467621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CV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Cumulative cost variance for Target is -6.3M€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Since Rebaseline in June is -2.5M€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For the Period is +508K€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332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Variance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1127448" y="1442574"/>
            <a:ext cx="10454952" cy="483209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Current Status -6.2M since the Rebaseline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-4.2M€ is In-Kind related delays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-1.2M Target He Cooling Circulator and </a:t>
            </a:r>
            <a:r>
              <a:rPr lang="en-US" sz="1600" dirty="0" err="1"/>
              <a:t>Hx’s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-0.6M Monolith vessel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-0.7M HVAC components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-1.2M Primary &amp; Intermediate water cooling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-2.1M€is Self Perform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-1.5M Julich work on MRP (note Julich treated as self perform)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-0.3M Port Block &amp; </a:t>
            </a:r>
            <a:r>
              <a:rPr lang="en-US" sz="1600" dirty="0" err="1"/>
              <a:t>NNBar</a:t>
            </a:r>
            <a:r>
              <a:rPr lang="en-US" sz="1600" dirty="0"/>
              <a:t> material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-0.2M storage tanks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-0.3M Stainless steel liner material</a:t>
            </a:r>
          </a:p>
          <a:p>
            <a:pPr marL="742950" lvl="1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SV from Inkind partners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Challenging, delays continue to add to the variance, ESS Bilbao will add more SV as those activities are slipping.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SV from self perform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SV will disappear after the January progress window. 1.5M just for the Jülich work and the for activities for which have now moved forward.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0DBED-B360-F94C-874B-740675B8CB39}"/>
              </a:ext>
            </a:extLst>
          </p:cNvPr>
          <p:cNvSpPr txBox="1"/>
          <p:nvPr/>
        </p:nvSpPr>
        <p:spPr>
          <a:xfrm>
            <a:off x="9120337" y="1107094"/>
            <a:ext cx="1250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(Earned – Planned)</a:t>
            </a:r>
          </a:p>
        </p:txBody>
      </p:sp>
    </p:spTree>
    <p:extLst>
      <p:ext uri="{BB962C8B-B14F-4D97-AF65-F5344CB8AC3E}">
        <p14:creationId xmlns:p14="http://schemas.microsoft.com/office/powerpoint/2010/main" val="31712493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per Cost Type - Cash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408" y="1556792"/>
            <a:ext cx="12412382" cy="35843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8" name="Rectangle 7"/>
          <p:cNvSpPr/>
          <p:nvPr/>
        </p:nvSpPr>
        <p:spPr>
          <a:xfrm>
            <a:off x="6744072" y="3967816"/>
            <a:ext cx="936104" cy="685320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87693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Variance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1127448" y="1628801"/>
            <a:ext cx="9721080" cy="4216539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Total Project CV is – 6,3 m€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Labor -4,4 m€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-4.3M before Rebaseline and is historical because nearly all resources were planned as employees but work was done by contractors. </a:t>
            </a:r>
            <a:endParaRPr lang="en-US" dirty="0">
              <a:solidFill>
                <a:srgbClr val="FF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-0.1M after Rebaseline and is the gap between consultant and ESS staff rates (Small but still occurring in WP2)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Additional Hours for support for ESS Bilbao were needed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Non labor -1,9 m€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is related to invoice timing and will self correct in the next month report. The major part of this comes from WP 3 and is related to invoices from Jülich (TMP &amp; NBEX).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Expect non labor element will move up and down depending on timing issues.</a:t>
            </a:r>
          </a:p>
          <a:p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120336" y="1107094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(Earned – Actual)</a:t>
            </a:r>
          </a:p>
        </p:txBody>
      </p:sp>
    </p:spTree>
    <p:extLst>
      <p:ext uri="{BB962C8B-B14F-4D97-AF65-F5344CB8AC3E}">
        <p14:creationId xmlns:p14="http://schemas.microsoft.com/office/powerpoint/2010/main" val="16916078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L1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500030"/>
              </p:ext>
            </p:extLst>
          </p:nvPr>
        </p:nvGraphicFramePr>
        <p:xfrm>
          <a:off x="1631505" y="1158689"/>
          <a:ext cx="8485001" cy="564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8339">
                  <a:extLst>
                    <a:ext uri="{9D8B030D-6E8A-4147-A177-3AD203B41FA5}">
                      <a16:colId xmlns:a16="http://schemas.microsoft.com/office/drawing/2014/main" val="51054168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245510397"/>
                    </a:ext>
                  </a:extLst>
                </a:gridCol>
                <a:gridCol w="1980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7019">
                <a:tc>
                  <a:txBody>
                    <a:bodyPr/>
                    <a:lstStyle/>
                    <a:p>
                      <a:pPr algn="ctr"/>
                      <a:r>
                        <a:rPr lang="sv-SE" sz="1400" err="1"/>
                        <a:t>Name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Baseline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err="1"/>
                        <a:t>Current</a:t>
                      </a:r>
                      <a:endParaRPr lang="sv-SE" sz="1400"/>
                    </a:p>
                    <a:p>
                      <a:pPr algn="ctr"/>
                      <a:r>
                        <a:rPr lang="sv-SE" sz="1400" err="1"/>
                        <a:t>Forecast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Δ since last 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Total Float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Status (R, Y, G)</a:t>
                      </a:r>
                    </a:p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Impact/Action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340">
                <a:tc>
                  <a:txBody>
                    <a:bodyPr/>
                    <a:lstStyle/>
                    <a:p>
                      <a:r>
                        <a:rPr lang="en-US" sz="1600" dirty="0"/>
                        <a:t>Delivery on Site - Monolith Vessel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2019-07-09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2019-12-17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-16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-16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Target CP to RBOT, start of installation Jan 8</a:t>
                      </a:r>
                      <a:r>
                        <a:rPr lang="en-US" sz="1300" baseline="30000" dirty="0"/>
                        <a:t>th</a:t>
                      </a:r>
                      <a:r>
                        <a:rPr lang="en-US" sz="130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US" sz="1600"/>
                        <a:t>Delivery On Site - Cold Moderator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2019-02-11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2019-11-13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265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805">
                <a:tc>
                  <a:txBody>
                    <a:bodyPr/>
                    <a:lstStyle/>
                    <a:p>
                      <a:r>
                        <a:rPr lang="en-US" sz="1600"/>
                        <a:t>Installation Complete - Target </a:t>
                      </a:r>
                      <a:r>
                        <a:rPr lang="en-US" sz="1600" err="1"/>
                        <a:t>Cryoplant</a:t>
                      </a:r>
                      <a:r>
                        <a:rPr lang="en-US" sz="1600"/>
                        <a:t>  (Helium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2018-11-16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2019-06-05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422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299">
                <a:tc>
                  <a:txBody>
                    <a:bodyPr/>
                    <a:lstStyle/>
                    <a:p>
                      <a:r>
                        <a:rPr lang="en-US" sz="1600"/>
                        <a:t>Delivery - Complete Target Wheel to ESS Site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2019-11-08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2020-05-21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94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299">
                <a:tc>
                  <a:txBody>
                    <a:bodyPr/>
                    <a:lstStyle/>
                    <a:p>
                      <a:r>
                        <a:rPr lang="en-US" sz="1600"/>
                        <a:t>Tuning Beam Dump Ready for Proton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2019-07-26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2019-09-19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AD needed by Dec 1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560206"/>
                  </a:ext>
                </a:extLst>
              </a:tr>
              <a:tr h="435299">
                <a:tc>
                  <a:txBody>
                    <a:bodyPr/>
                    <a:lstStyle/>
                    <a:p>
                      <a:r>
                        <a:rPr lang="en-US" sz="1600"/>
                        <a:t>Installation - 1st Survey of TCS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2020-08-19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2020-09-15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Target CP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956370"/>
                  </a:ext>
                </a:extLst>
              </a:tr>
              <a:tr h="435299">
                <a:tc>
                  <a:txBody>
                    <a:bodyPr/>
                    <a:lstStyle/>
                    <a:p>
                      <a:r>
                        <a:rPr lang="en-US" sz="1600"/>
                        <a:t>WP3 System Test complete – </a:t>
                      </a:r>
                      <a:r>
                        <a:rPr lang="en-US" sz="1600" err="1"/>
                        <a:t>Cryo</a:t>
                      </a:r>
                      <a:r>
                        <a:rPr lang="en-US" sz="1600"/>
                        <a:t> + LH2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2021-11-02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2021-10-20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515344"/>
                  </a:ext>
                </a:extLst>
              </a:tr>
              <a:tr h="435299">
                <a:tc>
                  <a:txBody>
                    <a:bodyPr/>
                    <a:lstStyle/>
                    <a:p>
                      <a:r>
                        <a:rPr lang="en-US" sz="1600"/>
                        <a:t>Target ready for BOT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2022-03-09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2022-03-09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Unchanged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85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79266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Target Project is 40% complete</a:t>
            </a: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69" indent="-285757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28" indent="-228606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40" indent="-22860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52" indent="-22860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8619F5-0E6A-E14E-86D1-E42AE1DB5408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sv-SE" altLang="x-none" sz="1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9416" y="1600200"/>
            <a:ext cx="10297144" cy="48529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Current budget at completion for the ESS Target </a:t>
            </a:r>
            <a:br>
              <a:rPr lang="en-US" dirty="0"/>
            </a:br>
            <a:r>
              <a:rPr lang="en-US" dirty="0"/>
              <a:t>Sub-project is 208.1M€</a:t>
            </a:r>
          </a:p>
          <a:p>
            <a:pPr eaLnBrk="1" hangingPunct="1">
              <a:defRPr/>
            </a:pPr>
            <a:r>
              <a:rPr lang="en-US" dirty="0"/>
              <a:t>Earned value as of December 2018 is 80.6M€</a:t>
            </a: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Cumulated Schedule Performance Index is 0.93 </a:t>
            </a:r>
            <a:endParaRPr lang="en-US" dirty="0">
              <a:solidFill>
                <a:srgbClr val="FF0000"/>
              </a:solidFill>
            </a:endParaRP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Actual cost spent as of September is 86.8M€, Cost performance index 0.90</a:t>
            </a:r>
          </a:p>
          <a:p>
            <a:pPr eaLnBrk="1" hangingPunct="1">
              <a:defRPr/>
            </a:pPr>
            <a:r>
              <a:rPr lang="en-US" dirty="0"/>
              <a:t>Preliminary Design Phase is 94% completed, 3 remaining</a:t>
            </a:r>
          </a:p>
          <a:p>
            <a:pPr eaLnBrk="1" hangingPunct="1">
              <a:defRPr/>
            </a:pPr>
            <a:r>
              <a:rPr lang="en-US" dirty="0"/>
              <a:t>42 CDRs have been conducted in total. 17 during 2018 whereof 6 of those were conducted in December.</a:t>
            </a:r>
          </a:p>
        </p:txBody>
      </p:sp>
    </p:spTree>
    <p:extLst>
      <p:ext uri="{BB962C8B-B14F-4D97-AF65-F5344CB8AC3E}">
        <p14:creationId xmlns:p14="http://schemas.microsoft.com/office/powerpoint/2010/main" val="354040670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L2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87275"/>
              </p:ext>
            </p:extLst>
          </p:nvPr>
        </p:nvGraphicFramePr>
        <p:xfrm>
          <a:off x="1524000" y="1484784"/>
          <a:ext cx="9143998" cy="510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405">
                  <a:extLst>
                    <a:ext uri="{9D8B030D-6E8A-4147-A177-3AD203B41FA5}">
                      <a16:colId xmlns:a16="http://schemas.microsoft.com/office/drawing/2014/main" val="510541689"/>
                    </a:ext>
                  </a:extLst>
                </a:gridCol>
                <a:gridCol w="698405">
                  <a:extLst>
                    <a:ext uri="{9D8B030D-6E8A-4147-A177-3AD203B41FA5}">
                      <a16:colId xmlns:a16="http://schemas.microsoft.com/office/drawing/2014/main" val="2245510397"/>
                    </a:ext>
                  </a:extLst>
                </a:gridCol>
                <a:gridCol w="2057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92727">
                <a:tc>
                  <a:txBody>
                    <a:bodyPr/>
                    <a:lstStyle/>
                    <a:p>
                      <a:pPr algn="ctr"/>
                      <a:r>
                        <a:rPr lang="sv-SE" sz="1100" err="1"/>
                        <a:t>Name</a:t>
                      </a:r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Baseline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err="1"/>
                        <a:t>Current</a:t>
                      </a:r>
                      <a:endParaRPr lang="sv-SE" sz="1100"/>
                    </a:p>
                    <a:p>
                      <a:pPr algn="ctr"/>
                      <a:r>
                        <a:rPr lang="sv-SE" sz="1100" err="1"/>
                        <a:t>Forecast</a:t>
                      </a:r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err="1"/>
                        <a:t>Δ</a:t>
                      </a:r>
                      <a:r>
                        <a:rPr lang="en-US" sz="1100"/>
                        <a:t> since last month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Total Float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Status (R, Y, G)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Impact/Action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/>
                        <a:t>Contract Signed  - Cryogenic Transfer Line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2018-06-21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2019-02-19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Teamed up with AD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256">
                <a:tc>
                  <a:txBody>
                    <a:bodyPr/>
                    <a:lstStyle/>
                    <a:p>
                      <a:r>
                        <a:rPr lang="en-US" sz="1600"/>
                        <a:t>All PDRs completed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2019-02-05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2019-08-19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48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TSS CDR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2018-11-23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2019-05-19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Resources dedicated to licensing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CDR Monolith Port Block Shielding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2018-10-02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2019-02-08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CDR Proton Beam Instr. Plug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2019-01-22</a:t>
                      </a:r>
                    </a:p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2019-08-05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/>
                        <a:t>CDR Target Wheel Vessel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2018-05-02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2019-01-29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123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198065"/>
                  </a:ext>
                </a:extLst>
              </a:tr>
              <a:tr h="571307">
                <a:tc>
                  <a:txBody>
                    <a:bodyPr/>
                    <a:lstStyle/>
                    <a:p>
                      <a:r>
                        <a:rPr lang="en-US" sz="1600" dirty="0"/>
                        <a:t>CDR – Beam Drift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2019-04-23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2019-02-28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139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63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29160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1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545343"/>
              </p:ext>
            </p:extLst>
          </p:nvPr>
        </p:nvGraphicFramePr>
        <p:xfrm>
          <a:off x="1487488" y="1628800"/>
          <a:ext cx="9036496" cy="5037828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382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702">
                  <a:extLst>
                    <a:ext uri="{9D8B030D-6E8A-4147-A177-3AD203B41FA5}">
                      <a16:colId xmlns:a16="http://schemas.microsoft.com/office/drawing/2014/main" val="3943376721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151">
                <a:tc>
                  <a:txBody>
                    <a:bodyPr/>
                    <a:lstStyle/>
                    <a:p>
                      <a:pPr algn="l"/>
                      <a:r>
                        <a:rPr lang="sv-SE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Comment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93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/>
                        <a:t>Budget At Completion (BAC)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208.1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2320"/>
                  </a:ext>
                </a:extLst>
              </a:tr>
              <a:tr h="414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trike="noStrike" noProof="0" dirty="0"/>
                        <a:t>Casks and associated handling devices (</a:t>
                      </a:r>
                      <a:r>
                        <a:rPr lang="en-CA" sz="1400" dirty="0"/>
                        <a:t>A20173220</a:t>
                      </a:r>
                      <a:r>
                        <a:rPr lang="en-GB" sz="1400" strike="noStrike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 noProof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400" strike="sngStrike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</a:t>
                      </a:r>
                      <a:r>
                        <a:rPr lang="en-GB" sz="1400" strike="noStrike" noProof="0" dirty="0"/>
                        <a:t> Based on Market survey from UK. Additional 7.9M is in Risk Register, cost known by end of Feb.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884718"/>
                  </a:ext>
                </a:extLst>
              </a:tr>
              <a:tr h="370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Installation organisation 2019 -22 (</a:t>
                      </a:r>
                      <a:r>
                        <a:rPr lang="en-CA" sz="1400" dirty="0"/>
                        <a:t>A20159190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5.14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526k€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2389082"/>
                  </a:ext>
                </a:extLst>
              </a:tr>
              <a:tr h="718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Installation infrastructure</a:t>
                      </a:r>
                      <a:r>
                        <a:rPr lang="en-GB" sz="1400" baseline="0" noProof="0" dirty="0"/>
                        <a:t> </a:t>
                      </a:r>
                      <a:r>
                        <a:rPr lang="en-GB" sz="1400" baseline="0" noProof="0" dirty="0" err="1"/>
                        <a:t>incl</a:t>
                      </a:r>
                      <a:r>
                        <a:rPr lang="en-GB" sz="1400" baseline="0" noProof="0" dirty="0"/>
                        <a:t> Laydown and Transport (Non-labour) 2019-22 (</a:t>
                      </a:r>
                      <a:r>
                        <a:rPr lang="en-CA" sz="1400" dirty="0"/>
                        <a:t>A20173270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1.42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167k€ by CR0224</a:t>
                      </a:r>
                    </a:p>
                    <a:p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8436424"/>
                  </a:ext>
                </a:extLst>
              </a:tr>
              <a:tr h="486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Monolith and NBEX Installation (</a:t>
                      </a:r>
                      <a:r>
                        <a:rPr lang="en-CA" sz="1400" dirty="0"/>
                        <a:t>A20173260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Additional technicians for double crews. Reduced 167k€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5515039"/>
                  </a:ext>
                </a:extLst>
              </a:tr>
              <a:tr h="51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NBEX HW. (Insert, removal tool, casks except NBOA) (</a:t>
                      </a:r>
                      <a:r>
                        <a:rPr lang="en-CA" sz="1400" dirty="0"/>
                        <a:t>A20177990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Estimate 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based on RFIs received. Additional 2.5M is in Risk Register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2823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Monolith Port Blocks </a:t>
                      </a:r>
                      <a:r>
                        <a:rPr lang="mr-IN" sz="1400" noProof="0" dirty="0"/>
                        <a:t>–</a:t>
                      </a:r>
                      <a:r>
                        <a:rPr lang="en-GB" sz="1400" noProof="0" dirty="0"/>
                        <a:t> HW (</a:t>
                      </a:r>
                      <a:r>
                        <a:rPr lang="en-CA" sz="1400" dirty="0"/>
                        <a:t>A20173250</a:t>
                      </a:r>
                      <a:r>
                        <a:rPr lang="en-GB" sz="1400" noProof="0" dirty="0"/>
                        <a:t>) 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 from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in-kind candidate. Bids received,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 contract award by Jan 30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085553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Drift </a:t>
                      </a:r>
                      <a:r>
                        <a:rPr lang="sv-S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Room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HW (</a:t>
                      </a:r>
                      <a:r>
                        <a:rPr lang="en-CA" sz="1400" dirty="0"/>
                        <a:t>A20202370</a:t>
                      </a: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Isolation valve, higher activation change in shielding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64439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CF</a:t>
                      </a:r>
                      <a:r>
                        <a:rPr lang="en-GB" sz="1400" baseline="0" noProof="0" dirty="0"/>
                        <a:t> - </a:t>
                      </a:r>
                      <a:r>
                        <a:rPr lang="en-GB" sz="1400" noProof="0" dirty="0"/>
                        <a:t>JIRA Item, lifting equipment (</a:t>
                      </a:r>
                      <a:r>
                        <a:rPr lang="en-CA" sz="1400" dirty="0"/>
                        <a:t>A20196640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Estimate is for both the cask lifting yoke and the lifting plate for NBEX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44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34659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2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32468"/>
              </p:ext>
            </p:extLst>
          </p:nvPr>
        </p:nvGraphicFramePr>
        <p:xfrm>
          <a:off x="1487488" y="1663716"/>
          <a:ext cx="9036496" cy="4845035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66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583">
                  <a:extLst>
                    <a:ext uri="{9D8B030D-6E8A-4147-A177-3AD203B41FA5}">
                      <a16:colId xmlns:a16="http://schemas.microsoft.com/office/drawing/2014/main" val="399516998"/>
                    </a:ext>
                  </a:extLst>
                </a:gridCol>
                <a:gridCol w="3237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964">
                <a:tc>
                  <a:txBody>
                    <a:bodyPr/>
                    <a:lstStyle/>
                    <a:p>
                      <a:pPr algn="l"/>
                      <a:r>
                        <a:rPr lang="sv-SE" sz="14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400" dirty="0" err="1"/>
                        <a:t>Comment</a:t>
                      </a: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Active Cells Installation Infrastructure (</a:t>
                      </a:r>
                      <a:r>
                        <a:rPr lang="en-CA" sz="1400" dirty="0"/>
                        <a:t>A20173290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Manpower paid by RACE, infrastructure by</a:t>
                      </a:r>
                      <a:r>
                        <a:rPr lang="en-GB" sz="1400" baseline="0" noProof="0" dirty="0"/>
                        <a:t> us.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Reduced 120k€ by CR0224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104375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Shielding of water pipes in connection cell (Material and installation) (</a:t>
                      </a:r>
                      <a:r>
                        <a:rPr lang="en-CA" sz="1400" dirty="0"/>
                        <a:t>A20172370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Higher activation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7668156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/>
                        <a:t>Shielding doors</a:t>
                      </a:r>
                      <a:r>
                        <a:rPr lang="en-GB" sz="1400" baseline="0" noProof="0" dirty="0"/>
                        <a:t> in Target Building (</a:t>
                      </a:r>
                      <a:r>
                        <a:rPr lang="en-CA" sz="1400" dirty="0"/>
                        <a:t>A20177060</a:t>
                      </a:r>
                      <a:r>
                        <a:rPr lang="en-GB" sz="1400" noProof="0" dirty="0"/>
                        <a:t>)</a:t>
                      </a:r>
                      <a:endParaRPr lang="en-C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Orphan scope, </a:t>
                      </a: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working with Norwegian and Czech</a:t>
                      </a:r>
                      <a:r>
                        <a:rPr lang="en-GB" sz="1400" baseline="0" noProof="0" dirty="0">
                          <a:solidFill>
                            <a:schemeClr val="tx1"/>
                          </a:solidFill>
                        </a:rPr>
                        <a:t> suppliers, preliminary estimate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112102"/>
                  </a:ext>
                </a:extLst>
              </a:tr>
              <a:tr h="486412"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Travel and service cost 2020-22 (</a:t>
                      </a:r>
                      <a:r>
                        <a:rPr lang="en-CA" sz="1400" dirty="0"/>
                        <a:t>A20202390)</a:t>
                      </a:r>
                      <a:endParaRPr lang="en-GB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Longer construction period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6723736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Increased staffing cost 2020-22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A20202420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5.9 / 3.7   (Employees / Contracted) Note: does not include any initial ops funding transfer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21878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PBW Primary Cooling System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20172980&amp; A20173030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-0.425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expensive than planned for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321789"/>
                  </a:ext>
                </a:extLst>
              </a:tr>
              <a:tr h="523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Installation savings - A Pool for  Installation Support Group and Cable routing 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A20173040)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-0.18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Decided by CCB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538890"/>
                  </a:ext>
                </a:extLst>
              </a:tr>
              <a:tr h="517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 Purification System savings (</a:t>
                      </a:r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A999920159170</a:t>
                      </a:r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-4.0</a:t>
                      </a:r>
                      <a:endParaRPr lang="en-GB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Expect CCB review Feb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333717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092608" y="3501009"/>
          <a:ext cx="1262584" cy="397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220688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3570192"/>
                  </a:ext>
                </a:extLst>
              </a:tr>
              <a:tr h="68356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A202081600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567125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 rot="10800000">
            <a:off x="12301979" y="3555918"/>
            <a:ext cx="57314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ight Arrow 8"/>
          <p:cNvSpPr/>
          <p:nvPr/>
        </p:nvSpPr>
        <p:spPr>
          <a:xfrm>
            <a:off x="-2547654" y="4869160"/>
            <a:ext cx="23173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-3924944" y="82244"/>
          <a:ext cx="1262584" cy="6302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A202080910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76432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A202080950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73554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A202080960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61221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A202080970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62027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A202080980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64296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A202080990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A202081000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A202081010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577493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          A202081020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049718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          A202081030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20254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460709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A202081240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911368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5777961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081301"/>
                  </a:ext>
                </a:extLst>
              </a:tr>
              <a:tr h="290382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A202081540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664407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633420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A202081580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471905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A202081800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3515592"/>
                  </a:ext>
                </a:extLst>
              </a:tr>
              <a:tr h="122193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A202081770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30713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A202081790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4949994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A202081860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6277673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145163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A202081880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4218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645938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8127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92459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21960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6238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332097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758125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34759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A202087730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2980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373168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440873"/>
                  </a:ext>
                </a:extLst>
              </a:tr>
              <a:tr h="131499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A202087680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239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1364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 remaining after </a:t>
            </a:r>
            <a:r>
              <a:rPr lang="en-US" dirty="0" err="1"/>
              <a:t>Rebaseline</a:t>
            </a:r>
            <a:r>
              <a:rPr lang="en-US" dirty="0"/>
              <a:t> 3 of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3536" y="6492876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543971"/>
              </p:ext>
            </p:extLst>
          </p:nvPr>
        </p:nvGraphicFramePr>
        <p:xfrm>
          <a:off x="1487488" y="1916832"/>
          <a:ext cx="9144001" cy="2770698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644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304">
                  <a:extLst>
                    <a:ext uri="{9D8B030D-6E8A-4147-A177-3AD203B41FA5}">
                      <a16:colId xmlns:a16="http://schemas.microsoft.com/office/drawing/2014/main" val="1955810628"/>
                    </a:ext>
                  </a:extLst>
                </a:gridCol>
                <a:gridCol w="3334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227"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M€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Radiolysis Gas Treatment (A202081950)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need to cover manufacturing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installation</a:t>
                      </a:r>
                      <a:endParaRPr lang="en-GB" sz="14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22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/>
                        <a:t>CF – Jira – Civil 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1,26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Shielding, Penetrations,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3150859"/>
                  </a:ext>
                </a:extLst>
              </a:tr>
              <a:tr h="5405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ACF schedule delays and as built tolerances out of spec</a:t>
                      </a:r>
                      <a:r>
                        <a:rPr lang="en-CA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(A202087810)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0.45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RFR Solutions delay access, cask pit lids out of tolerance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9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noProof="0" dirty="0"/>
                        <a:t>Total Remaining Forecast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</a:rPr>
                        <a:t>25.53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/>
                        <a:t>(6.78M in deductions, 2.4M in adds for net reduction of 4.3M)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57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b="1" noProof="0" dirty="0"/>
                        <a:t>Estimate At Completion (EAC)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233.63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noProof="0" dirty="0"/>
                        <a:t>(CR’s 14.8M-4.3M reduction=10.5Mnet)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591962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2200474" y="1860639"/>
          <a:ext cx="1262584" cy="1240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584">
                  <a:extLst>
                    <a:ext uri="{9D8B030D-6E8A-4147-A177-3AD203B41FA5}">
                      <a16:colId xmlns:a16="http://schemas.microsoft.com/office/drawing/2014/main" val="203656783"/>
                    </a:ext>
                  </a:extLst>
                </a:gridCol>
              </a:tblGrid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noProof="0" dirty="0"/>
                        <a:t>A202087550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76432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dirty="0"/>
                        <a:t>A202087560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73554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A202087570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61221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A202087580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620273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A202087590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642969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A202087600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976890"/>
                  </a:ext>
                </a:extLst>
              </a:tr>
              <a:tr h="80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/>
                        <a:t>A202087610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960720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-876094" y="2336700"/>
            <a:ext cx="81429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95238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88641"/>
            <a:ext cx="7139136" cy="1063229"/>
          </a:xfrm>
        </p:spPr>
        <p:txBody>
          <a:bodyPr>
            <a:normAutofit/>
          </a:bodyPr>
          <a:lstStyle/>
          <a:p>
            <a:r>
              <a:rPr lang="en-US" b="1" dirty="0"/>
              <a:t>Target – Top 5 Risk Mitigation Status</a:t>
            </a:r>
            <a:br>
              <a:rPr lang="en-US" sz="1200" dirty="0"/>
            </a:br>
            <a:r>
              <a:rPr lang="en-US" sz="1800" dirty="0"/>
              <a:t>Value of cost risk* =  min 26 M€, max 38 M€, expected 32M€ </a:t>
            </a:r>
            <a:r>
              <a:rPr lang="en-US" sz="1800" dirty="0">
                <a:solidFill>
                  <a:srgbClr val="FF0000"/>
                </a:solidFill>
              </a:rPr>
              <a:t>(46 M€) </a:t>
            </a:r>
            <a:br>
              <a:rPr lang="en-US" sz="1200" dirty="0"/>
            </a:b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5134"/>
              </p:ext>
            </p:extLst>
          </p:nvPr>
        </p:nvGraphicFramePr>
        <p:xfrm>
          <a:off x="839416" y="1572348"/>
          <a:ext cx="10116616" cy="4915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7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5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363">
                  <a:extLst>
                    <a:ext uri="{9D8B030D-6E8A-4147-A177-3AD203B41FA5}">
                      <a16:colId xmlns:a16="http://schemas.microsoft.com/office/drawing/2014/main" val="2191788970"/>
                    </a:ext>
                  </a:extLst>
                </a:gridCol>
                <a:gridCol w="557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65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65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435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Risk ID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Event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Potential Impact</a:t>
                      </a:r>
                    </a:p>
                    <a:p>
                      <a:pPr algn="l"/>
                      <a:r>
                        <a:rPr lang="en-US" sz="800" b="1" dirty="0"/>
                        <a:t>C – Cost</a:t>
                      </a:r>
                    </a:p>
                    <a:p>
                      <a:pPr algn="l"/>
                      <a:r>
                        <a:rPr lang="en-US" sz="800" b="1" dirty="0"/>
                        <a:t>S – Schedule</a:t>
                      </a:r>
                    </a:p>
                    <a:p>
                      <a:pPr algn="l"/>
                      <a:r>
                        <a:rPr lang="en-US" sz="800" b="1" dirty="0"/>
                        <a:t>Q – Quality and Function</a:t>
                      </a:r>
                      <a:endParaRPr lang="en-US" sz="11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err="1"/>
                        <a:t>Proba-bility</a:t>
                      </a:r>
                      <a:endParaRPr lang="en-US" sz="1100" b="1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Mitigation measures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 Due date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936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Staffing level is too low for the workload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5M€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3 (35%)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 identified in Forecast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Move work to initial</a:t>
                      </a: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ops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Secure funding for 2019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Staff plan review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190228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190228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178072"/>
                  </a:ext>
                </a:extLst>
              </a:tr>
              <a:tr h="848952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Target critical path is delayed because of a delay in manufacturing the port blocks.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The monolith vessel installation sequence is interrupted. 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500k€</a:t>
                      </a:r>
                    </a:p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0-3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Several req.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 procurement with Vessel (treatment failed)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 with multiple manufacturers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Sequence material delivery between WP’s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Treated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190115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498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Installation of target components in parallel with CF/Skanska installations impacts productivity in the Target Building, or is not in time for the Target Project to meet the "Ready for Beam on Target" milestone date.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3M€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1 low level req.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(65%)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 with CF to develop an integrated CF construction/Target installation schedule with acceptable "early access" dates.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 with site installation manager Mikael Jacobsson to clearly define installation priorities and decision making.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191231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511637"/>
                  </a:ext>
                </a:extLst>
              </a:tr>
              <a:tr h="750901"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Change of civil design CF, JIRA items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500k€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4-6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Routine interface meetings with CF, all issues tracked in JIRA.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 level definition of roles and responsibilities. 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Acknowledgement of Target ICD-Rs.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1,6M€ has been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added in EAC.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793039"/>
                  </a:ext>
                </a:extLst>
              </a:tr>
              <a:tr h="7509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96-</a:t>
                      </a:r>
                    </a:p>
                    <a:p>
                      <a:pPr algn="ctr"/>
                      <a:r>
                        <a:rPr lang="en-US" sz="1100" dirty="0"/>
                        <a:t>105,</a:t>
                      </a:r>
                    </a:p>
                    <a:p>
                      <a:pPr algn="ctr"/>
                      <a:r>
                        <a:rPr lang="en-US" sz="1100" dirty="0"/>
                        <a:t>114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In-kind partners do not deliver full scope or on time.</a:t>
                      </a:r>
                    </a:p>
                    <a:p>
                      <a:pPr algn="l"/>
                      <a:r>
                        <a:rPr lang="en-US" sz="1100" dirty="0"/>
                        <a:t>Cost exceeds cost book.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</a:t>
                      </a:r>
                      <a:r>
                        <a:rPr lang="en-US" sz="1100" dirty="0" err="1"/>
                        <a:t>eg</a:t>
                      </a:r>
                      <a:r>
                        <a:rPr lang="en-US" sz="1100" dirty="0"/>
                        <a:t>. ACF 9.5M€)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C: 16</a:t>
                      </a:r>
                      <a:r>
                        <a:rPr lang="en-US" sz="1100" dirty="0"/>
                        <a:t>M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€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S: 7-9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months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Q: Several req.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 (90%)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Hand off Design work to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InKind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CDRs complete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Leverage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In-kind review committee support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Oversight and engagement, face-to-face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180601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191231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181231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77184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31504" y="6167046"/>
            <a:ext cx="830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553506" y="6582544"/>
            <a:ext cx="37946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/>
              <a:t>*Data from </a:t>
            </a:r>
            <a:r>
              <a:rPr lang="sv-SE" sz="900" dirty="0" err="1"/>
              <a:t>Exonaut</a:t>
            </a:r>
            <a:r>
              <a:rPr lang="sv-SE" sz="900" dirty="0"/>
              <a:t> – </a:t>
            </a:r>
            <a:r>
              <a:rPr lang="sv-SE" sz="900" dirty="0" err="1"/>
              <a:t>sorted</a:t>
            </a:r>
            <a:r>
              <a:rPr lang="sv-SE" sz="900" dirty="0"/>
              <a:t> </a:t>
            </a:r>
            <a:r>
              <a:rPr lang="en-US" sz="900" dirty="0"/>
              <a:t>Cost &amp; Schedule, remaining part of project time</a:t>
            </a:r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25801263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0AE6F97-FF8B-D145-AF26-43B2DF08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v-SE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5ADA6FB9-0D28-9342-81DC-6087FA138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772816"/>
            <a:ext cx="10369152" cy="4421088"/>
          </a:xfrm>
        </p:spPr>
        <p:txBody>
          <a:bodyPr/>
          <a:lstStyle/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Since the Rebaseline CF has held the site early access dates; however,  we have seen slips with Inkind deliveries. (adding 4.2M in SV)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all Target WP installations are with &lt; 40 days float to Critical Path.</a:t>
            </a:r>
          </a:p>
          <a:p>
            <a:r>
              <a:rPr lang="en-GB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has entered installation phase, mainly for ACF, the Vessel installation activities begin in December 2019.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 Inkind interest was secured for several large work packages which required organizational changes at ESS to support inhouse design and procurements. </a:t>
            </a:r>
          </a:p>
          <a:p>
            <a:r>
              <a:rPr lang="en-US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Due to ongoing difficulties finding equipment suppliers, a major schedule risk remains with manufacturing and equipment deliveries.</a:t>
            </a:r>
          </a:p>
          <a:p>
            <a:pPr eaLnBrk="1" hangingPunct="1"/>
            <a:r>
              <a:rPr lang="en-GB" altLang="sv-SE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Ready for Beam milestone is March 2022 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B2203A2B-DAED-1640-9499-880338B0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69" indent="-285757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28" indent="-228606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40" indent="-228606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52" indent="-228606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D6259F-8C9B-FC46-A6E5-F1BC8F8578C8}" type="slidenum">
              <a:rPr lang="sv-SE" altLang="sv-SE" sz="12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sv-SE" altLang="sv-S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69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708921"/>
            <a:ext cx="8229600" cy="34172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>
                <a:solidFill>
                  <a:srgbClr val="FF0000"/>
                </a:solidFill>
              </a:rPr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366146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 – JIRA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sp>
        <p:nvSpPr>
          <p:cNvPr id="6" name="Content Placeholder 2"/>
          <p:cNvSpPr txBox="1"/>
          <p:nvPr/>
        </p:nvSpPr>
        <p:spPr>
          <a:xfrm>
            <a:off x="767408" y="1628799"/>
            <a:ext cx="10657184" cy="4727551"/>
          </a:xfrm>
          <a:prstGeom prst="rect">
            <a:avLst/>
          </a:prstGeom>
          <a:noFill/>
        </p:spPr>
        <p:txBody>
          <a:bodyPr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CF – JIRA – Civil Works 1,26 comprised of following: 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Penetration Shielding (A202087550) - 0.5 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Shielding Blocks Outside Transfer Area (A202087560) - 0.1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Welding Plates, Hilti Rails &amp; Small-Bore Penetrations (A202087570) - 0.09 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Target HVAC – Additional Electrical Penetrations (orphan scope) (A202087580) - 0.2 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Concrete Foundations for Target Equipment in D02 (A202087590) - 0.17 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Drip Plate for Grating and Connection Cell (A202087600) - 0.1 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Sealing Between Bunker and Basement (A202087610) - 0.1 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428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56792"/>
            <a:ext cx="10814992" cy="496855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600" dirty="0"/>
              <a:t>Deliveries, Installation, and commissioning</a:t>
            </a:r>
            <a:endParaRPr lang="sv-SE" sz="1600" dirty="0"/>
          </a:p>
          <a:p>
            <a:pPr lvl="1"/>
            <a:r>
              <a:rPr lang="en-US" sz="1400" dirty="0"/>
              <a:t>The civil works continues in all parts of the D02 target station building, Concrete casting for ACF level 2 complete, at crane shelf level, and A2T at vault level roof 1</a:t>
            </a:r>
            <a:r>
              <a:rPr lang="en-US" sz="1400" baseline="30000" dirty="0"/>
              <a:t>st</a:t>
            </a:r>
            <a:r>
              <a:rPr lang="en-US" sz="1400" dirty="0"/>
              <a:t> cast of 3 completed, 1</a:t>
            </a:r>
            <a:r>
              <a:rPr lang="en-US" sz="1400" baseline="30000" dirty="0"/>
              <a:t>st</a:t>
            </a:r>
            <a:r>
              <a:rPr lang="en-US" sz="1400" dirty="0"/>
              <a:t> high bay floor cast scheduled in </a:t>
            </a:r>
            <a:r>
              <a:rPr lang="en-US" sz="1400" dirty="0" err="1"/>
              <a:t>feb.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Ground Shielding delivered to ESS ERIC as well as several HVAC shipments and is placed in storage.</a:t>
            </a:r>
            <a:endParaRPr lang="sv-SE" sz="1400" dirty="0"/>
          </a:p>
          <a:p>
            <a:pPr lvl="1"/>
            <a:r>
              <a:rPr lang="en-US" sz="1400" dirty="0"/>
              <a:t>Cryogenic Hydrogen System and Helium </a:t>
            </a:r>
            <a:r>
              <a:rPr lang="en-US" sz="1400" dirty="0" err="1"/>
              <a:t>Cryoplant</a:t>
            </a:r>
            <a:r>
              <a:rPr lang="en-US" sz="1400" dirty="0"/>
              <a:t> equipment delivered and installed, commissioning ongoing. TMCP impeller fixed, redesigned start logic at power cabinet</a:t>
            </a:r>
          </a:p>
          <a:p>
            <a:pPr lvl="1"/>
            <a:r>
              <a:rPr lang="en-US" sz="1400" dirty="0"/>
              <a:t>CMS: Technical specification document for CTL&amp;HTL has been finished. And it started the review process. (reviewed by </a:t>
            </a:r>
            <a:r>
              <a:rPr lang="en-US" sz="1400" dirty="0" err="1"/>
              <a:t>Jarek</a:t>
            </a:r>
            <a:r>
              <a:rPr lang="en-US" sz="1400" dirty="0"/>
              <a:t> and Philipp in ESS. Additionally, Jülich Prof. Hans and Yannick are asked to review/check it as well.)</a:t>
            </a:r>
          </a:p>
          <a:p>
            <a:pPr lvl="1"/>
            <a:endParaRPr lang="sv-SE" sz="1400" dirty="0"/>
          </a:p>
          <a:p>
            <a:pPr lvl="0"/>
            <a:r>
              <a:rPr lang="en-US" sz="1600" dirty="0"/>
              <a:t>Components</a:t>
            </a:r>
            <a:endParaRPr lang="sv-SE" sz="1600" dirty="0"/>
          </a:p>
          <a:p>
            <a:pPr lvl="1"/>
            <a:r>
              <a:rPr lang="en-US" sz="1400" dirty="0"/>
              <a:t>Monolith water cooled Inner Shielding prototype design finalized, manufactured, inspected and tested SAT.  Proving design is acceptable.</a:t>
            </a:r>
            <a:endParaRPr lang="sv-SE" sz="1400" dirty="0"/>
          </a:p>
          <a:p>
            <a:pPr lvl="1"/>
            <a:r>
              <a:rPr lang="en-US" sz="1400" dirty="0"/>
              <a:t>TSS CDR 1 of 3 completed successfully, supports hardware selections (CDR 2 and 3 moved 10 weeks)</a:t>
            </a:r>
          </a:p>
          <a:p>
            <a:pPr lvl="1"/>
            <a:r>
              <a:rPr lang="en-US" sz="1400" dirty="0"/>
              <a:t>A hydrostatic pressure test on one of the PBW prototypes was successfully carried out. No pores, no leakages and no breakage occurred with pressure up to 15 bar (design pressure is 5 bar)</a:t>
            </a:r>
          </a:p>
          <a:p>
            <a:pPr lvl="1"/>
            <a:r>
              <a:rPr lang="en-US" sz="1400" dirty="0"/>
              <a:t>Welding of cold and thermal moderators has been completed and tested. </a:t>
            </a:r>
          </a:p>
          <a:p>
            <a:pPr lvl="1"/>
            <a:r>
              <a:rPr lang="en-US" sz="1400" dirty="0"/>
              <a:t>Target Monitoring Plug (TMP) instruments (IR and X/Y laser) testing performed at Julich was positive. IR was tested very close to the real temperature. </a:t>
            </a:r>
          </a:p>
          <a:p>
            <a:pPr lvl="1"/>
            <a:r>
              <a:rPr lang="en-US" sz="1400" dirty="0"/>
              <a:t>Conducted PDR of target electrical distribution system</a:t>
            </a:r>
          </a:p>
          <a:p>
            <a:pPr marL="457200" lvl="1" indent="0">
              <a:buNone/>
            </a:pPr>
            <a:endParaRPr lang="en-US" sz="1400" dirty="0"/>
          </a:p>
          <a:p>
            <a:pPr lvl="0"/>
            <a:r>
              <a:rPr lang="en-US" sz="1600" dirty="0"/>
              <a:t>Analysis</a:t>
            </a:r>
          </a:p>
          <a:p>
            <a:pPr lvl="1"/>
            <a:r>
              <a:rPr lang="en-US" sz="1400" dirty="0"/>
              <a:t>Fire analysis of TSS is complete. Results conclude we will be able to cope with a large fire and TSS will still be able to stop the proton beam. </a:t>
            </a:r>
          </a:p>
          <a:p>
            <a:pPr lvl="1"/>
            <a:r>
              <a:rPr lang="en-US" sz="1400" dirty="0"/>
              <a:t>The Functional Spec format and content has been resolved. ICS is preparing for the PDR for the Target cooling process control system</a:t>
            </a:r>
          </a:p>
          <a:p>
            <a:pPr lvl="1"/>
            <a:r>
              <a:rPr lang="en-US" sz="1400" dirty="0"/>
              <a:t>TIK 6.1 for ACF has been signed, presentation to IKRC Jan 31st.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2866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448" y="1844825"/>
            <a:ext cx="10297144" cy="4281339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dirty="0"/>
              <a:t>Manufacturing contracts awarded for several large in-house &amp; in-kind hardware; </a:t>
            </a:r>
            <a:endParaRPr lang="sv-SE" dirty="0"/>
          </a:p>
          <a:p>
            <a:pPr lvl="1"/>
            <a:r>
              <a:rPr lang="en-US" dirty="0"/>
              <a:t>Tuning Beam Dump </a:t>
            </a:r>
            <a:endParaRPr lang="sv-SE" dirty="0"/>
          </a:p>
          <a:p>
            <a:pPr lvl="1"/>
            <a:r>
              <a:rPr lang="en-US" dirty="0"/>
              <a:t>Outer Shielding, Part 1 for Inner shielding</a:t>
            </a:r>
          </a:p>
          <a:p>
            <a:pPr lvl="1"/>
            <a:r>
              <a:rPr lang="en-US" dirty="0"/>
              <a:t>Proton Beam Drift Room shielding</a:t>
            </a:r>
            <a:endParaRPr lang="sv-SE" dirty="0"/>
          </a:p>
          <a:p>
            <a:pPr lvl="1"/>
            <a:r>
              <a:rPr lang="en-US" dirty="0"/>
              <a:t>NBEX port inserts material</a:t>
            </a:r>
            <a:endParaRPr lang="sv-SE" dirty="0"/>
          </a:p>
          <a:p>
            <a:pPr lvl="1"/>
            <a:r>
              <a:rPr lang="en-US" dirty="0"/>
              <a:t>Shaft Cutting Station in ACF</a:t>
            </a:r>
            <a:endParaRPr lang="sv-SE" dirty="0"/>
          </a:p>
          <a:p>
            <a:pPr lvl="1"/>
            <a:r>
              <a:rPr lang="en-US" dirty="0" err="1"/>
              <a:t>Interbay</a:t>
            </a:r>
            <a:r>
              <a:rPr lang="en-US" dirty="0"/>
              <a:t> confinement doors, and floor valves </a:t>
            </a:r>
            <a:endParaRPr lang="sv-SE" dirty="0"/>
          </a:p>
          <a:p>
            <a:pPr lvl="1"/>
            <a:r>
              <a:rPr lang="en-US" dirty="0"/>
              <a:t>Port block intermediate shielding and baseplates</a:t>
            </a:r>
            <a:endParaRPr lang="sv-SE" dirty="0"/>
          </a:p>
          <a:p>
            <a:pPr lvl="1"/>
            <a:r>
              <a:rPr lang="en-US" dirty="0"/>
              <a:t>Target Monitoring Plug Controls</a:t>
            </a:r>
            <a:endParaRPr lang="sv-SE" dirty="0"/>
          </a:p>
          <a:p>
            <a:pPr lvl="1"/>
            <a:r>
              <a:rPr lang="en-US" dirty="0"/>
              <a:t>Contract for Phase 1 of NBEX </a:t>
            </a:r>
          </a:p>
          <a:p>
            <a:pPr lvl="1"/>
            <a:r>
              <a:rPr lang="en-US" dirty="0"/>
              <a:t>Helium Cooling System</a:t>
            </a:r>
            <a:endParaRPr lang="sv-SE" dirty="0"/>
          </a:p>
          <a:p>
            <a:pPr lvl="1"/>
            <a:r>
              <a:rPr lang="en-US" dirty="0"/>
              <a:t>Design package for Radiolysis Gas Treatment System</a:t>
            </a:r>
            <a:endParaRPr lang="sv-SE" dirty="0"/>
          </a:p>
          <a:p>
            <a:pPr lv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85806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85817" indent="-263776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55103" indent="-211021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477145" indent="-211021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899186" indent="-211021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736CD-B9B1-4FDA-9333-491903F3BCA6}" type="slidenum">
              <a:rPr lang="sv-SE" altLang="sv-SE" sz="1108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sv-SE" altLang="sv-SE" sz="110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3B75D-B210-4440-ADF4-68E1DC4C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628801"/>
            <a:ext cx="8352928" cy="46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5430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54"/>
              </a:spcBef>
              <a:buFont typeface="Arial" charset="0"/>
              <a:buChar char="•"/>
              <a:defRPr sz="258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685817" indent="-263776">
              <a:spcBef>
                <a:spcPct val="20000"/>
              </a:spcBef>
              <a:buFont typeface="Arial" charset="0"/>
              <a:buChar char="–"/>
              <a:defRPr sz="2215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55103" indent="-211021">
              <a:spcBef>
                <a:spcPct val="20000"/>
              </a:spcBef>
              <a:buFont typeface="Arial" charset="0"/>
              <a:buChar char="•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477145" indent="-211021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899186" indent="-211021">
              <a:spcBef>
                <a:spcPct val="20000"/>
              </a:spcBef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46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736CD-B9B1-4FDA-9333-491903F3BCA6}" type="slidenum">
              <a:rPr lang="sv-SE" altLang="sv-SE" sz="1108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sv-SE" altLang="sv-SE" sz="1108"/>
          </a:p>
        </p:txBody>
      </p:sp>
      <p:pic>
        <p:nvPicPr>
          <p:cNvPr id="10" name="Bildobjekt 3">
            <a:extLst>
              <a:ext uri="{FF2B5EF4-FFF2-40B4-BE49-F238E27FC236}">
                <a16:creationId xmlns:a16="http://schemas.microsoft.com/office/drawing/2014/main" id="{3A7C248E-82C8-FB46-AE1F-F760DA213A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492896"/>
            <a:ext cx="5328592" cy="4046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ACFF9B-3E03-0846-8418-814F537CC429}"/>
              </a:ext>
            </a:extLst>
          </p:cNvPr>
          <p:cNvSpPr/>
          <p:nvPr/>
        </p:nvSpPr>
        <p:spPr>
          <a:xfrm>
            <a:off x="7116515" y="1982528"/>
            <a:ext cx="324217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Casting of slab above A2T tunnel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id:CD218E9E-6EBA-434E-9EE4-BF1E8A5D99CE">
            <a:extLst>
              <a:ext uri="{FF2B5EF4-FFF2-40B4-BE49-F238E27FC236}">
                <a16:creationId xmlns:a16="http://schemas.microsoft.com/office/drawing/2014/main" id="{8AABE66F-4E4E-324E-89C0-A23C32CBB78F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376" y="1579240"/>
            <a:ext cx="4642371" cy="34385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D5FA91-61BE-4D4B-892A-7076E78DED38}"/>
              </a:ext>
            </a:extLst>
          </p:cNvPr>
          <p:cNvSpPr/>
          <p:nvPr/>
        </p:nvSpPr>
        <p:spPr>
          <a:xfrm>
            <a:off x="1199456" y="5445224"/>
            <a:ext cx="343190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Mesh for casting joint in A2T vault.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849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7809-BA08-354A-948E-9FE27D3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429C-DB7F-7046-B50F-B1C69627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BFCDEC-21CB-4A49-BA91-CC77271D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91451498-51EF-DC4C-9B2D-4E4D96DCFF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6" y="1734468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9DED11-AC0A-BD43-B0ED-7FFFD448A980}"/>
              </a:ext>
            </a:extLst>
          </p:cNvPr>
          <p:cNvSpPr/>
          <p:nvPr/>
        </p:nvSpPr>
        <p:spPr>
          <a:xfrm>
            <a:off x="618768" y="6055008"/>
            <a:ext cx="6096000" cy="671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Utility building north and south walls are reaching the full height.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id:AEF2007A-AC9B-4106-B9C4-345EED01AA09">
            <a:extLst>
              <a:ext uri="{FF2B5EF4-FFF2-40B4-BE49-F238E27FC236}">
                <a16:creationId xmlns:a16="http://schemas.microsoft.com/office/drawing/2014/main" id="{DA9ABEB9-5565-1540-A4A6-8E43BFA43FC8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76120" y="1792146"/>
            <a:ext cx="5135880" cy="38525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5730DE-FB77-BA47-BE59-81614504B6E0}"/>
              </a:ext>
            </a:extLst>
          </p:cNvPr>
          <p:cNvSpPr/>
          <p:nvPr/>
        </p:nvSpPr>
        <p:spPr>
          <a:xfrm>
            <a:off x="7439804" y="5831150"/>
            <a:ext cx="4608512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Accumulated cubic metres of concrete poured in the D-buildings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298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7809-BA08-354A-948E-9FE27D3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429C-DB7F-7046-B50F-B1C69627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BFCDEC-21CB-4A49-BA91-CC77271D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9" name="Bildobjekt 1">
            <a:extLst>
              <a:ext uri="{FF2B5EF4-FFF2-40B4-BE49-F238E27FC236}">
                <a16:creationId xmlns:a16="http://schemas.microsoft.com/office/drawing/2014/main" id="{2F04770D-C811-C24F-8474-8A614C7DD64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52" y="1632836"/>
            <a:ext cx="5256584" cy="41505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D920E2-3AA5-7C4B-A722-C57A271C68EA}"/>
              </a:ext>
            </a:extLst>
          </p:cNvPr>
          <p:cNvSpPr/>
          <p:nvPr/>
        </p:nvSpPr>
        <p:spPr>
          <a:xfrm>
            <a:off x="606048" y="5998582"/>
            <a:ext cx="565988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in progress with the D01 slab outside Target Building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Bildobjekt 6">
            <a:extLst>
              <a:ext uri="{FF2B5EF4-FFF2-40B4-BE49-F238E27FC236}">
                <a16:creationId xmlns:a16="http://schemas.microsoft.com/office/drawing/2014/main" id="{CFEA5BCE-A438-6C48-A376-0083E51B79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28" y="1632836"/>
            <a:ext cx="5400600" cy="415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FAC1AC-7506-FC4B-852E-409EF6C35D7D}"/>
              </a:ext>
            </a:extLst>
          </p:cNvPr>
          <p:cNvSpPr/>
          <p:nvPr/>
        </p:nvSpPr>
        <p:spPr>
          <a:xfrm>
            <a:off x="6528128" y="5995813"/>
            <a:ext cx="554461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cell liner beams and formwork NW wall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549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7809-BA08-354A-948E-9FE27D37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/>
              <a:t>Highlights </a:t>
            </a:r>
            <a:br>
              <a:rPr lang="en-US" altLang="sv-SE"/>
            </a:br>
            <a:r>
              <a:rPr lang="en-US" altLang="sv-SE"/>
              <a:t>Recent Accomplishments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429C-DB7F-7046-B50F-B1C69627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BFCDEC-21CB-4A49-BA91-CC77271D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9" name="Bildobjekt 5">
            <a:extLst>
              <a:ext uri="{FF2B5EF4-FFF2-40B4-BE49-F238E27FC236}">
                <a16:creationId xmlns:a16="http://schemas.microsoft.com/office/drawing/2014/main" id="{96F50452-A448-0F4F-9BAF-DF808BC65F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2836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265718-9E12-C847-868A-2EEC391972CA}"/>
              </a:ext>
            </a:extLst>
          </p:cNvPr>
          <p:cNvSpPr/>
          <p:nvPr/>
        </p:nvSpPr>
        <p:spPr>
          <a:xfrm>
            <a:off x="7320136" y="2564904"/>
            <a:ext cx="3575720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Cells walls are also beginning to reach their full height. Intense work is also going on with Technical Galleries between UB and AC.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522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4.10.14"/>
  <p:tag name="AS_TITLE" val="Aspose.Slides for .NET 4.0"/>
  <p:tag name="AS_VERSION" val="14.8.0.0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11345</TotalTime>
  <Words>2555</Words>
  <Application>Microsoft Macintosh PowerPoint</Application>
  <PresentationFormat>Widescreen</PresentationFormat>
  <Paragraphs>486</Paragraphs>
  <Slides>27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ＭＳ Ｐゴシック</vt:lpstr>
      <vt:lpstr>.AppleSystemUIFont</vt:lpstr>
      <vt:lpstr>Arial</vt:lpstr>
      <vt:lpstr>Calibri</vt:lpstr>
      <vt:lpstr>Times New Roman</vt:lpstr>
      <vt:lpstr>Wingdings</vt:lpstr>
      <vt:lpstr>ESS Core Powerpoint</vt:lpstr>
      <vt:lpstr>Worksheet</vt:lpstr>
      <vt:lpstr>Target Collaboration Board  Project Update</vt:lpstr>
      <vt:lpstr>Target Project is 40% complete</vt:lpstr>
      <vt:lpstr>Highlights</vt:lpstr>
      <vt:lpstr>Highlights</vt:lpstr>
      <vt:lpstr>Highlights  Recent Accomplishments</vt:lpstr>
      <vt:lpstr>Highlights  Recent Accomplishments</vt:lpstr>
      <vt:lpstr>Highlights  Recent Accomplishments</vt:lpstr>
      <vt:lpstr>Highlights  Recent Accomplishments</vt:lpstr>
      <vt:lpstr>Highlights  Recent Accomplishments</vt:lpstr>
      <vt:lpstr>Highlights</vt:lpstr>
      <vt:lpstr>IKC package Summary</vt:lpstr>
      <vt:lpstr>ESS Target Station Collaborators</vt:lpstr>
      <vt:lpstr>Target In-Kind Packages</vt:lpstr>
      <vt:lpstr>Issues</vt:lpstr>
      <vt:lpstr>EV Graph</vt:lpstr>
      <vt:lpstr>Schedule Variance</vt:lpstr>
      <vt:lpstr>CV per Cost Type - Cash</vt:lpstr>
      <vt:lpstr>Cost Variance</vt:lpstr>
      <vt:lpstr>L1 Milestones</vt:lpstr>
      <vt:lpstr>L2 Milestones</vt:lpstr>
      <vt:lpstr>EAC remaining after Rebaseline 1 of 3</vt:lpstr>
      <vt:lpstr>EAC remaining after Rebaseline 2 of 3</vt:lpstr>
      <vt:lpstr>EAC remaining after Rebaseline 3 of 3</vt:lpstr>
      <vt:lpstr>Target – Top 5 Risk Mitigation Status Value of cost risk* =  min 26 M€, max 38 M€, expected 32M€ (46 M€)  </vt:lpstr>
      <vt:lpstr>Concluding Remarks</vt:lpstr>
      <vt:lpstr>PowerPoint Presentation</vt:lpstr>
      <vt:lpstr>CF – JIRA Detail</vt:lpstr>
    </vt:vector>
  </TitlesOfParts>
  <Manager/>
  <Company>ESS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Anthony</dc:creator>
  <cp:keywords/>
  <dc:description/>
  <cp:lastModifiedBy>Microsoft Office User</cp:lastModifiedBy>
  <cp:revision>177</cp:revision>
  <dcterms:created xsi:type="dcterms:W3CDTF">2013-10-29T16:05:10Z</dcterms:created>
  <dcterms:modified xsi:type="dcterms:W3CDTF">2019-03-19T09:18:57Z</dcterms:modified>
  <cp:category/>
</cp:coreProperties>
</file>