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8"/>
  </p:notesMasterIdLst>
  <p:sldIdLst>
    <p:sldId id="349" r:id="rId3"/>
    <p:sldId id="350" r:id="rId4"/>
    <p:sldId id="351" r:id="rId5"/>
    <p:sldId id="352" r:id="rId6"/>
    <p:sldId id="353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FBFBF"/>
    <a:srgbClr val="1E9FDB"/>
    <a:srgbClr val="76D6FF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3243" autoAdjust="0"/>
  </p:normalViewPr>
  <p:slideViewPr>
    <p:cSldViewPr>
      <p:cViewPr varScale="1">
        <p:scale>
          <a:sx n="115" d="100"/>
          <a:sy n="115" d="100"/>
        </p:scale>
        <p:origin x="240" y="432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2019-03-19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19/03/2019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19/03/2019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19/03/2019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2019-03-19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315314"/>
            <a:r>
              <a:rPr lang="en-GB" sz="4000" b="1" dirty="0">
                <a:solidFill>
                  <a:srgbClr val="FFFFFF"/>
                </a:solidFill>
              </a:rPr>
              <a:t>Publication policy - in practise</a:t>
            </a:r>
            <a:br>
              <a:rPr lang="en-GB" b="1" dirty="0">
                <a:solidFill>
                  <a:srgbClr val="FFFFFF"/>
                </a:solidFill>
              </a:rPr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endParaRPr lang="en-GB" sz="2400" b="1">
              <a:solidFill>
                <a:prstClr val="white"/>
              </a:solidFill>
            </a:endParaRPr>
          </a:p>
          <a:p>
            <a:pPr defTabSz="315314"/>
            <a:r>
              <a:rPr lang="en-GB" sz="1800">
                <a:solidFill>
                  <a:srgbClr val="FFFFFF"/>
                </a:solidFill>
              </a:rPr>
              <a:t>Rikard Linander </a:t>
            </a:r>
          </a:p>
          <a:p>
            <a:pPr defTabSz="315314"/>
            <a:r>
              <a:rPr lang="en-GB" sz="1800">
                <a:solidFill>
                  <a:srgbClr val="FFFFFF"/>
                </a:solidFill>
              </a:rPr>
              <a:t>Deputy head of Target Division</a:t>
            </a:r>
            <a:endParaRPr lang="en-GB" sz="1400">
              <a:solidFill>
                <a:prstClr val="white"/>
              </a:solidFill>
            </a:endParaRPr>
          </a:p>
          <a:p>
            <a:pPr defTabSz="315314"/>
            <a:r>
              <a:rPr lang="en-GB" sz="1400">
                <a:solidFill>
                  <a:srgbClr val="FFFFFF"/>
                </a:solidFill>
              </a:rPr>
              <a:t>European Spallation Source ERIC</a:t>
            </a:r>
          </a:p>
          <a:p>
            <a:pPr defTabSz="315314"/>
            <a:r>
              <a:rPr lang="en-GB" sz="1400">
                <a:solidFill>
                  <a:srgbClr val="FFFFFF"/>
                </a:solidFill>
              </a:rPr>
              <a:t>8 Feb 2019</a:t>
            </a:r>
            <a:endParaRPr lang="en-GB" sz="1200">
              <a:solidFill>
                <a:srgbClr val="FFFFFF"/>
              </a:solidFill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ESS Target Collaboration, Publication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Publication Policy for the ESS Target Collaboration is part of the Collaboration Agreement, i.e. included as Schedule 1</a:t>
            </a:r>
          </a:p>
          <a:p>
            <a:r>
              <a:rPr lang="en-GB" dirty="0"/>
              <a:t>The Collaboration Agreement has finally been accepted by all parties (Jan 2019) and is in the process of being formally signed (Feb 2019)</a:t>
            </a:r>
          </a:p>
          <a:p>
            <a:r>
              <a:rPr lang="en-GB" dirty="0"/>
              <a:t>Therefore, the Publication Committee (PC) has not yet been created (formally)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Current status</a:t>
            </a:r>
          </a:p>
        </p:txBody>
      </p:sp>
    </p:spTree>
    <p:extLst>
      <p:ext uri="{BB962C8B-B14F-4D97-AF65-F5344CB8AC3E}">
        <p14:creationId xmlns:p14="http://schemas.microsoft.com/office/powerpoint/2010/main" val="52737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E8C4-2BB3-D34F-ADF8-0F56899C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Publication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BFE39-F15D-E942-96A1-41E654932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Paper submitted to:</a:t>
            </a:r>
            <a:br>
              <a:rPr lang="en-GB" dirty="0"/>
            </a:br>
            <a:r>
              <a:rPr lang="en-GB" dirty="0"/>
              <a:t>Nuclear Instruments and Methods in Physics Research </a:t>
            </a:r>
            <a:br>
              <a:rPr lang="en-GB" dirty="0"/>
            </a:br>
            <a:r>
              <a:rPr lang="en-GB" dirty="0"/>
              <a:t>Section A: Accelerators, Spectrometers, Detectors and Associated Equipment</a:t>
            </a:r>
          </a:p>
          <a:p>
            <a:r>
              <a:rPr lang="en-GB" dirty="0"/>
              <a:t>Based on work predominantly carried out at ESS Lund</a:t>
            </a:r>
          </a:p>
          <a:p>
            <a:r>
              <a:rPr lang="en-GB" dirty="0"/>
              <a:t>Includes several external references, mostly to previously published papers, e.g.</a:t>
            </a:r>
          </a:p>
          <a:p>
            <a:pPr lvl="1"/>
            <a:r>
              <a:rPr lang="en-GB" dirty="0"/>
              <a:t>[3] M. </a:t>
            </a:r>
            <a:r>
              <a:rPr lang="en-GB" dirty="0" err="1"/>
              <a:t>Magán</a:t>
            </a:r>
            <a:r>
              <a:rPr lang="en-GB" dirty="0"/>
              <a:t>, et al., Neutronic analysis of the </a:t>
            </a:r>
            <a:r>
              <a:rPr lang="en-GB" dirty="0" err="1"/>
              <a:t>bispectral</a:t>
            </a:r>
            <a:r>
              <a:rPr lang="en-GB" dirty="0"/>
              <a:t> moderator such as that proposed for ESS, </a:t>
            </a:r>
            <a:r>
              <a:rPr lang="en-GB" dirty="0" err="1"/>
              <a:t>Nucl</a:t>
            </a:r>
            <a:r>
              <a:rPr lang="en-GB" dirty="0"/>
              <a:t>. </a:t>
            </a:r>
            <a:r>
              <a:rPr lang="en-GB" dirty="0" err="1"/>
              <a:t>Instrum</a:t>
            </a:r>
            <a:r>
              <a:rPr lang="en-GB" dirty="0"/>
              <a:t>. Methods A 729, 2013, 417–425.</a:t>
            </a:r>
          </a:p>
          <a:p>
            <a:pPr lvl="1"/>
            <a:r>
              <a:rPr lang="en-GB" dirty="0"/>
              <a:t>[19] M. Harada, M. </a:t>
            </a:r>
            <a:r>
              <a:rPr lang="en-GB" dirty="0" err="1"/>
              <a:t>Teshigawara</a:t>
            </a:r>
            <a:r>
              <a:rPr lang="en-GB" dirty="0"/>
              <a:t>, M. </a:t>
            </a:r>
            <a:r>
              <a:rPr lang="en-GB" dirty="0" err="1"/>
              <a:t>Ohi</a:t>
            </a:r>
            <a:r>
              <a:rPr lang="en-GB" dirty="0"/>
              <a:t>, E. </a:t>
            </a:r>
            <a:r>
              <a:rPr lang="en-GB" dirty="0" err="1"/>
              <a:t>Klinkby</a:t>
            </a:r>
            <a:r>
              <a:rPr lang="en-GB" dirty="0"/>
              <a:t>, L. </a:t>
            </a:r>
            <a:r>
              <a:rPr lang="en-GB" dirty="0" err="1"/>
              <a:t>Zanini</a:t>
            </a:r>
            <a:r>
              <a:rPr lang="en-GB" dirty="0"/>
              <a:t>, K. </a:t>
            </a:r>
            <a:r>
              <a:rPr lang="en-GB" dirty="0" err="1"/>
              <a:t>Batkov</a:t>
            </a:r>
            <a:r>
              <a:rPr lang="en-GB" dirty="0"/>
              <a:t>, K. Oikawa, Y. </a:t>
            </a:r>
            <a:r>
              <a:rPr lang="en-GB" dirty="0" err="1"/>
              <a:t>Toh</a:t>
            </a:r>
            <a:r>
              <a:rPr lang="en-GB" dirty="0"/>
              <a:t>, A. Kimura, Y. Ikeda, Experimental validation of the brightness distribution on the surfaces of coupled and decoupled moderators composed of 99.8% parahydrogen at the J-PARC pulsed spallation neutron source, 903 (2018) 38.</a:t>
            </a:r>
          </a:p>
          <a:p>
            <a:r>
              <a:rPr lang="en-GB" dirty="0"/>
              <a:t>Also includes a few external references to other work and future publications, </a:t>
            </a:r>
            <a:r>
              <a:rPr lang="en-GB" dirty="0" err="1"/>
              <a:t>e.g</a:t>
            </a:r>
            <a:endParaRPr lang="en-GB" dirty="0"/>
          </a:p>
          <a:p>
            <a:pPr lvl="1"/>
            <a:r>
              <a:rPr lang="en-GB" dirty="0"/>
              <a:t>[28] </a:t>
            </a:r>
            <a:r>
              <a:rPr lang="en-GB" dirty="0" err="1"/>
              <a:t>Bessler</a:t>
            </a:r>
            <a:r>
              <a:rPr lang="en-GB" dirty="0"/>
              <a:t>, Y.: </a:t>
            </a:r>
            <a:r>
              <a:rPr lang="en-GB" dirty="0" err="1"/>
              <a:t>Strömungsmechanische</a:t>
            </a:r>
            <a:r>
              <a:rPr lang="en-GB" dirty="0"/>
              <a:t> Simulation und </a:t>
            </a:r>
            <a:r>
              <a:rPr lang="en-GB" dirty="0" err="1"/>
              <a:t>experimentelle</a:t>
            </a:r>
            <a:r>
              <a:rPr lang="en-GB" dirty="0"/>
              <a:t> </a:t>
            </a:r>
            <a:r>
              <a:rPr lang="en-GB" dirty="0" err="1"/>
              <a:t>Validierung</a:t>
            </a:r>
            <a:r>
              <a:rPr lang="en-GB" dirty="0"/>
              <a:t> des </a:t>
            </a:r>
            <a:r>
              <a:rPr lang="en-GB" dirty="0" err="1"/>
              <a:t>kryogenen</a:t>
            </a:r>
            <a:r>
              <a:rPr lang="en-GB" dirty="0"/>
              <a:t> </a:t>
            </a:r>
            <a:r>
              <a:rPr lang="en-GB" dirty="0" err="1"/>
              <a:t>Wasserstoff</a:t>
            </a:r>
            <a:r>
              <a:rPr lang="en-GB" dirty="0"/>
              <a:t> Moderators </a:t>
            </a:r>
            <a:r>
              <a:rPr lang="en-GB" dirty="0" err="1"/>
              <a:t>für</a:t>
            </a:r>
            <a:r>
              <a:rPr lang="en-GB" dirty="0"/>
              <a:t> die </a:t>
            </a:r>
            <a:r>
              <a:rPr lang="en-GB" dirty="0" err="1"/>
              <a:t>Europäische</a:t>
            </a:r>
            <a:r>
              <a:rPr lang="en-GB" dirty="0"/>
              <a:t> </a:t>
            </a:r>
            <a:r>
              <a:rPr lang="en-GB" dirty="0" err="1"/>
              <a:t>Spallationsneutronenquelle</a:t>
            </a:r>
            <a:r>
              <a:rPr lang="en-GB" dirty="0"/>
              <a:t> ESS. Aachen : RWTH Aachen University, 2019.</a:t>
            </a:r>
          </a:p>
          <a:p>
            <a:r>
              <a:rPr lang="en-GB" dirty="0"/>
              <a:t>The matter of fact is that this paper was </a:t>
            </a:r>
            <a:r>
              <a:rPr lang="en-GB" u="sng" dirty="0"/>
              <a:t>not</a:t>
            </a:r>
            <a:r>
              <a:rPr lang="en-GB" dirty="0"/>
              <a:t> brought before the not yet created PC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26BA5-2F8B-584F-810B-01402B66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87DBC5-5AD8-334E-B3B6-40CA2158FB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sz="2000" dirty="0"/>
              <a:t>”Design of the cold and thermal neutron moderators for the European Spallation Source”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810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B12F0-8F18-EB4C-A5BA-3BBFBC421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E577-BC01-1A4C-BFD2-920766D33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1000"/>
            <a:ext cx="10972800" cy="4960368"/>
          </a:xfrm>
        </p:spPr>
        <p:txBody>
          <a:bodyPr/>
          <a:lstStyle/>
          <a:p>
            <a:r>
              <a:rPr lang="en-GB" dirty="0"/>
              <a:t>Would papers, as the one exemplified, be eligible for submission to the PC?</a:t>
            </a:r>
          </a:p>
          <a:p>
            <a:r>
              <a:rPr lang="en-GB" dirty="0"/>
              <a:t>Are there cases, for which papers produced by the partners related to the ESS project, that the PC does not need be notified?</a:t>
            </a:r>
          </a:p>
          <a:p>
            <a:r>
              <a:rPr lang="en-GB" dirty="0"/>
              <a:t>What should be the practical process to follow, for submission of a publication related to ESS Target?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DDEE5-ADF9-DF48-B482-CD2710BD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70B22A-B000-9945-B036-CB67F7B6C7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184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B12F0-8F18-EB4C-A5BA-3BBFBC421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Suggestions on practical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E577-BC01-1A4C-BFD2-920766D33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1000"/>
            <a:ext cx="10972800" cy="4960368"/>
          </a:xfrm>
        </p:spPr>
        <p:txBody>
          <a:bodyPr/>
          <a:lstStyle/>
          <a:p>
            <a:r>
              <a:rPr lang="en-GB" dirty="0"/>
              <a:t>All publications, related to the ESS during the remainder of the construction project, should be considered eligible for the PC</a:t>
            </a:r>
          </a:p>
          <a:p>
            <a:r>
              <a:rPr lang="en-GB" dirty="0"/>
              <a:t>For papers, planned as part of a conference proceeding’s</a:t>
            </a:r>
          </a:p>
          <a:p>
            <a:pPr lvl="1"/>
            <a:r>
              <a:rPr lang="en-GB" dirty="0"/>
              <a:t>Abstract to be sent to the PC concurrent with the submission of the conference abstract proposal.</a:t>
            </a:r>
          </a:p>
          <a:p>
            <a:pPr lvl="1"/>
            <a:r>
              <a:rPr lang="en-GB" dirty="0"/>
              <a:t>PC to guide whether also the full paper need to be brought before PC prior to final submission</a:t>
            </a:r>
          </a:p>
          <a:p>
            <a:r>
              <a:rPr lang="en-GB" dirty="0"/>
              <a:t>For all other publications</a:t>
            </a:r>
          </a:p>
          <a:p>
            <a:pPr lvl="1"/>
            <a:r>
              <a:rPr lang="en-GB" dirty="0"/>
              <a:t>Notification of intention to publish to be sent to the PC at the earliest time possible</a:t>
            </a:r>
          </a:p>
          <a:p>
            <a:pPr lvl="1"/>
            <a:r>
              <a:rPr lang="en-GB" dirty="0"/>
              <a:t>PC to discuss and decide how to handle eventual confidentiality issues</a:t>
            </a:r>
          </a:p>
          <a:p>
            <a:pPr lvl="1"/>
            <a:r>
              <a:rPr lang="en-GB" dirty="0"/>
              <a:t>Abstract to be submitted to the PC at the earliest time possible</a:t>
            </a:r>
          </a:p>
          <a:p>
            <a:pPr lvl="1"/>
            <a:r>
              <a:rPr lang="en-GB" dirty="0"/>
              <a:t>PC to guide whether also the full paper need to be brought before PC prior to final submission</a:t>
            </a:r>
          </a:p>
          <a:p>
            <a:pPr lvl="1"/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dirty="0">
                <a:sym typeface="Wingdings" pitchFamily="2" charset="2"/>
              </a:rPr>
              <a:t>Discussion pros &amp; cons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Alternative approaches?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DDEE5-ADF9-DF48-B482-CD2710BD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70B22A-B000-9945-B036-CB67F7B6C7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43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97</TotalTime>
  <Words>319</Words>
  <Application>Microsoft Macintosh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Office-tema</vt:lpstr>
      <vt:lpstr>2_Anpassad formgivning</vt:lpstr>
      <vt:lpstr>Publication policy - in practise </vt:lpstr>
      <vt:lpstr>ESS Target Collaboration, Publication Policy</vt:lpstr>
      <vt:lpstr>Publication example</vt:lpstr>
      <vt:lpstr>Discussion</vt:lpstr>
      <vt:lpstr>Suggestions on practical process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Adherence to the publication </dc:title>
  <dc:creator>Rikard Linander</dc:creator>
  <cp:lastModifiedBy>Microsoft Office User</cp:lastModifiedBy>
  <cp:revision>10</cp:revision>
  <dcterms:created xsi:type="dcterms:W3CDTF">2019-02-07T15:52:59Z</dcterms:created>
  <dcterms:modified xsi:type="dcterms:W3CDTF">2019-03-19T09:19:33Z</dcterms:modified>
</cp:coreProperties>
</file>