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4" r:id="rId3"/>
    <p:sldId id="291" r:id="rId4"/>
    <p:sldId id="29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95CD"/>
    <a:srgbClr val="FFCE33"/>
    <a:srgbClr val="FACD00"/>
    <a:srgbClr val="B8B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46" autoAdjust="0"/>
    <p:restoredTop sz="94378"/>
  </p:normalViewPr>
  <p:slideViewPr>
    <p:cSldViewPr>
      <p:cViewPr varScale="1">
        <p:scale>
          <a:sx n="118" d="100"/>
          <a:sy n="118" d="100"/>
        </p:scale>
        <p:origin x="2280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3C9D1-6C4E-4E62-B337-69AA496F6B4F}" type="datetimeFigureOut">
              <a:rPr lang="cs-CZ" smtClean="0"/>
              <a:pPr/>
              <a:t>19.03.19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42694-7ADB-4ACD-AE4C-E9C8E31078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836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2694-7ADB-4ACD-AE4C-E9C8E310780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168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The </a:t>
            </a:r>
            <a:r>
              <a:rPr lang="cs-CZ" dirty="0" err="1"/>
              <a:t>cost</a:t>
            </a:r>
            <a:r>
              <a:rPr lang="cs-CZ" dirty="0"/>
              <a:t> for </a:t>
            </a:r>
            <a:r>
              <a:rPr lang="cs-CZ" dirty="0" err="1"/>
              <a:t>personel</a:t>
            </a:r>
            <a:r>
              <a:rPr lang="cs-CZ" dirty="0"/>
              <a:t> has</a:t>
            </a:r>
            <a:r>
              <a:rPr lang="cs-CZ" baseline="0" dirty="0"/>
              <a:t> ben </a:t>
            </a:r>
            <a:r>
              <a:rPr lang="cs-CZ" baseline="0" dirty="0" err="1"/>
              <a:t>calculated</a:t>
            </a:r>
            <a:r>
              <a:rPr lang="cs-CZ" baseline="0" dirty="0"/>
              <a:t>, the </a:t>
            </a:r>
            <a:r>
              <a:rPr lang="cs-CZ" baseline="0" dirty="0" err="1"/>
              <a:t>storage</a:t>
            </a:r>
            <a:r>
              <a:rPr lang="cs-CZ" baseline="0" dirty="0"/>
              <a:t> </a:t>
            </a:r>
            <a:r>
              <a:rPr lang="cs-CZ" baseline="0" dirty="0" err="1"/>
              <a:t>cost</a:t>
            </a:r>
            <a:r>
              <a:rPr lang="cs-CZ" baseline="0" dirty="0"/>
              <a:t> will be </a:t>
            </a:r>
            <a:r>
              <a:rPr lang="cs-CZ" baseline="0" dirty="0" err="1"/>
              <a:t>born</a:t>
            </a:r>
            <a:r>
              <a:rPr lang="cs-CZ" baseline="0" dirty="0"/>
              <a:t> by ESS ERIC.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E42694-7ADB-4ACD-AE4C-E9C8E31078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39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25D2-EF63-4DCB-9CC7-CD11313EAB21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083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D406-7C7D-4DAC-8BCF-9E527765A407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811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A2FF0-2435-438D-9287-B241D2684A85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51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9C3A3-204B-4240-BF36-165FD4FE4459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03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54C0-AA05-4C3A-840F-206792CB73D9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2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A25D-02C6-4C08-B74F-2D7D43B5D8C3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461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63878-AC61-4D8E-A135-6F2F72A69A5F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24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B134-1D7E-4D5B-BC8A-5DAFD75AE84E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27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722D-D778-4449-9985-05C7EF72A3EA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88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CA1D4-2A2C-4CFF-9FDA-1E2181C579C4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147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3B6C4-6416-49E4-869C-8832E59F7A24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20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86E79-D53E-447A-9B4B-05D2B008716D}" type="datetime1">
              <a:rPr lang="cs-CZ" smtClean="0"/>
              <a:pPr/>
              <a:t>19.03.19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7191D-6874-4947-BD59-2DB64B73D3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331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286372" cy="1368152"/>
          </a:xfrm>
        </p:spPr>
        <p:txBody>
          <a:bodyPr>
            <a:noAutofit/>
          </a:bodyPr>
          <a:lstStyle/>
          <a:p>
            <a:pPr algn="l"/>
            <a:r>
              <a:rPr lang="cs-CZ" sz="4000" b="1" kern="200" spc="100" dirty="0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EUROPEAN SPALLATION SOURCE</a:t>
            </a:r>
            <a:br>
              <a:rPr lang="cs-CZ" sz="3200" b="1" kern="200" spc="100" dirty="0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cs-CZ" sz="3200" b="1" kern="200" spc="100" dirty="0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ESS </a:t>
            </a:r>
            <a:r>
              <a:rPr lang="cs-CZ" sz="3200" b="1" kern="200" spc="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Scandinavia</a:t>
            </a:r>
            <a:r>
              <a:rPr lang="cs-CZ" sz="3200" b="1" kern="200" spc="100" dirty="0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CZ – OP</a:t>
            </a:r>
            <a:br>
              <a:rPr lang="cs-CZ" sz="3200" b="1" kern="200" spc="100" dirty="0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cs-CZ" sz="3200" b="1" kern="200" spc="100" dirty="0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EU  </a:t>
            </a:r>
            <a:r>
              <a:rPr lang="cs-CZ" sz="3200" b="1" kern="200" spc="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structural</a:t>
            </a:r>
            <a:r>
              <a:rPr lang="cs-CZ" sz="3200" b="1" kern="200" spc="100" dirty="0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cs-CZ" sz="3200" b="1" kern="200" spc="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funds</a:t>
            </a:r>
            <a:endParaRPr lang="cs-CZ" sz="3200" b="1" kern="200" spc="100" dirty="0">
              <a:solidFill>
                <a:schemeClr val="tx1">
                  <a:lumMod val="50000"/>
                  <a:lumOff val="5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2420888"/>
            <a:ext cx="9144000" cy="2808312"/>
          </a:xfrm>
          <a:solidFill>
            <a:srgbClr val="0095CD"/>
          </a:solidFill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cs-CZ" sz="2100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Czech </a:t>
            </a:r>
            <a:r>
              <a:rPr lang="cs-CZ" b="1" i="1" dirty="0">
                <a:solidFill>
                  <a:schemeClr val="bg1"/>
                </a:solidFill>
              </a:rPr>
              <a:t>in </a:t>
            </a:r>
            <a:r>
              <a:rPr lang="cs-CZ" b="1" i="1" dirty="0" err="1">
                <a:solidFill>
                  <a:schemeClr val="bg1"/>
                </a:solidFill>
              </a:rPr>
              <a:t>kind</a:t>
            </a:r>
            <a:r>
              <a:rPr lang="cs-CZ" b="1" i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contribution</a:t>
            </a:r>
            <a:r>
              <a:rPr lang="cs-CZ" b="1" dirty="0">
                <a:solidFill>
                  <a:schemeClr val="bg1"/>
                </a:solidFill>
              </a:rPr>
              <a:t> – </a:t>
            </a:r>
            <a:r>
              <a:rPr lang="cs-CZ" b="1" dirty="0" err="1">
                <a:solidFill>
                  <a:schemeClr val="bg1"/>
                </a:solidFill>
              </a:rPr>
              <a:t>target</a:t>
            </a:r>
            <a:r>
              <a:rPr lang="cs-CZ" b="1" dirty="0">
                <a:solidFill>
                  <a:schemeClr val="bg1"/>
                </a:solidFill>
              </a:rPr>
              <a:t> </a:t>
            </a:r>
            <a:r>
              <a:rPr lang="cs-CZ" b="1" dirty="0" err="1">
                <a:solidFill>
                  <a:schemeClr val="bg1"/>
                </a:solidFill>
              </a:rPr>
              <a:t>technologies</a:t>
            </a:r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TCB, </a:t>
            </a:r>
            <a:r>
              <a:rPr lang="cs-CZ" b="1" dirty="0" err="1">
                <a:solidFill>
                  <a:schemeClr val="bg1"/>
                </a:solidFill>
              </a:rPr>
              <a:t>February</a:t>
            </a:r>
            <a:r>
              <a:rPr lang="cs-CZ" b="1" dirty="0">
                <a:solidFill>
                  <a:schemeClr val="bg1"/>
                </a:solidFill>
              </a:rPr>
              <a:t> 8, 2019</a:t>
            </a:r>
          </a:p>
          <a:p>
            <a:r>
              <a:rPr lang="cs-CZ" b="1" dirty="0">
                <a:solidFill>
                  <a:schemeClr val="bg1"/>
                </a:solidFill>
              </a:rPr>
              <a:t>Petr Lukáš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1</a:t>
            </a:fld>
            <a:endParaRPr lang="cs-CZ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36771"/>
            <a:ext cx="599086" cy="113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281295"/>
            <a:ext cx="6480048" cy="144018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3596" y="454228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25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ESS Target Station: Helium cooling system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1350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sz="4200" b="1" dirty="0"/>
          </a:p>
          <a:p>
            <a:pPr marL="0" indent="0">
              <a:buNone/>
            </a:pPr>
            <a:r>
              <a:rPr lang="cs-CZ" sz="4200" b="1" dirty="0"/>
              <a:t>TIK 2.2 - </a:t>
            </a:r>
            <a:r>
              <a:rPr lang="en-GB" sz="4200" b="1" dirty="0"/>
              <a:t>Target Helium Cooling System </a:t>
            </a:r>
            <a:endParaRPr lang="cs-CZ" sz="4200" b="1" dirty="0"/>
          </a:p>
          <a:p>
            <a:pPr>
              <a:spcAft>
                <a:spcPts val="600"/>
              </a:spcAft>
            </a:pPr>
            <a:r>
              <a:rPr lang="cs-CZ" sz="4200" b="1" dirty="0"/>
              <a:t>New </a:t>
            </a:r>
            <a:r>
              <a:rPr lang="cs-CZ" sz="4200" b="1" dirty="0" err="1"/>
              <a:t>agreement</a:t>
            </a:r>
            <a:r>
              <a:rPr lang="cs-CZ" sz="4200" b="1" dirty="0"/>
              <a:t>, </a:t>
            </a:r>
            <a:r>
              <a:rPr lang="cs-CZ" sz="4200" b="1" dirty="0" err="1"/>
              <a:t>January</a:t>
            </a:r>
            <a:r>
              <a:rPr lang="cs-CZ" sz="4200" b="1" dirty="0"/>
              <a:t> 14, 2019 </a:t>
            </a:r>
          </a:p>
          <a:p>
            <a:pPr marL="361950" lvl="0" indent="0">
              <a:buNone/>
            </a:pPr>
            <a:r>
              <a:rPr lang="cs-CZ" sz="3300" dirty="0"/>
              <a:t>- </a:t>
            </a:r>
            <a:r>
              <a:rPr lang="en-GB" sz="3300" dirty="0"/>
              <a:t>Responsibility and warranty clarification for storage and installation </a:t>
            </a:r>
            <a:endParaRPr lang="en-US" sz="3300" dirty="0"/>
          </a:p>
          <a:p>
            <a:pPr marL="361950" lvl="0" indent="0">
              <a:buNone/>
            </a:pPr>
            <a:r>
              <a:rPr lang="cs-CZ" sz="3300" dirty="0"/>
              <a:t>- </a:t>
            </a:r>
            <a:r>
              <a:rPr lang="cs-CZ" sz="3300" dirty="0" err="1"/>
              <a:t>Code</a:t>
            </a:r>
            <a:r>
              <a:rPr lang="en-GB" sz="3300" dirty="0"/>
              <a:t> classification </a:t>
            </a:r>
            <a:r>
              <a:rPr lang="cs-CZ" sz="3300" dirty="0" err="1"/>
              <a:t>changed</a:t>
            </a:r>
            <a:r>
              <a:rPr lang="cs-CZ" sz="3300" dirty="0"/>
              <a:t> </a:t>
            </a:r>
            <a:r>
              <a:rPr lang="en-GB" sz="3300" dirty="0"/>
              <a:t>from MQC3 to MQC4</a:t>
            </a:r>
            <a:endParaRPr lang="en-US" sz="3300" dirty="0"/>
          </a:p>
          <a:p>
            <a:pPr marL="361950" lvl="0" indent="0">
              <a:buNone/>
            </a:pPr>
            <a:r>
              <a:rPr lang="cs-CZ" sz="3300" dirty="0"/>
              <a:t>- </a:t>
            </a:r>
            <a:r>
              <a:rPr lang="en-GB" sz="3300" dirty="0"/>
              <a:t>Project schedule changes:</a:t>
            </a:r>
            <a:r>
              <a:rPr lang="cs-CZ" sz="3300" dirty="0"/>
              <a:t> </a:t>
            </a:r>
            <a:r>
              <a:rPr lang="cs-CZ" sz="3300" dirty="0" err="1"/>
              <a:t>original</a:t>
            </a:r>
            <a:r>
              <a:rPr lang="cs-CZ" sz="3300" dirty="0"/>
              <a:t> </a:t>
            </a:r>
            <a:r>
              <a:rPr lang="en-GB" sz="3300" dirty="0"/>
              <a:t>May-16 -&gt; Nov-18</a:t>
            </a:r>
            <a:r>
              <a:rPr lang="cs-CZ" sz="3300" dirty="0"/>
              <a:t> </a:t>
            </a:r>
            <a:r>
              <a:rPr lang="en-GB" sz="3300" dirty="0"/>
              <a:t>-&gt; Dec-19</a:t>
            </a:r>
            <a:endParaRPr lang="en-US" sz="3300" dirty="0"/>
          </a:p>
          <a:p>
            <a:pPr marL="361950" lvl="0" indent="0">
              <a:buNone/>
            </a:pPr>
            <a:r>
              <a:rPr lang="cs-CZ" sz="3300" dirty="0"/>
              <a:t>- </a:t>
            </a:r>
            <a:r>
              <a:rPr lang="en-GB" sz="3300" dirty="0"/>
              <a:t>Direct ownership transfer</a:t>
            </a:r>
            <a:endParaRPr lang="en-US" sz="3300" dirty="0"/>
          </a:p>
          <a:p>
            <a:pPr marL="0" indent="0">
              <a:spcAft>
                <a:spcPts val="600"/>
              </a:spcAft>
              <a:buNone/>
            </a:pPr>
            <a:endParaRPr lang="cs-CZ" dirty="0"/>
          </a:p>
          <a:p>
            <a:pPr>
              <a:spcAft>
                <a:spcPts val="600"/>
              </a:spcAft>
            </a:pPr>
            <a:r>
              <a:rPr lang="en-GB" sz="4200" b="1" dirty="0"/>
              <a:t>Problems to be solved</a:t>
            </a:r>
            <a:endParaRPr lang="en-US" sz="4200" b="1" dirty="0"/>
          </a:p>
          <a:p>
            <a:pPr marL="533400" lvl="0" indent="-171450">
              <a:buNone/>
            </a:pPr>
            <a:r>
              <a:rPr lang="cs-CZ" sz="3400" dirty="0"/>
              <a:t>- Extra </a:t>
            </a:r>
            <a:r>
              <a:rPr lang="cs-CZ" sz="3400" dirty="0" err="1"/>
              <a:t>cost</a:t>
            </a:r>
            <a:r>
              <a:rPr lang="cs-CZ" sz="3400" dirty="0"/>
              <a:t> </a:t>
            </a:r>
            <a:r>
              <a:rPr lang="en-GB" sz="3400" dirty="0"/>
              <a:t>147 840,- E</a:t>
            </a:r>
            <a:r>
              <a:rPr lang="cs-CZ" sz="3400" dirty="0"/>
              <a:t>UR </a:t>
            </a:r>
            <a:r>
              <a:rPr lang="cs-CZ" sz="3400" dirty="0" err="1"/>
              <a:t>approved</a:t>
            </a:r>
            <a:r>
              <a:rPr lang="cs-CZ" sz="3400" dirty="0"/>
              <a:t>, </a:t>
            </a:r>
            <a:r>
              <a:rPr lang="cs-CZ" sz="3400" dirty="0" err="1"/>
              <a:t>practical</a:t>
            </a:r>
            <a:r>
              <a:rPr lang="cs-CZ" sz="3400" dirty="0"/>
              <a:t> </a:t>
            </a:r>
            <a:r>
              <a:rPr lang="cs-CZ" sz="3400" dirty="0" err="1"/>
              <a:t>realization</a:t>
            </a:r>
            <a:r>
              <a:rPr lang="cs-CZ" sz="3400" dirty="0"/>
              <a:t> – </a:t>
            </a:r>
            <a:r>
              <a:rPr lang="cs-CZ" sz="3400" dirty="0" err="1"/>
              <a:t>annex</a:t>
            </a:r>
            <a:r>
              <a:rPr lang="cs-CZ" sz="3400" dirty="0"/>
              <a:t> to NPI </a:t>
            </a:r>
            <a:r>
              <a:rPr lang="cs-CZ" sz="3400" dirty="0" err="1"/>
              <a:t>contract</a:t>
            </a:r>
            <a:r>
              <a:rPr lang="cs-CZ" sz="3400" dirty="0"/>
              <a:t> </a:t>
            </a:r>
            <a:r>
              <a:rPr lang="cs-CZ" sz="3400" dirty="0" err="1"/>
              <a:t>or</a:t>
            </a:r>
            <a:r>
              <a:rPr lang="cs-CZ" sz="3400" dirty="0"/>
              <a:t> direct </a:t>
            </a:r>
            <a:r>
              <a:rPr lang="en-GB" sz="3400" dirty="0"/>
              <a:t>contract</a:t>
            </a:r>
            <a:r>
              <a:rPr lang="cs-CZ" sz="3400" dirty="0"/>
              <a:t> to RC Řež</a:t>
            </a:r>
            <a:r>
              <a:rPr lang="en-GB" sz="3400" dirty="0"/>
              <a:t>? </a:t>
            </a:r>
            <a:endParaRPr lang="en-US" sz="3400" dirty="0"/>
          </a:p>
          <a:p>
            <a:pPr marL="533400" lvl="0" indent="-171450">
              <a:buFontTx/>
              <a:buChar char="-"/>
            </a:pPr>
            <a:r>
              <a:rPr lang="en-GB" sz="3400" dirty="0"/>
              <a:t>Site access, installation services facility access  and related costs</a:t>
            </a:r>
            <a:endParaRPr lang="cs-CZ" sz="3400" dirty="0"/>
          </a:p>
          <a:p>
            <a:pPr marL="533400" lvl="0" indent="0">
              <a:buNone/>
            </a:pPr>
            <a:r>
              <a:rPr lang="cs-CZ" sz="3400" dirty="0"/>
              <a:t>on </a:t>
            </a:r>
            <a:r>
              <a:rPr lang="cs-CZ" sz="3400" dirty="0" err="1"/>
              <a:t>site</a:t>
            </a:r>
            <a:r>
              <a:rPr lang="cs-CZ" sz="3400" dirty="0"/>
              <a:t> visit </a:t>
            </a:r>
            <a:r>
              <a:rPr lang="cs-CZ" sz="3400" dirty="0" err="1"/>
              <a:t>of</a:t>
            </a:r>
            <a:r>
              <a:rPr lang="cs-CZ" sz="3400" dirty="0"/>
              <a:t> RC Řež </a:t>
            </a:r>
            <a:r>
              <a:rPr lang="cs-CZ" sz="3400" dirty="0" err="1"/>
              <a:t>scheduled</a:t>
            </a:r>
            <a:r>
              <a:rPr lang="cs-CZ" sz="3400" dirty="0"/>
              <a:t> on </a:t>
            </a:r>
            <a:r>
              <a:rPr lang="cs-CZ" sz="3400" dirty="0" err="1"/>
              <a:t>March</a:t>
            </a:r>
            <a:r>
              <a:rPr lang="cs-CZ" sz="3400" dirty="0"/>
              <a:t> 2019 </a:t>
            </a:r>
            <a:endParaRPr lang="en-US" sz="3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40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ESS Target Station: </a:t>
            </a:r>
            <a:r>
              <a:rPr lang="cs-CZ" sz="3600" b="1" dirty="0">
                <a:solidFill>
                  <a:schemeClr val="bg1"/>
                </a:solidFill>
              </a:rPr>
              <a:t>Fluid cooling systems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3038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TIK 5.1 – Primary water cooling system</a:t>
            </a:r>
            <a:endParaRPr lang="cs-CZ" sz="2400" b="1" dirty="0"/>
          </a:p>
          <a:p>
            <a:pPr marL="442913" indent="-261938">
              <a:spcAft>
                <a:spcPts val="600"/>
              </a:spcAft>
            </a:pPr>
            <a:r>
              <a:rPr lang="cs-CZ" sz="2000" b="1" dirty="0"/>
              <a:t>New </a:t>
            </a:r>
            <a:r>
              <a:rPr lang="cs-CZ" sz="2000" b="1" dirty="0" err="1"/>
              <a:t>agreement</a:t>
            </a:r>
            <a:r>
              <a:rPr lang="cs-CZ" sz="2000" b="1" dirty="0"/>
              <a:t>, </a:t>
            </a:r>
            <a:r>
              <a:rPr lang="cs-CZ" sz="2000" b="1" dirty="0" err="1"/>
              <a:t>December</a:t>
            </a:r>
            <a:r>
              <a:rPr lang="cs-CZ" sz="2000" b="1" dirty="0"/>
              <a:t> 17, 2018 </a:t>
            </a:r>
          </a:p>
          <a:p>
            <a:pPr marL="361950" lvl="0" indent="0">
              <a:buNone/>
            </a:pPr>
            <a:r>
              <a:rPr lang="cs-CZ" sz="1900" dirty="0"/>
              <a:t>- </a:t>
            </a:r>
            <a:r>
              <a:rPr lang="en-GB" sz="1900" dirty="0"/>
              <a:t>Project schedule changes</a:t>
            </a:r>
            <a:r>
              <a:rPr lang="cs-CZ" sz="1900" dirty="0"/>
              <a:t>: </a:t>
            </a:r>
            <a:r>
              <a:rPr lang="cs-CZ" sz="1900" dirty="0" err="1"/>
              <a:t>original</a:t>
            </a:r>
            <a:r>
              <a:rPr lang="cs-CZ" sz="1900" dirty="0"/>
              <a:t> </a:t>
            </a:r>
            <a:r>
              <a:rPr lang="en-GB" sz="1900" dirty="0"/>
              <a:t> June-16 -&gt; Mar-19 -&gt; </a:t>
            </a:r>
            <a:r>
              <a:rPr lang="en-GB" sz="1900" dirty="0">
                <a:solidFill>
                  <a:srgbClr val="FF0000"/>
                </a:solidFill>
              </a:rPr>
              <a:t>Sep-20</a:t>
            </a:r>
            <a:r>
              <a:rPr lang="cs-CZ" sz="1900" dirty="0">
                <a:solidFill>
                  <a:srgbClr val="FF0000"/>
                </a:solidFill>
              </a:rPr>
              <a:t> (</a:t>
            </a:r>
            <a:r>
              <a:rPr lang="cs-CZ" sz="1900" dirty="0" err="1">
                <a:solidFill>
                  <a:srgbClr val="FF0000"/>
                </a:solidFill>
              </a:rPr>
              <a:t>critical</a:t>
            </a:r>
            <a:r>
              <a:rPr lang="cs-CZ" sz="1900" dirty="0">
                <a:solidFill>
                  <a:srgbClr val="FF0000"/>
                </a:solidFill>
              </a:rPr>
              <a:t>)</a:t>
            </a:r>
            <a:endParaRPr lang="en-US" sz="1900" dirty="0">
              <a:solidFill>
                <a:srgbClr val="FF0000"/>
              </a:solidFill>
            </a:endParaRPr>
          </a:p>
          <a:p>
            <a:pPr marL="361950" lvl="0" indent="0">
              <a:buNone/>
            </a:pPr>
            <a:r>
              <a:rPr lang="cs-CZ" sz="1900" dirty="0"/>
              <a:t>- </a:t>
            </a:r>
            <a:r>
              <a:rPr lang="en-GB" sz="1900" dirty="0"/>
              <a:t>Delivery to the site and acceptance of components</a:t>
            </a:r>
            <a:endParaRPr lang="en-US" sz="1900" dirty="0"/>
          </a:p>
          <a:p>
            <a:pPr marL="361950" indent="0">
              <a:spcAft>
                <a:spcPts val="600"/>
              </a:spcAft>
              <a:buNone/>
            </a:pPr>
            <a:r>
              <a:rPr lang="cs-CZ" sz="1900" dirty="0"/>
              <a:t>- </a:t>
            </a:r>
            <a:r>
              <a:rPr lang="en-GB" sz="1900" dirty="0"/>
              <a:t>Direct ownership transfer</a:t>
            </a:r>
            <a:endParaRPr lang="cs-CZ" sz="1900" dirty="0"/>
          </a:p>
          <a:p>
            <a:pPr marL="0" indent="0">
              <a:buNone/>
            </a:pPr>
            <a:r>
              <a:rPr lang="en-US" sz="2400" b="1" dirty="0"/>
              <a:t>TIK 5.</a:t>
            </a:r>
            <a:r>
              <a:rPr lang="cs-CZ" sz="2400" b="1" dirty="0"/>
              <a:t>2</a:t>
            </a:r>
            <a:r>
              <a:rPr lang="en-US" sz="2400" b="1" dirty="0"/>
              <a:t> – Intermediate water cooling system </a:t>
            </a:r>
            <a:endParaRPr lang="cs-CZ" sz="2400" b="1" dirty="0"/>
          </a:p>
          <a:p>
            <a:pPr marL="442913" indent="-261938">
              <a:spcAft>
                <a:spcPts val="600"/>
              </a:spcAft>
            </a:pPr>
            <a:r>
              <a:rPr lang="cs-CZ" sz="2000" b="1" dirty="0"/>
              <a:t>New </a:t>
            </a:r>
            <a:r>
              <a:rPr lang="cs-CZ" sz="2000" b="1" dirty="0" err="1"/>
              <a:t>agreement</a:t>
            </a:r>
            <a:r>
              <a:rPr lang="cs-CZ" sz="2000" b="1" dirty="0"/>
              <a:t>, </a:t>
            </a:r>
            <a:r>
              <a:rPr lang="cs-CZ" sz="2000" b="1" dirty="0" err="1"/>
              <a:t>December</a:t>
            </a:r>
            <a:r>
              <a:rPr lang="cs-CZ" sz="2000" b="1" dirty="0"/>
              <a:t> 21, 2018 </a:t>
            </a:r>
          </a:p>
          <a:p>
            <a:pPr marL="361950" lvl="0" indent="0">
              <a:buNone/>
            </a:pPr>
            <a:r>
              <a:rPr lang="cs-CZ" sz="1900" dirty="0"/>
              <a:t>- </a:t>
            </a:r>
            <a:r>
              <a:rPr lang="en-GB" sz="1900" dirty="0"/>
              <a:t>Project schedule changes</a:t>
            </a:r>
            <a:r>
              <a:rPr lang="cs-CZ" sz="1900" dirty="0"/>
              <a:t>: </a:t>
            </a:r>
            <a:r>
              <a:rPr lang="cs-CZ" sz="1900" dirty="0" err="1"/>
              <a:t>original</a:t>
            </a:r>
            <a:r>
              <a:rPr lang="cs-CZ" sz="1900" dirty="0"/>
              <a:t> </a:t>
            </a:r>
            <a:r>
              <a:rPr lang="en-GB" sz="1900" dirty="0"/>
              <a:t> </a:t>
            </a:r>
            <a:r>
              <a:rPr lang="cs-CZ" sz="1900" dirty="0"/>
              <a:t>May</a:t>
            </a:r>
            <a:r>
              <a:rPr lang="en-GB" sz="1900" dirty="0"/>
              <a:t>-16 -&gt; Mar-19 -&gt; </a:t>
            </a:r>
            <a:r>
              <a:rPr lang="cs-CZ" sz="1900" dirty="0"/>
              <a:t>Jul</a:t>
            </a:r>
            <a:r>
              <a:rPr lang="en-GB" sz="1900" dirty="0"/>
              <a:t>-20</a:t>
            </a:r>
            <a:endParaRPr lang="en-US" sz="1900" dirty="0"/>
          </a:p>
          <a:p>
            <a:pPr marL="361950" lvl="0" indent="0">
              <a:buNone/>
            </a:pPr>
            <a:r>
              <a:rPr lang="cs-CZ" sz="1900" dirty="0"/>
              <a:t>- </a:t>
            </a:r>
            <a:r>
              <a:rPr lang="en-GB" sz="1900" dirty="0"/>
              <a:t>Delivery to the site and acceptance of components</a:t>
            </a:r>
            <a:endParaRPr lang="en-US" sz="1900" dirty="0"/>
          </a:p>
          <a:p>
            <a:pPr marL="361950" indent="0">
              <a:spcAft>
                <a:spcPts val="600"/>
              </a:spcAft>
              <a:buNone/>
            </a:pPr>
            <a:r>
              <a:rPr lang="cs-CZ" sz="1900" dirty="0"/>
              <a:t>- </a:t>
            </a:r>
            <a:r>
              <a:rPr lang="en-GB" sz="1900" dirty="0"/>
              <a:t>Direct ownership transfer</a:t>
            </a:r>
            <a:endParaRPr lang="cs-CZ" sz="1900" dirty="0"/>
          </a:p>
          <a:p>
            <a:pPr marL="0" indent="0">
              <a:buNone/>
            </a:pPr>
            <a:r>
              <a:rPr lang="en-US" sz="2400" b="1" dirty="0"/>
              <a:t>TIK 5.3 </a:t>
            </a:r>
            <a:r>
              <a:rPr lang="cs-CZ" sz="2400" b="1" dirty="0"/>
              <a:t>– Target station </a:t>
            </a:r>
            <a:r>
              <a:rPr lang="en-US" sz="2400" b="1" dirty="0"/>
              <a:t>HVAC</a:t>
            </a:r>
            <a:endParaRPr lang="cs-CZ" sz="2400" b="1" dirty="0"/>
          </a:p>
          <a:p>
            <a:pPr marL="442913" indent="-261938"/>
            <a:r>
              <a:rPr lang="cs-CZ" sz="2100" b="1" dirty="0"/>
              <a:t>New </a:t>
            </a:r>
            <a:r>
              <a:rPr lang="cs-CZ" sz="2100" b="1" dirty="0" err="1"/>
              <a:t>agreement</a:t>
            </a:r>
            <a:r>
              <a:rPr lang="cs-CZ" sz="2100" b="1" dirty="0"/>
              <a:t>, </a:t>
            </a:r>
            <a:r>
              <a:rPr lang="cs-CZ" sz="2100" b="1" dirty="0" err="1"/>
              <a:t>December</a:t>
            </a:r>
            <a:r>
              <a:rPr lang="cs-CZ" sz="2100" b="1" dirty="0"/>
              <a:t> 19, 2018 </a:t>
            </a:r>
          </a:p>
          <a:p>
            <a:pPr marL="361950" lvl="0" indent="0">
              <a:buNone/>
            </a:pPr>
            <a:r>
              <a:rPr lang="cs-CZ" sz="1900" dirty="0"/>
              <a:t>- </a:t>
            </a:r>
            <a:r>
              <a:rPr lang="en-GB" sz="1900" dirty="0"/>
              <a:t>Project schedule changes</a:t>
            </a:r>
            <a:r>
              <a:rPr lang="cs-CZ" sz="1900" dirty="0"/>
              <a:t>: </a:t>
            </a:r>
            <a:r>
              <a:rPr lang="en-GB" sz="1900" dirty="0"/>
              <a:t>Mar-19 -&gt; </a:t>
            </a:r>
            <a:r>
              <a:rPr lang="cs-CZ" sz="1900" dirty="0" err="1">
                <a:solidFill>
                  <a:srgbClr val="FF0000"/>
                </a:solidFill>
              </a:rPr>
              <a:t>Sep</a:t>
            </a:r>
            <a:r>
              <a:rPr lang="en-GB" sz="1900" dirty="0">
                <a:solidFill>
                  <a:srgbClr val="FF0000"/>
                </a:solidFill>
              </a:rPr>
              <a:t>-20</a:t>
            </a:r>
            <a:r>
              <a:rPr lang="cs-CZ" sz="1900" dirty="0">
                <a:solidFill>
                  <a:srgbClr val="FF0000"/>
                </a:solidFill>
              </a:rPr>
              <a:t> (</a:t>
            </a:r>
            <a:r>
              <a:rPr lang="cs-CZ" sz="1900" dirty="0" err="1">
                <a:solidFill>
                  <a:srgbClr val="FF0000"/>
                </a:solidFill>
              </a:rPr>
              <a:t>critical</a:t>
            </a:r>
            <a:r>
              <a:rPr lang="cs-CZ" sz="1900" dirty="0">
                <a:solidFill>
                  <a:srgbClr val="FF0000"/>
                </a:solidFill>
              </a:rPr>
              <a:t>)</a:t>
            </a:r>
            <a:endParaRPr lang="en-US" sz="1900" dirty="0">
              <a:solidFill>
                <a:srgbClr val="FF0000"/>
              </a:solidFill>
            </a:endParaRPr>
          </a:p>
          <a:p>
            <a:pPr marL="361950" lvl="0" indent="0">
              <a:buNone/>
            </a:pPr>
            <a:r>
              <a:rPr lang="cs-CZ" sz="1900" dirty="0"/>
              <a:t>- </a:t>
            </a:r>
            <a:r>
              <a:rPr lang="en-GB" sz="1900" dirty="0"/>
              <a:t>Delivery to the site and acceptance of components</a:t>
            </a:r>
            <a:endParaRPr lang="en-US" sz="1900" dirty="0"/>
          </a:p>
          <a:p>
            <a:pPr marL="361950" indent="0">
              <a:buNone/>
            </a:pPr>
            <a:r>
              <a:rPr lang="cs-CZ" sz="1900" dirty="0"/>
              <a:t>- </a:t>
            </a:r>
            <a:r>
              <a:rPr lang="en-GB" sz="1900" dirty="0"/>
              <a:t>Direct ownership transfer</a:t>
            </a:r>
            <a:endParaRPr lang="cs-CZ" sz="1900" dirty="0"/>
          </a:p>
          <a:p>
            <a:pPr marL="0" indent="0">
              <a:spcAft>
                <a:spcPts val="600"/>
              </a:spcAft>
              <a:buNone/>
            </a:pP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28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1143000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ESS Target Station: </a:t>
            </a:r>
            <a:r>
              <a:rPr lang="cs-CZ" sz="3600" b="1" dirty="0">
                <a:solidFill>
                  <a:schemeClr val="bg1"/>
                </a:solidFill>
              </a:rPr>
              <a:t>Fluid cooling systems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507288" cy="5251722"/>
          </a:xfrm>
        </p:spPr>
        <p:txBody>
          <a:bodyPr>
            <a:normAutofit/>
          </a:bodyPr>
          <a:lstStyle/>
          <a:p>
            <a:endParaRPr lang="cs-CZ" sz="2900" dirty="0"/>
          </a:p>
          <a:p>
            <a:pPr marL="0" indent="0">
              <a:spcAft>
                <a:spcPts val="600"/>
              </a:spcAft>
              <a:buNone/>
            </a:pP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7191D-6874-4947-BD59-2DB64B73D3BD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1988840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/>
              <a:t>TIK 5.1 + 5.2 + 5.3   Problems to be solved</a:t>
            </a:r>
          </a:p>
          <a:p>
            <a:pPr marL="285750" lvl="0" indent="-285750">
              <a:spcAft>
                <a:spcPts val="1200"/>
              </a:spcAft>
              <a:buFontTx/>
              <a:buChar char="-"/>
            </a:pPr>
            <a:r>
              <a:rPr lang="en-US" dirty="0"/>
              <a:t>Final requirements and specification of electro and I&amp;C part – final negotiation expected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r>
              <a:rPr lang="en-US" dirty="0"/>
              <a:t>no additional budget for this costs, 3 new change control processes for each TIK would be initiated</a:t>
            </a:r>
          </a:p>
          <a:p>
            <a:pPr marL="285750" indent="-285750">
              <a:buFontTx/>
              <a:buChar char="-"/>
            </a:pPr>
            <a:r>
              <a:rPr lang="en-US" dirty="0"/>
              <a:t>Heat exchangers / NUVIA</a:t>
            </a:r>
          </a:p>
          <a:p>
            <a:pPr marL="557213" lvl="0" indent="-285750">
              <a:buFont typeface="Arial" panose="020B0604020202020204" pitchFamily="34" charset="0"/>
              <a:buChar char="•"/>
            </a:pPr>
            <a:r>
              <a:rPr lang="en-US" dirty="0"/>
              <a:t>original provider Alfa Laval / Sweden – planned production rejected</a:t>
            </a:r>
          </a:p>
          <a:p>
            <a:pPr marL="557213" lvl="0" indent="-285750">
              <a:buFont typeface="Arial" panose="020B0604020202020204" pitchFamily="34" charset="0"/>
              <a:buChar char="•"/>
            </a:pPr>
            <a:r>
              <a:rPr lang="en-US" dirty="0"/>
              <a:t>search for alternative producer not successful due to expected radiation </a:t>
            </a:r>
            <a:r>
              <a:rPr lang="en-US" dirty="0" err="1"/>
              <a:t>exp</a:t>
            </a:r>
            <a:r>
              <a:rPr lang="cs-CZ" dirty="0"/>
              <a:t>o</a:t>
            </a:r>
            <a:r>
              <a:rPr lang="en-US" dirty="0"/>
              <a:t>sure 250 </a:t>
            </a:r>
            <a:r>
              <a:rPr lang="en-US" dirty="0" err="1"/>
              <a:t>mSv</a:t>
            </a:r>
            <a:r>
              <a:rPr lang="en-US" dirty="0"/>
              <a:t>/h</a:t>
            </a:r>
          </a:p>
          <a:p>
            <a:pPr marL="557213" lvl="0" indent="-285750">
              <a:buFont typeface="Arial" panose="020B0604020202020204" pitchFamily="34" charset="0"/>
              <a:buChar char="•"/>
            </a:pPr>
            <a:r>
              <a:rPr lang="en-US" dirty="0"/>
              <a:t>Alfa Laval offers new solution – fusion bonded exchangers – would be discussed with ESS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7896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1808</TotalTime>
  <Words>326</Words>
  <Application>Microsoft Macintosh PowerPoint</Application>
  <PresentationFormat>On-screen Show (4:3)</PresentationFormat>
  <Paragraphs>52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Sakkal Majalla</vt:lpstr>
      <vt:lpstr>Motiv systému Office</vt:lpstr>
      <vt:lpstr>EUROPEAN SPALLATION SOURCE ESS Scandinavia- CZ – OP EU  structural funds</vt:lpstr>
      <vt:lpstr>ESS Target Station: Helium cooling system</vt:lpstr>
      <vt:lpstr>ESS Target Station: Fluid cooling systems</vt:lpstr>
      <vt:lpstr>ESS Target Station: Fluid cooling systems</vt:lpstr>
    </vt:vector>
  </TitlesOfParts>
  <Company>ÚJF AV ČR, v. v. i.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M. Šafránek</dc:creator>
  <cp:lastModifiedBy>Microsoft Office User</cp:lastModifiedBy>
  <cp:revision>152</cp:revision>
  <dcterms:created xsi:type="dcterms:W3CDTF">2016-11-21T13:01:07Z</dcterms:created>
  <dcterms:modified xsi:type="dcterms:W3CDTF">2019-03-19T09:20:28Z</dcterms:modified>
</cp:coreProperties>
</file>