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52" r:id="rId8"/>
    <p:sldMasterId id="2147483765" r:id="rId9"/>
  </p:sldMasterIdLst>
  <p:notesMasterIdLst>
    <p:notesMasterId r:id="rId27"/>
  </p:notesMasterIdLst>
  <p:sldIdLst>
    <p:sldId id="256" r:id="rId10"/>
    <p:sldId id="258" r:id="rId11"/>
    <p:sldId id="317" r:id="rId12"/>
    <p:sldId id="350" r:id="rId13"/>
    <p:sldId id="388" r:id="rId14"/>
    <p:sldId id="389" r:id="rId15"/>
    <p:sldId id="399" r:id="rId16"/>
    <p:sldId id="400" r:id="rId17"/>
    <p:sldId id="390" r:id="rId18"/>
    <p:sldId id="391" r:id="rId19"/>
    <p:sldId id="392" r:id="rId20"/>
    <p:sldId id="393" r:id="rId21"/>
    <p:sldId id="394" r:id="rId22"/>
    <p:sldId id="395" r:id="rId23"/>
    <p:sldId id="370" r:id="rId24"/>
    <p:sldId id="374" r:id="rId25"/>
    <p:sldId id="322" r:id="rId26"/>
  </p:sldIdLst>
  <p:sldSz cx="10080625" cy="7559675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59" autoAdjust="0"/>
    <p:restoredTop sz="75967" autoAdjust="0"/>
  </p:normalViewPr>
  <p:slideViewPr>
    <p:cSldViewPr snapToGrid="0">
      <p:cViewPr varScale="1">
        <p:scale>
          <a:sx n="114" d="100"/>
          <a:sy n="114" d="100"/>
        </p:scale>
        <p:origin x="137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10F99-1DB7-D240-BC6C-FB6E778B995D}" type="datetimeFigureOut">
              <a:rPr lang="es-ES" smtClean="0"/>
              <a:t>19/3/19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9579B-D3D6-984E-A36D-FF01E4F2FE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55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9579B-D3D6-984E-A36D-FF01E4F2FED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8152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subTitle"/>
          </p:nvPr>
        </p:nvSpPr>
        <p:spPr>
          <a:xfrm>
            <a:off x="756000" y="671400"/>
            <a:ext cx="8568000" cy="5842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2" name="PlaceHolder 4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9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0" name="PlaceHolder 5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94" name="Imagen 393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  <p:pic>
        <p:nvPicPr>
          <p:cNvPr id="395" name="Imagen 394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7623-7A88-934E-AA55-5B77873D0627}" type="datetimeFigureOut">
              <a:rPr lang="es-ES" smtClean="0"/>
              <a:t>19/3/19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BC0A0-256C-2D4E-A3DC-06D1ECC9E5E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208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9" name="Imagen 38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  <p:pic>
        <p:nvPicPr>
          <p:cNvPr id="40" name="Imagen 39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756000" y="671400"/>
            <a:ext cx="8568000" cy="5842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9" name="Imagen 78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756000" y="671400"/>
            <a:ext cx="8568000" cy="5842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19" name="Imagen 118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  <p:pic>
        <p:nvPicPr>
          <p:cNvPr id="120" name="Imagen 119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756000" y="671400"/>
            <a:ext cx="8568000" cy="5842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60" name="Imagen 159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  <p:pic>
        <p:nvPicPr>
          <p:cNvPr id="161" name="Imagen 160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subTitle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ubTitle"/>
          </p:nvPr>
        </p:nvSpPr>
        <p:spPr>
          <a:xfrm>
            <a:off x="756000" y="671400"/>
            <a:ext cx="8568000" cy="5842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756000" y="671400"/>
            <a:ext cx="8568000" cy="5842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99" name="Imagen 198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  <p:pic>
        <p:nvPicPr>
          <p:cNvPr id="200" name="Imagen 199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subTitle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subTitle"/>
          </p:nvPr>
        </p:nvSpPr>
        <p:spPr>
          <a:xfrm>
            <a:off x="756000" y="671400"/>
            <a:ext cx="8568000" cy="5842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4" name="PlaceHolder 5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38" name="Imagen 237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  <p:pic>
        <p:nvPicPr>
          <p:cNvPr id="239" name="Imagen 238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subTitle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subTitle"/>
          </p:nvPr>
        </p:nvSpPr>
        <p:spPr>
          <a:xfrm>
            <a:off x="756000" y="671400"/>
            <a:ext cx="8568000" cy="5842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77" name="Imagen 276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  <p:pic>
        <p:nvPicPr>
          <p:cNvPr id="278" name="Imagen 277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subTitle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subTitle"/>
          </p:nvPr>
        </p:nvSpPr>
        <p:spPr>
          <a:xfrm>
            <a:off x="756000" y="671400"/>
            <a:ext cx="8568000" cy="5842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5" name="PlaceHolder 4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9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3" name="PlaceHolder 4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756000" y="4553280"/>
            <a:ext cx="856800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body"/>
          </p:nvPr>
        </p:nvSpPr>
        <p:spPr>
          <a:xfrm>
            <a:off x="5146560" y="218376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0" name="PlaceHolder 4"/>
          <p:cNvSpPr>
            <a:spLocks noGrp="1"/>
          </p:cNvSpPr>
          <p:nvPr>
            <p:ph type="body"/>
          </p:nvPr>
        </p:nvSpPr>
        <p:spPr>
          <a:xfrm>
            <a:off x="514656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1" name="PlaceHolder 5"/>
          <p:cNvSpPr>
            <a:spLocks noGrp="1"/>
          </p:cNvSpPr>
          <p:nvPr>
            <p:ph type="body"/>
          </p:nvPr>
        </p:nvSpPr>
        <p:spPr>
          <a:xfrm>
            <a:off x="756000" y="4553280"/>
            <a:ext cx="4181040" cy="21636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55" name="Imagen 354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  <p:pic>
        <p:nvPicPr>
          <p:cNvPr id="356" name="Imagen 355"/>
          <p:cNvPicPr/>
          <p:nvPr/>
        </p:nvPicPr>
        <p:blipFill>
          <a:blip r:embed="rId2"/>
          <a:stretch/>
        </p:blipFill>
        <p:spPr>
          <a:xfrm>
            <a:off x="2197440" y="2183760"/>
            <a:ext cx="5685120" cy="453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subTitle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IN" sz="56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 lang="en-IN" sz="353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3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0" y="720"/>
            <a:ext cx="10080000" cy="1259280"/>
          </a:xfrm>
          <a:prstGeom prst="rect">
            <a:avLst/>
          </a:prstGeom>
          <a:gradFill>
            <a:gsLst>
              <a:gs pos="0">
                <a:srgbClr val="CE3B37"/>
              </a:gs>
              <a:gs pos="100000">
                <a:srgbClr val="9B2D2A"/>
              </a:gs>
            </a:gsLst>
            <a:lin ang="16200000"/>
          </a:gradFill>
          <a:ln w="9360">
            <a:solidFill>
              <a:srgbClr val="BE4B48"/>
            </a:solidFill>
            <a:miter/>
          </a:ln>
          <a:effectLst>
            <a:outerShdw dist="3600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2"/>
          <p:cNvSpPr/>
          <p:nvPr/>
        </p:nvSpPr>
        <p:spPr>
          <a:xfrm rot="5400000">
            <a:off x="-2268000" y="3528000"/>
            <a:ext cx="6336000" cy="1800000"/>
          </a:xfrm>
          <a:prstGeom prst="rect">
            <a:avLst/>
          </a:prstGeom>
          <a:gradFill>
            <a:gsLst>
              <a:gs pos="0">
                <a:srgbClr val="CE3B37"/>
              </a:gs>
              <a:gs pos="100000">
                <a:srgbClr val="9B2D2A"/>
              </a:gs>
            </a:gsLst>
            <a:lin ang="5400000"/>
          </a:gradFill>
          <a:ln w="9360">
            <a:solidFill>
              <a:srgbClr val="BE4B48"/>
            </a:solidFill>
            <a:miter/>
          </a:ln>
          <a:effectLst>
            <a:outerShdw dist="36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180000" y="193320"/>
            <a:ext cx="9720000" cy="88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IN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Pulse para editar el formato del texto de título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1980000" y="1440000"/>
            <a:ext cx="7920000" cy="4989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Pulse para editar el formato de esquema del texto</a:t>
            </a:r>
          </a:p>
          <a:p>
            <a:pPr marL="864000" lvl="1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Segundo nivel del esquema</a:t>
            </a:r>
          </a:p>
          <a:p>
            <a:pPr marL="1296000" lvl="2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Tercer nivel del esquema</a:t>
            </a:r>
          </a:p>
          <a:p>
            <a:pPr marL="1728000" lvl="3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Cuarto nivel del esquema</a:t>
            </a:r>
          </a:p>
          <a:p>
            <a:pPr marL="2160000" lvl="4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Quinto nivel del esquema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Sexto nivel del esquema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Séptimo nivel del esquema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064000" y="7092000"/>
            <a:ext cx="1835640" cy="388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fld id="{A03EF50B-15CC-4A00-828F-A8250F2F8A1B}" type="slidenum">
              <a:rPr lang="en-IN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‹#›</a:t>
            </a:fld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ftr"/>
          </p:nvPr>
        </p:nvSpPr>
        <p:spPr>
          <a:xfrm>
            <a:off x="4140000" y="7092000"/>
            <a:ext cx="3780000" cy="388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IN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&lt;pie de página&gt;</a:t>
            </a:r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dt"/>
          </p:nvPr>
        </p:nvSpPr>
        <p:spPr>
          <a:xfrm>
            <a:off x="1980000" y="7092000"/>
            <a:ext cx="1980000" cy="388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IN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&lt;fecha/hora&gt;</a:t>
            </a:r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0" y="720"/>
            <a:ext cx="10080000" cy="1259280"/>
          </a:xfrm>
          <a:prstGeom prst="rect">
            <a:avLst/>
          </a:prstGeom>
          <a:solidFill>
            <a:srgbClr val="FF0000"/>
          </a:solidFill>
          <a:ln w="9360">
            <a:solidFill>
              <a:srgbClr val="BE4B48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PlaceHolder 2"/>
          <p:cNvSpPr>
            <a:spLocks noGrp="1"/>
          </p:cNvSpPr>
          <p:nvPr>
            <p:ph type="title"/>
          </p:nvPr>
        </p:nvSpPr>
        <p:spPr>
          <a:xfrm>
            <a:off x="360000" y="193320"/>
            <a:ext cx="9360000" cy="88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IN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Pulse para editar el formato del texto de título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360000" y="1440000"/>
            <a:ext cx="9360000" cy="4989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Pulse para editar el formato de esquema del texto</a:t>
            </a:r>
          </a:p>
          <a:p>
            <a:pPr marL="864000" lvl="1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Segundo nivel del esquema</a:t>
            </a:r>
          </a:p>
          <a:p>
            <a:pPr marL="1296000" lvl="2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Tercer nivel del esquema</a:t>
            </a:r>
          </a:p>
          <a:p>
            <a:pPr marL="1728000" lvl="3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Cuarto nivel del esquema</a:t>
            </a:r>
          </a:p>
          <a:p>
            <a:pPr marL="2160000" lvl="4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Quinto nivel del esquema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Sexto nivel del esquema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Séptimo nivel del esquema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504000" y="7020000"/>
            <a:ext cx="2348280" cy="388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IN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&lt;fecha/hora&gt;</a:t>
            </a:r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3060000" y="7020000"/>
            <a:ext cx="3960000" cy="388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IN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&lt;pie de página&gt;</a:t>
            </a:r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7227360" y="7020000"/>
            <a:ext cx="2348280" cy="388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fld id="{2444991E-483F-434E-A606-A05D6A24BC10}" type="slidenum">
              <a:rPr lang="en-IN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‹#›</a:t>
            </a:fld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0" y="2880000"/>
            <a:ext cx="10080000" cy="1439280"/>
          </a:xfrm>
          <a:prstGeom prst="rect">
            <a:avLst/>
          </a:prstGeom>
          <a:gradFill>
            <a:gsLst>
              <a:gs pos="0">
                <a:srgbClr val="CE3B37"/>
              </a:gs>
              <a:gs pos="100000">
                <a:srgbClr val="9B2D2A"/>
              </a:gs>
            </a:gsLst>
            <a:lin ang="16200000"/>
          </a:gradFill>
          <a:ln w="9360">
            <a:solidFill>
              <a:srgbClr val="BE4B48"/>
            </a:solidFill>
            <a:miter/>
          </a:ln>
          <a:effectLst>
            <a:outerShdw dist="3600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PlaceHolder 2"/>
          <p:cNvSpPr>
            <a:spLocks noGrp="1"/>
          </p:cNvSpPr>
          <p:nvPr>
            <p:ph type="title"/>
          </p:nvPr>
        </p:nvSpPr>
        <p:spPr>
          <a:xfrm>
            <a:off x="432000" y="2985840"/>
            <a:ext cx="925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IN" sz="4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Click to edit the title text format</a:t>
            </a: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504000" y="4500000"/>
            <a:ext cx="9071640" cy="4989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esquema del texto</a:t>
            </a:r>
          </a:p>
          <a:p>
            <a:pPr marL="864000" lvl="1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Segundo nivel del esquema</a:t>
            </a:r>
          </a:p>
          <a:p>
            <a:pPr marL="1296000" lvl="2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Tercer nivel del esquema</a:t>
            </a:r>
          </a:p>
          <a:p>
            <a:pPr marL="1728000" lvl="3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Cuarto nivel del esquema</a:t>
            </a:r>
          </a:p>
          <a:p>
            <a:pPr marL="2160000" lvl="4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nivel del esquema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Sexto nivel del esquema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Séptimo nivel del esquema</a:t>
            </a:r>
          </a:p>
        </p:txBody>
      </p:sp>
      <p:sp>
        <p:nvSpPr>
          <p:cNvPr id="84" name="PlaceHolder 4"/>
          <p:cNvSpPr>
            <a:spLocks noGrp="1"/>
          </p:cNvSpPr>
          <p:nvPr>
            <p:ph type="dt"/>
          </p:nvPr>
        </p:nvSpPr>
        <p:spPr>
          <a:xfrm>
            <a:off x="504000" y="7092000"/>
            <a:ext cx="2348280" cy="388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IN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&lt;fecha/hora&gt;</a:t>
            </a:r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ftr"/>
          </p:nvPr>
        </p:nvSpPr>
        <p:spPr>
          <a:xfrm>
            <a:off x="3060000" y="7092000"/>
            <a:ext cx="3960000" cy="388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IN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&lt;pie de página&gt;</a:t>
            </a:r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sldNum"/>
          </p:nvPr>
        </p:nvSpPr>
        <p:spPr>
          <a:xfrm>
            <a:off x="7227360" y="7092000"/>
            <a:ext cx="2348280" cy="388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fld id="{1AE20A7E-1A18-462D-BD63-7B312D6E0A34}" type="slidenum">
              <a:rPr lang="en-IN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‹#›</a:t>
            </a:fld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0" y="360"/>
            <a:ext cx="10080000" cy="609480"/>
          </a:xfrm>
          <a:prstGeom prst="rect">
            <a:avLst/>
          </a:prstGeom>
          <a:solidFill>
            <a:srgbClr val="FF0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2"/>
          <p:cNvSpPr/>
          <p:nvPr/>
        </p:nvSpPr>
        <p:spPr>
          <a:xfrm>
            <a:off x="0" y="7020000"/>
            <a:ext cx="10080000" cy="558000"/>
          </a:xfrm>
          <a:prstGeom prst="rect">
            <a:avLst/>
          </a:prstGeom>
          <a:solidFill>
            <a:srgbClr val="FF00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PlaceHolder 3"/>
          <p:cNvSpPr>
            <a:spLocks noGrp="1"/>
          </p:cNvSpPr>
          <p:nvPr>
            <p:ph type="title"/>
          </p:nvPr>
        </p:nvSpPr>
        <p:spPr>
          <a:xfrm>
            <a:off x="504000" y="1417320"/>
            <a:ext cx="9071640" cy="3154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IN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Pulse para editar el formato del texto de título</a:t>
            </a: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504000" y="5400000"/>
            <a:ext cx="9071640" cy="4989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Pulse para editar el formato de esquema del texto</a:t>
            </a:r>
          </a:p>
          <a:p>
            <a:pPr marL="864000" lvl="1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Segundo nivel del esquema</a:t>
            </a:r>
          </a:p>
          <a:p>
            <a:pPr marL="1296000" lvl="2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Tercer nivel del esquema</a:t>
            </a:r>
          </a:p>
          <a:p>
            <a:pPr marL="1728000" lvl="3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Cuarto nivel del esquema</a:t>
            </a:r>
          </a:p>
          <a:p>
            <a:pPr marL="2160000" lvl="4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Quinto nivel del esquema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Sexto nivel del esquema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Séptimo nivel del esquema</a:t>
            </a:r>
          </a:p>
        </p:txBody>
      </p:sp>
      <p:sp>
        <p:nvSpPr>
          <p:cNvPr id="125" name="PlaceHolder 5"/>
          <p:cNvSpPr>
            <a:spLocks noGrp="1"/>
          </p:cNvSpPr>
          <p:nvPr>
            <p:ph type="dt"/>
          </p:nvPr>
        </p:nvSpPr>
        <p:spPr>
          <a:xfrm>
            <a:off x="504000" y="7092000"/>
            <a:ext cx="2348280" cy="388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IN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&lt;fecha/hora&gt;</a:t>
            </a:r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ftr"/>
          </p:nvPr>
        </p:nvSpPr>
        <p:spPr>
          <a:xfrm>
            <a:off x="3060000" y="7092000"/>
            <a:ext cx="3960000" cy="388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IN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&lt;pie de página&gt;</a:t>
            </a:r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sldNum"/>
          </p:nvPr>
        </p:nvSpPr>
        <p:spPr>
          <a:xfrm>
            <a:off x="7227360" y="7092000"/>
            <a:ext cx="2348280" cy="388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fld id="{939F6DE9-1537-4E2A-BB9B-D680B4920854}" type="slidenum">
              <a:rPr lang="en-IN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‹#›</a:t>
            </a:fld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193320"/>
            <a:ext cx="9071640" cy="106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IN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Pulse para editar el formato del texto de título</a:t>
            </a: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620000"/>
            <a:ext cx="9071640" cy="4989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Pulse para editar el formato de esquema del texto</a:t>
            </a:r>
          </a:p>
          <a:p>
            <a:pPr marL="864000" lvl="1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Segundo nivel del esquema</a:t>
            </a:r>
          </a:p>
          <a:p>
            <a:pPr marL="1296000" lvl="2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Tercer nivel del esquema</a:t>
            </a:r>
          </a:p>
          <a:p>
            <a:pPr marL="1728000" lvl="3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Cuarto nivel del esquema</a:t>
            </a:r>
          </a:p>
          <a:p>
            <a:pPr marL="2160000" lvl="4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Quinto nivel del esquema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Sexto nivel del esquema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Séptimo nivel del esquema</a:t>
            </a:r>
          </a:p>
        </p:txBody>
      </p:sp>
      <p:sp>
        <p:nvSpPr>
          <p:cNvPr id="164" name="PlaceHolder 3"/>
          <p:cNvSpPr>
            <a:spLocks noGrp="1"/>
          </p:cNvSpPr>
          <p:nvPr>
            <p:ph type="dt"/>
          </p:nvPr>
        </p:nvSpPr>
        <p:spPr>
          <a:xfrm>
            <a:off x="504000" y="7092000"/>
            <a:ext cx="2348280" cy="388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IN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&lt;fecha/hora&gt;</a:t>
            </a:r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ftr"/>
          </p:nvPr>
        </p:nvSpPr>
        <p:spPr>
          <a:xfrm>
            <a:off x="3060000" y="7092000"/>
            <a:ext cx="3960000" cy="388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IN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&lt;pie de página&gt;</a:t>
            </a:r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sldNum"/>
          </p:nvPr>
        </p:nvSpPr>
        <p:spPr>
          <a:xfrm>
            <a:off x="7227360" y="7092000"/>
            <a:ext cx="2348280" cy="388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fld id="{EB4E7A67-B0FE-4CAD-93DD-BF03BF4B382A}" type="slidenum">
              <a:rPr lang="en-IN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‹#›</a:t>
            </a:fld>
            <a:endParaRPr lang="en-IN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dt"/>
          </p:nvPr>
        </p:nvSpPr>
        <p:spPr>
          <a:xfrm>
            <a:off x="504000" y="7007040"/>
            <a:ext cx="2351880" cy="4021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155E44C3-384F-45DC-9560-67C9BF15558F}" type="datetime">
              <a:rPr lang="en-IN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19/03/19</a:t>
            </a:fld>
            <a:endParaRPr lang="en-IN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ftr"/>
          </p:nvPr>
        </p:nvSpPr>
        <p:spPr>
          <a:xfrm>
            <a:off x="3443760" y="7007040"/>
            <a:ext cx="3191400" cy="402120"/>
          </a:xfrm>
          <a:prstGeom prst="rect">
            <a:avLst/>
          </a:prstGeom>
        </p:spPr>
        <p:txBody>
          <a:bodyPr anchor="ctr"/>
          <a:lstStyle/>
          <a:p>
            <a:endParaRPr lang="en-IN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sldNum"/>
          </p:nvPr>
        </p:nvSpPr>
        <p:spPr>
          <a:xfrm>
            <a:off x="7223760" y="7007040"/>
            <a:ext cx="2351880" cy="40212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07FE5EC-A5E7-447A-8445-D02249E0B3D3}" type="slidenum">
              <a:rPr lang="en-IN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‹#›</a:t>
            </a:fld>
            <a:endParaRPr lang="en-IN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23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Pulse para editar el formato del texto de título</a:t>
            </a:r>
          </a:p>
        </p:txBody>
      </p:sp>
      <p:sp>
        <p:nvSpPr>
          <p:cNvPr id="205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53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Pulse para editar el formato de esquema del texto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6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nivel del esquema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Tercer nivel del esquema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Cuarto nivel del esquema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nivel del esquema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Sexto nivel del esquema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1109160" y="1266120"/>
            <a:ext cx="8562600" cy="1259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slide title</a:t>
            </a:r>
            <a:endParaRPr lang="en-US" sz="232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1109160" y="2494080"/>
            <a:ext cx="8562600" cy="412812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Pulse para editar el formato de esquema del texto</a:t>
            </a:r>
            <a:endParaRPr lang="en-US" sz="3090" b="0" strike="noStrike" spc="-1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nivel del esquema</a:t>
            </a:r>
            <a:endParaRPr lang="en-US" sz="2210" b="0" strike="noStrike" spc="-1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Tercer nivel del esquema</a:t>
            </a:r>
            <a:endParaRPr lang="en-US" sz="1990" b="0" strike="noStrike" spc="-1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Cuarto nivel del esquema</a:t>
            </a:r>
            <a:endParaRPr lang="en-US" sz="22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nivel del esquema</a:t>
            </a:r>
            <a:endParaRPr lang="en-US" sz="22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Sexto nivel del esquema</a:t>
            </a:r>
            <a:endParaRPr lang="en-US" sz="22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Séptimo nivel del esquemaClick to edit text</a:t>
            </a:r>
            <a:endParaRPr lang="en-US" sz="22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56000" lvl="7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First level</a:t>
            </a:r>
            <a:endParaRPr lang="en-US" sz="22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888000" lvl="8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level</a:t>
            </a:r>
            <a:endParaRPr lang="en-US" sz="22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level</a:t>
            </a:r>
            <a:endParaRPr lang="en-US" sz="3090" b="0" strike="noStrike" spc="-1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level</a:t>
            </a:r>
            <a:endParaRPr lang="en-US" sz="3090" b="0" strike="noStrike" spc="-1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dt"/>
          </p:nvPr>
        </p:nvSpPr>
        <p:spPr>
          <a:xfrm>
            <a:off x="504000" y="7007040"/>
            <a:ext cx="2351880" cy="4021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17E90AFC-17E6-45BC-8501-D2B3B511350B}" type="datetime">
              <a:rPr lang="en-IN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19/03/19</a:t>
            </a:fld>
            <a:endParaRPr lang="en-IN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ftr"/>
          </p:nvPr>
        </p:nvSpPr>
        <p:spPr>
          <a:xfrm>
            <a:off x="3443760" y="7007040"/>
            <a:ext cx="3191400" cy="402120"/>
          </a:xfrm>
          <a:prstGeom prst="rect">
            <a:avLst/>
          </a:prstGeom>
        </p:spPr>
        <p:txBody>
          <a:bodyPr anchor="ctr"/>
          <a:lstStyle/>
          <a:p>
            <a:endParaRPr lang="en-IN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4" name="PlaceHolder 5"/>
          <p:cNvSpPr>
            <a:spLocks noGrp="1"/>
          </p:cNvSpPr>
          <p:nvPr>
            <p:ph type="sldNum"/>
          </p:nvPr>
        </p:nvSpPr>
        <p:spPr>
          <a:xfrm>
            <a:off x="7223760" y="7007040"/>
            <a:ext cx="2351880" cy="40212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A9CA9E8-C96B-425D-A4E6-0FCAFB928749}" type="slidenum">
              <a:rPr lang="en-IN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en-IN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en-IN" sz="567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Pulse para editar el formato del texto de título</a:t>
            </a: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342720" indent="-342720">
              <a:buClr>
                <a:srgbClr val="000000"/>
              </a:buClr>
              <a:buFont typeface="Times"/>
              <a:buChar char="•"/>
            </a:pPr>
            <a:r>
              <a:rPr lang="en-IN" sz="353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Pulse para editar el formato de esquema del texto</a:t>
            </a:r>
          </a:p>
          <a:p>
            <a:pPr marL="742680" lvl="1" indent="-285480">
              <a:buClr>
                <a:srgbClr val="000000"/>
              </a:buClr>
              <a:buFont typeface="Times"/>
              <a:buChar char="–"/>
            </a:pPr>
            <a:r>
              <a:rPr lang="en-IN" sz="309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Segundo nivel del esquema</a:t>
            </a:r>
          </a:p>
          <a:p>
            <a:pPr marL="1143000" lvl="2" indent="-228600">
              <a:buClr>
                <a:srgbClr val="000000"/>
              </a:buClr>
              <a:buFont typeface="Times"/>
              <a:buChar char="•"/>
            </a:pPr>
            <a:r>
              <a:rPr lang="en-IN" sz="26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Tercer nivel del esquema</a:t>
            </a:r>
          </a:p>
          <a:p>
            <a:pPr marL="1600200" lvl="3" indent="-228600">
              <a:buClr>
                <a:srgbClr val="000000"/>
              </a:buClr>
              <a:buFont typeface="Times"/>
              <a:buChar char="–"/>
            </a:pPr>
            <a:r>
              <a:rPr lang="en-IN" sz="22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Cuarto nivel del esquema</a:t>
            </a:r>
          </a:p>
          <a:p>
            <a:pPr marL="2057400" lvl="4" indent="-228600">
              <a:buClr>
                <a:srgbClr val="000000"/>
              </a:buClr>
              <a:buFont typeface="Times"/>
              <a:buChar char="»"/>
            </a:pPr>
            <a:r>
              <a:rPr lang="en-IN" sz="22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Quinto nivel del esquema</a:t>
            </a:r>
          </a:p>
          <a:p>
            <a:pPr marL="2057400" lvl="5" indent="-228600">
              <a:buClr>
                <a:srgbClr val="000000"/>
              </a:buClr>
              <a:buFont typeface="Times"/>
              <a:buChar char="»"/>
            </a:pPr>
            <a:r>
              <a:rPr lang="en-IN" sz="22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Sexto nivel del esquema</a:t>
            </a:r>
          </a:p>
          <a:p>
            <a:pPr marL="2057400" lvl="6" indent="-228600">
              <a:buClr>
                <a:srgbClr val="000000"/>
              </a:buClr>
              <a:buFont typeface="Times"/>
              <a:buChar char="»"/>
            </a:pPr>
            <a:r>
              <a:rPr lang="en-IN" sz="22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Séptimo nivel del esquema</a:t>
            </a:r>
          </a:p>
        </p:txBody>
      </p:sp>
      <p:sp>
        <p:nvSpPr>
          <p:cNvPr id="320" name="PlaceHolder 3"/>
          <p:cNvSpPr>
            <a:spLocks noGrp="1"/>
          </p:cNvSpPr>
          <p:nvPr>
            <p:ph type="dt"/>
          </p:nvPr>
        </p:nvSpPr>
        <p:spPr>
          <a:xfrm>
            <a:off x="756000" y="6887880"/>
            <a:ext cx="2100240" cy="504000"/>
          </a:xfrm>
          <a:prstGeom prst="rect">
            <a:avLst/>
          </a:prstGeom>
        </p:spPr>
        <p:txBody>
          <a:bodyPr lIns="90000" tIns="46800" rIns="90000" bIns="46800"/>
          <a:lstStyle/>
          <a:p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&lt;fecha/hora&gt;</a:t>
            </a:r>
            <a:endParaRPr lang="en-IN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ftr"/>
          </p:nvPr>
        </p:nvSpPr>
        <p:spPr>
          <a:xfrm>
            <a:off x="3443760" y="6887880"/>
            <a:ext cx="3192120" cy="50400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ctr"/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 de página&gt;</a:t>
            </a:r>
            <a:endParaRPr lang="en-IN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 type="sldNum"/>
          </p:nvPr>
        </p:nvSpPr>
        <p:spPr>
          <a:xfrm>
            <a:off x="7223760" y="6887880"/>
            <a:ext cx="2100240" cy="50400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/>
            <a:fld id="{CCE15E28-0D0E-4D5F-8F0F-21F173253A89}" type="slidenum"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IN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756000" y="671400"/>
            <a:ext cx="8568000" cy="1260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en-IN" sz="567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Pulse para editar el formato del texto de título</a:t>
            </a: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756000" y="2183760"/>
            <a:ext cx="8568000" cy="4536000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342720" indent="-342720">
              <a:buClr>
                <a:srgbClr val="000000"/>
              </a:buClr>
              <a:buFont typeface="Times"/>
              <a:buChar char="•"/>
            </a:pPr>
            <a:r>
              <a:rPr lang="en-IN" sz="353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Pulse para editar el formato de esquema del texto</a:t>
            </a:r>
          </a:p>
          <a:p>
            <a:pPr marL="742680" lvl="1" indent="-285480">
              <a:buClr>
                <a:srgbClr val="000000"/>
              </a:buClr>
              <a:buFont typeface="Times"/>
              <a:buChar char="–"/>
            </a:pPr>
            <a:r>
              <a:rPr lang="en-IN" sz="309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Segundo nivel del esquema</a:t>
            </a:r>
          </a:p>
          <a:p>
            <a:pPr marL="1143000" lvl="2" indent="-228600">
              <a:buClr>
                <a:srgbClr val="000000"/>
              </a:buClr>
              <a:buFont typeface="Times"/>
              <a:buChar char="•"/>
            </a:pPr>
            <a:r>
              <a:rPr lang="en-IN" sz="26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Tercer nivel del esquema</a:t>
            </a:r>
          </a:p>
          <a:p>
            <a:pPr marL="1600200" lvl="3" indent="-228600">
              <a:buClr>
                <a:srgbClr val="000000"/>
              </a:buClr>
              <a:buFont typeface="Times"/>
              <a:buChar char="–"/>
            </a:pPr>
            <a:r>
              <a:rPr lang="en-IN" sz="22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Cuarto nivel del esquema</a:t>
            </a:r>
          </a:p>
          <a:p>
            <a:pPr marL="2057400" lvl="4" indent="-228600">
              <a:buClr>
                <a:srgbClr val="000000"/>
              </a:buClr>
              <a:buFont typeface="Times"/>
              <a:buChar char="»"/>
            </a:pPr>
            <a:r>
              <a:rPr lang="en-IN" sz="22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Quinto nivel del esquema</a:t>
            </a:r>
          </a:p>
          <a:p>
            <a:pPr marL="2057400" lvl="5" indent="-228600">
              <a:buClr>
                <a:srgbClr val="000000"/>
              </a:buClr>
              <a:buFont typeface="Times"/>
              <a:buChar char="»"/>
            </a:pPr>
            <a:r>
              <a:rPr lang="en-IN" sz="22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Sexto nivel del esquema</a:t>
            </a:r>
          </a:p>
          <a:p>
            <a:pPr marL="2057400" lvl="6" indent="-228600">
              <a:buClr>
                <a:srgbClr val="000000"/>
              </a:buClr>
              <a:buFont typeface="Times"/>
              <a:buChar char="»"/>
            </a:pPr>
            <a:r>
              <a:rPr lang="en-IN" sz="22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Séptimo nivel del esquema</a:t>
            </a:r>
          </a:p>
        </p:txBody>
      </p:sp>
      <p:sp>
        <p:nvSpPr>
          <p:cNvPr id="359" name="PlaceHolder 3"/>
          <p:cNvSpPr>
            <a:spLocks noGrp="1"/>
          </p:cNvSpPr>
          <p:nvPr>
            <p:ph type="dt"/>
          </p:nvPr>
        </p:nvSpPr>
        <p:spPr>
          <a:xfrm>
            <a:off x="756000" y="6887880"/>
            <a:ext cx="2100240" cy="504000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&lt;fecha/hora&gt;</a:t>
            </a:r>
            <a:endParaRPr lang="en-IN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ftr"/>
          </p:nvPr>
        </p:nvSpPr>
        <p:spPr>
          <a:xfrm>
            <a:off x="3443760" y="6887880"/>
            <a:ext cx="3192120" cy="504000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 de página&gt;</a:t>
            </a:r>
            <a:endParaRPr lang="en-IN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1" name="PlaceHolder 5"/>
          <p:cNvSpPr>
            <a:spLocks noGrp="1"/>
          </p:cNvSpPr>
          <p:nvPr>
            <p:ph type="sldNum"/>
          </p:nvPr>
        </p:nvSpPr>
        <p:spPr>
          <a:xfrm>
            <a:off x="7223760" y="6887880"/>
            <a:ext cx="2100240" cy="504000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216000" indent="-216000" algn="r">
              <a:buClr>
                <a:srgbClr val="000000"/>
              </a:buClr>
              <a:buSzPct val="45000"/>
              <a:buFont typeface="Wingdings" charset="2"/>
              <a:buChar char=""/>
            </a:pPr>
            <a:fld id="{528A89CB-AAAC-49E6-964D-FAB9A9D4764B}" type="slidenum">
              <a:rPr lang="es-E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IN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cid:image001.png@01D471C2.B8AC22F0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9.png"/><Relationship Id="rId5" Type="http://schemas.openxmlformats.org/officeDocument/2006/relationships/image" Target="../media/image19.jpeg"/><Relationship Id="rId10" Type="http://schemas.openxmlformats.org/officeDocument/2006/relationships/image" Target="../media/image41.jpeg"/><Relationship Id="rId4" Type="http://schemas.openxmlformats.org/officeDocument/2006/relationships/image" Target="../media/image7.png"/><Relationship Id="rId9" Type="http://schemas.openxmlformats.org/officeDocument/2006/relationships/image" Target="cid:image002.png@01D471C2.B8AC22F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jpeg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12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3.jpeg"/><Relationship Id="rId11" Type="http://schemas.openxmlformats.org/officeDocument/2006/relationships/image" Target="../media/image5.jp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8.jpe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7.em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TextShape 1"/>
          <p:cNvSpPr txBox="1"/>
          <p:nvPr/>
        </p:nvSpPr>
        <p:spPr>
          <a:xfrm>
            <a:off x="150597" y="2804049"/>
            <a:ext cx="9779429" cy="2700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>
              <a:lnSpc>
                <a:spcPct val="98000"/>
              </a:lnSpc>
              <a:spcAft>
                <a:spcPts val="1200"/>
              </a:spcAft>
            </a:pPr>
            <a:r>
              <a:rPr lang="en-IN" sz="4400" b="0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Target Collaboratio</a:t>
            </a:r>
            <a:r>
              <a:rPr lang="en-IN" sz="44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n Board</a:t>
            </a:r>
            <a:endParaRPr lang="en-IN" sz="4400" b="0" strike="noStrike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  <a:p>
            <a:pPr algn="ctr">
              <a:lnSpc>
                <a:spcPct val="98000"/>
              </a:lnSpc>
            </a:pPr>
            <a:r>
              <a:rPr lang="en-IN" sz="2800" b="0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Status of ESS Bilbao IKCs</a:t>
            </a:r>
            <a:r>
              <a:rPr lang="en-IN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
</a:t>
            </a:r>
            <a:endParaRPr lang="en-IN" sz="56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64" name="TextShape 2"/>
          <p:cNvSpPr txBox="1"/>
          <p:nvPr/>
        </p:nvSpPr>
        <p:spPr>
          <a:xfrm>
            <a:off x="2907486" y="6895067"/>
            <a:ext cx="4300152" cy="5931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IN" sz="1400" b="0" strike="noStrike" spc="-1" dirty="0">
                <a:solidFill>
                  <a:schemeClr val="bg1">
                    <a:lumMod val="65000"/>
                  </a:schemeClr>
                </a:solidFill>
                <a:uFill>
                  <a:solidFill>
                    <a:srgbClr val="FFFFFF"/>
                  </a:solidFill>
                </a:uFill>
                <a:latin typeface="Arial Black" panose="020B0A04020102020204" pitchFamily="34" charset="0"/>
              </a:rPr>
              <a:t>Mario Pérez, ESS-Bilbao</a:t>
            </a:r>
          </a:p>
          <a:p>
            <a:pPr algn="ctr"/>
            <a:r>
              <a:rPr lang="en-IN" sz="1400" spc="-1" dirty="0">
                <a:solidFill>
                  <a:schemeClr val="bg1">
                    <a:lumMod val="65000"/>
                  </a:schemeClr>
                </a:solidFill>
                <a:uFill>
                  <a:solidFill>
                    <a:srgbClr val="FFFFFF"/>
                  </a:solidFill>
                </a:uFill>
                <a:latin typeface="Arial Black" panose="020B0A04020102020204" pitchFamily="34" charset="0"/>
              </a:rPr>
              <a:t>Copenhagen, 8 February 2019</a:t>
            </a:r>
            <a:endParaRPr lang="en-IN" sz="1400" b="0" strike="noStrike" spc="-1" dirty="0">
              <a:solidFill>
                <a:schemeClr val="bg1">
                  <a:lumMod val="65000"/>
                </a:schemeClr>
              </a:solidFill>
              <a:uFill>
                <a:solidFill>
                  <a:srgbClr val="FFFFFF"/>
                </a:solidFill>
              </a:u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CustomShape 3"/>
          <p:cNvSpPr/>
          <p:nvPr/>
        </p:nvSpPr>
        <p:spPr>
          <a:xfrm>
            <a:off x="2299680" y="429480"/>
            <a:ext cx="54770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90C93EA-06B8-46C5-B80D-A69D48DA5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3"/>
          <a:stretch/>
        </p:blipFill>
        <p:spPr>
          <a:xfrm>
            <a:off x="352282" y="228952"/>
            <a:ext cx="1085504" cy="71186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DF72EE6-E38A-4DF0-9DFE-DD740888EE1D}"/>
              </a:ext>
            </a:extLst>
          </p:cNvPr>
          <p:cNvSpPr txBox="1"/>
          <p:nvPr/>
        </p:nvSpPr>
        <p:spPr>
          <a:xfrm>
            <a:off x="1642187" y="361167"/>
            <a:ext cx="808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spc="-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defRPr>
            </a:lvl1pPr>
          </a:lstStyle>
          <a:p>
            <a:r>
              <a:rPr lang="es-ES" dirty="0"/>
              <a:t>In-</a:t>
            </a:r>
            <a:r>
              <a:rPr lang="es-ES" dirty="0" err="1"/>
              <a:t>Kind</a:t>
            </a:r>
            <a:r>
              <a:rPr lang="es-ES" dirty="0"/>
              <a:t> </a:t>
            </a:r>
            <a:r>
              <a:rPr lang="es-ES" dirty="0" err="1"/>
              <a:t>Contribution</a:t>
            </a:r>
            <a:r>
              <a:rPr lang="es-ES" dirty="0"/>
              <a:t> – Target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829ED-E8BA-4EAA-AF8F-084C6A286E98}"/>
              </a:ext>
            </a:extLst>
          </p:cNvPr>
          <p:cNvSpPr txBox="1"/>
          <p:nvPr/>
        </p:nvSpPr>
        <p:spPr>
          <a:xfrm>
            <a:off x="148240" y="1043263"/>
            <a:ext cx="93980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s-ES" sz="24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TARGET WHEEL AND SHAFT: SPALLATION MATERIAL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W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production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is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completed</a:t>
            </a:r>
            <a:endParaRPr lang="es-E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Final QA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analysis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on-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going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at CEIT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Research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Center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Preliminary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tests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showed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excellent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agreement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with CDR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requirements</a:t>
            </a:r>
            <a:endParaRPr lang="es-E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566314B-52BB-49C7-BF23-21E5A720F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/>
        </p:blipFill>
        <p:spPr>
          <a:xfrm>
            <a:off x="1437180" y="7161640"/>
            <a:ext cx="1280160" cy="362091"/>
          </a:xfrm>
          <a:prstGeom prst="rect">
            <a:avLst/>
          </a:prstGeom>
        </p:spPr>
      </p:pic>
      <p:pic>
        <p:nvPicPr>
          <p:cNvPr id="13" name="Imagen 1" descr="Ministerio de Ciencia, InnovaciÃ³n y Universidades  - Gobierno de EspaÃ±a">
            <a:extLst>
              <a:ext uri="{FF2B5EF4-FFF2-40B4-BE49-F238E27FC236}">
                <a16:creationId xmlns:a16="http://schemas.microsoft.com/office/drawing/2014/main" id="{A5B9CF64-029B-43B1-BD20-97050462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" y="7159097"/>
            <a:ext cx="1280160" cy="3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80835CE-CDF6-4748-916B-C1103713307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76515" y="3154148"/>
            <a:ext cx="4705200" cy="3154320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1B4EE67-3CCB-4F59-B075-72508A638810}"/>
              </a:ext>
            </a:extLst>
          </p:cNvPr>
          <p:cNvPicPr/>
          <p:nvPr/>
        </p:nvPicPr>
        <p:blipFill rotWithShape="1">
          <a:blip r:embed="rId6"/>
          <a:srcRect b="3885"/>
          <a:stretch/>
        </p:blipFill>
        <p:spPr>
          <a:xfrm>
            <a:off x="5151434" y="3154148"/>
            <a:ext cx="4468053" cy="3154320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717141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CustomShape 3"/>
          <p:cNvSpPr/>
          <p:nvPr/>
        </p:nvSpPr>
        <p:spPr>
          <a:xfrm>
            <a:off x="2299680" y="429480"/>
            <a:ext cx="54770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90C93EA-06B8-46C5-B80D-A69D48DA5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3"/>
          <a:stretch/>
        </p:blipFill>
        <p:spPr>
          <a:xfrm>
            <a:off x="352282" y="228952"/>
            <a:ext cx="1085504" cy="71186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DF72EE6-E38A-4DF0-9DFE-DD740888EE1D}"/>
              </a:ext>
            </a:extLst>
          </p:cNvPr>
          <p:cNvSpPr txBox="1"/>
          <p:nvPr/>
        </p:nvSpPr>
        <p:spPr>
          <a:xfrm>
            <a:off x="1642187" y="361167"/>
            <a:ext cx="808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spc="-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defRPr>
            </a:lvl1pPr>
          </a:lstStyle>
          <a:p>
            <a:r>
              <a:rPr lang="es-ES" dirty="0"/>
              <a:t>In-</a:t>
            </a:r>
            <a:r>
              <a:rPr lang="es-ES" dirty="0" err="1"/>
              <a:t>Kind</a:t>
            </a:r>
            <a:r>
              <a:rPr lang="es-ES" dirty="0"/>
              <a:t> </a:t>
            </a:r>
            <a:r>
              <a:rPr lang="es-ES" dirty="0" err="1"/>
              <a:t>Contribution</a:t>
            </a:r>
            <a:r>
              <a:rPr lang="es-ES" dirty="0"/>
              <a:t> – Target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829ED-E8BA-4EAA-AF8F-084C6A286E98}"/>
              </a:ext>
            </a:extLst>
          </p:cNvPr>
          <p:cNvSpPr txBox="1"/>
          <p:nvPr/>
        </p:nvSpPr>
        <p:spPr>
          <a:xfrm>
            <a:off x="148240" y="1043263"/>
            <a:ext cx="9398096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s-ES" sz="24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TARGET WHEEL AND SHAFT: CASETTES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Casette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production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completed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(37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units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Components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recieved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and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accepted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by ESS Bilbao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Storage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process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certified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by Bureau Veritas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according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to RCC-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Mrx</a:t>
            </a:r>
            <a:endParaRPr lang="es-E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Assembly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about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to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start</a:t>
            </a:r>
            <a:endParaRPr lang="es-E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566314B-52BB-49C7-BF23-21E5A720F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/>
        </p:blipFill>
        <p:spPr>
          <a:xfrm>
            <a:off x="1437180" y="7161640"/>
            <a:ext cx="1280160" cy="362091"/>
          </a:xfrm>
          <a:prstGeom prst="rect">
            <a:avLst/>
          </a:prstGeom>
        </p:spPr>
      </p:pic>
      <p:pic>
        <p:nvPicPr>
          <p:cNvPr id="13" name="Imagen 1" descr="Ministerio de Ciencia, InnovaciÃ³n y Universidades  - Gobierno de EspaÃ±a">
            <a:extLst>
              <a:ext uri="{FF2B5EF4-FFF2-40B4-BE49-F238E27FC236}">
                <a16:creationId xmlns:a16="http://schemas.microsoft.com/office/drawing/2014/main" id="{A5B9CF64-029B-43B1-BD20-97050462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" y="7159097"/>
            <a:ext cx="1280160" cy="3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415DBDC-04E1-4D71-82FA-1DBD4B95AB2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52282" y="3447288"/>
            <a:ext cx="4104000" cy="2792880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18758C-BE67-4F8B-AB3B-77F886FE302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593096" y="3447288"/>
            <a:ext cx="4678920" cy="2792880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262664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CustomShape 3"/>
          <p:cNvSpPr/>
          <p:nvPr/>
        </p:nvSpPr>
        <p:spPr>
          <a:xfrm>
            <a:off x="2299680" y="429480"/>
            <a:ext cx="54770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90C93EA-06B8-46C5-B80D-A69D48DA5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3"/>
          <a:stretch/>
        </p:blipFill>
        <p:spPr>
          <a:xfrm>
            <a:off x="352282" y="228952"/>
            <a:ext cx="1085504" cy="71186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DF72EE6-E38A-4DF0-9DFE-DD740888EE1D}"/>
              </a:ext>
            </a:extLst>
          </p:cNvPr>
          <p:cNvSpPr txBox="1"/>
          <p:nvPr/>
        </p:nvSpPr>
        <p:spPr>
          <a:xfrm>
            <a:off x="1642187" y="361167"/>
            <a:ext cx="808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spc="-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defRPr>
            </a:lvl1pPr>
          </a:lstStyle>
          <a:p>
            <a:r>
              <a:rPr lang="es-ES" dirty="0"/>
              <a:t>In-</a:t>
            </a:r>
            <a:r>
              <a:rPr lang="es-ES" dirty="0" err="1"/>
              <a:t>Kind</a:t>
            </a:r>
            <a:r>
              <a:rPr lang="es-ES" dirty="0"/>
              <a:t> </a:t>
            </a:r>
            <a:r>
              <a:rPr lang="es-ES" dirty="0" err="1"/>
              <a:t>Contribution</a:t>
            </a:r>
            <a:r>
              <a:rPr lang="es-ES" dirty="0"/>
              <a:t> – Target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829ED-E8BA-4EAA-AF8F-084C6A286E98}"/>
              </a:ext>
            </a:extLst>
          </p:cNvPr>
          <p:cNvSpPr txBox="1"/>
          <p:nvPr/>
        </p:nvSpPr>
        <p:spPr>
          <a:xfrm>
            <a:off x="148240" y="1043263"/>
            <a:ext cx="939809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s-ES" sz="24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TARGET WHEEL AND SHAFT: TARGET VESSEL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1</a:t>
            </a:r>
            <a:r>
              <a:rPr lang="es-ES" sz="1700" spc="-1" baseline="30000" dirty="0">
                <a:uFill>
                  <a:solidFill>
                    <a:srgbClr val="FFFFFF"/>
                  </a:solidFill>
                </a:uFill>
                <a:latin typeface="Arial Black"/>
              </a:rPr>
              <a:t>st</a:t>
            </a: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 full </a:t>
            </a:r>
            <a:r>
              <a:rPr lang="es-ES" sz="1700" spc="-1" dirty="0" err="1">
                <a:uFill>
                  <a:solidFill>
                    <a:srgbClr val="FFFFFF"/>
                  </a:solidFill>
                </a:uFill>
                <a:latin typeface="Arial Black"/>
              </a:rPr>
              <a:t>scale</a:t>
            </a: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uFill>
                  <a:solidFill>
                    <a:srgbClr val="FFFFFF"/>
                  </a:solidFill>
                </a:uFill>
                <a:latin typeface="Arial Black"/>
              </a:rPr>
              <a:t>protoype</a:t>
            </a: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was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manufactured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by ENWESA.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The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tests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showed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significant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deformations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(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welding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)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not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compatilble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with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casette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insertion</a:t>
            </a:r>
            <a:endParaRPr lang="es-E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However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, NDT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inspection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were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sucessful</a:t>
            </a:r>
            <a:endParaRPr lang="es-E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566314B-52BB-49C7-BF23-21E5A720F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/>
        </p:blipFill>
        <p:spPr>
          <a:xfrm>
            <a:off x="1437180" y="7161640"/>
            <a:ext cx="1280160" cy="362091"/>
          </a:xfrm>
          <a:prstGeom prst="rect">
            <a:avLst/>
          </a:prstGeom>
        </p:spPr>
      </p:pic>
      <p:pic>
        <p:nvPicPr>
          <p:cNvPr id="13" name="Imagen 1" descr="Ministerio de Ciencia, InnovaciÃ³n y Universidades  - Gobierno de EspaÃ±a">
            <a:extLst>
              <a:ext uri="{FF2B5EF4-FFF2-40B4-BE49-F238E27FC236}">
                <a16:creationId xmlns:a16="http://schemas.microsoft.com/office/drawing/2014/main" id="{A5B9CF64-029B-43B1-BD20-97050462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" y="7159097"/>
            <a:ext cx="1280160" cy="3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B1644A2-476A-4280-B37C-2ADEFAACA0F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55060" y="3379608"/>
            <a:ext cx="9566280" cy="2684160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294262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CustomShape 3"/>
          <p:cNvSpPr/>
          <p:nvPr/>
        </p:nvSpPr>
        <p:spPr>
          <a:xfrm>
            <a:off x="2299680" y="429480"/>
            <a:ext cx="54770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90C93EA-06B8-46C5-B80D-A69D48DA5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3"/>
          <a:stretch/>
        </p:blipFill>
        <p:spPr>
          <a:xfrm>
            <a:off x="352282" y="228952"/>
            <a:ext cx="1085504" cy="71186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DF72EE6-E38A-4DF0-9DFE-DD740888EE1D}"/>
              </a:ext>
            </a:extLst>
          </p:cNvPr>
          <p:cNvSpPr txBox="1"/>
          <p:nvPr/>
        </p:nvSpPr>
        <p:spPr>
          <a:xfrm>
            <a:off x="1642187" y="361167"/>
            <a:ext cx="808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spc="-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defRPr>
            </a:lvl1pPr>
          </a:lstStyle>
          <a:p>
            <a:r>
              <a:rPr lang="es-ES" dirty="0"/>
              <a:t>In-</a:t>
            </a:r>
            <a:r>
              <a:rPr lang="es-ES" dirty="0" err="1"/>
              <a:t>Kind</a:t>
            </a:r>
            <a:r>
              <a:rPr lang="es-ES" dirty="0"/>
              <a:t> </a:t>
            </a:r>
            <a:r>
              <a:rPr lang="es-ES" dirty="0" err="1"/>
              <a:t>Contribution</a:t>
            </a:r>
            <a:r>
              <a:rPr lang="es-ES" dirty="0"/>
              <a:t> – Target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829ED-E8BA-4EAA-AF8F-084C6A286E98}"/>
              </a:ext>
            </a:extLst>
          </p:cNvPr>
          <p:cNvSpPr txBox="1"/>
          <p:nvPr/>
        </p:nvSpPr>
        <p:spPr>
          <a:xfrm>
            <a:off x="148240" y="1043263"/>
            <a:ext cx="93980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s-ES" sz="24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TARGET WHEEL AND SHAFT: TARGET VESSEL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A 2</a:t>
            </a:r>
            <a:r>
              <a:rPr lang="es-ES" sz="1700" spc="-1" baseline="30000" dirty="0">
                <a:uFill>
                  <a:solidFill>
                    <a:srgbClr val="FFFFFF"/>
                  </a:solidFill>
                </a:uFill>
                <a:latin typeface="Arial Black"/>
              </a:rPr>
              <a:t>nd</a:t>
            </a: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 target </a:t>
            </a:r>
            <a:r>
              <a:rPr lang="es-ES" sz="1700" spc="-1" dirty="0" err="1">
                <a:uFill>
                  <a:solidFill>
                    <a:srgbClr val="FFFFFF"/>
                  </a:solidFill>
                </a:uFill>
                <a:latin typeface="Arial Black"/>
              </a:rPr>
              <a:t>vessel</a:t>
            </a: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uFill>
                  <a:solidFill>
                    <a:srgbClr val="FFFFFF"/>
                  </a:solidFill>
                </a:uFill>
                <a:latin typeface="Arial Black"/>
              </a:rPr>
              <a:t>welding</a:t>
            </a: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uFill>
                  <a:solidFill>
                    <a:srgbClr val="FFFFFF"/>
                  </a:solidFill>
                </a:uFill>
                <a:latin typeface="Arial Black"/>
              </a:rPr>
              <a:t>prototype</a:t>
            </a: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was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manufactured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by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Nortemecanica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The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prototype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aimed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at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minimazing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deformations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during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welding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The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prototype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and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tests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were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completed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in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September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2018.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Still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the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process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showed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the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need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to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further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minimize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the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welding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volume</a:t>
            </a:r>
            <a:endParaRPr lang="es-E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566314B-52BB-49C7-BF23-21E5A720F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/>
        </p:blipFill>
        <p:spPr>
          <a:xfrm>
            <a:off x="1437180" y="7161640"/>
            <a:ext cx="1280160" cy="362091"/>
          </a:xfrm>
          <a:prstGeom prst="rect">
            <a:avLst/>
          </a:prstGeom>
        </p:spPr>
      </p:pic>
      <p:pic>
        <p:nvPicPr>
          <p:cNvPr id="13" name="Imagen 1" descr="Ministerio de Ciencia, InnovaciÃ³n y Universidades  - Gobierno de EspaÃ±a">
            <a:extLst>
              <a:ext uri="{FF2B5EF4-FFF2-40B4-BE49-F238E27FC236}">
                <a16:creationId xmlns:a16="http://schemas.microsoft.com/office/drawing/2014/main" id="{A5B9CF64-029B-43B1-BD20-97050462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" y="7159097"/>
            <a:ext cx="1280160" cy="3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9068743-FF22-48B0-BDA7-2CF7238399C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25434" y="3686652"/>
            <a:ext cx="4722638" cy="2732436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55F3F2C-4831-4FF6-8FD9-3DE91A244D51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356080" y="3686652"/>
            <a:ext cx="3760488" cy="2732436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636822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CustomShape 3"/>
          <p:cNvSpPr/>
          <p:nvPr/>
        </p:nvSpPr>
        <p:spPr>
          <a:xfrm>
            <a:off x="2299680" y="429480"/>
            <a:ext cx="54770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90C93EA-06B8-46C5-B80D-A69D48DA5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3"/>
          <a:stretch/>
        </p:blipFill>
        <p:spPr>
          <a:xfrm>
            <a:off x="352282" y="228952"/>
            <a:ext cx="1085504" cy="71186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DF72EE6-E38A-4DF0-9DFE-DD740888EE1D}"/>
              </a:ext>
            </a:extLst>
          </p:cNvPr>
          <p:cNvSpPr txBox="1"/>
          <p:nvPr/>
        </p:nvSpPr>
        <p:spPr>
          <a:xfrm>
            <a:off x="1642187" y="361167"/>
            <a:ext cx="808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spc="-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defRPr>
            </a:lvl1pPr>
          </a:lstStyle>
          <a:p>
            <a:r>
              <a:rPr lang="es-ES" dirty="0"/>
              <a:t>In-</a:t>
            </a:r>
            <a:r>
              <a:rPr lang="es-ES" dirty="0" err="1"/>
              <a:t>Kind</a:t>
            </a:r>
            <a:r>
              <a:rPr lang="es-ES" dirty="0"/>
              <a:t> </a:t>
            </a:r>
            <a:r>
              <a:rPr lang="es-ES" dirty="0" err="1"/>
              <a:t>Contribution</a:t>
            </a:r>
            <a:r>
              <a:rPr lang="es-ES" dirty="0"/>
              <a:t> – Target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829ED-E8BA-4EAA-AF8F-084C6A286E98}"/>
              </a:ext>
            </a:extLst>
          </p:cNvPr>
          <p:cNvSpPr txBox="1"/>
          <p:nvPr/>
        </p:nvSpPr>
        <p:spPr>
          <a:xfrm>
            <a:off x="148239" y="1043263"/>
            <a:ext cx="5293773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s-ES" sz="24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TARGET WHEEL AND SHAFT: TARGET VESSEL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A 3</a:t>
            </a:r>
            <a:r>
              <a:rPr lang="es-ES" sz="1700" spc="-1" baseline="30000" dirty="0">
                <a:uFill>
                  <a:solidFill>
                    <a:srgbClr val="FFFFFF"/>
                  </a:solidFill>
                </a:uFill>
                <a:latin typeface="Arial Black"/>
              </a:rPr>
              <a:t>rd</a:t>
            </a: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 target </a:t>
            </a:r>
            <a:r>
              <a:rPr lang="es-ES" sz="1700" spc="-1" dirty="0" err="1">
                <a:uFill>
                  <a:solidFill>
                    <a:srgbClr val="FFFFFF"/>
                  </a:solidFill>
                </a:uFill>
                <a:latin typeface="Arial Black"/>
              </a:rPr>
              <a:t>vessel</a:t>
            </a: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uFill>
                  <a:solidFill>
                    <a:srgbClr val="FFFFFF"/>
                  </a:solidFill>
                </a:uFill>
                <a:latin typeface="Arial Black"/>
              </a:rPr>
              <a:t>welding</a:t>
            </a: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uFill>
                  <a:solidFill>
                    <a:srgbClr val="FFFFFF"/>
                  </a:solidFill>
                </a:uFill>
                <a:latin typeface="Arial Black"/>
              </a:rPr>
              <a:t>prototype</a:t>
            </a: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is under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manufacturing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by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Nortemecanica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 new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welding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configuration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(20 times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lower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welding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volume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) has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been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tested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Results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has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shown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feasibility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of the new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configuration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–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Review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to be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held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before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goign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ahead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with final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manufacturing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The Target Wheel is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accumulating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significant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delays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(CDR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postponed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by 5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months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)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not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uncommon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when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facing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prototyping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of a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first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-of-a-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kind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component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.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Still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on time as per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latest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installation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plans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s-E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566314B-52BB-49C7-BF23-21E5A720F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/>
        </p:blipFill>
        <p:spPr>
          <a:xfrm>
            <a:off x="1437180" y="7161640"/>
            <a:ext cx="1280160" cy="362091"/>
          </a:xfrm>
          <a:prstGeom prst="rect">
            <a:avLst/>
          </a:prstGeom>
        </p:spPr>
      </p:pic>
      <p:pic>
        <p:nvPicPr>
          <p:cNvPr id="13" name="Imagen 1" descr="Ministerio de Ciencia, InnovaciÃ³n y Universidades  - Gobierno de EspaÃ±a">
            <a:extLst>
              <a:ext uri="{FF2B5EF4-FFF2-40B4-BE49-F238E27FC236}">
                <a16:creationId xmlns:a16="http://schemas.microsoft.com/office/drawing/2014/main" id="{A5B9CF64-029B-43B1-BD20-97050462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" y="7159097"/>
            <a:ext cx="1280160" cy="3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999981F-4885-4830-B7C9-1A5F67F71F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7" b="36938"/>
          <a:stretch/>
        </p:blipFill>
        <p:spPr>
          <a:xfrm>
            <a:off x="2973068" y="5877897"/>
            <a:ext cx="2523992" cy="1608486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E2EE50-7FAF-4D84-B7BD-63F3E77DD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89" y="1420427"/>
            <a:ext cx="4314117" cy="6065956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45794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CustomShape 3"/>
          <p:cNvSpPr/>
          <p:nvPr/>
        </p:nvSpPr>
        <p:spPr>
          <a:xfrm>
            <a:off x="2299680" y="429480"/>
            <a:ext cx="54770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90C93EA-06B8-46C5-B80D-A69D48DA5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3"/>
          <a:stretch/>
        </p:blipFill>
        <p:spPr>
          <a:xfrm>
            <a:off x="352282" y="228952"/>
            <a:ext cx="1085504" cy="71186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DF72EE6-E38A-4DF0-9DFE-DD740888EE1D}"/>
              </a:ext>
            </a:extLst>
          </p:cNvPr>
          <p:cNvSpPr txBox="1"/>
          <p:nvPr/>
        </p:nvSpPr>
        <p:spPr>
          <a:xfrm>
            <a:off x="1642187" y="361167"/>
            <a:ext cx="808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spc="-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defRPr>
            </a:lvl1pPr>
          </a:lstStyle>
          <a:p>
            <a:r>
              <a:rPr lang="es-ES" dirty="0"/>
              <a:t>In-</a:t>
            </a:r>
            <a:r>
              <a:rPr lang="es-ES" dirty="0" err="1"/>
              <a:t>Kind</a:t>
            </a:r>
            <a:r>
              <a:rPr lang="es-ES" dirty="0"/>
              <a:t> </a:t>
            </a:r>
            <a:r>
              <a:rPr lang="es-ES" dirty="0" err="1"/>
              <a:t>Contribution</a:t>
            </a:r>
            <a:r>
              <a:rPr lang="es-ES" dirty="0"/>
              <a:t> – Target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829ED-E8BA-4EAA-AF8F-084C6A286E98}"/>
              </a:ext>
            </a:extLst>
          </p:cNvPr>
          <p:cNvSpPr txBox="1"/>
          <p:nvPr/>
        </p:nvSpPr>
        <p:spPr>
          <a:xfrm>
            <a:off x="487763" y="1037382"/>
            <a:ext cx="9534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OTHERS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566314B-52BB-49C7-BF23-21E5A720F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/>
        </p:blipFill>
        <p:spPr>
          <a:xfrm>
            <a:off x="1437180" y="7161640"/>
            <a:ext cx="1280160" cy="362091"/>
          </a:xfrm>
          <a:prstGeom prst="rect">
            <a:avLst/>
          </a:prstGeom>
        </p:spPr>
      </p:pic>
      <p:pic>
        <p:nvPicPr>
          <p:cNvPr id="13" name="Imagen 1" descr="Ministerio de Ciencia, InnovaciÃ³n y Universidades  - Gobierno de EspaÃ±a">
            <a:extLst>
              <a:ext uri="{FF2B5EF4-FFF2-40B4-BE49-F238E27FC236}">
                <a16:creationId xmlns:a16="http://schemas.microsoft.com/office/drawing/2014/main" id="{A5B9CF64-029B-43B1-BD20-97050462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" y="7159097"/>
            <a:ext cx="1280160" cy="3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b88aa5f0-0d29-4e72-a36e-880698ff9f11@eurprd01">
            <a:extLst>
              <a:ext uri="{FF2B5EF4-FFF2-40B4-BE49-F238E27FC236}">
                <a16:creationId xmlns:a16="http://schemas.microsoft.com/office/drawing/2014/main" id="{FE3CEBBC-7BFE-482C-910E-F50E134D136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29" y="1602998"/>
            <a:ext cx="4854095" cy="3823118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FCCC49B-5D7E-4583-9B0E-DD976EA4E417}"/>
              </a:ext>
            </a:extLst>
          </p:cNvPr>
          <p:cNvSpPr txBox="1"/>
          <p:nvPr/>
        </p:nvSpPr>
        <p:spPr>
          <a:xfrm>
            <a:off x="352282" y="5701408"/>
            <a:ext cx="95343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b="1" spc="-1" dirty="0">
                <a:uFill>
                  <a:solidFill>
                    <a:srgbClr val="FFFFFF"/>
                  </a:solidFill>
                </a:uFill>
                <a:latin typeface="Arial Black"/>
              </a:rPr>
              <a:t>DRIVE UNIT 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“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turn-key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” to AVS, being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executed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according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to plan</a:t>
            </a:r>
            <a:endParaRPr lang="es-ES" sz="1700" spc="-1" dirty="0">
              <a:uFill>
                <a:solidFill>
                  <a:srgbClr val="FFFFFF"/>
                </a:solidFill>
              </a:uFill>
              <a:latin typeface="Arial Black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CDR </a:t>
            </a: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CONNECTINON RING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passed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in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Dec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. 2018.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CDRs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ROTATING SEAL 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/ </a:t>
            </a: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SHAFT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beginning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2019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HEAD OF THE VESSEL AND COVER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– to be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tendered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as a “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Turn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Key”</a:t>
            </a:r>
          </a:p>
        </p:txBody>
      </p:sp>
      <p:pic>
        <p:nvPicPr>
          <p:cNvPr id="16" name="Picture 1" descr="cid:image001.png@01D471C2.B8AC22F0">
            <a:extLst>
              <a:ext uri="{FF2B5EF4-FFF2-40B4-BE49-F238E27FC236}">
                <a16:creationId xmlns:a16="http://schemas.microsoft.com/office/drawing/2014/main" id="{61DA16EB-BDBE-4577-97F9-FDE6BBCD8FF9}"/>
              </a:ext>
            </a:extLst>
          </p:cNvPr>
          <p:cNvPicPr>
            <a:picLocks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5263" y="1602997"/>
            <a:ext cx="2734863" cy="1754765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id:image002.png@01D471C2.B8AC22F0">
            <a:extLst>
              <a:ext uri="{FF2B5EF4-FFF2-40B4-BE49-F238E27FC236}">
                <a16:creationId xmlns:a16="http://schemas.microsoft.com/office/drawing/2014/main" id="{E3C08808-361B-4EEB-8AAB-B447BB6BD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0615" y="3430836"/>
            <a:ext cx="2734863" cy="1995280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14b87e87-ef4b-48eb-8c35-c48968e3e1b2@eurprd01">
            <a:extLst>
              <a:ext uri="{FF2B5EF4-FFF2-40B4-BE49-F238E27FC236}">
                <a16:creationId xmlns:a16="http://schemas.microsoft.com/office/drawing/2014/main" id="{60049C1F-160D-42D7-BC87-E3C16FE7B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2" r="15590"/>
          <a:stretch/>
        </p:blipFill>
        <p:spPr bwMode="auto">
          <a:xfrm>
            <a:off x="3719101" y="3912656"/>
            <a:ext cx="1730723" cy="1510350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15335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CustomShape 3"/>
          <p:cNvSpPr/>
          <p:nvPr/>
        </p:nvSpPr>
        <p:spPr>
          <a:xfrm>
            <a:off x="2299680" y="429480"/>
            <a:ext cx="54770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90C93EA-06B8-46C5-B80D-A69D48DA5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3"/>
          <a:stretch/>
        </p:blipFill>
        <p:spPr>
          <a:xfrm>
            <a:off x="352282" y="228952"/>
            <a:ext cx="1085504" cy="71186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DF72EE6-E38A-4DF0-9DFE-DD740888EE1D}"/>
              </a:ext>
            </a:extLst>
          </p:cNvPr>
          <p:cNvSpPr txBox="1"/>
          <p:nvPr/>
        </p:nvSpPr>
        <p:spPr>
          <a:xfrm>
            <a:off x="1642187" y="361167"/>
            <a:ext cx="808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spc="-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defRPr>
            </a:lvl1pPr>
          </a:lstStyle>
          <a:p>
            <a:r>
              <a:rPr lang="es-ES" dirty="0"/>
              <a:t>In-</a:t>
            </a:r>
            <a:r>
              <a:rPr lang="es-ES" dirty="0" err="1"/>
              <a:t>Kind</a:t>
            </a:r>
            <a:r>
              <a:rPr lang="es-ES" dirty="0"/>
              <a:t> </a:t>
            </a:r>
            <a:r>
              <a:rPr lang="es-ES" dirty="0" err="1"/>
              <a:t>Contribution</a:t>
            </a:r>
            <a:r>
              <a:rPr lang="es-ES" dirty="0"/>
              <a:t> – Target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566314B-52BB-49C7-BF23-21E5A720F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/>
        </p:blipFill>
        <p:spPr>
          <a:xfrm>
            <a:off x="1437180" y="7161640"/>
            <a:ext cx="1280160" cy="362091"/>
          </a:xfrm>
          <a:prstGeom prst="rect">
            <a:avLst/>
          </a:prstGeom>
        </p:spPr>
      </p:pic>
      <p:pic>
        <p:nvPicPr>
          <p:cNvPr id="13" name="Imagen 1" descr="Ministerio de Ciencia, InnovaciÃ³n y Universidades  - Gobierno de EspaÃ±a">
            <a:extLst>
              <a:ext uri="{FF2B5EF4-FFF2-40B4-BE49-F238E27FC236}">
                <a16:creationId xmlns:a16="http://schemas.microsoft.com/office/drawing/2014/main" id="{A5B9CF64-029B-43B1-BD20-97050462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" y="7159097"/>
            <a:ext cx="1280160" cy="3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BFFA939-09CB-4324-A669-7C2350109264}"/>
              </a:ext>
            </a:extLst>
          </p:cNvPr>
          <p:cNvPicPr/>
          <p:nvPr/>
        </p:nvPicPr>
        <p:blipFill rotWithShape="1">
          <a:blip r:embed="rId5"/>
          <a:srcRect l="17425" t="19292" r="19199" b="10591"/>
          <a:stretch/>
        </p:blipFill>
        <p:spPr bwMode="auto">
          <a:xfrm>
            <a:off x="630315" y="1572120"/>
            <a:ext cx="8637972" cy="5139398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3DDDC09F-EA67-4954-9A29-71DAA2DE8E1E}"/>
              </a:ext>
            </a:extLst>
          </p:cNvPr>
          <p:cNvSpPr txBox="1">
            <a:spLocks/>
          </p:cNvSpPr>
          <p:nvPr/>
        </p:nvSpPr>
        <p:spPr>
          <a:xfrm>
            <a:off x="9652000" y="0"/>
            <a:ext cx="410719" cy="350982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8BC0A0-256C-2D4E-A3DC-06D1ECC9E5E5}" type="slidenum">
              <a:rPr lang="es-ES" sz="1400" smtClean="0">
                <a:solidFill>
                  <a:schemeClr val="bg1">
                    <a:lumMod val="65000"/>
                  </a:schemeClr>
                </a:solidFill>
              </a:rPr>
              <a:pPr/>
              <a:t>16</a:t>
            </a:fld>
            <a:endParaRPr lang="es-E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A9F46C5-5202-424A-AD8A-F6D0806C98B5}"/>
              </a:ext>
            </a:extLst>
          </p:cNvPr>
          <p:cNvSpPr txBox="1"/>
          <p:nvPr/>
        </p:nvSpPr>
        <p:spPr>
          <a:xfrm>
            <a:off x="1646858" y="918908"/>
            <a:ext cx="8365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spc="-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defRPr>
            </a:lvl1pPr>
          </a:lstStyle>
          <a:p>
            <a:r>
              <a:rPr lang="es-ES" sz="2000" dirty="0">
                <a:solidFill>
                  <a:schemeClr val="tx1"/>
                </a:solidFill>
              </a:rPr>
              <a:t>Target </a:t>
            </a:r>
            <a:r>
              <a:rPr lang="es-ES" sz="2000" dirty="0" err="1">
                <a:solidFill>
                  <a:schemeClr val="tx1"/>
                </a:solidFill>
              </a:rPr>
              <a:t>Deliveries</a:t>
            </a:r>
            <a:r>
              <a:rPr lang="es-ES" sz="2000" dirty="0">
                <a:solidFill>
                  <a:schemeClr val="tx1"/>
                </a:solidFill>
              </a:rPr>
              <a:t> in </a:t>
            </a:r>
            <a:r>
              <a:rPr lang="es-ES" sz="2000" dirty="0" err="1">
                <a:solidFill>
                  <a:schemeClr val="tx1"/>
                </a:solidFill>
              </a:rPr>
              <a:t>or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near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Critical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dirty="0" err="1">
                <a:solidFill>
                  <a:schemeClr val="tx1"/>
                </a:solidFill>
              </a:rPr>
              <a:t>Path</a:t>
            </a:r>
            <a:endParaRPr lang="es-E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7492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45BF0AA-2EB0-44C3-B2E2-7D7668B07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66" y="172184"/>
            <a:ext cx="6734920" cy="2648256"/>
          </a:xfrm>
          <a:prstGeom prst="rect">
            <a:avLst/>
          </a:prstGeom>
        </p:spPr>
      </p:pic>
      <p:sp>
        <p:nvSpPr>
          <p:cNvPr id="11" name="TextShape 2">
            <a:extLst>
              <a:ext uri="{FF2B5EF4-FFF2-40B4-BE49-F238E27FC236}">
                <a16:creationId xmlns:a16="http://schemas.microsoft.com/office/drawing/2014/main" id="{7A67117B-4530-472A-8390-A6C20FDBB63B}"/>
              </a:ext>
            </a:extLst>
          </p:cNvPr>
          <p:cNvSpPr txBox="1"/>
          <p:nvPr/>
        </p:nvSpPr>
        <p:spPr>
          <a:xfrm>
            <a:off x="2907486" y="6895067"/>
            <a:ext cx="4300152" cy="5931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IN" sz="1400" b="0" strike="noStrike" spc="-1" dirty="0">
                <a:solidFill>
                  <a:schemeClr val="bg1">
                    <a:lumMod val="65000"/>
                  </a:schemeClr>
                </a:solidFill>
                <a:uFill>
                  <a:solidFill>
                    <a:srgbClr val="FFFFFF"/>
                  </a:solidFill>
                </a:uFill>
                <a:latin typeface="Arial Black" panose="020B0A04020102020204" pitchFamily="34" charset="0"/>
              </a:rPr>
              <a:t>Mario Pérez, ESS-Bilbao</a:t>
            </a:r>
          </a:p>
          <a:p>
            <a:pPr algn="ctr"/>
            <a:r>
              <a:rPr lang="en-IN" sz="1400" spc="-1" dirty="0">
                <a:solidFill>
                  <a:schemeClr val="bg1">
                    <a:lumMod val="65000"/>
                  </a:schemeClr>
                </a:solidFill>
                <a:uFill>
                  <a:solidFill>
                    <a:srgbClr val="FFFFFF"/>
                  </a:solidFill>
                </a:uFill>
                <a:latin typeface="Arial Black" panose="020B0A04020102020204" pitchFamily="34" charset="0"/>
              </a:rPr>
              <a:t>Lund, 31 January 2019</a:t>
            </a:r>
            <a:endParaRPr lang="en-IN" sz="1400" b="0" strike="noStrike" spc="-1" dirty="0">
              <a:solidFill>
                <a:schemeClr val="bg1">
                  <a:lumMod val="65000"/>
                </a:schemeClr>
              </a:solidFill>
              <a:uFill>
                <a:solidFill>
                  <a:srgbClr val="FFFFFF"/>
                </a:solidFill>
              </a:uFill>
              <a:latin typeface="Arial Black" panose="020B0A04020102020204" pitchFamily="34" charset="0"/>
            </a:endParaRPr>
          </a:p>
        </p:txBody>
      </p:sp>
      <p:sp>
        <p:nvSpPr>
          <p:cNvPr id="7" name="TextShape 1">
            <a:extLst>
              <a:ext uri="{FF2B5EF4-FFF2-40B4-BE49-F238E27FC236}">
                <a16:creationId xmlns:a16="http://schemas.microsoft.com/office/drawing/2014/main" id="{8B474056-7A5B-489A-B8C3-0EF9AB7B3175}"/>
              </a:ext>
            </a:extLst>
          </p:cNvPr>
          <p:cNvSpPr txBox="1"/>
          <p:nvPr/>
        </p:nvSpPr>
        <p:spPr>
          <a:xfrm>
            <a:off x="150597" y="2804049"/>
            <a:ext cx="9779429" cy="2700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pPr algn="ctr">
              <a:lnSpc>
                <a:spcPct val="98000"/>
              </a:lnSpc>
              <a:spcAft>
                <a:spcPts val="1200"/>
              </a:spcAft>
            </a:pPr>
            <a:r>
              <a:rPr lang="en-IN" sz="4400" b="0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IKRC#17</a:t>
            </a:r>
          </a:p>
          <a:p>
            <a:pPr algn="ctr">
              <a:lnSpc>
                <a:spcPct val="98000"/>
              </a:lnSpc>
            </a:pPr>
            <a:r>
              <a:rPr lang="en-IN" sz="2800" b="0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Partner Presentation -</a:t>
            </a:r>
          </a:p>
          <a:p>
            <a:pPr algn="ctr">
              <a:lnSpc>
                <a:spcPct val="98000"/>
              </a:lnSpc>
            </a:pPr>
            <a:r>
              <a:rPr lang="en-IN" sz="2800" b="0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Status of ESS Bilbao IKCs</a:t>
            </a:r>
            <a:r>
              <a:rPr lang="en-IN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jaVu Sans"/>
              </a:rPr>
              <a:t>
</a:t>
            </a:r>
            <a:endParaRPr lang="en-IN" sz="567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9E6BAB4-CE41-45FE-B7A0-372BE04659CC}"/>
              </a:ext>
            </a:extLst>
          </p:cNvPr>
          <p:cNvSpPr/>
          <p:nvPr/>
        </p:nvSpPr>
        <p:spPr>
          <a:xfrm>
            <a:off x="17249" y="0"/>
            <a:ext cx="10080625" cy="755967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9E1FFF9-4289-4988-8069-94DC95746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7" y="1881458"/>
            <a:ext cx="4577513" cy="599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1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CustomShape 3"/>
          <p:cNvSpPr/>
          <p:nvPr/>
        </p:nvSpPr>
        <p:spPr>
          <a:xfrm>
            <a:off x="2299680" y="429480"/>
            <a:ext cx="54770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DB9ACA36-CE60-41D6-8D62-8DBA2E9F2E82}"/>
              </a:ext>
            </a:extLst>
          </p:cNvPr>
          <p:cNvSpPr txBox="1"/>
          <p:nvPr/>
        </p:nvSpPr>
        <p:spPr>
          <a:xfrm>
            <a:off x="1973514" y="283677"/>
            <a:ext cx="7537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In-</a:t>
            </a:r>
            <a:r>
              <a:rPr lang="es-ES" sz="32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Kind</a:t>
            </a:r>
            <a:r>
              <a:rPr lang="es-ES" sz="32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32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Contribution</a:t>
            </a:r>
            <a:r>
              <a:rPr lang="es-ES" sz="32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to ESS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90C93EA-06B8-46C5-B80D-A69D48DA5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3"/>
          <a:stretch/>
        </p:blipFill>
        <p:spPr>
          <a:xfrm>
            <a:off x="352282" y="228952"/>
            <a:ext cx="1085504" cy="7118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34EDC5-C072-413D-9DA3-1BE58F4EC1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/>
        </p:blipFill>
        <p:spPr>
          <a:xfrm>
            <a:off x="1659600" y="7175033"/>
            <a:ext cx="1280160" cy="362091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C290501E-D45B-40FE-A431-744C5DB2133B}"/>
              </a:ext>
            </a:extLst>
          </p:cNvPr>
          <p:cNvSpPr txBox="1"/>
          <p:nvPr/>
        </p:nvSpPr>
        <p:spPr>
          <a:xfrm>
            <a:off x="605170" y="1045165"/>
            <a:ext cx="931008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spcBef>
                <a:spcPts val="600"/>
              </a:spcBef>
              <a:defRPr sz="1700" spc="-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defRPr>
            </a:lvl1pPr>
          </a:lstStyle>
          <a:p>
            <a:r>
              <a:rPr lang="es-ES" dirty="0" err="1"/>
              <a:t>Spanish</a:t>
            </a:r>
            <a:r>
              <a:rPr lang="es-ES" dirty="0"/>
              <a:t> In-</a:t>
            </a:r>
            <a:r>
              <a:rPr lang="es-ES" dirty="0" err="1"/>
              <a:t>Kind</a:t>
            </a:r>
            <a:r>
              <a:rPr lang="es-ES" dirty="0"/>
              <a:t> </a:t>
            </a:r>
            <a:r>
              <a:rPr lang="es-ES" dirty="0" err="1"/>
              <a:t>contribution</a:t>
            </a:r>
            <a:r>
              <a:rPr lang="es-ES" dirty="0"/>
              <a:t> to ESS ERIC ~ </a:t>
            </a:r>
            <a:r>
              <a:rPr lang="es-ES" dirty="0">
                <a:solidFill>
                  <a:schemeClr val="tx1"/>
                </a:solidFill>
              </a:rPr>
              <a:t>47 M€</a:t>
            </a:r>
          </a:p>
          <a:p>
            <a:r>
              <a:rPr lang="es-ES" dirty="0"/>
              <a:t>(ACCYS, Target, ICS and NSS)  </a:t>
            </a:r>
          </a:p>
          <a:p>
            <a:endParaRPr lang="es-ES" dirty="0"/>
          </a:p>
        </p:txBody>
      </p:sp>
      <p:pic>
        <p:nvPicPr>
          <p:cNvPr id="1026" name="Imagen 1" descr="Ministerio de Ciencia, InnovaciÃ³n y Universidades  - Gobierno de EspaÃ±a">
            <a:extLst>
              <a:ext uri="{FF2B5EF4-FFF2-40B4-BE49-F238E27FC236}">
                <a16:creationId xmlns:a16="http://schemas.microsoft.com/office/drawing/2014/main" id="{A61DE4AA-3186-4CB7-8C39-0AF0F60A2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31" y="7193502"/>
            <a:ext cx="1280160" cy="3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3639418-83F1-468B-8494-8E153F774D24}"/>
              </a:ext>
            </a:extLst>
          </p:cNvPr>
          <p:cNvSpPr/>
          <p:nvPr/>
        </p:nvSpPr>
        <p:spPr>
          <a:xfrm>
            <a:off x="8970264" y="6428232"/>
            <a:ext cx="1034475" cy="1031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B81C1C6-A163-444A-8A4B-8A33D96AD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369" y="1897414"/>
            <a:ext cx="9787236" cy="4951441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65ACBB1-0D1D-4E10-A91F-0B451AF94096}"/>
              </a:ext>
            </a:extLst>
          </p:cNvPr>
          <p:cNvSpPr/>
          <p:nvPr/>
        </p:nvSpPr>
        <p:spPr>
          <a:xfrm>
            <a:off x="165369" y="3712465"/>
            <a:ext cx="9749887" cy="11887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1">
            <a:extLst>
              <a:ext uri="{FF2B5EF4-FFF2-40B4-BE49-F238E27FC236}">
                <a16:creationId xmlns:a16="http://schemas.microsoft.com/office/drawing/2014/main" id="{C5F510CD-D8DA-4B2F-8F38-4776199B2DC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53419" y="1505095"/>
            <a:ext cx="8855820" cy="4977000"/>
          </a:xfrm>
          <a:prstGeom prst="rect">
            <a:avLst/>
          </a:prstGeom>
          <a:ln>
            <a:noFill/>
          </a:ln>
        </p:spPr>
      </p:pic>
      <p:sp>
        <p:nvSpPr>
          <p:cNvPr id="34" name="3 Rectángulo redondeado">
            <a:extLst>
              <a:ext uri="{FF2B5EF4-FFF2-40B4-BE49-F238E27FC236}">
                <a16:creationId xmlns:a16="http://schemas.microsoft.com/office/drawing/2014/main" id="{1F02298F-3627-AA44-876F-92A66675DDB5}"/>
              </a:ext>
            </a:extLst>
          </p:cNvPr>
          <p:cNvSpPr/>
          <p:nvPr/>
        </p:nvSpPr>
        <p:spPr>
          <a:xfrm>
            <a:off x="2789351" y="4364057"/>
            <a:ext cx="5215335" cy="272667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984" dirty="0">
              <a:solidFill>
                <a:srgbClr val="FF0000"/>
              </a:solidFill>
            </a:endParaRPr>
          </a:p>
        </p:txBody>
      </p:sp>
      <p:sp>
        <p:nvSpPr>
          <p:cNvPr id="37" name="8 Rectángulo redondeado">
            <a:extLst>
              <a:ext uri="{FF2B5EF4-FFF2-40B4-BE49-F238E27FC236}">
                <a16:creationId xmlns:a16="http://schemas.microsoft.com/office/drawing/2014/main" id="{F20633E0-D90F-C24F-B388-3071C1B825F0}"/>
              </a:ext>
            </a:extLst>
          </p:cNvPr>
          <p:cNvSpPr/>
          <p:nvPr/>
        </p:nvSpPr>
        <p:spPr>
          <a:xfrm>
            <a:off x="4214041" y="919239"/>
            <a:ext cx="2906624" cy="213165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984">
              <a:solidFill>
                <a:srgbClr val="FF0000"/>
              </a:solidFill>
            </a:endParaRPr>
          </a:p>
        </p:txBody>
      </p:sp>
      <p:sp>
        <p:nvSpPr>
          <p:cNvPr id="40" name="10 Rectángulo redondeado">
            <a:extLst>
              <a:ext uri="{FF2B5EF4-FFF2-40B4-BE49-F238E27FC236}">
                <a16:creationId xmlns:a16="http://schemas.microsoft.com/office/drawing/2014/main" id="{7FD4BA73-6774-0445-AA67-18533A6E6D20}"/>
              </a:ext>
            </a:extLst>
          </p:cNvPr>
          <p:cNvSpPr/>
          <p:nvPr/>
        </p:nvSpPr>
        <p:spPr>
          <a:xfrm>
            <a:off x="357513" y="1146201"/>
            <a:ext cx="3436852" cy="255489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984">
              <a:solidFill>
                <a:srgbClr val="FF0000"/>
              </a:solidFill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0EF7DBAB-BC6A-EB44-810B-8AD164EA7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9" y="5887706"/>
            <a:ext cx="1249446" cy="67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5 Rectángulo">
            <a:extLst>
              <a:ext uri="{FF2B5EF4-FFF2-40B4-BE49-F238E27FC236}">
                <a16:creationId xmlns:a16="http://schemas.microsoft.com/office/drawing/2014/main" id="{D3C67209-1225-B94A-B8F1-0EF985304B24}"/>
              </a:ext>
            </a:extLst>
          </p:cNvPr>
          <p:cNvSpPr/>
          <p:nvPr/>
        </p:nvSpPr>
        <p:spPr>
          <a:xfrm>
            <a:off x="4278444" y="2425035"/>
            <a:ext cx="27543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prstClr val="black"/>
                </a:solidFill>
                <a:ea typeface="Gill Sans Light" charset="0"/>
                <a:cs typeface="Gill Sans Light" charset="0"/>
              </a:rPr>
              <a:t>RF chains: 1 for RFQ and 5 for DTL. Composed by klystrons, modulators, loads, waveguides, interlocks and LLRF</a:t>
            </a:r>
            <a:endParaRPr lang="es-ES" sz="1000" dirty="0">
              <a:solidFill>
                <a:prstClr val="black"/>
              </a:solidFill>
              <a:ea typeface="Gill Sans Light" charset="0"/>
              <a:cs typeface="Gill Sans Light" charset="0"/>
            </a:endParaRPr>
          </a:p>
        </p:txBody>
      </p:sp>
      <p:sp>
        <p:nvSpPr>
          <p:cNvPr id="45" name="2 Rectángulo">
            <a:extLst>
              <a:ext uri="{FF2B5EF4-FFF2-40B4-BE49-F238E27FC236}">
                <a16:creationId xmlns:a16="http://schemas.microsoft.com/office/drawing/2014/main" id="{28EFC604-EE57-3D40-8FD7-AD1A332F0922}"/>
              </a:ext>
            </a:extLst>
          </p:cNvPr>
          <p:cNvSpPr/>
          <p:nvPr/>
        </p:nvSpPr>
        <p:spPr>
          <a:xfrm>
            <a:off x="4214640" y="1048257"/>
            <a:ext cx="12298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FF0000"/>
                </a:solidFill>
                <a:latin typeface="Arial Black" panose="020B0A04020102020204" pitchFamily="34" charset="0"/>
                <a:ea typeface="Gill Sans Light" charset="0"/>
                <a:cs typeface="Gill Sans Light" charset="0"/>
              </a:rPr>
              <a:t>RF </a:t>
            </a:r>
            <a:r>
              <a:rPr lang="es-ES" sz="1200" b="1" dirty="0" err="1">
                <a:solidFill>
                  <a:srgbClr val="FF0000"/>
                </a:solidFill>
                <a:latin typeface="Arial Black" panose="020B0A04020102020204" pitchFamily="34" charset="0"/>
                <a:ea typeface="Gill Sans Light" charset="0"/>
                <a:cs typeface="Gill Sans Light" charset="0"/>
              </a:rPr>
              <a:t>Systems</a:t>
            </a:r>
            <a:r>
              <a:rPr lang="es-ES" sz="1200" b="1" dirty="0">
                <a:solidFill>
                  <a:srgbClr val="FF0000"/>
                </a:solidFill>
                <a:latin typeface="Arial Black" panose="020B0A04020102020204" pitchFamily="34" charset="0"/>
                <a:ea typeface="Gill Sans Light" charset="0"/>
                <a:cs typeface="Gill Sans Light" charset="0"/>
              </a:rPr>
              <a:t> </a:t>
            </a:r>
          </a:p>
        </p:txBody>
      </p:sp>
      <p:sp>
        <p:nvSpPr>
          <p:cNvPr id="48" name="12 Rectángulo">
            <a:extLst>
              <a:ext uri="{FF2B5EF4-FFF2-40B4-BE49-F238E27FC236}">
                <a16:creationId xmlns:a16="http://schemas.microsoft.com/office/drawing/2014/main" id="{E5859F82-B508-8841-8A1C-919BCC8C84DA}"/>
              </a:ext>
            </a:extLst>
          </p:cNvPr>
          <p:cNvSpPr/>
          <p:nvPr/>
        </p:nvSpPr>
        <p:spPr>
          <a:xfrm>
            <a:off x="516757" y="1197524"/>
            <a:ext cx="6719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FF0000"/>
                </a:solidFill>
                <a:latin typeface="Arial Black" panose="020B0A04020102020204" pitchFamily="34" charset="0"/>
                <a:ea typeface="Gill Sans Light" charset="0"/>
                <a:cs typeface="Gill Sans Light" charset="0"/>
              </a:rPr>
              <a:t>MEBT</a:t>
            </a:r>
          </a:p>
        </p:txBody>
      </p:sp>
      <p:pic>
        <p:nvPicPr>
          <p:cNvPr id="49" name="Picture 5">
            <a:extLst>
              <a:ext uri="{FF2B5EF4-FFF2-40B4-BE49-F238E27FC236}">
                <a16:creationId xmlns:a16="http://schemas.microsoft.com/office/drawing/2014/main" id="{942B4627-5873-6744-9CF9-35AE255D2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24"/>
          <a:stretch/>
        </p:blipFill>
        <p:spPr bwMode="auto">
          <a:xfrm>
            <a:off x="438011" y="1557433"/>
            <a:ext cx="1006910" cy="94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13 Rectángulo">
            <a:extLst>
              <a:ext uri="{FF2B5EF4-FFF2-40B4-BE49-F238E27FC236}">
                <a16:creationId xmlns:a16="http://schemas.microsoft.com/office/drawing/2014/main" id="{E1E7B141-6B87-1F45-B31F-62BFCC5A9A59}"/>
              </a:ext>
            </a:extLst>
          </p:cNvPr>
          <p:cNvSpPr/>
          <p:nvPr/>
        </p:nvSpPr>
        <p:spPr>
          <a:xfrm>
            <a:off x="1530998" y="2614583"/>
            <a:ext cx="22500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prstClr val="black"/>
                </a:solidFill>
                <a:ea typeface="Gill Sans Light" charset="0"/>
                <a:cs typeface="Gill Sans Light" charset="0"/>
              </a:rPr>
              <a:t>Accelerating element: complete subsystem that goes after the RFQ and integrates: design, manufacturing, diagnostics, control, assembly and testing</a:t>
            </a:r>
            <a:r>
              <a:rPr lang="en-US" sz="1000" dirty="0">
                <a:solidFill>
                  <a:prstClr val="black"/>
                </a:solidFill>
              </a:rPr>
              <a:t>.</a:t>
            </a:r>
            <a:endParaRPr lang="es-ES" sz="1000" dirty="0">
              <a:solidFill>
                <a:prstClr val="black"/>
              </a:solidFill>
            </a:endParaRPr>
          </a:p>
        </p:txBody>
      </p:sp>
      <p:sp>
        <p:nvSpPr>
          <p:cNvPr id="52" name="17 Rectángulo">
            <a:extLst>
              <a:ext uri="{FF2B5EF4-FFF2-40B4-BE49-F238E27FC236}">
                <a16:creationId xmlns:a16="http://schemas.microsoft.com/office/drawing/2014/main" id="{0C8BAF0F-BE24-DB4C-99AE-9D28FF4CB336}"/>
              </a:ext>
            </a:extLst>
          </p:cNvPr>
          <p:cNvSpPr/>
          <p:nvPr/>
        </p:nvSpPr>
        <p:spPr>
          <a:xfrm>
            <a:off x="3030112" y="4712588"/>
            <a:ext cx="22728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200" dirty="0">
                <a:solidFill>
                  <a:srgbClr val="FF0000"/>
                </a:solidFill>
                <a:latin typeface="Arial Black" panose="020B0A04020102020204" pitchFamily="34" charset="0"/>
                <a:ea typeface="Gill Sans Light" charset="0"/>
                <a:cs typeface="Gill Sans Light" charset="0"/>
              </a:rPr>
              <a:t>MIRACLES INSTRUMENT</a:t>
            </a:r>
          </a:p>
        </p:txBody>
      </p:sp>
      <p:pic>
        <p:nvPicPr>
          <p:cNvPr id="56" name="Imagen 29">
            <a:extLst>
              <a:ext uri="{FF2B5EF4-FFF2-40B4-BE49-F238E27FC236}">
                <a16:creationId xmlns:a16="http://schemas.microsoft.com/office/drawing/2014/main" id="{2819033C-C27D-1249-BB69-ADD51E136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8"/>
          <a:stretch>
            <a:fillRect/>
          </a:stretch>
        </p:blipFill>
        <p:spPr bwMode="auto">
          <a:xfrm>
            <a:off x="2946219" y="5030008"/>
            <a:ext cx="2721134" cy="130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n 18">
            <a:extLst>
              <a:ext uri="{FF2B5EF4-FFF2-40B4-BE49-F238E27FC236}">
                <a16:creationId xmlns:a16="http://schemas.microsoft.com/office/drawing/2014/main" id="{05DA2F11-E757-C648-B313-6DA968095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1" r="7737" b="4903"/>
          <a:stretch/>
        </p:blipFill>
        <p:spPr bwMode="auto">
          <a:xfrm>
            <a:off x="1610907" y="1225559"/>
            <a:ext cx="2006091" cy="146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Diagrama de flujo: conector 27">
            <a:extLst>
              <a:ext uri="{FF2B5EF4-FFF2-40B4-BE49-F238E27FC236}">
                <a16:creationId xmlns:a16="http://schemas.microsoft.com/office/drawing/2014/main" id="{A5414198-0B0F-C243-8D0D-1B8BAC7901E1}"/>
              </a:ext>
            </a:extLst>
          </p:cNvPr>
          <p:cNvSpPr/>
          <p:nvPr/>
        </p:nvSpPr>
        <p:spPr>
          <a:xfrm>
            <a:off x="2393214" y="4789936"/>
            <a:ext cx="262489" cy="25548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984" dirty="0">
              <a:solidFill>
                <a:srgbClr val="FF0000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61" name="Diagrama de flujo: conector 28">
            <a:extLst>
              <a:ext uri="{FF2B5EF4-FFF2-40B4-BE49-F238E27FC236}">
                <a16:creationId xmlns:a16="http://schemas.microsoft.com/office/drawing/2014/main" id="{BD9758FB-01CB-0C48-BF78-BE4FA2D88E73}"/>
              </a:ext>
            </a:extLst>
          </p:cNvPr>
          <p:cNvSpPr/>
          <p:nvPr/>
        </p:nvSpPr>
        <p:spPr>
          <a:xfrm>
            <a:off x="4393130" y="3994931"/>
            <a:ext cx="262489" cy="25374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984" dirty="0">
                <a:solidFill>
                  <a:srgbClr val="FF0000"/>
                </a:solidFill>
                <a:latin typeface="Gill Sans Light" charset="0"/>
                <a:ea typeface="Gill Sans Light" charset="0"/>
                <a:cs typeface="Gill Sans Light" charset="0"/>
              </a:rPr>
              <a:t>3</a:t>
            </a:r>
          </a:p>
        </p:txBody>
      </p:sp>
      <p:sp>
        <p:nvSpPr>
          <p:cNvPr id="62" name="Diagrama de flujo: conector 30">
            <a:extLst>
              <a:ext uri="{FF2B5EF4-FFF2-40B4-BE49-F238E27FC236}">
                <a16:creationId xmlns:a16="http://schemas.microsoft.com/office/drawing/2014/main" id="{34F3048B-74B4-E542-BDFB-68832D46FA54}"/>
              </a:ext>
            </a:extLst>
          </p:cNvPr>
          <p:cNvSpPr/>
          <p:nvPr/>
        </p:nvSpPr>
        <p:spPr>
          <a:xfrm>
            <a:off x="5970077" y="3211628"/>
            <a:ext cx="262489" cy="25374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984" dirty="0">
                <a:solidFill>
                  <a:srgbClr val="FF0000"/>
                </a:solidFill>
                <a:latin typeface="Gill Sans Light" charset="0"/>
                <a:ea typeface="Gill Sans Light" charset="0"/>
                <a:cs typeface="Gill Sans Light" charset="0"/>
              </a:rPr>
              <a:t>4</a:t>
            </a:r>
          </a:p>
        </p:txBody>
      </p:sp>
      <p:sp>
        <p:nvSpPr>
          <p:cNvPr id="63" name="Diagrama de flujo: conector 31">
            <a:extLst>
              <a:ext uri="{FF2B5EF4-FFF2-40B4-BE49-F238E27FC236}">
                <a16:creationId xmlns:a16="http://schemas.microsoft.com/office/drawing/2014/main" id="{F416666F-3773-2042-B03A-062007A15825}"/>
              </a:ext>
            </a:extLst>
          </p:cNvPr>
          <p:cNvSpPr/>
          <p:nvPr/>
        </p:nvSpPr>
        <p:spPr>
          <a:xfrm>
            <a:off x="7082504" y="3441903"/>
            <a:ext cx="262489" cy="25548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984" dirty="0">
                <a:solidFill>
                  <a:srgbClr val="FF0000"/>
                </a:solidFill>
                <a:latin typeface="Gill Sans Light" charset="0"/>
                <a:ea typeface="Gill Sans Light" charset="0"/>
                <a:cs typeface="Gill Sans Light" charset="0"/>
              </a:rPr>
              <a:t>5</a:t>
            </a:r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37E21C29-22A0-D744-91DF-A0CDE28CFD6E}"/>
              </a:ext>
            </a:extLst>
          </p:cNvPr>
          <p:cNvCxnSpPr>
            <a:cxnSpLocks/>
            <a:stCxn id="60" idx="1"/>
            <a:endCxn id="40" idx="2"/>
          </p:cNvCxnSpPr>
          <p:nvPr/>
        </p:nvCxnSpPr>
        <p:spPr>
          <a:xfrm flipH="1" flipV="1">
            <a:off x="2075939" y="3701091"/>
            <a:ext cx="355716" cy="11262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AF754E10-7CB2-6246-8712-BEA30538C068}"/>
              </a:ext>
            </a:extLst>
          </p:cNvPr>
          <p:cNvCxnSpPr>
            <a:cxnSpLocks/>
            <a:stCxn id="61" idx="7"/>
            <a:endCxn id="37" idx="2"/>
          </p:cNvCxnSpPr>
          <p:nvPr/>
        </p:nvCxnSpPr>
        <p:spPr>
          <a:xfrm flipV="1">
            <a:off x="4617178" y="3050889"/>
            <a:ext cx="1050175" cy="9812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4DEA887C-44EF-704C-BA1D-74B5A36C7AF8}"/>
              </a:ext>
            </a:extLst>
          </p:cNvPr>
          <p:cNvCxnSpPr>
            <a:cxnSpLocks/>
            <a:stCxn id="62" idx="6"/>
          </p:cNvCxnSpPr>
          <p:nvPr/>
        </p:nvCxnSpPr>
        <p:spPr>
          <a:xfrm flipV="1">
            <a:off x="6232566" y="3062857"/>
            <a:ext cx="1910344" cy="2756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216E7982-BD53-554E-8AA5-28B483EBA9CC}"/>
              </a:ext>
            </a:extLst>
          </p:cNvPr>
          <p:cNvCxnSpPr>
            <a:cxnSpLocks/>
            <a:stCxn id="34" idx="0"/>
            <a:endCxn id="63" idx="3"/>
          </p:cNvCxnSpPr>
          <p:nvPr/>
        </p:nvCxnSpPr>
        <p:spPr>
          <a:xfrm flipV="1">
            <a:off x="5397019" y="3659977"/>
            <a:ext cx="1723926" cy="7040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11 Rectángulo">
            <a:extLst>
              <a:ext uri="{FF2B5EF4-FFF2-40B4-BE49-F238E27FC236}">
                <a16:creationId xmlns:a16="http://schemas.microsoft.com/office/drawing/2014/main" id="{CE21A13E-C9D1-5340-8D31-2A2D37B0FED0}"/>
              </a:ext>
            </a:extLst>
          </p:cNvPr>
          <p:cNvSpPr/>
          <p:nvPr/>
        </p:nvSpPr>
        <p:spPr>
          <a:xfrm>
            <a:off x="2946219" y="6447038"/>
            <a:ext cx="51772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prstClr val="black"/>
                </a:solidFill>
                <a:ea typeface="Gill Sans Light" charset="0"/>
                <a:cs typeface="Gill Sans Light" charset="0"/>
              </a:rPr>
              <a:t>Time-of-Flight backscattering instrument for polymer science, energy materials, and magnetism studies. </a:t>
            </a:r>
          </a:p>
          <a:p>
            <a:pPr>
              <a:defRPr/>
            </a:pPr>
            <a:r>
              <a:rPr lang="en-US" sz="1000" dirty="0">
                <a:solidFill>
                  <a:prstClr val="black"/>
                </a:solidFill>
                <a:ea typeface="Gill Sans Light" charset="0"/>
                <a:cs typeface="Gill Sans Light" charset="0"/>
              </a:rPr>
              <a:t>Prime contractors: design, manufacturing, assembly  &amp;cold commissioning </a:t>
            </a:r>
            <a:endParaRPr lang="es-ES" sz="1000" dirty="0">
              <a:solidFill>
                <a:prstClr val="black"/>
              </a:solidFill>
              <a:ea typeface="Gill Sans Light" charset="0"/>
              <a:cs typeface="Gill Sans Light" charset="0"/>
            </a:endParaRPr>
          </a:p>
        </p:txBody>
      </p:sp>
      <p:pic>
        <p:nvPicPr>
          <p:cNvPr id="72" name="Imagen 38">
            <a:extLst>
              <a:ext uri="{FF2B5EF4-FFF2-40B4-BE49-F238E27FC236}">
                <a16:creationId xmlns:a16="http://schemas.microsoft.com/office/drawing/2014/main" id="{724776BC-2F08-4590-8A08-8497A6306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1" y="2601620"/>
            <a:ext cx="970283" cy="94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Imagen 33">
            <a:extLst>
              <a:ext uri="{FF2B5EF4-FFF2-40B4-BE49-F238E27FC236}">
                <a16:creationId xmlns:a16="http://schemas.microsoft.com/office/drawing/2014/main" id="{E783CDC1-C1CA-4EBF-87D2-D6CCCF453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38" y="4994934"/>
            <a:ext cx="1720850" cy="133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">
            <a:extLst>
              <a:ext uri="{FF2B5EF4-FFF2-40B4-BE49-F238E27FC236}">
                <a16:creationId xmlns:a16="http://schemas.microsoft.com/office/drawing/2014/main" id="{522ABDCE-4E41-4536-96D5-3E96D872D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806" y="1366196"/>
            <a:ext cx="1223801" cy="10300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0" name="Picture 3">
            <a:extLst>
              <a:ext uri="{FF2B5EF4-FFF2-40B4-BE49-F238E27FC236}">
                <a16:creationId xmlns:a16="http://schemas.microsoft.com/office/drawing/2014/main" id="{E743EF76-7239-4BE1-98D6-A0F4D63A7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03" y="1349654"/>
            <a:ext cx="1284968" cy="103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" name="Imagen 80">
            <a:extLst>
              <a:ext uri="{FF2B5EF4-FFF2-40B4-BE49-F238E27FC236}">
                <a16:creationId xmlns:a16="http://schemas.microsoft.com/office/drawing/2014/main" id="{13281862-9297-4DA9-8A4A-5835813D330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3"/>
          <a:stretch/>
        </p:blipFill>
        <p:spPr>
          <a:xfrm>
            <a:off x="278140" y="117739"/>
            <a:ext cx="1085504" cy="711861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:a16="http://schemas.microsoft.com/office/drawing/2014/main" id="{C427D7BC-96C6-44C7-A66D-1188DDE267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/>
        </p:blipFill>
        <p:spPr>
          <a:xfrm>
            <a:off x="1437180" y="7161640"/>
            <a:ext cx="1280160" cy="362091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65F8629A-E17E-4B0F-A7D4-CDF66B5579B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" y="7167637"/>
            <a:ext cx="1280160" cy="318746"/>
          </a:xfrm>
          <a:prstGeom prst="rect">
            <a:avLst/>
          </a:prstGeom>
        </p:spPr>
      </p:pic>
      <p:sp>
        <p:nvSpPr>
          <p:cNvPr id="84" name="CuadroTexto 83">
            <a:extLst>
              <a:ext uri="{FF2B5EF4-FFF2-40B4-BE49-F238E27FC236}">
                <a16:creationId xmlns:a16="http://schemas.microsoft.com/office/drawing/2014/main" id="{BF879525-4DD9-421E-95A2-2446460A04AA}"/>
              </a:ext>
            </a:extLst>
          </p:cNvPr>
          <p:cNvSpPr txBox="1"/>
          <p:nvPr/>
        </p:nvSpPr>
        <p:spPr>
          <a:xfrm>
            <a:off x="1544421" y="208093"/>
            <a:ext cx="6462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In-</a:t>
            </a:r>
            <a:r>
              <a:rPr lang="es-ES" sz="32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Kind</a:t>
            </a:r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Bold Condensed"/>
                <a:cs typeface="Helvetica Neue Bold Condensed"/>
              </a:rPr>
              <a:t> </a:t>
            </a:r>
            <a:r>
              <a:rPr lang="es-ES" sz="32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Contributions</a:t>
            </a:r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Bold Condensed"/>
                <a:cs typeface="Helvetica Neue Bold Condensed"/>
              </a:rPr>
              <a:t> </a:t>
            </a:r>
            <a:r>
              <a:rPr lang="es-ES" sz="32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to</a:t>
            </a:r>
            <a:r>
              <a:rPr lang="es-ES" sz="32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ESS</a:t>
            </a:r>
          </a:p>
        </p:txBody>
      </p:sp>
      <p:sp>
        <p:nvSpPr>
          <p:cNvPr id="39" name="7 Rectángulo redondeado">
            <a:extLst>
              <a:ext uri="{FF2B5EF4-FFF2-40B4-BE49-F238E27FC236}">
                <a16:creationId xmlns:a16="http://schemas.microsoft.com/office/drawing/2014/main" id="{A412FEB1-209B-4CDB-888D-988F79CE5371}"/>
              </a:ext>
            </a:extLst>
          </p:cNvPr>
          <p:cNvSpPr/>
          <p:nvPr/>
        </p:nvSpPr>
        <p:spPr>
          <a:xfrm>
            <a:off x="8194932" y="390620"/>
            <a:ext cx="1771402" cy="484889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200">
              <a:solidFill>
                <a:srgbClr val="FF0000"/>
              </a:solidFill>
            </a:endParaRPr>
          </a:p>
        </p:txBody>
      </p:sp>
      <p:sp>
        <p:nvSpPr>
          <p:cNvPr id="43" name="6 Rectángulo">
            <a:extLst>
              <a:ext uri="{FF2B5EF4-FFF2-40B4-BE49-F238E27FC236}">
                <a16:creationId xmlns:a16="http://schemas.microsoft.com/office/drawing/2014/main" id="{0A8376C8-0C67-4240-B22B-BB38E73340FD}"/>
              </a:ext>
            </a:extLst>
          </p:cNvPr>
          <p:cNvSpPr/>
          <p:nvPr/>
        </p:nvSpPr>
        <p:spPr>
          <a:xfrm>
            <a:off x="8219909" y="433981"/>
            <a:ext cx="8719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200" dirty="0">
                <a:solidFill>
                  <a:srgbClr val="FF0000"/>
                </a:solidFill>
                <a:latin typeface="Arial Black" panose="020B0A04020102020204" pitchFamily="34" charset="0"/>
                <a:ea typeface="Gill Sans Light" charset="0"/>
                <a:cs typeface="Gill Sans Light" charset="0"/>
              </a:rPr>
              <a:t>TARGET</a:t>
            </a:r>
          </a:p>
        </p:txBody>
      </p:sp>
      <p:sp>
        <p:nvSpPr>
          <p:cNvPr id="53" name="11 Rectángulo">
            <a:extLst>
              <a:ext uri="{FF2B5EF4-FFF2-40B4-BE49-F238E27FC236}">
                <a16:creationId xmlns:a16="http://schemas.microsoft.com/office/drawing/2014/main" id="{E0CFED40-4D9C-405E-BEA8-72C5D05719E8}"/>
              </a:ext>
            </a:extLst>
          </p:cNvPr>
          <p:cNvSpPr/>
          <p:nvPr/>
        </p:nvSpPr>
        <p:spPr>
          <a:xfrm>
            <a:off x="8264761" y="3571075"/>
            <a:ext cx="1700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prstClr val="black"/>
                </a:solidFill>
              </a:rPr>
              <a:t>The spallation process takes place when the accelerated proton beam hits the Tungsten bricks of the 11-tonne / 2 m diameter target wheel. This will produce neutron brightness for scientific experiments across multiple disciplines.</a:t>
            </a:r>
            <a:endParaRPr lang="es-ES" sz="1000" dirty="0">
              <a:solidFill>
                <a:prstClr val="black"/>
              </a:solidFill>
            </a:endParaRPr>
          </a:p>
        </p:txBody>
      </p:sp>
      <p:pic>
        <p:nvPicPr>
          <p:cNvPr id="54" name="Picture 2" descr="b88aa5f0-0d29-4e72-a36e-880698ff9f11@eurprd01">
            <a:extLst>
              <a:ext uri="{FF2B5EF4-FFF2-40B4-BE49-F238E27FC236}">
                <a16:creationId xmlns:a16="http://schemas.microsoft.com/office/drawing/2014/main" id="{685CE626-CB23-4E52-AAD0-7B235B74D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" r="7847"/>
          <a:stretch/>
        </p:blipFill>
        <p:spPr bwMode="auto">
          <a:xfrm>
            <a:off x="8289618" y="682591"/>
            <a:ext cx="1580439" cy="168846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ángulo 57">
            <a:extLst>
              <a:ext uri="{FF2B5EF4-FFF2-40B4-BE49-F238E27FC236}">
                <a16:creationId xmlns:a16="http://schemas.microsoft.com/office/drawing/2014/main" id="{0B9B615B-814A-498B-8520-96F47B6F2019}"/>
              </a:ext>
            </a:extLst>
          </p:cNvPr>
          <p:cNvSpPr/>
          <p:nvPr/>
        </p:nvSpPr>
        <p:spPr>
          <a:xfrm>
            <a:off x="8469718" y="2425035"/>
            <a:ext cx="290427" cy="786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C55F5547-CF4B-4396-B356-0FC45A8904B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848" t="43116" r="33964" b="9763"/>
          <a:stretch/>
        </p:blipFill>
        <p:spPr>
          <a:xfrm>
            <a:off x="8289618" y="2501701"/>
            <a:ext cx="1580440" cy="9636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1100438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1">
            <a:extLst>
              <a:ext uri="{FF2B5EF4-FFF2-40B4-BE49-F238E27FC236}">
                <a16:creationId xmlns:a16="http://schemas.microsoft.com/office/drawing/2014/main" id="{C5F510CD-D8DA-4B2F-8F38-4776199B2DC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53419" y="1505095"/>
            <a:ext cx="8855820" cy="4977000"/>
          </a:xfrm>
          <a:prstGeom prst="rect">
            <a:avLst/>
          </a:prstGeom>
          <a:ln>
            <a:noFill/>
          </a:ln>
        </p:spPr>
      </p:pic>
      <p:sp>
        <p:nvSpPr>
          <p:cNvPr id="36" name="7 Rectángulo redondeado">
            <a:extLst>
              <a:ext uri="{FF2B5EF4-FFF2-40B4-BE49-F238E27FC236}">
                <a16:creationId xmlns:a16="http://schemas.microsoft.com/office/drawing/2014/main" id="{E5E2EDC7-0A3A-7543-8724-4DA79FBF6441}"/>
              </a:ext>
            </a:extLst>
          </p:cNvPr>
          <p:cNvSpPr/>
          <p:nvPr/>
        </p:nvSpPr>
        <p:spPr>
          <a:xfrm>
            <a:off x="8194932" y="390620"/>
            <a:ext cx="1771402" cy="484889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200">
              <a:solidFill>
                <a:srgbClr val="FF0000"/>
              </a:solidFill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0EF7DBAB-BC6A-EB44-810B-8AD164EA7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9" y="5887706"/>
            <a:ext cx="1249446" cy="67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6 Rectángulo">
            <a:extLst>
              <a:ext uri="{FF2B5EF4-FFF2-40B4-BE49-F238E27FC236}">
                <a16:creationId xmlns:a16="http://schemas.microsoft.com/office/drawing/2014/main" id="{FEEB2ACC-3FD2-4043-A5B8-62D813A6D0A3}"/>
              </a:ext>
            </a:extLst>
          </p:cNvPr>
          <p:cNvSpPr/>
          <p:nvPr/>
        </p:nvSpPr>
        <p:spPr>
          <a:xfrm>
            <a:off x="8219909" y="433981"/>
            <a:ext cx="8719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200" dirty="0">
                <a:solidFill>
                  <a:srgbClr val="FF0000"/>
                </a:solidFill>
                <a:latin typeface="Arial Black" panose="020B0A04020102020204" pitchFamily="34" charset="0"/>
                <a:ea typeface="Gill Sans Light" charset="0"/>
                <a:cs typeface="Gill Sans Light" charset="0"/>
              </a:rPr>
              <a:t>TARGET</a:t>
            </a:r>
          </a:p>
        </p:txBody>
      </p:sp>
      <p:sp>
        <p:nvSpPr>
          <p:cNvPr id="47" name="11 Rectángulo">
            <a:extLst>
              <a:ext uri="{FF2B5EF4-FFF2-40B4-BE49-F238E27FC236}">
                <a16:creationId xmlns:a16="http://schemas.microsoft.com/office/drawing/2014/main" id="{C27F4D4E-2B0E-3547-9702-600C0D597A5C}"/>
              </a:ext>
            </a:extLst>
          </p:cNvPr>
          <p:cNvSpPr/>
          <p:nvPr/>
        </p:nvSpPr>
        <p:spPr>
          <a:xfrm>
            <a:off x="8264761" y="3571075"/>
            <a:ext cx="1700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prstClr val="black"/>
                </a:solidFill>
              </a:rPr>
              <a:t>The spallation process takes place when the accelerated proton beam hits the Tungsten bricks of the 11-tonne / 2 m diameter target wheel. This will produce neutron brightness for scientific experiments across multiple disciplines.</a:t>
            </a:r>
            <a:endParaRPr lang="es-ES" sz="1000" dirty="0">
              <a:solidFill>
                <a:prstClr val="black"/>
              </a:solidFill>
            </a:endParaRPr>
          </a:p>
        </p:txBody>
      </p:sp>
      <p:sp>
        <p:nvSpPr>
          <p:cNvPr id="62" name="Diagrama de flujo: conector 30">
            <a:extLst>
              <a:ext uri="{FF2B5EF4-FFF2-40B4-BE49-F238E27FC236}">
                <a16:creationId xmlns:a16="http://schemas.microsoft.com/office/drawing/2014/main" id="{34F3048B-74B4-E542-BDFB-68832D46FA54}"/>
              </a:ext>
            </a:extLst>
          </p:cNvPr>
          <p:cNvSpPr/>
          <p:nvPr/>
        </p:nvSpPr>
        <p:spPr>
          <a:xfrm>
            <a:off x="5970077" y="3211628"/>
            <a:ext cx="262489" cy="25374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984" dirty="0">
                <a:solidFill>
                  <a:srgbClr val="FF0000"/>
                </a:solidFill>
                <a:latin typeface="Gill Sans Light" charset="0"/>
                <a:ea typeface="Gill Sans Light" charset="0"/>
                <a:cs typeface="Gill Sans Light" charset="0"/>
              </a:rPr>
              <a:t>4</a:t>
            </a:r>
          </a:p>
        </p:txBody>
      </p: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4DEA887C-44EF-704C-BA1D-74B5A36C7AF8}"/>
              </a:ext>
            </a:extLst>
          </p:cNvPr>
          <p:cNvCxnSpPr>
            <a:cxnSpLocks/>
            <a:stCxn id="62" idx="6"/>
          </p:cNvCxnSpPr>
          <p:nvPr/>
        </p:nvCxnSpPr>
        <p:spPr>
          <a:xfrm flipV="1">
            <a:off x="6232566" y="3062857"/>
            <a:ext cx="1910344" cy="2756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Imagen 80">
            <a:extLst>
              <a:ext uri="{FF2B5EF4-FFF2-40B4-BE49-F238E27FC236}">
                <a16:creationId xmlns:a16="http://schemas.microsoft.com/office/drawing/2014/main" id="{13281862-9297-4DA9-8A4A-5835813D33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3"/>
          <a:stretch/>
        </p:blipFill>
        <p:spPr>
          <a:xfrm>
            <a:off x="278140" y="117739"/>
            <a:ext cx="1085504" cy="711861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:a16="http://schemas.microsoft.com/office/drawing/2014/main" id="{C427D7BC-96C6-44C7-A66D-1188DDE267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/>
        </p:blipFill>
        <p:spPr>
          <a:xfrm>
            <a:off x="1437180" y="7161640"/>
            <a:ext cx="1280160" cy="362091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65F8629A-E17E-4B0F-A7D4-CDF66B5579B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" y="7167637"/>
            <a:ext cx="1280160" cy="318746"/>
          </a:xfrm>
          <a:prstGeom prst="rect">
            <a:avLst/>
          </a:prstGeom>
        </p:spPr>
      </p:pic>
      <p:sp>
        <p:nvSpPr>
          <p:cNvPr id="84" name="CuadroTexto 83">
            <a:extLst>
              <a:ext uri="{FF2B5EF4-FFF2-40B4-BE49-F238E27FC236}">
                <a16:creationId xmlns:a16="http://schemas.microsoft.com/office/drawing/2014/main" id="{BF879525-4DD9-421E-95A2-2446460A04AA}"/>
              </a:ext>
            </a:extLst>
          </p:cNvPr>
          <p:cNvSpPr txBox="1"/>
          <p:nvPr/>
        </p:nvSpPr>
        <p:spPr>
          <a:xfrm>
            <a:off x="1544421" y="208093"/>
            <a:ext cx="6462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In-</a:t>
            </a:r>
            <a:r>
              <a:rPr lang="es-ES" sz="32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Kind</a:t>
            </a:r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Bold Condensed"/>
                <a:cs typeface="Helvetica Neue Bold Condensed"/>
              </a:rPr>
              <a:t> </a:t>
            </a:r>
            <a:r>
              <a:rPr lang="es-ES" sz="32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Contributions</a:t>
            </a:r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Bold Condensed"/>
                <a:cs typeface="Helvetica Neue Bold Condensed"/>
              </a:rPr>
              <a:t> </a:t>
            </a:r>
            <a:r>
              <a:rPr lang="es-ES" sz="32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to</a:t>
            </a:r>
            <a:r>
              <a:rPr lang="es-ES" sz="32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ESS</a:t>
            </a:r>
          </a:p>
        </p:txBody>
      </p:sp>
      <p:pic>
        <p:nvPicPr>
          <p:cNvPr id="38" name="Picture 2" descr="b88aa5f0-0d29-4e72-a36e-880698ff9f11@eurprd01">
            <a:extLst>
              <a:ext uri="{FF2B5EF4-FFF2-40B4-BE49-F238E27FC236}">
                <a16:creationId xmlns:a16="http://schemas.microsoft.com/office/drawing/2014/main" id="{276C0397-96D9-4731-8CC4-F3E487389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" r="7847"/>
          <a:stretch/>
        </p:blipFill>
        <p:spPr bwMode="auto">
          <a:xfrm>
            <a:off x="8289618" y="682591"/>
            <a:ext cx="1580439" cy="168846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0CA63DC-AC97-42CE-B24D-2D379BBFC038}"/>
              </a:ext>
            </a:extLst>
          </p:cNvPr>
          <p:cNvSpPr/>
          <p:nvPr/>
        </p:nvSpPr>
        <p:spPr>
          <a:xfrm>
            <a:off x="8469718" y="2425035"/>
            <a:ext cx="290427" cy="786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" descr="Ministerio de Ciencia, InnovaciÃ³n y Universidades  - Gobierno de EspaÃ±a">
            <a:extLst>
              <a:ext uri="{FF2B5EF4-FFF2-40B4-BE49-F238E27FC236}">
                <a16:creationId xmlns:a16="http://schemas.microsoft.com/office/drawing/2014/main" id="{9C3A54EF-CA13-421A-BCF3-3D0FC27CB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" y="7173262"/>
            <a:ext cx="1280160" cy="3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683E06C-15CB-4629-A75A-CCDFBC1DDC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848" t="43116" r="33964" b="9763"/>
          <a:stretch/>
        </p:blipFill>
        <p:spPr>
          <a:xfrm>
            <a:off x="8289618" y="2501701"/>
            <a:ext cx="1580440" cy="9636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6129229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CustomShape 3"/>
          <p:cNvSpPr/>
          <p:nvPr/>
        </p:nvSpPr>
        <p:spPr>
          <a:xfrm>
            <a:off x="2299680" y="429480"/>
            <a:ext cx="54770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90C93EA-06B8-46C5-B80D-A69D48DA5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3"/>
          <a:stretch/>
        </p:blipFill>
        <p:spPr>
          <a:xfrm>
            <a:off x="352282" y="228952"/>
            <a:ext cx="1085504" cy="71186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DF72EE6-E38A-4DF0-9DFE-DD740888EE1D}"/>
              </a:ext>
            </a:extLst>
          </p:cNvPr>
          <p:cNvSpPr txBox="1"/>
          <p:nvPr/>
        </p:nvSpPr>
        <p:spPr>
          <a:xfrm>
            <a:off x="1642187" y="361167"/>
            <a:ext cx="808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spc="-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defRPr>
            </a:lvl1pPr>
          </a:lstStyle>
          <a:p>
            <a:r>
              <a:rPr lang="es-ES" dirty="0"/>
              <a:t>In-</a:t>
            </a:r>
            <a:r>
              <a:rPr lang="es-ES" dirty="0" err="1"/>
              <a:t>Kind</a:t>
            </a:r>
            <a:r>
              <a:rPr lang="es-ES" dirty="0"/>
              <a:t> </a:t>
            </a:r>
            <a:r>
              <a:rPr lang="es-ES" dirty="0" err="1"/>
              <a:t>Contribution</a:t>
            </a:r>
            <a:r>
              <a:rPr lang="es-ES" dirty="0"/>
              <a:t> – Target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829ED-E8BA-4EAA-AF8F-084C6A286E98}"/>
              </a:ext>
            </a:extLst>
          </p:cNvPr>
          <p:cNvSpPr txBox="1"/>
          <p:nvPr/>
        </p:nvSpPr>
        <p:spPr>
          <a:xfrm>
            <a:off x="148240" y="1061551"/>
            <a:ext cx="93980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MONOLITH VESSEL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Contract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awarded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in June 2018 to AVS/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Cadinox</a:t>
            </a:r>
            <a:endParaRPr lang="es-E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Design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reviewed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for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manufacturing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(incl.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design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change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to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eliminate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the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concern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to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maintaining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ovality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) and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agreed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with ESS ERIC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Interface with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neutron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ports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agreed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on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January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15</a:t>
            </a:r>
            <a:r>
              <a:rPr lang="es-ES" sz="1700" spc="-1" baseline="30000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th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, 2019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Raw material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specs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.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approved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by AIB.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Procurement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launched</a:t>
            </a:r>
            <a:endParaRPr lang="es-E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Critical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path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of ESS ERIC –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delivery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Nov 2019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agressive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but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feasible</a:t>
            </a:r>
            <a:endParaRPr lang="es-E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566314B-52BB-49C7-BF23-21E5A720F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/>
        </p:blipFill>
        <p:spPr>
          <a:xfrm>
            <a:off x="1437180" y="7161640"/>
            <a:ext cx="1280160" cy="362091"/>
          </a:xfrm>
          <a:prstGeom prst="rect">
            <a:avLst/>
          </a:prstGeom>
        </p:spPr>
      </p:pic>
      <p:pic>
        <p:nvPicPr>
          <p:cNvPr id="13" name="Imagen 1" descr="Ministerio de Ciencia, InnovaciÃ³n y Universidades  - Gobierno de EspaÃ±a">
            <a:extLst>
              <a:ext uri="{FF2B5EF4-FFF2-40B4-BE49-F238E27FC236}">
                <a16:creationId xmlns:a16="http://schemas.microsoft.com/office/drawing/2014/main" id="{A5B9CF64-029B-43B1-BD20-97050462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" y="7159097"/>
            <a:ext cx="1280160" cy="3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DF255D9-4119-45AB-B54E-60F977E77D58}"/>
              </a:ext>
            </a:extLst>
          </p:cNvPr>
          <p:cNvSpPr/>
          <p:nvPr/>
        </p:nvSpPr>
        <p:spPr>
          <a:xfrm>
            <a:off x="82651" y="6995160"/>
            <a:ext cx="2880005" cy="528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1F618C6-7C8D-48C4-8627-30530CA7729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601711" y="3977927"/>
            <a:ext cx="6491154" cy="3381663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19197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CustomShape 3"/>
          <p:cNvSpPr/>
          <p:nvPr/>
        </p:nvSpPr>
        <p:spPr>
          <a:xfrm>
            <a:off x="2299680" y="429480"/>
            <a:ext cx="54770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90C93EA-06B8-46C5-B80D-A69D48DA5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3"/>
          <a:stretch/>
        </p:blipFill>
        <p:spPr>
          <a:xfrm>
            <a:off x="352282" y="228952"/>
            <a:ext cx="1085504" cy="71186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DF72EE6-E38A-4DF0-9DFE-DD740888EE1D}"/>
              </a:ext>
            </a:extLst>
          </p:cNvPr>
          <p:cNvSpPr txBox="1"/>
          <p:nvPr/>
        </p:nvSpPr>
        <p:spPr>
          <a:xfrm>
            <a:off x="1642187" y="361167"/>
            <a:ext cx="808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spc="-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defRPr>
            </a:lvl1pPr>
          </a:lstStyle>
          <a:p>
            <a:r>
              <a:rPr lang="es-ES" dirty="0"/>
              <a:t>In-</a:t>
            </a:r>
            <a:r>
              <a:rPr lang="es-ES" dirty="0" err="1"/>
              <a:t>Kind</a:t>
            </a:r>
            <a:r>
              <a:rPr lang="es-ES" dirty="0"/>
              <a:t> </a:t>
            </a:r>
            <a:r>
              <a:rPr lang="es-ES" dirty="0" err="1"/>
              <a:t>Contribution</a:t>
            </a:r>
            <a:r>
              <a:rPr lang="es-ES" dirty="0"/>
              <a:t> – Target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829ED-E8BA-4EAA-AF8F-084C6A286E98}"/>
              </a:ext>
            </a:extLst>
          </p:cNvPr>
          <p:cNvSpPr txBox="1"/>
          <p:nvPr/>
        </p:nvSpPr>
        <p:spPr>
          <a:xfrm>
            <a:off x="82650" y="1139939"/>
            <a:ext cx="617184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s-ES" sz="24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PROTON BEAM WINDOW (PBW)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PBW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manufacturing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: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Several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prototypes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manufactured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and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tested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.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Some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unexpected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failures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reported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.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Failure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source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detected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and under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correction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(EDM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leaves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small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holes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caused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by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uncontroled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sparks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in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thin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6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walls</a:t>
            </a:r>
            <a:r>
              <a:rPr lang="es-E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).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Alternative manufacturing techniques, as drilling wider holes, combined with design changes, are investigated.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PBW Seal. 2 prototypes built and tested. Sealing of the cavity and general functionality has been proven; however desired leak rates haven´t been reached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Evaluation of current design to improve leak rates is being undertaken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6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Prototyping tasks for the EBW between PWB and frame in Al6061 being carried out. Simulations finished and testing will start Feb-19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CDR will take place Q2 2019</a:t>
            </a:r>
            <a:endParaRPr lang="es-E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566314B-52BB-49C7-BF23-21E5A720F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/>
        </p:blipFill>
        <p:spPr>
          <a:xfrm>
            <a:off x="1437180" y="7161640"/>
            <a:ext cx="1280160" cy="362091"/>
          </a:xfrm>
          <a:prstGeom prst="rect">
            <a:avLst/>
          </a:prstGeom>
        </p:spPr>
      </p:pic>
      <p:pic>
        <p:nvPicPr>
          <p:cNvPr id="13" name="Imagen 1" descr="Ministerio de Ciencia, InnovaciÃ³n y Universidades  - Gobierno de EspaÃ±a">
            <a:extLst>
              <a:ext uri="{FF2B5EF4-FFF2-40B4-BE49-F238E27FC236}">
                <a16:creationId xmlns:a16="http://schemas.microsoft.com/office/drawing/2014/main" id="{A5B9CF64-029B-43B1-BD20-97050462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" y="7159097"/>
            <a:ext cx="1280160" cy="3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7DF69EA-B6A8-4B5E-8996-CD64F3ADCC9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560705" y="1574952"/>
            <a:ext cx="3167637" cy="3877985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BFC7BA8-CC89-44C7-9496-E7777CE69D5C}"/>
              </a:ext>
            </a:extLst>
          </p:cNvPr>
          <p:cNvSpPr/>
          <p:nvPr/>
        </p:nvSpPr>
        <p:spPr>
          <a:xfrm>
            <a:off x="8984202" y="6347534"/>
            <a:ext cx="1013772" cy="1176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BA0D8C5-7A63-4D87-A474-4A31B18C01F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560705" y="5593448"/>
            <a:ext cx="3167637" cy="1757270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83291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CustomShape 3"/>
          <p:cNvSpPr/>
          <p:nvPr/>
        </p:nvSpPr>
        <p:spPr>
          <a:xfrm>
            <a:off x="2299680" y="429480"/>
            <a:ext cx="54770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90C93EA-06B8-46C5-B80D-A69D48DA5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3"/>
          <a:stretch/>
        </p:blipFill>
        <p:spPr>
          <a:xfrm>
            <a:off x="352282" y="228952"/>
            <a:ext cx="1085504" cy="71186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DF72EE6-E38A-4DF0-9DFE-DD740888EE1D}"/>
              </a:ext>
            </a:extLst>
          </p:cNvPr>
          <p:cNvSpPr txBox="1"/>
          <p:nvPr/>
        </p:nvSpPr>
        <p:spPr>
          <a:xfrm>
            <a:off x="1642187" y="361167"/>
            <a:ext cx="808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spc="-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defRPr>
            </a:lvl1pPr>
          </a:lstStyle>
          <a:p>
            <a:r>
              <a:rPr lang="es-ES" dirty="0"/>
              <a:t>In-</a:t>
            </a:r>
            <a:r>
              <a:rPr lang="es-ES" dirty="0" err="1"/>
              <a:t>Kind</a:t>
            </a:r>
            <a:r>
              <a:rPr lang="es-ES" dirty="0"/>
              <a:t> </a:t>
            </a:r>
            <a:r>
              <a:rPr lang="es-ES" dirty="0" err="1"/>
              <a:t>Contribution</a:t>
            </a:r>
            <a:r>
              <a:rPr lang="es-ES" dirty="0"/>
              <a:t> – Target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829ED-E8BA-4EAA-AF8F-084C6A286E98}"/>
              </a:ext>
            </a:extLst>
          </p:cNvPr>
          <p:cNvSpPr txBox="1"/>
          <p:nvPr/>
        </p:nvSpPr>
        <p:spPr>
          <a:xfrm>
            <a:off x="82650" y="1139939"/>
            <a:ext cx="6171846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s-ES" sz="24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PBW Port Block &amp; </a:t>
            </a:r>
            <a:r>
              <a:rPr lang="es-ES" sz="2400" spc="-1" dirty="0" err="1">
                <a:uFill>
                  <a:solidFill>
                    <a:srgbClr val="FFFFFF"/>
                  </a:solidFill>
                </a:uFill>
                <a:latin typeface="Arial Black"/>
              </a:rPr>
              <a:t>Vessel</a:t>
            </a:r>
            <a:endParaRPr lang="es-ES" sz="2400" spc="-1" dirty="0">
              <a:uFill>
                <a:solidFill>
                  <a:srgbClr val="FFFFFF"/>
                </a:solidFill>
              </a:uFill>
              <a:latin typeface="Arial Black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Design Review conducted in Q3 2018. Design changes have been implemented. Manufacturing plan is under review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Final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design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review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/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validation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of the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component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outsourced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to Empresarios Agrupados.</a:t>
            </a:r>
            <a:endParaRPr lang="en-U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Problems regarding inspections in service forced to separate engineering of the connecting pipe between Port Block and Monolith Vessel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Prototype already manufactured and tested (pressurized to 15 bar – design pressure 5 bar)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Open Call for Tender has been published, contract planned to be awarded by March -19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CDR will take place Q1 2019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Delivery date planned by end of 2019</a:t>
            </a:r>
            <a:endParaRPr lang="es-E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566314B-52BB-49C7-BF23-21E5A720F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/>
        </p:blipFill>
        <p:spPr>
          <a:xfrm>
            <a:off x="1437180" y="7161640"/>
            <a:ext cx="1280160" cy="362091"/>
          </a:xfrm>
          <a:prstGeom prst="rect">
            <a:avLst/>
          </a:prstGeom>
        </p:spPr>
      </p:pic>
      <p:pic>
        <p:nvPicPr>
          <p:cNvPr id="13" name="Imagen 1" descr="Ministerio de Ciencia, InnovaciÃ³n y Universidades  - Gobierno de EspaÃ±a">
            <a:extLst>
              <a:ext uri="{FF2B5EF4-FFF2-40B4-BE49-F238E27FC236}">
                <a16:creationId xmlns:a16="http://schemas.microsoft.com/office/drawing/2014/main" id="{A5B9CF64-029B-43B1-BD20-97050462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" y="7159097"/>
            <a:ext cx="1280160" cy="3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BFC7BA8-CC89-44C7-9496-E7777CE69D5C}"/>
              </a:ext>
            </a:extLst>
          </p:cNvPr>
          <p:cNvSpPr/>
          <p:nvPr/>
        </p:nvSpPr>
        <p:spPr>
          <a:xfrm>
            <a:off x="8984202" y="6347534"/>
            <a:ext cx="1013772" cy="1176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F0FBE8C-7F2B-4602-8EFC-22E3C06297A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5400000">
            <a:off x="7584362" y="4716875"/>
            <a:ext cx="2160494" cy="1242873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169798B-B73F-48F5-9964-719E9D6AF30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 rot="5400000">
            <a:off x="6274475" y="4756395"/>
            <a:ext cx="2160495" cy="1163834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B7050C9-839F-4BBE-BD92-91E55C61784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743127" y="1598754"/>
            <a:ext cx="2542919" cy="2430824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54310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CustomShape 3"/>
          <p:cNvSpPr/>
          <p:nvPr/>
        </p:nvSpPr>
        <p:spPr>
          <a:xfrm>
            <a:off x="2299680" y="429480"/>
            <a:ext cx="54770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90C93EA-06B8-46C5-B80D-A69D48DA5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3"/>
          <a:stretch/>
        </p:blipFill>
        <p:spPr>
          <a:xfrm>
            <a:off x="352282" y="228952"/>
            <a:ext cx="1085504" cy="71186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DF72EE6-E38A-4DF0-9DFE-DD740888EE1D}"/>
              </a:ext>
            </a:extLst>
          </p:cNvPr>
          <p:cNvSpPr txBox="1"/>
          <p:nvPr/>
        </p:nvSpPr>
        <p:spPr>
          <a:xfrm>
            <a:off x="1642187" y="361167"/>
            <a:ext cx="808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spc="-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defRPr>
            </a:lvl1pPr>
          </a:lstStyle>
          <a:p>
            <a:r>
              <a:rPr lang="es-ES" dirty="0"/>
              <a:t>In-</a:t>
            </a:r>
            <a:r>
              <a:rPr lang="es-ES" dirty="0" err="1"/>
              <a:t>Kind</a:t>
            </a:r>
            <a:r>
              <a:rPr lang="es-ES" dirty="0"/>
              <a:t> </a:t>
            </a:r>
            <a:r>
              <a:rPr lang="es-ES" dirty="0" err="1"/>
              <a:t>Contribution</a:t>
            </a:r>
            <a:r>
              <a:rPr lang="es-ES" dirty="0"/>
              <a:t> – Target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829ED-E8BA-4EAA-AF8F-084C6A286E98}"/>
              </a:ext>
            </a:extLst>
          </p:cNvPr>
          <p:cNvSpPr txBox="1"/>
          <p:nvPr/>
        </p:nvSpPr>
        <p:spPr>
          <a:xfrm>
            <a:off x="82650" y="1139939"/>
            <a:ext cx="6171846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s-ES" sz="24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PBIP </a:t>
            </a:r>
            <a:r>
              <a:rPr lang="es-ES" spc="-1" dirty="0">
                <a:uFill>
                  <a:solidFill>
                    <a:srgbClr val="FFFFFF"/>
                  </a:solidFill>
                </a:uFill>
                <a:latin typeface="Arial Black"/>
              </a:rPr>
              <a:t>(</a:t>
            </a:r>
            <a:r>
              <a:rPr lang="es-ES" spc="-1" dirty="0" err="1">
                <a:uFill>
                  <a:solidFill>
                    <a:srgbClr val="FFFFFF"/>
                  </a:solidFill>
                </a:uFill>
                <a:latin typeface="Arial Black"/>
              </a:rPr>
              <a:t>Proton</a:t>
            </a:r>
            <a:r>
              <a:rPr lang="es-ES" spc="-1" dirty="0">
                <a:uFill>
                  <a:solidFill>
                    <a:srgbClr val="FFFFFF"/>
                  </a:solidFill>
                </a:uFill>
                <a:latin typeface="Arial Black"/>
              </a:rPr>
              <a:t> Beam </a:t>
            </a:r>
            <a:r>
              <a:rPr lang="es-ES" spc="-1" dirty="0" err="1">
                <a:uFill>
                  <a:solidFill>
                    <a:srgbClr val="FFFFFF"/>
                  </a:solidFill>
                </a:uFill>
                <a:latin typeface="Arial Black"/>
              </a:rPr>
              <a:t>Instrumenation</a:t>
            </a:r>
            <a:r>
              <a:rPr lang="es-ES" spc="-1" dirty="0">
                <a:uFill>
                  <a:solidFill>
                    <a:srgbClr val="FFFFFF"/>
                  </a:solidFill>
                </a:uFill>
                <a:latin typeface="Arial Black"/>
              </a:rPr>
              <a:t> Plug)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Re-desing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of the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aligment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system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has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been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implemented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in the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model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Independent exchanging system of each slice is already prepared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Review of the interface with the ACF is in progress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PBIP CDR will take place by Q3 2019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Optical system (IMG) will be tested at ESS Bilbao facilities prior to final delivery to Lund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Delivery date is planned by Q2 2020</a:t>
            </a:r>
            <a:endParaRPr lang="es-E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566314B-52BB-49C7-BF23-21E5A720F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/>
        </p:blipFill>
        <p:spPr>
          <a:xfrm>
            <a:off x="1437180" y="7161640"/>
            <a:ext cx="1280160" cy="362091"/>
          </a:xfrm>
          <a:prstGeom prst="rect">
            <a:avLst/>
          </a:prstGeom>
        </p:spPr>
      </p:pic>
      <p:pic>
        <p:nvPicPr>
          <p:cNvPr id="13" name="Imagen 1" descr="Ministerio de Ciencia, InnovaciÃ³n y Universidades  - Gobierno de EspaÃ±a">
            <a:extLst>
              <a:ext uri="{FF2B5EF4-FFF2-40B4-BE49-F238E27FC236}">
                <a16:creationId xmlns:a16="http://schemas.microsoft.com/office/drawing/2014/main" id="{A5B9CF64-029B-43B1-BD20-97050462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" y="7159097"/>
            <a:ext cx="1280160" cy="3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BFC7BA8-CC89-44C7-9496-E7777CE69D5C}"/>
              </a:ext>
            </a:extLst>
          </p:cNvPr>
          <p:cNvSpPr/>
          <p:nvPr/>
        </p:nvSpPr>
        <p:spPr>
          <a:xfrm>
            <a:off x="8984202" y="6347534"/>
            <a:ext cx="1013772" cy="1176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7FEB96-7EEE-4167-B09B-589C2D62B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857" y="1522487"/>
            <a:ext cx="3433507" cy="435453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4724788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CustomShape 3"/>
          <p:cNvSpPr/>
          <p:nvPr/>
        </p:nvSpPr>
        <p:spPr>
          <a:xfrm>
            <a:off x="2299680" y="429480"/>
            <a:ext cx="54770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190C93EA-06B8-46C5-B80D-A69D48DA5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3"/>
          <a:stretch/>
        </p:blipFill>
        <p:spPr>
          <a:xfrm>
            <a:off x="352282" y="228952"/>
            <a:ext cx="1085504" cy="71186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5DF72EE6-E38A-4DF0-9DFE-DD740888EE1D}"/>
              </a:ext>
            </a:extLst>
          </p:cNvPr>
          <p:cNvSpPr txBox="1"/>
          <p:nvPr/>
        </p:nvSpPr>
        <p:spPr>
          <a:xfrm>
            <a:off x="1642187" y="361167"/>
            <a:ext cx="808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spc="-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defRPr>
            </a:lvl1pPr>
          </a:lstStyle>
          <a:p>
            <a:r>
              <a:rPr lang="es-ES" dirty="0"/>
              <a:t>In-</a:t>
            </a:r>
            <a:r>
              <a:rPr lang="es-ES" dirty="0" err="1"/>
              <a:t>Kind</a:t>
            </a:r>
            <a:r>
              <a:rPr lang="es-ES" dirty="0"/>
              <a:t> </a:t>
            </a:r>
            <a:r>
              <a:rPr lang="es-ES" dirty="0" err="1"/>
              <a:t>Contribution</a:t>
            </a:r>
            <a:r>
              <a:rPr lang="es-ES" dirty="0"/>
              <a:t> – Target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829ED-E8BA-4EAA-AF8F-084C6A286E98}"/>
              </a:ext>
            </a:extLst>
          </p:cNvPr>
          <p:cNvSpPr txBox="1"/>
          <p:nvPr/>
        </p:nvSpPr>
        <p:spPr>
          <a:xfrm>
            <a:off x="148240" y="1043263"/>
            <a:ext cx="9398096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spc="-1" dirty="0">
                <a:uFill>
                  <a:solidFill>
                    <a:srgbClr val="FFFFFF"/>
                  </a:solidFill>
                </a:uFill>
                <a:latin typeface="Arial Black"/>
              </a:rPr>
              <a:t>TUNING BEAM DUMP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Design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completed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(CDR OK for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all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subsystems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Raw material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already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delivered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to ESS Bilbao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premises</a:t>
            </a:r>
            <a:endParaRPr lang="es-E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Contracts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for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manufacturing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awarded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to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Nortemecanica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and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Thuneureka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are under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execution</a:t>
            </a:r>
            <a:endParaRPr lang="es-ES" sz="1700" spc="-1" dirty="0">
              <a:solidFill>
                <a:srgbClr val="999999"/>
              </a:solidFill>
              <a:uFill>
                <a:solidFill>
                  <a:srgbClr val="FFFFFF"/>
                </a:solidFill>
              </a:uFill>
              <a:latin typeface="Arial Black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Delivery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planned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by July-2019 (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delayed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</a:t>
            </a:r>
            <a:r>
              <a:rPr lang="es-ES" sz="1700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from</a:t>
            </a:r>
            <a:r>
              <a:rPr lang="es-ES" sz="1700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April-2019)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566314B-52BB-49C7-BF23-21E5A720F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/>
        </p:blipFill>
        <p:spPr>
          <a:xfrm>
            <a:off x="1437180" y="7161640"/>
            <a:ext cx="1280160" cy="362091"/>
          </a:xfrm>
          <a:prstGeom prst="rect">
            <a:avLst/>
          </a:prstGeom>
        </p:spPr>
      </p:pic>
      <p:pic>
        <p:nvPicPr>
          <p:cNvPr id="13" name="Imagen 1" descr="Ministerio de Ciencia, InnovaciÃ³n y Universidades  - Gobierno de EspaÃ±a">
            <a:extLst>
              <a:ext uri="{FF2B5EF4-FFF2-40B4-BE49-F238E27FC236}">
                <a16:creationId xmlns:a16="http://schemas.microsoft.com/office/drawing/2014/main" id="{A5B9CF64-029B-43B1-BD20-97050462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" y="7159097"/>
            <a:ext cx="1280160" cy="32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DF255D9-4119-45AB-B54E-60F977E77D58}"/>
              </a:ext>
            </a:extLst>
          </p:cNvPr>
          <p:cNvSpPr/>
          <p:nvPr/>
        </p:nvSpPr>
        <p:spPr>
          <a:xfrm>
            <a:off x="8782559" y="6355080"/>
            <a:ext cx="1280160" cy="1131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C435DC7-EE52-4909-9821-F5433D7E0A2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24000" y="3536298"/>
            <a:ext cx="4714200" cy="3528000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71AA59F-7781-4777-ACA1-C668E85AE7F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219689" y="3527154"/>
            <a:ext cx="4508653" cy="3535560"/>
          </a:xfrm>
          <a:prstGeom prst="rect">
            <a:avLst/>
          </a:prstGeom>
          <a:ln w="12700">
            <a:solidFill>
              <a:srgbClr val="FF000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051586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GEA_1</Template>
  <TotalTime>14060</TotalTime>
  <Words>960</Words>
  <Application>Microsoft Macintosh PowerPoint</Application>
  <PresentationFormat>Custom</PresentationFormat>
  <Paragraphs>103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ＭＳ Ｐゴシック</vt:lpstr>
      <vt:lpstr>Arial</vt:lpstr>
      <vt:lpstr>Arial Black</vt:lpstr>
      <vt:lpstr>Calibri</vt:lpstr>
      <vt:lpstr>DejaVu Sans</vt:lpstr>
      <vt:lpstr>Gill Sans Light</vt:lpstr>
      <vt:lpstr>Helvetica Neue Bold Condensed</vt:lpstr>
      <vt:lpstr>Symbol</vt:lpstr>
      <vt:lpstr>Times</vt:lpstr>
      <vt:lpstr>Times New Roman</vt:lpstr>
      <vt:lpstr>Trebuchet MS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IKRC#17_11_Status_ESS_Bilbao_IKCs</dc:title>
  <dc:subject>A neat professional presentation template with summary</dc:subject>
  <dc:creator>Mario Perez</dc:creator>
  <cp:keywords>presentation template official formal informal</cp:keywords>
  <dc:description>A presentation by Avinash Joshi released under GPL3. Anyone is free to use, modify and republish the work :)
http://avinashjoshi.co.in</dc:description>
  <cp:lastModifiedBy>Microsoft Office User</cp:lastModifiedBy>
  <cp:revision>735</cp:revision>
  <dcterms:created xsi:type="dcterms:W3CDTF">2011-05-03T10:32:42Z</dcterms:created>
  <dcterms:modified xsi:type="dcterms:W3CDTF">2019-03-19T09:21:01Z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mail">
    <vt:lpwstr>mail@avinashjoshi.co.in</vt:lpwstr>
  </property>
  <property fmtid="{D5CDD505-2E9C-101B-9397-08002B2CF9AE}" pid="3" name="License">
    <vt:lpwstr>GPL3</vt:lpwstr>
  </property>
  <property fmtid="{D5CDD505-2E9C-101B-9397-08002B2CF9AE}" pid="4" name="Website">
    <vt:lpwstr>http://avinashjoshi.co.in</vt:lpwstr>
  </property>
</Properties>
</file>