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0" r:id="rId2"/>
    <p:sldId id="266" r:id="rId3"/>
    <p:sldId id="299" r:id="rId4"/>
    <p:sldId id="342" r:id="rId5"/>
    <p:sldId id="343" r:id="rId6"/>
    <p:sldId id="346" r:id="rId7"/>
    <p:sldId id="344" r:id="rId8"/>
    <p:sldId id="345" r:id="rId9"/>
    <p:sldId id="314" r:id="rId10"/>
    <p:sldId id="287" r:id="rId11"/>
    <p:sldId id="286" r:id="rId12"/>
    <p:sldId id="315" r:id="rId13"/>
    <p:sldId id="319" r:id="rId14"/>
    <p:sldId id="324" r:id="rId15"/>
    <p:sldId id="325" r:id="rId16"/>
    <p:sldId id="327" r:id="rId17"/>
    <p:sldId id="347" r:id="rId18"/>
    <p:sldId id="328" r:id="rId19"/>
    <p:sldId id="330" r:id="rId20"/>
    <p:sldId id="348" r:id="rId21"/>
    <p:sldId id="34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8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1376" y="192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10.09.19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10.09.19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39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75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1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39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08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33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39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55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FD1E-66CB-46A3-96C9-0172F9F5A868}" type="datetimeFigureOut">
              <a:rPr lang="sv-SE" smtClean="0"/>
              <a:t>2019-09-10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7D91-198E-464C-8018-E54CAC4AE9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9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578" y="6021368"/>
            <a:ext cx="988462" cy="72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5949240"/>
            <a:ext cx="1944216" cy="7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2017.02.13-14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3633688"/>
            <a:ext cx="8066087" cy="623404"/>
          </a:xfrm>
        </p:spPr>
        <p:txBody>
          <a:bodyPr/>
          <a:lstStyle/>
          <a:p>
            <a:r>
              <a:rPr lang="en-US" sz="2800" dirty="0"/>
              <a:t>Target collaboration Board Meeting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2019.02.08  I  M. Butzek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8</a:t>
            </a:r>
            <a:r>
              <a:rPr lang="de-DE" baseline="30000" dirty="0"/>
              <a:t>th</a:t>
            </a:r>
            <a:r>
              <a:rPr lang="de-DE" dirty="0"/>
              <a:t> Meeting / </a:t>
            </a:r>
            <a:r>
              <a:rPr lang="de-DE" dirty="0" err="1"/>
              <a:t>February</a:t>
            </a:r>
            <a:r>
              <a:rPr lang="de-DE" dirty="0"/>
              <a:t> / </a:t>
            </a:r>
            <a:r>
              <a:rPr lang="de-DE" dirty="0" err="1"/>
              <a:t>Copenhagen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A503998-A297-4BCD-A479-FF485AEE8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3AB83E54-B5DA-4F07-A071-4B9A6779BA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6" y="332656"/>
            <a:ext cx="6939348" cy="309634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54"/>
          <a:stretch/>
        </p:blipFill>
        <p:spPr>
          <a:xfrm>
            <a:off x="6876256" y="8741"/>
            <a:ext cx="2520280" cy="34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88640"/>
            <a:ext cx="5753318" cy="43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TIK3.2 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8" y="938786"/>
            <a:ext cx="8424672" cy="509994"/>
          </a:xfrm>
        </p:spPr>
        <p:txBody>
          <a:bodyPr/>
          <a:lstStyle/>
          <a:p>
            <a:r>
              <a:rPr lang="en-US" dirty="0"/>
              <a:t>Cryostat</a:t>
            </a:r>
          </a:p>
        </p:txBody>
      </p:sp>
      <p:sp>
        <p:nvSpPr>
          <p:cNvPr id="4" name="Ellipse 3"/>
          <p:cNvSpPr/>
          <p:nvPr/>
        </p:nvSpPr>
        <p:spPr>
          <a:xfrm>
            <a:off x="2987824" y="1988840"/>
            <a:ext cx="1728192" cy="251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>
              <a:solidFill>
                <a:srgbClr val="0070C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75171" y="188640"/>
            <a:ext cx="4609163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0" name="Textfeld 9"/>
          <p:cNvSpPr txBox="1"/>
          <p:nvPr/>
        </p:nvSpPr>
        <p:spPr>
          <a:xfrm>
            <a:off x="4535864" y="4144834"/>
            <a:ext cx="379225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Vacuum chamber, platform and stand of CMS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499" y="4615887"/>
            <a:ext cx="2876659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872" y="4615887"/>
            <a:ext cx="2876659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5" y="4628673"/>
            <a:ext cx="2876659" cy="216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1245" y="6453935"/>
            <a:ext cx="133722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O-p- converter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021404" y="6382891"/>
            <a:ext cx="199118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Pressure control buffer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4463" y="1864558"/>
            <a:ext cx="2691763" cy="1174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Manufacturing cryostat 80%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sz="1400" b="1" u="sng" dirty="0"/>
              <a:t>Pressure vessel FAT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Welding June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FAT Aug.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endParaRPr lang="en-US" b="1" u="sng" dirty="0"/>
          </a:p>
        </p:txBody>
      </p:sp>
      <p:sp>
        <p:nvSpPr>
          <p:cNvPr id="17" name="Textfeld 16"/>
          <p:cNvSpPr txBox="1"/>
          <p:nvPr/>
        </p:nvSpPr>
        <p:spPr>
          <a:xfrm>
            <a:off x="6070237" y="6392158"/>
            <a:ext cx="53412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HX2</a:t>
            </a:r>
          </a:p>
        </p:txBody>
      </p:sp>
    </p:spTree>
    <p:extLst>
      <p:ext uri="{BB962C8B-B14F-4D97-AF65-F5344CB8AC3E}">
        <p14:creationId xmlns:p14="http://schemas.microsoft.com/office/powerpoint/2010/main" val="158334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“small” projects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LH2 Pump cooling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initial </a:t>
            </a:r>
            <a:r>
              <a:rPr lang="en-US" dirty="0"/>
              <a:t>budget</a:t>
            </a:r>
            <a:r>
              <a:rPr lang="de-DE" dirty="0"/>
              <a:t> </a:t>
            </a:r>
            <a:r>
              <a:rPr lang="en-US" dirty="0"/>
              <a:t>insufficient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b="1" dirty="0"/>
              <a:t>CMS Cabinet </a:t>
            </a: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delivery will be June 2019</a:t>
            </a:r>
          </a:p>
          <a:p>
            <a:endParaRPr lang="en-US" sz="800" dirty="0"/>
          </a:p>
          <a:p>
            <a:r>
              <a:rPr lang="en-US" b="1" dirty="0"/>
              <a:t>Retro Reflector Project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in preparation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RAMAN view port characterization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Master thesis </a:t>
            </a:r>
            <a:r>
              <a:rPr lang="en-US" dirty="0"/>
              <a:t>completed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Page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52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TIK4.1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Final design phase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92C1D32-3405-4635-8FC0-C13DE41A920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97" y="1268760"/>
            <a:ext cx="3035803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251520" y="5794722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3" name="Rechteck 2"/>
          <p:cNvSpPr/>
          <p:nvPr/>
        </p:nvSpPr>
        <p:spPr>
          <a:xfrm>
            <a:off x="3707904" y="419905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/>
              <a:t>Task of Target Monitoring Plug (TMP)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6"/>
                </a:solidFill>
              </a:rPr>
              <a:t>Measure the x/y position of the wheel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Measure the z position of the wheel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Measure the helium coolant outlet temperature from each cassette during operation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Measure shaft vibration during operation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Measure helium borne sound in the helium coolant for acoustic diagnostics of the target cooling system and for acoustic diagnostics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Measure the internal cooling system inlet and outlet temperature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61916"/>
              </p:ext>
            </p:extLst>
          </p:nvPr>
        </p:nvGraphicFramePr>
        <p:xfrm>
          <a:off x="3885269" y="2968555"/>
          <a:ext cx="4215003" cy="3028722"/>
        </p:xfrm>
        <a:graphic>
          <a:graphicData uri="http://schemas.openxmlformats.org/drawingml/2006/table">
            <a:tbl>
              <a:tblPr/>
              <a:tblGrid>
                <a:gridCol w="1681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1E395B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1E395B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1E395B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1E395B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monitoring plug (TMP)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 01.06.18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09.06.20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27">
                <a:tc gridSpan="4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final design phase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12.09.18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16.05.19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557">
                <a:tc gridSpan="4">
                  <a:txBody>
                    <a:bodyPr/>
                    <a:lstStyle/>
                    <a:p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Milestone CDR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</a:t>
                      </a:r>
                      <a:endParaRPr lang="en-US" sz="1100" b="1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30.04.19</a:t>
                      </a:r>
                      <a:endParaRPr lang="en-US" sz="1100" b="1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01.05.19</a:t>
                      </a:r>
                      <a:endParaRPr lang="en-US" sz="1100" b="1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45">
                <a:tc gridSpan="4">
                  <a:txBody>
                    <a:bodyPr/>
                    <a:lstStyle/>
                    <a:p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making phase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 20.05.19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 31.01.20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54">
                <a:tc gridSpan="4">
                  <a:txBody>
                    <a:bodyPr/>
                    <a:lstStyle/>
                    <a:p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test phase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04.02.20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09.06.20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u="none"/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u="none"/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Milestone FAT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 29.04.20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29.04.20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635">
                <a:tc gridSpan="4">
                  <a:txBody>
                    <a:bodyPr/>
                    <a:lstStyle/>
                    <a:p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Milestone Delivery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04.06.20</a:t>
                      </a:r>
                      <a:endParaRPr lang="en-US" sz="1100" u="non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09.06.20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0" marR="7700" marT="7700" marB="7700" anchor="ctr">
                    <a:lnL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B6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851920" y="5963331"/>
            <a:ext cx="822661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9872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5" r="3539" b="4732"/>
          <a:stretch/>
        </p:blipFill>
        <p:spPr>
          <a:xfrm>
            <a:off x="1187624" y="1494016"/>
            <a:ext cx="7848872" cy="52473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NBEX WBS 12.4.2.4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pic>
        <p:nvPicPr>
          <p:cNvPr id="13" name="Picture 5" descr="C:\data\HiT\Projects\ESS 2016\work\Ad-hoc IAC\NBEX overview 02.png">
            <a:extLst>
              <a:ext uri="{FF2B5EF4-FFF2-40B4-BE49-F238E27FC236}">
                <a16:creationId xmlns:a16="http://schemas.microsoft.com/office/drawing/2014/main" id="{33EEDE2E-EDAD-E043-9773-223BEA32E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708" y="4581248"/>
            <a:ext cx="317478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r Verbinder 3"/>
          <p:cNvCxnSpPr/>
          <p:nvPr/>
        </p:nvCxnSpPr>
        <p:spPr>
          <a:xfrm>
            <a:off x="3851920" y="4509120"/>
            <a:ext cx="3312368" cy="1152128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259632" y="6309320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868144" y="6443203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6" name="Rechteck 5"/>
          <p:cNvSpPr/>
          <p:nvPr/>
        </p:nvSpPr>
        <p:spPr>
          <a:xfrm>
            <a:off x="107505" y="1484784"/>
            <a:ext cx="309634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Phase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Manufacturing acc. </a:t>
            </a:r>
          </a:p>
          <a:p>
            <a:r>
              <a:rPr lang="en-US" i="1" dirty="0"/>
              <a:t>	ESS drawings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 Stands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Prototype (NBPI)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Phase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Beam Port Insert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Beam Port Plug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 Beam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Shutter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42 inserts / plugs are needed</a:t>
            </a:r>
          </a:p>
        </p:txBody>
      </p:sp>
    </p:spTree>
    <p:extLst>
      <p:ext uri="{BB962C8B-B14F-4D97-AF65-F5344CB8AC3E}">
        <p14:creationId xmlns:p14="http://schemas.microsoft.com/office/powerpoint/2010/main" val="241796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92" name="TextBox 91"/>
          <p:cNvSpPr txBox="1"/>
          <p:nvPr/>
        </p:nvSpPr>
        <p:spPr>
          <a:xfrm>
            <a:off x="544676" y="2279770"/>
            <a:ext cx="57863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/>
              <a:t>Outer dimensions 3480 x 722 x 270 mm</a:t>
            </a:r>
          </a:p>
          <a:p>
            <a:endParaRPr lang="sv-SE" dirty="0"/>
          </a:p>
          <a:p>
            <a:r>
              <a:rPr lang="sv-SE" dirty="0"/>
              <a:t>Weight </a:t>
            </a:r>
            <a:r>
              <a:rPr lang="en-GB" dirty="0"/>
              <a:t>4500 kg</a:t>
            </a:r>
          </a:p>
          <a:p>
            <a:endParaRPr lang="sv-SE" dirty="0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NBEX - </a:t>
            </a:r>
            <a:r>
              <a:rPr lang="sv-SE" dirty="0"/>
              <a:t>NBPI prototype</a:t>
            </a:r>
            <a:endParaRPr lang="en-US" dirty="0"/>
          </a:p>
        </p:txBody>
      </p:sp>
      <p:sp>
        <p:nvSpPr>
          <p:cNvPr id="42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358775" y="938786"/>
            <a:ext cx="8424672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Scope of phase 1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62933" y="5630491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grpSp>
        <p:nvGrpSpPr>
          <p:cNvPr id="44" name="Group 4"/>
          <p:cNvGrpSpPr/>
          <p:nvPr/>
        </p:nvGrpSpPr>
        <p:grpSpPr>
          <a:xfrm>
            <a:off x="762933" y="2644163"/>
            <a:ext cx="7488831" cy="3413172"/>
            <a:chOff x="-309226" y="-1"/>
            <a:chExt cx="6281692" cy="2932984"/>
          </a:xfrm>
        </p:grpSpPr>
        <p:pic>
          <p:nvPicPr>
            <p:cNvPr id="48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4400" y="77638"/>
              <a:ext cx="3536830" cy="255341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9" name="Group 6"/>
            <p:cNvGrpSpPr/>
            <p:nvPr/>
          </p:nvGrpSpPr>
          <p:grpSpPr>
            <a:xfrm>
              <a:off x="-309226" y="-1"/>
              <a:ext cx="6281692" cy="2932984"/>
              <a:chOff x="-309247" y="-1"/>
              <a:chExt cx="6282121" cy="2933622"/>
            </a:xfrm>
          </p:grpSpPr>
          <p:grpSp>
            <p:nvGrpSpPr>
              <p:cNvPr id="50" name="Group 7"/>
              <p:cNvGrpSpPr/>
              <p:nvPr/>
            </p:nvGrpSpPr>
            <p:grpSpPr>
              <a:xfrm>
                <a:off x="2852726" y="0"/>
                <a:ext cx="248717" cy="621640"/>
                <a:chOff x="-1104797" y="0"/>
                <a:chExt cx="248717" cy="621640"/>
              </a:xfrm>
            </p:grpSpPr>
            <p:cxnSp>
              <p:nvCxnSpPr>
                <p:cNvPr id="98" name="Straight Arrow Connector 38"/>
                <p:cNvCxnSpPr>
                  <a:stCxn id="99" idx="2"/>
                </p:cNvCxnSpPr>
                <p:nvPr/>
              </p:nvCxnSpPr>
              <p:spPr>
                <a:xfrm>
                  <a:off x="-980439" y="299923"/>
                  <a:ext cx="124338" cy="32171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Text Box 264"/>
                <p:cNvSpPr txBox="1"/>
                <p:nvPr/>
              </p:nvSpPr>
              <p:spPr>
                <a:xfrm>
                  <a:off x="-1104797" y="0"/>
                  <a:ext cx="248717" cy="29992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400"/>
                    </a:lnSpc>
                  </a:pPr>
                  <a:r>
                    <a:rPr lang="en-US" sz="110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Lid</a:t>
                  </a:r>
                  <a:endParaRPr lang="sv-SE" sz="120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51" name="Group 8"/>
              <p:cNvGrpSpPr/>
              <p:nvPr/>
            </p:nvGrpSpPr>
            <p:grpSpPr>
              <a:xfrm>
                <a:off x="3883002" y="-1"/>
                <a:ext cx="1914337" cy="1177555"/>
                <a:chOff x="-81863" y="-431938"/>
                <a:chExt cx="1914939" cy="1178486"/>
              </a:xfrm>
            </p:grpSpPr>
            <p:sp>
              <p:nvSpPr>
                <p:cNvPr id="96" name="Text Box 273"/>
                <p:cNvSpPr txBox="1"/>
                <p:nvPr/>
              </p:nvSpPr>
              <p:spPr>
                <a:xfrm>
                  <a:off x="-81841" y="-431938"/>
                  <a:ext cx="1914917" cy="44666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400"/>
                    </a:lnSpc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NBOA, Neutron Beam Optic Assembly (NSS responsibility)</a:t>
                  </a:r>
                  <a:endParaRPr lang="sv-SE" sz="12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97" name="Straight Arrow Connector 36"/>
                <p:cNvCxnSpPr>
                  <a:stCxn id="96" idx="2"/>
                </p:cNvCxnSpPr>
                <p:nvPr/>
              </p:nvCxnSpPr>
              <p:spPr>
                <a:xfrm flipH="1">
                  <a:off x="-81863" y="14728"/>
                  <a:ext cx="957481" cy="7318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9"/>
              <p:cNvGrpSpPr/>
              <p:nvPr/>
            </p:nvGrpSpPr>
            <p:grpSpPr>
              <a:xfrm>
                <a:off x="3883025" y="782488"/>
                <a:ext cx="1914318" cy="826618"/>
                <a:chOff x="-279412" y="-205226"/>
                <a:chExt cx="1914917" cy="827273"/>
              </a:xfrm>
            </p:grpSpPr>
            <p:cxnSp>
              <p:nvCxnSpPr>
                <p:cNvPr id="94" name="Straight Arrow Connector 34"/>
                <p:cNvCxnSpPr>
                  <a:stCxn id="95" idx="1"/>
                </p:cNvCxnSpPr>
                <p:nvPr/>
              </p:nvCxnSpPr>
              <p:spPr>
                <a:xfrm flipH="1">
                  <a:off x="-279412" y="105819"/>
                  <a:ext cx="568683" cy="51622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 Box 276"/>
                <p:cNvSpPr txBox="1"/>
                <p:nvPr/>
              </p:nvSpPr>
              <p:spPr>
                <a:xfrm>
                  <a:off x="289271" y="-205226"/>
                  <a:ext cx="1346234" cy="62209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1400"/>
                    </a:lnSpc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NBPI body, including welded media channel lids (yellow)</a:t>
                  </a:r>
                  <a:endParaRPr lang="sv-SE" sz="12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62" name="Group 10"/>
              <p:cNvGrpSpPr/>
              <p:nvPr/>
            </p:nvGrpSpPr>
            <p:grpSpPr>
              <a:xfrm>
                <a:off x="4190118" y="1499465"/>
                <a:ext cx="1782756" cy="417401"/>
                <a:chOff x="-221017" y="190195"/>
                <a:chExt cx="1783315" cy="417730"/>
              </a:xfrm>
            </p:grpSpPr>
            <p:cxnSp>
              <p:nvCxnSpPr>
                <p:cNvPr id="90" name="Straight Arrow Connector 32"/>
                <p:cNvCxnSpPr>
                  <a:stCxn id="93" idx="1"/>
                </p:cNvCxnSpPr>
                <p:nvPr/>
              </p:nvCxnSpPr>
              <p:spPr>
                <a:xfrm flipH="1">
                  <a:off x="-221017" y="399060"/>
                  <a:ext cx="615962" cy="5965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 Box 285"/>
                <p:cNvSpPr txBox="1"/>
                <p:nvPr/>
              </p:nvSpPr>
              <p:spPr>
                <a:xfrm>
                  <a:off x="394945" y="190195"/>
                  <a:ext cx="1167353" cy="41773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400"/>
                    </a:lnSpc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Back window, Al 6061</a:t>
                  </a:r>
                  <a:endParaRPr lang="sv-SE" sz="12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63" name="Group 11"/>
              <p:cNvGrpSpPr/>
              <p:nvPr/>
            </p:nvGrpSpPr>
            <p:grpSpPr>
              <a:xfrm>
                <a:off x="3882945" y="2362543"/>
                <a:ext cx="1914279" cy="354105"/>
                <a:chOff x="-250221" y="541489"/>
                <a:chExt cx="1914880" cy="354386"/>
              </a:xfrm>
            </p:grpSpPr>
            <p:cxnSp>
              <p:nvCxnSpPr>
                <p:cNvPr id="87" name="Straight Arrow Connector 30"/>
                <p:cNvCxnSpPr>
                  <a:stCxn id="88" idx="1"/>
                </p:cNvCxnSpPr>
                <p:nvPr/>
              </p:nvCxnSpPr>
              <p:spPr>
                <a:xfrm flipH="1" flipV="1">
                  <a:off x="-250221" y="541489"/>
                  <a:ext cx="701095" cy="2172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 Box 288"/>
                <p:cNvSpPr txBox="1"/>
                <p:nvPr/>
              </p:nvSpPr>
              <p:spPr>
                <a:xfrm>
                  <a:off x="450874" y="621553"/>
                  <a:ext cx="1213785" cy="27432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400"/>
                    </a:lnSpc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Media connector</a:t>
                  </a:r>
                  <a:endParaRPr lang="sv-SE" sz="12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64" name="Group 12"/>
              <p:cNvGrpSpPr/>
              <p:nvPr/>
            </p:nvGrpSpPr>
            <p:grpSpPr>
              <a:xfrm>
                <a:off x="0" y="526132"/>
                <a:ext cx="2190557" cy="612631"/>
                <a:chOff x="350931" y="43364"/>
                <a:chExt cx="2192043" cy="613117"/>
              </a:xfrm>
            </p:grpSpPr>
            <p:cxnSp>
              <p:nvCxnSpPr>
                <p:cNvPr id="85" name="Straight Arrow Connector 28"/>
                <p:cNvCxnSpPr>
                  <a:stCxn id="86" idx="3"/>
                </p:cNvCxnSpPr>
                <p:nvPr/>
              </p:nvCxnSpPr>
              <p:spPr>
                <a:xfrm>
                  <a:off x="1404130" y="171616"/>
                  <a:ext cx="1138844" cy="48486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 Box 291"/>
                <p:cNvSpPr txBox="1"/>
                <p:nvPr/>
              </p:nvSpPr>
              <p:spPr>
                <a:xfrm>
                  <a:off x="350931" y="43364"/>
                  <a:ext cx="1053199" cy="25651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400"/>
                    </a:lnSpc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Shielding plates</a:t>
                  </a:r>
                  <a:endParaRPr lang="sv-SE" sz="12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65" name="Group 13"/>
              <p:cNvGrpSpPr/>
              <p:nvPr/>
            </p:nvGrpSpPr>
            <p:grpSpPr>
              <a:xfrm>
                <a:off x="-309247" y="1000703"/>
                <a:ext cx="1701405" cy="402935"/>
                <a:chOff x="334230" y="-104042"/>
                <a:chExt cx="1702843" cy="403519"/>
              </a:xfrm>
            </p:grpSpPr>
            <p:cxnSp>
              <p:nvCxnSpPr>
                <p:cNvPr id="83" name="Straight Arrow Connector 26"/>
                <p:cNvCxnSpPr>
                  <a:stCxn id="84" idx="3"/>
                </p:cNvCxnSpPr>
                <p:nvPr/>
              </p:nvCxnSpPr>
              <p:spPr>
                <a:xfrm>
                  <a:off x="1639154" y="97718"/>
                  <a:ext cx="397919" cy="5178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 Box 294"/>
                <p:cNvSpPr txBox="1"/>
                <p:nvPr/>
              </p:nvSpPr>
              <p:spPr>
                <a:xfrm>
                  <a:off x="334230" y="-104042"/>
                  <a:ext cx="1304924" cy="40351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400"/>
                    </a:lnSpc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Front window, Al  6061</a:t>
                  </a:r>
                  <a:endParaRPr lang="sv-SE" sz="12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66" name="Group 14"/>
              <p:cNvGrpSpPr/>
              <p:nvPr/>
            </p:nvGrpSpPr>
            <p:grpSpPr>
              <a:xfrm>
                <a:off x="-309247" y="1767241"/>
                <a:ext cx="1967317" cy="595387"/>
                <a:chOff x="19410" y="-178860"/>
                <a:chExt cx="1968981" cy="596248"/>
              </a:xfrm>
            </p:grpSpPr>
            <p:cxnSp>
              <p:nvCxnSpPr>
                <p:cNvPr id="76" name="Straight Arrow Connector 24"/>
                <p:cNvCxnSpPr>
                  <a:stCxn id="77" idx="3"/>
                </p:cNvCxnSpPr>
                <p:nvPr/>
              </p:nvCxnSpPr>
              <p:spPr>
                <a:xfrm flipV="1">
                  <a:off x="1244081" y="-125075"/>
                  <a:ext cx="744310" cy="2443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 Box 297"/>
                <p:cNvSpPr txBox="1"/>
                <p:nvPr/>
              </p:nvSpPr>
              <p:spPr>
                <a:xfrm>
                  <a:off x="19410" y="-178860"/>
                  <a:ext cx="1224671" cy="596248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400"/>
                    </a:lnSpc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NBOA alignment lids</a:t>
                  </a:r>
                  <a:endParaRPr lang="sv-SE" sz="12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67" name="Group 15"/>
              <p:cNvGrpSpPr/>
              <p:nvPr/>
            </p:nvGrpSpPr>
            <p:grpSpPr>
              <a:xfrm>
                <a:off x="483111" y="2197353"/>
                <a:ext cx="3001646" cy="596149"/>
                <a:chOff x="1046513" y="-129603"/>
                <a:chExt cx="3004183" cy="597012"/>
              </a:xfrm>
            </p:grpSpPr>
            <p:cxnSp>
              <p:nvCxnSpPr>
                <p:cNvPr id="73" name="Straight Arrow Connector 21"/>
                <p:cNvCxnSpPr>
                  <a:stCxn id="74" idx="3"/>
                </p:cNvCxnSpPr>
                <p:nvPr/>
              </p:nvCxnSpPr>
              <p:spPr>
                <a:xfrm flipV="1">
                  <a:off x="1660984" y="-129603"/>
                  <a:ext cx="930539" cy="44702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 Box 302"/>
                <p:cNvSpPr txBox="1"/>
                <p:nvPr/>
              </p:nvSpPr>
              <p:spPr>
                <a:xfrm>
                  <a:off x="1046513" y="167486"/>
                  <a:ext cx="614471" cy="29992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8000" tIns="18000" rIns="18000" bIns="1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sv-S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400"/>
                    </a:lnSpc>
                  </a:pPr>
                  <a:r>
                    <a:rPr lang="en-US" sz="11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Rollers</a:t>
                  </a:r>
                  <a:endParaRPr lang="sv-SE" sz="12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75" name="Straight Arrow Connector 23"/>
                <p:cNvCxnSpPr>
                  <a:stCxn id="74" idx="3"/>
                </p:cNvCxnSpPr>
                <p:nvPr/>
              </p:nvCxnSpPr>
              <p:spPr>
                <a:xfrm flipV="1">
                  <a:off x="1660984" y="115612"/>
                  <a:ext cx="2389712" cy="20183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16"/>
              <p:cNvGrpSpPr/>
              <p:nvPr/>
            </p:nvGrpSpPr>
            <p:grpSpPr>
              <a:xfrm>
                <a:off x="1979033" y="2011524"/>
                <a:ext cx="1652903" cy="922097"/>
                <a:chOff x="77081" y="-109884"/>
                <a:chExt cx="1652903" cy="922097"/>
              </a:xfrm>
            </p:grpSpPr>
            <p:grpSp>
              <p:nvGrpSpPr>
                <p:cNvPr id="69" name="Group 17"/>
                <p:cNvGrpSpPr/>
                <p:nvPr/>
              </p:nvGrpSpPr>
              <p:grpSpPr>
                <a:xfrm>
                  <a:off x="461841" y="241295"/>
                  <a:ext cx="1268143" cy="570918"/>
                  <a:chOff x="1033140" y="10463"/>
                  <a:chExt cx="1269219" cy="571744"/>
                </a:xfrm>
              </p:grpSpPr>
              <p:cxnSp>
                <p:nvCxnSpPr>
                  <p:cNvPr id="71" name="Straight Arrow Connector 19"/>
                  <p:cNvCxnSpPr>
                    <a:stCxn id="72" idx="0"/>
                  </p:cNvCxnSpPr>
                  <p:nvPr/>
                </p:nvCxnSpPr>
                <p:spPr>
                  <a:xfrm flipV="1">
                    <a:off x="1667751" y="10463"/>
                    <a:ext cx="428202" cy="35459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 Box 310"/>
                  <p:cNvSpPr txBox="1"/>
                  <p:nvPr/>
                </p:nvSpPr>
                <p:spPr>
                  <a:xfrm>
                    <a:off x="1033140" y="365054"/>
                    <a:ext cx="1269219" cy="217153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18000" tIns="18000" rIns="18000" bIns="18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sv-S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400"/>
                      </a:lnSpc>
                    </a:pPr>
                    <a:r>
                      <a:rPr lang="en-US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rPr>
                      <a:t>Alignment features</a:t>
                    </a:r>
                    <a:endParaRPr lang="sv-SE" sz="1200" dirty="0">
                      <a:solidFill>
                        <a:prstClr val="black"/>
                      </a:solidFill>
                      <a:ea typeface="Calibri"/>
                      <a:cs typeface="Times New Roman"/>
                    </a:endParaRPr>
                  </a:p>
                </p:txBody>
              </p:sp>
            </p:grpSp>
            <p:cxnSp>
              <p:nvCxnSpPr>
                <p:cNvPr id="70" name="Straight Arrow Connector 18"/>
                <p:cNvCxnSpPr>
                  <a:stCxn id="72" idx="0"/>
                </p:cNvCxnSpPr>
                <p:nvPr/>
              </p:nvCxnSpPr>
              <p:spPr>
                <a:xfrm flipH="1" flipV="1">
                  <a:off x="77081" y="-109884"/>
                  <a:ext cx="1018834" cy="70525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Textfeld 44"/>
          <p:cNvSpPr txBox="1"/>
          <p:nvPr/>
        </p:nvSpPr>
        <p:spPr>
          <a:xfrm>
            <a:off x="224427" y="1500507"/>
            <a:ext cx="356700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Redesigning by FZJ designer Feb.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</a:rPr>
              <a:t>NBPI Manufacturing +14 w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Beam window manufacturing March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9803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623" y="2132856"/>
            <a:ext cx="8784976" cy="371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NBEX – Horizontal test stand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358775" y="938786"/>
            <a:ext cx="8424672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Scope of phase 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7584" y="4797152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1538239"/>
            <a:ext cx="4134209" cy="76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Drawings available since January 19 (ESS)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Horizontal test stand manufacturing August 19</a:t>
            </a:r>
          </a:p>
          <a:p>
            <a:pPr>
              <a:lnSpc>
                <a:spcPct val="95000"/>
              </a:lnSpc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0954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889205"/>
            <a:ext cx="7200000" cy="427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23528" y="2915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NBEX TIK Media connector test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358775" y="938786"/>
            <a:ext cx="8424672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Scope of phase 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7584" y="5661248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1434547"/>
            <a:ext cx="3626057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Media connector manufacturing April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8652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059900"/>
            <a:ext cx="278775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1" descr="H:\Machines Directorate\Target division\Public Read Write\Jarich\2017-06-12\LSS 01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0" y="2345911"/>
            <a:ext cx="3699503" cy="4247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358775" y="333079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NBEX – light </a:t>
            </a:r>
            <a:r>
              <a:rPr lang="de-DE" dirty="0"/>
              <a:t>Shutter Test stand</a:t>
            </a:r>
            <a:endParaRPr lang="en-US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358775" y="938786"/>
            <a:ext cx="8424672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Scope of phase 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56945" y="4122909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15221" y="6459900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4463" y="1864558"/>
            <a:ext cx="2566728" cy="76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Still no final drawings ESS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</a:rPr>
              <a:t>Manufacturing +16 w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8303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NBEX Lid handling tool</a:t>
            </a:r>
          </a:p>
        </p:txBody>
      </p:sp>
      <p:pic>
        <p:nvPicPr>
          <p:cNvPr id="2050" name="Picture 1" descr="cid:image001.png@01D42F0F.371D29A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532" y="846138"/>
            <a:ext cx="4337323" cy="53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358775" y="938786"/>
            <a:ext cx="8424672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Scope of phase 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87532" y="5862438"/>
            <a:ext cx="106471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ESS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4463" y="1864558"/>
            <a:ext cx="2566728" cy="76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Still no final drawings ESS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</a:rPr>
              <a:t>Manufacturing +14 w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8879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TIK3.1 &amp; TIK3.2 will be complete around late summer 2019</a:t>
            </a:r>
          </a:p>
          <a:p>
            <a:endParaRPr lang="en-US" sz="2000" dirty="0"/>
          </a:p>
          <a:p>
            <a:r>
              <a:rPr lang="en-US" sz="2000" dirty="0"/>
              <a:t>Small projects will be complete around summer 2019</a:t>
            </a:r>
          </a:p>
          <a:p>
            <a:endParaRPr lang="en-US" sz="2000" dirty="0"/>
          </a:p>
          <a:p>
            <a:r>
              <a:rPr lang="en-US" sz="2000" dirty="0"/>
              <a:t>TIK4.1 will be complete around early summer 2020</a:t>
            </a:r>
          </a:p>
          <a:p>
            <a:endParaRPr lang="en-US" sz="2000" dirty="0"/>
          </a:p>
          <a:p>
            <a:r>
              <a:rPr lang="en-US" sz="2000" dirty="0"/>
              <a:t>NBEX phase 1 will be complete around August? 2019</a:t>
            </a:r>
          </a:p>
          <a:p>
            <a:endParaRPr lang="en-US" sz="2000" dirty="0"/>
          </a:p>
          <a:p>
            <a:r>
              <a:rPr lang="en-US" sz="2000" dirty="0"/>
              <a:t>NBEX phase 2 will be complete around end of 2020???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7D91-198E-464C-8018-E54CAC4AE972}" type="slidenum">
              <a:rPr lang="sv-SE" smtClean="0"/>
              <a:t>19</a:t>
            </a:fld>
            <a:endParaRPr lang="sv-S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0"/>
            <a:ext cx="161140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Brief technical status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Moderator &amp; Reflector Plug -</a:t>
            </a:r>
            <a:r>
              <a:rPr lang="de-DE" dirty="0"/>
              <a:t>TIK3.1 </a:t>
            </a:r>
            <a:r>
              <a:rPr lang="en-US" dirty="0"/>
              <a:t>status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Cryogenic Moderator System -</a:t>
            </a:r>
            <a:r>
              <a:rPr lang="de-DE" dirty="0"/>
              <a:t>TIK3.2 </a:t>
            </a:r>
            <a:r>
              <a:rPr lang="en-US" dirty="0"/>
              <a:t>status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Additional </a:t>
            </a:r>
            <a:r>
              <a:rPr lang="en-US" dirty="0"/>
              <a:t>small</a:t>
            </a:r>
            <a:r>
              <a:rPr lang="de-DE" dirty="0"/>
              <a:t> ESS </a:t>
            </a:r>
            <a:r>
              <a:rPr lang="en-US" dirty="0"/>
              <a:t>projects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Target Monitoring Plug -TIK4.1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Neutron beam extraction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Contractual issues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Contractual issues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Contribution Agreement for the Construction Phase between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666750" lvl="3" indent="0">
              <a:lnSpc>
                <a:spcPct val="100000"/>
              </a:lnSpc>
              <a:buNone/>
            </a:pPr>
            <a:r>
              <a:rPr lang="en-US" sz="2000" dirty="0"/>
              <a:t>ESS ERIC </a:t>
            </a:r>
          </a:p>
          <a:p>
            <a:pPr marL="666750" lvl="3" indent="0">
              <a:lnSpc>
                <a:spcPct val="100000"/>
              </a:lnSpc>
              <a:buNone/>
            </a:pPr>
            <a:r>
              <a:rPr lang="en-US" sz="2000" dirty="0"/>
              <a:t>and</a:t>
            </a:r>
          </a:p>
          <a:p>
            <a:pPr marL="666750" lvl="3" indent="0">
              <a:lnSpc>
                <a:spcPct val="100000"/>
              </a:lnSpc>
              <a:buNone/>
            </a:pPr>
            <a:r>
              <a:rPr lang="en-US" sz="2000" dirty="0" err="1"/>
              <a:t>Forschungszentrum</a:t>
            </a:r>
            <a:r>
              <a:rPr lang="en-US" sz="2000" dirty="0"/>
              <a:t> </a:t>
            </a:r>
            <a:r>
              <a:rPr lang="en-US" sz="2000" dirty="0" err="1"/>
              <a:t>Jülich</a:t>
            </a:r>
            <a:r>
              <a:rPr lang="en-US" sz="2000" dirty="0"/>
              <a:t> GmbH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is finally agreed and in the process of being </a:t>
            </a:r>
            <a:br>
              <a:rPr lang="en-US" sz="2000" dirty="0"/>
            </a:br>
            <a:r>
              <a:rPr lang="en-US" sz="2000" dirty="0"/>
              <a:t>signed. Final signature is expected within </a:t>
            </a:r>
            <a:br>
              <a:rPr lang="en-US" sz="2000" dirty="0"/>
            </a:br>
            <a:r>
              <a:rPr lang="en-US" sz="2000" dirty="0"/>
              <a:t>the next month.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7D91-198E-464C-8018-E54CAC4AE972}" type="slidenum">
              <a:rPr lang="sv-SE" smtClean="0"/>
              <a:t>20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7660">
            <a:off x="5726811" y="2481304"/>
            <a:ext cx="27955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3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Contractual issues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000" dirty="0"/>
              <a:t>In order to officially contract work under this Contribution Agreement TAs for all work packages have to be written, agreed and signed. 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000" dirty="0"/>
          </a:p>
          <a:p>
            <a:pPr marL="342900" lvl="1" indent="-342900">
              <a:lnSpc>
                <a:spcPct val="100000"/>
              </a:lnSpc>
            </a:pPr>
            <a:r>
              <a:rPr lang="en-US" sz="2000" dirty="0"/>
              <a:t>TAs for TIK3.1 &amp; TIK3.2 exists and are agreed (as of Nov 2018) but still have to be signed by ESS. 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dirty="0"/>
              <a:t>TA for NBEX has to be written, agreed and signed soon. 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000" dirty="0"/>
              <a:t>TIK4.1 is performed under a bilateral contract, thus no TA is needed.  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7D91-198E-464C-8018-E54CAC4AE97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36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21366"/>
            <a:ext cx="4794431" cy="36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TIK3.1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Beryllium Reflector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9839" y="1484784"/>
            <a:ext cx="3815468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Beryllium Reflector manufacturing 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Beryllium acceptance test (Moscow)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Welding Reflector Feb. 19 (ZEA-1)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FAT Feb. / Mar. 18</a:t>
            </a:r>
            <a:endParaRPr lang="de-DE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4005064"/>
            <a:ext cx="2880000" cy="19438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1903" y="6392664"/>
            <a:ext cx="259398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Pre machined Beryllium disc 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46664" y="4364400"/>
            <a:ext cx="309091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Pre machined Beryllium disc 2 and 3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52481" y="3355936"/>
            <a:ext cx="276229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Beryllium acceptance (Moscow)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03490" y="299977"/>
            <a:ext cx="126618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Yannick / FZJ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39" y="2963397"/>
            <a:ext cx="4665665" cy="332812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364735" y="5947227"/>
            <a:ext cx="200542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Reflector Vessel (FZJ) </a:t>
            </a:r>
          </a:p>
        </p:txBody>
      </p:sp>
    </p:spTree>
    <p:extLst>
      <p:ext uri="{BB962C8B-B14F-4D97-AF65-F5344CB8AC3E}">
        <p14:creationId xmlns:p14="http://schemas.microsoft.com/office/powerpoint/2010/main" val="311050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TIK3.1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Cold</a:t>
            </a:r>
            <a:r>
              <a:rPr lang="de-DE" dirty="0"/>
              <a:t> Moderators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1544046"/>
            <a:ext cx="3589444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dirty="0"/>
              <a:t>Cold Moderator manufacturing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b="1" u="sng" dirty="0"/>
              <a:t>FAT</a:t>
            </a:r>
            <a:r>
              <a:rPr lang="en-US" dirty="0"/>
              <a:t> (cold Moderator)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7032"/>
            <a:ext cx="4794432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09" y="3546032"/>
            <a:ext cx="4794431" cy="319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/>
          <p:cNvSpPr txBox="1"/>
          <p:nvPr/>
        </p:nvSpPr>
        <p:spPr>
          <a:xfrm>
            <a:off x="1475656" y="3835194"/>
            <a:ext cx="190468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Final cold Moderators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51260" y="2848104"/>
            <a:ext cx="3284874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Cold Moderators with 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thermal Moderator (intermediate stage</a:t>
            </a:r>
            <a:r>
              <a:rPr lang="en-US" sz="1400" dirty="0"/>
              <a:t>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4044283"/>
            <a:ext cx="2876659" cy="162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96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357" y="4275094"/>
            <a:ext cx="2876659" cy="17999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TIK3.4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Irradiation Module (extra project</a:t>
            </a:r>
          </a:p>
          <a:p>
            <a:r>
              <a:rPr lang="en-US" dirty="0"/>
              <a:t>Cooperation with </a:t>
            </a:r>
            <a:r>
              <a:rPr lang="en-US" dirty="0" err="1"/>
              <a:t>Uni</a:t>
            </a:r>
            <a:r>
              <a:rPr lang="en-US" dirty="0"/>
              <a:t> Roma / R. Senesi)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94144" y="5008088"/>
            <a:ext cx="3845925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dirty="0"/>
              <a:t>Irradiation Module manufacturing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b="1" u="sng" dirty="0"/>
              <a:t>FAT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40356" y="601412"/>
            <a:ext cx="4359432" cy="36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356" y="1682566"/>
            <a:ext cx="2876659" cy="19799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27" y="2978710"/>
            <a:ext cx="2876659" cy="187220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08871" y="2977596"/>
            <a:ext cx="1507144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Inner holder with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96 samples…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92350" y="4347508"/>
            <a:ext cx="1285865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Welded inner 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holder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07704" y="5661248"/>
            <a:ext cx="205376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Final Irradiation Module</a:t>
            </a:r>
          </a:p>
        </p:txBody>
      </p:sp>
      <p:sp>
        <p:nvSpPr>
          <p:cNvPr id="4" name="Rechteck 3"/>
          <p:cNvSpPr/>
          <p:nvPr/>
        </p:nvSpPr>
        <p:spPr>
          <a:xfrm>
            <a:off x="5251835" y="4178672"/>
            <a:ext cx="2621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Assembly of Irradiation Module</a:t>
            </a:r>
          </a:p>
        </p:txBody>
      </p:sp>
    </p:spTree>
    <p:extLst>
      <p:ext uri="{BB962C8B-B14F-4D97-AF65-F5344CB8AC3E}">
        <p14:creationId xmlns:p14="http://schemas.microsoft.com/office/powerpoint/2010/main" val="72410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33" y="2421288"/>
            <a:ext cx="4794431" cy="36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88997"/>
            <a:ext cx="2397216" cy="18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TIK3.1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Thermal Moderator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1288997"/>
            <a:ext cx="3215945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Thermal Moderator manufacturing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Integration irradiation Module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Integration cold Moderator Feb.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FAT Feb./Mar. 19</a:t>
            </a:r>
            <a:endParaRPr lang="de-DE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2421288"/>
            <a:ext cx="3960440" cy="360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5508104" y="5691171"/>
            <a:ext cx="3225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Thermal moderator intermediate stage</a:t>
            </a:r>
          </a:p>
        </p:txBody>
      </p:sp>
      <p:sp>
        <p:nvSpPr>
          <p:cNvPr id="18" name="Rechteck 17"/>
          <p:cNvSpPr/>
          <p:nvPr/>
        </p:nvSpPr>
        <p:spPr>
          <a:xfrm>
            <a:off x="4039510" y="1901165"/>
            <a:ext cx="2332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thM</a:t>
            </a:r>
            <a:r>
              <a:rPr lang="en-US" sz="1400" dirty="0">
                <a:solidFill>
                  <a:schemeClr val="bg1"/>
                </a:solidFill>
              </a:rPr>
              <a:t> with Irradiation Module</a:t>
            </a:r>
          </a:p>
        </p:txBody>
      </p:sp>
      <p:sp>
        <p:nvSpPr>
          <p:cNvPr id="19" name="Rechteck 18"/>
          <p:cNvSpPr/>
          <p:nvPr/>
        </p:nvSpPr>
        <p:spPr>
          <a:xfrm>
            <a:off x="1169131" y="5691170"/>
            <a:ext cx="2640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Thermal Moderator final milling</a:t>
            </a:r>
          </a:p>
        </p:txBody>
      </p:sp>
    </p:spTree>
    <p:extLst>
      <p:ext uri="{BB962C8B-B14F-4D97-AF65-F5344CB8AC3E}">
        <p14:creationId xmlns:p14="http://schemas.microsoft.com/office/powerpoint/2010/main" val="232098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TIK3.1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Rotation Unit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3498" y="1448906"/>
            <a:ext cx="3332964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dirty="0"/>
              <a:t>Rotation Unit manufacturing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b="1" u="sng" dirty="0"/>
              <a:t>FAT</a:t>
            </a:r>
            <a:endParaRPr lang="de-DE" b="1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030" y="44624"/>
            <a:ext cx="5149474" cy="67687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2636912"/>
            <a:ext cx="2876659" cy="216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20439" y="66459"/>
            <a:ext cx="341952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Final assembly of Rotation Unit at ZEA-1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8775" y="4476948"/>
            <a:ext cx="286168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Detail view of rotation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267290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Bucket (extra project) and Crown (TIK3.1)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8813" y="1405206"/>
            <a:ext cx="3858749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dirty="0"/>
              <a:t>Crown and bucket manufacturing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b="1" u="sng" dirty="0"/>
              <a:t>FAT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71" y="3848047"/>
            <a:ext cx="2880000" cy="21625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065" y="2048047"/>
            <a:ext cx="2703136" cy="36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273" y="977804"/>
            <a:ext cx="2703136" cy="360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9512" y="5724284"/>
            <a:ext cx="141897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Milling of crown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329645" y="5351043"/>
            <a:ext cx="256352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3D dimension check of Crown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93022" y="4263075"/>
            <a:ext cx="208582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Final Crown and Bucket</a:t>
            </a:r>
          </a:p>
        </p:txBody>
      </p:sp>
    </p:spTree>
    <p:extLst>
      <p:ext uri="{BB962C8B-B14F-4D97-AF65-F5344CB8AC3E}">
        <p14:creationId xmlns:p14="http://schemas.microsoft.com/office/powerpoint/2010/main" val="148449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52" y="2781328"/>
            <a:ext cx="4794431" cy="36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287912"/>
            <a:ext cx="3891104" cy="36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TIK3.1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722AD4A-E21F-4906-ADEA-F7E7FA26F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Twister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504" y="3933376"/>
            <a:ext cx="3840000" cy="288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652120" y="3482598"/>
            <a:ext cx="246227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Twister shaft manufacturing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267304" y="6472257"/>
            <a:ext cx="214000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forge of the Twister shaft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526253" y="4365104"/>
            <a:ext cx="160441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Yannick and Marc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52894" y="1196752"/>
            <a:ext cx="4075090" cy="1934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Shaft manufacturing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Frist welding March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Radial bearing manufacturing April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Axial bearing manufacturing April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Frame manufacturing Mai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/>
              <a:t>Second </a:t>
            </a:r>
            <a:r>
              <a:rPr lang="en-US" sz="1400" dirty="0"/>
              <a:t>welding </a:t>
            </a:r>
            <a:r>
              <a:rPr lang="de-DE" sz="1400" dirty="0"/>
              <a:t>June 19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/>
              <a:t>FAT August 19</a:t>
            </a:r>
          </a:p>
          <a:p>
            <a:pPr>
              <a:lnSpc>
                <a:spcPct val="95000"/>
              </a:lnSpc>
            </a:pPr>
            <a:endParaRPr lang="de-DE" sz="1400" dirty="0"/>
          </a:p>
          <a:p>
            <a:pPr>
              <a:lnSpc>
                <a:spcPct val="95000"/>
              </a:lnSpc>
            </a:pPr>
            <a:r>
              <a:rPr lang="de-DE" sz="1400" dirty="0">
                <a:sym typeface="Wingdings" panose="05000000000000000000" pitchFamily="2" charset="2"/>
              </a:rPr>
              <a:t>				</a:t>
            </a:r>
            <a:r>
              <a:rPr lang="de-DE" sz="1400" dirty="0"/>
              <a:t>More Highlight TTB……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115616" y="6084324"/>
            <a:ext cx="252184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</a:rPr>
              <a:t>Pre </a:t>
            </a:r>
            <a:r>
              <a:rPr lang="en-US" sz="1400" dirty="0" err="1">
                <a:solidFill>
                  <a:schemeClr val="bg1"/>
                </a:solidFill>
              </a:rPr>
              <a:t>cutted</a:t>
            </a:r>
            <a:r>
              <a:rPr lang="en-US" sz="1400" dirty="0">
                <a:solidFill>
                  <a:schemeClr val="bg1"/>
                </a:solidFill>
              </a:rPr>
              <a:t> twister frame parts</a:t>
            </a:r>
          </a:p>
        </p:txBody>
      </p:sp>
    </p:spTree>
    <p:extLst>
      <p:ext uri="{BB962C8B-B14F-4D97-AF65-F5344CB8AC3E}">
        <p14:creationId xmlns:p14="http://schemas.microsoft.com/office/powerpoint/2010/main" val="3188857210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845</Words>
  <Application>Microsoft Macintosh PowerPoint</Application>
  <PresentationFormat>On-screen Show (4:3)</PresentationFormat>
  <Paragraphs>248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Jülich</vt:lpstr>
      <vt:lpstr>Target collaboration Board Meeting</vt:lpstr>
      <vt:lpstr>OUTLINE</vt:lpstr>
      <vt:lpstr>MRS TIK3.1</vt:lpstr>
      <vt:lpstr>MRS TIK3.1</vt:lpstr>
      <vt:lpstr>MRS TIK3.4</vt:lpstr>
      <vt:lpstr>MRS TIK3.1</vt:lpstr>
      <vt:lpstr>MRS TIK3.1</vt:lpstr>
      <vt:lpstr>MRS</vt:lpstr>
      <vt:lpstr>MRS TIK3.1</vt:lpstr>
      <vt:lpstr>CMS TIK3.2 </vt:lpstr>
      <vt:lpstr>additional “small” projects</vt:lpstr>
      <vt:lpstr>TMP TIK4.1</vt:lpstr>
      <vt:lpstr>NBEX WBS 12.4.2.4</vt:lpstr>
      <vt:lpstr>PowerPoint Presentation</vt:lpstr>
      <vt:lpstr>PowerPoint Presentation</vt:lpstr>
      <vt:lpstr>NBEX TIK Media connector test</vt:lpstr>
      <vt:lpstr>PowerPoint Presentation</vt:lpstr>
      <vt:lpstr>NBEX Lid handling tool</vt:lpstr>
      <vt:lpstr>Summery</vt:lpstr>
      <vt:lpstr>Contractual issues </vt:lpstr>
      <vt:lpstr>Contractual issues 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Bessler</dc:creator>
  <cp:lastModifiedBy>Microsoft Office User</cp:lastModifiedBy>
  <cp:revision>290</cp:revision>
  <dcterms:created xsi:type="dcterms:W3CDTF">2018-01-29T08:17:57Z</dcterms:created>
  <dcterms:modified xsi:type="dcterms:W3CDTF">2019-09-10T06:53:54Z</dcterms:modified>
</cp:coreProperties>
</file>