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580" r:id="rId3"/>
    <p:sldId id="718" r:id="rId4"/>
    <p:sldId id="595" r:id="rId5"/>
    <p:sldId id="706" r:id="rId6"/>
    <p:sldId id="389" r:id="rId7"/>
    <p:sldId id="393" r:id="rId8"/>
    <p:sldId id="707" r:id="rId9"/>
    <p:sldId id="345" r:id="rId10"/>
    <p:sldId id="386" r:id="rId11"/>
    <p:sldId id="711" r:id="rId12"/>
    <p:sldId id="396" r:id="rId13"/>
    <p:sldId id="381" r:id="rId14"/>
    <p:sldId id="352" r:id="rId15"/>
    <p:sldId id="584" r:id="rId16"/>
    <p:sldId id="491" r:id="rId17"/>
    <p:sldId id="719" r:id="rId18"/>
    <p:sldId id="527" r:id="rId19"/>
    <p:sldId id="708" r:id="rId20"/>
    <p:sldId id="270" r:id="rId21"/>
    <p:sldId id="715" r:id="rId22"/>
    <p:sldId id="273" r:id="rId23"/>
    <p:sldId id="274" r:id="rId24"/>
    <p:sldId id="276" r:id="rId25"/>
    <p:sldId id="277" r:id="rId26"/>
    <p:sldId id="278" r:id="rId27"/>
    <p:sldId id="717" r:id="rId28"/>
    <p:sldId id="282" r:id="rId29"/>
  </p:sldIdLst>
  <p:sldSz cx="12192000" cy="6858000"/>
  <p:notesSz cx="6858000" cy="9144000"/>
  <p:custDataLst>
    <p:tags r:id="rId31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 autoAdjust="0"/>
    <p:restoredTop sz="95817" autoAdjust="0"/>
  </p:normalViewPr>
  <p:slideViewPr>
    <p:cSldViewPr>
      <p:cViewPr varScale="1">
        <p:scale>
          <a:sx n="215" d="100"/>
          <a:sy n="215" d="100"/>
        </p:scale>
        <p:origin x="15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2019-03-19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85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Like He atmosphere in NBPI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704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135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307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sv-SE" sz="2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 – JIRA – Civil Works 1,26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rtl="0" eaLnBrk="1" fontAlgn="auto" latinLnBrk="0" hangingPunct="1"/>
            <a:r>
              <a:rPr lang="sv-SE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Penetration </a:t>
            </a:r>
            <a:r>
              <a:rPr lang="sv-SE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</a:t>
            </a:r>
            <a:r>
              <a:rPr lang="sv-SE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(A202087550) -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0.5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 Blocks Outside Transfer Area (</a:t>
            </a:r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A202087560)</a:t>
            </a:r>
            <a:r>
              <a:rPr lang="sv-SE" sz="24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Welding Plates, Hilti Rails &amp; Small-Bore Penetrations (A202087570)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0.09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HVAC – Additional Electrical Penetrations (orphan scope) (A202087580) - 0.2</a:t>
            </a:r>
            <a:r>
              <a:rPr lang="en-CA" sz="24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 Foundations for Target Equipment in D02 (A202087590) - </a:t>
            </a:r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0.17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Drip Plate for Grating and Connection Cell (A202087600)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Sealing Between Bunker and Basement (A202087610)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96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32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84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321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CB5ED-305E-6641-9ABC-B73C649F2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34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493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5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SV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schedule variance for Target is -3.0 M€;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the Rebaseline is -2.9M€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+3.2M€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CV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cost variance for Target is -2.1M€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Rebaseline in June is +1.7€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+4.2M€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4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3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2019-03-19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2019-03-19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cid:AEF2007A-AC9B-4106-B9C4-345EED01AA0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4.png@01D4AC04.D4D51CD0" TargetMode="External"/><Relationship Id="rId5" Type="http://schemas.openxmlformats.org/officeDocument/2006/relationships/image" Target="../media/image16.png"/><Relationship Id="rId4" Type="http://schemas.openxmlformats.org/officeDocument/2006/relationships/image" Target="cid:image003.png@01D4AC04.D4D51CD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cid:CD218E9E-6EBA-434E-9EE4-BF1E8A5D99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175000"/>
            <a:ext cx="8640960" cy="1470025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Target Technical Board</a:t>
            </a:r>
            <a:br>
              <a:rPr lang="en-GB" sz="4000" dirty="0"/>
            </a:br>
            <a:r>
              <a:rPr lang="en-GB" sz="3600" dirty="0"/>
              <a:t>March 13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93096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Mark Anthony</a:t>
            </a:r>
          </a:p>
          <a:p>
            <a:r>
              <a:rPr lang="en-GB" sz="2000" dirty="0">
                <a:solidFill>
                  <a:schemeClr val="bg1"/>
                </a:solidFill>
              </a:rPr>
              <a:t>Head of Target Division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www.europeanspallationsource.se</a:t>
            </a:r>
            <a:endParaRPr lang="en-US" sz="1600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13 March2019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5F477C-D487-EF43-8875-27BB1D0C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"/>
            <a:ext cx="91440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AECD5-C026-8447-8E89-0C8A9D36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150"/>
            <a:ext cx="7139136" cy="1143000"/>
          </a:xfrm>
        </p:spPr>
        <p:txBody>
          <a:bodyPr/>
          <a:lstStyle/>
          <a:p>
            <a:r>
              <a:rPr lang="sv-SE" b="1" dirty="0">
                <a:solidFill>
                  <a:schemeClr val="tx1"/>
                </a:solidFill>
              </a:rPr>
              <a:t>Active </a:t>
            </a:r>
            <a:br>
              <a:rPr lang="sv-SE" b="1" dirty="0">
                <a:solidFill>
                  <a:schemeClr val="tx1"/>
                </a:solidFill>
              </a:rPr>
            </a:br>
            <a:r>
              <a:rPr lang="sv-SE" b="1" dirty="0">
                <a:solidFill>
                  <a:schemeClr val="tx1"/>
                </a:solidFill>
              </a:rPr>
              <a:t>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07A2-0947-B24F-AE7B-6B1B3650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549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5">
            <a:extLst>
              <a:ext uri="{FF2B5EF4-FFF2-40B4-BE49-F238E27FC236}">
                <a16:creationId xmlns:a16="http://schemas.microsoft.com/office/drawing/2014/main" id="{96F50452-A448-0F4F-9BAF-DF808BC65F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2836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265718-9E12-C847-868A-2EEC391972CA}"/>
              </a:ext>
            </a:extLst>
          </p:cNvPr>
          <p:cNvSpPr/>
          <p:nvPr/>
        </p:nvSpPr>
        <p:spPr>
          <a:xfrm>
            <a:off x="7320136" y="2564904"/>
            <a:ext cx="3575720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Cells walls are also beginning to reach their full height. Intense work is also going on with Technical Galleries between UB and AC.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633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5873-89BE-8245-8240-A9E2ABF7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200" y="143070"/>
            <a:ext cx="7139136" cy="1143000"/>
          </a:xfrm>
        </p:spPr>
        <p:txBody>
          <a:bodyPr/>
          <a:lstStyle/>
          <a:p>
            <a:r>
              <a:rPr lang="sv-SE" dirty="0"/>
              <a:t>Active Cell –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Galleries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78E52-1634-0648-9BBA-9ECC918F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B8022-DFB1-B64D-AD33-2D30A4E8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00" y="1098994"/>
            <a:ext cx="6958800" cy="57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2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F27956-651B-F94A-BEBD-75E80FC9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14" y="13122"/>
            <a:ext cx="89704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A5E92-E759-DB44-AAF0-DF2125CC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05" y="72278"/>
            <a:ext cx="4026768" cy="500063"/>
          </a:xfrm>
        </p:spPr>
        <p:txBody>
          <a:bodyPr>
            <a:normAutofit fontScale="90000"/>
          </a:bodyPr>
          <a:lstStyle/>
          <a:p>
            <a:r>
              <a:rPr lang="sv-SE" sz="2800" b="1" dirty="0" err="1">
                <a:solidFill>
                  <a:schemeClr val="tx1"/>
                </a:solidFill>
              </a:rPr>
              <a:t>Technical</a:t>
            </a:r>
            <a:r>
              <a:rPr lang="sv-SE" sz="2800" b="1" dirty="0">
                <a:solidFill>
                  <a:schemeClr val="tx1"/>
                </a:solidFill>
              </a:rPr>
              <a:t> </a:t>
            </a:r>
            <a:r>
              <a:rPr lang="sv-SE" sz="2800" b="1" dirty="0" err="1">
                <a:solidFill>
                  <a:schemeClr val="tx1"/>
                </a:solidFill>
              </a:rPr>
              <a:t>Gallery</a:t>
            </a:r>
            <a:endParaRPr lang="sv-SE" sz="28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A61D5-DD89-6943-AB0A-120786E9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628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3940236" cy="1042718"/>
          </a:xfrm>
        </p:spPr>
        <p:txBody>
          <a:bodyPr>
            <a:normAutofit fontScale="90000"/>
          </a:bodyPr>
          <a:lstStyle/>
          <a:p>
            <a:r>
              <a:rPr lang="sv-SE" b="1" dirty="0" err="1">
                <a:solidFill>
                  <a:schemeClr val="tx1"/>
                </a:solidFill>
              </a:rPr>
              <a:t>Utility</a:t>
            </a:r>
            <a:br>
              <a:rPr lang="sv-SE" b="1" dirty="0">
                <a:solidFill>
                  <a:schemeClr val="tx1"/>
                </a:solidFill>
              </a:rPr>
            </a:br>
            <a:r>
              <a:rPr lang="sv-SE" b="1" dirty="0">
                <a:solidFill>
                  <a:schemeClr val="tx1"/>
                </a:solidFill>
              </a:rPr>
              <a:t>+ back </a:t>
            </a:r>
            <a:r>
              <a:rPr lang="sv-SE" b="1" dirty="0" err="1">
                <a:solidFill>
                  <a:schemeClr val="tx1"/>
                </a:solidFill>
              </a:rPr>
              <a:t>of</a:t>
            </a:r>
            <a:r>
              <a:rPr lang="sv-SE" b="1" dirty="0">
                <a:solidFill>
                  <a:schemeClr val="tx1"/>
                </a:solidFill>
              </a:rPr>
              <a:t> Monolith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D07E09-56C6-3F4B-9B5C-B47EBF32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302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408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91451498-51EF-DC4C-9B2D-4E4D96DCFF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" y="1734468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9DED11-AC0A-BD43-B0ED-7FFFD448A980}"/>
              </a:ext>
            </a:extLst>
          </p:cNvPr>
          <p:cNvSpPr/>
          <p:nvPr/>
        </p:nvSpPr>
        <p:spPr>
          <a:xfrm>
            <a:off x="618768" y="6055008"/>
            <a:ext cx="6096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Utility building north and south walls are reaching the full height.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id:AEF2007A-AC9B-4106-B9C4-345EED01AA09">
            <a:extLst>
              <a:ext uri="{FF2B5EF4-FFF2-40B4-BE49-F238E27FC236}">
                <a16:creationId xmlns:a16="http://schemas.microsoft.com/office/drawing/2014/main" id="{DA9ABEB9-5565-1540-A4A6-8E43BFA43FC8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76120" y="1792146"/>
            <a:ext cx="5135880" cy="3852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5730DE-FB77-BA47-BE59-81614504B6E0}"/>
              </a:ext>
            </a:extLst>
          </p:cNvPr>
          <p:cNvSpPr/>
          <p:nvPr/>
        </p:nvSpPr>
        <p:spPr>
          <a:xfrm>
            <a:off x="7439804" y="5831150"/>
            <a:ext cx="460851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Accumulated cubic metres of concrete poured in the D-buildings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553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341784"/>
            <a:ext cx="7139136" cy="1143000"/>
          </a:xfrm>
        </p:spPr>
        <p:txBody>
          <a:bodyPr/>
          <a:lstStyle/>
          <a:p>
            <a:r>
              <a:rPr lang="en-US"/>
              <a:t>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892695"/>
          </a:xfrm>
        </p:spPr>
        <p:txBody>
          <a:bodyPr>
            <a:normAutofit/>
          </a:bodyPr>
          <a:lstStyle/>
          <a:p>
            <a:r>
              <a:rPr lang="en-US" dirty="0"/>
              <a:t>HVAC Shipments arriving (Czech Inkind)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7124-DBA2-B74D-BFD4-EAFB0A508764}"/>
              </a:ext>
            </a:extLst>
          </p:cNvPr>
          <p:cNvSpPr txBox="1"/>
          <p:nvPr/>
        </p:nvSpPr>
        <p:spPr>
          <a:xfrm>
            <a:off x="5887122" y="7473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3AA2F-2599-C94F-A6D9-3B192447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3149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28A578-C980-D141-BBEE-FCBEB134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29458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id:image003.png@01D4AC04.D4D51CD0">
            <a:extLst>
              <a:ext uri="{FF2B5EF4-FFF2-40B4-BE49-F238E27FC236}">
                <a16:creationId xmlns:a16="http://schemas.microsoft.com/office/drawing/2014/main" id="{0B8B0663-C187-6345-816F-EAA62FBF8399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0"/>
          <a:stretch>
            <a:fillRect/>
          </a:stretch>
        </p:blipFill>
        <p:spPr bwMode="auto">
          <a:xfrm>
            <a:off x="3349437" y="2734630"/>
            <a:ext cx="2591435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id:image004.png@01D4AC04.D4D51CD0">
            <a:extLst>
              <a:ext uri="{FF2B5EF4-FFF2-40B4-BE49-F238E27FC236}">
                <a16:creationId xmlns:a16="http://schemas.microsoft.com/office/drawing/2014/main" id="{662E2FFE-2A43-7348-AB2F-22CEE3BBDDFB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r="-2411"/>
          <a:stretch>
            <a:fillRect/>
          </a:stretch>
        </p:blipFill>
        <p:spPr bwMode="auto">
          <a:xfrm>
            <a:off x="7272528" y="2819975"/>
            <a:ext cx="2377440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01462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5EA415FB-071C-4048-99E0-324B50003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0" y="2130426"/>
            <a:ext cx="8420100" cy="1470025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IKC package Summary</a:t>
            </a: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40285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9DEAD37-07B6-DD43-8C93-8C4F301F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ESS Target Station Collaborators</a:t>
            </a:r>
          </a:p>
        </p:txBody>
      </p:sp>
      <p:pic>
        <p:nvPicPr>
          <p:cNvPr id="18434" name="Content Placeholder 4">
            <a:extLst>
              <a:ext uri="{FF2B5EF4-FFF2-40B4-BE49-F238E27FC236}">
                <a16:creationId xmlns:a16="http://schemas.microsoft.com/office/drawing/2014/main" id="{3A540E7D-5838-1246-AEFB-E2DCDEC86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951" y="3440113"/>
            <a:ext cx="2143125" cy="1154112"/>
          </a:xfrm>
        </p:spPr>
      </p:pic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6C1A21E3-880A-284A-A589-F6672C00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479EF-8FFD-DA4F-90D8-8B000E9FEA18}" type="slidenum">
              <a:rPr lang="en-GB" altLang="en-US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EA034828-4083-6F42-A161-8989DB04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92315"/>
            <a:ext cx="7683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>
            <a:extLst>
              <a:ext uri="{FF2B5EF4-FFF2-40B4-BE49-F238E27FC236}">
                <a16:creationId xmlns:a16="http://schemas.microsoft.com/office/drawing/2014/main" id="{57F6DCEE-CAE4-554B-BBAF-AB505082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2" y="5364165"/>
            <a:ext cx="4862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>
            <a:extLst>
              <a:ext uri="{FF2B5EF4-FFF2-40B4-BE49-F238E27FC236}">
                <a16:creationId xmlns:a16="http://schemas.microsoft.com/office/drawing/2014/main" id="{8B124151-E7A6-C745-BD9A-65579E6D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735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>
            <a:extLst>
              <a:ext uri="{FF2B5EF4-FFF2-40B4-BE49-F238E27FC236}">
                <a16:creationId xmlns:a16="http://schemas.microsoft.com/office/drawing/2014/main" id="{9A291855-B8AA-584A-8495-86EC4C1FC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706689"/>
            <a:ext cx="698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>
            <a:extLst>
              <a:ext uri="{FF2B5EF4-FFF2-40B4-BE49-F238E27FC236}">
                <a16:creationId xmlns:a16="http://schemas.microsoft.com/office/drawing/2014/main" id="{F9908A9A-E1A5-8846-B08B-1736E5B6C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94225"/>
            <a:ext cx="204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4">
            <a:extLst>
              <a:ext uri="{FF2B5EF4-FFF2-40B4-BE49-F238E27FC236}">
                <a16:creationId xmlns:a16="http://schemas.microsoft.com/office/drawing/2014/main" id="{9681F7DA-CF71-164A-8AD0-745A6F2C8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592263"/>
            <a:ext cx="28686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8019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1200" y="3273427"/>
            <a:ext cx="3238500" cy="684213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Target In-Kind Packages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3E6A63-E656-9943-87A3-30F7A651C84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sv-SE" altLang="x-none" sz="1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2527302"/>
            <a:ext cx="3238500" cy="684213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1200" y="4738691"/>
            <a:ext cx="3238500" cy="744537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73266" y="4005264"/>
            <a:ext cx="3240087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91" y="1628777"/>
            <a:ext cx="3895725" cy="4032473"/>
          </a:xfrm>
        </p:spPr>
        <p:txBody>
          <a:bodyPr>
            <a:normAutofit fontScale="92500"/>
          </a:bodyPr>
          <a:lstStyle/>
          <a:p>
            <a:pPr marL="53976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22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Completed 2</a:t>
            </a:r>
          </a:p>
          <a:p>
            <a:pPr marL="635016" lvl="1" indent="-230193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635016" lvl="1" indent="-230193">
              <a:defRPr/>
            </a:pPr>
            <a:r>
              <a:rPr lang="en-US" dirty="0"/>
              <a:t>Self Performing 6 work elements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5D7A1-7D30-1543-BC67-71FC25485103}"/>
              </a:ext>
            </a:extLst>
          </p:cNvPr>
          <p:cNvSpPr txBox="1"/>
          <p:nvPr/>
        </p:nvSpPr>
        <p:spPr>
          <a:xfrm>
            <a:off x="1631419" y="6464577"/>
            <a:ext cx="654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78.2M€ total Inkind achieved, this represents 37% of Target Scope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D7FE3-7E7B-9B48-94E3-3A40F5B11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51984" y="1487637"/>
          <a:ext cx="4419600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4419600" imgH="4965700" progId="Excel.Sheet.12">
                  <p:embed/>
                </p:oleObj>
              </mc:Choice>
              <mc:Fallback>
                <p:oleObj name="Worksheet" r:id="rId4" imgW="4419600" imgH="4965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ED7FE3-7E7B-9B48-94E3-3A40F5B1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1984" y="1487637"/>
                        <a:ext cx="4419600" cy="496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6188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Target Project is 43% complete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sv-SE" altLang="x-none" sz="1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9416" y="1600200"/>
            <a:ext cx="10297144" cy="48529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Current budget at completion for the ESS Target </a:t>
            </a:r>
            <a:br>
              <a:rPr lang="en-US" dirty="0"/>
            </a:br>
            <a:r>
              <a:rPr lang="en-US" dirty="0"/>
              <a:t>Sub-project is 211.1M€</a:t>
            </a:r>
          </a:p>
          <a:p>
            <a:pPr eaLnBrk="1" hangingPunct="1">
              <a:defRPr/>
            </a:pPr>
            <a:r>
              <a:rPr lang="en-US" dirty="0"/>
              <a:t>Earned value as of Feb 2019 is 90.4M€</a:t>
            </a: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Cumulated Schedule Performance Index is 0.97 </a:t>
            </a:r>
            <a:endParaRPr lang="en-US" dirty="0">
              <a:solidFill>
                <a:srgbClr val="FF0000"/>
              </a:solidFill>
            </a:endParaRP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Actual cost spent as of September is 90.7M€, Cost performance index 0.99</a:t>
            </a:r>
          </a:p>
          <a:p>
            <a:pPr>
              <a:defRPr/>
            </a:pPr>
            <a:r>
              <a:rPr lang="en-US" dirty="0"/>
              <a:t>PDR meetings held for 89% of the packages in Target (40 out of 45)</a:t>
            </a:r>
          </a:p>
          <a:p>
            <a:pPr>
              <a:defRPr/>
            </a:pPr>
            <a:r>
              <a:rPr lang="en-US" dirty="0"/>
              <a:t>CDR meetings held for 56% of the packages in Target (45 out of 81)</a:t>
            </a:r>
          </a:p>
        </p:txBody>
      </p:sp>
    </p:spTree>
    <p:extLst>
      <p:ext uri="{BB962C8B-B14F-4D97-AF65-F5344CB8AC3E}">
        <p14:creationId xmlns:p14="http://schemas.microsoft.com/office/powerpoint/2010/main" val="18091191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8531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Welding of the target wheel shroud creates too much distortion, Test of mockup #3 completed, CDR postponed to May 19, slip of 5 months.</a:t>
            </a:r>
          </a:p>
          <a:p>
            <a:r>
              <a:rPr lang="en-US" dirty="0"/>
              <a:t>CVR lack progress for some tasks in the Target He Cooling System, loosing float, contribute to neg SV</a:t>
            </a:r>
          </a:p>
          <a:p>
            <a:r>
              <a:rPr lang="en-US" dirty="0" err="1"/>
              <a:t>Industeel</a:t>
            </a:r>
            <a:r>
              <a:rPr lang="en-US" dirty="0"/>
              <a:t> material delivery schedule is aggressive, WP 2, 3, &amp; 4 working out partial delivery sequencing against schedule need dates. Float to installation dates was reduced.</a:t>
            </a:r>
          </a:p>
          <a:p>
            <a:r>
              <a:rPr lang="en-US" dirty="0"/>
              <a:t>Problems finding qualified suppliers and credible offers. </a:t>
            </a:r>
          </a:p>
          <a:p>
            <a:pPr lvl="1"/>
            <a:r>
              <a:rPr lang="en-US" dirty="0"/>
              <a:t>Port Blocks.  Invoked article 16 of EU procurement rules to allow direct negotiations with suppliers.  Supplier found but resulted in a delay of 4 months.</a:t>
            </a:r>
          </a:p>
          <a:p>
            <a:pPr lvl="1"/>
            <a:r>
              <a:rPr lang="en-US" dirty="0"/>
              <a:t>Tuning Beam Dump material supplier, …just resolved</a:t>
            </a:r>
          </a:p>
          <a:p>
            <a:pPr lvl="1"/>
            <a:r>
              <a:rPr lang="en-US" dirty="0"/>
              <a:t>Ferrofluidic seals for target wheel</a:t>
            </a:r>
          </a:p>
          <a:p>
            <a:pPr lvl="1"/>
            <a:r>
              <a:rPr lang="en-US" dirty="0"/>
              <a:t>Radiolysis Gas Handling System, Ion-exchange columns</a:t>
            </a:r>
          </a:p>
          <a:p>
            <a:pPr lvl="1"/>
            <a:r>
              <a:rPr lang="en-US" dirty="0"/>
              <a:t>Helium Purification System components</a:t>
            </a:r>
          </a:p>
          <a:p>
            <a:pPr lvl="1"/>
            <a:r>
              <a:rPr lang="en-US" dirty="0"/>
              <a:t>Light Shutter automation</a:t>
            </a:r>
          </a:p>
          <a:p>
            <a:r>
              <a:rPr lang="en-US" dirty="0"/>
              <a:t>Delays of NBOA designs causing NBPI schedule to slip into negative float on installation activities (-45 days). Only 2 designs received, LOKI, test beam dump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785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42916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30693" y="4753809"/>
            <a:ext cx="8136904" cy="1785104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Cost Variance (CV) for Target for -212K€;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CV value reported last month has largely been corrected. Further corrections due to invoice timing.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Schedule Variance (SV) is -3M€; Fluid Systems and Target System and their in-kind partners stand for -2.8M€ of total SV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70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20336" y="2710547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5585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L1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38811"/>
              </p:ext>
            </p:extLst>
          </p:nvPr>
        </p:nvGraphicFramePr>
        <p:xfrm>
          <a:off x="983432" y="1365651"/>
          <a:ext cx="9793089" cy="549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32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858050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2286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2869"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Name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Baseline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Current</a:t>
                      </a:r>
                      <a:endParaRPr lang="sv-SE" sz="1400"/>
                    </a:p>
                    <a:p>
                      <a:pPr algn="ctr"/>
                      <a:r>
                        <a:rPr lang="sv-SE" sz="1400" err="1"/>
                        <a:t>Forecast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Δ since last 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 Float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Status (R, Y, G)</a:t>
                      </a:r>
                    </a:p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Impact/Action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 dirty="0"/>
                        <a:t>Delivery on Site - Monolith Vessel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2019-07-09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2019-12-18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ESS Bilbao slip, start of installation now Jan 8</a:t>
                      </a:r>
                      <a:r>
                        <a:rPr lang="en-US" sz="1300" baseline="30000" dirty="0"/>
                        <a:t>th</a:t>
                      </a:r>
                      <a:r>
                        <a:rPr lang="en-US" sz="13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Delivery On Site - Cold Moderator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2019-02-11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2019-12-16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-20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Installation Complete - Target </a:t>
                      </a:r>
                      <a:r>
                        <a:rPr lang="en-US" sz="1600" err="1"/>
                        <a:t>Cryoplant</a:t>
                      </a:r>
                      <a:r>
                        <a:rPr lang="en-US" sz="1600"/>
                        <a:t>  (Helium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2018-11-16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2019-06-12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416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Delivery - Complete Target Wheel to ESS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2019-11-08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2020-07-03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-30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Prototype 3 testing I/P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 dirty="0"/>
                        <a:t>Tuning Beam Dump Ready for Proton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2019-07-26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2019-08-16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AD need date Dec 1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560206"/>
                  </a:ext>
                </a:extLst>
              </a:tr>
              <a:tr h="476436">
                <a:tc>
                  <a:txBody>
                    <a:bodyPr/>
                    <a:lstStyle/>
                    <a:p>
                      <a:r>
                        <a:rPr lang="en-US" sz="1600"/>
                        <a:t>Installation - 1st Survey of TCS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2020-08-19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2021-01-14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-79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Driven by Port Blocks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956370"/>
                  </a:ext>
                </a:extLst>
              </a:tr>
              <a:tr h="633054">
                <a:tc>
                  <a:txBody>
                    <a:bodyPr/>
                    <a:lstStyle/>
                    <a:p>
                      <a:r>
                        <a:rPr lang="en-US" sz="1600"/>
                        <a:t>WP3 System Test complete – </a:t>
                      </a:r>
                      <a:r>
                        <a:rPr lang="en-US" sz="1600" err="1"/>
                        <a:t>Cryo</a:t>
                      </a:r>
                      <a:r>
                        <a:rPr lang="en-US" sz="1600"/>
                        <a:t> + LH2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2021-11-02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2022-01-27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-60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-64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Driven by Port Blocks, pushed connection of final piping in monolith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15344"/>
                  </a:ext>
                </a:extLst>
              </a:tr>
              <a:tr h="450172">
                <a:tc>
                  <a:txBody>
                    <a:bodyPr/>
                    <a:lstStyle/>
                    <a:p>
                      <a:r>
                        <a:rPr lang="en-US" sz="1600"/>
                        <a:t>Target ready for BOT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-79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Represents 4 month delay, Driven by Port Blocks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85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450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401748"/>
              </p:ext>
            </p:extLst>
          </p:nvPr>
        </p:nvGraphicFramePr>
        <p:xfrm>
          <a:off x="1524000" y="1484784"/>
          <a:ext cx="9143998" cy="539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2057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2727"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Name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Baseline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Current</a:t>
                      </a:r>
                      <a:endParaRPr lang="sv-SE" sz="1100"/>
                    </a:p>
                    <a:p>
                      <a:pPr algn="ctr"/>
                      <a:r>
                        <a:rPr lang="sv-SE" sz="1100" err="1"/>
                        <a:t>Forecast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Δ</a:t>
                      </a:r>
                      <a:r>
                        <a:rPr lang="en-US" sz="1100"/>
                        <a:t> since last month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 Float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Status (R, Y, G)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Impact/Action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/>
                        <a:t>Contract Signed  - Cryogenic Transfer Line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2018-06-21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2019-04-16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Managed with AD, Resource just quit, spec not finalized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56">
                <a:tc>
                  <a:txBody>
                    <a:bodyPr/>
                    <a:lstStyle/>
                    <a:p>
                      <a:r>
                        <a:rPr lang="en-US" sz="1600"/>
                        <a:t>All PDRs completed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2019-02-05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2019-09-12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-20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2018 added 5 new PDRs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4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TSS CDR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2018-11-23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2019-07-04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Slipping</a:t>
                      </a:r>
                      <a:r>
                        <a:rPr lang="en-US" sz="1600" baseline="0" dirty="0"/>
                        <a:t> - </a:t>
                      </a:r>
                      <a:r>
                        <a:rPr lang="en-US" sz="1600" dirty="0"/>
                        <a:t>Resources dedicated to licensing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CDR Monolith Port Block Shielding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2018-10-02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2019-06-24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CDR Proton Beam Instr. Plug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2019-01-22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2019-08-05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Target Wheel Vessel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2018-05-02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2019-03-01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9806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– Beam Drift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2019-04-23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2019-02-28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137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63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1218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1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18060" y="1187099"/>
          <a:ext cx="9036496" cy="5316693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382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702">
                  <a:extLst>
                    <a:ext uri="{9D8B030D-6E8A-4147-A177-3AD203B41FA5}">
                      <a16:colId xmlns:a16="http://schemas.microsoft.com/office/drawing/2014/main" val="394337672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151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93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Budget At Completion (BAC)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solidFill>
                            <a:srgbClr val="FF0000"/>
                          </a:solidFill>
                        </a:rPr>
                        <a:t>212.3</a:t>
                      </a:r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 (208.1)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0000"/>
                          </a:solidFill>
                        </a:rPr>
                        <a:t>Added CR0243 for port blocks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2320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trike="noStrike" noProof="0" dirty="0"/>
                        <a:t>Casks and associated handling devices (</a:t>
                      </a:r>
                      <a:r>
                        <a:rPr lang="en-CA" sz="1400" dirty="0"/>
                        <a:t>A20173220</a:t>
                      </a:r>
                      <a:r>
                        <a:rPr lang="en-GB" sz="1400" strike="noStrike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noProof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400" strike="sngStrike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</a:t>
                      </a:r>
                      <a:r>
                        <a:rPr lang="en-GB" sz="1400" strike="noStrike" noProof="0" dirty="0"/>
                        <a:t> Based on Market survey from UK. Additional 7.9M is in Risk Register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3621753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organisation 2019 -22 (</a:t>
                      </a:r>
                      <a:r>
                        <a:rPr lang="en-CA" sz="1400" dirty="0"/>
                        <a:t>A20159190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5.14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526k€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0587175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infrastructure</a:t>
                      </a:r>
                      <a:r>
                        <a:rPr lang="en-GB" sz="1400" baseline="0" noProof="0" dirty="0"/>
                        <a:t> </a:t>
                      </a:r>
                      <a:r>
                        <a:rPr lang="en-GB" sz="1400" baseline="0" noProof="0" dirty="0" err="1"/>
                        <a:t>incl</a:t>
                      </a:r>
                      <a:r>
                        <a:rPr lang="en-GB" sz="1400" baseline="0" noProof="0" dirty="0"/>
                        <a:t> Laydown and Transport (Non-labour) 2019-22 (</a:t>
                      </a:r>
                      <a:r>
                        <a:rPr lang="en-CA" sz="1400" dirty="0"/>
                        <a:t>A20173270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1.42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167k€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575702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and NBEX Installation (</a:t>
                      </a:r>
                      <a:r>
                        <a:rPr lang="en-CA" sz="1400" dirty="0"/>
                        <a:t>A20173260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Additional technicians for double crews. Reduced 167k€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322679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NBEX HW. (Insert, removal tool, casks except NBOA) (</a:t>
                      </a:r>
                      <a:r>
                        <a:rPr lang="en-CA" sz="1400" dirty="0"/>
                        <a:t>A20177990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Estimate 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based on RFIs received. Additional 2.5M is in Risk Register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769443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Port Blocks </a:t>
                      </a:r>
                      <a:r>
                        <a:rPr lang="mr-IN" sz="1400" noProof="0" dirty="0"/>
                        <a:t>–</a:t>
                      </a:r>
                      <a:r>
                        <a:rPr lang="en-GB" sz="1400" noProof="0" dirty="0"/>
                        <a:t> HW (</a:t>
                      </a:r>
                      <a:r>
                        <a:rPr lang="en-CA" sz="1400" dirty="0"/>
                        <a:t>A20173250</a:t>
                      </a:r>
                      <a:r>
                        <a:rPr lang="en-GB" sz="1400" noProof="0" dirty="0"/>
                        <a:t>) 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 (1.5)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from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in-kind candidate. Bids received,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contract award by Jan 15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011238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Drift </a:t>
                      </a: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HW (</a:t>
                      </a:r>
                      <a:r>
                        <a:rPr lang="en-CA" sz="1400" dirty="0"/>
                        <a:t>A20202370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Isolation valve, higher activation change in shielding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346867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CF</a:t>
                      </a:r>
                      <a:r>
                        <a:rPr lang="en-GB" sz="1400" baseline="0" noProof="0" dirty="0"/>
                        <a:t> - </a:t>
                      </a:r>
                      <a:r>
                        <a:rPr lang="en-GB" sz="1400" noProof="0" dirty="0"/>
                        <a:t>JIRA Item, lifting equipment (</a:t>
                      </a:r>
                      <a:r>
                        <a:rPr lang="en-CA" sz="1400" dirty="0"/>
                        <a:t>A20196640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is for both the cask lifting yoke and the lifting plate for NBEX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090092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Active Cells Installation Infrastructure (</a:t>
                      </a:r>
                      <a:r>
                        <a:rPr lang="en-CA" sz="1400" dirty="0"/>
                        <a:t>A20173290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Manpower paid by RACE, infrastructure by</a:t>
                      </a:r>
                      <a:r>
                        <a:rPr lang="en-GB" sz="1400" baseline="0" noProof="0" dirty="0"/>
                        <a:t> us.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120k€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98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0159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2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0" y="1463739"/>
          <a:ext cx="9036496" cy="549746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6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583">
                  <a:extLst>
                    <a:ext uri="{9D8B030D-6E8A-4147-A177-3AD203B41FA5}">
                      <a16:colId xmlns:a16="http://schemas.microsoft.com/office/drawing/2014/main" val="399516998"/>
                    </a:ext>
                  </a:extLst>
                </a:gridCol>
                <a:gridCol w="323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964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of water pipes in connection cell (Material and installation) (</a:t>
                      </a:r>
                      <a:r>
                        <a:rPr lang="en-CA" sz="1400" dirty="0"/>
                        <a:t>A20172370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Higher activation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104375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doors</a:t>
                      </a:r>
                      <a:r>
                        <a:rPr lang="en-GB" sz="1400" baseline="0" noProof="0" dirty="0"/>
                        <a:t> in Target Building (</a:t>
                      </a:r>
                      <a:r>
                        <a:rPr lang="en-CA" sz="1400" dirty="0"/>
                        <a:t>A20177060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Orphan scope,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working with Norwegian and Czech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suppliers, preliminary estimate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290587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Travel and service cost 2020-22 (</a:t>
                      </a:r>
                      <a:r>
                        <a:rPr lang="en-CA" sz="1400" dirty="0"/>
                        <a:t>A20202390)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Longer construction period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910690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Increased staffing cost 2020-22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A20202420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5.9 / 3.7   (Employees / Contracted) Note: does not include any initial ops funding transfer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385931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PBW Primary Cooling System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20172980&amp; A20173030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-0.425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expensive than planned for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21878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 savings - A Pool for  Installation Support Group and Cable routing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A20173040)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Decided by CCB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321789"/>
                  </a:ext>
                </a:extLst>
              </a:tr>
              <a:tr h="523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 Purification System savings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A999920159170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-4.0</a:t>
                      </a:r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Expect CCB review Feb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538890"/>
                  </a:ext>
                </a:extLst>
              </a:tr>
              <a:tr h="51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3337178"/>
                  </a:ext>
                </a:extLst>
              </a:tr>
              <a:tr h="51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639475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164616" y="2924945"/>
          <a:ext cx="1262584" cy="397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22068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3570192"/>
                  </a:ext>
                </a:extLst>
              </a:tr>
              <a:tr h="683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567125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800000">
            <a:off x="12337983" y="3061246"/>
            <a:ext cx="57314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ight Arrow 8"/>
          <p:cNvSpPr/>
          <p:nvPr/>
        </p:nvSpPr>
        <p:spPr>
          <a:xfrm>
            <a:off x="-568932" y="3645024"/>
            <a:ext cx="445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-4202306" y="-99392"/>
          <a:ext cx="1262584" cy="7188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A202080980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A202080990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A202081020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A202081030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21266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A202081800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6316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78925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53564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028811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376841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736454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-2939722" y="-95342"/>
          <a:ext cx="1247026" cy="7184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4378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0828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-1698461" y="-85817"/>
          <a:ext cx="1247026" cy="7184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4378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0828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A202092000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A202092010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11128" y="3573016"/>
          <a:ext cx="1247026" cy="39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23525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888658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213939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4910272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835500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 rot="10800000">
            <a:off x="12240554" y="3645024"/>
            <a:ext cx="57314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13950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3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3536" y="6492876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1" y="1417638"/>
          <a:ext cx="9144001" cy="3014538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4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304">
                  <a:extLst>
                    <a:ext uri="{9D8B030D-6E8A-4147-A177-3AD203B41FA5}">
                      <a16:colId xmlns:a16="http://schemas.microsoft.com/office/drawing/2014/main" val="1955810628"/>
                    </a:ext>
                  </a:extLst>
                </a:gridCol>
                <a:gridCol w="3334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227"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Radiolysis Gas Treatment (A202081950)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need to cover manufacturing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installation</a:t>
                      </a:r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22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/>
                        <a:t>CF – Jira – Civil 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1.26</a:t>
                      </a:r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Shielding, Penetrations,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150859"/>
                  </a:ext>
                </a:extLst>
              </a:tr>
              <a:tr h="5405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ACF schedule delays and as built tolerances out of spec</a:t>
                      </a:r>
                      <a:r>
                        <a:rPr lang="en-CA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(A202087810)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RFR Solutions, cask pit lids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9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Total Remaining Forecast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rgbClr val="FF0000"/>
                          </a:solidFill>
                        </a:rPr>
                        <a:t>24.03</a:t>
                      </a:r>
                      <a:r>
                        <a:rPr lang="en-CA" sz="1600" dirty="0"/>
                        <a:t> (25.53)</a:t>
                      </a:r>
                      <a:endParaRPr lang="en-GB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57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noProof="0" dirty="0"/>
                        <a:t>Estimate At Completion (EAC)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rgbClr val="FF0000"/>
                          </a:solidFill>
                        </a:rPr>
                        <a:t>236.32</a:t>
                      </a:r>
                    </a:p>
                    <a:p>
                      <a:pPr algn="ctr"/>
                      <a:r>
                        <a:rPr lang="en-CA" sz="1800" dirty="0"/>
                        <a:t>(233.63)</a:t>
                      </a:r>
                      <a:endParaRPr lang="en-GB" sz="1800" kern="1200" noProof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91962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2200474" y="1860639"/>
          <a:ext cx="1262584" cy="1240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noProof="0" dirty="0"/>
                        <a:t>A202087550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dirty="0"/>
                        <a:t>A202087560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A202087570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A202087580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A202087590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-876094" y="2336700"/>
            <a:ext cx="81429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1458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88641"/>
            <a:ext cx="7139136" cy="1063229"/>
          </a:xfrm>
        </p:spPr>
        <p:txBody>
          <a:bodyPr>
            <a:normAutofit/>
          </a:bodyPr>
          <a:lstStyle/>
          <a:p>
            <a:r>
              <a:rPr lang="en-US" b="1" dirty="0"/>
              <a:t>Target – Top 6 Risk Mitigation Status</a:t>
            </a:r>
            <a:br>
              <a:rPr lang="en-US" sz="1200" dirty="0"/>
            </a:br>
            <a:r>
              <a:rPr lang="en-US" sz="1800" dirty="0"/>
              <a:t>Value of cost risk* =  min 24 M€, max 37 M€, expected 31M€ </a:t>
            </a:r>
            <a:r>
              <a:rPr lang="en-US" sz="1800" dirty="0">
                <a:solidFill>
                  <a:srgbClr val="FF0000"/>
                </a:solidFill>
              </a:rPr>
              <a:t>(32M€) </a:t>
            </a:r>
            <a:br>
              <a:rPr lang="en-US" sz="1200" dirty="0"/>
            </a:b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0" y="1440806"/>
          <a:ext cx="9144000" cy="5034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Potential Impact</a:t>
                      </a:r>
                    </a:p>
                    <a:p>
                      <a:pPr algn="l"/>
                      <a:r>
                        <a:rPr lang="en-US" sz="800" b="1" dirty="0"/>
                        <a:t>C – Cost</a:t>
                      </a:r>
                    </a:p>
                    <a:p>
                      <a:pPr algn="l"/>
                      <a:r>
                        <a:rPr lang="en-US" sz="800" b="1" dirty="0"/>
                        <a:t>S – Schedule</a:t>
                      </a:r>
                    </a:p>
                    <a:p>
                      <a:pPr algn="l"/>
                      <a:r>
                        <a:rPr lang="en-US" sz="800" b="1" dirty="0"/>
                        <a:t>Q – Quality and Function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err="1"/>
                        <a:t>Proba-bility</a:t>
                      </a:r>
                      <a:endParaRPr lang="en-US" sz="1100" b="1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Staffing level is too low for the workload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5M€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3 (35%)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identified in Forecast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Move work to initial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ops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Secure funding for 2019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Staff plan review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178072"/>
                  </a:ext>
                </a:extLst>
              </a:tr>
              <a:tr h="6423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Target critical path is delayed because of a delay in manufacturing the port blocks.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The monolith vessel installation sequence is interrupted.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1M€</a:t>
                      </a:r>
                    </a:p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 procurement with Vessel (treatment failed)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with multiple manufacturers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Contract incentives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Multiple shifts for welding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190401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190401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Installation of target components in parallel with CF/Skanska installations impacts productivity in the Target Building, or is not in time for the Target Project to meet the "Ready for Beam on Target" milestone date.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3M€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1 low level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(65%)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CF to develop an integrated CF construction/Target installation schedule with acceptable "early access" dates.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site installation manager Mikael Jacobsson to clearly define installation priorities and decision making.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11637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Change of civil design CF, JIRA items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1M€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(65%)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Routine interface meetings with CF, all issues tracked in JIRA.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level definition of roles and responsibilities. 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Acknowledgement of Target ICD-Rs.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1,6M€ has been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added in EAC.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793039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96-</a:t>
                      </a:r>
                    </a:p>
                    <a:p>
                      <a:pPr algn="ctr"/>
                      <a:r>
                        <a:rPr lang="en-US" sz="1100" dirty="0"/>
                        <a:t>105,</a:t>
                      </a:r>
                    </a:p>
                    <a:p>
                      <a:pPr algn="ctr"/>
                      <a:r>
                        <a:rPr lang="en-US" sz="1100" dirty="0"/>
                        <a:t>114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In-kind partners do not deliver full scope or on time.</a:t>
                      </a:r>
                    </a:p>
                    <a:p>
                      <a:pPr algn="l"/>
                      <a:r>
                        <a:rPr lang="en-US" sz="1100" dirty="0"/>
                        <a:t>(</a:t>
                      </a:r>
                      <a:r>
                        <a:rPr lang="en-US" sz="1100" dirty="0" err="1"/>
                        <a:t>eg</a:t>
                      </a:r>
                      <a:r>
                        <a:rPr lang="en-US" sz="1100" dirty="0"/>
                        <a:t>. UK - ACF 9.5M€)</a:t>
                      </a:r>
                    </a:p>
                    <a:p>
                      <a:pPr algn="l"/>
                      <a:r>
                        <a:rPr lang="en-US" sz="1100" dirty="0"/>
                        <a:t>Cost</a:t>
                      </a:r>
                      <a:r>
                        <a:rPr lang="en-US" sz="1100" baseline="0" dirty="0"/>
                        <a:t> exceeds cost book value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16</a:t>
                      </a:r>
                      <a:r>
                        <a:rPr lang="en-US" sz="1100" dirty="0"/>
                        <a:t>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7-9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Hand off Design work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InKind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CDRs complete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Leverage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In-kind review committee support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Oversight and engagement, face-to-face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180601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771848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Casks and associated handling devices - taken back from </a:t>
                      </a:r>
                      <a:r>
                        <a:rPr lang="en-US" sz="1100" dirty="0" err="1"/>
                        <a:t>InKind</a:t>
                      </a:r>
                      <a:r>
                        <a:rPr lang="en-US" sz="1100" dirty="0"/>
                        <a:t>, also cost increase due to more deliverables and extended schedule.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7.9</a:t>
                      </a:r>
                      <a:r>
                        <a:rPr lang="en-US" sz="1100" dirty="0"/>
                        <a:t>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0-3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 shift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 Systems Engineering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Procurement plan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Review functional specifications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 scope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ops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10237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31504" y="6167046"/>
            <a:ext cx="830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553506" y="6582544"/>
            <a:ext cx="37946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*Data from </a:t>
            </a:r>
            <a:r>
              <a:rPr lang="sv-SE" sz="900" dirty="0" err="1"/>
              <a:t>Exonaut</a:t>
            </a:r>
            <a:r>
              <a:rPr lang="sv-SE" sz="900" dirty="0"/>
              <a:t> – </a:t>
            </a:r>
            <a:r>
              <a:rPr lang="sv-SE" sz="900" dirty="0" err="1"/>
              <a:t>sorted</a:t>
            </a:r>
            <a:r>
              <a:rPr lang="sv-SE" sz="900" dirty="0"/>
              <a:t> </a:t>
            </a:r>
            <a:r>
              <a:rPr lang="en-US" sz="900" dirty="0"/>
              <a:t>Cost &amp; Schedule, remaining part of project time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42905152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0AE6F97-FF8B-D145-AF26-43B2DF08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v-SE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5ADA6FB9-0D28-9342-81DC-6087FA138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772816"/>
            <a:ext cx="10369152" cy="4421088"/>
          </a:xfrm>
        </p:spPr>
        <p:txBody>
          <a:bodyPr/>
          <a:lstStyle/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Since the Rebaseline CF has held the site early access dates; however,  we have seen slips with Inkind deliveries. (adding 4.2M in SV)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all Target WP installations are with &lt; 40 days float to Critical Path.</a:t>
            </a:r>
          </a:p>
          <a:p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has entered installation phase, mainly for ACF, the Vessel installation activities begin in December 2019.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 Inkind interest was secured for several large work packages which required organizational changes at ESS to support inhouse design and procurements. 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Due to ongoing difficulties finding equipment suppliers, a major schedule risk remains with manufacturing and equipment deliveries.</a:t>
            </a:r>
          </a:p>
          <a:p>
            <a:pPr eaLnBrk="1" hangingPunct="1"/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Ready for Beam milestone is March 2022 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B2203A2B-DAED-1640-9499-880338B0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6259F-8C9B-FC46-A6E5-F1BC8F8578C8}" type="slidenum">
              <a:rPr lang="sv-SE" altLang="sv-SE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sv-SE" altLang="sv-S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507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56792"/>
            <a:ext cx="10814992" cy="4968552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600" dirty="0"/>
              <a:t>Deliveries, Installation, and commissioning</a:t>
            </a:r>
            <a:endParaRPr lang="sv-SE" sz="1600" dirty="0"/>
          </a:p>
          <a:p>
            <a:pPr lvl="1"/>
            <a:r>
              <a:rPr lang="en-US" sz="1400" dirty="0"/>
              <a:t>The civil works continues in all parts of the D02 target station building, Concrete casting for ACF level 2 complete, at crane shelf level, and A2T at vault level roof 3 of 3 completed, </a:t>
            </a:r>
          </a:p>
          <a:p>
            <a:pPr lvl="1"/>
            <a:r>
              <a:rPr lang="en-US" sz="1400" dirty="0"/>
              <a:t>Ground Shielding delivered to ESS ERIC as well as several HVAC shipments and is placed in storage.</a:t>
            </a:r>
            <a:endParaRPr lang="sv-SE" sz="1400" dirty="0"/>
          </a:p>
          <a:p>
            <a:pPr lvl="1"/>
            <a:r>
              <a:rPr lang="en-US" sz="1400" dirty="0"/>
              <a:t>Cryogenic Hydrogen System and Helium </a:t>
            </a:r>
            <a:r>
              <a:rPr lang="en-US" sz="1400" dirty="0" err="1"/>
              <a:t>Cryoplant</a:t>
            </a:r>
            <a:r>
              <a:rPr lang="en-US" sz="1400" dirty="0"/>
              <a:t> equipment delivered and installed, commissioning ongoing. TMCP impeller fixed, redesigned start logic at power cabinet</a:t>
            </a:r>
          </a:p>
          <a:p>
            <a:pPr lvl="1"/>
            <a:r>
              <a:rPr lang="en-US" sz="1400" dirty="0"/>
              <a:t>CMS: Technical specification document for CTL&amp;HTL has been finished. And it started the review process. (reviewed by </a:t>
            </a:r>
            <a:r>
              <a:rPr lang="en-US" sz="1400" dirty="0" err="1"/>
              <a:t>Jarek</a:t>
            </a:r>
            <a:r>
              <a:rPr lang="en-US" sz="1400" dirty="0"/>
              <a:t> and Philipp in ESS. Additionally, Jülich Prof. Hans and Yannick are asked to review/check it as well.)</a:t>
            </a:r>
          </a:p>
          <a:p>
            <a:pPr lvl="1"/>
            <a:endParaRPr lang="sv-SE" sz="1400" dirty="0"/>
          </a:p>
          <a:p>
            <a:pPr lvl="0"/>
            <a:r>
              <a:rPr lang="en-US" sz="1600" dirty="0"/>
              <a:t>Components</a:t>
            </a:r>
            <a:endParaRPr lang="sv-SE" sz="1600" dirty="0"/>
          </a:p>
          <a:p>
            <a:pPr lvl="1"/>
            <a:r>
              <a:rPr lang="en-US" sz="1400" dirty="0"/>
              <a:t>Monolith water cooled Inner Shielding prototype design finalized, manufactured, inspected and tested SAT.  Proving design is acceptable.</a:t>
            </a:r>
            <a:endParaRPr lang="sv-SE" sz="1400" dirty="0"/>
          </a:p>
          <a:p>
            <a:pPr lvl="1"/>
            <a:r>
              <a:rPr lang="en-US" sz="1400" dirty="0"/>
              <a:t>TSS CDR 1 of 3 completed successfully, supports hardware selections (CDR 2 and 3 moved 10 weeks)</a:t>
            </a:r>
          </a:p>
          <a:p>
            <a:pPr lvl="1"/>
            <a:r>
              <a:rPr lang="en-US" sz="1400" dirty="0"/>
              <a:t>A hydrostatic pressure test on one of the PBW prototypes was successfully carried out. No pores, no leakages and no breakage occurred with pressure up to 15 bar (design pressure is 5 bar)</a:t>
            </a:r>
          </a:p>
          <a:p>
            <a:pPr lvl="1"/>
            <a:r>
              <a:rPr lang="en-US" sz="1400" dirty="0"/>
              <a:t>Welding of cold and thermal moderators has been completed and tested. </a:t>
            </a:r>
          </a:p>
          <a:p>
            <a:pPr marL="457200" lvl="1" indent="0">
              <a:buNone/>
            </a:pPr>
            <a:endParaRPr lang="en-US" sz="1400" dirty="0"/>
          </a:p>
          <a:p>
            <a:pPr lvl="0"/>
            <a:r>
              <a:rPr lang="en-US" sz="1600" dirty="0"/>
              <a:t>Analysis</a:t>
            </a:r>
          </a:p>
          <a:p>
            <a:pPr lvl="1"/>
            <a:r>
              <a:rPr lang="en-US" sz="1400" dirty="0"/>
              <a:t>Fire analysis of TSS is complete. Results conclude we will be able to cope with a large fire and TSS will still be able to stop the proton beam. </a:t>
            </a:r>
          </a:p>
          <a:p>
            <a:pPr lvl="1"/>
            <a:r>
              <a:rPr lang="en-US" sz="1400" dirty="0"/>
              <a:t>The Functional Spec format and content has been resolved. ICS is preparing for the PDR for the Target cooling process control system</a:t>
            </a:r>
          </a:p>
          <a:p>
            <a:pPr lvl="1"/>
            <a:r>
              <a:rPr lang="en-US" sz="1400" dirty="0"/>
              <a:t>TIK 6.1 for ACF has been signed, presentation to IKRC Jan 31st.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4056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448" y="1844825"/>
            <a:ext cx="10297144" cy="428133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dirty="0"/>
              <a:t>Manufacturing contracts awarded for several large in-house &amp; in-kind hardware; </a:t>
            </a:r>
            <a:endParaRPr lang="sv-SE" dirty="0"/>
          </a:p>
          <a:p>
            <a:pPr lvl="1"/>
            <a:r>
              <a:rPr lang="en-US" dirty="0"/>
              <a:t>Tuning Beam Dump </a:t>
            </a:r>
            <a:endParaRPr lang="sv-SE" dirty="0"/>
          </a:p>
          <a:p>
            <a:pPr lvl="1"/>
            <a:r>
              <a:rPr lang="en-US" dirty="0"/>
              <a:t>Outer Shielding, Part 1 and 2 for Inner shielding</a:t>
            </a:r>
          </a:p>
          <a:p>
            <a:pPr lvl="1"/>
            <a:r>
              <a:rPr lang="en-US" dirty="0"/>
              <a:t>Proton Beam Drift Room shielding</a:t>
            </a:r>
            <a:endParaRPr lang="sv-SE" dirty="0"/>
          </a:p>
          <a:p>
            <a:pPr lvl="1"/>
            <a:r>
              <a:rPr lang="en-US" dirty="0"/>
              <a:t>NBEX port inserts material</a:t>
            </a:r>
            <a:endParaRPr lang="sv-SE" dirty="0"/>
          </a:p>
          <a:p>
            <a:pPr lvl="1"/>
            <a:r>
              <a:rPr lang="en-US" dirty="0"/>
              <a:t>Shaft Cutting Station in ACF</a:t>
            </a:r>
            <a:endParaRPr lang="sv-SE" dirty="0"/>
          </a:p>
          <a:p>
            <a:pPr lvl="1"/>
            <a:r>
              <a:rPr lang="en-US" dirty="0" err="1"/>
              <a:t>Interbay</a:t>
            </a:r>
            <a:r>
              <a:rPr lang="en-US" dirty="0"/>
              <a:t> confinement doors, and floor valves </a:t>
            </a:r>
            <a:endParaRPr lang="sv-SE" dirty="0"/>
          </a:p>
          <a:p>
            <a:pPr lvl="1"/>
            <a:r>
              <a:rPr lang="en-US" dirty="0"/>
              <a:t>Port </a:t>
            </a:r>
            <a:r>
              <a:rPr lang="sv-SE" dirty="0"/>
              <a:t>Blocks</a:t>
            </a:r>
          </a:p>
          <a:p>
            <a:pPr lvl="1"/>
            <a:r>
              <a:rPr lang="en-US" dirty="0"/>
              <a:t>Target Monitoring Plug Controls</a:t>
            </a:r>
            <a:endParaRPr lang="sv-SE" dirty="0"/>
          </a:p>
          <a:p>
            <a:pPr lvl="1"/>
            <a:r>
              <a:rPr lang="en-US" dirty="0"/>
              <a:t>Contract for Phase 1 of NBEX </a:t>
            </a:r>
          </a:p>
          <a:p>
            <a:pPr lvl="1"/>
            <a:r>
              <a:rPr lang="en-US" dirty="0"/>
              <a:t>Helium Cooling System</a:t>
            </a:r>
            <a:endParaRPr lang="sv-SE" dirty="0"/>
          </a:p>
          <a:p>
            <a:pPr lvl="1"/>
            <a:r>
              <a:rPr lang="en-US" dirty="0"/>
              <a:t>Design package for Radiolysis Gas Treatment System</a:t>
            </a:r>
            <a:endParaRPr lang="sv-SE" dirty="0"/>
          </a:p>
          <a:p>
            <a:pPr lv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845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sv-SE" altLang="sv-SE" sz="110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B75D-B210-4440-ADF4-68E1DC4C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628801"/>
            <a:ext cx="8352928" cy="46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64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343" y="76241"/>
            <a:ext cx="3641639" cy="1006933"/>
          </a:xfrm>
        </p:spPr>
        <p:txBody>
          <a:bodyPr>
            <a:normAutofit/>
          </a:bodyPr>
          <a:lstStyle/>
          <a:p>
            <a:r>
              <a:rPr lang="sv-SE" b="1" dirty="0"/>
              <a:t>Target </a:t>
            </a:r>
            <a:br>
              <a:rPr lang="sv-SE" b="1" dirty="0"/>
            </a:br>
            <a:r>
              <a:rPr lang="sv-SE" sz="2400" b="1" dirty="0"/>
              <a:t>Monolith – </a:t>
            </a:r>
            <a:r>
              <a:rPr lang="sv-SE" sz="2400" b="1" dirty="0" err="1"/>
              <a:t>Highbay</a:t>
            </a:r>
            <a:r>
              <a:rPr lang="sv-SE" sz="2400" b="1" dirty="0"/>
              <a:t> vault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115BC-487E-4422-894C-CB7CD3E79223}" type="slidenum"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BDF2F-FCD8-C943-8B47-1DFADD41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5"/>
          <a:stretch/>
        </p:blipFill>
        <p:spPr>
          <a:xfrm>
            <a:off x="1488000" y="1186249"/>
            <a:ext cx="9180000" cy="56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93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D36AE-0211-0F49-ADE1-E04A539E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84146"/>
            <a:ext cx="7335079" cy="5273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99E8A-4E60-A746-BC14-E9A88CB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3" y="283547"/>
            <a:ext cx="7139136" cy="1143000"/>
          </a:xfrm>
        </p:spPr>
        <p:txBody>
          <a:bodyPr/>
          <a:lstStyle/>
          <a:p>
            <a:r>
              <a:rPr lang="sv-SE" b="1" dirty="0"/>
              <a:t>A2T 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E99BC-C27C-F948-822A-2D8E7AB9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6986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sv-SE" dirty="0"/>
            </a:br>
            <a:r>
              <a:rPr lang="en-US" altLang="sv-SE" dirty="0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sv-SE" altLang="sv-SE" sz="1108"/>
          </a:p>
        </p:txBody>
      </p:sp>
      <p:pic>
        <p:nvPicPr>
          <p:cNvPr id="10" name="Bildobjekt 3">
            <a:extLst>
              <a:ext uri="{FF2B5EF4-FFF2-40B4-BE49-F238E27FC236}">
                <a16:creationId xmlns:a16="http://schemas.microsoft.com/office/drawing/2014/main" id="{3A7C248E-82C8-FB46-AE1F-F760DA213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492896"/>
            <a:ext cx="5328592" cy="404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ACFF9B-3E03-0846-8418-814F537CC429}"/>
              </a:ext>
            </a:extLst>
          </p:cNvPr>
          <p:cNvSpPr/>
          <p:nvPr/>
        </p:nvSpPr>
        <p:spPr>
          <a:xfrm>
            <a:off x="7116515" y="1982528"/>
            <a:ext cx="324217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Casting of slab above A2T tunnel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id:CD218E9E-6EBA-434E-9EE4-BF1E8A5D99CE">
            <a:extLst>
              <a:ext uri="{FF2B5EF4-FFF2-40B4-BE49-F238E27FC236}">
                <a16:creationId xmlns:a16="http://schemas.microsoft.com/office/drawing/2014/main" id="{8AABE66F-4E4E-324E-89C0-A23C32CBB78F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376" y="1579240"/>
            <a:ext cx="4642371" cy="34385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D5FA91-61BE-4D4B-892A-7076E78DED38}"/>
              </a:ext>
            </a:extLst>
          </p:cNvPr>
          <p:cNvSpPr/>
          <p:nvPr/>
        </p:nvSpPr>
        <p:spPr>
          <a:xfrm>
            <a:off x="1199456" y="5445224"/>
            <a:ext cx="343190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Mesh for casting joint in A2T vault.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169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708" y="0"/>
            <a:ext cx="7139136" cy="1143000"/>
          </a:xfrm>
        </p:spPr>
        <p:txBody>
          <a:bodyPr/>
          <a:lstStyle/>
          <a:p>
            <a:r>
              <a:rPr lang="sv-SE" dirty="0"/>
              <a:t>A2T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58545-0CC8-684D-926C-0F4C09C3F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9" r="1070" b="5895"/>
          <a:stretch/>
        </p:blipFill>
        <p:spPr>
          <a:xfrm>
            <a:off x="1524000" y="1013255"/>
            <a:ext cx="9144000" cy="58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4499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12246</TotalTime>
  <Words>2467</Words>
  <Application>Microsoft Macintosh PowerPoint</Application>
  <PresentationFormat>Widescreen</PresentationFormat>
  <Paragraphs>570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.AppleSystemUIFont</vt:lpstr>
      <vt:lpstr>Arial</vt:lpstr>
      <vt:lpstr>Calibri</vt:lpstr>
      <vt:lpstr>Times New Roman</vt:lpstr>
      <vt:lpstr>ESS Core Powerpoint</vt:lpstr>
      <vt:lpstr>Worksheet</vt:lpstr>
      <vt:lpstr>Target Technical Board March 13 2019</vt:lpstr>
      <vt:lpstr>Target Project is 43% complete</vt:lpstr>
      <vt:lpstr>Highlights</vt:lpstr>
      <vt:lpstr>Highlights</vt:lpstr>
      <vt:lpstr>Highlights  Recent Accomplishments</vt:lpstr>
      <vt:lpstr>Target  Monolith – Highbay vault</vt:lpstr>
      <vt:lpstr>A2T vault</vt:lpstr>
      <vt:lpstr> Recent Accomplishments</vt:lpstr>
      <vt:lpstr>A2T</vt:lpstr>
      <vt:lpstr>Active  Cell</vt:lpstr>
      <vt:lpstr>Highlights  Recent Accomplishments</vt:lpstr>
      <vt:lpstr>Active Cell – Technical Galleries</vt:lpstr>
      <vt:lpstr>Technical Gallery</vt:lpstr>
      <vt:lpstr>Utility + back of Monolith</vt:lpstr>
      <vt:lpstr>Highlights  Recent Accomplishments</vt:lpstr>
      <vt:lpstr>Highlights</vt:lpstr>
      <vt:lpstr>IKC package Summary</vt:lpstr>
      <vt:lpstr>ESS Target Station Collaborators</vt:lpstr>
      <vt:lpstr>Target In-Kind Packages</vt:lpstr>
      <vt:lpstr>Issues</vt:lpstr>
      <vt:lpstr>EV Graph</vt:lpstr>
      <vt:lpstr>L1 Milestones</vt:lpstr>
      <vt:lpstr>L2 Milestones</vt:lpstr>
      <vt:lpstr>EAC remaining after Rebaseline 1 of 3</vt:lpstr>
      <vt:lpstr>EAC remaining after Rebaseline 2 of 3</vt:lpstr>
      <vt:lpstr>EAC remaining after Rebaseline 3 of 3</vt:lpstr>
      <vt:lpstr>Target – Top 6 Risk Mitigation Status Value of cost risk* =  min 24 M€, max 37 M€, expected 31M€ (32M€)  </vt:lpstr>
      <vt:lpstr>Concluding Remarks</vt:lpstr>
    </vt:vector>
  </TitlesOfParts>
  <Manager/>
  <Company>ESS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Anthony</dc:creator>
  <cp:keywords/>
  <dc:description/>
  <cp:lastModifiedBy>Microsoft Office User</cp:lastModifiedBy>
  <cp:revision>220</cp:revision>
  <cp:lastPrinted>2019-02-18T09:14:56Z</cp:lastPrinted>
  <dcterms:created xsi:type="dcterms:W3CDTF">2013-10-29T16:05:10Z</dcterms:created>
  <dcterms:modified xsi:type="dcterms:W3CDTF">2019-03-19T09:15:35Z</dcterms:modified>
  <cp:category/>
</cp:coreProperties>
</file>