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  <p:sldMasterId id="2147483671" r:id="rId3"/>
    <p:sldMasterId id="2147483681" r:id="rId4"/>
    <p:sldMasterId id="2147483688" r:id="rId5"/>
  </p:sldMasterIdLst>
  <p:notesMasterIdLst>
    <p:notesMasterId r:id="rId26"/>
  </p:notesMasterIdLst>
  <p:sldIdLst>
    <p:sldId id="296" r:id="rId6"/>
    <p:sldId id="958" r:id="rId7"/>
    <p:sldId id="959" r:id="rId8"/>
    <p:sldId id="969" r:id="rId9"/>
    <p:sldId id="861" r:id="rId10"/>
    <p:sldId id="366" r:id="rId11"/>
    <p:sldId id="960" r:id="rId12"/>
    <p:sldId id="949" r:id="rId13"/>
    <p:sldId id="950" r:id="rId14"/>
    <p:sldId id="951" r:id="rId15"/>
    <p:sldId id="964" r:id="rId16"/>
    <p:sldId id="965" r:id="rId17"/>
    <p:sldId id="967" r:id="rId18"/>
    <p:sldId id="968" r:id="rId19"/>
    <p:sldId id="966" r:id="rId20"/>
    <p:sldId id="310" r:id="rId21"/>
    <p:sldId id="389" r:id="rId22"/>
    <p:sldId id="311" r:id="rId23"/>
    <p:sldId id="948" r:id="rId24"/>
    <p:sldId id="954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D9D9D9"/>
    <a:srgbClr val="BFBFBF"/>
    <a:srgbClr val="1E9FDB"/>
    <a:srgbClr val="76D6FF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6" autoAdjust="0"/>
    <p:restoredTop sz="93243" autoAdjust="0"/>
  </p:normalViewPr>
  <p:slideViewPr>
    <p:cSldViewPr>
      <p:cViewPr varScale="1">
        <p:scale>
          <a:sx n="77" d="100"/>
          <a:sy n="77" d="100"/>
        </p:scale>
        <p:origin x="132" y="282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2019-03-14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September</a:t>
            </a:r>
            <a:r>
              <a:rPr lang="en-US" baseline="0"/>
              <a:t> </a:t>
            </a:r>
            <a:r>
              <a:rPr lang="en-US" dirty="0"/>
              <a:t>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191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56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19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99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14/03/2019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3771"/>
          <a:stretch/>
        </p:blipFill>
        <p:spPr>
          <a:xfrm>
            <a:off x="-28843" y="0"/>
            <a:ext cx="12352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14/03/2019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7" b="7179"/>
          <a:stretch/>
        </p:blipFill>
        <p:spPr>
          <a:xfrm>
            <a:off x="-8164" y="-27384"/>
            <a:ext cx="12218015" cy="69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6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14/03/2019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"/>
            <a:ext cx="12192000" cy="685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273231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587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849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970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sz="1800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2019-03-14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274638"/>
            <a:ext cx="1584000" cy="84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91351" y="1955801"/>
            <a:ext cx="6355925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  <a:p>
            <a:pPr lvl="1"/>
            <a:r>
              <a:rPr lang="sv-SE" dirty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91349" y="-1"/>
            <a:ext cx="7683499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White bullet page</a:t>
            </a:r>
          </a:p>
        </p:txBody>
      </p:sp>
      <p:cxnSp>
        <p:nvCxnSpPr>
          <p:cNvPr id="4" name="Rak 5"/>
          <p:cNvCxnSpPr/>
          <p:nvPr userDrawn="1"/>
        </p:nvCxnSpPr>
        <p:spPr>
          <a:xfrm>
            <a:off x="-434764" y="1452399"/>
            <a:ext cx="1292852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285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2019-03-14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1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0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1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5283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3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14/03/2019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8832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4517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1401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7535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2019-03-14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5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251" y="319530"/>
            <a:ext cx="1810863" cy="7308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51115BC-487E-4422-894C-CB7CD3E79223}" type="slidenum">
              <a:rPr lang="en-GB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7103233B-D569-4A6E-878F-CDE152514C47}" type="datetime1">
              <a:rPr lang="en-GB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14/03/2019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50" r:id="rId3"/>
    <p:sldLayoutId id="2147483652" r:id="rId4"/>
    <p:sldLayoutId id="2147483653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2019-03-14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38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6049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071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3432" y="0"/>
            <a:ext cx="10363200" cy="1470025"/>
          </a:xfrm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 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Status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18252"/>
            <a:ext cx="5560368" cy="1752600"/>
          </a:xfrm>
        </p:spPr>
        <p:txBody>
          <a:bodyPr>
            <a:noAutofit/>
          </a:bodyPr>
          <a:lstStyle/>
          <a:p>
            <a:pPr defTabSz="315314"/>
            <a:r>
              <a:rPr lang="en-GB" sz="2400" b="1" dirty="0" smtClean="0"/>
              <a:t>Roland Garoby</a:t>
            </a:r>
            <a:endParaRPr lang="en-US" sz="2400" b="1" dirty="0"/>
          </a:p>
          <a:p>
            <a:pPr defTabSz="315314"/>
            <a:endParaRPr lang="en-GB" sz="1800" b="1" dirty="0"/>
          </a:p>
          <a:p>
            <a:pPr defTabSz="315314"/>
            <a:r>
              <a:rPr lang="en-GB" sz="1800" b="1" dirty="0" smtClean="0"/>
              <a:t>ESS Technical Director</a:t>
            </a:r>
            <a:endParaRPr lang="en-GB" sz="1800" b="1" dirty="0"/>
          </a:p>
          <a:p>
            <a:pPr defTabSz="315314"/>
            <a:r>
              <a:rPr lang="en-GB" sz="1800" b="1" dirty="0" smtClean="0"/>
              <a:t>14 March 2019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2698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Cryomodules and spoke cavities</a:t>
            </a:r>
            <a:endParaRPr lang="en-GB" dirty="0"/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8731" y="3016374"/>
            <a:ext cx="3717032" cy="27877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263352" y="1567176"/>
            <a:ext cx="2931790" cy="95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Prototype cryomodule delivered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at FREIA (Uppsala)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Start of test in February 2019</a:t>
            </a:r>
            <a:endParaRPr lang="en-GB" sz="16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31703" y="2200915"/>
            <a:ext cx="4652631" cy="3741920"/>
            <a:chOff x="3431704" y="2420888"/>
            <a:chExt cx="4652631" cy="37419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A35CD1-012C-8848-8EAE-A050E6693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704" y="3127106"/>
              <a:ext cx="4652631" cy="3035702"/>
            </a:xfrm>
            <a:prstGeom prst="rect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E0077BB1-B786-1246-8E05-CF539665FCD8}"/>
                </a:ext>
              </a:extLst>
            </p:cNvPr>
            <p:cNvSpPr txBox="1">
              <a:spLocks/>
            </p:cNvSpPr>
            <p:nvPr/>
          </p:nvSpPr>
          <p:spPr>
            <a:xfrm>
              <a:off x="4007768" y="2420888"/>
              <a:ext cx="3096344" cy="5880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57175" indent="-257175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1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35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 smtClean="0"/>
                <a:t>3 series spoke cavities have been tested and exceed requirements</a:t>
              </a:r>
              <a:endParaRPr lang="en-GB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" name="Image 12" descr="C:\Users\rabehasy\Documents\Sharing ownCloud\Décapage chimique\ESS\DSPK05\Vertical 1 et 2\Photos\2ème sens\20180628_093741.jpg">
            <a:extLst>
              <a:ext uri="{FF2B5EF4-FFF2-40B4-BE49-F238E27FC236}">
                <a16:creationId xmlns:a16="http://schemas.microsoft.com/office/drawing/2014/main" id="{D6920E2F-6813-AF47-8FAF-C12E2872A1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7" b="20432"/>
          <a:stretch/>
        </p:blipFill>
        <p:spPr bwMode="auto">
          <a:xfrm>
            <a:off x="10344472" y="4070664"/>
            <a:ext cx="1656184" cy="2137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1" descr="C:\Users\rabehasy\Downloads\20180620_145422.jpg">
            <a:extLst>
              <a:ext uri="{FF2B5EF4-FFF2-40B4-BE49-F238E27FC236}">
                <a16:creationId xmlns:a16="http://schemas.microsoft.com/office/drawing/2014/main" id="{F9D489EE-2B28-D74C-94E9-74B6D244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14128" r="17052"/>
          <a:stretch/>
        </p:blipFill>
        <p:spPr bwMode="auto">
          <a:xfrm>
            <a:off x="8472264" y="2907133"/>
            <a:ext cx="2075628" cy="2137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8084334" y="1749409"/>
            <a:ext cx="3772305" cy="931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Assembly of the 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series cryomodule will begin mid –March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Delivery at FREIA mid-May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GB" dirty="0" smtClean="0"/>
              <a:t>Work progresses actively at in-kind partners	(2/2)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4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Test </a:t>
            </a:r>
            <a:r>
              <a:rPr lang="en-GB" dirty="0"/>
              <a:t>infrastructure is operational at </a:t>
            </a:r>
            <a:r>
              <a:rPr lang="en-GB" dirty="0" smtClean="0"/>
              <a:t>partners</a:t>
            </a:r>
            <a:r>
              <a:rPr lang="en-GB" dirty="0"/>
              <a:t>’ </a:t>
            </a:r>
            <a:r>
              <a:rPr lang="en-GB" dirty="0" smtClean="0"/>
              <a:t>premises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1551476"/>
            <a:ext cx="10972800" cy="4345166"/>
          </a:xfrm>
        </p:spPr>
        <p:txBody>
          <a:bodyPr>
            <a:normAutofit/>
          </a:bodyPr>
          <a:lstStyle/>
          <a:p>
            <a:r>
              <a:rPr lang="en-GB" sz="2000" dirty="0"/>
              <a:t>Several Spoke prototypes tested in HNOSS</a:t>
            </a:r>
          </a:p>
          <a:p>
            <a:r>
              <a:rPr lang="en-GB" sz="2000" dirty="0" smtClean="0"/>
              <a:t>Successful validation </a:t>
            </a:r>
            <a:r>
              <a:rPr lang="en-GB" sz="2000" dirty="0"/>
              <a:t>test  </a:t>
            </a:r>
            <a:r>
              <a:rPr lang="en-GB" sz="2000" dirty="0" smtClean="0"/>
              <a:t>of high beta cavity assembly</a:t>
            </a:r>
            <a:endParaRPr lang="en-GB" sz="2000" dirty="0"/>
          </a:p>
          <a:p>
            <a:r>
              <a:rPr lang="en-GB" sz="2000" dirty="0" smtClean="0"/>
              <a:t>Spoke prototype cryomodule received and being connected.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(e.g. FREIA in Uppsala)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8EBF4C-D04C-7F4E-99FD-0A4BA5DADAFE}"/>
              </a:ext>
            </a:extLst>
          </p:cNvPr>
          <p:cNvGrpSpPr/>
          <p:nvPr/>
        </p:nvGrpSpPr>
        <p:grpSpPr>
          <a:xfrm>
            <a:off x="9428393" y="1664849"/>
            <a:ext cx="2009492" cy="2941072"/>
            <a:chOff x="7066996" y="2628900"/>
            <a:chExt cx="2009492" cy="29410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E54A0C-2DC3-1848-89F7-AA29CD38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996" y="2628900"/>
              <a:ext cx="2009492" cy="1600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D24ABE-BE40-2644-A9B6-2629DAE3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4699" y="4229100"/>
              <a:ext cx="2001789" cy="13408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2C7DFB-3B82-3B48-A353-07D267650FD2}"/>
                </a:ext>
              </a:extLst>
            </p:cNvPr>
            <p:cNvSpPr txBox="1"/>
            <p:nvPr/>
          </p:nvSpPr>
          <p:spPr>
            <a:xfrm>
              <a:off x="7493699" y="4166558"/>
              <a:ext cx="11560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Romea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 HNOSS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F1AB63-9D05-654A-B49E-47B34AE96C86}"/>
              </a:ext>
            </a:extLst>
          </p:cNvPr>
          <p:cNvGrpSpPr>
            <a:grpSpLocks noChangeAspect="1"/>
          </p:cNvGrpSpPr>
          <p:nvPr/>
        </p:nvGrpSpPr>
        <p:grpSpPr>
          <a:xfrm>
            <a:off x="3011413" y="2684270"/>
            <a:ext cx="6300061" cy="4134191"/>
            <a:chOff x="1952370" y="1648175"/>
            <a:chExt cx="7040392" cy="46200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ABA2FE-5E3D-9442-8B87-A5366EBD52E3}"/>
                </a:ext>
              </a:extLst>
            </p:cNvPr>
            <p:cNvGrpSpPr/>
            <p:nvPr/>
          </p:nvGrpSpPr>
          <p:grpSpPr>
            <a:xfrm>
              <a:off x="1952370" y="1648175"/>
              <a:ext cx="7040392" cy="4620007"/>
              <a:chOff x="1977084" y="1755269"/>
              <a:chExt cx="7040392" cy="4620007"/>
            </a:xfrm>
          </p:grpSpPr>
          <p:pic>
            <p:nvPicPr>
              <p:cNvPr id="15" name="Picture 3" descr="\\cern.ch\dfs\Users\r\ruber\Documents\FREIA\Documentation\Illustrations\Hall\freia-hall-layout-20140319.jpg">
                <a:extLst>
                  <a:ext uri="{FF2B5EF4-FFF2-40B4-BE49-F238E27FC236}">
                    <a16:creationId xmlns:a16="http://schemas.microsoft.com/office/drawing/2014/main" id="{9C60B3DC-149D-5B40-AC5B-6240482ABF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EA12CA-0C45-BB41-85EE-3D8C016DF902}"/>
                  </a:ext>
                </a:extLst>
              </p:cNvPr>
              <p:cNvSpPr txBox="1"/>
              <p:nvPr/>
            </p:nvSpPr>
            <p:spPr>
              <a:xfrm>
                <a:off x="3267599" y="2391471"/>
                <a:ext cx="1401159" cy="722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cryogenics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liquid helium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liquid nitrogen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87770F-D088-4F40-B771-BAF18153C2E4}"/>
                  </a:ext>
                </a:extLst>
              </p:cNvPr>
              <p:cNvSpPr txBox="1"/>
              <p:nvPr/>
            </p:nvSpPr>
            <p:spPr>
              <a:xfrm>
                <a:off x="4790286" y="2400622"/>
                <a:ext cx="1653490" cy="722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control room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equipment controls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data acquisition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DA1ADF-345E-0F41-A5EF-91DDB2A87777}"/>
                  </a:ext>
                </a:extLst>
              </p:cNvPr>
              <p:cNvSpPr txBox="1"/>
              <p:nvPr/>
            </p:nvSpPr>
            <p:spPr>
              <a:xfrm>
                <a:off x="4565062" y="5859360"/>
                <a:ext cx="1677200" cy="515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radio-frequency (RF) power sources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E6CA1-B35A-BA47-B113-914EA67ED254}"/>
                  </a:ext>
                </a:extLst>
              </p:cNvPr>
              <p:cNvSpPr txBox="1"/>
              <p:nvPr/>
            </p:nvSpPr>
            <p:spPr>
              <a:xfrm>
                <a:off x="6096282" y="5489310"/>
                <a:ext cx="1557823" cy="722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bunkers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test stands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horizontal cryostat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32F98F-2D7B-4E48-8143-530C43AE138B}"/>
                  </a:ext>
                </a:extLst>
              </p:cNvPr>
              <p:cNvSpPr txBox="1"/>
              <p:nvPr/>
            </p:nvSpPr>
            <p:spPr>
              <a:xfrm>
                <a:off x="7384757" y="5147656"/>
                <a:ext cx="1557823" cy="30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vertical cryostat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0C4D74-B823-F749-A1A2-823234ECF3BA}"/>
                </a:ext>
              </a:extLst>
            </p:cNvPr>
            <p:cNvSpPr txBox="1"/>
            <p:nvPr/>
          </p:nvSpPr>
          <p:spPr>
            <a:xfrm>
              <a:off x="3255432" y="2010464"/>
              <a:ext cx="2954375" cy="343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State-of-the-art Equipment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F40B65E-840D-0B48-9303-46AC2E7328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10" y="4195216"/>
            <a:ext cx="2183750" cy="21615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384E6F-3A5C-4748-99EE-D82BF4827CF9}"/>
              </a:ext>
            </a:extLst>
          </p:cNvPr>
          <p:cNvSpPr txBox="1"/>
          <p:nvPr/>
        </p:nvSpPr>
        <p:spPr>
          <a:xfrm>
            <a:off x="9074735" y="4870005"/>
            <a:ext cx="1354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HB package at FREIA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99FE4FD-875E-254F-8DB9-65F00AE5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53" y="2940709"/>
            <a:ext cx="1956882" cy="9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68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79051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3612626" y="2678714"/>
              <a:ext cx="469566" cy="175839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295800" y="2348880"/>
            <a:ext cx="2966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Target Building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103925"/>
            <a:ext cx="9518848" cy="804795"/>
          </a:xfrm>
        </p:spPr>
        <p:txBody>
          <a:bodyPr/>
          <a:lstStyle/>
          <a:p>
            <a:r>
              <a:rPr lang="en-US" dirty="0" smtClean="0"/>
              <a:t>ESS Target and Target building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 smtClean="0"/>
              <a:t>(Target subproject is 38% </a:t>
            </a:r>
            <a:r>
              <a:rPr lang="en-GB" sz="2800" dirty="0" smtClean="0"/>
              <a:t>complete)</a:t>
            </a:r>
            <a:endParaRPr lang="en-GB" sz="2800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1559496" y="1656184"/>
            <a:ext cx="8892480" cy="325952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 rot="21291795">
            <a:off x="6356876" y="1757488"/>
            <a:ext cx="706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130 m</a:t>
            </a:r>
          </a:p>
        </p:txBody>
      </p:sp>
      <p:sp>
        <p:nvSpPr>
          <p:cNvPr id="78" name="TextBox 77"/>
          <p:cNvSpPr txBox="1"/>
          <p:nvPr/>
        </p:nvSpPr>
        <p:spPr>
          <a:xfrm rot="2434085">
            <a:off x="10057391" y="1565549"/>
            <a:ext cx="60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22 m</a:t>
            </a:r>
          </a:p>
        </p:txBody>
      </p:sp>
      <p:sp>
        <p:nvSpPr>
          <p:cNvPr id="79" name="TextBox 78"/>
          <p:cNvSpPr txBox="1"/>
          <p:nvPr/>
        </p:nvSpPr>
        <p:spPr>
          <a:xfrm rot="5400000">
            <a:off x="10204761" y="2107877"/>
            <a:ext cx="60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37 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44762" y="1445933"/>
            <a:ext cx="968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High bay</a:t>
            </a:r>
          </a:p>
        </p:txBody>
      </p:sp>
      <p:cxnSp>
        <p:nvCxnSpPr>
          <p:cNvPr id="81" name="Straight Arrow Connector 80"/>
          <p:cNvCxnSpPr>
            <a:stCxn id="80" idx="2"/>
          </p:cNvCxnSpPr>
          <p:nvPr/>
        </p:nvCxnSpPr>
        <p:spPr>
          <a:xfrm flipH="1">
            <a:off x="6965242" y="1784488"/>
            <a:ext cx="863653" cy="1017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628615" y="2236975"/>
            <a:ext cx="1550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Transport hall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1862540" y="2549577"/>
            <a:ext cx="417036" cy="157821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8619529" y="459625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Beam expander hall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9358766" y="3782291"/>
            <a:ext cx="45230" cy="7566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478495" y="4356392"/>
            <a:ext cx="10081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Target </a:t>
            </a:r>
            <a:br>
              <a:rPr lang="en-GB" sz="1600" dirty="0">
                <a:solidFill>
                  <a:prstClr val="black"/>
                </a:solidFill>
                <a:latin typeface="Calibri"/>
              </a:rPr>
            </a:br>
            <a:r>
              <a:rPr lang="en-GB" sz="1600" dirty="0">
                <a:solidFill>
                  <a:prstClr val="black"/>
                </a:solidFill>
                <a:latin typeface="Calibri"/>
              </a:rPr>
              <a:t>monolith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7343132" y="4127788"/>
            <a:ext cx="356415" cy="4684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025239" y="4602614"/>
            <a:ext cx="1403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>
                <a:solidFill>
                  <a:prstClr val="black"/>
                </a:solidFill>
                <a:latin typeface="Calibri"/>
              </a:rPr>
              <a:t>Utilities block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9" name="Straight Arrow Connector 88"/>
          <p:cNvCxnSpPr>
            <a:stCxn id="88" idx="1"/>
          </p:cNvCxnSpPr>
          <p:nvPr/>
        </p:nvCxnSpPr>
        <p:spPr>
          <a:xfrm flipH="1" flipV="1">
            <a:off x="5913471" y="4336649"/>
            <a:ext cx="111769" cy="4352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729841" y="4602614"/>
            <a:ext cx="1302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Active cells</a:t>
            </a:r>
          </a:p>
        </p:txBody>
      </p:sp>
      <p:cxnSp>
        <p:nvCxnSpPr>
          <p:cNvPr id="91" name="Straight Arrow Connector 90"/>
          <p:cNvCxnSpPr>
            <a:stCxn id="90" idx="1"/>
          </p:cNvCxnSpPr>
          <p:nvPr/>
        </p:nvCxnSpPr>
        <p:spPr>
          <a:xfrm flipH="1" flipV="1">
            <a:off x="3865745" y="4524849"/>
            <a:ext cx="864096" cy="2470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/>
          <p:cNvSpPr/>
          <p:nvPr/>
        </p:nvSpPr>
        <p:spPr>
          <a:xfrm>
            <a:off x="2829711" y="1490843"/>
            <a:ext cx="2808312" cy="76421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Target Building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Utilities and cooling plant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Remote handling systems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6664299" y="2245311"/>
            <a:ext cx="4113373" cy="4498557"/>
            <a:chOff x="3980464" y="1484783"/>
            <a:chExt cx="4865843" cy="5321491"/>
          </a:xfrm>
        </p:grpSpPr>
        <p:pic>
          <p:nvPicPr>
            <p:cNvPr id="94" name="Content Placeholder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550" y="1484783"/>
              <a:ext cx="3963170" cy="5321491"/>
            </a:xfrm>
            <a:prstGeom prst="rect">
              <a:avLst/>
            </a:prstGeom>
          </p:spPr>
        </p:pic>
        <p:grpSp>
          <p:nvGrpSpPr>
            <p:cNvPr id="95" name="Group 94"/>
            <p:cNvGrpSpPr/>
            <p:nvPr/>
          </p:nvGrpSpPr>
          <p:grpSpPr>
            <a:xfrm>
              <a:off x="3980464" y="4772281"/>
              <a:ext cx="936104" cy="546118"/>
              <a:chOff x="3887239" y="4793447"/>
              <a:chExt cx="936104" cy="546118"/>
            </a:xfrm>
          </p:grpSpPr>
          <p:cxnSp>
            <p:nvCxnSpPr>
              <p:cNvPr id="110" name="Straight Arrow Connector 109"/>
              <p:cNvCxnSpPr/>
              <p:nvPr/>
            </p:nvCxnSpPr>
            <p:spPr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/>
              <p:cNvSpPr txBox="1"/>
              <p:nvPr/>
            </p:nvSpPr>
            <p:spPr>
              <a:xfrm rot="20791870">
                <a:off x="3887239" y="4793447"/>
                <a:ext cx="936104" cy="546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6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proton</a:t>
                </a:r>
                <a:br>
                  <a:rPr lang="en-US" sz="120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beam</a:t>
                </a: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5029195" y="5053977"/>
              <a:ext cx="936104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proton</a:t>
              </a:r>
              <a:br>
                <a:rPr lang="en-US" sz="1200" dirty="0">
                  <a:solidFill>
                    <a:prstClr val="black"/>
                  </a:solidFill>
                  <a:latin typeface="Calibri"/>
                </a:rPr>
              </a:b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beam window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929610" y="1902293"/>
              <a:ext cx="1465432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proton beam instrumentation plug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118273" y="1526536"/>
              <a:ext cx="1228523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Moderator </a:t>
              </a:r>
              <a:r>
                <a:rPr lang="en-US" sz="1200">
                  <a:solidFill>
                    <a:prstClr val="white"/>
                  </a:solidFill>
                  <a:latin typeface="Calibri"/>
                </a:rPr>
                <a:t>and reflector</a:t>
              </a: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4782" y="4934498"/>
              <a:ext cx="682014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target wheel 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663266" y="3776267"/>
              <a:ext cx="1183041" cy="98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neutron beam extraction port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185614" y="2098693"/>
              <a:ext cx="1080121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monolith vessel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685162" y="4810734"/>
              <a:ext cx="1161144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target monitoring plug</a:t>
              </a:r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V="1">
              <a:off x="5399555" y="4904187"/>
              <a:ext cx="100596" cy="32694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 flipV="1">
              <a:off x="5449852" y="2617412"/>
              <a:ext cx="557008" cy="170399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6440066" y="2072655"/>
              <a:ext cx="102983" cy="248661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99" idx="0"/>
            </p:cNvCxnSpPr>
            <p:nvPr/>
          </p:nvCxnSpPr>
          <p:spPr>
            <a:xfrm flipH="1" flipV="1">
              <a:off x="6910506" y="4559265"/>
              <a:ext cx="95283" cy="375233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 flipV="1">
              <a:off x="7320879" y="4149081"/>
              <a:ext cx="404795" cy="15330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7248873" y="4365106"/>
              <a:ext cx="476801" cy="49913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7320879" y="2639767"/>
              <a:ext cx="245062" cy="501203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ounded Rectangle 111"/>
          <p:cNvSpPr/>
          <p:nvPr/>
        </p:nvSpPr>
        <p:spPr>
          <a:xfrm>
            <a:off x="2159353" y="5174873"/>
            <a:ext cx="4004838" cy="1485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457160"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Target Monolith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Rotating solid tungsten target (11 t, 23.3 rpm)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Moderators (LH</a:t>
            </a:r>
            <a:r>
              <a:rPr lang="en-GB" sz="1400" b="1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GB" sz="1400" b="1" dirty="0">
                <a:solidFill>
                  <a:prstClr val="white"/>
                </a:solidFill>
                <a:latin typeface="Calibri"/>
              </a:rPr>
              <a:t> – 17 K and H</a:t>
            </a:r>
            <a:r>
              <a:rPr lang="en-GB" sz="1400" b="1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GB" sz="1400" b="1" dirty="0">
                <a:solidFill>
                  <a:prstClr val="white"/>
                </a:solidFill>
                <a:latin typeface="Calibri"/>
              </a:rPr>
              <a:t>O – 300 K)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Helium gas cooling of target (11 bar, 3 Kg/s)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Target Safety System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Diagnostics and instrumentation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endParaRPr lang="en-GB" sz="1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2" grpId="0"/>
      <p:bldP spid="84" grpId="0"/>
      <p:bldP spid="86" grpId="0"/>
      <p:bldP spid="88" grpId="0"/>
      <p:bldP spid="90" grpId="0"/>
      <p:bldP spid="92" grpId="0" animBg="1"/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err="1" smtClean="0"/>
              <a:t>High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bay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slab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will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soon</a:t>
            </a:r>
            <a:r>
              <a:rPr lang="sv-SE" sz="3200" b="1" dirty="0" smtClean="0"/>
              <a:t> be </a:t>
            </a:r>
            <a:r>
              <a:rPr lang="sv-SE" sz="3200" b="1" dirty="0" err="1" smtClean="0"/>
              <a:t>cast</a:t>
            </a:r>
            <a:r>
              <a:rPr lang="sv-SE" sz="3200" b="1" dirty="0" smtClean="0"/>
              <a:t/>
            </a:r>
            <a:br>
              <a:rPr lang="sv-SE" sz="3200" b="1" dirty="0" smtClean="0"/>
            </a:br>
            <a:r>
              <a:rPr lang="sv-SE" sz="2800" b="1" dirty="0" smtClean="0"/>
              <a:t>(CF is 67 % </a:t>
            </a:r>
            <a:r>
              <a:rPr lang="sv-SE" sz="2800" b="1" dirty="0" err="1" smtClean="0"/>
              <a:t>complete</a:t>
            </a:r>
            <a:r>
              <a:rPr lang="sv-SE" sz="2800" b="1" dirty="0" smtClean="0"/>
              <a:t>)</a:t>
            </a:r>
            <a:endParaRPr lang="sv-SE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54654"/>
            <a:ext cx="8105019" cy="540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00185"/>
            <a:ext cx="9518848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Construction of Active Cells is advancing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412776"/>
            <a:ext cx="8167836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9518848" cy="1143000"/>
          </a:xfrm>
        </p:spPr>
        <p:txBody>
          <a:bodyPr/>
          <a:lstStyle/>
          <a:p>
            <a:r>
              <a:rPr lang="en-US" b="1" dirty="0" smtClean="0"/>
              <a:t>Construction of experimental hall E01 is  well </a:t>
            </a:r>
            <a:r>
              <a:rPr lang="en-US" b="1" dirty="0" smtClean="0"/>
              <a:t>advanced</a:t>
            </a:r>
            <a:br>
              <a:rPr lang="en-US" b="1" dirty="0" smtClean="0"/>
            </a:br>
            <a:r>
              <a:rPr lang="en-US" sz="2800" b="1" dirty="0" smtClean="0"/>
              <a:t>(NSS is 27 % complete)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7646"/>
          <a:stretch/>
        </p:blipFill>
        <p:spPr>
          <a:xfrm>
            <a:off x="839416" y="1457633"/>
            <a:ext cx="10081120" cy="53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93B6D2-835C-DF4E-BFD8-4C8D19A88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4678"/>
            <a:ext cx="9518848" cy="56207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Moved to site in summer 2018 -</a:t>
            </a:r>
            <a:br>
              <a:rPr lang="en-US" sz="3200" dirty="0"/>
            </a:br>
            <a:r>
              <a:rPr lang="en-US" sz="3200" dirty="0"/>
              <a:t>Moving to permanent office and lab buildings in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5ADBB8-9829-6146-B68F-B6F96C94A082}"/>
              </a:ext>
            </a:extLst>
          </p:cNvPr>
          <p:cNvGrpSpPr/>
          <p:nvPr/>
        </p:nvGrpSpPr>
        <p:grpSpPr>
          <a:xfrm>
            <a:off x="2135560" y="1492097"/>
            <a:ext cx="7736408" cy="5054131"/>
            <a:chOff x="1524000" y="0"/>
            <a:chExt cx="9180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0" y="0"/>
              <a:ext cx="9180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7" name="Rectangle 6"/>
            <p:cNvSpPr/>
            <p:nvPr/>
          </p:nvSpPr>
          <p:spPr>
            <a:xfrm>
              <a:off x="6203333" y="4582583"/>
              <a:ext cx="1253665" cy="844147"/>
            </a:xfrm>
            <a:prstGeom prst="rect">
              <a:avLst/>
            </a:prstGeom>
            <a:solidFill>
              <a:srgbClr val="FFC000">
                <a:alpha val="37000"/>
              </a:srgbClr>
            </a:solidFill>
            <a:ln w="53975" cmpd="sng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ie 9"/>
            <p:cNvSpPr/>
            <p:nvPr/>
          </p:nvSpPr>
          <p:spPr>
            <a:xfrm>
              <a:off x="2495770" y="2501615"/>
              <a:ext cx="2735792" cy="3096344"/>
            </a:xfrm>
            <a:prstGeom prst="pie">
              <a:avLst>
                <a:gd name="adj1" fmla="val 5250430"/>
                <a:gd name="adj2" fmla="val 12222113"/>
              </a:avLst>
            </a:prstGeom>
            <a:solidFill>
              <a:srgbClr val="FFC000">
                <a:alpha val="50000"/>
              </a:srgbClr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036189" y="5804528"/>
              <a:ext cx="3367314" cy="792825"/>
            </a:xfrm>
            <a:custGeom>
              <a:avLst/>
              <a:gdLst>
                <a:gd name="connsiteX0" fmla="*/ 0 w 3367314"/>
                <a:gd name="connsiteY0" fmla="*/ 1059543 h 1059543"/>
                <a:gd name="connsiteX1" fmla="*/ 3367314 w 3367314"/>
                <a:gd name="connsiteY1" fmla="*/ 1059543 h 1059543"/>
                <a:gd name="connsiteX2" fmla="*/ 3352800 w 3367314"/>
                <a:gd name="connsiteY2" fmla="*/ 0 h 1059543"/>
                <a:gd name="connsiteX3" fmla="*/ 885371 w 3367314"/>
                <a:gd name="connsiteY3" fmla="*/ 0 h 10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7314" h="1059543">
                  <a:moveTo>
                    <a:pt x="0" y="1059543"/>
                  </a:moveTo>
                  <a:lnTo>
                    <a:pt x="3367314" y="1059543"/>
                  </a:lnTo>
                  <a:lnTo>
                    <a:pt x="3352800" y="0"/>
                  </a:lnTo>
                  <a:lnTo>
                    <a:pt x="885371" y="0"/>
                  </a:lnTo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59058" y="6016274"/>
              <a:ext cx="2052158" cy="4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Lund Tramway Depot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73577" y="2651480"/>
              <a:ext cx="1234912" cy="12946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Permanent</a:t>
              </a: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Office Campus</a:t>
              </a: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2021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85410" y="4259417"/>
              <a:ext cx="2382449" cy="709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New 2018 ESS offices for all staff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6FC09C8-5FB3-A84D-A501-A59DB3ACDC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0163" y="2986361"/>
              <a:ext cx="1634564" cy="1609952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E4B21A4-448A-D841-8286-37FE2A847F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3912" y="5849694"/>
              <a:ext cx="763852" cy="387238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FD8FB9-941B-6141-8356-E2DEC66A77F4}"/>
                </a:ext>
              </a:extLst>
            </p:cNvPr>
            <p:cNvSpPr txBox="1"/>
            <p:nvPr/>
          </p:nvSpPr>
          <p:spPr>
            <a:xfrm>
              <a:off x="4707092" y="6052266"/>
              <a:ext cx="795466" cy="4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Bus 20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D05D79-8276-5244-9860-AD904890C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8743" y="216964"/>
              <a:ext cx="4382543" cy="3212037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F3F926F-13A5-624D-8334-888A33FEF7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3248" y="5202001"/>
              <a:ext cx="641749" cy="602526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28C4CB-E5B1-474A-BDAC-69886B442832}"/>
                </a:ext>
              </a:extLst>
            </p:cNvPr>
            <p:cNvSpPr txBox="1"/>
            <p:nvPr/>
          </p:nvSpPr>
          <p:spPr>
            <a:xfrm>
              <a:off x="1873577" y="5521147"/>
              <a:ext cx="1234912" cy="709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PermanentEntrance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6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2E04D4-2D5C-6943-8A0A-273C673A15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864" y="1497377"/>
            <a:ext cx="7236296" cy="53210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C822B-0928-654A-BF60-23BCDC7C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FA038-77AE-054B-AEBC-3A5E5190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8654"/>
            <a:ext cx="9518848" cy="562074"/>
          </a:xfrm>
        </p:spPr>
        <p:txBody>
          <a:bodyPr>
            <a:normAutofit fontScale="90000"/>
          </a:bodyPr>
          <a:lstStyle/>
          <a:p>
            <a:r>
              <a:rPr lang="sv-SE" sz="3600" dirty="0"/>
              <a:t>Office and </a:t>
            </a:r>
            <a:r>
              <a:rPr lang="sv-SE" sz="3600" dirty="0" err="1"/>
              <a:t>Laboratory</a:t>
            </a:r>
            <a:r>
              <a:rPr lang="sv-SE" sz="3600" dirty="0"/>
              <a:t> Campus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D79E-CCF2-E648-9BD3-D6FBB97B7721}"/>
              </a:ext>
            </a:extLst>
          </p:cNvPr>
          <p:cNvSpPr txBox="1"/>
          <p:nvPr/>
        </p:nvSpPr>
        <p:spPr>
          <a:xfrm>
            <a:off x="407368" y="2060848"/>
            <a:ext cx="4104456" cy="42484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300" b="1" dirty="0">
                <a:solidFill>
                  <a:srgbClr val="0094CA"/>
                </a:solidFill>
              </a:rPr>
              <a:t>Ground breaking for the ESS Offices and Laboratories</a:t>
            </a:r>
          </a:p>
          <a:p>
            <a:endParaRPr lang="en-US" sz="2300" b="1" dirty="0">
              <a:solidFill>
                <a:srgbClr val="0094C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December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Campus will consist of 3 buildings, 450 workspaces, 16 labs and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115BC-487E-4422-894C-CB7CD3E79223}" type="slidenum">
              <a:rPr lang="en-GB" sz="12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</a:t>
            </a:fld>
            <a:endParaRPr lang="en-GB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Campus </a:t>
            </a:r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836" y="1124744"/>
            <a:ext cx="7440612" cy="568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CAFE5-3A9D-A544-A65E-19ECC706301A}"/>
              </a:ext>
            </a:extLst>
          </p:cNvPr>
          <p:cNvSpPr txBox="1"/>
          <p:nvPr/>
        </p:nvSpPr>
        <p:spPr>
          <a:xfrm>
            <a:off x="8418748" y="2305078"/>
            <a:ext cx="127765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Labs and Workshops</a:t>
            </a:r>
            <a:endParaRPr lang="sv-S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E8B51-AFA7-DE4E-B695-92CAF763CEE2}"/>
              </a:ext>
            </a:extLst>
          </p:cNvPr>
          <p:cNvSpPr/>
          <p:nvPr/>
        </p:nvSpPr>
        <p:spPr>
          <a:xfrm>
            <a:off x="479376" y="2413835"/>
            <a:ext cx="3096344" cy="259934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v-S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7FCBB-607A-F140-965D-649588B91135}"/>
              </a:ext>
            </a:extLst>
          </p:cNvPr>
          <p:cNvSpPr txBox="1"/>
          <p:nvPr/>
        </p:nvSpPr>
        <p:spPr>
          <a:xfrm>
            <a:off x="603650" y="2484257"/>
            <a:ext cx="202115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Offices, auditorium canteen</a:t>
            </a:r>
            <a:endParaRPr lang="sv-SE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69DA004-DE5F-4A4E-8C23-2618BF1078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88" y="3130588"/>
            <a:ext cx="2880320" cy="1801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70B63-3604-0B48-8310-1B305A0BCE07}"/>
              </a:ext>
            </a:extLst>
          </p:cNvPr>
          <p:cNvSpPr txBox="1"/>
          <p:nvPr/>
        </p:nvSpPr>
        <p:spPr>
          <a:xfrm>
            <a:off x="7687005" y="5050768"/>
            <a:ext cx="1050595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Entrance Building</a:t>
            </a:r>
            <a:endParaRPr lang="sv-S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8E4F5-0B23-F743-BDC2-29443E30831C}"/>
              </a:ext>
            </a:extLst>
          </p:cNvPr>
          <p:cNvSpPr txBox="1"/>
          <p:nvPr/>
        </p:nvSpPr>
        <p:spPr>
          <a:xfrm>
            <a:off x="6804526" y="3455489"/>
            <a:ext cx="3996966" cy="369332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</a:rPr>
              <a:t>Plan to move in early 2021</a:t>
            </a:r>
          </a:p>
        </p:txBody>
      </p:sp>
    </p:spTree>
    <p:extLst>
      <p:ext uri="{BB962C8B-B14F-4D97-AF65-F5344CB8AC3E}">
        <p14:creationId xmlns:p14="http://schemas.microsoft.com/office/powerpoint/2010/main" val="33172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EAB7-4FDE-FB4F-B7D0-A33181B0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Key activities </a:t>
            </a:r>
            <a:r>
              <a:rPr lang="en-US" sz="3600" dirty="0" smtClean="0"/>
              <a:t>in 2019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9EECF-BBF0-7749-82B2-52E088DC1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Install and start commissioning next stage of the </a:t>
            </a:r>
            <a:r>
              <a:rPr lang="en-US" sz="2800" dirty="0" err="1"/>
              <a:t>linac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Target Building access granted for start of technical (Target) equipment installation </a:t>
            </a:r>
          </a:p>
          <a:p>
            <a:endParaRPr lang="en-US" sz="2800" dirty="0"/>
          </a:p>
          <a:p>
            <a:r>
              <a:rPr lang="en-US" sz="2800" dirty="0"/>
              <a:t>Start instrument installation in long beamline Experimental Hall</a:t>
            </a:r>
          </a:p>
          <a:p>
            <a:endParaRPr lang="en-US" sz="2800" dirty="0"/>
          </a:p>
          <a:p>
            <a:r>
              <a:rPr lang="en-US" sz="2800" dirty="0"/>
              <a:t>Begin construction of Campus and Lab Buildings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F9BF3-8C0C-314B-82FE-847C463E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99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90" y="165308"/>
            <a:ext cx="9518848" cy="1143000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Organisation</a:t>
            </a:r>
            <a:r>
              <a:rPr lang="en-US" sz="3200" b="1" dirty="0"/>
              <a:t> and People</a:t>
            </a:r>
            <a:r>
              <a:rPr lang="en-GB" sz="3200" b="1" dirty="0"/>
              <a:t>	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760" y="1016093"/>
            <a:ext cx="7597868" cy="55781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63567" y="2549241"/>
            <a:ext cx="3335256" cy="3071379"/>
            <a:chOff x="3735915" y="4618018"/>
            <a:chExt cx="3613194" cy="3327327"/>
          </a:xfrm>
        </p:grpSpPr>
        <p:grpSp>
          <p:nvGrpSpPr>
            <p:cNvPr id="7" name="Group 6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471</a:t>
                </a:r>
                <a:endParaRPr kumimoji="0" lang="en-US" sz="378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8" name="Picture 7" descr="elated imag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541138" y="2549240"/>
            <a:ext cx="3335256" cy="3071379"/>
            <a:chOff x="-949710" y="3908461"/>
            <a:chExt cx="3613194" cy="3327327"/>
          </a:xfrm>
        </p:grpSpPr>
        <p:grpSp>
          <p:nvGrpSpPr>
            <p:cNvPr id="12" name="Group 11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48</a:t>
                </a:r>
                <a:endParaRPr kumimoji="0" lang="en-US" sz="378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Citizenships</a:t>
                </a:r>
              </a:p>
            </p:txBody>
          </p:sp>
        </p:grpSp>
        <p:pic>
          <p:nvPicPr>
            <p:cNvPr id="13" name="Picture 2" descr="elated im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7285364" y="2549241"/>
            <a:ext cx="3335256" cy="3071379"/>
            <a:chOff x="314325" y="2244798"/>
            <a:chExt cx="3613194" cy="3327327"/>
          </a:xfrm>
        </p:grpSpPr>
        <p:grpSp>
          <p:nvGrpSpPr>
            <p:cNvPr id="17" name="Group 16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~ 100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1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12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7366" y="0"/>
            <a:ext cx="6096178" cy="1470025"/>
          </a:xfrm>
        </p:spPr>
        <p:txBody>
          <a:bodyPr>
            <a:normAutofit/>
          </a:bodyPr>
          <a:lstStyle/>
          <a:p>
            <a:r>
              <a:rPr lang="en-GB" sz="8000" dirty="0" smtClean="0"/>
              <a:t>Thank you!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15533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7368" y="2808182"/>
            <a:ext cx="3913987" cy="3838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+ 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6642" y="4162422"/>
            <a:ext cx="4786790" cy="393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+ Target + NSS (Bunker+TBL) + ICS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80778" y="3211999"/>
            <a:ext cx="341970" cy="9119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407368" y="1447800"/>
            <a:ext cx="8496944" cy="256222"/>
            <a:chOff x="3947204" y="1484784"/>
            <a:chExt cx="6313428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932C98-3928-F24A-8BC4-C25786B9D7BD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5AE180-E445-0F46-99CF-8575735442F3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77CE49-3FF7-3844-842E-29A69A254A4B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2025</a:t>
              </a:r>
            </a:p>
          </p:txBody>
        </p:sp>
      </p:grpSp>
      <p:sp>
        <p:nvSpPr>
          <p:cNvPr id="51" name="Diamond 50">
            <a:extLst>
              <a:ext uri="{FF2B5EF4-FFF2-40B4-BE49-F238E27FC236}">
                <a16:creationId xmlns:a16="http://schemas.microsoft.com/office/drawing/2014/main" id="{5E8441DE-FE85-454D-A8EE-A2B195644139}"/>
              </a:ext>
            </a:extLst>
          </p:cNvPr>
          <p:cNvSpPr/>
          <p:nvPr/>
        </p:nvSpPr>
        <p:spPr>
          <a:xfrm>
            <a:off x="3889476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F33A9-B1CC-E147-B51B-236E8930D924}"/>
              </a:ext>
            </a:extLst>
          </p:cNvPr>
          <p:cNvSpPr txBox="1"/>
          <p:nvPr/>
        </p:nvSpPr>
        <p:spPr>
          <a:xfrm>
            <a:off x="2216184" y="3212977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on Dump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(570 MeV)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DDAF6-282A-5B4F-8B83-21689E3423D5}"/>
              </a:ext>
            </a:extLst>
          </p:cNvPr>
          <p:cNvSpPr txBox="1"/>
          <p:nvPr/>
        </p:nvSpPr>
        <p:spPr>
          <a:xfrm>
            <a:off x="3508038" y="3779748"/>
            <a:ext cx="489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Schedule Float</a:t>
            </a:r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9532FCFB-EC29-0246-A7D2-AE71C4129DF3}"/>
              </a:ext>
            </a:extLst>
          </p:cNvPr>
          <p:cNvSpPr/>
          <p:nvPr/>
        </p:nvSpPr>
        <p:spPr>
          <a:xfrm>
            <a:off x="4223793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36F6E-2D78-264E-988E-F1B518B4A21D}"/>
              </a:ext>
            </a:extLst>
          </p:cNvPr>
          <p:cNvSpPr txBox="1"/>
          <p:nvPr/>
        </p:nvSpPr>
        <p:spPr>
          <a:xfrm>
            <a:off x="4471128" y="3220418"/>
            <a:ext cx="126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 RBOT</a:t>
            </a:r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17D8785B-E6A5-BD47-83D8-AD3FC20AB138}"/>
              </a:ext>
            </a:extLst>
          </p:cNvPr>
          <p:cNvSpPr/>
          <p:nvPr/>
        </p:nvSpPr>
        <p:spPr>
          <a:xfrm>
            <a:off x="108116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8BD6A2C4-190B-B344-90CC-F0A78DBC99D5}"/>
              </a:ext>
            </a:extLst>
          </p:cNvPr>
          <p:cNvSpPr/>
          <p:nvPr/>
        </p:nvSpPr>
        <p:spPr>
          <a:xfrm>
            <a:off x="235158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CB2BF9DA-4291-9B40-B39E-E2498ABB5B4D}"/>
              </a:ext>
            </a:extLst>
          </p:cNvPr>
          <p:cNvSpPr/>
          <p:nvPr/>
        </p:nvSpPr>
        <p:spPr>
          <a:xfrm>
            <a:off x="3025380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B0B5C-E83F-FD4B-A8C2-EDD6398165E7}"/>
              </a:ext>
            </a:extLst>
          </p:cNvPr>
          <p:cNvSpPr txBox="1"/>
          <p:nvPr/>
        </p:nvSpPr>
        <p:spPr>
          <a:xfrm>
            <a:off x="212604" y="1844824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 LINAC Commissioning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4511824" y="1671191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09293B-5BB4-334A-85DB-7BC786A9221F}"/>
              </a:ext>
            </a:extLst>
          </p:cNvPr>
          <p:cNvSpPr txBox="1"/>
          <p:nvPr/>
        </p:nvSpPr>
        <p:spPr>
          <a:xfrm>
            <a:off x="6750116" y="165092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70D6E-3217-224D-A3D2-5D9CC9A104AA}"/>
              </a:ext>
            </a:extLst>
          </p:cNvPr>
          <p:cNvSpPr txBox="1"/>
          <p:nvPr/>
        </p:nvSpPr>
        <p:spPr>
          <a:xfrm>
            <a:off x="8142298" y="1640069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4989834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4-Point Star 61">
            <a:extLst>
              <a:ext uri="{FF2B5EF4-FFF2-40B4-BE49-F238E27FC236}">
                <a16:creationId xmlns:a16="http://schemas.microsoft.com/office/drawing/2014/main" id="{0D9B7E53-D33B-F04D-8681-1D9A42B5565F}"/>
              </a:ext>
            </a:extLst>
          </p:cNvPr>
          <p:cNvSpPr/>
          <p:nvPr/>
        </p:nvSpPr>
        <p:spPr>
          <a:xfrm>
            <a:off x="8645732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2233292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4825580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191344" y="4562836"/>
            <a:ext cx="212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3359697" y="4582869"/>
            <a:ext cx="1436819" cy="38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00F05CB9-0778-E646-B615-D820A3C20AE7}"/>
              </a:ext>
            </a:extLst>
          </p:cNvPr>
          <p:cNvSpPr/>
          <p:nvPr/>
        </p:nvSpPr>
        <p:spPr>
          <a:xfrm>
            <a:off x="5113612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A908F3-A84A-9745-A139-612E332502E7}"/>
              </a:ext>
            </a:extLst>
          </p:cNvPr>
          <p:cNvSpPr txBox="1"/>
          <p:nvPr/>
        </p:nvSpPr>
        <p:spPr>
          <a:xfrm>
            <a:off x="5231904" y="4299530"/>
            <a:ext cx="21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and Test Beam Line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1AC354-CD9B-5643-942A-C31E52C09418}"/>
              </a:ext>
            </a:extLst>
          </p:cNvPr>
          <p:cNvSpPr/>
          <p:nvPr/>
        </p:nvSpPr>
        <p:spPr>
          <a:xfrm>
            <a:off x="417406" y="5504832"/>
            <a:ext cx="8509827" cy="4242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Instruments + ICS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906F7DC3-E275-7148-9558-DCC1AA2F4E7D}"/>
              </a:ext>
            </a:extLst>
          </p:cNvPr>
          <p:cNvSpPr/>
          <p:nvPr/>
        </p:nvSpPr>
        <p:spPr>
          <a:xfrm>
            <a:off x="5138130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0E5666-194F-014D-8870-F09CBFA7DA93}"/>
              </a:ext>
            </a:extLst>
          </p:cNvPr>
          <p:cNvSpPr txBox="1"/>
          <p:nvPr/>
        </p:nvSpPr>
        <p:spPr>
          <a:xfrm>
            <a:off x="3868259" y="6239054"/>
            <a:ext cx="27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beam commissioning for 1st Instruments</a:t>
            </a:r>
          </a:p>
        </p:txBody>
      </p:sp>
      <p:sp>
        <p:nvSpPr>
          <p:cNvPr id="85" name="Diamond 84">
            <a:extLst>
              <a:ext uri="{FF2B5EF4-FFF2-40B4-BE49-F238E27FC236}">
                <a16:creationId xmlns:a16="http://schemas.microsoft.com/office/drawing/2014/main" id="{59C6BD5D-DAF6-874E-A94F-5F26C33446B9}"/>
              </a:ext>
            </a:extLst>
          </p:cNvPr>
          <p:cNvSpPr/>
          <p:nvPr/>
        </p:nvSpPr>
        <p:spPr>
          <a:xfrm>
            <a:off x="8832082" y="510835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Diamond 85">
            <a:extLst>
              <a:ext uri="{FF2B5EF4-FFF2-40B4-BE49-F238E27FC236}">
                <a16:creationId xmlns:a16="http://schemas.microsoft.com/office/drawing/2014/main" id="{6B9206AA-49D5-664B-8730-D504E897731B}"/>
              </a:ext>
            </a:extLst>
          </p:cNvPr>
          <p:cNvSpPr/>
          <p:nvPr/>
        </p:nvSpPr>
        <p:spPr>
          <a:xfrm>
            <a:off x="6603332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5244FE-B0F5-0644-A5EB-2F8E51CB3E53}"/>
              </a:ext>
            </a:extLst>
          </p:cNvPr>
          <p:cNvSpPr txBox="1"/>
          <p:nvPr/>
        </p:nvSpPr>
        <p:spPr>
          <a:xfrm>
            <a:off x="5737538" y="4922694"/>
            <a:ext cx="32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Instrument Complete (Ready for hot commissioning)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07D80071-9CFF-9744-A22A-DC5CBF4539F4}"/>
              </a:ext>
            </a:extLst>
          </p:cNvPr>
          <p:cNvSpPr/>
          <p:nvPr/>
        </p:nvSpPr>
        <p:spPr>
          <a:xfrm>
            <a:off x="1969860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Diamond 89">
            <a:extLst>
              <a:ext uri="{FF2B5EF4-FFF2-40B4-BE49-F238E27FC236}">
                <a16:creationId xmlns:a16="http://schemas.microsoft.com/office/drawing/2014/main" id="{0EC1422A-A630-2B4B-9059-08FC826AD294}"/>
              </a:ext>
            </a:extLst>
          </p:cNvPr>
          <p:cNvSpPr/>
          <p:nvPr/>
        </p:nvSpPr>
        <p:spPr>
          <a:xfrm>
            <a:off x="3935761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Diamond 90">
            <a:extLst>
              <a:ext uri="{FF2B5EF4-FFF2-40B4-BE49-F238E27FC236}">
                <a16:creationId xmlns:a16="http://schemas.microsoft.com/office/drawing/2014/main" id="{EF25F498-248B-3045-B96F-E05D8DBB72EF}"/>
              </a:ext>
            </a:extLst>
          </p:cNvPr>
          <p:cNvSpPr/>
          <p:nvPr/>
        </p:nvSpPr>
        <p:spPr>
          <a:xfrm>
            <a:off x="3503713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1A4BC9-6191-D94D-98BE-80A57B83F306}"/>
              </a:ext>
            </a:extLst>
          </p:cNvPr>
          <p:cNvSpPr txBox="1"/>
          <p:nvPr/>
        </p:nvSpPr>
        <p:spPr>
          <a:xfrm>
            <a:off x="1359286" y="6165305"/>
            <a:ext cx="23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Instrument Hall Access for Start of Installation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0709AE-C5CC-0D4E-B986-A86CBDAA5EF8}"/>
              </a:ext>
            </a:extLst>
          </p:cNvPr>
          <p:cNvCxnSpPr>
            <a:cxnSpLocks/>
          </p:cNvCxnSpPr>
          <p:nvPr/>
        </p:nvCxnSpPr>
        <p:spPr>
          <a:xfrm flipH="1" flipV="1">
            <a:off x="2165193" y="6121619"/>
            <a:ext cx="387267" cy="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C3818F-CFB7-6C4A-87E5-077357CE4969}"/>
              </a:ext>
            </a:extLst>
          </p:cNvPr>
          <p:cNvCxnSpPr>
            <a:cxnSpLocks/>
          </p:cNvCxnSpPr>
          <p:nvPr/>
        </p:nvCxnSpPr>
        <p:spPr>
          <a:xfrm flipV="1">
            <a:off x="2552460" y="5929129"/>
            <a:ext cx="951253" cy="271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29F0CCA-E784-5941-949F-1CC559507A10}"/>
              </a:ext>
            </a:extLst>
          </p:cNvPr>
          <p:cNvCxnSpPr>
            <a:cxnSpLocks/>
          </p:cNvCxnSpPr>
          <p:nvPr/>
        </p:nvCxnSpPr>
        <p:spPr>
          <a:xfrm flipV="1">
            <a:off x="2496560" y="6021289"/>
            <a:ext cx="1367193" cy="17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D555DC3-3789-A445-96B4-0988BBC1549F}"/>
              </a:ext>
            </a:extLst>
          </p:cNvPr>
          <p:cNvSpPr/>
          <p:nvPr/>
        </p:nvSpPr>
        <p:spPr>
          <a:xfrm>
            <a:off x="4321355" y="2808183"/>
            <a:ext cx="948276" cy="404213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Hi-Beta Install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734024C2-6FDA-8E41-AC0D-5E64C2181D1E}"/>
              </a:ext>
            </a:extLst>
          </p:cNvPr>
          <p:cNvSpPr/>
          <p:nvPr/>
        </p:nvSpPr>
        <p:spPr>
          <a:xfrm rot="5400000" flipH="1">
            <a:off x="1983831" y="1224895"/>
            <a:ext cx="353637" cy="21695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Diamond 65">
            <a:extLst>
              <a:ext uri="{FF2B5EF4-FFF2-40B4-BE49-F238E27FC236}">
                <a16:creationId xmlns:a16="http://schemas.microsoft.com/office/drawing/2014/main" id="{D15E2AF5-D198-B048-9397-25EBFF09F960}"/>
              </a:ext>
            </a:extLst>
          </p:cNvPr>
          <p:cNvSpPr/>
          <p:nvPr/>
        </p:nvSpPr>
        <p:spPr>
          <a:xfrm>
            <a:off x="4897588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C12DB-B994-4241-BCFF-D03D467225BC}"/>
              </a:ext>
            </a:extLst>
          </p:cNvPr>
          <p:cNvSpPr txBox="1"/>
          <p:nvPr/>
        </p:nvSpPr>
        <p:spPr>
          <a:xfrm>
            <a:off x="3203732" y="2132857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 GeV Capability Installed</a:t>
            </a:r>
          </a:p>
        </p:txBody>
      </p:sp>
      <p:sp>
        <p:nvSpPr>
          <p:cNvPr id="65" name="4-Point Star 64">
            <a:extLst>
              <a:ext uri="{FF2B5EF4-FFF2-40B4-BE49-F238E27FC236}">
                <a16:creationId xmlns:a16="http://schemas.microsoft.com/office/drawing/2014/main" id="{7CC8856B-630F-E14B-B628-9C12192F5718}"/>
              </a:ext>
            </a:extLst>
          </p:cNvPr>
          <p:cNvSpPr/>
          <p:nvPr/>
        </p:nvSpPr>
        <p:spPr>
          <a:xfrm>
            <a:off x="6456040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559C42-8301-E641-9D70-C47B099C9A73}"/>
              </a:ext>
            </a:extLst>
          </p:cNvPr>
          <p:cNvCxnSpPr>
            <a:cxnSpLocks/>
          </p:cNvCxnSpPr>
          <p:nvPr/>
        </p:nvCxnSpPr>
        <p:spPr>
          <a:xfrm flipH="1">
            <a:off x="12528806" y="813601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3DD6A94-EC75-0443-81D3-9512473EF683}"/>
              </a:ext>
            </a:extLst>
          </p:cNvPr>
          <p:cNvSpPr txBox="1"/>
          <p:nvPr/>
        </p:nvSpPr>
        <p:spPr>
          <a:xfrm>
            <a:off x="9217469" y="5515111"/>
            <a:ext cx="297305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 - Beam on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 - Early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 - Start of User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 - End of Construction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RXXX - Ready for XXX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1607C4-23F3-3E41-A542-5A46EC2B4890}"/>
              </a:ext>
            </a:extLst>
          </p:cNvPr>
          <p:cNvSpPr txBox="1"/>
          <p:nvPr/>
        </p:nvSpPr>
        <p:spPr>
          <a:xfrm>
            <a:off x="10360331" y="63509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4-Point Star 66">
            <a:extLst>
              <a:ext uri="{FF2B5EF4-FFF2-40B4-BE49-F238E27FC236}">
                <a16:creationId xmlns:a16="http://schemas.microsoft.com/office/drawing/2014/main" id="{0A473DA4-4D07-674C-A6C9-F908D8A8055D}"/>
              </a:ext>
            </a:extLst>
          </p:cNvPr>
          <p:cNvSpPr/>
          <p:nvPr/>
        </p:nvSpPr>
        <p:spPr>
          <a:xfrm>
            <a:off x="5729916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C4FC3A2-54B2-F448-A53C-525E9DAD7525}"/>
              </a:ext>
            </a:extLst>
          </p:cNvPr>
          <p:cNvSpPr txBox="1"/>
          <p:nvPr/>
        </p:nvSpPr>
        <p:spPr>
          <a:xfrm>
            <a:off x="5473776" y="1670709"/>
            <a:ext cx="4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</a:t>
            </a:r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D0290CA7-C65B-774E-B1FF-F4BE304318E5}"/>
              </a:ext>
            </a:extLst>
          </p:cNvPr>
          <p:cNvSpPr/>
          <p:nvPr/>
        </p:nvSpPr>
        <p:spPr>
          <a:xfrm>
            <a:off x="5879976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Cloud Callout 75"/>
          <p:cNvSpPr/>
          <p:nvPr/>
        </p:nvSpPr>
        <p:spPr>
          <a:xfrm>
            <a:off x="8004145" y="3172524"/>
            <a:ext cx="3426843" cy="1298543"/>
          </a:xfrm>
          <a:prstGeom prst="cloudCallout">
            <a:avLst>
              <a:gd name="adj1" fmla="val -125499"/>
              <a:gd name="adj2" fmla="val -1273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Start of Neutron Source</a:t>
            </a:r>
            <a:endParaRPr lang="en-GB" sz="2400" dirty="0"/>
          </a:p>
        </p:txBody>
      </p:sp>
      <p:sp>
        <p:nvSpPr>
          <p:cNvPr id="81" name="Title 3"/>
          <p:cNvSpPr>
            <a:spLocks noGrp="1"/>
          </p:cNvSpPr>
          <p:nvPr>
            <p:ph type="title"/>
          </p:nvPr>
        </p:nvSpPr>
        <p:spPr>
          <a:xfrm>
            <a:off x="664694" y="484313"/>
            <a:ext cx="9518848" cy="562074"/>
          </a:xfrm>
        </p:spPr>
        <p:txBody>
          <a:bodyPr/>
          <a:lstStyle/>
          <a:p>
            <a:r>
              <a:rPr lang="en-GB" dirty="0" smtClean="0"/>
              <a:t>Baseline schedule has been revised in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2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Transition to Operations for </a:t>
            </a:r>
            <a:r>
              <a:rPr lang="en-GB" sz="3200" b="1" dirty="0"/>
              <a:t>E</a:t>
            </a:r>
            <a:r>
              <a:rPr lang="en-GB" sz="3200" b="1" dirty="0" smtClean="0"/>
              <a:t>arly Science is outlined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484784"/>
            <a:ext cx="11881320" cy="52366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Updated description of “Early Operations of the ESS Neutron Instruments and first scientific results” (ESS-0420218) distinguishing successive </a:t>
            </a:r>
            <a:r>
              <a:rPr lang="en-GB" sz="2000" dirty="0" smtClean="0"/>
              <a:t>stages.</a:t>
            </a:r>
          </a:p>
          <a:p>
            <a:pPr marL="0" indent="0">
              <a:buNone/>
            </a:pPr>
            <a:r>
              <a:rPr lang="en-GB" sz="2000" dirty="0" smtClean="0"/>
              <a:t>(NSS requirement: 2.86 </a:t>
            </a:r>
            <a:r>
              <a:rPr lang="en-GB" sz="2000" dirty="0" err="1" smtClean="0"/>
              <a:t>ms</a:t>
            </a:r>
            <a:r>
              <a:rPr lang="en-GB" sz="2000" dirty="0" smtClean="0"/>
              <a:t> beam pulses on a 14 Hz time grid)</a:t>
            </a:r>
            <a:endParaRPr lang="en-GB" sz="2000" dirty="0"/>
          </a:p>
          <a:p>
            <a:pPr marL="600075" lvl="2" indent="0">
              <a:buNone/>
            </a:pPr>
            <a:endParaRPr lang="en-GB" sz="1400" dirty="0"/>
          </a:p>
          <a:p>
            <a:pPr marL="457200" indent="-457200">
              <a:buFont typeface="+mj-lt"/>
              <a:buAutoNum type="arabicPeriod"/>
            </a:pPr>
            <a:r>
              <a:rPr lang="en-GB" sz="2000" b="1" dirty="0"/>
              <a:t>Up to Beam on Target (-July 2022</a:t>
            </a:r>
            <a:r>
              <a:rPr lang="en-GB" sz="2000" b="1" dirty="0" smtClean="0"/>
              <a:t>)</a:t>
            </a:r>
          </a:p>
          <a:p>
            <a:pPr lvl="1"/>
            <a:r>
              <a:rPr lang="en-GB" sz="1700" dirty="0" smtClean="0"/>
              <a:t>570 MeV Beam on Dump after “Accelerator Ready for Beam On Target” (mid-2021)</a:t>
            </a:r>
          </a:p>
          <a:p>
            <a:pPr lvl="1"/>
            <a:r>
              <a:rPr lang="en-GB" sz="1700" dirty="0" smtClean="0"/>
              <a:t>Beam commissioning at increasing energy interlaced with installation of High Beta cryomodules</a:t>
            </a:r>
            <a:endParaRPr lang="en-GB" sz="1700" dirty="0"/>
          </a:p>
          <a:p>
            <a:pPr marL="457200" indent="-457200">
              <a:buFont typeface="+mj-lt"/>
              <a:buAutoNum type="arabicPeriod"/>
            </a:pPr>
            <a:r>
              <a:rPr lang="en-GB" sz="2000" b="1" dirty="0"/>
              <a:t>ESS initial stages (July 2022-December 2023)</a:t>
            </a:r>
          </a:p>
          <a:p>
            <a:pPr lvl="1"/>
            <a:r>
              <a:rPr lang="en-GB" sz="1600" dirty="0"/>
              <a:t>Early Days: BOT to (BOT + 3 months) (July – September 2022</a:t>
            </a:r>
            <a:r>
              <a:rPr lang="en-GB" sz="1600" dirty="0" smtClean="0"/>
              <a:t>). Req.: 1x8 h /week with &gt; 100 kW</a:t>
            </a:r>
            <a:endParaRPr lang="en-GB" sz="1600" dirty="0"/>
          </a:p>
          <a:p>
            <a:pPr lvl="1"/>
            <a:r>
              <a:rPr lang="en-GB" sz="1600" dirty="0"/>
              <a:t>Consolidation Days: The next 3 months: (BOT + 3 months) to (BOT + 6 months) (October – December 2022</a:t>
            </a:r>
            <a:r>
              <a:rPr lang="en-GB" sz="1600" dirty="0" smtClean="0"/>
              <a:t>). Req.: 6x8 h/week with &gt;100 kW.</a:t>
            </a:r>
            <a:endParaRPr lang="en-GB" sz="1600" dirty="0"/>
          </a:p>
          <a:p>
            <a:pPr lvl="1"/>
            <a:r>
              <a:rPr lang="en-GB" sz="1600" dirty="0"/>
              <a:t>Performance Assessment days: (BOT + 6 months) to (BOT + 9 months) (January – March 2023). </a:t>
            </a:r>
            <a:r>
              <a:rPr lang="en-GB" sz="1600" dirty="0" smtClean="0"/>
              <a:t>Req</a:t>
            </a:r>
            <a:r>
              <a:rPr lang="en-GB" sz="1600" dirty="0"/>
              <a:t>.: </a:t>
            </a:r>
            <a:r>
              <a:rPr lang="en-GB" sz="1600" dirty="0" smtClean="0"/>
              <a:t>12x8 </a:t>
            </a:r>
            <a:r>
              <a:rPr lang="en-GB" sz="1600" dirty="0"/>
              <a:t>h/week with &gt;100 kW</a:t>
            </a:r>
            <a:r>
              <a:rPr lang="en-GB" sz="1600" dirty="0" smtClean="0"/>
              <a:t>.</a:t>
            </a:r>
            <a:endParaRPr lang="en-GB" sz="1600" dirty="0"/>
          </a:p>
          <a:p>
            <a:pPr lvl="1"/>
            <a:r>
              <a:rPr lang="en-GB" sz="1600" dirty="0"/>
              <a:t>First Performance Demonstration Days: (BOT + 9 months) to (BOT + 12 months) (April – June 2023). </a:t>
            </a:r>
            <a:r>
              <a:rPr lang="en-GB" sz="1600" dirty="0" smtClean="0"/>
              <a:t>Req</a:t>
            </a:r>
            <a:r>
              <a:rPr lang="en-GB" sz="1600" dirty="0"/>
              <a:t>.: </a:t>
            </a:r>
            <a:r>
              <a:rPr lang="en-GB" sz="1600" dirty="0" smtClean="0"/>
              <a:t>33x8 h/2 weeks </a:t>
            </a:r>
            <a:r>
              <a:rPr lang="en-GB" sz="1600" dirty="0"/>
              <a:t>with </a:t>
            </a:r>
            <a:r>
              <a:rPr lang="en-GB" sz="1600" dirty="0" smtClean="0"/>
              <a:t>&gt;300 </a:t>
            </a:r>
            <a:r>
              <a:rPr lang="en-GB" sz="1600" dirty="0"/>
              <a:t>kW</a:t>
            </a:r>
            <a:r>
              <a:rPr lang="en-GB" sz="1600" dirty="0" smtClean="0"/>
              <a:t>.</a:t>
            </a:r>
            <a:endParaRPr lang="en-GB" sz="1600" dirty="0"/>
          </a:p>
          <a:p>
            <a:pPr lvl="1"/>
            <a:r>
              <a:rPr lang="en-GB" sz="1600" dirty="0"/>
              <a:t>Ramp up and Early Science: (BOT + 12 months) to (BOT + 18 months) (July – December 2023). </a:t>
            </a:r>
            <a:r>
              <a:rPr lang="en-GB" sz="1600" dirty="0" smtClean="0"/>
              <a:t>Req</a:t>
            </a:r>
            <a:r>
              <a:rPr lang="en-GB" sz="1600" dirty="0"/>
              <a:t>.: 33x8 h/2 weeks with </a:t>
            </a:r>
            <a:r>
              <a:rPr lang="en-GB" sz="1600" dirty="0" smtClean="0"/>
              <a:t>up to 500 </a:t>
            </a:r>
            <a:r>
              <a:rPr lang="en-GB" sz="1600" dirty="0"/>
              <a:t>kW.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/>
              <a:t>Start of the ESS User programme SOUP (2024-2027) </a:t>
            </a:r>
            <a:endParaRPr lang="en-GB" sz="2000" b="1" dirty="0" smtClean="0"/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500 kW beam power with 80 % availability.</a:t>
            </a:r>
            <a:endParaRPr lang="en-GB" sz="2000" dirty="0"/>
          </a:p>
          <a:p>
            <a:pPr marL="0" indent="0">
              <a:buNone/>
            </a:pPr>
            <a:endParaRPr lang="en-GB" sz="2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7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C4A9-8640-1144-BC75-46DBD4AA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778098"/>
          </a:xfrm>
        </p:spPr>
        <p:txBody>
          <a:bodyPr>
            <a:normAutofit/>
          </a:bodyPr>
          <a:lstStyle/>
          <a:p>
            <a:r>
              <a:rPr lang="en-US" sz="3200" dirty="0"/>
              <a:t>ESS Project </a:t>
            </a:r>
            <a:r>
              <a:rPr lang="en-US" dirty="0"/>
              <a:t>57</a:t>
            </a:r>
            <a:r>
              <a:rPr lang="en-US" sz="3200" dirty="0"/>
              <a:t>%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02C95-C32A-6642-B05A-A3F1FC48B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Project execution is on track with new schedule</a:t>
            </a:r>
            <a:endParaRPr lang="en-US" sz="2400" dirty="0"/>
          </a:p>
          <a:p>
            <a:pPr lvl="1"/>
            <a:r>
              <a:rPr lang="en-US" sz="2000" dirty="0"/>
              <a:t>Based on “Early Finish” dates</a:t>
            </a:r>
          </a:p>
          <a:p>
            <a:pPr lvl="1"/>
            <a:r>
              <a:rPr lang="en-US" sz="2000" dirty="0"/>
              <a:t>Beam on Target (BOT) in mid-2022, Start of User </a:t>
            </a:r>
            <a:r>
              <a:rPr lang="en-US" sz="2000" dirty="0" err="1"/>
              <a:t>Programme</a:t>
            </a:r>
            <a:r>
              <a:rPr lang="en-US" sz="2000" dirty="0"/>
              <a:t> (SOUP) at end of 2023</a:t>
            </a:r>
          </a:p>
          <a:p>
            <a:r>
              <a:rPr lang="en-US" sz="2400" dirty="0"/>
              <a:t>Ramping down building design work, ramping up installation</a:t>
            </a:r>
          </a:p>
          <a:p>
            <a:r>
              <a:rPr lang="en-US" sz="2400" dirty="0"/>
              <a:t>Ion source/LEBT and helium cryo-plants are being brought on-line</a:t>
            </a:r>
          </a:p>
          <a:p>
            <a:r>
              <a:rPr lang="en-GB" sz="2400" dirty="0"/>
              <a:t>Safety readiness review SRR1 completed - permission to start trial operation of ion source granted</a:t>
            </a:r>
          </a:p>
          <a:p>
            <a:r>
              <a:rPr lang="en-GB" sz="2400" dirty="0"/>
              <a:t>Staff moved to ESS site, work started on permanent laboratory and office complex</a:t>
            </a:r>
          </a:p>
          <a:p>
            <a:r>
              <a:rPr lang="en-GB" sz="2400" dirty="0"/>
              <a:t>Collaboration Agreement finally signed with Germany</a:t>
            </a:r>
          </a:p>
          <a:p>
            <a:r>
              <a:rPr lang="en-GB" sz="2400" dirty="0"/>
              <a:t>Full 2019 budget request approved by Council 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E443E-1D56-144C-BE3D-AC29540B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18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52" y="116632"/>
            <a:ext cx="9518848" cy="1099888"/>
          </a:xfrm>
        </p:spPr>
        <p:txBody>
          <a:bodyPr>
            <a:normAutofit/>
          </a:bodyPr>
          <a:lstStyle/>
          <a:p>
            <a:r>
              <a:rPr lang="en-US" sz="3200" dirty="0"/>
              <a:t>Ion source &amp; </a:t>
            </a:r>
            <a:r>
              <a:rPr lang="en-US" dirty="0" smtClean="0"/>
              <a:t>LEBT are </a:t>
            </a:r>
            <a:r>
              <a:rPr lang="en-US" dirty="0"/>
              <a:t>being </a:t>
            </a:r>
            <a:r>
              <a:rPr lang="en-US" dirty="0" smtClean="0"/>
              <a:t>commissioned</a:t>
            </a:r>
            <a:br>
              <a:rPr lang="en-US" dirty="0" smtClean="0"/>
            </a:br>
            <a:r>
              <a:rPr lang="en-US" sz="2800" dirty="0" smtClean="0"/>
              <a:t>(Accelerator subproject is 54 % complete)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26D96-F4CA-1E47-B198-7460616144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20" y="1522808"/>
            <a:ext cx="4892400" cy="5218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4824"/>
            <a:ext cx="5736299" cy="4302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6240" y="2060848"/>
            <a:ext cx="2808312" cy="39751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 smtClean="0"/>
              <a:t>First beam: 19 Sept. 2018</a:t>
            </a:r>
          </a:p>
        </p:txBody>
      </p:sp>
    </p:spTree>
    <p:extLst>
      <p:ext uri="{BB962C8B-B14F-4D97-AF65-F5344CB8AC3E}">
        <p14:creationId xmlns:p14="http://schemas.microsoft.com/office/powerpoint/2010/main" val="26438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The temporary control room is </a:t>
            </a:r>
            <a:r>
              <a:rPr lang="en-GB" sz="3200" b="1" dirty="0" smtClean="0"/>
              <a:t>operational</a:t>
            </a:r>
            <a:br>
              <a:rPr lang="en-GB" sz="3200" b="1" dirty="0" smtClean="0"/>
            </a:br>
            <a:r>
              <a:rPr lang="en-GB" sz="2800" b="1" dirty="0" smtClean="0"/>
              <a:t>(ICS subproject: 54 % complete)</a:t>
            </a:r>
            <a:endParaRPr lang="en-GB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0" b="16494"/>
          <a:stretch/>
        </p:blipFill>
        <p:spPr>
          <a:xfrm>
            <a:off x="191344" y="1440630"/>
            <a:ext cx="7091669" cy="3721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4" b="20130"/>
          <a:stretch/>
        </p:blipFill>
        <p:spPr>
          <a:xfrm>
            <a:off x="4172810" y="3299330"/>
            <a:ext cx="8547926" cy="3538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76122" y="2035318"/>
            <a:ext cx="459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commissioning the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 source…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9496" y="5815254"/>
            <a:ext cx="251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the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cryoplants.</a:t>
            </a:r>
          </a:p>
        </p:txBody>
      </p:sp>
    </p:spTree>
    <p:extLst>
      <p:ext uri="{BB962C8B-B14F-4D97-AF65-F5344CB8AC3E}">
        <p14:creationId xmlns:p14="http://schemas.microsoft.com/office/powerpoint/2010/main" val="4470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1384" y="457927"/>
            <a:ext cx="9518848" cy="562074"/>
          </a:xfrm>
        </p:spPr>
        <p:txBody>
          <a:bodyPr/>
          <a:lstStyle/>
          <a:p>
            <a:r>
              <a:rPr lang="en-GB" dirty="0"/>
              <a:t>Infrastructure installation is in </a:t>
            </a:r>
            <a:r>
              <a:rPr lang="en-GB" dirty="0" smtClean="0"/>
              <a:t>progress	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682" y="1717314"/>
            <a:ext cx="3240360" cy="33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Filling of liquid helium into mobile </a:t>
            </a:r>
            <a:r>
              <a:rPr lang="en-US" sz="1400" dirty="0" err="1"/>
              <a:t>Dewars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E725C-5B05-5D48-BBD7-6D533DA1D1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2048375"/>
            <a:ext cx="3089448" cy="231708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3513838" y="1567237"/>
            <a:ext cx="4041256" cy="2311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b="1" dirty="0" smtClean="0"/>
              <a:t>Cryogenics plants installed and partly operational: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All </a:t>
            </a:r>
            <a:r>
              <a:rPr lang="en-US" sz="1600" dirty="0"/>
              <a:t>large components of all </a:t>
            </a:r>
            <a:r>
              <a:rPr lang="en-US" sz="1600" dirty="0" err="1" smtClean="0"/>
              <a:t>cryoplants</a:t>
            </a:r>
            <a:r>
              <a:rPr lang="en-US" sz="1600" dirty="0" smtClean="0"/>
              <a:t> </a:t>
            </a:r>
            <a:r>
              <a:rPr lang="en-US" sz="1600" dirty="0"/>
              <a:t>are on </a:t>
            </a:r>
            <a:r>
              <a:rPr lang="en-US" sz="1600" dirty="0" smtClean="0"/>
              <a:t>site.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Successful acceptance tests of liquefaction, refrigeration, internal purifier and Process Vacuum Pumps System. Final acceptance of plant completed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383134" y="3886991"/>
            <a:ext cx="2411815" cy="536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/>
              <a:t>All 19 PHS tanks ready and filled with helium</a:t>
            </a:r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CF3AEB-624E-0A4B-BD0F-DA4F889976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692" y="1717314"/>
            <a:ext cx="3638848" cy="204685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0C59A9-FB61-B34C-95A4-094FA4D1A25D}"/>
              </a:ext>
            </a:extLst>
          </p:cNvPr>
          <p:cNvCxnSpPr>
            <a:cxnSpLocks/>
          </p:cNvCxnSpPr>
          <p:nvPr/>
        </p:nvCxnSpPr>
        <p:spPr>
          <a:xfrm flipV="1">
            <a:off x="8782814" y="3501009"/>
            <a:ext cx="83790" cy="38886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B279CF-14B1-CB48-9D66-A8E46538D18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0589042" y="3200461"/>
            <a:ext cx="109773" cy="68653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7906206" y="3878504"/>
            <a:ext cx="1753216" cy="558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/>
              <a:t>TMCP cold box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/>
              <a:t>delivered</a:t>
            </a:r>
            <a:endParaRPr lang="en-US" sz="1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202671" y="4653136"/>
            <a:ext cx="3727240" cy="17281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b="1" dirty="0" smtClean="0"/>
              <a:t>High power RF available in Test stand 2 </a:t>
            </a:r>
            <a:r>
              <a:rPr lang="en-US" sz="1600" b="1" dirty="0"/>
              <a:t>(</a:t>
            </a:r>
            <a:r>
              <a:rPr lang="en-US" sz="1600" b="1" dirty="0" smtClean="0"/>
              <a:t>elliptical cavities cryomodule):</a:t>
            </a:r>
          </a:p>
          <a:p>
            <a:pPr marL="285750" indent="-285750" defTabSz="457200"/>
            <a:r>
              <a:rPr lang="en-GB" sz="1600" dirty="0" smtClean="0">
                <a:solidFill>
                  <a:prstClr val="black"/>
                </a:solidFill>
              </a:rPr>
              <a:t>Modulator </a:t>
            </a:r>
            <a:r>
              <a:rPr lang="en-GB" sz="1600" dirty="0">
                <a:solidFill>
                  <a:prstClr val="black"/>
                </a:solidFill>
              </a:rPr>
              <a:t>and </a:t>
            </a:r>
            <a:r>
              <a:rPr lang="en-GB" sz="1600" dirty="0" smtClean="0">
                <a:solidFill>
                  <a:prstClr val="black"/>
                </a:solidFill>
              </a:rPr>
              <a:t>klystron running</a:t>
            </a:r>
            <a:endParaRPr lang="en-GB" sz="1600" dirty="0">
              <a:solidFill>
                <a:prstClr val="black"/>
              </a:solidFill>
            </a:endParaRPr>
          </a:p>
          <a:p>
            <a:pPr marL="285750" indent="-285750" defTabSz="457200"/>
            <a:r>
              <a:rPr lang="en-GB" sz="1600" dirty="0" smtClean="0">
                <a:solidFill>
                  <a:prstClr val="black"/>
                </a:solidFill>
              </a:rPr>
              <a:t>Bunker built</a:t>
            </a:r>
            <a:endParaRPr lang="en-GB" sz="1600" dirty="0">
              <a:solidFill>
                <a:prstClr val="black"/>
              </a:solidFill>
            </a:endParaRPr>
          </a:p>
          <a:p>
            <a:pPr marL="285750" indent="-285750" defTabSz="457200"/>
            <a:r>
              <a:rPr lang="en-GB" sz="1600" dirty="0" smtClean="0">
                <a:solidFill>
                  <a:prstClr val="black"/>
                </a:solidFill>
              </a:rPr>
              <a:t>Licensing in preparation for cryomodule test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976D4D-77EF-3644-BB21-0C573A8D6E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750" y="5223881"/>
            <a:ext cx="1634579" cy="1468160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A87837-16FC-3347-B703-FDA760F1D1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7750" y="3843539"/>
            <a:ext cx="1926545" cy="1357049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FC463A-C708-1848-9471-15987CBDFE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700" y="3918105"/>
            <a:ext cx="944870" cy="2803374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24192" y="47251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GB" sz="2000" dirty="0" smtClean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7319162" y="4708313"/>
            <a:ext cx="4680520" cy="15407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b="1" dirty="0" smtClean="0"/>
              <a:t>Accelerator Infrastructure project in progress:</a:t>
            </a:r>
          </a:p>
          <a:p>
            <a:pPr marL="285750" indent="-285750" defTabSz="457200"/>
            <a:r>
              <a:rPr lang="en-GB" sz="1600" dirty="0">
                <a:solidFill>
                  <a:prstClr val="black"/>
                </a:solidFill>
              </a:rPr>
              <a:t>10 496 meters of </a:t>
            </a:r>
            <a:r>
              <a:rPr lang="en-GB" sz="1600" dirty="0" smtClean="0">
                <a:solidFill>
                  <a:prstClr val="black"/>
                </a:solidFill>
              </a:rPr>
              <a:t>pipes, ~6000 welds, ~5000 valves</a:t>
            </a:r>
          </a:p>
          <a:p>
            <a:pPr marL="285750" indent="-285750" defTabSz="457200"/>
            <a:r>
              <a:rPr lang="en-GB" sz="1600" dirty="0">
                <a:solidFill>
                  <a:prstClr val="black"/>
                </a:solidFill>
              </a:rPr>
              <a:t>3000 m cable </a:t>
            </a:r>
            <a:r>
              <a:rPr lang="en-GB" sz="1600" dirty="0" smtClean="0">
                <a:solidFill>
                  <a:prstClr val="black"/>
                </a:solidFill>
              </a:rPr>
              <a:t>trays, &gt; </a:t>
            </a:r>
            <a:r>
              <a:rPr lang="en-GB" sz="1600" dirty="0">
                <a:solidFill>
                  <a:prstClr val="black"/>
                </a:solidFill>
              </a:rPr>
              <a:t>700 </a:t>
            </a:r>
            <a:r>
              <a:rPr lang="en-GB" sz="1600" dirty="0" smtClean="0">
                <a:solidFill>
                  <a:prstClr val="black"/>
                </a:solidFill>
              </a:rPr>
              <a:t>km cables, 24 </a:t>
            </a:r>
            <a:r>
              <a:rPr lang="en-GB" sz="1600" dirty="0">
                <a:solidFill>
                  <a:prstClr val="black"/>
                </a:solidFill>
              </a:rPr>
              <a:t>902 </a:t>
            </a:r>
            <a:r>
              <a:rPr lang="en-GB" sz="1600" dirty="0" smtClean="0">
                <a:solidFill>
                  <a:prstClr val="black"/>
                </a:solidFill>
              </a:rPr>
              <a:t>cables</a:t>
            </a:r>
          </a:p>
          <a:p>
            <a:r>
              <a:rPr lang="en-GB" sz="1600" dirty="0"/>
              <a:t>6 central </a:t>
            </a:r>
            <a:r>
              <a:rPr lang="en-GB" sz="1600" dirty="0" smtClean="0"/>
              <a:t>UPS-units</a:t>
            </a:r>
            <a:endParaRPr lang="en-GB" sz="1600" dirty="0"/>
          </a:p>
          <a:p>
            <a:r>
              <a:rPr lang="en-GB" sz="1600" dirty="0" smtClean="0"/>
              <a:t>~800 </a:t>
            </a:r>
            <a:r>
              <a:rPr lang="en-GB" sz="1600" dirty="0"/>
              <a:t>control racks and 100-120 cooling </a:t>
            </a:r>
            <a:r>
              <a:rPr lang="en-GB" sz="1600" dirty="0" smtClean="0"/>
              <a:t>units.</a:t>
            </a:r>
            <a:endParaRPr lang="en-GB" sz="1600" dirty="0" smtClean="0">
              <a:solidFill>
                <a:prstClr val="black"/>
              </a:solidFill>
            </a:endParaRPr>
          </a:p>
          <a:p>
            <a:pPr marL="285750" indent="-285750" defTabSz="457200"/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35" y="1556792"/>
            <a:ext cx="10369153" cy="5184576"/>
          </a:xfrm>
        </p:spPr>
        <p:txBody>
          <a:bodyPr vert="horz" lIns="85699" tIns="42850" rIns="85699" bIns="42850" rtlCol="0">
            <a:normAutofit/>
          </a:bodyPr>
          <a:lstStyle/>
          <a:p>
            <a:pPr marL="354013" lvl="1" indent="-354013">
              <a:buFontTx/>
              <a:buChar char="-"/>
            </a:pPr>
            <a:r>
              <a:rPr lang="en-GB" sz="1600" b="1" dirty="0" smtClean="0">
                <a:solidFill>
                  <a:schemeClr val="tx1"/>
                </a:solidFill>
              </a:rPr>
              <a:t>Development phase </a:t>
            </a:r>
            <a:r>
              <a:rPr lang="en-GB" sz="1600" dirty="0" smtClean="0">
                <a:solidFill>
                  <a:schemeClr val="tx1"/>
                </a:solidFill>
              </a:rPr>
              <a:t>: Medium-</a:t>
            </a:r>
            <a:r>
              <a:rPr lang="en-GB" sz="1600" dirty="0" smtClean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GB" sz="1600" dirty="0" smtClean="0">
                <a:solidFill>
                  <a:schemeClr val="tx1"/>
                </a:solidFill>
              </a:rPr>
              <a:t> Cryomodules demonstrator tested, nominal gradient obtained </a:t>
            </a:r>
            <a:r>
              <a:rPr lang="en-GB" sz="1600" dirty="0"/>
              <a:t>i</a:t>
            </a:r>
            <a:r>
              <a:rPr lang="en-GB" sz="1600" dirty="0" smtClean="0">
                <a:solidFill>
                  <a:schemeClr val="tx1"/>
                </a:solidFill>
              </a:rPr>
              <a:t>n cavities (CEA-</a:t>
            </a:r>
            <a:r>
              <a:rPr lang="en-GB" sz="1600" dirty="0" err="1" smtClean="0">
                <a:solidFill>
                  <a:schemeClr val="tx1"/>
                </a:solidFill>
              </a:rPr>
              <a:t>Saclay</a:t>
            </a:r>
            <a:r>
              <a:rPr lang="en-GB" sz="1600" dirty="0" smtClean="0">
                <a:solidFill>
                  <a:schemeClr val="tx1"/>
                </a:solidFill>
              </a:rPr>
              <a:t>)</a:t>
            </a:r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/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/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 smtClean="0"/>
          </a:p>
          <a:p>
            <a:pPr marL="285750" lvl="1" indent="-285750"/>
            <a:r>
              <a:rPr lang="en-GB" sz="1600" b="1" dirty="0" smtClean="0">
                <a:solidFill>
                  <a:schemeClr val="tx1"/>
                </a:solidFill>
              </a:rPr>
              <a:t>Medium Beta cavities production </a:t>
            </a:r>
            <a:r>
              <a:rPr lang="en-GB" sz="1600" dirty="0" smtClean="0">
                <a:solidFill>
                  <a:schemeClr val="tx1"/>
                </a:solidFill>
              </a:rPr>
              <a:t>(INFN- LASA)</a:t>
            </a:r>
            <a:endParaRPr lang="en-GB" sz="1600" dirty="0"/>
          </a:p>
          <a:p>
            <a:pPr marL="585787" lvl="2" indent="-285750"/>
            <a:r>
              <a:rPr lang="en-GB" sz="1400" dirty="0"/>
              <a:t>3 cavities welded</a:t>
            </a:r>
          </a:p>
          <a:p>
            <a:pPr marL="585787" lvl="2" indent="-285750"/>
            <a:r>
              <a:rPr lang="en-GB" sz="1400" dirty="0"/>
              <a:t>2 cavities bulk BCP surface treatment done and annealing</a:t>
            </a:r>
          </a:p>
          <a:p>
            <a:pPr marL="354013" lvl="1" indent="-354013">
              <a:buFontTx/>
              <a:buChar char="-"/>
            </a:pPr>
            <a:endParaRPr lang="en-GB" sz="16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9</a:t>
            </a:fld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Cryomodules and elliptical cavities</a:t>
            </a:r>
            <a:endParaRPr lang="en-GB" dirty="0"/>
          </a:p>
        </p:txBody>
      </p:sp>
      <p:pic>
        <p:nvPicPr>
          <p:cNvPr id="7" name="Picture 3" descr="C:\devanz2\ESS\___test_ECCTD\ecctd18\CryomoduleLogos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9" y="1950099"/>
            <a:ext cx="2104112" cy="207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687" y="1945278"/>
            <a:ext cx="3237313" cy="2088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1932876"/>
            <a:ext cx="1152128" cy="99206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200" dirty="0" smtClean="0"/>
              <a:t>RF voltage in</a:t>
            </a:r>
          </a:p>
          <a:p>
            <a:pPr algn="l"/>
            <a:r>
              <a:rPr lang="en-GB" sz="1200" dirty="0" smtClean="0"/>
              <a:t>cavities 1-4</a:t>
            </a:r>
          </a:p>
          <a:p>
            <a:pPr algn="l"/>
            <a:r>
              <a:rPr lang="en-GB" sz="1200" dirty="0" smtClean="0"/>
              <a:t>(Open loop &amp;</a:t>
            </a:r>
          </a:p>
          <a:p>
            <a:pPr algn="l"/>
            <a:r>
              <a:rPr lang="en-GB" sz="1200" dirty="0"/>
              <a:t>T</a:t>
            </a:r>
            <a:r>
              <a:rPr lang="en-GB" sz="1200" dirty="0" smtClean="0"/>
              <a:t>rapezoid pulse</a:t>
            </a:r>
          </a:p>
          <a:p>
            <a:pPr algn="l"/>
            <a:r>
              <a:rPr lang="en-GB" sz="1200" dirty="0"/>
              <a:t>o</a:t>
            </a:r>
            <a:r>
              <a:rPr lang="en-GB" sz="1200" dirty="0" smtClean="0"/>
              <a:t>n piezo tuner)</a:t>
            </a:r>
          </a:p>
        </p:txBody>
      </p:sp>
      <p:pic>
        <p:nvPicPr>
          <p:cNvPr id="11" name="Immagin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28"/>
          <a:stretch/>
        </p:blipFill>
        <p:spPr>
          <a:xfrm>
            <a:off x="263352" y="5107888"/>
            <a:ext cx="2304256" cy="1361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1984" y="4173526"/>
            <a:ext cx="6192688" cy="100791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600" dirty="0" smtClean="0"/>
              <a:t>-  </a:t>
            </a:r>
            <a:r>
              <a:rPr lang="en-GB" sz="1600" b="1" dirty="0" smtClean="0"/>
              <a:t>High </a:t>
            </a:r>
            <a:r>
              <a:rPr lang="en-GB" sz="1600" b="1" dirty="0"/>
              <a:t>Beta cavities production </a:t>
            </a:r>
            <a:r>
              <a:rPr lang="en-GB" sz="1600" dirty="0"/>
              <a:t>(STFC – Daresbury</a:t>
            </a:r>
            <a:r>
              <a:rPr lang="en-GB" sz="16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Niobium </a:t>
            </a:r>
            <a:r>
              <a:rPr lang="en-GB" sz="1400" dirty="0" smtClean="0"/>
              <a:t>Material - Contract </a:t>
            </a:r>
            <a:r>
              <a:rPr lang="en-GB" sz="1400"/>
              <a:t>awarded </a:t>
            </a:r>
            <a:r>
              <a:rPr lang="en-GB" sz="1400" smtClean="0"/>
              <a:t>in </a:t>
            </a:r>
            <a:r>
              <a:rPr lang="en-GB" sz="1400" dirty="0" smtClean="0"/>
              <a:t>Oct17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Final </a:t>
            </a:r>
            <a:r>
              <a:rPr lang="en-GB" sz="1400" dirty="0" err="1"/>
              <a:t>Nb</a:t>
            </a:r>
            <a:r>
              <a:rPr lang="en-GB" sz="1400" dirty="0"/>
              <a:t> batch delivery expected in </a:t>
            </a:r>
            <a:r>
              <a:rPr lang="en-GB" sz="1400" dirty="0" smtClean="0"/>
              <a:t>Dec18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Cavity Manufacture - Contract </a:t>
            </a:r>
            <a:r>
              <a:rPr lang="en-GB" sz="1400" dirty="0"/>
              <a:t>awarded </a:t>
            </a:r>
            <a:r>
              <a:rPr lang="en-GB" sz="1400" dirty="0" smtClean="0"/>
              <a:t>in Jul18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algn="l"/>
            <a:endParaRPr lang="en-GB" sz="16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r="16137"/>
          <a:stretch/>
        </p:blipFill>
        <p:spPr bwMode="auto">
          <a:xfrm>
            <a:off x="6724306" y="5150300"/>
            <a:ext cx="2049662" cy="159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5" y="5204275"/>
            <a:ext cx="2193856" cy="1550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 progresses actively at in-kind partners	(1/2)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816080" y="3189118"/>
            <a:ext cx="1584176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200" dirty="0" smtClean="0"/>
              <a:t>Prototype cryomodule</a:t>
            </a:r>
          </a:p>
          <a:p>
            <a:pPr algn="ctr"/>
            <a:r>
              <a:rPr lang="en-GB" sz="1200" dirty="0" smtClean="0"/>
              <a:t>with elliptical cavities</a:t>
            </a:r>
          </a:p>
          <a:p>
            <a:pPr algn="ctr"/>
            <a:r>
              <a:rPr lang="en-GB" sz="1200" dirty="0" smtClean="0"/>
              <a:t>is now at Lund</a:t>
            </a:r>
          </a:p>
          <a:p>
            <a:pPr algn="ctr"/>
            <a:r>
              <a:rPr lang="en-GB" sz="1200" dirty="0" smtClean="0"/>
              <a:t>for testing…</a:t>
            </a:r>
            <a:endParaRPr lang="en-GB" sz="12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686314" y="5274421"/>
            <a:ext cx="3919286" cy="1080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200" b="1" dirty="0" smtClean="0"/>
              <a:t>Mail from P. Michelato (INFN) on 21/12/2018: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“…The </a:t>
            </a:r>
            <a:r>
              <a:rPr lang="en-GB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first INFN-LASA medium beta </a:t>
            </a:r>
            <a:r>
              <a:rPr lang="en-GB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cavity…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reached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23.7 MV/m with a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1200" baseline="-25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 7.9e9. At the ESS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field of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16.7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MV/m,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1200" baseline="-25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 1.7e10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well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over the ESS requirements of 5e9.</a:t>
            </a:r>
            <a:endParaRPr lang="en-GB" altLang="en-US" sz="1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frequency at cold is 704.221 MHz with a </a:t>
            </a:r>
            <a:r>
              <a:rPr lang="en-US" altLang="en-US" sz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1200" baseline="-25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3.6e11…”</a:t>
            </a:r>
            <a:endParaRPr lang="en-GB" altLang="en-US" sz="1200" dirty="0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83264F4-7939-8842-97CC-EDF2411D6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3" b="16951"/>
          <a:stretch/>
        </p:blipFill>
        <p:spPr>
          <a:xfrm>
            <a:off x="8401720" y="2095731"/>
            <a:ext cx="351656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A060585B-E451-5042-BC27-29214B958F90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5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6877</TotalTime>
  <Words>1227</Words>
  <Application>Microsoft Office PowerPoint</Application>
  <PresentationFormat>Widescreen</PresentationFormat>
  <Paragraphs>233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Helvetica</vt:lpstr>
      <vt:lpstr>Lucida Grande</vt:lpstr>
      <vt:lpstr>Symbol</vt:lpstr>
      <vt:lpstr>Times New Roman</vt:lpstr>
      <vt:lpstr>Office-tema</vt:lpstr>
      <vt:lpstr>2_Anpassad formgivning</vt:lpstr>
      <vt:lpstr>1_Office-tema</vt:lpstr>
      <vt:lpstr>Office Theme</vt:lpstr>
      <vt:lpstr>2_Office-tema</vt:lpstr>
      <vt:lpstr>ESS Project Status</vt:lpstr>
      <vt:lpstr>Organisation and People </vt:lpstr>
      <vt:lpstr>Baseline schedule has been revised in 2018</vt:lpstr>
      <vt:lpstr>Transition to Operations for Early Science is outlined</vt:lpstr>
      <vt:lpstr>ESS Project 57% complete</vt:lpstr>
      <vt:lpstr>Ion source &amp; LEBT are being commissioned (Accelerator subproject is 54 % complete)</vt:lpstr>
      <vt:lpstr>The temporary control room is operational (ICS subproject: 54 % complete)</vt:lpstr>
      <vt:lpstr>Infrastructure installation is in progress  </vt:lpstr>
      <vt:lpstr>Work progresses actively at in-kind partners (1/2)</vt:lpstr>
      <vt:lpstr>Work progresses actively at in-kind partners (2/2)</vt:lpstr>
      <vt:lpstr>Test infrastructure is operational at partners’ premises</vt:lpstr>
      <vt:lpstr>ESS Target and Target building</vt:lpstr>
      <vt:lpstr>High bay slab will soon be cast (CF is 67 % complete)</vt:lpstr>
      <vt:lpstr>Construction of Active Cells is advancing</vt:lpstr>
      <vt:lpstr>Construction of experimental hall E01 is  well advanced (NSS is 27 % complete)</vt:lpstr>
      <vt:lpstr>Moved to site in summer 2018 - Moving to permanent office and lab buildings in 2021</vt:lpstr>
      <vt:lpstr>Office and Laboratory Campus</vt:lpstr>
      <vt:lpstr>Campus </vt:lpstr>
      <vt:lpstr>Key activities in 2019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</dc:title>
  <dc:creator>martin.sjostrand@esss.se</dc:creator>
  <cp:lastModifiedBy>Roland Garoby</cp:lastModifiedBy>
  <cp:revision>149</cp:revision>
  <dcterms:created xsi:type="dcterms:W3CDTF">2018-10-29T15:52:13Z</dcterms:created>
  <dcterms:modified xsi:type="dcterms:W3CDTF">2019-03-14T07:41:16Z</dcterms:modified>
</cp:coreProperties>
</file>