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49" r:id="rId1"/>
    <p:sldMasterId id="2147483747" r:id="rId2"/>
  </p:sldMasterIdLst>
  <p:notesMasterIdLst>
    <p:notesMasterId r:id="rId10"/>
  </p:notesMasterIdLst>
  <p:handoutMasterIdLst>
    <p:handoutMasterId r:id="rId11"/>
  </p:handoutMasterIdLst>
  <p:sldIdLst>
    <p:sldId id="257" r:id="rId3"/>
    <p:sldId id="317" r:id="rId4"/>
    <p:sldId id="387" r:id="rId5"/>
    <p:sldId id="320" r:id="rId6"/>
    <p:sldId id="321" r:id="rId7"/>
    <p:sldId id="386" r:id="rId8"/>
    <p:sldId id="388" r:id="rId9"/>
  </p:sldIdLst>
  <p:sldSz cx="10690225" cy="7561263"/>
  <p:notesSz cx="6797675" cy="9926638"/>
  <p:defaultTextStyle>
    <a:defPPr>
      <a:defRPr lang="cs-CZ"/>
    </a:defPPr>
    <a:lvl1pPr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88925" indent="2936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581025" indent="5857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873125" indent="8778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165225" indent="1169988" algn="l" defTabSz="581025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Brezina Petr" initials="BP" lastIdx="13" clrIdx="6">
    <p:extLst/>
  </p:cmAuthor>
  <p:cmAuthor id="1" name="Záborský Jiří" initials="ZJ" lastIdx="3" clrIdx="0">
    <p:extLst/>
  </p:cmAuthor>
  <p:cmAuthor id="8" name="Plincnerova Anna" initials="PA" lastIdx="1" clrIdx="7">
    <p:extLst/>
  </p:cmAuthor>
  <p:cmAuthor id="2" name="Ruščák Martin" initials="RM" lastIdx="6" clrIdx="1">
    <p:extLst/>
  </p:cmAuthor>
  <p:cmAuthor id="9" name="Adamikova Tatiana" initials="AT" lastIdx="9" clrIdx="8">
    <p:extLst>
      <p:ext uri="{19B8F6BF-5375-455C-9EA6-DF929625EA0E}">
        <p15:presenceInfo xmlns:p15="http://schemas.microsoft.com/office/powerpoint/2012/main" userId="S-1-5-21-795126438-2552595135-4144130398-17497" providerId="AD"/>
      </p:ext>
    </p:extLst>
  </p:cmAuthor>
  <p:cmAuthor id="3" name="biza" initials="b" lastIdx="19" clrIdx="2"/>
  <p:cmAuthor id="4" name="Březina Petr" initials="BP" lastIdx="4" clrIdx="3">
    <p:extLst/>
  </p:cmAuthor>
  <p:cmAuthor id="5" name="Biza Karel" initials="BK" lastIdx="55" clrIdx="4"/>
  <p:cmAuthor id="6" name="Ruscak Martin" initials="RM" lastIdx="7" clrIdx="5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54A0"/>
    <a:srgbClr val="119787"/>
    <a:srgbClr val="FF3300"/>
    <a:srgbClr val="CCFFFF"/>
    <a:srgbClr val="42BAD2"/>
    <a:srgbClr val="000000"/>
    <a:srgbClr val="990000"/>
    <a:srgbClr val="CC3300"/>
    <a:srgbClr val="CCFF99"/>
    <a:srgbClr val="794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8" autoAdjust="0"/>
    <p:restoredTop sz="94665" autoAdjust="0"/>
  </p:normalViewPr>
  <p:slideViewPr>
    <p:cSldViewPr>
      <p:cViewPr varScale="1">
        <p:scale>
          <a:sx n="81" d="100"/>
          <a:sy n="81" d="100"/>
        </p:scale>
        <p:origin x="1258" y="62"/>
      </p:cViewPr>
      <p:guideLst>
        <p:guide orient="horz" pos="2381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E69143-90EB-4D6C-9D9E-33DD4E1B20D7}" type="doc">
      <dgm:prSet loTypeId="urn:microsoft.com/office/officeart/2005/8/layout/hProcess9" loCatId="process" qsTypeId="urn:microsoft.com/office/officeart/2005/8/quickstyle/simple1" qsCatId="simple" csTypeId="urn:microsoft.com/office/officeart/2005/8/colors/accent1_3" csCatId="accent1" phldr="1"/>
      <dgm:spPr/>
    </dgm:pt>
    <dgm:pt modelId="{5019B725-0756-44B7-914E-D558474DA504}">
      <dgm:prSet phldrT="[Text]" custT="1"/>
      <dgm:spPr/>
      <dgm:t>
        <a:bodyPr/>
        <a:lstStyle/>
        <a:p>
          <a:r>
            <a:rPr lang="cs-CZ" sz="3200" dirty="0"/>
            <a:t>2018</a:t>
          </a:r>
        </a:p>
        <a:p>
          <a:r>
            <a:rPr lang="en-US" sz="2000" noProof="0" dirty="0"/>
            <a:t>design</a:t>
          </a:r>
        </a:p>
      </dgm:t>
    </dgm:pt>
    <dgm:pt modelId="{EE0DD285-7CE7-48D1-B676-E3AC82CD77F0}" type="parTrans" cxnId="{2DA43C89-E102-4D55-A952-2B696F087E74}">
      <dgm:prSet/>
      <dgm:spPr/>
      <dgm:t>
        <a:bodyPr/>
        <a:lstStyle/>
        <a:p>
          <a:endParaRPr lang="en-GB"/>
        </a:p>
      </dgm:t>
    </dgm:pt>
    <dgm:pt modelId="{0283E807-ECF6-419A-9341-4634EFCAFCC9}" type="sibTrans" cxnId="{2DA43C89-E102-4D55-A952-2B696F087E74}">
      <dgm:prSet/>
      <dgm:spPr/>
      <dgm:t>
        <a:bodyPr/>
        <a:lstStyle/>
        <a:p>
          <a:endParaRPr lang="en-GB"/>
        </a:p>
      </dgm:t>
    </dgm:pt>
    <dgm:pt modelId="{FA4BA1AD-A862-4B9B-B82E-3DC942DB0F38}">
      <dgm:prSet phldrT="[Text]" custT="1"/>
      <dgm:spPr/>
      <dgm:t>
        <a:bodyPr/>
        <a:lstStyle/>
        <a:p>
          <a:r>
            <a:rPr lang="en-US" sz="3200" noProof="0" dirty="0"/>
            <a:t>201</a:t>
          </a:r>
          <a:r>
            <a:rPr lang="cs-CZ" sz="3200" noProof="0" dirty="0"/>
            <a:t>9</a:t>
          </a:r>
          <a:endParaRPr lang="en-US" sz="3200" noProof="0" dirty="0"/>
        </a:p>
        <a:p>
          <a:r>
            <a:rPr lang="en-US" sz="2000" noProof="0" dirty="0"/>
            <a:t>End of manufacturing </a:t>
          </a:r>
        </a:p>
      </dgm:t>
    </dgm:pt>
    <dgm:pt modelId="{5DEBEB5F-2AC2-436D-9D96-88A4E89E381F}" type="parTrans" cxnId="{CB3C8520-B0F6-4BF6-AF74-42D26A9AC16B}">
      <dgm:prSet/>
      <dgm:spPr/>
      <dgm:t>
        <a:bodyPr/>
        <a:lstStyle/>
        <a:p>
          <a:endParaRPr lang="en-GB"/>
        </a:p>
      </dgm:t>
    </dgm:pt>
    <dgm:pt modelId="{1393C75C-59AE-4B03-97C5-D7477208F417}" type="sibTrans" cxnId="{CB3C8520-B0F6-4BF6-AF74-42D26A9AC16B}">
      <dgm:prSet/>
      <dgm:spPr/>
      <dgm:t>
        <a:bodyPr/>
        <a:lstStyle/>
        <a:p>
          <a:endParaRPr lang="en-GB"/>
        </a:p>
      </dgm:t>
    </dgm:pt>
    <dgm:pt modelId="{31B0AB87-938B-4F84-8569-44995FB8DF36}">
      <dgm:prSet phldrT="[Text]" custT="1"/>
      <dgm:spPr/>
      <dgm:t>
        <a:bodyPr/>
        <a:lstStyle/>
        <a:p>
          <a:r>
            <a:rPr lang="cs-CZ" sz="3200" dirty="0"/>
            <a:t>2020</a:t>
          </a:r>
        </a:p>
        <a:p>
          <a:r>
            <a:rPr lang="en-US" sz="2000" noProof="0" dirty="0"/>
            <a:t>Site installation</a:t>
          </a:r>
        </a:p>
      </dgm:t>
    </dgm:pt>
    <dgm:pt modelId="{3E25D902-BA5C-4D14-8CC6-E4CDBEF95EC7}" type="parTrans" cxnId="{F20C5644-55C9-4994-90A2-A95E1F764CAA}">
      <dgm:prSet/>
      <dgm:spPr/>
      <dgm:t>
        <a:bodyPr/>
        <a:lstStyle/>
        <a:p>
          <a:endParaRPr lang="en-GB"/>
        </a:p>
      </dgm:t>
    </dgm:pt>
    <dgm:pt modelId="{B99E32B7-B749-451A-AF0C-6E3C6D23ACAB}" type="sibTrans" cxnId="{F20C5644-55C9-4994-90A2-A95E1F764CAA}">
      <dgm:prSet/>
      <dgm:spPr/>
      <dgm:t>
        <a:bodyPr/>
        <a:lstStyle/>
        <a:p>
          <a:endParaRPr lang="en-GB"/>
        </a:p>
      </dgm:t>
    </dgm:pt>
    <dgm:pt modelId="{0E4A0649-6AE0-40D8-B83F-43601AABD25B}">
      <dgm:prSet phldrT="[Text]" custT="1"/>
      <dgm:spPr/>
      <dgm:t>
        <a:bodyPr/>
        <a:lstStyle/>
        <a:p>
          <a:r>
            <a:rPr lang="cs-CZ" sz="3200" noProof="0" dirty="0"/>
            <a:t>2022</a:t>
          </a:r>
          <a:endParaRPr lang="cs-CZ" sz="1600" noProof="0" dirty="0"/>
        </a:p>
        <a:p>
          <a:r>
            <a:rPr lang="cs-CZ" sz="2000" noProof="0" dirty="0"/>
            <a:t>ESS -</a:t>
          </a:r>
          <a:r>
            <a:rPr lang="en-US" sz="2000" noProof="0" dirty="0"/>
            <a:t>Operation</a:t>
          </a:r>
        </a:p>
      </dgm:t>
    </dgm:pt>
    <dgm:pt modelId="{F40A3868-987D-411F-A4BF-D89CFEF9F4E5}" type="parTrans" cxnId="{AF2BE5E7-7841-44DE-8723-99D4B0345F25}">
      <dgm:prSet/>
      <dgm:spPr/>
      <dgm:t>
        <a:bodyPr/>
        <a:lstStyle/>
        <a:p>
          <a:endParaRPr lang="en-US"/>
        </a:p>
      </dgm:t>
    </dgm:pt>
    <dgm:pt modelId="{E4DEC6B9-45C7-4E1E-AD3A-C3AB881FAB6C}" type="sibTrans" cxnId="{AF2BE5E7-7841-44DE-8723-99D4B0345F25}">
      <dgm:prSet/>
      <dgm:spPr/>
      <dgm:t>
        <a:bodyPr/>
        <a:lstStyle/>
        <a:p>
          <a:endParaRPr lang="en-US"/>
        </a:p>
      </dgm:t>
    </dgm:pt>
    <dgm:pt modelId="{4F3F356B-488C-498F-8A0F-C1E9EA3446BA}" type="pres">
      <dgm:prSet presAssocID="{89E69143-90EB-4D6C-9D9E-33DD4E1B20D7}" presName="CompostProcess" presStyleCnt="0">
        <dgm:presLayoutVars>
          <dgm:dir/>
          <dgm:resizeHandles val="exact"/>
        </dgm:presLayoutVars>
      </dgm:prSet>
      <dgm:spPr/>
    </dgm:pt>
    <dgm:pt modelId="{71B71C67-DCFB-4996-9CEA-874E6D275C0D}" type="pres">
      <dgm:prSet presAssocID="{89E69143-90EB-4D6C-9D9E-33DD4E1B20D7}" presName="arrow" presStyleLbl="bgShp" presStyleIdx="0" presStyleCnt="1"/>
      <dgm:spPr/>
    </dgm:pt>
    <dgm:pt modelId="{68797951-79E1-4D07-8BE3-59FDF68F4AA5}" type="pres">
      <dgm:prSet presAssocID="{89E69143-90EB-4D6C-9D9E-33DD4E1B20D7}" presName="linearProcess" presStyleCnt="0"/>
      <dgm:spPr/>
    </dgm:pt>
    <dgm:pt modelId="{22304F6E-BDD8-4FC3-99FE-B01CBE023238}" type="pres">
      <dgm:prSet presAssocID="{5019B725-0756-44B7-914E-D558474DA504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F44028E-DD9E-4FFF-83AC-9CF0438291C4}" type="pres">
      <dgm:prSet presAssocID="{0283E807-ECF6-419A-9341-4634EFCAFCC9}" presName="sibTrans" presStyleCnt="0"/>
      <dgm:spPr/>
    </dgm:pt>
    <dgm:pt modelId="{A0EC6677-64C0-43F3-A78C-380B03479D92}" type="pres">
      <dgm:prSet presAssocID="{FA4BA1AD-A862-4B9B-B82E-3DC942DB0F3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42F47D-8B0F-4319-A513-EC3C68D98187}" type="pres">
      <dgm:prSet presAssocID="{1393C75C-59AE-4B03-97C5-D7477208F417}" presName="sibTrans" presStyleCnt="0"/>
      <dgm:spPr/>
    </dgm:pt>
    <dgm:pt modelId="{08E01A7F-DC54-4B19-B223-08E93890D5EB}" type="pres">
      <dgm:prSet presAssocID="{31B0AB87-938B-4F84-8569-44995FB8DF3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ABACB96-351E-47DF-8A66-C7F67550E7B4}" type="pres">
      <dgm:prSet presAssocID="{B99E32B7-B749-451A-AF0C-6E3C6D23ACAB}" presName="sibTrans" presStyleCnt="0"/>
      <dgm:spPr/>
    </dgm:pt>
    <dgm:pt modelId="{006C1A82-8EC5-400B-B8B3-1FE2821A5CD5}" type="pres">
      <dgm:prSet presAssocID="{0E4A0649-6AE0-40D8-B83F-43601AABD25B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F2BE5E7-7841-44DE-8723-99D4B0345F25}" srcId="{89E69143-90EB-4D6C-9D9E-33DD4E1B20D7}" destId="{0E4A0649-6AE0-40D8-B83F-43601AABD25B}" srcOrd="3" destOrd="0" parTransId="{F40A3868-987D-411F-A4BF-D89CFEF9F4E5}" sibTransId="{E4DEC6B9-45C7-4E1E-AD3A-C3AB881FAB6C}"/>
    <dgm:cxn modelId="{2272A395-317F-4620-8537-A10C4D33758B}" type="presOf" srcId="{5019B725-0756-44B7-914E-D558474DA504}" destId="{22304F6E-BDD8-4FC3-99FE-B01CBE023238}" srcOrd="0" destOrd="0" presId="urn:microsoft.com/office/officeart/2005/8/layout/hProcess9"/>
    <dgm:cxn modelId="{23DC1D44-DCD4-4AD5-A1A3-714C70AA3CBE}" type="presOf" srcId="{FA4BA1AD-A862-4B9B-B82E-3DC942DB0F38}" destId="{A0EC6677-64C0-43F3-A78C-380B03479D92}" srcOrd="0" destOrd="0" presId="urn:microsoft.com/office/officeart/2005/8/layout/hProcess9"/>
    <dgm:cxn modelId="{2DA43C89-E102-4D55-A952-2B696F087E74}" srcId="{89E69143-90EB-4D6C-9D9E-33DD4E1B20D7}" destId="{5019B725-0756-44B7-914E-D558474DA504}" srcOrd="0" destOrd="0" parTransId="{EE0DD285-7CE7-48D1-B676-E3AC82CD77F0}" sibTransId="{0283E807-ECF6-419A-9341-4634EFCAFCC9}"/>
    <dgm:cxn modelId="{CB3C8520-B0F6-4BF6-AF74-42D26A9AC16B}" srcId="{89E69143-90EB-4D6C-9D9E-33DD4E1B20D7}" destId="{FA4BA1AD-A862-4B9B-B82E-3DC942DB0F38}" srcOrd="1" destOrd="0" parTransId="{5DEBEB5F-2AC2-436D-9D96-88A4E89E381F}" sibTransId="{1393C75C-59AE-4B03-97C5-D7477208F417}"/>
    <dgm:cxn modelId="{D016B498-C3E2-4D7F-B04D-ED15A6C80CD0}" type="presOf" srcId="{0E4A0649-6AE0-40D8-B83F-43601AABD25B}" destId="{006C1A82-8EC5-400B-B8B3-1FE2821A5CD5}" srcOrd="0" destOrd="0" presId="urn:microsoft.com/office/officeart/2005/8/layout/hProcess9"/>
    <dgm:cxn modelId="{B93C2EC3-604E-4D0F-8A57-5F8A98181483}" type="presOf" srcId="{89E69143-90EB-4D6C-9D9E-33DD4E1B20D7}" destId="{4F3F356B-488C-498F-8A0F-C1E9EA3446BA}" srcOrd="0" destOrd="0" presId="urn:microsoft.com/office/officeart/2005/8/layout/hProcess9"/>
    <dgm:cxn modelId="{5FEC54B6-C610-44B5-94A2-B3FDB6073EAE}" type="presOf" srcId="{31B0AB87-938B-4F84-8569-44995FB8DF36}" destId="{08E01A7F-DC54-4B19-B223-08E93890D5EB}" srcOrd="0" destOrd="0" presId="urn:microsoft.com/office/officeart/2005/8/layout/hProcess9"/>
    <dgm:cxn modelId="{F20C5644-55C9-4994-90A2-A95E1F764CAA}" srcId="{89E69143-90EB-4D6C-9D9E-33DD4E1B20D7}" destId="{31B0AB87-938B-4F84-8569-44995FB8DF36}" srcOrd="2" destOrd="0" parTransId="{3E25D902-BA5C-4D14-8CC6-E4CDBEF95EC7}" sibTransId="{B99E32B7-B749-451A-AF0C-6E3C6D23ACAB}"/>
    <dgm:cxn modelId="{D141F223-E154-499F-886A-7359F449ABEA}" type="presParOf" srcId="{4F3F356B-488C-498F-8A0F-C1E9EA3446BA}" destId="{71B71C67-DCFB-4996-9CEA-874E6D275C0D}" srcOrd="0" destOrd="0" presId="urn:microsoft.com/office/officeart/2005/8/layout/hProcess9"/>
    <dgm:cxn modelId="{45533121-CC65-4C6D-81B9-D0988016602B}" type="presParOf" srcId="{4F3F356B-488C-498F-8A0F-C1E9EA3446BA}" destId="{68797951-79E1-4D07-8BE3-59FDF68F4AA5}" srcOrd="1" destOrd="0" presId="urn:microsoft.com/office/officeart/2005/8/layout/hProcess9"/>
    <dgm:cxn modelId="{C75ED87B-18B4-4DC6-A19E-E1C9BD8D0A5C}" type="presParOf" srcId="{68797951-79E1-4D07-8BE3-59FDF68F4AA5}" destId="{22304F6E-BDD8-4FC3-99FE-B01CBE023238}" srcOrd="0" destOrd="0" presId="urn:microsoft.com/office/officeart/2005/8/layout/hProcess9"/>
    <dgm:cxn modelId="{9FFCC0C8-F099-40D4-8C4B-2EFFEA93970F}" type="presParOf" srcId="{68797951-79E1-4D07-8BE3-59FDF68F4AA5}" destId="{BF44028E-DD9E-4FFF-83AC-9CF0438291C4}" srcOrd="1" destOrd="0" presId="urn:microsoft.com/office/officeart/2005/8/layout/hProcess9"/>
    <dgm:cxn modelId="{BB2CFD10-71F6-446F-9316-B7DA83291F86}" type="presParOf" srcId="{68797951-79E1-4D07-8BE3-59FDF68F4AA5}" destId="{A0EC6677-64C0-43F3-A78C-380B03479D92}" srcOrd="2" destOrd="0" presId="urn:microsoft.com/office/officeart/2005/8/layout/hProcess9"/>
    <dgm:cxn modelId="{41814FEB-B500-4918-9EB5-CBC34CAD7B82}" type="presParOf" srcId="{68797951-79E1-4D07-8BE3-59FDF68F4AA5}" destId="{4942F47D-8B0F-4319-A513-EC3C68D98187}" srcOrd="3" destOrd="0" presId="urn:microsoft.com/office/officeart/2005/8/layout/hProcess9"/>
    <dgm:cxn modelId="{ED4E6CE7-1153-4667-85C4-9AFFDF23A769}" type="presParOf" srcId="{68797951-79E1-4D07-8BE3-59FDF68F4AA5}" destId="{08E01A7F-DC54-4B19-B223-08E93890D5EB}" srcOrd="4" destOrd="0" presId="urn:microsoft.com/office/officeart/2005/8/layout/hProcess9"/>
    <dgm:cxn modelId="{1157476B-7CA0-49BB-A6ED-E47CC09C1A38}" type="presParOf" srcId="{68797951-79E1-4D07-8BE3-59FDF68F4AA5}" destId="{0ABACB96-351E-47DF-8A66-C7F67550E7B4}" srcOrd="5" destOrd="0" presId="urn:microsoft.com/office/officeart/2005/8/layout/hProcess9"/>
    <dgm:cxn modelId="{935DFAB7-418D-443A-B6F0-C2437E9F37C8}" type="presParOf" srcId="{68797951-79E1-4D07-8BE3-59FDF68F4AA5}" destId="{006C1A82-8EC5-400B-B8B3-1FE2821A5CD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71C67-DCFB-4996-9CEA-874E6D275C0D}">
      <dsp:nvSpPr>
        <dsp:cNvPr id="0" name=""/>
        <dsp:cNvSpPr/>
      </dsp:nvSpPr>
      <dsp:spPr>
        <a:xfrm>
          <a:off x="702077" y="0"/>
          <a:ext cx="7956884" cy="475121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304F6E-BDD8-4FC3-99FE-B01CBE023238}">
      <dsp:nvSpPr>
        <dsp:cNvPr id="0" name=""/>
        <dsp:cNvSpPr/>
      </dsp:nvSpPr>
      <dsp:spPr>
        <a:xfrm>
          <a:off x="3199" y="1425363"/>
          <a:ext cx="2078809" cy="1900484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2018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design</a:t>
          </a:r>
        </a:p>
      </dsp:txBody>
      <dsp:txXfrm>
        <a:off x="95973" y="1518137"/>
        <a:ext cx="1893261" cy="1714936"/>
      </dsp:txXfrm>
    </dsp:sp>
    <dsp:sp modelId="{A0EC6677-64C0-43F3-A78C-380B03479D92}">
      <dsp:nvSpPr>
        <dsp:cNvPr id="0" name=""/>
        <dsp:cNvSpPr/>
      </dsp:nvSpPr>
      <dsp:spPr>
        <a:xfrm>
          <a:off x="2428476" y="1425363"/>
          <a:ext cx="2078809" cy="1900484"/>
        </a:xfrm>
        <a:prstGeom prst="roundRect">
          <a:avLst/>
        </a:prstGeom>
        <a:solidFill>
          <a:schemeClr val="accent1">
            <a:shade val="80000"/>
            <a:hueOff val="254262"/>
            <a:satOff val="-23130"/>
            <a:lumOff val="130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/>
            <a:t>201</a:t>
          </a:r>
          <a:r>
            <a:rPr lang="cs-CZ" sz="3200" kern="1200" noProof="0" dirty="0"/>
            <a:t>9</a:t>
          </a:r>
          <a:endParaRPr lang="en-US" sz="3200" kern="1200" noProof="0" dirty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End of manufacturing </a:t>
          </a:r>
        </a:p>
      </dsp:txBody>
      <dsp:txXfrm>
        <a:off x="2521250" y="1518137"/>
        <a:ext cx="1893261" cy="1714936"/>
      </dsp:txXfrm>
    </dsp:sp>
    <dsp:sp modelId="{08E01A7F-DC54-4B19-B223-08E93890D5EB}">
      <dsp:nvSpPr>
        <dsp:cNvPr id="0" name=""/>
        <dsp:cNvSpPr/>
      </dsp:nvSpPr>
      <dsp:spPr>
        <a:xfrm>
          <a:off x="4853754" y="1425363"/>
          <a:ext cx="2078809" cy="1900484"/>
        </a:xfrm>
        <a:prstGeom prst="roundRect">
          <a:avLst/>
        </a:prstGeom>
        <a:solidFill>
          <a:schemeClr val="accent1">
            <a:shade val="80000"/>
            <a:hueOff val="508524"/>
            <a:satOff val="-46259"/>
            <a:lumOff val="261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/>
            <a:t>2020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noProof="0" dirty="0"/>
            <a:t>Site installation</a:t>
          </a:r>
        </a:p>
      </dsp:txBody>
      <dsp:txXfrm>
        <a:off x="4946528" y="1518137"/>
        <a:ext cx="1893261" cy="1714936"/>
      </dsp:txXfrm>
    </dsp:sp>
    <dsp:sp modelId="{006C1A82-8EC5-400B-B8B3-1FE2821A5CD5}">
      <dsp:nvSpPr>
        <dsp:cNvPr id="0" name=""/>
        <dsp:cNvSpPr/>
      </dsp:nvSpPr>
      <dsp:spPr>
        <a:xfrm>
          <a:off x="7279031" y="1425363"/>
          <a:ext cx="2078809" cy="1900484"/>
        </a:xfrm>
        <a:prstGeom prst="roundRect">
          <a:avLst/>
        </a:prstGeom>
        <a:solidFill>
          <a:schemeClr val="accent1">
            <a:shade val="80000"/>
            <a:hueOff val="762785"/>
            <a:satOff val="-69389"/>
            <a:lumOff val="392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noProof="0" dirty="0"/>
            <a:t>2022</a:t>
          </a:r>
          <a:endParaRPr lang="cs-CZ" sz="1600" kern="1200" noProof="0" dirty="0"/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noProof="0" dirty="0"/>
            <a:t>ESS -</a:t>
          </a:r>
          <a:r>
            <a:rPr lang="en-US" sz="2000" kern="1200" noProof="0" dirty="0"/>
            <a:t>Operation</a:t>
          </a:r>
        </a:p>
      </dsp:txBody>
      <dsp:txXfrm>
        <a:off x="7371805" y="1518137"/>
        <a:ext cx="1893261" cy="1714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t" anchorCtr="0" compatLnSpc="1">
            <a:prstTxWarp prst="textNoShape">
              <a:avLst/>
            </a:prstTxWarp>
          </a:bodyPr>
          <a:lstStyle>
            <a:lvl1pPr defTabSz="485775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8" y="3"/>
            <a:ext cx="29448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t" anchorCtr="0" compatLnSpc="1">
            <a:prstTxWarp prst="textNoShape">
              <a:avLst/>
            </a:prstTxWarp>
          </a:bodyPr>
          <a:lstStyle>
            <a:lvl1pPr algn="r" defTabSz="485775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2FA910-F301-4AD8-A969-99487FD459F4}" type="datetimeFigureOut">
              <a:rPr lang="cs-CZ"/>
              <a:pPr>
                <a:defRPr/>
              </a:pPr>
              <a:t>14.3.2019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1" y="9429751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b" anchorCtr="0" compatLnSpc="1">
            <a:prstTxWarp prst="textNoShape">
              <a:avLst/>
            </a:prstTxWarp>
          </a:bodyPr>
          <a:lstStyle>
            <a:lvl1pPr defTabSz="485775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8" y="9429751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b" anchorCtr="0" compatLnSpc="1">
            <a:prstTxWarp prst="textNoShape">
              <a:avLst/>
            </a:prstTxWarp>
          </a:bodyPr>
          <a:lstStyle>
            <a:lvl1pPr algn="r" defTabSz="485775" eaLnBrk="1" hangingPunct="1">
              <a:defRPr sz="13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253C880-F87E-4326-864D-9E90743792B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4087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64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t" anchorCtr="0" compatLnSpc="1">
            <a:prstTxWarp prst="textNoShape">
              <a:avLst/>
            </a:prstTxWarp>
          </a:bodyPr>
          <a:lstStyle>
            <a:lvl1pPr defTabSz="61753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851278" y="3"/>
            <a:ext cx="294481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t" anchorCtr="0" compatLnSpc="1">
            <a:prstTxWarp prst="textNoShape">
              <a:avLst/>
            </a:prstTxWarp>
          </a:bodyPr>
          <a:lstStyle>
            <a:lvl1pPr algn="r" defTabSz="61753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B57A557-A227-48C8-A7F4-89A8D096107A}" type="datetimeFigureOut">
              <a:rPr lang="cs-CZ"/>
              <a:pPr>
                <a:defRPr/>
              </a:pPr>
              <a:t>14.3.2019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2950"/>
            <a:ext cx="526573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79453" y="4714877"/>
            <a:ext cx="5438775" cy="446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1" y="9429751"/>
            <a:ext cx="294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b" anchorCtr="0" compatLnSpc="1">
            <a:prstTxWarp prst="textNoShape">
              <a:avLst/>
            </a:prstTxWarp>
          </a:bodyPr>
          <a:lstStyle>
            <a:lvl1pPr defTabSz="617538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851278" y="9429751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7246" tIns="48622" rIns="97246" bIns="48622" numCol="1" anchor="b" anchorCtr="0" compatLnSpc="1">
            <a:prstTxWarp prst="textNoShape">
              <a:avLst/>
            </a:prstTxWarp>
          </a:bodyPr>
          <a:lstStyle>
            <a:lvl1pPr algn="r" defTabSz="617538" eaLnBrk="1" hangingPunct="1">
              <a:defRPr sz="1300" smtClean="0"/>
            </a:lvl1pPr>
          </a:lstStyle>
          <a:p>
            <a:pPr>
              <a:defRPr/>
            </a:pPr>
            <a:fld id="{556E0700-E699-4F93-B99B-CEE327E8ACA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3716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6E0700-E699-4F93-B99B-CEE327E8ACAB}" type="slidenum">
              <a:rPr lang="cs-CZ" altLang="cs-CZ" smtClean="0"/>
              <a:pPr>
                <a:defRPr/>
              </a:pPr>
              <a:t>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434386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cs-CZ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69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6850" cy="1620838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3475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39570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691053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0175" y="303213"/>
            <a:ext cx="2405063" cy="57816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988" y="303213"/>
            <a:ext cx="7062787" cy="57816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133765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1688" y="2349500"/>
            <a:ext cx="9086850" cy="1620838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3375" y="4284663"/>
            <a:ext cx="7483475" cy="19319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0AEED5-D0ED-40A7-85E1-C1B7ED7184B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86425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F58AE-342E-4C35-B446-4D611F01D21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91489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6850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6850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2EB9B-662B-4667-BACB-55BF81FFB1EB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295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20700" y="1331913"/>
            <a:ext cx="4733925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07025" y="1331913"/>
            <a:ext cx="4733925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15056-136D-4705-B9B0-B2BD7FBDBE0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8517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2812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083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EAAA6-2937-47B8-96D6-F15235A4071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4205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142ED-E504-4055-A694-86F42D8F7EF5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7485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5424E-0758-45DC-9B08-0BB2B05E2498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6995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9888" y="301625"/>
            <a:ext cx="5975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88DD2-AD1C-404F-8C7D-BC2847A7ACED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2611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90637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3500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F70BB-6B4B-4E83-B454-124A9DAF3B41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1337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303A-4458-44F4-9A5A-0A65FF3159AE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80553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35888" y="180975"/>
            <a:ext cx="2405062" cy="64087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20700" y="180975"/>
            <a:ext cx="7062788" cy="64087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A40A3-DFBE-4A7A-83F2-ECA46D979BC9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23925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0700" y="180975"/>
            <a:ext cx="8421688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20700" y="1331913"/>
            <a:ext cx="4733925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407025" y="1331913"/>
            <a:ext cx="4733925" cy="25527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407025" y="4037013"/>
            <a:ext cx="4733925" cy="25527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3F1DA-02FD-472C-9E24-3AD087B01AD6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68391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0700" y="180975"/>
            <a:ext cx="8421688" cy="7921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20700" y="1331913"/>
            <a:ext cx="4733925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07025" y="1331913"/>
            <a:ext cx="4733925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číslo snímku 12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4B134-C43D-40CB-B735-3034576BF5D7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2305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550" y="4859338"/>
            <a:ext cx="9086850" cy="15017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550" y="3205163"/>
            <a:ext cx="9086850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79219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705475" y="3708400"/>
            <a:ext cx="2082800" cy="2376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940675" y="3708400"/>
            <a:ext cx="2084388" cy="2376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581381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4988" y="1692275"/>
            <a:ext cx="4722812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988" y="2397125"/>
            <a:ext cx="4722812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30838" y="1692275"/>
            <a:ext cx="4724400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0838" y="2397125"/>
            <a:ext cx="4724400" cy="43576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50060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3213"/>
            <a:ext cx="9620250" cy="126047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0732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906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988" y="301625"/>
            <a:ext cx="3516312" cy="128111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9888" y="301625"/>
            <a:ext cx="5975350" cy="6453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988" y="1582738"/>
            <a:ext cx="3516312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9288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500" y="5292725"/>
            <a:ext cx="6413500" cy="6254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500" y="676275"/>
            <a:ext cx="6413500" cy="45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500" y="5918200"/>
            <a:ext cx="6413500" cy="887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06322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Relationship Id="rId2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V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1950" y="395288"/>
            <a:ext cx="6905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705475" y="3708400"/>
            <a:ext cx="4319588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Centrum v</a:t>
            </a:r>
            <a:r>
              <a:rPr lang="cs-CZ" altLang="cs-CZ"/>
              <a:t>ýzkumu Řež s.r.o.</a:t>
            </a:r>
            <a:br>
              <a:rPr lang="cs-CZ" altLang="cs-CZ"/>
            </a:br>
            <a:r>
              <a:rPr lang="cs-CZ" altLang="cs-CZ"/>
              <a:t>Název prezentace</a:t>
            </a:r>
            <a:br>
              <a:rPr lang="cs-CZ" altLang="cs-CZ"/>
            </a:br>
            <a:r>
              <a:rPr lang="en-US" altLang="cs-CZ"/>
              <a:t>m</a:t>
            </a:r>
            <a:r>
              <a:rPr lang="cs-CZ" altLang="cs-CZ"/>
              <a:t>ůže být více řádků</a:t>
            </a:r>
            <a:br>
              <a:rPr lang="cs-CZ" altLang="cs-CZ"/>
            </a:br>
            <a:r>
              <a:rPr lang="cs-CZ" altLang="cs-CZ"/>
              <a:t>Jméno Příjmení</a:t>
            </a:r>
            <a:br>
              <a:rPr lang="cs-CZ" altLang="cs-CZ"/>
            </a:br>
            <a:r>
              <a:rPr lang="cs-CZ" altLang="cs-CZ"/>
              <a:t>00.00.2012</a:t>
            </a:r>
          </a:p>
          <a:p>
            <a:pPr lvl="0"/>
            <a:endParaRPr lang="cs-CZ" altLang="cs-CZ"/>
          </a:p>
        </p:txBody>
      </p:sp>
      <p:pic>
        <p:nvPicPr>
          <p:cNvPr id="1028" name="Obrázek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395288"/>
            <a:ext cx="2687638" cy="676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 dt="0"/>
  <p:txStyles>
    <p:titleStyle>
      <a:lvl1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ctr" defTabSz="581025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ctr" defTabSz="581025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ctr" defTabSz="581025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ctr" defTabSz="581025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ctr" defTabSz="581025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215900" indent="-215900" algn="r" defTabSz="5810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2"/>
          </a:solidFill>
          <a:latin typeface="+mn-lt"/>
          <a:ea typeface="+mn-ea"/>
          <a:cs typeface="+mn-cs"/>
        </a:defRPr>
      </a:lvl1pPr>
      <a:lvl2pPr marL="471488" indent="-179388" algn="l" defTabSz="58102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</a:defRPr>
      </a:lvl2pPr>
      <a:lvl3pPr marL="7270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42BAD2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3pPr>
      <a:lvl4pPr marL="10191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CCD3E9"/>
        </a:buClr>
        <a:buFont typeface="Wingdings" panose="05000000000000000000" pitchFamily="2" charset="2"/>
        <a:buChar char="§"/>
        <a:defRPr sz="1300">
          <a:solidFill>
            <a:schemeClr val="tx1"/>
          </a:solidFill>
          <a:latin typeface="+mn-lt"/>
        </a:defRPr>
      </a:lvl4pPr>
      <a:lvl5pPr marL="13112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E9F5F8"/>
        </a:buClr>
        <a:buFont typeface="Wingdings" panose="05000000000000000000" pitchFamily="2" charset="2"/>
        <a:buChar char="§"/>
        <a:defRPr sz="1300">
          <a:solidFill>
            <a:schemeClr val="tx1"/>
          </a:solidFill>
          <a:latin typeface="+mn-lt"/>
        </a:defRPr>
      </a:lvl5pPr>
      <a:lvl6pPr marL="17684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6pPr>
      <a:lvl7pPr marL="22256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7pPr>
      <a:lvl8pPr marL="26828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8pPr>
      <a:lvl9pPr marL="31400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Font typeface="Wingdings" pitchFamily="2" charset="2"/>
        <a:buChar char="§"/>
        <a:defRPr sz="13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6" descr="Pozadi_zapati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6767513"/>
            <a:ext cx="471488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CVR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9463" y="306388"/>
            <a:ext cx="5175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Line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00" y="1106488"/>
            <a:ext cx="9666288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20700" y="1331913"/>
            <a:ext cx="962025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  <a:endParaRPr lang="en-US" altLang="cs-CZ"/>
          </a:p>
          <a:p>
            <a:pPr lvl="3"/>
            <a:r>
              <a:rPr lang="cs-CZ" altLang="cs-CZ"/>
              <a:t>Třetí úroveň</a:t>
            </a:r>
            <a:endParaRPr lang="en-US" altLang="cs-CZ"/>
          </a:p>
          <a:p>
            <a:pPr lvl="4"/>
            <a:r>
              <a:rPr lang="cs-CZ" altLang="cs-CZ"/>
              <a:t>Čtvrtá úroveň</a:t>
            </a:r>
            <a:endParaRPr lang="en-US" altLang="cs-CZ"/>
          </a:p>
          <a:p>
            <a:pPr lvl="4"/>
            <a:endParaRPr lang="cs-CZ" altLang="cs-CZ"/>
          </a:p>
        </p:txBody>
      </p:sp>
      <p:sp>
        <p:nvSpPr>
          <p:cNvPr id="14" name="Zástupný symbol pro číslo snímku 12"/>
          <p:cNvSpPr>
            <a:spLocks noGrp="1"/>
          </p:cNvSpPr>
          <p:nvPr>
            <p:ph type="sldNum" sz="quarter" idx="4"/>
          </p:nvPr>
        </p:nvSpPr>
        <p:spPr bwMode="auto">
          <a:xfrm>
            <a:off x="701675" y="6923088"/>
            <a:ext cx="360363" cy="4032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3D86CA6-09F8-4162-AABD-A40CFC64F2DC}" type="slidenum">
              <a:rPr lang="cs-CZ" altLang="cs-CZ"/>
              <a:pPr>
                <a:defRPr/>
              </a:pPr>
              <a:t>‹#›</a:t>
            </a:fld>
            <a:endParaRPr lang="cs-CZ" altLang="cs-CZ" dirty="0"/>
          </a:p>
        </p:txBody>
      </p:sp>
      <p:sp>
        <p:nvSpPr>
          <p:cNvPr id="2055" name="Text Box 12"/>
          <p:cNvSpPr txBox="1">
            <a:spLocks noChangeArrowheads="1"/>
          </p:cNvSpPr>
          <p:nvPr/>
        </p:nvSpPr>
        <p:spPr bwMode="auto">
          <a:xfrm>
            <a:off x="1312863" y="1763713"/>
            <a:ext cx="2303462" cy="3317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8380" tIns="29190" rIns="58380" bIns="291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581025" eaLnBrk="0" fontAlgn="base" hangingPunct="0">
              <a:spcBef>
                <a:spcPct val="50000"/>
              </a:spcBef>
              <a:spcAft>
                <a:spcPct val="0"/>
              </a:spcAft>
              <a:buSzPct val="5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581025" eaLnBrk="0" fontAlgn="base" hangingPunct="0">
              <a:spcBef>
                <a:spcPct val="50000"/>
              </a:spcBef>
              <a:spcAft>
                <a:spcPct val="0"/>
              </a:spcAft>
              <a:buSzPct val="5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581025" eaLnBrk="0" fontAlgn="base" hangingPunct="0">
              <a:spcBef>
                <a:spcPct val="50000"/>
              </a:spcBef>
              <a:spcAft>
                <a:spcPct val="0"/>
              </a:spcAft>
              <a:buSzPct val="5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581025" eaLnBrk="0" fontAlgn="base" hangingPunct="0">
              <a:spcBef>
                <a:spcPct val="50000"/>
              </a:spcBef>
              <a:spcAft>
                <a:spcPct val="0"/>
              </a:spcAft>
              <a:buSzPct val="50000"/>
              <a:buFont typeface="Arial" charset="0"/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SzPct val="50000"/>
              <a:buFont typeface="Arial" charset="0"/>
              <a:buChar char="•"/>
              <a:defRPr/>
            </a:pPr>
            <a:endParaRPr lang="cs-CZ" dirty="0"/>
          </a:p>
        </p:txBody>
      </p:sp>
      <p:sp>
        <p:nvSpPr>
          <p:cNvPr id="205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20700" y="180975"/>
            <a:ext cx="84216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</p:sldLayoutIdLst>
  <p:hf hdr="0" ftr="0" dt="0"/>
  <p:txStyles>
    <p:titleStyle>
      <a:lvl1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defTabSz="581025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defTabSz="581025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15900" indent="-215900" algn="l" defTabSz="581025" rtl="0" eaLnBrk="0" fontAlgn="base" hangingPunct="0">
        <a:spcBef>
          <a:spcPct val="20000"/>
        </a:spcBef>
        <a:spcAft>
          <a:spcPct val="0"/>
        </a:spcAft>
        <a:buSzPct val="50000"/>
        <a:buFont typeface="Arial" panose="020B0604020202020204" pitchFamily="34" charset="0"/>
        <a:buBlip>
          <a:blip r:embed="rId18"/>
        </a:buBlip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471488" indent="-179388" algn="l" defTabSz="581025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Wingdings" panose="05000000000000000000" pitchFamily="2" charset="2"/>
        <a:buBlip>
          <a:blip r:embed="rId19"/>
        </a:buBlip>
        <a:defRPr sz="2800">
          <a:solidFill>
            <a:schemeClr val="tx1"/>
          </a:solidFill>
          <a:latin typeface="+mn-lt"/>
          <a:cs typeface="+mn-cs"/>
        </a:defRPr>
      </a:lvl2pPr>
      <a:lvl3pPr marL="7270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42BAD2"/>
        </a:buClr>
        <a:buSzPct val="50000"/>
        <a:buFont typeface="Wingdings" panose="05000000000000000000" pitchFamily="2" charset="2"/>
        <a:buBlip>
          <a:blip r:embed="rId20"/>
        </a:buBlip>
        <a:defRPr sz="2400">
          <a:solidFill>
            <a:schemeClr val="tx1"/>
          </a:solidFill>
          <a:latin typeface="+mn-lt"/>
          <a:cs typeface="+mn-cs"/>
        </a:defRPr>
      </a:lvl3pPr>
      <a:lvl4pPr marL="10191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CCD3E9"/>
        </a:buClr>
        <a:buSzPct val="50000"/>
        <a:buFont typeface="Wingdings" panose="05000000000000000000" pitchFamily="2" charset="2"/>
        <a:buBlip>
          <a:blip r:embed="rId21"/>
        </a:buBlip>
        <a:defRPr sz="2000">
          <a:solidFill>
            <a:schemeClr val="tx1"/>
          </a:solidFill>
          <a:latin typeface="+mn-lt"/>
          <a:cs typeface="+mn-cs"/>
        </a:defRPr>
      </a:lvl4pPr>
      <a:lvl5pPr marL="1311275" indent="-142875" algn="l" defTabSz="581025" rtl="0" eaLnBrk="0" fontAlgn="base" hangingPunct="0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anose="05000000000000000000" pitchFamily="2" charset="2"/>
        <a:buBlip>
          <a:blip r:embed="rId22"/>
        </a:buBlip>
        <a:defRPr sz="2000">
          <a:solidFill>
            <a:schemeClr val="tx1"/>
          </a:solidFill>
          <a:latin typeface="+mn-lt"/>
          <a:cs typeface="+mn-cs"/>
        </a:defRPr>
      </a:lvl5pPr>
      <a:lvl6pPr marL="17684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  <a:cs typeface="+mn-cs"/>
        </a:defRPr>
      </a:lvl6pPr>
      <a:lvl7pPr marL="22256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  <a:cs typeface="+mn-cs"/>
        </a:defRPr>
      </a:lvl7pPr>
      <a:lvl8pPr marL="26828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  <a:cs typeface="+mn-cs"/>
        </a:defRPr>
      </a:lvl8pPr>
      <a:lvl9pPr marL="3140075" indent="-142875" algn="l" defTabSz="581025" rtl="0" fontAlgn="base">
        <a:spcBef>
          <a:spcPct val="20000"/>
        </a:spcBef>
        <a:spcAft>
          <a:spcPct val="0"/>
        </a:spcAft>
        <a:buClr>
          <a:srgbClr val="E9F5F8"/>
        </a:buClr>
        <a:buSzPct val="50000"/>
        <a:buFont typeface="Wingdings" pitchFamily="2" charset="2"/>
        <a:buBlip>
          <a:blip r:embed="rId22"/>
        </a:buBlip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Grp="1"/>
          </p:cNvSpPr>
          <p:nvPr>
            <p:ph type="body" idx="1"/>
          </p:nvPr>
        </p:nvSpPr>
        <p:spPr>
          <a:xfrm>
            <a:off x="3256880" y="3276575"/>
            <a:ext cx="7289329" cy="33843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/>
              <a:t>Target </a:t>
            </a:r>
            <a:r>
              <a:rPr lang="en-GB" altLang="cs-CZ" sz="2800" b="1" dirty="0" smtClean="0"/>
              <a:t>Cooling System 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b="1" dirty="0" smtClean="0"/>
              <a:t>Project </a:t>
            </a:r>
            <a:r>
              <a:rPr lang="cs-CZ" altLang="cs-CZ" sz="2800" b="1" dirty="0"/>
              <a:t>status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None/>
            </a:pPr>
            <a:r>
              <a:rPr lang="en-US" altLang="cs-CZ" dirty="0"/>
              <a:t>11th TTB Target Technical Board</a:t>
            </a:r>
            <a:endParaRPr lang="cs-CZ" altLang="cs-CZ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dirty="0"/>
              <a:t>Tatiana Adamíková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dirty="0" smtClean="0"/>
              <a:t>14. 03. </a:t>
            </a:r>
            <a:r>
              <a:rPr lang="cs-CZ" altLang="cs-CZ" dirty="0"/>
              <a:t>2019</a:t>
            </a:r>
          </a:p>
        </p:txBody>
      </p:sp>
    </p:spTree>
  </p:cSld>
  <p:clrMapOvr>
    <a:masterClrMapping/>
  </p:clrMapOvr>
  <p:transition advTm="3354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5424E-0758-45DC-9B08-0BB2B05E2498}" type="slidenum">
              <a:rPr lang="cs-CZ" altLang="cs-CZ" smtClean="0"/>
              <a:pPr>
                <a:defRPr/>
              </a:pPr>
              <a:t>1</a:t>
            </a:fld>
            <a:endParaRPr lang="cs-CZ" altLang="cs-CZ" dirty="0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520576" y="396255"/>
            <a:ext cx="9289031" cy="64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en-GB" altLang="en-US" sz="2400" i="1" kern="0" dirty="0" smtClean="0">
                <a:solidFill>
                  <a:srgbClr val="0854A0"/>
                </a:solidFill>
              </a:rPr>
              <a:t>Heat exchangers</a:t>
            </a:r>
            <a:r>
              <a:rPr lang="cs-CZ" altLang="en-US" sz="2400" i="1" kern="0" dirty="0">
                <a:solidFill>
                  <a:srgbClr val="0854A0"/>
                </a:solidFill>
              </a:rPr>
              <a:t/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6559" y="1334947"/>
            <a:ext cx="9022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854A0"/>
                </a:solidFill>
              </a:rPr>
              <a:t>ESS made a review of QA documentation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854A0"/>
                </a:solidFill>
              </a:rPr>
              <a:t>Expected date of manufacturing start </a:t>
            </a:r>
            <a:r>
              <a:rPr lang="en-GB" sz="1600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18.03.2019</a:t>
            </a:r>
            <a:endParaRPr lang="en-GB" sz="1600" dirty="0">
              <a:solidFill>
                <a:srgbClr val="0854A0"/>
              </a:solidFill>
            </a:endParaRPr>
          </a:p>
        </p:txBody>
      </p:sp>
      <p:sp>
        <p:nvSpPr>
          <p:cNvPr id="9" name="Rectangle 2"/>
          <p:cNvSpPr txBox="1">
            <a:spLocks/>
          </p:cNvSpPr>
          <p:nvPr/>
        </p:nvSpPr>
        <p:spPr bwMode="auto">
          <a:xfrm>
            <a:off x="520576" y="1827630"/>
            <a:ext cx="9289031" cy="64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en-GB" altLang="en-US" sz="2400" i="1" kern="0" dirty="0" smtClean="0">
                <a:solidFill>
                  <a:srgbClr val="0854A0"/>
                </a:solidFill>
              </a:rPr>
              <a:t>Circulators</a:t>
            </a:r>
            <a:r>
              <a:rPr lang="cs-CZ" altLang="en-US" sz="2400" i="1" kern="0" dirty="0" smtClean="0">
                <a:solidFill>
                  <a:srgbClr val="0854A0"/>
                </a:solidFill>
              </a:rPr>
              <a:t> </a:t>
            </a:r>
            <a:r>
              <a:rPr lang="cs-CZ" altLang="en-US" sz="2400" i="1" kern="0" dirty="0">
                <a:solidFill>
                  <a:srgbClr val="0854A0"/>
                </a:solidFill>
              </a:rPr>
              <a:t/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92203" y="2553944"/>
            <a:ext cx="9022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854A0"/>
                </a:solidFill>
              </a:rPr>
              <a:t>Delayed with Inspection plans will be delivered asap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854A0"/>
                </a:solidFill>
              </a:rPr>
              <a:t>CVR planning visit </a:t>
            </a:r>
            <a:r>
              <a:rPr lang="en-GB" sz="1600" dirty="0" err="1" smtClean="0">
                <a:solidFill>
                  <a:srgbClr val="0854A0"/>
                </a:solidFill>
              </a:rPr>
              <a:t>Offtech</a:t>
            </a:r>
            <a:r>
              <a:rPr lang="en-GB" sz="1600" dirty="0" smtClean="0">
                <a:solidFill>
                  <a:srgbClr val="0854A0"/>
                </a:solidFill>
              </a:rPr>
              <a:t> </a:t>
            </a:r>
            <a:r>
              <a:rPr lang="en-GB" sz="1600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1th week of April</a:t>
            </a:r>
            <a:endParaRPr lang="en-GB" sz="1600" dirty="0">
              <a:solidFill>
                <a:srgbClr val="0854A0"/>
              </a:solidFill>
            </a:endParaRPr>
          </a:p>
        </p:txBody>
      </p:sp>
      <p:sp>
        <p:nvSpPr>
          <p:cNvPr id="11" name="Rectangle 2"/>
          <p:cNvSpPr txBox="1">
            <a:spLocks/>
          </p:cNvSpPr>
          <p:nvPr/>
        </p:nvSpPr>
        <p:spPr bwMode="auto">
          <a:xfrm>
            <a:off x="500965" y="3475234"/>
            <a:ext cx="9289031" cy="390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en-US" altLang="en-US" sz="2400" i="1" kern="0" dirty="0">
                <a:solidFill>
                  <a:srgbClr val="0854A0"/>
                </a:solidFill>
              </a:rPr>
              <a:t>Gas Bottles – storage of He</a:t>
            </a:r>
            <a:r>
              <a:rPr lang="cs-CZ" altLang="en-US" sz="2400" i="1" kern="0" dirty="0">
                <a:solidFill>
                  <a:srgbClr val="0854A0"/>
                </a:solidFill>
              </a:rPr>
              <a:t/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8460" y="4121890"/>
            <a:ext cx="9022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err="1" smtClean="0">
                <a:solidFill>
                  <a:srgbClr val="0854A0"/>
                </a:solidFill>
              </a:rPr>
              <a:t>Rented</a:t>
            </a:r>
            <a:r>
              <a:rPr lang="cs-CZ" sz="1600" dirty="0" smtClean="0">
                <a:solidFill>
                  <a:srgbClr val="0854A0"/>
                </a:solidFill>
              </a:rPr>
              <a:t> </a:t>
            </a:r>
            <a:r>
              <a:rPr lang="en-US" sz="1600" dirty="0" smtClean="0">
                <a:solidFill>
                  <a:srgbClr val="0854A0"/>
                </a:solidFill>
              </a:rPr>
              <a:t>from</a:t>
            </a:r>
            <a:r>
              <a:rPr lang="cs-CZ" sz="1600" dirty="0" smtClean="0">
                <a:solidFill>
                  <a:srgbClr val="0854A0"/>
                </a:solidFill>
              </a:rPr>
              <a:t> a</a:t>
            </a:r>
            <a:r>
              <a:rPr lang="en-US" sz="1600" dirty="0" smtClean="0">
                <a:solidFill>
                  <a:srgbClr val="0854A0"/>
                </a:solidFill>
              </a:rPr>
              <a:t> </a:t>
            </a:r>
            <a:r>
              <a:rPr lang="en-US" sz="1600" dirty="0">
                <a:solidFill>
                  <a:srgbClr val="0854A0"/>
                </a:solidFill>
              </a:rPr>
              <a:t>local company (SE)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854A0"/>
                </a:solidFill>
              </a:rPr>
              <a:t>Discussed during technical meeting in February 2019</a:t>
            </a:r>
          </a:p>
        </p:txBody>
      </p:sp>
      <p:sp>
        <p:nvSpPr>
          <p:cNvPr id="13" name="Rectangle 2"/>
          <p:cNvSpPr txBox="1">
            <a:spLocks/>
          </p:cNvSpPr>
          <p:nvPr/>
        </p:nvSpPr>
        <p:spPr bwMode="auto">
          <a:xfrm>
            <a:off x="520576" y="4887648"/>
            <a:ext cx="9289031" cy="375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 smtClean="0"/>
              <a:t>    </a:t>
            </a: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en-GB" altLang="en-US" sz="2400" i="1" kern="0" dirty="0" smtClean="0">
                <a:solidFill>
                  <a:srgbClr val="0854A0"/>
                </a:solidFill>
              </a:rPr>
              <a:t>Compressor</a:t>
            </a:r>
            <a:r>
              <a:rPr lang="cs-CZ" altLang="en-US" sz="2400" i="1" kern="0" dirty="0">
                <a:solidFill>
                  <a:srgbClr val="0854A0"/>
                </a:solidFill>
              </a:rPr>
              <a:t/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12283" y="5443703"/>
            <a:ext cx="99897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854A0"/>
                </a:solidFill>
              </a:rPr>
              <a:t>In negotiation with two suppliers </a:t>
            </a:r>
            <a:r>
              <a:rPr lang="en-GB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</a:t>
            </a:r>
            <a:r>
              <a:rPr lang="en-GB" dirty="0" smtClean="0">
                <a:solidFill>
                  <a:srgbClr val="0854A0"/>
                </a:solidFill>
              </a:rPr>
              <a:t> </a:t>
            </a:r>
            <a:r>
              <a:rPr lang="en-GB" dirty="0" err="1" smtClean="0">
                <a:solidFill>
                  <a:srgbClr val="0854A0"/>
                </a:solidFill>
              </a:rPr>
              <a:t>Haug</a:t>
            </a:r>
            <a:r>
              <a:rPr lang="en-GB" dirty="0" smtClean="0">
                <a:solidFill>
                  <a:srgbClr val="0854A0"/>
                </a:solidFill>
              </a:rPr>
              <a:t> and Sera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854A0"/>
                </a:solidFill>
              </a:rPr>
              <a:t>The purchase will be finalized to the end of March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854A0"/>
                </a:solidFill>
              </a:rPr>
              <a:t>Delivery time </a:t>
            </a:r>
            <a:r>
              <a:rPr lang="en-GB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24 weeks </a:t>
            </a:r>
            <a:endParaRPr lang="en-GB" dirty="0">
              <a:solidFill>
                <a:srgbClr val="08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496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5424E-0758-45DC-9B08-0BB2B05E2498}" type="slidenum">
              <a:rPr lang="cs-CZ" altLang="cs-CZ" smtClean="0"/>
              <a:pPr>
                <a:defRPr/>
              </a:pPr>
              <a:t>2</a:t>
            </a:fld>
            <a:endParaRPr lang="cs-CZ" alt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3972" y="1331904"/>
            <a:ext cx="46031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854A0"/>
                </a:solidFill>
              </a:rPr>
              <a:t>Status: </a:t>
            </a:r>
            <a:endParaRPr lang="cs-CZ" sz="1600" dirty="0">
              <a:solidFill>
                <a:srgbClr val="0854A0"/>
              </a:solidFill>
            </a:endParaRPr>
          </a:p>
          <a:p>
            <a:endParaRPr lang="en-US" sz="1600" dirty="0">
              <a:solidFill>
                <a:srgbClr val="0854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854A0"/>
                </a:solidFill>
              </a:rPr>
              <a:t>Pressure </a:t>
            </a:r>
            <a:r>
              <a:rPr lang="en-US" sz="1600" dirty="0">
                <a:solidFill>
                  <a:srgbClr val="0854A0"/>
                </a:solidFill>
              </a:rPr>
              <a:t>drop calculations </a:t>
            </a:r>
            <a:r>
              <a:rPr lang="en-US" sz="1600" dirty="0" smtClean="0">
                <a:solidFill>
                  <a:srgbClr val="0854A0"/>
                </a:solidFill>
              </a:rPr>
              <a:t>performed</a:t>
            </a:r>
            <a:r>
              <a:rPr lang="cs-CZ" sz="1600" dirty="0" smtClean="0">
                <a:solidFill>
                  <a:srgbClr val="0854A0"/>
                </a:solidFill>
              </a:rPr>
              <a:t> in </a:t>
            </a:r>
            <a:r>
              <a:rPr lang="cs-CZ" sz="1600" dirty="0" err="1" smtClean="0">
                <a:solidFill>
                  <a:srgbClr val="0854A0"/>
                </a:solidFill>
              </a:rPr>
              <a:t>February</a:t>
            </a:r>
            <a:r>
              <a:rPr lang="en-US" sz="1600" dirty="0" smtClean="0">
                <a:solidFill>
                  <a:srgbClr val="0854A0"/>
                </a:solidFill>
              </a:rPr>
              <a:t> </a:t>
            </a:r>
            <a:r>
              <a:rPr lang="en-US" sz="1600" dirty="0">
                <a:solidFill>
                  <a:srgbClr val="0854A0"/>
                </a:solidFill>
              </a:rPr>
              <a:t>with unsatisfactory results </a:t>
            </a:r>
            <a:r>
              <a:rPr lang="en-US" sz="1600" dirty="0">
                <a:solidFill>
                  <a:srgbClr val="0854A0"/>
                </a:solidFill>
                <a:sym typeface="Wingdings" panose="05000000000000000000" pitchFamily="2" charset="2"/>
              </a:rPr>
              <a:t> new calculations are ongoing, new results are expected in April</a:t>
            </a:r>
            <a:r>
              <a:rPr lang="cs-CZ" sz="1600" dirty="0">
                <a:solidFill>
                  <a:srgbClr val="0854A0"/>
                </a:solidFill>
                <a:sym typeface="Wingdings" panose="05000000000000000000" pitchFamily="2" charset="2"/>
              </a:rPr>
              <a:t>. </a:t>
            </a:r>
            <a:endParaRPr lang="cs-CZ" sz="1600" dirty="0" smtClean="0">
              <a:solidFill>
                <a:srgbClr val="0854A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854A0"/>
                </a:solidFill>
              </a:rPr>
              <a:t>Meeting with filter inserts supplier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854A0"/>
                </a:solidFill>
                <a:sym typeface="Wingdings" panose="05000000000000000000" pitchFamily="2" charset="2"/>
              </a:rPr>
              <a:t>Manufacturing </a:t>
            </a:r>
            <a:r>
              <a:rPr lang="en-US" sz="1600" dirty="0">
                <a:solidFill>
                  <a:srgbClr val="0854A0"/>
                </a:solidFill>
                <a:sym typeface="Wingdings" panose="05000000000000000000" pitchFamily="2" charset="2"/>
              </a:rPr>
              <a:t>of vessel will take about 1 month     </a:t>
            </a:r>
            <a:r>
              <a:rPr lang="en-US" sz="1600" dirty="0">
                <a:solidFill>
                  <a:srgbClr val="0854A0"/>
                </a:solidFill>
              </a:rPr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32" y="3865494"/>
            <a:ext cx="1670483" cy="2521941"/>
          </a:xfrm>
          <a:prstGeom prst="rect">
            <a:avLst/>
          </a:prstGeom>
        </p:spPr>
      </p:pic>
      <p:sp>
        <p:nvSpPr>
          <p:cNvPr id="6" name="Rectangle 2"/>
          <p:cNvSpPr txBox="1">
            <a:spLocks/>
          </p:cNvSpPr>
          <p:nvPr/>
        </p:nvSpPr>
        <p:spPr bwMode="auto">
          <a:xfrm>
            <a:off x="524777" y="314475"/>
            <a:ext cx="9289031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 smtClean="0"/>
              <a:t/>
            </a:r>
            <a:br>
              <a:rPr lang="cs-CZ" altLang="cs-CZ" sz="2400" kern="0" dirty="0" smtClean="0"/>
            </a:br>
            <a:r>
              <a:rPr lang="cs-CZ" altLang="cs-CZ" sz="2400" kern="0" dirty="0" smtClean="0"/>
              <a:t/>
            </a:r>
            <a:br>
              <a:rPr lang="cs-CZ" altLang="cs-CZ" sz="2400" kern="0" dirty="0" smtClean="0"/>
            </a:br>
            <a:r>
              <a:rPr lang="en-GB" altLang="en-US" sz="2400" i="1" kern="0" dirty="0" smtClean="0">
                <a:solidFill>
                  <a:srgbClr val="0854A0"/>
                </a:solidFill>
              </a:rPr>
              <a:t>Filter</a:t>
            </a:r>
            <a:r>
              <a:rPr lang="cs-CZ" altLang="en-US" sz="2400" i="1" kern="0" dirty="0" smtClean="0">
                <a:solidFill>
                  <a:srgbClr val="0854A0"/>
                </a:solidFill>
              </a:rPr>
              <a:t> unit</a:t>
            </a:r>
            <a:br>
              <a:rPr lang="cs-CZ" altLang="en-US" sz="2400" i="1" kern="0" dirty="0" smtClean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567" y="710556"/>
            <a:ext cx="3101285" cy="3021872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567" y="3947263"/>
            <a:ext cx="2998714" cy="328102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525" y="4068663"/>
            <a:ext cx="2531204" cy="251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546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5424E-0758-45DC-9B08-0BB2B05E2498}" type="slidenum">
              <a:rPr lang="cs-CZ" altLang="cs-CZ" smtClean="0"/>
              <a:pPr>
                <a:defRPr/>
              </a:pPr>
              <a:t>3</a:t>
            </a:fld>
            <a:endParaRPr lang="cs-CZ" altLang="cs-CZ" dirty="0"/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520576" y="396255"/>
            <a:ext cx="9289031" cy="64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en-US" altLang="cs-CZ" sz="2400" i="1" kern="0" dirty="0"/>
              <a:t>Status of </a:t>
            </a:r>
            <a:r>
              <a:rPr lang="en-US" altLang="en-US" sz="2400" i="1" kern="0" dirty="0">
                <a:solidFill>
                  <a:srgbClr val="0854A0"/>
                </a:solidFill>
              </a:rPr>
              <a:t>Other components </a:t>
            </a:r>
            <a:r>
              <a:rPr lang="cs-CZ" altLang="en-US" sz="2400" i="1" kern="0" dirty="0">
                <a:solidFill>
                  <a:srgbClr val="0854A0"/>
                </a:solidFill>
              </a:rPr>
              <a:t/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11261" y="1394873"/>
            <a:ext cx="590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i="1" kern="0" dirty="0" smtClean="0">
                <a:solidFill>
                  <a:srgbClr val="0854A0"/>
                </a:solidFill>
              </a:rPr>
              <a:t>Valves: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contract signed at 2018,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documentation for approval </a:t>
            </a:r>
            <a:r>
              <a:rPr lang="en-GB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18.03.2019</a:t>
            </a:r>
            <a:endParaRPr lang="en-GB" altLang="en-US" i="1" kern="0" dirty="0" smtClean="0">
              <a:solidFill>
                <a:srgbClr val="0854A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39389" y="2668674"/>
            <a:ext cx="59046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i="1" kern="0" dirty="0" smtClean="0">
                <a:solidFill>
                  <a:srgbClr val="0854A0"/>
                </a:solidFill>
              </a:rPr>
              <a:t>Gas bottles B-010a – B-010f: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contract signed at March 2019, ongoing</a:t>
            </a:r>
            <a:endParaRPr lang="cs-CZ" altLang="en-US" i="1" kern="0" dirty="0" smtClean="0">
              <a:solidFill>
                <a:srgbClr val="0854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Delivery time </a:t>
            </a:r>
            <a:r>
              <a:rPr lang="en-GB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5 months</a:t>
            </a:r>
            <a:endParaRPr lang="en-GB" altLang="en-US" i="1" kern="0" dirty="0" smtClean="0">
              <a:solidFill>
                <a:srgbClr val="0854A0"/>
              </a:solidFill>
            </a:endParaRPr>
          </a:p>
          <a:p>
            <a:endParaRPr lang="en-GB" altLang="en-US" i="1" kern="0" dirty="0" smtClean="0">
              <a:solidFill>
                <a:srgbClr val="0854A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0868" y="3918084"/>
            <a:ext cx="59046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i="1" kern="0" dirty="0" smtClean="0">
                <a:solidFill>
                  <a:srgbClr val="0854A0"/>
                </a:solidFill>
              </a:rPr>
              <a:t>Bellows A-001, A-002: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QA documentation approved by 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stored in CVR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20575" y="5113905"/>
            <a:ext cx="7920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i="1" kern="0" dirty="0" smtClean="0">
                <a:solidFill>
                  <a:srgbClr val="0854A0"/>
                </a:solidFill>
              </a:rPr>
              <a:t>Instrumentation: </a:t>
            </a:r>
            <a:endParaRPr lang="en-GB" altLang="en-US" i="1" kern="0" dirty="0" smtClean="0">
              <a:solidFill>
                <a:srgbClr val="0854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</a:rPr>
              <a:t>Pressure, temperature </a:t>
            </a:r>
            <a:r>
              <a:rPr lang="en-GB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in discussion with potential supplier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Radiation measurement  </a:t>
            </a:r>
            <a:r>
              <a:rPr lang="cs-CZ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CVR</a:t>
            </a:r>
            <a:r>
              <a:rPr lang="en-GB" altLang="en-US" i="1" kern="0" dirty="0" smtClean="0">
                <a:solidFill>
                  <a:srgbClr val="0854A0"/>
                </a:solidFill>
                <a:sym typeface="Wingdings" panose="05000000000000000000" pitchFamily="2" charset="2"/>
              </a:rPr>
              <a:t> is waiting for technical details from ESS</a:t>
            </a:r>
            <a:endParaRPr lang="en-GB" altLang="en-US" i="1" kern="0" dirty="0" smtClean="0">
              <a:solidFill>
                <a:srgbClr val="08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75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A5424E-0758-45DC-9B08-0BB2B05E2498}" type="slidenum">
              <a:rPr lang="cs-CZ" altLang="cs-CZ" smtClean="0"/>
              <a:pPr>
                <a:defRPr/>
              </a:pPr>
              <a:t>4</a:t>
            </a:fld>
            <a:endParaRPr lang="cs-CZ" altLang="cs-CZ" dirty="0"/>
          </a:p>
        </p:txBody>
      </p:sp>
      <p:sp>
        <p:nvSpPr>
          <p:cNvPr id="3" name="Rectangle 2"/>
          <p:cNvSpPr txBox="1">
            <a:spLocks/>
          </p:cNvSpPr>
          <p:nvPr/>
        </p:nvSpPr>
        <p:spPr bwMode="auto">
          <a:xfrm>
            <a:off x="520576" y="396255"/>
            <a:ext cx="9289031" cy="648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8380" tIns="29190" rIns="58380" bIns="29190" numCol="1" anchor="ctr" anchorCtr="0" compatLnSpc="1">
            <a:prstTxWarp prst="textNoShape">
              <a:avLst/>
            </a:prstTxWarp>
          </a:bodyPr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kern="0" dirty="0"/>
              <a:t/>
            </a:r>
            <a:br>
              <a:rPr lang="cs-CZ" altLang="cs-CZ" sz="2400" kern="0" dirty="0"/>
            </a:br>
            <a:r>
              <a:rPr lang="cs-CZ" altLang="cs-CZ" sz="2400" i="1" kern="0" dirty="0"/>
              <a:t/>
            </a:r>
            <a:br>
              <a:rPr lang="cs-CZ" altLang="cs-CZ" sz="2400" i="1" kern="0" dirty="0"/>
            </a:br>
            <a:r>
              <a:rPr lang="en-US" altLang="cs-CZ" sz="2400" i="1" kern="0" dirty="0"/>
              <a:t>Assembly and Installation on site</a:t>
            </a:r>
            <a:r>
              <a:rPr lang="cs-CZ" altLang="cs-CZ" sz="2400" i="1" kern="0" dirty="0"/>
              <a:t> </a:t>
            </a:r>
            <a:r>
              <a:rPr lang="cs-CZ" altLang="en-US" sz="2400" i="1" kern="0" dirty="0">
                <a:solidFill>
                  <a:srgbClr val="0854A0"/>
                </a:solidFill>
              </a:rPr>
              <a:t> </a:t>
            </a:r>
            <a:br>
              <a:rPr lang="cs-CZ" altLang="en-US" sz="2400" i="1" kern="0" dirty="0">
                <a:solidFill>
                  <a:srgbClr val="0854A0"/>
                </a:solidFill>
              </a:rPr>
            </a:br>
            <a:endParaRPr lang="cs-CZ" altLang="cs-CZ" sz="2400" kern="0" dirty="0">
              <a:solidFill>
                <a:srgbClr val="42BAD2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37413"/>
              </p:ext>
            </p:extLst>
          </p:nvPr>
        </p:nvGraphicFramePr>
        <p:xfrm>
          <a:off x="520576" y="1548383"/>
          <a:ext cx="7307580" cy="1981200"/>
        </p:xfrm>
        <a:graphic>
          <a:graphicData uri="http://schemas.openxmlformats.org/drawingml/2006/table">
            <a:tbl>
              <a:tblPr/>
              <a:tblGrid>
                <a:gridCol w="3680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82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43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Task</a:t>
                      </a:r>
                      <a:endParaRPr lang="cs-CZ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Duration</a:t>
                      </a:r>
                      <a:endParaRPr lang="cs-CZ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Start</a:t>
                      </a:r>
                      <a:endParaRPr lang="cs-CZ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90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End date</a:t>
                      </a:r>
                      <a:endParaRPr lang="cs-CZ" sz="90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noProof="0" dirty="0" smtClean="0">
                          <a:solidFill>
                            <a:srgbClr val="363636"/>
                          </a:solidFill>
                          <a:effectLst/>
                          <a:latin typeface="Segoe UI" panose="020B0502040204020203" pitchFamily="34" charset="0"/>
                        </a:rPr>
                        <a:t>Completeness</a:t>
                      </a:r>
                      <a:endParaRPr lang="en-GB" sz="900" noProof="0" dirty="0">
                        <a:effectLst/>
                        <a:latin typeface="Segoe UI" panose="020B0502040204020203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3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MS -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Site preparation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2.12. 19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Component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Heat exchanger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Circulator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Filter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System 1011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System 1013 installation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dny</a:t>
                      </a:r>
                      <a:endParaRPr lang="cs-CZ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29.5. 20</a:t>
                      </a:r>
                      <a:endParaRPr lang="cs-CZ" sz="14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7620" anchor="ctr">
                    <a:lnL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1BB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48568" y="3852639"/>
            <a:ext cx="885698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854A0"/>
                </a:solidFill>
              </a:rPr>
              <a:t>Status: </a:t>
            </a:r>
            <a:endParaRPr lang="cs-CZ" dirty="0" smtClean="0">
              <a:solidFill>
                <a:srgbClr val="0854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854A0"/>
                </a:solidFill>
              </a:rPr>
              <a:t>Technical specification for installation </a:t>
            </a:r>
            <a:r>
              <a:rPr lang="en-GB" dirty="0" smtClean="0">
                <a:solidFill>
                  <a:srgbClr val="0854A0"/>
                </a:solidFill>
                <a:sym typeface="Wingdings" panose="05000000000000000000" pitchFamily="2" charset="2"/>
              </a:rPr>
              <a:t> done</a:t>
            </a:r>
            <a:endParaRPr lang="en-GB" dirty="0" smtClean="0">
              <a:solidFill>
                <a:srgbClr val="0854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0854A0"/>
                </a:solidFill>
              </a:rPr>
              <a:t>CVR  is preparing installation on site from January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854A0"/>
              </a:solidFill>
            </a:endParaRPr>
          </a:p>
          <a:p>
            <a:r>
              <a:rPr lang="en-US" dirty="0">
                <a:solidFill>
                  <a:srgbClr val="0854A0"/>
                </a:solidFill>
              </a:rPr>
              <a:t>Plan: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854A0"/>
                </a:solidFill>
              </a:rPr>
              <a:t>Transport of all components to Lund </a:t>
            </a:r>
            <a:r>
              <a:rPr lang="en-US" dirty="0">
                <a:solidFill>
                  <a:srgbClr val="0854A0"/>
                </a:solidFill>
                <a:sym typeface="Wingdings" panose="05000000000000000000" pitchFamily="2" charset="2"/>
              </a:rPr>
              <a:t> </a:t>
            </a:r>
            <a:r>
              <a:rPr lang="en-US" dirty="0">
                <a:solidFill>
                  <a:srgbClr val="0854A0"/>
                </a:solidFill>
              </a:rPr>
              <a:t>December 2019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854A0"/>
                </a:solidFill>
              </a:rPr>
              <a:t>CVR Installation works start </a:t>
            </a:r>
            <a:r>
              <a:rPr lang="en-US" dirty="0">
                <a:solidFill>
                  <a:srgbClr val="0854A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854A0"/>
                </a:solidFill>
              </a:rPr>
              <a:t> January 2020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854A0"/>
                </a:solidFill>
              </a:rPr>
              <a:t>Handover </a:t>
            </a:r>
            <a:r>
              <a:rPr lang="en-US" dirty="0">
                <a:solidFill>
                  <a:srgbClr val="0854A0"/>
                </a:solidFill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854A0"/>
                </a:solidFill>
              </a:rPr>
              <a:t> July 2020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1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 bwMode="auto">
          <a:xfrm>
            <a:off x="520700" y="180975"/>
            <a:ext cx="842168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380" tIns="29190" rIns="58380" bIns="29190" anchor="ctr"/>
          <a:lstStyle>
            <a:lvl1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Arial" charset="0"/>
              </a:defRPr>
            </a:lvl2pPr>
            <a:lvl3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Arial" charset="0"/>
              </a:defRPr>
            </a:lvl3pPr>
            <a:lvl4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Arial" charset="0"/>
              </a:defRPr>
            </a:lvl4pPr>
            <a:lvl5pPr algn="l" defTabSz="581025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ea typeface="MS PGothic" panose="020B0600070205080204" pitchFamily="34" charset="-128"/>
                <a:cs typeface="Arial" charset="0"/>
              </a:defRPr>
            </a:lvl5pPr>
            <a:lvl6pPr marL="4572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defTabSz="581025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kern="0" dirty="0"/>
              <a:t>He </a:t>
            </a:r>
            <a:r>
              <a:rPr lang="cs-CZ" altLang="cs-CZ" kern="0" dirty="0" err="1"/>
              <a:t>cooling</a:t>
            </a:r>
            <a:r>
              <a:rPr lang="cs-CZ" altLang="cs-CZ" kern="0" dirty="0"/>
              <a:t> loop </a:t>
            </a:r>
            <a:r>
              <a:rPr lang="en-US" altLang="cs-CZ" kern="0" dirty="0"/>
              <a:t>– time span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87290708"/>
              </p:ext>
            </p:extLst>
          </p:nvPr>
        </p:nvGraphicFramePr>
        <p:xfrm>
          <a:off x="736600" y="1620391"/>
          <a:ext cx="9361040" cy="475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808608" y="3564607"/>
            <a:ext cx="92900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8790" tIns="49775" rIns="58790" bIns="49775" anchor="ctr"/>
          <a:lstStyle/>
          <a:p>
            <a:pPr algn="ctr"/>
            <a:r>
              <a:rPr lang="en-GB" altLang="cs-CZ" sz="4000" dirty="0" smtClean="0">
                <a:solidFill>
                  <a:schemeClr val="tx2"/>
                </a:solidFill>
              </a:rPr>
              <a:t>Thank you for your attention!</a:t>
            </a:r>
            <a:endParaRPr lang="en-GB" altLang="cs-CZ" sz="4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s_objekty_CVR">
  <a:themeElements>
    <a:clrScheme name="UVJ_2003 1">
      <a:dk1>
        <a:srgbClr val="4D4D4D"/>
      </a:dk1>
      <a:lt1>
        <a:srgbClr val="FFFFFF"/>
      </a:lt1>
      <a:dk2>
        <a:srgbClr val="08558F"/>
      </a:dk2>
      <a:lt2>
        <a:srgbClr val="8092C7"/>
      </a:lt2>
      <a:accent1>
        <a:srgbClr val="08558F"/>
      </a:accent1>
      <a:accent2>
        <a:srgbClr val="4D4D4D"/>
      </a:accent2>
      <a:accent3>
        <a:srgbClr val="FFFFFF"/>
      </a:accent3>
      <a:accent4>
        <a:srgbClr val="404040"/>
      </a:accent4>
      <a:accent5>
        <a:srgbClr val="AAB4C6"/>
      </a:accent5>
      <a:accent6>
        <a:srgbClr val="454545"/>
      </a:accent6>
      <a:hlink>
        <a:srgbClr val="8CCDDF"/>
      </a:hlink>
      <a:folHlink>
        <a:srgbClr val="C9E5ED"/>
      </a:folHlink>
    </a:clrScheme>
    <a:fontScheme name="UVJ_200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UVJ_2003 1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4D4D4D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454545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VJ_2003 2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8092C7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7384B4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5_UVJ">
  <a:themeElements>
    <a:clrScheme name="15_UVJ 2">
      <a:dk1>
        <a:srgbClr val="4D4D4D"/>
      </a:dk1>
      <a:lt1>
        <a:srgbClr val="FFFFFF"/>
      </a:lt1>
      <a:dk2>
        <a:srgbClr val="08558F"/>
      </a:dk2>
      <a:lt2>
        <a:srgbClr val="8092C7"/>
      </a:lt2>
      <a:accent1>
        <a:srgbClr val="08558F"/>
      </a:accent1>
      <a:accent2>
        <a:srgbClr val="8092C7"/>
      </a:accent2>
      <a:accent3>
        <a:srgbClr val="FFFFFF"/>
      </a:accent3>
      <a:accent4>
        <a:srgbClr val="404040"/>
      </a:accent4>
      <a:accent5>
        <a:srgbClr val="AAB4C6"/>
      </a:accent5>
      <a:accent6>
        <a:srgbClr val="7384B4"/>
      </a:accent6>
      <a:hlink>
        <a:srgbClr val="8CCDDF"/>
      </a:hlink>
      <a:folHlink>
        <a:srgbClr val="C9E5ED"/>
      </a:folHlink>
    </a:clrScheme>
    <a:fontScheme name="15_UVJ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58380" tIns="29190" rIns="58380" bIns="29190" numCol="1" anchor="t" anchorCtr="0" compatLnSpc="1">
        <a:prstTxWarp prst="textNoShape">
          <a:avLst/>
        </a:prstTxWarp>
        <a:spAutoFit/>
      </a:bodyPr>
      <a:lstStyle>
        <a:defPPr marL="0" marR="0" indent="0" algn="l" defTabSz="5810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Pct val="50000"/>
          <a:buFont typeface="Arial" charset="0"/>
          <a:buChar char="•"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5_UVJ 1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4D4D4D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454545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UVJ 2">
        <a:dk1>
          <a:srgbClr val="4D4D4D"/>
        </a:dk1>
        <a:lt1>
          <a:srgbClr val="FFFFFF"/>
        </a:lt1>
        <a:dk2>
          <a:srgbClr val="08558F"/>
        </a:dk2>
        <a:lt2>
          <a:srgbClr val="8092C7"/>
        </a:lt2>
        <a:accent1>
          <a:srgbClr val="08558F"/>
        </a:accent1>
        <a:accent2>
          <a:srgbClr val="8092C7"/>
        </a:accent2>
        <a:accent3>
          <a:srgbClr val="FFFFFF"/>
        </a:accent3>
        <a:accent4>
          <a:srgbClr val="404040"/>
        </a:accent4>
        <a:accent5>
          <a:srgbClr val="AAB4C6"/>
        </a:accent5>
        <a:accent6>
          <a:srgbClr val="7384B4"/>
        </a:accent6>
        <a:hlink>
          <a:srgbClr val="8CCDDF"/>
        </a:hlink>
        <a:folHlink>
          <a:srgbClr val="C9E5E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Sablona_s_objekty_CVR</Template>
  <TotalTime>25776</TotalTime>
  <Words>373</Words>
  <Application>Microsoft Office PowerPoint</Application>
  <PresentationFormat>Vlastní</PresentationFormat>
  <Paragraphs>110</Paragraphs>
  <Slides>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MS PGothic</vt:lpstr>
      <vt:lpstr>Arial</vt:lpstr>
      <vt:lpstr>Calibri</vt:lpstr>
      <vt:lpstr>Segoe UI</vt:lpstr>
      <vt:lpstr>Wingdings</vt:lpstr>
      <vt:lpstr>Sablona_s_objekty_CVR</vt:lpstr>
      <vt:lpstr>15_UVJ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Ústav jaderného výzkumu Řež a.s.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0</dc:title>
  <dc:creator>mag</dc:creator>
  <cp:lastModifiedBy>Adamikova Tatiana</cp:lastModifiedBy>
  <cp:revision>1553</cp:revision>
  <cp:lastPrinted>2017-04-11T14:49:47Z</cp:lastPrinted>
  <dcterms:created xsi:type="dcterms:W3CDTF">2013-09-09T12:56:08Z</dcterms:created>
  <dcterms:modified xsi:type="dcterms:W3CDTF">2019-03-14T07:27:33Z</dcterms:modified>
</cp:coreProperties>
</file>