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1" r:id="rId3"/>
    <p:sldId id="266" r:id="rId4"/>
    <p:sldId id="362" r:id="rId5"/>
    <p:sldId id="267" r:id="rId6"/>
    <p:sldId id="269" r:id="rId7"/>
    <p:sldId id="270" r:id="rId8"/>
    <p:sldId id="271" r:id="rId9"/>
    <p:sldId id="264" r:id="rId10"/>
    <p:sldId id="272" r:id="rId11"/>
    <p:sldId id="273" r:id="rId12"/>
    <p:sldId id="274" r:id="rId1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86" autoAdjust="0"/>
    <p:restoredTop sz="86358" autoAdjust="0"/>
  </p:normalViewPr>
  <p:slideViewPr>
    <p:cSldViewPr>
      <p:cViewPr varScale="1">
        <p:scale>
          <a:sx n="126" d="100"/>
          <a:sy n="126" d="100"/>
        </p:scale>
        <p:origin x="285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22" d="100"/>
          <a:sy n="122" d="100"/>
        </p:scale>
        <p:origin x="3864" y="2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B8FE74-4887-9246-BDB6-02BF57B8B3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EB0BE9-E578-124C-A72D-DA932EDFDD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FE12D-29DF-5B4A-B896-DFB4D2221245}" type="datetimeFigureOut">
              <a:rPr lang="sv-SE" smtClean="0"/>
              <a:t>2019-03-14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AF2280-E8B4-E04F-936B-D2AB075245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381037-3BE9-8548-9971-20201B781E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1E3F0-BD0B-3F46-8B8B-8139D820BB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9258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2-25T08:43:13.682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1 168,'1'3,"0"0,0 1,1-1,-1 1,1-1,0 1,-1-1,2 0,-1 0,0-1,0 1,1 0,0-1,11 15,0 3,9 14,16 25,-30-42,0 0,2 0,2 2,-13-19,0 0,0 0,0 0,0 0,0 0,0 0,0 0,0 0,0 0,1 0,-1 0,0 0,0 0,0 0,0 0,0 0,0 0,1 0,-1 0,0 0,0 0,0 0,0 0,0 0,1 0,-1 0,0 0,0 0,0 0,0 0,0 0,0 0,0 0,0 0,0 0,0 0,0 0,0 0,1 0,-1 0,0 0,0 0,0 0,0 0,0 0,0 0,0 0,0 0,0-1,1 1,-1 0,0 0,0 0,0 0,4-11,0-10,-2 13,1 0,-1 0,1 0,0 1,1-2,8-21,21-63,-28 79,0 1,1 0,1 0,0 0,1 1,0 0,1 1,1-2,7-9,-8 11,-4 5,-1 0,0 1,0-2,-1 1,1 0,1-4,-4 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2019-03-14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3358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4445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263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8815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8414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7761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6703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14/03/2019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14/03/2019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14/03/2019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14/03/2019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684BB-AC49-4844-95DA-6540E04D6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7596336" y="256034"/>
            <a:ext cx="1513752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6646"/>
            <a:ext cx="7139136" cy="562074"/>
          </a:xfrm>
        </p:spPr>
        <p:txBody>
          <a:bodyPr lIns="90000" anchor="b">
            <a:noAutofit/>
          </a:bodyPr>
          <a:lstStyle>
            <a:lvl1pPr algn="l">
              <a:defRPr sz="24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781000"/>
            <a:ext cx="8229600" cy="4345166"/>
          </a:xfrm>
        </p:spPr>
        <p:txBody>
          <a:bodyPr lIns="90000">
            <a:noAutofit/>
          </a:bodyPr>
          <a:lstStyle>
            <a:lvl1pPr marL="257175" indent="-2571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3337"/>
            <a:ext cx="28956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53337"/>
            <a:ext cx="21336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7780"/>
            <a:ext cx="7139136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18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73935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14/03/2019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em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GB" sz="4000" dirty="0"/>
            </a:br>
            <a:r>
              <a:rPr lang="en-GB" sz="4000" dirty="0"/>
              <a:t>Target Station</a:t>
            </a:r>
            <a:br>
              <a:rPr lang="en-GB" sz="4000" dirty="0"/>
            </a:br>
            <a:r>
              <a:rPr lang="en-GB" sz="4000" dirty="0"/>
              <a:t>Test and Commissioning WoW</a:t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>
                <a:solidFill>
                  <a:srgbClr val="FFFFFF"/>
                </a:solidFill>
              </a:rPr>
              <a:t>www.europeanspallationsource.se</a:t>
            </a:r>
            <a:endParaRPr lang="en-GB" sz="1600">
              <a:solidFill>
                <a:srgbClr val="FFFFFF"/>
              </a:solidFill>
            </a:endParaRP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14 March, 2019</a:t>
            </a:fld>
            <a:endParaRPr lang="en-GB" sz="1400">
              <a:solidFill>
                <a:srgbClr val="FFFFFF"/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F4ABAA7-0A2A-CF48-8EAA-76059749EC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61505-7689-4B4B-9C66-77CA021A8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Integrated Systems test (exempel)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396D2-F27C-6349-87AE-4F082C892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A94C86-AA41-9B4D-9E4B-341B7C9C4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9" y="1556792"/>
            <a:ext cx="9032125" cy="507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95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DBE81-FE1A-8547-A7A3-3DAF3B581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Integrated Systems test (exempel)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B4A55-3586-C640-B535-1039CE78E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B7DEA3-6268-4C4C-BB7B-D656E0424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9073008" cy="463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63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5C36A-CBCD-ED4A-94CB-EFDB231DA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Integrated Systems test (exempel)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2F023F-FA24-B54C-803A-3AC0EE210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12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BD31E4-3CEC-764F-A570-F9365EBCD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1591061"/>
            <a:ext cx="8964488" cy="476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08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ECB87-89E4-8C48-80F3-B53404656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The Test and </a:t>
            </a:r>
            <a:r>
              <a:rPr lang="sv-SE" err="1"/>
              <a:t>Commissioning</a:t>
            </a:r>
            <a:r>
              <a:rPr lang="sv-SE"/>
              <a:t> </a:t>
            </a:r>
            <a:r>
              <a:rPr lang="sv-SE" err="1"/>
              <a:t>phases</a:t>
            </a:r>
            <a:r>
              <a:rPr lang="sv-SE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081A2-B5C0-5E44-B08A-2A5D69D54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727" y="1663497"/>
            <a:ext cx="8219256" cy="4680519"/>
          </a:xfrm>
        </p:spPr>
        <p:txBody>
          <a:bodyPr>
            <a:normAutofit fontScale="92500" lnSpcReduction="10000"/>
          </a:bodyPr>
          <a:lstStyle/>
          <a:p>
            <a:endParaRPr lang="sv-SE" sz="2200"/>
          </a:p>
          <a:p>
            <a:endParaRPr lang="sv-SE" sz="2200"/>
          </a:p>
          <a:p>
            <a:r>
              <a:rPr lang="sv-SE" sz="2000" err="1"/>
              <a:t>Functional</a:t>
            </a:r>
            <a:r>
              <a:rPr lang="sv-SE" sz="2000"/>
              <a:t> test, </a:t>
            </a:r>
            <a:r>
              <a:rPr lang="sv-SE" sz="2000" err="1"/>
              <a:t>single</a:t>
            </a:r>
            <a:r>
              <a:rPr lang="sv-SE" sz="2000"/>
              <a:t> </a:t>
            </a:r>
            <a:r>
              <a:rPr lang="sv-SE" sz="2000" err="1"/>
              <a:t>objects</a:t>
            </a:r>
            <a:r>
              <a:rPr lang="sv-SE" sz="2000"/>
              <a:t>, Cold</a:t>
            </a:r>
            <a:r>
              <a:rPr lang="sv-SE"/>
              <a:t>		</a:t>
            </a:r>
            <a:r>
              <a:rPr lang="sv-SE" sz="1500" b="1"/>
              <a:t>PLC</a:t>
            </a:r>
            <a:r>
              <a:rPr lang="sv-SE" sz="1350" b="1"/>
              <a:t> / MCR 								</a:t>
            </a:r>
            <a:r>
              <a:rPr lang="sv-SE" sz="1400"/>
              <a:t>Readings</a:t>
            </a:r>
            <a:r>
              <a:rPr lang="sv-SE" sz="1600"/>
              <a:t>, </a:t>
            </a:r>
            <a:r>
              <a:rPr lang="sv-SE" sz="1400"/>
              <a:t>larms, controllers </a:t>
            </a:r>
            <a:br>
              <a:rPr lang="sv-SE" sz="1350" b="1"/>
            </a:br>
            <a:r>
              <a:rPr lang="sv-SE"/>
              <a:t>	</a:t>
            </a:r>
          </a:p>
          <a:p>
            <a:r>
              <a:rPr lang="sv-SE" sz="2000"/>
              <a:t>System test, Cold</a:t>
            </a:r>
            <a:r>
              <a:rPr lang="sv-SE"/>
              <a:t>				</a:t>
            </a:r>
            <a:r>
              <a:rPr lang="sv-SE" sz="1400" b="1"/>
              <a:t>PLC</a:t>
            </a:r>
            <a:r>
              <a:rPr lang="sv-SE" sz="1400"/>
              <a:t> / </a:t>
            </a:r>
            <a:r>
              <a:rPr lang="sv-SE" sz="1350" b="1"/>
              <a:t>MCR</a:t>
            </a:r>
            <a:r>
              <a:rPr lang="sv-SE"/>
              <a:t> </a:t>
            </a:r>
            <a:r>
              <a:rPr lang="sv-SE" sz="1200"/>
              <a:t>Readings, alarms, controllers, 						            start-stop </a:t>
            </a:r>
            <a:r>
              <a:rPr lang="sv-SE" sz="1200" err="1"/>
              <a:t>objects</a:t>
            </a:r>
            <a:r>
              <a:rPr lang="sv-SE" sz="1200"/>
              <a:t>.</a:t>
            </a:r>
          </a:p>
          <a:p>
            <a:pPr marL="0" indent="0">
              <a:buNone/>
            </a:pPr>
            <a:endParaRPr lang="sv-SE"/>
          </a:p>
          <a:p>
            <a:r>
              <a:rPr lang="sv-SE" sz="2000"/>
              <a:t>Integrated system test, Cold</a:t>
            </a:r>
            <a:r>
              <a:rPr lang="sv-SE"/>
              <a:t>																		</a:t>
            </a:r>
            <a:r>
              <a:rPr lang="sv-SE" sz="1200" b="1"/>
              <a:t>MCR </a:t>
            </a:r>
            <a:r>
              <a:rPr lang="sv-SE" sz="1200"/>
              <a:t>Readings, alarms, controllers- </a:t>
            </a:r>
            <a:r>
              <a:rPr lang="sv-SE" sz="1200" err="1"/>
              <a:t>dynamic</a:t>
            </a:r>
            <a:r>
              <a:rPr lang="sv-SE" sz="1200"/>
              <a:t> respons, 					          MPS-test, TSS-test</a:t>
            </a:r>
          </a:p>
          <a:p>
            <a:pPr marL="0" indent="0">
              <a:buNone/>
            </a:pPr>
            <a:endParaRPr lang="sv-SE" sz="1200"/>
          </a:p>
          <a:p>
            <a:r>
              <a:rPr lang="sv-SE" sz="2000"/>
              <a:t>Integrated system test, Hot</a:t>
            </a:r>
            <a:r>
              <a:rPr lang="sv-SE"/>
              <a:t>			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95A79FB5-7E3E-AB40-AE8C-FFF73A7F2803}"/>
              </a:ext>
            </a:extLst>
          </p:cNvPr>
          <p:cNvSpPr/>
          <p:nvPr/>
        </p:nvSpPr>
        <p:spPr>
          <a:xfrm>
            <a:off x="5074432" y="2357292"/>
            <a:ext cx="97970" cy="469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CD2D0B9F-B3B4-5C4F-A3D7-8EAC91798594}"/>
              </a:ext>
            </a:extLst>
          </p:cNvPr>
          <p:cNvSpPr/>
          <p:nvPr/>
        </p:nvSpPr>
        <p:spPr>
          <a:xfrm rot="16200000">
            <a:off x="5149562" y="3425758"/>
            <a:ext cx="222662" cy="543296"/>
          </a:xfrm>
          <a:prstGeom prst="downArrow">
            <a:avLst>
              <a:gd name="adj1" fmla="val 50000"/>
              <a:gd name="adj2" fmla="val 42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0F51902-5124-C845-9E7A-0F76016C2E80}"/>
              </a:ext>
            </a:extLst>
          </p:cNvPr>
          <p:cNvGrpSpPr/>
          <p:nvPr/>
        </p:nvGrpSpPr>
        <p:grpSpPr>
          <a:xfrm>
            <a:off x="4999117" y="4538572"/>
            <a:ext cx="3254943" cy="226719"/>
            <a:chOff x="4958330" y="4778861"/>
            <a:chExt cx="3254943" cy="226719"/>
          </a:xfrm>
        </p:grpSpPr>
        <p:sp>
          <p:nvSpPr>
            <p:cNvPr id="28" name="Down Arrow 27">
              <a:extLst>
                <a:ext uri="{FF2B5EF4-FFF2-40B4-BE49-F238E27FC236}">
                  <a16:creationId xmlns:a16="http://schemas.microsoft.com/office/drawing/2014/main" id="{9C53D3E5-4F31-9046-B60E-A983BB500BC2}"/>
                </a:ext>
              </a:extLst>
            </p:cNvPr>
            <p:cNvSpPr/>
            <p:nvPr/>
          </p:nvSpPr>
          <p:spPr>
            <a:xfrm rot="16200000">
              <a:off x="7830294" y="4618544"/>
              <a:ext cx="222662" cy="543296"/>
            </a:xfrm>
            <a:prstGeom prst="downArrow">
              <a:avLst>
                <a:gd name="adj1" fmla="val 50000"/>
                <a:gd name="adj2" fmla="val 42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23" name="Down Arrow 22">
              <a:extLst>
                <a:ext uri="{FF2B5EF4-FFF2-40B4-BE49-F238E27FC236}">
                  <a16:creationId xmlns:a16="http://schemas.microsoft.com/office/drawing/2014/main" id="{DDE62041-A07D-7C47-A437-6FAFE21B842E}"/>
                </a:ext>
              </a:extLst>
            </p:cNvPr>
            <p:cNvSpPr/>
            <p:nvPr/>
          </p:nvSpPr>
          <p:spPr>
            <a:xfrm rot="16200000">
              <a:off x="6742921" y="4618545"/>
              <a:ext cx="222662" cy="543296"/>
            </a:xfrm>
            <a:prstGeom prst="downArrow">
              <a:avLst>
                <a:gd name="adj1" fmla="val 50000"/>
                <a:gd name="adj2" fmla="val 42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24" name="Down Arrow 23">
              <a:extLst>
                <a:ext uri="{FF2B5EF4-FFF2-40B4-BE49-F238E27FC236}">
                  <a16:creationId xmlns:a16="http://schemas.microsoft.com/office/drawing/2014/main" id="{3EC37B80-D8CD-5545-9F0C-9F040D63FE84}"/>
                </a:ext>
              </a:extLst>
            </p:cNvPr>
            <p:cNvSpPr/>
            <p:nvPr/>
          </p:nvSpPr>
          <p:spPr>
            <a:xfrm rot="5400000">
              <a:off x="6190949" y="4622601"/>
              <a:ext cx="222662" cy="543296"/>
            </a:xfrm>
            <a:prstGeom prst="downArrow">
              <a:avLst>
                <a:gd name="adj1" fmla="val 50000"/>
                <a:gd name="adj2" fmla="val 42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25" name="Down Arrow 24">
              <a:extLst>
                <a:ext uri="{FF2B5EF4-FFF2-40B4-BE49-F238E27FC236}">
                  <a16:creationId xmlns:a16="http://schemas.microsoft.com/office/drawing/2014/main" id="{2B2281B7-4560-C548-9520-7D84339776D2}"/>
                </a:ext>
              </a:extLst>
            </p:cNvPr>
            <p:cNvSpPr/>
            <p:nvPr/>
          </p:nvSpPr>
          <p:spPr>
            <a:xfrm rot="16200000">
              <a:off x="5650460" y="4621461"/>
              <a:ext cx="222662" cy="543296"/>
            </a:xfrm>
            <a:prstGeom prst="downArrow">
              <a:avLst>
                <a:gd name="adj1" fmla="val 50000"/>
                <a:gd name="adj2" fmla="val 42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27" name="Down Arrow 26">
              <a:extLst>
                <a:ext uri="{FF2B5EF4-FFF2-40B4-BE49-F238E27FC236}">
                  <a16:creationId xmlns:a16="http://schemas.microsoft.com/office/drawing/2014/main" id="{EDAB23AF-593E-1642-9F24-1C53835626D9}"/>
                </a:ext>
              </a:extLst>
            </p:cNvPr>
            <p:cNvSpPr/>
            <p:nvPr/>
          </p:nvSpPr>
          <p:spPr>
            <a:xfrm rot="5400000">
              <a:off x="5118647" y="4622601"/>
              <a:ext cx="222662" cy="543296"/>
            </a:xfrm>
            <a:prstGeom prst="downArrow">
              <a:avLst>
                <a:gd name="adj1" fmla="val 50000"/>
                <a:gd name="adj2" fmla="val 42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29" name="Down Arrow 28">
              <a:extLst>
                <a:ext uri="{FF2B5EF4-FFF2-40B4-BE49-F238E27FC236}">
                  <a16:creationId xmlns:a16="http://schemas.microsoft.com/office/drawing/2014/main" id="{7CA79955-7F84-8D43-94E7-D0AFE688120C}"/>
                </a:ext>
              </a:extLst>
            </p:cNvPr>
            <p:cNvSpPr/>
            <p:nvPr/>
          </p:nvSpPr>
          <p:spPr>
            <a:xfrm rot="5400000">
              <a:off x="7274734" y="4618545"/>
              <a:ext cx="222662" cy="543296"/>
            </a:xfrm>
            <a:prstGeom prst="downArrow">
              <a:avLst>
                <a:gd name="adj1" fmla="val 50000"/>
                <a:gd name="adj2" fmla="val 42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</p:grpSp>
      <p:sp>
        <p:nvSpPr>
          <p:cNvPr id="30" name="Down Arrow 29">
            <a:extLst>
              <a:ext uri="{FF2B5EF4-FFF2-40B4-BE49-F238E27FC236}">
                <a16:creationId xmlns:a16="http://schemas.microsoft.com/office/drawing/2014/main" id="{907F0D14-F28F-A545-A99F-E5686E32C24D}"/>
              </a:ext>
            </a:extLst>
          </p:cNvPr>
          <p:cNvSpPr/>
          <p:nvPr/>
        </p:nvSpPr>
        <p:spPr>
          <a:xfrm rot="16200000">
            <a:off x="5574804" y="5724964"/>
            <a:ext cx="222662" cy="543296"/>
          </a:xfrm>
          <a:prstGeom prst="downArrow">
            <a:avLst>
              <a:gd name="adj1" fmla="val 50000"/>
              <a:gd name="adj2" fmla="val 42000"/>
            </a:avLst>
          </a:prstGeom>
          <a:solidFill>
            <a:srgbClr val="B6B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31" name="Down Arrow 30">
            <a:extLst>
              <a:ext uri="{FF2B5EF4-FFF2-40B4-BE49-F238E27FC236}">
                <a16:creationId xmlns:a16="http://schemas.microsoft.com/office/drawing/2014/main" id="{D6F4E81A-C13A-CA48-BD55-1260CA2049E3}"/>
              </a:ext>
            </a:extLst>
          </p:cNvPr>
          <p:cNvSpPr/>
          <p:nvPr/>
        </p:nvSpPr>
        <p:spPr>
          <a:xfrm rot="5400000">
            <a:off x="5019834" y="5724964"/>
            <a:ext cx="222662" cy="543296"/>
          </a:xfrm>
          <a:prstGeom prst="downArrow">
            <a:avLst>
              <a:gd name="adj1" fmla="val 50000"/>
              <a:gd name="adj2" fmla="val 42000"/>
            </a:avLst>
          </a:prstGeom>
          <a:solidFill>
            <a:srgbClr val="B6B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32" name="Down Arrow 31">
            <a:extLst>
              <a:ext uri="{FF2B5EF4-FFF2-40B4-BE49-F238E27FC236}">
                <a16:creationId xmlns:a16="http://schemas.microsoft.com/office/drawing/2014/main" id="{AA3AA1EB-E89F-A648-8D8A-C7B7AD0775D9}"/>
              </a:ext>
            </a:extLst>
          </p:cNvPr>
          <p:cNvSpPr/>
          <p:nvPr/>
        </p:nvSpPr>
        <p:spPr>
          <a:xfrm rot="16200000">
            <a:off x="6700308" y="5724964"/>
            <a:ext cx="222662" cy="543296"/>
          </a:xfrm>
          <a:prstGeom prst="downArrow">
            <a:avLst>
              <a:gd name="adj1" fmla="val 50000"/>
              <a:gd name="adj2" fmla="val 42000"/>
            </a:avLst>
          </a:prstGeom>
          <a:solidFill>
            <a:srgbClr val="00A8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33" name="Down Arrow 32">
            <a:extLst>
              <a:ext uri="{FF2B5EF4-FFF2-40B4-BE49-F238E27FC236}">
                <a16:creationId xmlns:a16="http://schemas.microsoft.com/office/drawing/2014/main" id="{3378317B-2266-0D46-9E4C-5BC345B8824B}"/>
              </a:ext>
            </a:extLst>
          </p:cNvPr>
          <p:cNvSpPr/>
          <p:nvPr/>
        </p:nvSpPr>
        <p:spPr>
          <a:xfrm rot="5400000">
            <a:off x="6141447" y="5724964"/>
            <a:ext cx="222662" cy="543296"/>
          </a:xfrm>
          <a:prstGeom prst="downArrow">
            <a:avLst>
              <a:gd name="adj1" fmla="val 50000"/>
              <a:gd name="adj2" fmla="val 42000"/>
            </a:avLst>
          </a:prstGeom>
          <a:solidFill>
            <a:srgbClr val="00A8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34" name="Down Arrow 33">
            <a:extLst>
              <a:ext uri="{FF2B5EF4-FFF2-40B4-BE49-F238E27FC236}">
                <a16:creationId xmlns:a16="http://schemas.microsoft.com/office/drawing/2014/main" id="{22A7A1A1-99CF-A642-8D81-AF6E98A33622}"/>
              </a:ext>
            </a:extLst>
          </p:cNvPr>
          <p:cNvSpPr/>
          <p:nvPr/>
        </p:nvSpPr>
        <p:spPr>
          <a:xfrm rot="16200000">
            <a:off x="7818030" y="5716955"/>
            <a:ext cx="222662" cy="543296"/>
          </a:xfrm>
          <a:prstGeom prst="downArrow">
            <a:avLst>
              <a:gd name="adj1" fmla="val 50000"/>
              <a:gd name="adj2" fmla="val 42000"/>
            </a:avLst>
          </a:prstGeom>
          <a:solidFill>
            <a:srgbClr val="FF4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rgbClr val="FF4C00"/>
              </a:solidFill>
            </a:endParaRPr>
          </a:p>
        </p:txBody>
      </p:sp>
      <p:sp>
        <p:nvSpPr>
          <p:cNvPr id="35" name="Down Arrow 34">
            <a:extLst>
              <a:ext uri="{FF2B5EF4-FFF2-40B4-BE49-F238E27FC236}">
                <a16:creationId xmlns:a16="http://schemas.microsoft.com/office/drawing/2014/main" id="{F6D3D2F3-5ACF-3046-9FC4-8ACDDE196593}"/>
              </a:ext>
            </a:extLst>
          </p:cNvPr>
          <p:cNvSpPr/>
          <p:nvPr/>
        </p:nvSpPr>
        <p:spPr>
          <a:xfrm rot="5400000">
            <a:off x="7274734" y="5721012"/>
            <a:ext cx="222662" cy="543296"/>
          </a:xfrm>
          <a:prstGeom prst="downArrow">
            <a:avLst>
              <a:gd name="adj1" fmla="val 50000"/>
              <a:gd name="adj2" fmla="val 42000"/>
            </a:avLst>
          </a:prstGeom>
          <a:solidFill>
            <a:srgbClr val="FF4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rgbClr val="FF4C00"/>
              </a:solidFill>
            </a:endParaRPr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6CCAF475-F122-2B4B-AF6B-774CBF66F895}"/>
              </a:ext>
            </a:extLst>
          </p:cNvPr>
          <p:cNvSpPr/>
          <p:nvPr/>
        </p:nvSpPr>
        <p:spPr>
          <a:xfrm>
            <a:off x="5211908" y="2355379"/>
            <a:ext cx="97970" cy="469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31B56E98-3205-684A-8942-A5D8A4C0E874}"/>
              </a:ext>
            </a:extLst>
          </p:cNvPr>
          <p:cNvSpPr/>
          <p:nvPr/>
        </p:nvSpPr>
        <p:spPr>
          <a:xfrm>
            <a:off x="5385022" y="2351921"/>
            <a:ext cx="97970" cy="469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</p:spTree>
    <p:extLst>
      <p:ext uri="{BB962C8B-B14F-4D97-AF65-F5344CB8AC3E}">
        <p14:creationId xmlns:p14="http://schemas.microsoft.com/office/powerpoint/2010/main" val="277368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B1B45-0B93-5141-9E26-DCCD08DC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Workflow and </a:t>
            </a:r>
            <a:r>
              <a:rPr lang="sv-SE" err="1"/>
              <a:t>milestones</a:t>
            </a:r>
            <a:r>
              <a:rPr lang="sv-SE"/>
              <a:t> Installation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D24EAF-77EC-DC42-8B81-2D58DC27B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74714A9C-A3B1-C04A-8213-B877892FA3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25535"/>
            <a:ext cx="8229600" cy="3275293"/>
          </a:xfrm>
        </p:spPr>
      </p:pic>
    </p:spTree>
    <p:extLst>
      <p:ext uri="{BB962C8B-B14F-4D97-AF65-F5344CB8AC3E}">
        <p14:creationId xmlns:p14="http://schemas.microsoft.com/office/powerpoint/2010/main" val="2211688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rupp 198">
            <a:extLst>
              <a:ext uri="{FF2B5EF4-FFF2-40B4-BE49-F238E27FC236}">
                <a16:creationId xmlns:a16="http://schemas.microsoft.com/office/drawing/2014/main" id="{D9D5BFA4-C2E6-46FE-A876-D8C696FA760C}"/>
              </a:ext>
            </a:extLst>
          </p:cNvPr>
          <p:cNvGrpSpPr/>
          <p:nvPr/>
        </p:nvGrpSpPr>
        <p:grpSpPr>
          <a:xfrm>
            <a:off x="245283" y="2055919"/>
            <a:ext cx="8589675" cy="2777111"/>
            <a:chOff x="327044" y="1598226"/>
            <a:chExt cx="11452900" cy="3702814"/>
          </a:xfrm>
        </p:grpSpPr>
        <p:grpSp>
          <p:nvGrpSpPr>
            <p:cNvPr id="222" name="Grupp 221">
              <a:extLst>
                <a:ext uri="{FF2B5EF4-FFF2-40B4-BE49-F238E27FC236}">
                  <a16:creationId xmlns:a16="http://schemas.microsoft.com/office/drawing/2014/main" id="{BE003C7D-EE6F-4A52-84B7-518E65DEC3D8}"/>
                </a:ext>
              </a:extLst>
            </p:cNvPr>
            <p:cNvGrpSpPr/>
            <p:nvPr/>
          </p:nvGrpSpPr>
          <p:grpSpPr>
            <a:xfrm>
              <a:off x="327044" y="1598226"/>
              <a:ext cx="11452900" cy="3702814"/>
              <a:chOff x="327044" y="1598226"/>
              <a:chExt cx="11452900" cy="3702814"/>
            </a:xfrm>
          </p:grpSpPr>
          <p:cxnSp>
            <p:nvCxnSpPr>
              <p:cNvPr id="240" name="Rak pilkoppling 239">
                <a:extLst>
                  <a:ext uri="{FF2B5EF4-FFF2-40B4-BE49-F238E27FC236}">
                    <a16:creationId xmlns:a16="http://schemas.microsoft.com/office/drawing/2014/main" id="{79AD8EF8-2C46-4A84-89B6-4471D1FC8D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044" y="2113399"/>
                <a:ext cx="11409357" cy="0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Rak pilkoppling 240">
                <a:extLst>
                  <a:ext uri="{FF2B5EF4-FFF2-40B4-BE49-F238E27FC236}">
                    <a16:creationId xmlns:a16="http://schemas.microsoft.com/office/drawing/2014/main" id="{732A5F6E-8C49-49B3-801E-6E0637ABCA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90824" y="1598226"/>
                <a:ext cx="0" cy="3702814"/>
              </a:xfrm>
              <a:prstGeom prst="straightConnector1">
                <a:avLst/>
              </a:prstGeom>
              <a:ln w="22225">
                <a:solidFill>
                  <a:srgbClr val="0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2" name="Rektangel 241">
                <a:extLst>
                  <a:ext uri="{FF2B5EF4-FFF2-40B4-BE49-F238E27FC236}">
                    <a16:creationId xmlns:a16="http://schemas.microsoft.com/office/drawing/2014/main" id="{D91DBA91-E00B-4936-AB9A-62D81B974294}"/>
                  </a:ext>
                </a:extLst>
              </p:cNvPr>
              <p:cNvSpPr/>
              <p:nvPr/>
            </p:nvSpPr>
            <p:spPr>
              <a:xfrm>
                <a:off x="11108027" y="2159879"/>
                <a:ext cx="628374" cy="309867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350"/>
              </a:p>
            </p:txBody>
          </p:sp>
          <p:sp>
            <p:nvSpPr>
              <p:cNvPr id="243" name="Rektangel 242">
                <a:extLst>
                  <a:ext uri="{FF2B5EF4-FFF2-40B4-BE49-F238E27FC236}">
                    <a16:creationId xmlns:a16="http://schemas.microsoft.com/office/drawing/2014/main" id="{0CFC51DA-6437-4F7A-A410-09018EF3FA3E}"/>
                  </a:ext>
                </a:extLst>
              </p:cNvPr>
              <p:cNvSpPr/>
              <p:nvPr/>
            </p:nvSpPr>
            <p:spPr>
              <a:xfrm>
                <a:off x="9652070" y="2159879"/>
                <a:ext cx="1427906" cy="3098678"/>
              </a:xfrm>
              <a:prstGeom prst="rect">
                <a:avLst/>
              </a:prstGeom>
              <a:solidFill>
                <a:srgbClr val="E0D8E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350"/>
              </a:p>
            </p:txBody>
          </p:sp>
          <p:sp>
            <p:nvSpPr>
              <p:cNvPr id="244" name="Rektangel 243">
                <a:extLst>
                  <a:ext uri="{FF2B5EF4-FFF2-40B4-BE49-F238E27FC236}">
                    <a16:creationId xmlns:a16="http://schemas.microsoft.com/office/drawing/2014/main" id="{5B70BC36-8AA8-497F-A3C4-F7F2444AD213}"/>
                  </a:ext>
                </a:extLst>
              </p:cNvPr>
              <p:cNvSpPr/>
              <p:nvPr/>
            </p:nvSpPr>
            <p:spPr>
              <a:xfrm>
                <a:off x="4341788" y="2159879"/>
                <a:ext cx="5302472" cy="3098678"/>
              </a:xfrm>
              <a:prstGeom prst="rect">
                <a:avLst/>
              </a:prstGeom>
              <a:solidFill>
                <a:srgbClr val="F0ECF4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350"/>
              </a:p>
            </p:txBody>
          </p:sp>
          <p:sp>
            <p:nvSpPr>
              <p:cNvPr id="245" name="Rektangel 244">
                <a:extLst>
                  <a:ext uri="{FF2B5EF4-FFF2-40B4-BE49-F238E27FC236}">
                    <a16:creationId xmlns:a16="http://schemas.microsoft.com/office/drawing/2014/main" id="{78D44985-8F3D-4F95-940B-E17B8655368D}"/>
                  </a:ext>
                </a:extLst>
              </p:cNvPr>
              <p:cNvSpPr/>
              <p:nvPr/>
            </p:nvSpPr>
            <p:spPr>
              <a:xfrm>
                <a:off x="336969" y="2158957"/>
                <a:ext cx="4001598" cy="3099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350"/>
              </a:p>
            </p:txBody>
          </p:sp>
          <p:cxnSp>
            <p:nvCxnSpPr>
              <p:cNvPr id="246" name="Rak pilkoppling 245">
                <a:extLst>
                  <a:ext uri="{FF2B5EF4-FFF2-40B4-BE49-F238E27FC236}">
                    <a16:creationId xmlns:a16="http://schemas.microsoft.com/office/drawing/2014/main" id="{344685DB-5ADD-45AB-9109-370AA3A62F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2963" y="5290973"/>
                <a:ext cx="11446981" cy="0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9" name="Rak pilkoppling 238">
              <a:extLst>
                <a:ext uri="{FF2B5EF4-FFF2-40B4-BE49-F238E27FC236}">
                  <a16:creationId xmlns:a16="http://schemas.microsoft.com/office/drawing/2014/main" id="{374B6D44-92F0-4759-97A3-DC1EFBA7E277}"/>
                </a:ext>
              </a:extLst>
            </p:cNvPr>
            <p:cNvCxnSpPr>
              <a:cxnSpLocks/>
            </p:cNvCxnSpPr>
            <p:nvPr/>
          </p:nvCxnSpPr>
          <p:spPr>
            <a:xfrm>
              <a:off x="4306558" y="1598226"/>
              <a:ext cx="0" cy="3702814"/>
            </a:xfrm>
            <a:prstGeom prst="straightConnector1">
              <a:avLst/>
            </a:prstGeom>
            <a:ln w="2222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7" name="textruta 246">
            <a:extLst>
              <a:ext uri="{FF2B5EF4-FFF2-40B4-BE49-F238E27FC236}">
                <a16:creationId xmlns:a16="http://schemas.microsoft.com/office/drawing/2014/main" id="{B662B914-6AA5-40C7-8407-EA73E4DF63F7}"/>
              </a:ext>
            </a:extLst>
          </p:cNvPr>
          <p:cNvSpPr txBox="1"/>
          <p:nvPr/>
        </p:nvSpPr>
        <p:spPr>
          <a:xfrm>
            <a:off x="295479" y="2027273"/>
            <a:ext cx="1566156" cy="324029"/>
          </a:xfrm>
          <a:prstGeom prst="rect">
            <a:avLst/>
          </a:prstGeom>
        </p:spPr>
        <p:txBody>
          <a:bodyPr vert="horz" wrap="square" lIns="68580" tIns="34290" rIns="68580" bIns="34290" rtlCol="0" anchor="t">
            <a:normAutofit/>
          </a:bodyPr>
          <a:lstStyle/>
          <a:p>
            <a:pPr algn="l"/>
            <a:r>
              <a:rPr lang="sv-SE" sz="1500" b="1"/>
              <a:t>Installation Phase</a:t>
            </a:r>
          </a:p>
        </p:txBody>
      </p:sp>
      <p:sp>
        <p:nvSpPr>
          <p:cNvPr id="248" name="textruta 247">
            <a:extLst>
              <a:ext uri="{FF2B5EF4-FFF2-40B4-BE49-F238E27FC236}">
                <a16:creationId xmlns:a16="http://schemas.microsoft.com/office/drawing/2014/main" id="{E5B50CE8-2193-4E1D-BE67-9D1572F71B2D}"/>
              </a:ext>
            </a:extLst>
          </p:cNvPr>
          <p:cNvSpPr txBox="1"/>
          <p:nvPr/>
        </p:nvSpPr>
        <p:spPr>
          <a:xfrm>
            <a:off x="3326471" y="2027273"/>
            <a:ext cx="3588297" cy="324029"/>
          </a:xfrm>
          <a:prstGeom prst="rect">
            <a:avLst/>
          </a:prstGeom>
        </p:spPr>
        <p:txBody>
          <a:bodyPr vert="horz" wrap="square" lIns="68580" tIns="34290" rIns="68580" bIns="34290" rtlCol="0" anchor="t">
            <a:normAutofit/>
          </a:bodyPr>
          <a:lstStyle/>
          <a:p>
            <a:pPr algn="l"/>
            <a:r>
              <a:rPr lang="sv-SE" sz="1500" b="1"/>
              <a:t>Test and Commissioning Phase</a:t>
            </a:r>
          </a:p>
        </p:txBody>
      </p:sp>
      <p:sp>
        <p:nvSpPr>
          <p:cNvPr id="218" name="Pentagon 115">
            <a:hlinkClick r:id="" action="ppaction://noaction"/>
            <a:extLst>
              <a:ext uri="{FF2B5EF4-FFF2-40B4-BE49-F238E27FC236}">
                <a16:creationId xmlns:a16="http://schemas.microsoft.com/office/drawing/2014/main" id="{88ADDDBC-5E2B-497B-A2D4-44B9AAB749DB}"/>
              </a:ext>
            </a:extLst>
          </p:cNvPr>
          <p:cNvSpPr/>
          <p:nvPr/>
        </p:nvSpPr>
        <p:spPr>
          <a:xfrm>
            <a:off x="4473813" y="3088468"/>
            <a:ext cx="797782" cy="598666"/>
          </a:xfrm>
          <a:prstGeom prst="homePlate">
            <a:avLst>
              <a:gd name="adj" fmla="val 22405"/>
            </a:avLst>
          </a:prstGeom>
          <a:solidFill>
            <a:schemeClr val="bg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75" b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6646"/>
            <a:ext cx="6656860" cy="562074"/>
          </a:xfrm>
        </p:spPr>
        <p:txBody>
          <a:bodyPr/>
          <a:lstStyle/>
          <a:p>
            <a:pPr algn="ctr"/>
            <a:r>
              <a:rPr lang="en-GB"/>
              <a:t>Workflow and Milestones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19645" y="5448307"/>
            <a:ext cx="2133600" cy="273844"/>
          </a:xfrm>
        </p:spPr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53" y="1516040"/>
            <a:ext cx="7139136" cy="442913"/>
          </a:xfrm>
        </p:spPr>
        <p:txBody>
          <a:bodyPr/>
          <a:lstStyle/>
          <a:p>
            <a:endParaRPr lang="en-GB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72B68E0F-FA1D-43C0-87A8-3431CC68EE82}"/>
              </a:ext>
            </a:extLst>
          </p:cNvPr>
          <p:cNvSpPr/>
          <p:nvPr/>
        </p:nvSpPr>
        <p:spPr>
          <a:xfrm rot="18999509">
            <a:off x="2891178" y="4687179"/>
            <a:ext cx="270000" cy="27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203" name="Pentagon 115">
            <a:hlinkClick r:id="" action="ppaction://noaction"/>
            <a:extLst>
              <a:ext uri="{FF2B5EF4-FFF2-40B4-BE49-F238E27FC236}">
                <a16:creationId xmlns:a16="http://schemas.microsoft.com/office/drawing/2014/main" id="{E84DB251-3DDD-4AFD-97E0-DA3456C6229E}"/>
              </a:ext>
            </a:extLst>
          </p:cNvPr>
          <p:cNvSpPr/>
          <p:nvPr/>
        </p:nvSpPr>
        <p:spPr>
          <a:xfrm>
            <a:off x="3357850" y="3089396"/>
            <a:ext cx="763071" cy="598665"/>
          </a:xfrm>
          <a:prstGeom prst="homePlate">
            <a:avLst>
              <a:gd name="adj" fmla="val 22405"/>
            </a:avLst>
          </a:prstGeom>
          <a:solidFill>
            <a:schemeClr val="bg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75" b="1">
              <a:solidFill>
                <a:schemeClr val="tx1"/>
              </a:solidFill>
            </a:endParaRPr>
          </a:p>
        </p:txBody>
      </p:sp>
      <p:sp>
        <p:nvSpPr>
          <p:cNvPr id="204" name="textruta 203">
            <a:extLst>
              <a:ext uri="{FF2B5EF4-FFF2-40B4-BE49-F238E27FC236}">
                <a16:creationId xmlns:a16="http://schemas.microsoft.com/office/drawing/2014/main" id="{1BA7BE2C-C193-4DA2-A2A5-48AB5E2705E4}"/>
              </a:ext>
            </a:extLst>
          </p:cNvPr>
          <p:cNvSpPr txBox="1"/>
          <p:nvPr/>
        </p:nvSpPr>
        <p:spPr>
          <a:xfrm>
            <a:off x="3354395" y="3136774"/>
            <a:ext cx="1031286" cy="515651"/>
          </a:xfrm>
          <a:prstGeom prst="rect">
            <a:avLst/>
          </a:prstGeom>
        </p:spPr>
        <p:txBody>
          <a:bodyPr vert="horz" wrap="square" lIns="68580" tIns="34290" rIns="68580" bIns="34290" rtlCol="0" anchor="t">
            <a:normAutofit lnSpcReduction="10000"/>
          </a:bodyPr>
          <a:lstStyle/>
          <a:p>
            <a:pPr algn="l"/>
            <a:r>
              <a:rPr lang="sv-SE" sz="1050" b="1"/>
              <a:t>Perform Target/ICS </a:t>
            </a:r>
            <a:r>
              <a:rPr lang="sv-SE" sz="1050" b="1" u="sng"/>
              <a:t>Single</a:t>
            </a:r>
            <a:r>
              <a:rPr lang="sv-SE" sz="1050" b="1"/>
              <a:t> Test</a:t>
            </a:r>
          </a:p>
        </p:txBody>
      </p:sp>
      <p:sp>
        <p:nvSpPr>
          <p:cNvPr id="210" name="textruta 209">
            <a:extLst>
              <a:ext uri="{FF2B5EF4-FFF2-40B4-BE49-F238E27FC236}">
                <a16:creationId xmlns:a16="http://schemas.microsoft.com/office/drawing/2014/main" id="{2DAD44D1-2460-484D-9020-21A8133C14F8}"/>
              </a:ext>
            </a:extLst>
          </p:cNvPr>
          <p:cNvSpPr txBox="1"/>
          <p:nvPr/>
        </p:nvSpPr>
        <p:spPr>
          <a:xfrm>
            <a:off x="4454897" y="3129024"/>
            <a:ext cx="1031286" cy="515651"/>
          </a:xfrm>
          <a:prstGeom prst="rect">
            <a:avLst/>
          </a:prstGeom>
        </p:spPr>
        <p:txBody>
          <a:bodyPr vert="horz" wrap="square" lIns="68580" tIns="34290" rIns="68580" bIns="34290" rtlCol="0" anchor="t">
            <a:normAutofit lnSpcReduction="10000"/>
          </a:bodyPr>
          <a:lstStyle/>
          <a:p>
            <a:pPr algn="l"/>
            <a:r>
              <a:rPr lang="sv-SE" sz="1050" b="1"/>
              <a:t>Perform Target/ICS </a:t>
            </a:r>
            <a:r>
              <a:rPr lang="sv-SE" sz="1050" b="1" u="sng"/>
              <a:t>System</a:t>
            </a:r>
            <a:r>
              <a:rPr lang="sv-SE" sz="1050" b="1"/>
              <a:t> Test</a:t>
            </a:r>
          </a:p>
        </p:txBody>
      </p:sp>
      <p:sp>
        <p:nvSpPr>
          <p:cNvPr id="211" name="Pentagon 115">
            <a:hlinkClick r:id="" action="ppaction://noaction"/>
            <a:extLst>
              <a:ext uri="{FF2B5EF4-FFF2-40B4-BE49-F238E27FC236}">
                <a16:creationId xmlns:a16="http://schemas.microsoft.com/office/drawing/2014/main" id="{4C81864F-2AC2-4FA2-BCB7-1A91AD143A2E}"/>
              </a:ext>
            </a:extLst>
          </p:cNvPr>
          <p:cNvSpPr/>
          <p:nvPr/>
        </p:nvSpPr>
        <p:spPr>
          <a:xfrm>
            <a:off x="5627312" y="2973523"/>
            <a:ext cx="926465" cy="825197"/>
          </a:xfrm>
          <a:prstGeom prst="homePlate">
            <a:avLst>
              <a:gd name="adj" fmla="val 22405"/>
            </a:avLst>
          </a:prstGeom>
          <a:solidFill>
            <a:schemeClr val="bg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675" b="1"/>
              <a:t>f</a:t>
            </a:r>
            <a:endParaRPr lang="en-US" sz="675" b="1">
              <a:solidFill>
                <a:schemeClr val="tx1"/>
              </a:solidFill>
            </a:endParaRPr>
          </a:p>
        </p:txBody>
      </p:sp>
      <p:sp>
        <p:nvSpPr>
          <p:cNvPr id="212" name="textruta 211">
            <a:extLst>
              <a:ext uri="{FF2B5EF4-FFF2-40B4-BE49-F238E27FC236}">
                <a16:creationId xmlns:a16="http://schemas.microsoft.com/office/drawing/2014/main" id="{09456770-0EA4-43CF-9082-5D0B311766D9}"/>
              </a:ext>
            </a:extLst>
          </p:cNvPr>
          <p:cNvSpPr txBox="1"/>
          <p:nvPr/>
        </p:nvSpPr>
        <p:spPr>
          <a:xfrm>
            <a:off x="5637398" y="2945996"/>
            <a:ext cx="1195337" cy="880248"/>
          </a:xfrm>
          <a:prstGeom prst="rect">
            <a:avLst/>
          </a:prstGeom>
        </p:spPr>
        <p:txBody>
          <a:bodyPr vert="horz" wrap="square" lIns="68580" tIns="34290" rIns="68580" bIns="34290" rtlCol="0" anchor="t">
            <a:normAutofit/>
          </a:bodyPr>
          <a:lstStyle/>
          <a:p>
            <a:pPr algn="l"/>
            <a:r>
              <a:rPr lang="sv-SE" sz="1050" b="1"/>
              <a:t>Perform </a:t>
            </a:r>
          </a:p>
          <a:p>
            <a:pPr algn="l"/>
            <a:r>
              <a:rPr lang="sv-SE" sz="1050" b="1"/>
              <a:t>Target/ICS </a:t>
            </a:r>
          </a:p>
          <a:p>
            <a:pPr algn="l"/>
            <a:r>
              <a:rPr lang="sv-SE" sz="1050" b="1" u="sng"/>
              <a:t>Integrated </a:t>
            </a:r>
          </a:p>
          <a:p>
            <a:pPr algn="l"/>
            <a:r>
              <a:rPr lang="sv-SE" sz="1050" b="1" u="sng"/>
              <a:t>Systems</a:t>
            </a:r>
            <a:r>
              <a:rPr lang="sv-SE" sz="1050" b="1"/>
              <a:t> Test </a:t>
            </a:r>
          </a:p>
          <a:p>
            <a:pPr algn="l"/>
            <a:r>
              <a:rPr lang="sv-SE" sz="1050" b="1">
                <a:solidFill>
                  <a:srgbClr val="0070C0"/>
                </a:solidFill>
              </a:rPr>
              <a:t>Cold</a:t>
            </a:r>
          </a:p>
        </p:txBody>
      </p:sp>
      <p:cxnSp>
        <p:nvCxnSpPr>
          <p:cNvPr id="213" name="Rak pilkoppling 212">
            <a:extLst>
              <a:ext uri="{FF2B5EF4-FFF2-40B4-BE49-F238E27FC236}">
                <a16:creationId xmlns:a16="http://schemas.microsoft.com/office/drawing/2014/main" id="{4822B06B-0FC9-471C-BF06-CD1116DE75D4}"/>
              </a:ext>
            </a:extLst>
          </p:cNvPr>
          <p:cNvCxnSpPr>
            <a:cxnSpLocks/>
            <a:stCxn id="203" idx="3"/>
          </p:cNvCxnSpPr>
          <p:nvPr/>
        </p:nvCxnSpPr>
        <p:spPr>
          <a:xfrm>
            <a:off x="4120921" y="3388728"/>
            <a:ext cx="351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Rak pilkoppling 213">
            <a:extLst>
              <a:ext uri="{FF2B5EF4-FFF2-40B4-BE49-F238E27FC236}">
                <a16:creationId xmlns:a16="http://schemas.microsoft.com/office/drawing/2014/main" id="{C0A6BC82-1D60-48AA-AB57-CE9942A5B00F}"/>
              </a:ext>
            </a:extLst>
          </p:cNvPr>
          <p:cNvCxnSpPr>
            <a:cxnSpLocks/>
          </p:cNvCxnSpPr>
          <p:nvPr/>
        </p:nvCxnSpPr>
        <p:spPr>
          <a:xfrm>
            <a:off x="5275295" y="3393603"/>
            <a:ext cx="351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Rektangel 216">
            <a:extLst>
              <a:ext uri="{FF2B5EF4-FFF2-40B4-BE49-F238E27FC236}">
                <a16:creationId xmlns:a16="http://schemas.microsoft.com/office/drawing/2014/main" id="{F1596E82-20AC-4218-87AD-5D040CB16E6E}"/>
              </a:ext>
            </a:extLst>
          </p:cNvPr>
          <p:cNvSpPr/>
          <p:nvPr/>
        </p:nvSpPr>
        <p:spPr>
          <a:xfrm rot="18999509">
            <a:off x="4177226" y="3303272"/>
            <a:ext cx="162000" cy="1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219" name="Rektangel 218">
            <a:extLst>
              <a:ext uri="{FF2B5EF4-FFF2-40B4-BE49-F238E27FC236}">
                <a16:creationId xmlns:a16="http://schemas.microsoft.com/office/drawing/2014/main" id="{E0A68A20-B654-4DAB-B69F-ACF440AC6B99}"/>
              </a:ext>
            </a:extLst>
          </p:cNvPr>
          <p:cNvSpPr/>
          <p:nvPr/>
        </p:nvSpPr>
        <p:spPr>
          <a:xfrm rot="18958756">
            <a:off x="5330019" y="3307499"/>
            <a:ext cx="162000" cy="1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220" name="textruta 219">
            <a:extLst>
              <a:ext uri="{FF2B5EF4-FFF2-40B4-BE49-F238E27FC236}">
                <a16:creationId xmlns:a16="http://schemas.microsoft.com/office/drawing/2014/main" id="{92256929-24D2-4700-9EFD-AAF4B514BC27}"/>
              </a:ext>
            </a:extLst>
          </p:cNvPr>
          <p:cNvSpPr txBox="1"/>
          <p:nvPr/>
        </p:nvSpPr>
        <p:spPr>
          <a:xfrm>
            <a:off x="3718475" y="3894672"/>
            <a:ext cx="1031286" cy="425703"/>
          </a:xfrm>
          <a:prstGeom prst="rect">
            <a:avLst/>
          </a:prstGeom>
        </p:spPr>
        <p:txBody>
          <a:bodyPr vert="horz" wrap="square" lIns="68580" tIns="34290" rIns="68580" bIns="34290" rtlCol="0" anchor="t">
            <a:normAutofit/>
          </a:bodyPr>
          <a:lstStyle/>
          <a:p>
            <a:pPr algn="ctr"/>
            <a:r>
              <a:rPr lang="sv-SE" sz="1050" b="1"/>
              <a:t>Gate 1</a:t>
            </a:r>
          </a:p>
        </p:txBody>
      </p:sp>
      <p:sp>
        <p:nvSpPr>
          <p:cNvPr id="221" name="textruta 220">
            <a:extLst>
              <a:ext uri="{FF2B5EF4-FFF2-40B4-BE49-F238E27FC236}">
                <a16:creationId xmlns:a16="http://schemas.microsoft.com/office/drawing/2014/main" id="{8274006B-BECB-468E-8F59-CDDEB962B471}"/>
              </a:ext>
            </a:extLst>
          </p:cNvPr>
          <p:cNvSpPr txBox="1"/>
          <p:nvPr/>
        </p:nvSpPr>
        <p:spPr>
          <a:xfrm>
            <a:off x="4893361" y="3904157"/>
            <a:ext cx="1031286" cy="425703"/>
          </a:xfrm>
          <a:prstGeom prst="rect">
            <a:avLst/>
          </a:prstGeom>
        </p:spPr>
        <p:txBody>
          <a:bodyPr vert="horz" wrap="square" lIns="68580" tIns="34290" rIns="68580" bIns="34290" rtlCol="0" anchor="t">
            <a:normAutofit/>
          </a:bodyPr>
          <a:lstStyle/>
          <a:p>
            <a:pPr algn="ctr"/>
            <a:r>
              <a:rPr lang="sv-SE" sz="1050" b="1"/>
              <a:t>Gate 2</a:t>
            </a:r>
          </a:p>
        </p:txBody>
      </p:sp>
      <p:cxnSp>
        <p:nvCxnSpPr>
          <p:cNvPr id="223" name="Rak pilkoppling 222">
            <a:extLst>
              <a:ext uri="{FF2B5EF4-FFF2-40B4-BE49-F238E27FC236}">
                <a16:creationId xmlns:a16="http://schemas.microsoft.com/office/drawing/2014/main" id="{C497E02A-A8C3-4C53-8809-70B35BAFCB5E}"/>
              </a:ext>
            </a:extLst>
          </p:cNvPr>
          <p:cNvCxnSpPr>
            <a:cxnSpLocks/>
          </p:cNvCxnSpPr>
          <p:nvPr/>
        </p:nvCxnSpPr>
        <p:spPr>
          <a:xfrm>
            <a:off x="5405681" y="3495930"/>
            <a:ext cx="0" cy="378000"/>
          </a:xfrm>
          <a:prstGeom prst="straightConnector1">
            <a:avLst/>
          </a:prstGeom>
          <a:ln w="12700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Pentagon 115">
            <a:hlinkClick r:id="" action="ppaction://noaction"/>
            <a:extLst>
              <a:ext uri="{FF2B5EF4-FFF2-40B4-BE49-F238E27FC236}">
                <a16:creationId xmlns:a16="http://schemas.microsoft.com/office/drawing/2014/main" id="{9B08B69E-A4AC-4021-82B6-0EFC8FD71000}"/>
              </a:ext>
            </a:extLst>
          </p:cNvPr>
          <p:cNvSpPr/>
          <p:nvPr/>
        </p:nvSpPr>
        <p:spPr>
          <a:xfrm>
            <a:off x="1240558" y="4170982"/>
            <a:ext cx="1485656" cy="422801"/>
          </a:xfrm>
          <a:prstGeom prst="homePlate">
            <a:avLst>
              <a:gd name="adj" fmla="val 22405"/>
            </a:avLst>
          </a:prstGeom>
          <a:solidFill>
            <a:schemeClr val="bg1">
              <a:lumMod val="85000"/>
            </a:schemeClr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75" b="1">
              <a:solidFill>
                <a:schemeClr val="tx1"/>
              </a:solidFill>
            </a:endParaRPr>
          </a:p>
        </p:txBody>
      </p:sp>
      <p:sp>
        <p:nvSpPr>
          <p:cNvPr id="227" name="textruta 226">
            <a:extLst>
              <a:ext uri="{FF2B5EF4-FFF2-40B4-BE49-F238E27FC236}">
                <a16:creationId xmlns:a16="http://schemas.microsoft.com/office/drawing/2014/main" id="{79D9E0C7-600D-4CB0-9771-1F4D92DE70E3}"/>
              </a:ext>
            </a:extLst>
          </p:cNvPr>
          <p:cNvSpPr txBox="1"/>
          <p:nvPr/>
        </p:nvSpPr>
        <p:spPr>
          <a:xfrm>
            <a:off x="1303454" y="4188247"/>
            <a:ext cx="2041166" cy="515651"/>
          </a:xfrm>
          <a:prstGeom prst="rect">
            <a:avLst/>
          </a:prstGeom>
        </p:spPr>
        <p:txBody>
          <a:bodyPr vert="horz" wrap="square" lIns="68580" tIns="34290" rIns="68580" bIns="34290" rtlCol="0" anchor="t">
            <a:normAutofit/>
          </a:bodyPr>
          <a:lstStyle/>
          <a:p>
            <a:pPr algn="l"/>
            <a:r>
              <a:rPr lang="sv-SE" sz="1050" b="1"/>
              <a:t>Finalize Installation </a:t>
            </a:r>
          </a:p>
          <a:p>
            <a:pPr algn="l"/>
            <a:r>
              <a:rPr lang="sv-SE" sz="1050" b="1"/>
              <a:t>Activities</a:t>
            </a:r>
          </a:p>
        </p:txBody>
      </p:sp>
      <p:sp>
        <p:nvSpPr>
          <p:cNvPr id="251" name="textruta 250">
            <a:extLst>
              <a:ext uri="{FF2B5EF4-FFF2-40B4-BE49-F238E27FC236}">
                <a16:creationId xmlns:a16="http://schemas.microsoft.com/office/drawing/2014/main" id="{8CA24536-2EE5-4285-82E6-FFE3774509A9}"/>
              </a:ext>
            </a:extLst>
          </p:cNvPr>
          <p:cNvSpPr txBox="1"/>
          <p:nvPr/>
        </p:nvSpPr>
        <p:spPr>
          <a:xfrm>
            <a:off x="2839761" y="4702662"/>
            <a:ext cx="489357" cy="425703"/>
          </a:xfrm>
          <a:prstGeom prst="rect">
            <a:avLst/>
          </a:prstGeom>
        </p:spPr>
        <p:txBody>
          <a:bodyPr vert="horz" wrap="square" lIns="68580" tIns="34290" rIns="68580" bIns="34290" rtlCol="0" anchor="t">
            <a:normAutofit/>
          </a:bodyPr>
          <a:lstStyle/>
          <a:p>
            <a:r>
              <a:rPr lang="sv-SE" sz="1050" b="1">
                <a:solidFill>
                  <a:schemeClr val="bg1"/>
                </a:solidFill>
              </a:rPr>
              <a:t>TRR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7" name="Pennanteckning 76">
                <a:extLst>
                  <a:ext uri="{FF2B5EF4-FFF2-40B4-BE49-F238E27FC236}">
                    <a16:creationId xmlns:a16="http://schemas.microsoft.com/office/drawing/2014/main" id="{B1E95880-F400-4812-91FE-5A12E9346A81}"/>
                  </a:ext>
                </a:extLst>
              </p14:cNvPr>
              <p14:cNvContentPartPr/>
              <p14:nvPr/>
            </p14:nvContentPartPr>
            <p14:xfrm>
              <a:off x="2971621" y="4286306"/>
              <a:ext cx="127710" cy="144990"/>
            </p14:xfrm>
          </p:contentPart>
        </mc:Choice>
        <mc:Fallback xmlns="">
          <p:pic>
            <p:nvPicPr>
              <p:cNvPr id="77" name="Pennanteckning 76">
                <a:extLst>
                  <a:ext uri="{FF2B5EF4-FFF2-40B4-BE49-F238E27FC236}">
                    <a16:creationId xmlns:a16="http://schemas.microsoft.com/office/drawing/2014/main" id="{B1E95880-F400-4812-91FE-5A12E9346A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53634" y="4268272"/>
                <a:ext cx="163325" cy="180696"/>
              </a:xfrm>
              <a:prstGeom prst="rect">
                <a:avLst/>
              </a:prstGeom>
            </p:spPr>
          </p:pic>
        </mc:Fallback>
      </mc:AlternateContent>
      <p:cxnSp>
        <p:nvCxnSpPr>
          <p:cNvPr id="252" name="Rak pilkoppling 251">
            <a:extLst>
              <a:ext uri="{FF2B5EF4-FFF2-40B4-BE49-F238E27FC236}">
                <a16:creationId xmlns:a16="http://schemas.microsoft.com/office/drawing/2014/main" id="{AE6B181F-00D5-4CFF-9003-3648AEDF99AB}"/>
              </a:ext>
            </a:extLst>
          </p:cNvPr>
          <p:cNvCxnSpPr>
            <a:cxnSpLocks/>
          </p:cNvCxnSpPr>
          <p:nvPr/>
        </p:nvCxnSpPr>
        <p:spPr>
          <a:xfrm>
            <a:off x="2726214" y="4383729"/>
            <a:ext cx="201449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Rak pilkoppling 262">
            <a:extLst>
              <a:ext uri="{FF2B5EF4-FFF2-40B4-BE49-F238E27FC236}">
                <a16:creationId xmlns:a16="http://schemas.microsoft.com/office/drawing/2014/main" id="{CE4E793E-D624-49CD-A6A4-BB321CDBDDDA}"/>
              </a:ext>
            </a:extLst>
          </p:cNvPr>
          <p:cNvCxnSpPr>
            <a:cxnSpLocks/>
          </p:cNvCxnSpPr>
          <p:nvPr/>
        </p:nvCxnSpPr>
        <p:spPr>
          <a:xfrm>
            <a:off x="4257586" y="3489427"/>
            <a:ext cx="0" cy="378000"/>
          </a:xfrm>
          <a:prstGeom prst="straightConnector1">
            <a:avLst/>
          </a:prstGeom>
          <a:ln w="12700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Rak pilkoppling 271">
            <a:extLst>
              <a:ext uri="{FF2B5EF4-FFF2-40B4-BE49-F238E27FC236}">
                <a16:creationId xmlns:a16="http://schemas.microsoft.com/office/drawing/2014/main" id="{2212488B-E51E-4115-A21B-E64C2D53663E}"/>
              </a:ext>
            </a:extLst>
          </p:cNvPr>
          <p:cNvCxnSpPr>
            <a:cxnSpLocks/>
          </p:cNvCxnSpPr>
          <p:nvPr/>
        </p:nvCxnSpPr>
        <p:spPr>
          <a:xfrm flipV="1">
            <a:off x="1078557" y="4379106"/>
            <a:ext cx="162000" cy="12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Pentagon 115">
            <a:hlinkClick r:id="" action="ppaction://noaction"/>
            <a:extLst>
              <a:ext uri="{FF2B5EF4-FFF2-40B4-BE49-F238E27FC236}">
                <a16:creationId xmlns:a16="http://schemas.microsoft.com/office/drawing/2014/main" id="{4DE9C345-29DC-4237-ADA1-D83E8FE170B1}"/>
              </a:ext>
            </a:extLst>
          </p:cNvPr>
          <p:cNvSpPr/>
          <p:nvPr/>
        </p:nvSpPr>
        <p:spPr>
          <a:xfrm>
            <a:off x="7275759" y="2982232"/>
            <a:ext cx="958682" cy="825197"/>
          </a:xfrm>
          <a:prstGeom prst="homePlate">
            <a:avLst>
              <a:gd name="adj" fmla="val 22405"/>
            </a:avLst>
          </a:prstGeom>
          <a:solidFill>
            <a:schemeClr val="bg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75" b="1">
              <a:solidFill>
                <a:schemeClr val="tx1"/>
              </a:solidFill>
            </a:endParaRPr>
          </a:p>
        </p:txBody>
      </p:sp>
      <p:sp>
        <p:nvSpPr>
          <p:cNvPr id="297" name="textruta 296">
            <a:extLst>
              <a:ext uri="{FF2B5EF4-FFF2-40B4-BE49-F238E27FC236}">
                <a16:creationId xmlns:a16="http://schemas.microsoft.com/office/drawing/2014/main" id="{3CEC9B4D-0F07-4760-9432-8977D3D82095}"/>
              </a:ext>
            </a:extLst>
          </p:cNvPr>
          <p:cNvSpPr txBox="1"/>
          <p:nvPr/>
        </p:nvSpPr>
        <p:spPr>
          <a:xfrm>
            <a:off x="7275759" y="2954705"/>
            <a:ext cx="1195337" cy="880248"/>
          </a:xfrm>
          <a:prstGeom prst="rect">
            <a:avLst/>
          </a:prstGeom>
        </p:spPr>
        <p:txBody>
          <a:bodyPr vert="horz" wrap="square" lIns="68580" tIns="34290" rIns="68580" bIns="34290" rtlCol="0" anchor="t">
            <a:normAutofit/>
          </a:bodyPr>
          <a:lstStyle/>
          <a:p>
            <a:pPr algn="l"/>
            <a:r>
              <a:rPr lang="sv-SE" sz="1050" b="1"/>
              <a:t>Perform </a:t>
            </a:r>
          </a:p>
          <a:p>
            <a:pPr algn="l"/>
            <a:r>
              <a:rPr lang="sv-SE" sz="1050" b="1"/>
              <a:t>Target/ICS </a:t>
            </a:r>
          </a:p>
          <a:p>
            <a:pPr algn="l"/>
            <a:r>
              <a:rPr lang="sv-SE" sz="1050" b="1" u="sng"/>
              <a:t>Integrated </a:t>
            </a:r>
          </a:p>
          <a:p>
            <a:pPr algn="l"/>
            <a:r>
              <a:rPr lang="sv-SE" sz="1050" b="1" u="sng"/>
              <a:t>Systems</a:t>
            </a:r>
            <a:r>
              <a:rPr lang="sv-SE" sz="1050" b="1"/>
              <a:t> Test </a:t>
            </a:r>
          </a:p>
          <a:p>
            <a:pPr algn="l"/>
            <a:r>
              <a:rPr lang="sv-SE" sz="1050" b="1">
                <a:solidFill>
                  <a:srgbClr val="C00000"/>
                </a:solidFill>
              </a:rPr>
              <a:t>Hot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A02C7465-5D0E-426A-8250-E7E86E463FDC}"/>
              </a:ext>
            </a:extLst>
          </p:cNvPr>
          <p:cNvGrpSpPr/>
          <p:nvPr/>
        </p:nvGrpSpPr>
        <p:grpSpPr>
          <a:xfrm>
            <a:off x="7964268" y="4680399"/>
            <a:ext cx="690131" cy="287393"/>
            <a:chOff x="9266344" y="5103797"/>
            <a:chExt cx="911063" cy="383191"/>
          </a:xfrm>
        </p:grpSpPr>
        <p:sp>
          <p:nvSpPr>
            <p:cNvPr id="290" name="Rektangel 289">
              <a:extLst>
                <a:ext uri="{FF2B5EF4-FFF2-40B4-BE49-F238E27FC236}">
                  <a16:creationId xmlns:a16="http://schemas.microsoft.com/office/drawing/2014/main" id="{9CCF1E55-DB59-4F7F-94F1-D0ACD3575F60}"/>
                </a:ext>
              </a:extLst>
            </p:cNvPr>
            <p:cNvSpPr/>
            <p:nvPr/>
          </p:nvSpPr>
          <p:spPr>
            <a:xfrm rot="18942939">
              <a:off x="9541876" y="5103797"/>
              <a:ext cx="360000" cy="36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200"/>
            </a:p>
          </p:txBody>
        </p:sp>
        <p:sp>
          <p:nvSpPr>
            <p:cNvPr id="67" name="textruta 66">
              <a:extLst>
                <a:ext uri="{FF2B5EF4-FFF2-40B4-BE49-F238E27FC236}">
                  <a16:creationId xmlns:a16="http://schemas.microsoft.com/office/drawing/2014/main" id="{9D74E2B5-4F7E-42D8-890C-30B1D78978F4}"/>
                </a:ext>
              </a:extLst>
            </p:cNvPr>
            <p:cNvSpPr txBox="1"/>
            <p:nvPr/>
          </p:nvSpPr>
          <p:spPr>
            <a:xfrm>
              <a:off x="9266344" y="5115092"/>
              <a:ext cx="911063" cy="371896"/>
            </a:xfrm>
            <a:prstGeom prst="rect">
              <a:avLst/>
            </a:prstGeom>
          </p:spPr>
          <p:txBody>
            <a:bodyPr vert="horz" wrap="square" lIns="68580" tIns="34290" rIns="68580" bIns="34290" rtlCol="0" anchor="t">
              <a:normAutofit/>
            </a:bodyPr>
            <a:lstStyle/>
            <a:p>
              <a:pPr algn="ctr"/>
              <a:r>
                <a:rPr lang="sv-SE" sz="1050" b="1">
                  <a:solidFill>
                    <a:schemeClr val="bg1"/>
                  </a:solidFill>
                </a:rPr>
                <a:t>ORR</a:t>
              </a:r>
            </a:p>
          </p:txBody>
        </p:sp>
      </p:grpSp>
      <p:cxnSp>
        <p:nvCxnSpPr>
          <p:cNvPr id="73" name="Rak pilkoppling 72">
            <a:extLst>
              <a:ext uri="{FF2B5EF4-FFF2-40B4-BE49-F238E27FC236}">
                <a16:creationId xmlns:a16="http://schemas.microsoft.com/office/drawing/2014/main" id="{DF56C07B-8686-49E6-864A-3D374B0812C6}"/>
              </a:ext>
            </a:extLst>
          </p:cNvPr>
          <p:cNvCxnSpPr>
            <a:cxnSpLocks/>
          </p:cNvCxnSpPr>
          <p:nvPr/>
        </p:nvCxnSpPr>
        <p:spPr>
          <a:xfrm flipH="1" flipV="1">
            <a:off x="3029556" y="4512566"/>
            <a:ext cx="0" cy="118864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ruta 77">
            <a:extLst>
              <a:ext uri="{FF2B5EF4-FFF2-40B4-BE49-F238E27FC236}">
                <a16:creationId xmlns:a16="http://schemas.microsoft.com/office/drawing/2014/main" id="{AACEB925-E3D4-4D3B-83A0-140D378DDC0B}"/>
              </a:ext>
            </a:extLst>
          </p:cNvPr>
          <p:cNvSpPr txBox="1"/>
          <p:nvPr/>
        </p:nvSpPr>
        <p:spPr>
          <a:xfrm>
            <a:off x="1582555" y="4912764"/>
            <a:ext cx="1447001" cy="425703"/>
          </a:xfrm>
          <a:prstGeom prst="rect">
            <a:avLst/>
          </a:prstGeom>
        </p:spPr>
        <p:txBody>
          <a:bodyPr vert="horz" wrap="square" lIns="68580" tIns="34290" rIns="68580" bIns="34290" rtlCol="0" anchor="t">
            <a:normAutofit/>
          </a:bodyPr>
          <a:lstStyle/>
          <a:p>
            <a:r>
              <a:rPr lang="sv-SE" sz="1050" b="1"/>
              <a:t>Test Readiness Review</a:t>
            </a:r>
          </a:p>
        </p:txBody>
      </p:sp>
      <p:sp>
        <p:nvSpPr>
          <p:cNvPr id="82" name="textruta 81">
            <a:extLst>
              <a:ext uri="{FF2B5EF4-FFF2-40B4-BE49-F238E27FC236}">
                <a16:creationId xmlns:a16="http://schemas.microsoft.com/office/drawing/2014/main" id="{E5D1BDE4-9620-41E8-A4CA-63077E14C80F}"/>
              </a:ext>
            </a:extLst>
          </p:cNvPr>
          <p:cNvSpPr txBox="1"/>
          <p:nvPr/>
        </p:nvSpPr>
        <p:spPr>
          <a:xfrm>
            <a:off x="4634781" y="4956167"/>
            <a:ext cx="1923932" cy="425703"/>
          </a:xfrm>
          <a:prstGeom prst="rect">
            <a:avLst/>
          </a:prstGeom>
        </p:spPr>
        <p:txBody>
          <a:bodyPr vert="horz" wrap="square" lIns="68580" tIns="34290" rIns="68580" bIns="34290" rtlCol="0" anchor="t">
            <a:normAutofit/>
          </a:bodyPr>
          <a:lstStyle/>
          <a:p>
            <a:r>
              <a:rPr lang="sv-SE" sz="1050" b="1"/>
              <a:t>System Acceptance Review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A3EB514C-50B6-4303-AF43-E20B093C3CBF}"/>
              </a:ext>
            </a:extLst>
          </p:cNvPr>
          <p:cNvGrpSpPr/>
          <p:nvPr/>
        </p:nvGrpSpPr>
        <p:grpSpPr>
          <a:xfrm>
            <a:off x="6312124" y="4687179"/>
            <a:ext cx="683297" cy="276497"/>
            <a:chOff x="8617000" y="5106571"/>
            <a:chExt cx="911063" cy="368663"/>
          </a:xfrm>
        </p:grpSpPr>
        <p:sp>
          <p:nvSpPr>
            <p:cNvPr id="89" name="Rektangel 88">
              <a:extLst>
                <a:ext uri="{FF2B5EF4-FFF2-40B4-BE49-F238E27FC236}">
                  <a16:creationId xmlns:a16="http://schemas.microsoft.com/office/drawing/2014/main" id="{644E7F46-5126-4F6A-812F-5F8AB54011EB}"/>
                </a:ext>
              </a:extLst>
            </p:cNvPr>
            <p:cNvSpPr/>
            <p:nvPr/>
          </p:nvSpPr>
          <p:spPr>
            <a:xfrm rot="18942939">
              <a:off x="8889386" y="5106571"/>
              <a:ext cx="360000" cy="35277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90" name="textruta 89">
              <a:extLst>
                <a:ext uri="{FF2B5EF4-FFF2-40B4-BE49-F238E27FC236}">
                  <a16:creationId xmlns:a16="http://schemas.microsoft.com/office/drawing/2014/main" id="{2D91C8D5-36FC-4014-A418-97860FC24A6C}"/>
                </a:ext>
              </a:extLst>
            </p:cNvPr>
            <p:cNvSpPr txBox="1"/>
            <p:nvPr/>
          </p:nvSpPr>
          <p:spPr>
            <a:xfrm>
              <a:off x="8617000" y="5110806"/>
              <a:ext cx="911063" cy="364428"/>
            </a:xfrm>
            <a:prstGeom prst="rect">
              <a:avLst/>
            </a:prstGeom>
          </p:spPr>
          <p:txBody>
            <a:bodyPr vert="horz" wrap="square" lIns="68580" tIns="34290" rIns="68580" bIns="34290" rtlCol="0" anchor="t">
              <a:normAutofit/>
            </a:bodyPr>
            <a:lstStyle/>
            <a:p>
              <a:pPr algn="ctr"/>
              <a:r>
                <a:rPr lang="sv-SE" sz="1050" b="1">
                  <a:solidFill>
                    <a:schemeClr val="bg1"/>
                  </a:solidFill>
                </a:rPr>
                <a:t>SRR</a:t>
              </a:r>
            </a:p>
          </p:txBody>
        </p:sp>
      </p:grpSp>
      <p:sp>
        <p:nvSpPr>
          <p:cNvPr id="91" name="textruta 90">
            <a:extLst>
              <a:ext uri="{FF2B5EF4-FFF2-40B4-BE49-F238E27FC236}">
                <a16:creationId xmlns:a16="http://schemas.microsoft.com/office/drawing/2014/main" id="{9C13D791-5C87-42AD-B9CD-5C120D03E9F8}"/>
              </a:ext>
            </a:extLst>
          </p:cNvPr>
          <p:cNvSpPr txBox="1"/>
          <p:nvPr/>
        </p:nvSpPr>
        <p:spPr>
          <a:xfrm>
            <a:off x="5190128" y="5211119"/>
            <a:ext cx="1923932" cy="425703"/>
          </a:xfrm>
          <a:prstGeom prst="rect">
            <a:avLst/>
          </a:prstGeom>
        </p:spPr>
        <p:txBody>
          <a:bodyPr vert="horz" wrap="square" lIns="68580" tIns="34290" rIns="68580" bIns="34290" rtlCol="0" anchor="t">
            <a:normAutofit/>
          </a:bodyPr>
          <a:lstStyle/>
          <a:p>
            <a:r>
              <a:rPr lang="sv-SE" sz="1050" b="1">
                <a:solidFill>
                  <a:schemeClr val="tx1">
                    <a:lumMod val="50000"/>
                    <a:lumOff val="50000"/>
                  </a:schemeClr>
                </a:solidFill>
              </a:rPr>
              <a:t>Safety Readiness Review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A3B1F93D-C2C4-4CC6-8ABD-DBDD6718B814}"/>
              </a:ext>
            </a:extLst>
          </p:cNvPr>
          <p:cNvSpPr/>
          <p:nvPr/>
        </p:nvSpPr>
        <p:spPr>
          <a:xfrm>
            <a:off x="261198" y="4191026"/>
            <a:ext cx="39946" cy="38500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99" name="textruta 98">
            <a:extLst>
              <a:ext uri="{FF2B5EF4-FFF2-40B4-BE49-F238E27FC236}">
                <a16:creationId xmlns:a16="http://schemas.microsoft.com/office/drawing/2014/main" id="{64A544BD-7B4E-4A64-BF9D-AEB20D79119F}"/>
              </a:ext>
            </a:extLst>
          </p:cNvPr>
          <p:cNvSpPr txBox="1"/>
          <p:nvPr/>
        </p:nvSpPr>
        <p:spPr>
          <a:xfrm>
            <a:off x="7141465" y="5046151"/>
            <a:ext cx="1432646" cy="425703"/>
          </a:xfrm>
          <a:prstGeom prst="rect">
            <a:avLst/>
          </a:prstGeom>
        </p:spPr>
        <p:txBody>
          <a:bodyPr vert="horz" wrap="square" lIns="68580" tIns="34290" rIns="68580" bIns="34290" rtlCol="0" anchor="t">
            <a:normAutofit/>
          </a:bodyPr>
          <a:lstStyle/>
          <a:p>
            <a:r>
              <a:rPr lang="sv-SE" sz="1050" b="1"/>
              <a:t>Operational </a:t>
            </a:r>
          </a:p>
          <a:p>
            <a:r>
              <a:rPr lang="sv-SE" sz="1050" b="1"/>
              <a:t>Readiness Review</a:t>
            </a:r>
          </a:p>
        </p:txBody>
      </p:sp>
      <p:grpSp>
        <p:nvGrpSpPr>
          <p:cNvPr id="250" name="Grupp 249">
            <a:extLst>
              <a:ext uri="{FF2B5EF4-FFF2-40B4-BE49-F238E27FC236}">
                <a16:creationId xmlns:a16="http://schemas.microsoft.com/office/drawing/2014/main" id="{CB362BC2-486C-4A99-9776-A28ADDAD8020}"/>
              </a:ext>
            </a:extLst>
          </p:cNvPr>
          <p:cNvGrpSpPr/>
          <p:nvPr/>
        </p:nvGrpSpPr>
        <p:grpSpPr>
          <a:xfrm>
            <a:off x="6786246" y="4662459"/>
            <a:ext cx="660482" cy="473740"/>
            <a:chOff x="5717820" y="5725787"/>
            <a:chExt cx="880642" cy="631653"/>
          </a:xfrm>
        </p:grpSpPr>
        <p:sp>
          <p:nvSpPr>
            <p:cNvPr id="249" name="Ellips 248">
              <a:extLst>
                <a:ext uri="{FF2B5EF4-FFF2-40B4-BE49-F238E27FC236}">
                  <a16:creationId xmlns:a16="http://schemas.microsoft.com/office/drawing/2014/main" id="{8DC10F44-3ADB-4B48-A939-20D896B23054}"/>
                </a:ext>
              </a:extLst>
            </p:cNvPr>
            <p:cNvSpPr/>
            <p:nvPr/>
          </p:nvSpPr>
          <p:spPr>
            <a:xfrm>
              <a:off x="5782321" y="5725787"/>
              <a:ext cx="432000" cy="43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200"/>
            </a:p>
          </p:txBody>
        </p:sp>
        <p:sp>
          <p:nvSpPr>
            <p:cNvPr id="116" name="textruta 115">
              <a:extLst>
                <a:ext uri="{FF2B5EF4-FFF2-40B4-BE49-F238E27FC236}">
                  <a16:creationId xmlns:a16="http://schemas.microsoft.com/office/drawing/2014/main" id="{3F0AFEE5-75F8-4947-AD0C-62401AE0594B}"/>
                </a:ext>
              </a:extLst>
            </p:cNvPr>
            <p:cNvSpPr txBox="1"/>
            <p:nvPr/>
          </p:nvSpPr>
          <p:spPr>
            <a:xfrm>
              <a:off x="5717820" y="5789836"/>
              <a:ext cx="880642" cy="567604"/>
            </a:xfrm>
            <a:prstGeom prst="rect">
              <a:avLst/>
            </a:prstGeom>
          </p:spPr>
          <p:txBody>
            <a:bodyPr vert="horz" wrap="square" lIns="68580" tIns="34290" rIns="68580" bIns="34290" rtlCol="0" anchor="t">
              <a:normAutofit/>
            </a:bodyPr>
            <a:lstStyle/>
            <a:p>
              <a:r>
                <a:rPr lang="sv-SE" sz="1050" b="1">
                  <a:solidFill>
                    <a:schemeClr val="bg1"/>
                  </a:solidFill>
                </a:rPr>
                <a:t>RBOT</a:t>
              </a:r>
            </a:p>
          </p:txBody>
        </p:sp>
      </p:grpSp>
      <p:grpSp>
        <p:nvGrpSpPr>
          <p:cNvPr id="255" name="Grupp 254">
            <a:extLst>
              <a:ext uri="{FF2B5EF4-FFF2-40B4-BE49-F238E27FC236}">
                <a16:creationId xmlns:a16="http://schemas.microsoft.com/office/drawing/2014/main" id="{10D9ED7D-B9F8-4548-96FC-EC50D55CC2A2}"/>
              </a:ext>
            </a:extLst>
          </p:cNvPr>
          <p:cNvGrpSpPr/>
          <p:nvPr/>
        </p:nvGrpSpPr>
        <p:grpSpPr>
          <a:xfrm>
            <a:off x="7150360" y="4656288"/>
            <a:ext cx="544829" cy="494528"/>
            <a:chOff x="6620270" y="5951331"/>
            <a:chExt cx="726439" cy="659370"/>
          </a:xfrm>
        </p:grpSpPr>
        <p:sp>
          <p:nvSpPr>
            <p:cNvPr id="118" name="Ellips 117">
              <a:extLst>
                <a:ext uri="{FF2B5EF4-FFF2-40B4-BE49-F238E27FC236}">
                  <a16:creationId xmlns:a16="http://schemas.microsoft.com/office/drawing/2014/main" id="{26C7904C-2CF5-4FFE-B63A-43A0EA0076E7}"/>
                </a:ext>
              </a:extLst>
            </p:cNvPr>
            <p:cNvSpPr/>
            <p:nvPr/>
          </p:nvSpPr>
          <p:spPr>
            <a:xfrm>
              <a:off x="6633182" y="5951331"/>
              <a:ext cx="432000" cy="43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200"/>
            </a:p>
          </p:txBody>
        </p:sp>
        <p:sp>
          <p:nvSpPr>
            <p:cNvPr id="119" name="textruta 118">
              <a:extLst>
                <a:ext uri="{FF2B5EF4-FFF2-40B4-BE49-F238E27FC236}">
                  <a16:creationId xmlns:a16="http://schemas.microsoft.com/office/drawing/2014/main" id="{BE1E9933-76D3-421A-8984-78E3C9DDA4FF}"/>
                </a:ext>
              </a:extLst>
            </p:cNvPr>
            <p:cNvSpPr txBox="1"/>
            <p:nvPr/>
          </p:nvSpPr>
          <p:spPr>
            <a:xfrm>
              <a:off x="6620270" y="6012337"/>
              <a:ext cx="726439" cy="598364"/>
            </a:xfrm>
            <a:prstGeom prst="rect">
              <a:avLst/>
            </a:prstGeom>
          </p:spPr>
          <p:txBody>
            <a:bodyPr vert="horz" wrap="square" lIns="68580" tIns="34290" rIns="68580" bIns="34290" rtlCol="0" anchor="t">
              <a:normAutofit/>
            </a:bodyPr>
            <a:lstStyle/>
            <a:p>
              <a:r>
                <a:rPr lang="sv-SE" sz="1050" b="1">
                  <a:solidFill>
                    <a:schemeClr val="bg1"/>
                  </a:solidFill>
                </a:rPr>
                <a:t>BOT</a:t>
              </a:r>
            </a:p>
          </p:txBody>
        </p:sp>
      </p:grpSp>
      <p:cxnSp>
        <p:nvCxnSpPr>
          <p:cNvPr id="126" name="Rak pilkoppling 125">
            <a:extLst>
              <a:ext uri="{FF2B5EF4-FFF2-40B4-BE49-F238E27FC236}">
                <a16:creationId xmlns:a16="http://schemas.microsoft.com/office/drawing/2014/main" id="{032C0734-22F6-40D8-97EC-816C0A0D75F5}"/>
              </a:ext>
            </a:extLst>
          </p:cNvPr>
          <p:cNvCxnSpPr>
            <a:cxnSpLocks/>
          </p:cNvCxnSpPr>
          <p:nvPr/>
        </p:nvCxnSpPr>
        <p:spPr>
          <a:xfrm>
            <a:off x="4693409" y="5170576"/>
            <a:ext cx="1541657" cy="0"/>
          </a:xfrm>
          <a:prstGeom prst="straightConnector1">
            <a:avLst/>
          </a:prstGeom>
          <a:ln w="12700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Rak pilkoppling 130">
            <a:extLst>
              <a:ext uri="{FF2B5EF4-FFF2-40B4-BE49-F238E27FC236}">
                <a16:creationId xmlns:a16="http://schemas.microsoft.com/office/drawing/2014/main" id="{E254626C-5CFF-47BD-99D5-ED43C0AA883F}"/>
              </a:ext>
            </a:extLst>
          </p:cNvPr>
          <p:cNvCxnSpPr>
            <a:cxnSpLocks/>
          </p:cNvCxnSpPr>
          <p:nvPr/>
        </p:nvCxnSpPr>
        <p:spPr>
          <a:xfrm>
            <a:off x="5225466" y="5434560"/>
            <a:ext cx="1425947" cy="0"/>
          </a:xfrm>
          <a:prstGeom prst="straightConnector1">
            <a:avLst/>
          </a:prstGeom>
          <a:ln w="12700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" name="Grupp 234">
            <a:extLst>
              <a:ext uri="{FF2B5EF4-FFF2-40B4-BE49-F238E27FC236}">
                <a16:creationId xmlns:a16="http://schemas.microsoft.com/office/drawing/2014/main" id="{3BD0540C-0379-4E51-AE34-EB4227B8075D}"/>
              </a:ext>
            </a:extLst>
          </p:cNvPr>
          <p:cNvGrpSpPr/>
          <p:nvPr/>
        </p:nvGrpSpPr>
        <p:grpSpPr>
          <a:xfrm>
            <a:off x="8092783" y="3772025"/>
            <a:ext cx="581003" cy="548246"/>
            <a:chOff x="10132989" y="4563927"/>
            <a:chExt cx="774670" cy="730995"/>
          </a:xfrm>
        </p:grpSpPr>
        <p:sp>
          <p:nvSpPr>
            <p:cNvPr id="143" name="Pentagon 115">
              <a:hlinkClick r:id="" action="ppaction://noaction"/>
              <a:extLst>
                <a:ext uri="{FF2B5EF4-FFF2-40B4-BE49-F238E27FC236}">
                  <a16:creationId xmlns:a16="http://schemas.microsoft.com/office/drawing/2014/main" id="{F6A6509B-0457-49C2-9AA1-A3252A375272}"/>
                </a:ext>
              </a:extLst>
            </p:cNvPr>
            <p:cNvSpPr/>
            <p:nvPr/>
          </p:nvSpPr>
          <p:spPr>
            <a:xfrm rot="16200000">
              <a:off x="10130196" y="4586359"/>
              <a:ext cx="596258" cy="551393"/>
            </a:xfrm>
            <a:prstGeom prst="homePlate">
              <a:avLst>
                <a:gd name="adj" fmla="val 22405"/>
              </a:avLst>
            </a:prstGeom>
            <a:solidFill>
              <a:schemeClr val="bg1"/>
            </a:solidFill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675" b="1">
                <a:solidFill>
                  <a:schemeClr val="tx1"/>
                </a:solidFill>
              </a:endParaRPr>
            </a:p>
          </p:txBody>
        </p:sp>
        <p:sp>
          <p:nvSpPr>
            <p:cNvPr id="144" name="textruta 143">
              <a:extLst>
                <a:ext uri="{FF2B5EF4-FFF2-40B4-BE49-F238E27FC236}">
                  <a16:creationId xmlns:a16="http://schemas.microsoft.com/office/drawing/2014/main" id="{6EDAD815-ABF4-4D83-9C95-747BFB0F8F64}"/>
                </a:ext>
              </a:extLst>
            </p:cNvPr>
            <p:cNvSpPr txBox="1"/>
            <p:nvPr/>
          </p:nvSpPr>
          <p:spPr>
            <a:xfrm>
              <a:off x="10132989" y="4631034"/>
              <a:ext cx="774670" cy="663888"/>
            </a:xfrm>
            <a:prstGeom prst="rect">
              <a:avLst/>
            </a:prstGeom>
          </p:spPr>
          <p:txBody>
            <a:bodyPr vert="horz" wrap="square" lIns="68580" tIns="34290" rIns="68580" bIns="34290" rtlCol="0" anchor="t">
              <a:normAutofit/>
            </a:bodyPr>
            <a:lstStyle/>
            <a:p>
              <a:pPr algn="l"/>
              <a:r>
                <a:rPr lang="sv-SE" sz="1050" b="1"/>
                <a:t>Hand-over</a:t>
              </a:r>
            </a:p>
          </p:txBody>
        </p:sp>
      </p:grpSp>
      <p:cxnSp>
        <p:nvCxnSpPr>
          <p:cNvPr id="146" name="Rak pilkoppling 145">
            <a:extLst>
              <a:ext uri="{FF2B5EF4-FFF2-40B4-BE49-F238E27FC236}">
                <a16:creationId xmlns:a16="http://schemas.microsoft.com/office/drawing/2014/main" id="{346BDD28-8D57-407C-B7E0-1326837B579C}"/>
              </a:ext>
            </a:extLst>
          </p:cNvPr>
          <p:cNvCxnSpPr>
            <a:cxnSpLocks/>
          </p:cNvCxnSpPr>
          <p:nvPr/>
        </p:nvCxnSpPr>
        <p:spPr>
          <a:xfrm flipV="1">
            <a:off x="7322044" y="3816750"/>
            <a:ext cx="0" cy="828478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Rak pilkoppling 148">
            <a:extLst>
              <a:ext uri="{FF2B5EF4-FFF2-40B4-BE49-F238E27FC236}">
                <a16:creationId xmlns:a16="http://schemas.microsoft.com/office/drawing/2014/main" id="{A0916B67-0FF5-4F51-ACA2-8CB5CB60F2D4}"/>
              </a:ext>
            </a:extLst>
          </p:cNvPr>
          <p:cNvCxnSpPr>
            <a:cxnSpLocks/>
          </p:cNvCxnSpPr>
          <p:nvPr/>
        </p:nvCxnSpPr>
        <p:spPr>
          <a:xfrm flipV="1">
            <a:off x="3020779" y="4980018"/>
            <a:ext cx="0" cy="189000"/>
          </a:xfrm>
          <a:prstGeom prst="straightConnector1">
            <a:avLst/>
          </a:prstGeom>
          <a:ln w="12700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Rak pilkoppling 149">
            <a:extLst>
              <a:ext uri="{FF2B5EF4-FFF2-40B4-BE49-F238E27FC236}">
                <a16:creationId xmlns:a16="http://schemas.microsoft.com/office/drawing/2014/main" id="{6E905937-82F6-42F5-BBDC-B9D053198D3D}"/>
              </a:ext>
            </a:extLst>
          </p:cNvPr>
          <p:cNvCxnSpPr>
            <a:cxnSpLocks/>
          </p:cNvCxnSpPr>
          <p:nvPr/>
        </p:nvCxnSpPr>
        <p:spPr>
          <a:xfrm flipV="1">
            <a:off x="1606184" y="5170555"/>
            <a:ext cx="1414595" cy="0"/>
          </a:xfrm>
          <a:prstGeom prst="straightConnector1">
            <a:avLst/>
          </a:prstGeom>
          <a:ln w="12700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upp 112">
            <a:extLst>
              <a:ext uri="{FF2B5EF4-FFF2-40B4-BE49-F238E27FC236}">
                <a16:creationId xmlns:a16="http://schemas.microsoft.com/office/drawing/2014/main" id="{DAAAFFD9-E58C-4352-ADE6-A6BA48E8B0C5}"/>
              </a:ext>
            </a:extLst>
          </p:cNvPr>
          <p:cNvGrpSpPr/>
          <p:nvPr/>
        </p:nvGrpSpPr>
        <p:grpSpPr>
          <a:xfrm>
            <a:off x="258158" y="4191026"/>
            <a:ext cx="818612" cy="385005"/>
            <a:chOff x="344210" y="4445034"/>
            <a:chExt cx="1091483" cy="513340"/>
          </a:xfrm>
        </p:grpSpPr>
        <p:sp>
          <p:nvSpPr>
            <p:cNvPr id="114" name="Pentagon 115">
              <a:hlinkClick r:id="" action="ppaction://noaction"/>
              <a:extLst>
                <a:ext uri="{FF2B5EF4-FFF2-40B4-BE49-F238E27FC236}">
                  <a16:creationId xmlns:a16="http://schemas.microsoft.com/office/drawing/2014/main" id="{A30378FA-592E-4681-8B3D-8693E94DC977}"/>
                </a:ext>
              </a:extLst>
            </p:cNvPr>
            <p:cNvSpPr/>
            <p:nvPr/>
          </p:nvSpPr>
          <p:spPr>
            <a:xfrm>
              <a:off x="362451" y="4480576"/>
              <a:ext cx="1073242" cy="420538"/>
            </a:xfrm>
            <a:prstGeom prst="homePlate">
              <a:avLst>
                <a:gd name="adj" fmla="val 22405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rgbClr val="000000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675" b="1">
                <a:solidFill>
                  <a:schemeClr val="tx1"/>
                </a:solidFill>
              </a:endParaRPr>
            </a:p>
          </p:txBody>
        </p:sp>
        <p:sp>
          <p:nvSpPr>
            <p:cNvPr id="115" name="Rektangel 114">
              <a:extLst>
                <a:ext uri="{FF2B5EF4-FFF2-40B4-BE49-F238E27FC236}">
                  <a16:creationId xmlns:a16="http://schemas.microsoft.com/office/drawing/2014/main" id="{2BC242CB-A011-4F38-A659-041B40E531EC}"/>
                </a:ext>
              </a:extLst>
            </p:cNvPr>
            <p:cNvSpPr/>
            <p:nvPr/>
          </p:nvSpPr>
          <p:spPr>
            <a:xfrm>
              <a:off x="344210" y="4445034"/>
              <a:ext cx="53261" cy="5133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</p:grpSp>
      <p:cxnSp>
        <p:nvCxnSpPr>
          <p:cNvPr id="103" name="Rak pilkoppling 102">
            <a:extLst>
              <a:ext uri="{FF2B5EF4-FFF2-40B4-BE49-F238E27FC236}">
                <a16:creationId xmlns:a16="http://schemas.microsoft.com/office/drawing/2014/main" id="{5036EEAC-772B-4BB3-B4F5-32FB8D60CCBE}"/>
              </a:ext>
            </a:extLst>
          </p:cNvPr>
          <p:cNvCxnSpPr>
            <a:cxnSpLocks/>
            <a:endCxn id="296" idx="1"/>
          </p:cNvCxnSpPr>
          <p:nvPr/>
        </p:nvCxnSpPr>
        <p:spPr>
          <a:xfrm>
            <a:off x="6553777" y="3392182"/>
            <a:ext cx="721982" cy="2648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7" name="Grupp 176">
            <a:extLst>
              <a:ext uri="{FF2B5EF4-FFF2-40B4-BE49-F238E27FC236}">
                <a16:creationId xmlns:a16="http://schemas.microsoft.com/office/drawing/2014/main" id="{17333948-6734-4DAC-AA68-F9DE37976AE4}"/>
              </a:ext>
            </a:extLst>
          </p:cNvPr>
          <p:cNvGrpSpPr/>
          <p:nvPr/>
        </p:nvGrpSpPr>
        <p:grpSpPr>
          <a:xfrm>
            <a:off x="41799" y="2294607"/>
            <a:ext cx="695773" cy="1187911"/>
            <a:chOff x="55732" y="1916475"/>
            <a:chExt cx="927697" cy="1583881"/>
          </a:xfrm>
        </p:grpSpPr>
        <p:grpSp>
          <p:nvGrpSpPr>
            <p:cNvPr id="178" name="Grupp 177">
              <a:extLst>
                <a:ext uri="{FF2B5EF4-FFF2-40B4-BE49-F238E27FC236}">
                  <a16:creationId xmlns:a16="http://schemas.microsoft.com/office/drawing/2014/main" id="{3A2BABA8-DEEB-42AD-914A-5C26C3713A51}"/>
                </a:ext>
              </a:extLst>
            </p:cNvPr>
            <p:cNvGrpSpPr/>
            <p:nvPr/>
          </p:nvGrpSpPr>
          <p:grpSpPr>
            <a:xfrm>
              <a:off x="67453" y="1916475"/>
              <a:ext cx="806899" cy="1583881"/>
              <a:chOff x="67453" y="1916475"/>
              <a:chExt cx="806899" cy="1583881"/>
            </a:xfrm>
          </p:grpSpPr>
          <p:sp>
            <p:nvSpPr>
              <p:cNvPr id="180" name="Rektangel 179">
                <a:extLst>
                  <a:ext uri="{FF2B5EF4-FFF2-40B4-BE49-F238E27FC236}">
                    <a16:creationId xmlns:a16="http://schemas.microsoft.com/office/drawing/2014/main" id="{8E281C5D-8845-4690-BF98-4170FF8F9567}"/>
                  </a:ext>
                </a:extLst>
              </p:cNvPr>
              <p:cNvSpPr/>
              <p:nvPr/>
            </p:nvSpPr>
            <p:spPr>
              <a:xfrm>
                <a:off x="84513" y="1916475"/>
                <a:ext cx="682895" cy="1583881"/>
              </a:xfrm>
              <a:prstGeom prst="rect">
                <a:avLst/>
              </a:prstGeom>
              <a:solidFill>
                <a:srgbClr val="FFFFA7"/>
              </a:solidFill>
              <a:ln w="952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350"/>
              </a:p>
            </p:txBody>
          </p:sp>
          <p:pic>
            <p:nvPicPr>
              <p:cNvPr id="181" name="Bildobjekt 180">
                <a:extLst>
                  <a:ext uri="{FF2B5EF4-FFF2-40B4-BE49-F238E27FC236}">
                    <a16:creationId xmlns:a16="http://schemas.microsoft.com/office/drawing/2014/main" id="{7979AB32-210B-4147-A0E6-7B41FDEF2E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393" y="2483370"/>
                <a:ext cx="797959" cy="315986"/>
              </a:xfrm>
              <a:prstGeom prst="rect">
                <a:avLst/>
              </a:prstGeom>
            </p:spPr>
          </p:pic>
          <p:grpSp>
            <p:nvGrpSpPr>
              <p:cNvPr id="182" name="Grupp 181">
                <a:extLst>
                  <a:ext uri="{FF2B5EF4-FFF2-40B4-BE49-F238E27FC236}">
                    <a16:creationId xmlns:a16="http://schemas.microsoft.com/office/drawing/2014/main" id="{D810779E-1578-42EC-AC77-3C0FCED3EAD3}"/>
                  </a:ext>
                </a:extLst>
              </p:cNvPr>
              <p:cNvGrpSpPr/>
              <p:nvPr/>
            </p:nvGrpSpPr>
            <p:grpSpPr>
              <a:xfrm>
                <a:off x="139663" y="2570115"/>
                <a:ext cx="301848" cy="409680"/>
                <a:chOff x="2337768" y="5755558"/>
                <a:chExt cx="301848" cy="409680"/>
              </a:xfrm>
            </p:grpSpPr>
            <p:sp>
              <p:nvSpPr>
                <p:cNvPr id="184" name="Rektangel 183">
                  <a:extLst>
                    <a:ext uri="{FF2B5EF4-FFF2-40B4-BE49-F238E27FC236}">
                      <a16:creationId xmlns:a16="http://schemas.microsoft.com/office/drawing/2014/main" id="{83DAADA0-B57F-4994-AB89-46F8043E4337}"/>
                    </a:ext>
                  </a:extLst>
                </p:cNvPr>
                <p:cNvSpPr/>
                <p:nvPr/>
              </p:nvSpPr>
              <p:spPr>
                <a:xfrm>
                  <a:off x="2337768" y="5755558"/>
                  <a:ext cx="301848" cy="409680"/>
                </a:xfrm>
                <a:prstGeom prst="rect">
                  <a:avLst/>
                </a:prstGeom>
                <a:solidFill>
                  <a:srgbClr val="FFFF69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 sz="1350"/>
                </a:p>
              </p:txBody>
            </p:sp>
            <p:cxnSp>
              <p:nvCxnSpPr>
                <p:cNvPr id="185" name="Rak pilkoppling 184">
                  <a:extLst>
                    <a:ext uri="{FF2B5EF4-FFF2-40B4-BE49-F238E27FC236}">
                      <a16:creationId xmlns:a16="http://schemas.microsoft.com/office/drawing/2014/main" id="{89FE2801-CC7F-4581-93DA-7B166A04F1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380692" y="5980494"/>
                  <a:ext cx="216000" cy="0"/>
                </a:xfrm>
                <a:prstGeom prst="straightConnector1">
                  <a:avLst/>
                </a:prstGeom>
                <a:ln w="12700">
                  <a:solidFill>
                    <a:srgbClr val="0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Rak pilkoppling 185">
                  <a:extLst>
                    <a:ext uri="{FF2B5EF4-FFF2-40B4-BE49-F238E27FC236}">
                      <a16:creationId xmlns:a16="http://schemas.microsoft.com/office/drawing/2014/main" id="{305E7F1C-4D62-4422-A41A-AD544D54DA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380692" y="5897368"/>
                  <a:ext cx="216000" cy="0"/>
                </a:xfrm>
                <a:prstGeom prst="straightConnector1">
                  <a:avLst/>
                </a:prstGeom>
                <a:ln w="25400">
                  <a:solidFill>
                    <a:srgbClr val="0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Rak pilkoppling 186">
                  <a:extLst>
                    <a:ext uri="{FF2B5EF4-FFF2-40B4-BE49-F238E27FC236}">
                      <a16:creationId xmlns:a16="http://schemas.microsoft.com/office/drawing/2014/main" id="{FE280E41-3D75-4267-95D9-31F5C00E39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380692" y="6041384"/>
                  <a:ext cx="216000" cy="0"/>
                </a:xfrm>
                <a:prstGeom prst="straightConnector1">
                  <a:avLst/>
                </a:prstGeom>
                <a:ln w="12700">
                  <a:solidFill>
                    <a:srgbClr val="0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3" name="textruta 182">
                <a:extLst>
                  <a:ext uri="{FF2B5EF4-FFF2-40B4-BE49-F238E27FC236}">
                    <a16:creationId xmlns:a16="http://schemas.microsoft.com/office/drawing/2014/main" id="{10F275C1-B087-42DE-8EC2-56630E9EC54D}"/>
                  </a:ext>
                </a:extLst>
              </p:cNvPr>
              <p:cNvSpPr txBox="1"/>
              <p:nvPr/>
            </p:nvSpPr>
            <p:spPr>
              <a:xfrm>
                <a:off x="67453" y="2968998"/>
                <a:ext cx="682894" cy="491096"/>
              </a:xfrm>
              <a:prstGeom prst="rect">
                <a:avLst/>
              </a:prstGeom>
            </p:spPr>
            <p:txBody>
              <a:bodyPr vert="horz" wrap="square" lIns="68580" tIns="34290" rIns="68580" bIns="34290" rtlCol="0" anchor="t">
                <a:normAutofit/>
              </a:bodyPr>
              <a:lstStyle/>
              <a:p>
                <a:r>
                  <a:rPr lang="sv-SE" sz="975"/>
                  <a:t>Func.</a:t>
                </a:r>
              </a:p>
              <a:p>
                <a:r>
                  <a:rPr lang="sv-SE" sz="975"/>
                  <a:t>Spec.</a:t>
                </a:r>
              </a:p>
            </p:txBody>
          </p:sp>
        </p:grpSp>
        <p:sp>
          <p:nvSpPr>
            <p:cNvPr id="179" name="textruta 178">
              <a:extLst>
                <a:ext uri="{FF2B5EF4-FFF2-40B4-BE49-F238E27FC236}">
                  <a16:creationId xmlns:a16="http://schemas.microsoft.com/office/drawing/2014/main" id="{D2C9ED17-51E6-40EE-A458-B812505F666E}"/>
                </a:ext>
              </a:extLst>
            </p:cNvPr>
            <p:cNvSpPr txBox="1"/>
            <p:nvPr/>
          </p:nvSpPr>
          <p:spPr>
            <a:xfrm>
              <a:off x="55732" y="1934378"/>
              <a:ext cx="927697" cy="878822"/>
            </a:xfrm>
            <a:prstGeom prst="rect">
              <a:avLst/>
            </a:prstGeom>
          </p:spPr>
          <p:txBody>
            <a:bodyPr vert="horz" wrap="square" lIns="68580" tIns="34290" rIns="68580" bIns="34290" rtlCol="0" anchor="t">
              <a:normAutofit fontScale="92500" lnSpcReduction="10000"/>
            </a:bodyPr>
            <a:lstStyle/>
            <a:p>
              <a:r>
                <a:rPr lang="sv-SE" sz="1050"/>
                <a:t>Detailed</a:t>
              </a:r>
            </a:p>
            <a:p>
              <a:r>
                <a:rPr lang="sv-SE" sz="1050"/>
                <a:t>Design </a:t>
              </a:r>
            </a:p>
            <a:p>
              <a:r>
                <a:rPr lang="sv-SE" sz="1050"/>
                <a:t>Input:</a:t>
              </a:r>
              <a:br>
                <a:rPr lang="sv-SE" sz="1050"/>
              </a:br>
              <a:endParaRPr lang="sv-SE" sz="1050"/>
            </a:p>
            <a:p>
              <a:endParaRPr lang="sv-SE" sz="1050"/>
            </a:p>
          </p:txBody>
        </p:sp>
      </p:grpSp>
      <p:grpSp>
        <p:nvGrpSpPr>
          <p:cNvPr id="10" name="Grupp 9">
            <a:extLst>
              <a:ext uri="{FF2B5EF4-FFF2-40B4-BE49-F238E27FC236}">
                <a16:creationId xmlns:a16="http://schemas.microsoft.com/office/drawing/2014/main" id="{2FEA7168-25E5-44A3-9138-9AB0813E25F5}"/>
              </a:ext>
            </a:extLst>
          </p:cNvPr>
          <p:cNvGrpSpPr/>
          <p:nvPr/>
        </p:nvGrpSpPr>
        <p:grpSpPr>
          <a:xfrm>
            <a:off x="5735727" y="4685347"/>
            <a:ext cx="1041599" cy="483671"/>
            <a:chOff x="9874103" y="5874332"/>
            <a:chExt cx="1375048" cy="644894"/>
          </a:xfrm>
        </p:grpSpPr>
        <p:cxnSp>
          <p:nvCxnSpPr>
            <p:cNvPr id="122" name="Rak pilkoppling 121">
              <a:extLst>
                <a:ext uri="{FF2B5EF4-FFF2-40B4-BE49-F238E27FC236}">
                  <a16:creationId xmlns:a16="http://schemas.microsoft.com/office/drawing/2014/main" id="{C92D0483-B08D-4F91-9203-215E7C2275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33297" y="6256777"/>
              <a:ext cx="0" cy="262449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ktangel 107">
              <a:extLst>
                <a:ext uri="{FF2B5EF4-FFF2-40B4-BE49-F238E27FC236}">
                  <a16:creationId xmlns:a16="http://schemas.microsoft.com/office/drawing/2014/main" id="{C709A437-1D06-4A26-A50E-379B7C1CDCF1}"/>
                </a:ext>
              </a:extLst>
            </p:cNvPr>
            <p:cNvSpPr/>
            <p:nvPr/>
          </p:nvSpPr>
          <p:spPr>
            <a:xfrm rot="18942939">
              <a:off x="10369015" y="5874332"/>
              <a:ext cx="360000" cy="36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200"/>
            </a:p>
          </p:txBody>
        </p:sp>
        <p:sp>
          <p:nvSpPr>
            <p:cNvPr id="109" name="textruta 108">
              <a:extLst>
                <a:ext uri="{FF2B5EF4-FFF2-40B4-BE49-F238E27FC236}">
                  <a16:creationId xmlns:a16="http://schemas.microsoft.com/office/drawing/2014/main" id="{709C8326-2BB7-43AF-8024-0B839F5F64BB}"/>
                </a:ext>
              </a:extLst>
            </p:cNvPr>
            <p:cNvSpPr txBox="1"/>
            <p:nvPr/>
          </p:nvSpPr>
          <p:spPr>
            <a:xfrm>
              <a:off x="9874103" y="5897985"/>
              <a:ext cx="1375048" cy="567604"/>
            </a:xfrm>
            <a:prstGeom prst="rect">
              <a:avLst/>
            </a:prstGeom>
          </p:spPr>
          <p:txBody>
            <a:bodyPr vert="horz" wrap="square" lIns="68580" tIns="34290" rIns="68580" bIns="34290" rtlCol="0" anchor="t">
              <a:normAutofit/>
            </a:bodyPr>
            <a:lstStyle/>
            <a:p>
              <a:pPr algn="ctr"/>
              <a:r>
                <a:rPr lang="sv-SE" sz="1050" b="1">
                  <a:solidFill>
                    <a:schemeClr val="bg1"/>
                  </a:solidFill>
                </a:rPr>
                <a:t>SAR</a:t>
              </a:r>
            </a:p>
          </p:txBody>
        </p:sp>
      </p:grpSp>
      <p:cxnSp>
        <p:nvCxnSpPr>
          <p:cNvPr id="145" name="Rak pilkoppling 144">
            <a:extLst>
              <a:ext uri="{FF2B5EF4-FFF2-40B4-BE49-F238E27FC236}">
                <a16:creationId xmlns:a16="http://schemas.microsoft.com/office/drawing/2014/main" id="{957E5995-57BA-49FA-99C5-0818C643BFFB}"/>
              </a:ext>
            </a:extLst>
          </p:cNvPr>
          <p:cNvCxnSpPr>
            <a:cxnSpLocks/>
          </p:cNvCxnSpPr>
          <p:nvPr/>
        </p:nvCxnSpPr>
        <p:spPr>
          <a:xfrm>
            <a:off x="7141465" y="5423970"/>
            <a:ext cx="1156949" cy="0"/>
          </a:xfrm>
          <a:prstGeom prst="straightConnector1">
            <a:avLst/>
          </a:prstGeom>
          <a:ln w="12700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Ellips 146">
            <a:extLst>
              <a:ext uri="{FF2B5EF4-FFF2-40B4-BE49-F238E27FC236}">
                <a16:creationId xmlns:a16="http://schemas.microsoft.com/office/drawing/2014/main" id="{A4872DDF-25D7-413D-AA51-C6CECFC2270E}"/>
              </a:ext>
            </a:extLst>
          </p:cNvPr>
          <p:cNvSpPr/>
          <p:nvPr/>
        </p:nvSpPr>
        <p:spPr>
          <a:xfrm>
            <a:off x="8476221" y="3253520"/>
            <a:ext cx="270000" cy="27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/>
          </a:p>
        </p:txBody>
      </p:sp>
      <p:sp>
        <p:nvSpPr>
          <p:cNvPr id="154" name="textruta 153">
            <a:extLst>
              <a:ext uri="{FF2B5EF4-FFF2-40B4-BE49-F238E27FC236}">
                <a16:creationId xmlns:a16="http://schemas.microsoft.com/office/drawing/2014/main" id="{B38DD420-BF5C-4FCE-900B-99746C569ED4}"/>
              </a:ext>
            </a:extLst>
          </p:cNvPr>
          <p:cNvSpPr txBox="1"/>
          <p:nvPr/>
        </p:nvSpPr>
        <p:spPr>
          <a:xfrm>
            <a:off x="8211791" y="2857187"/>
            <a:ext cx="837103" cy="425703"/>
          </a:xfrm>
          <a:prstGeom prst="rect">
            <a:avLst/>
          </a:prstGeom>
        </p:spPr>
        <p:txBody>
          <a:bodyPr vert="horz" wrap="square" lIns="68580" tIns="34290" rIns="68580" bIns="34290" rtlCol="0" anchor="t">
            <a:normAutofit/>
          </a:bodyPr>
          <a:lstStyle/>
          <a:p>
            <a:pPr algn="ctr"/>
            <a:r>
              <a:rPr lang="sv-SE" sz="1050" b="1"/>
              <a:t>ESS Operation</a:t>
            </a:r>
          </a:p>
        </p:txBody>
      </p:sp>
      <p:cxnSp>
        <p:nvCxnSpPr>
          <p:cNvPr id="155" name="Rak pilkoppling 154">
            <a:extLst>
              <a:ext uri="{FF2B5EF4-FFF2-40B4-BE49-F238E27FC236}">
                <a16:creationId xmlns:a16="http://schemas.microsoft.com/office/drawing/2014/main" id="{AD0533B8-2997-4FB9-9AB6-9EB5AB1A8D68}"/>
              </a:ext>
            </a:extLst>
          </p:cNvPr>
          <p:cNvCxnSpPr>
            <a:cxnSpLocks/>
            <a:endCxn id="297" idx="3"/>
          </p:cNvCxnSpPr>
          <p:nvPr/>
        </p:nvCxnSpPr>
        <p:spPr>
          <a:xfrm>
            <a:off x="8234441" y="3384767"/>
            <a:ext cx="23665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upp 116">
            <a:extLst>
              <a:ext uri="{FF2B5EF4-FFF2-40B4-BE49-F238E27FC236}">
                <a16:creationId xmlns:a16="http://schemas.microsoft.com/office/drawing/2014/main" id="{7B55EDC3-CD5E-4F26-BF24-539DECA34383}"/>
              </a:ext>
            </a:extLst>
          </p:cNvPr>
          <p:cNvGrpSpPr/>
          <p:nvPr/>
        </p:nvGrpSpPr>
        <p:grpSpPr>
          <a:xfrm>
            <a:off x="224102" y="2831148"/>
            <a:ext cx="3133748" cy="1563202"/>
            <a:chOff x="298802" y="2631864"/>
            <a:chExt cx="4178331" cy="2084269"/>
          </a:xfrm>
        </p:grpSpPr>
        <p:cxnSp>
          <p:nvCxnSpPr>
            <p:cNvPr id="120" name="Rak pilkoppling 119">
              <a:extLst>
                <a:ext uri="{FF2B5EF4-FFF2-40B4-BE49-F238E27FC236}">
                  <a16:creationId xmlns:a16="http://schemas.microsoft.com/office/drawing/2014/main" id="{0A9C671A-BE35-4138-BFF8-C7441DD0C7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03550" y="3375304"/>
              <a:ext cx="573583" cy="16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ruta 120">
              <a:extLst>
                <a:ext uri="{FF2B5EF4-FFF2-40B4-BE49-F238E27FC236}">
                  <a16:creationId xmlns:a16="http://schemas.microsoft.com/office/drawing/2014/main" id="{F341F2A9-815D-433B-ACE3-20AFE676BCC5}"/>
                </a:ext>
              </a:extLst>
            </p:cNvPr>
            <p:cNvSpPr txBox="1"/>
            <p:nvPr/>
          </p:nvSpPr>
          <p:spPr>
            <a:xfrm>
              <a:off x="298802" y="4148529"/>
              <a:ext cx="2340799" cy="567604"/>
            </a:xfrm>
            <a:prstGeom prst="rect">
              <a:avLst/>
            </a:prstGeom>
          </p:spPr>
          <p:txBody>
            <a:bodyPr vert="horz" wrap="square" lIns="68580" tIns="34290" rIns="68580" bIns="34290" rtlCol="0" anchor="t">
              <a:normAutofit/>
            </a:bodyPr>
            <a:lstStyle/>
            <a:p>
              <a:r>
                <a:rPr lang="sv-SE" sz="1050" b="1"/>
                <a:t>TOM Template</a:t>
              </a:r>
            </a:p>
          </p:txBody>
        </p:sp>
        <p:cxnSp>
          <p:nvCxnSpPr>
            <p:cNvPr id="123" name="Rak pilkoppling 122">
              <a:extLst>
                <a:ext uri="{FF2B5EF4-FFF2-40B4-BE49-F238E27FC236}">
                  <a16:creationId xmlns:a16="http://schemas.microsoft.com/office/drawing/2014/main" id="{4730EDA0-2ADB-4439-9EFB-E96514F62B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1556" y="4090560"/>
              <a:ext cx="99650" cy="122507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Pentagon 115">
              <a:hlinkClick r:id="" action="ppaction://noaction"/>
              <a:extLst>
                <a:ext uri="{FF2B5EF4-FFF2-40B4-BE49-F238E27FC236}">
                  <a16:creationId xmlns:a16="http://schemas.microsoft.com/office/drawing/2014/main" id="{BC519503-4314-4183-8231-FCD363F3238D}"/>
                </a:ext>
              </a:extLst>
            </p:cNvPr>
            <p:cNvSpPr/>
            <p:nvPr/>
          </p:nvSpPr>
          <p:spPr>
            <a:xfrm>
              <a:off x="626952" y="2661981"/>
              <a:ext cx="3276598" cy="1426972"/>
            </a:xfrm>
            <a:prstGeom prst="homePlate">
              <a:avLst>
                <a:gd name="adj" fmla="val 22405"/>
              </a:avLst>
            </a:prstGeom>
            <a:solidFill>
              <a:srgbClr val="F0ECF4"/>
            </a:solidFill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600" b="1">
                <a:solidFill>
                  <a:schemeClr val="tx1"/>
                </a:solidFill>
              </a:endParaRPr>
            </a:p>
          </p:txBody>
        </p:sp>
        <p:sp>
          <p:nvSpPr>
            <p:cNvPr id="125" name="Pentagon 115">
              <a:hlinkClick r:id="" action="ppaction://noaction"/>
              <a:extLst>
                <a:ext uri="{FF2B5EF4-FFF2-40B4-BE49-F238E27FC236}">
                  <a16:creationId xmlns:a16="http://schemas.microsoft.com/office/drawing/2014/main" id="{7F46C6CB-63B0-4170-B2AB-2C724B360848}"/>
                </a:ext>
              </a:extLst>
            </p:cNvPr>
            <p:cNvSpPr/>
            <p:nvPr/>
          </p:nvSpPr>
          <p:spPr>
            <a:xfrm>
              <a:off x="760813" y="3114227"/>
              <a:ext cx="1029453" cy="553702"/>
            </a:xfrm>
            <a:prstGeom prst="homePlate">
              <a:avLst>
                <a:gd name="adj" fmla="val 22405"/>
              </a:avLst>
            </a:prstGeom>
            <a:solidFill>
              <a:schemeClr val="bg1"/>
            </a:solidFill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675" b="1">
                <a:solidFill>
                  <a:schemeClr val="tx1"/>
                </a:solidFill>
              </a:endParaRPr>
            </a:p>
          </p:txBody>
        </p:sp>
        <p:sp>
          <p:nvSpPr>
            <p:cNvPr id="127" name="textruta 126">
              <a:extLst>
                <a:ext uri="{FF2B5EF4-FFF2-40B4-BE49-F238E27FC236}">
                  <a16:creationId xmlns:a16="http://schemas.microsoft.com/office/drawing/2014/main" id="{8265275F-7CD4-4D8B-8263-0EA41D189915}"/>
                </a:ext>
              </a:extLst>
            </p:cNvPr>
            <p:cNvSpPr txBox="1"/>
            <p:nvPr/>
          </p:nvSpPr>
          <p:spPr>
            <a:xfrm>
              <a:off x="766531" y="3116173"/>
              <a:ext cx="1375048" cy="687534"/>
            </a:xfrm>
            <a:prstGeom prst="rect">
              <a:avLst/>
            </a:prstGeom>
          </p:spPr>
          <p:txBody>
            <a:bodyPr vert="horz" wrap="square" lIns="68580" tIns="34290" rIns="68580" bIns="34290" rtlCol="0" anchor="t">
              <a:normAutofit/>
            </a:bodyPr>
            <a:lstStyle/>
            <a:p>
              <a:pPr algn="l"/>
              <a:r>
                <a:rPr lang="sv-SE" sz="1050" b="1"/>
                <a:t>Create </a:t>
              </a:r>
            </a:p>
            <a:p>
              <a:pPr algn="l"/>
              <a:r>
                <a:rPr lang="sv-SE" sz="1050" b="1"/>
                <a:t>Test Doc</a:t>
              </a:r>
            </a:p>
          </p:txBody>
        </p:sp>
        <p:cxnSp>
          <p:nvCxnSpPr>
            <p:cNvPr id="128" name="Rak pilkoppling 127">
              <a:extLst>
                <a:ext uri="{FF2B5EF4-FFF2-40B4-BE49-F238E27FC236}">
                  <a16:creationId xmlns:a16="http://schemas.microsoft.com/office/drawing/2014/main" id="{CA3CCE89-2932-4AD1-9B16-DEC84FDEA0E7}"/>
                </a:ext>
              </a:extLst>
            </p:cNvPr>
            <p:cNvCxnSpPr>
              <a:cxnSpLocks/>
            </p:cNvCxnSpPr>
            <p:nvPr/>
          </p:nvCxnSpPr>
          <p:spPr>
            <a:xfrm>
              <a:off x="1800790" y="3392533"/>
              <a:ext cx="216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Pentagon 115">
              <a:hlinkClick r:id="" action="ppaction://noaction"/>
              <a:extLst>
                <a:ext uri="{FF2B5EF4-FFF2-40B4-BE49-F238E27FC236}">
                  <a16:creationId xmlns:a16="http://schemas.microsoft.com/office/drawing/2014/main" id="{641B588A-B83A-44C6-ACFD-6594CDADEBEC}"/>
                </a:ext>
              </a:extLst>
            </p:cNvPr>
            <p:cNvSpPr/>
            <p:nvPr/>
          </p:nvSpPr>
          <p:spPr>
            <a:xfrm>
              <a:off x="2023340" y="3114227"/>
              <a:ext cx="863551" cy="547994"/>
            </a:xfrm>
            <a:prstGeom prst="homePlate">
              <a:avLst>
                <a:gd name="adj" fmla="val 22405"/>
              </a:avLst>
            </a:prstGeom>
            <a:solidFill>
              <a:schemeClr val="bg1"/>
            </a:solidFill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675" b="1">
                <a:solidFill>
                  <a:schemeClr val="tx1"/>
                </a:solidFill>
              </a:endParaRPr>
            </a:p>
          </p:txBody>
        </p:sp>
        <p:sp>
          <p:nvSpPr>
            <p:cNvPr id="132" name="textruta 131">
              <a:extLst>
                <a:ext uri="{FF2B5EF4-FFF2-40B4-BE49-F238E27FC236}">
                  <a16:creationId xmlns:a16="http://schemas.microsoft.com/office/drawing/2014/main" id="{30BAA66F-BEE8-4F9E-A79A-BFB7E0EF192F}"/>
                </a:ext>
              </a:extLst>
            </p:cNvPr>
            <p:cNvSpPr txBox="1"/>
            <p:nvPr/>
          </p:nvSpPr>
          <p:spPr>
            <a:xfrm>
              <a:off x="2030202" y="3206431"/>
              <a:ext cx="1375048" cy="687534"/>
            </a:xfrm>
            <a:prstGeom prst="rect">
              <a:avLst/>
            </a:prstGeom>
          </p:spPr>
          <p:txBody>
            <a:bodyPr vert="horz" wrap="square" lIns="68580" tIns="34290" rIns="68580" bIns="34290" rtlCol="0" anchor="t">
              <a:normAutofit/>
            </a:bodyPr>
            <a:lstStyle/>
            <a:p>
              <a:pPr algn="l"/>
              <a:r>
                <a:rPr lang="sv-SE" sz="1050" b="1"/>
                <a:t>Prepare </a:t>
              </a:r>
            </a:p>
          </p:txBody>
        </p:sp>
        <p:grpSp>
          <p:nvGrpSpPr>
            <p:cNvPr id="133" name="Grupp 132">
              <a:extLst>
                <a:ext uri="{FF2B5EF4-FFF2-40B4-BE49-F238E27FC236}">
                  <a16:creationId xmlns:a16="http://schemas.microsoft.com/office/drawing/2014/main" id="{78FD420D-9490-4B0B-A164-1CAE52CD77D8}"/>
                </a:ext>
              </a:extLst>
            </p:cNvPr>
            <p:cNvGrpSpPr/>
            <p:nvPr/>
          </p:nvGrpSpPr>
          <p:grpSpPr>
            <a:xfrm>
              <a:off x="3111635" y="3097018"/>
              <a:ext cx="523995" cy="601855"/>
              <a:chOff x="9562786" y="2628902"/>
              <a:chExt cx="1378073" cy="1354021"/>
            </a:xfrm>
          </p:grpSpPr>
          <p:sp>
            <p:nvSpPr>
              <p:cNvPr id="138" name="Ellips 137">
                <a:extLst>
                  <a:ext uri="{FF2B5EF4-FFF2-40B4-BE49-F238E27FC236}">
                    <a16:creationId xmlns:a16="http://schemas.microsoft.com/office/drawing/2014/main" id="{9E7FF7D4-39C2-49ED-94E2-B5A8B4F5C53C}"/>
                  </a:ext>
                </a:extLst>
              </p:cNvPr>
              <p:cNvSpPr/>
              <p:nvPr/>
            </p:nvSpPr>
            <p:spPr bwMode="auto">
              <a:xfrm>
                <a:off x="10724959" y="2741613"/>
                <a:ext cx="215900" cy="215900"/>
              </a:xfrm>
              <a:prstGeom prst="ellipse">
                <a:avLst/>
              </a:prstGeom>
              <a:solidFill>
                <a:srgbClr val="9A000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v-SE" sz="1350"/>
              </a:p>
            </p:txBody>
          </p:sp>
          <p:sp>
            <p:nvSpPr>
              <p:cNvPr id="139" name="Ellips 138">
                <a:extLst>
                  <a:ext uri="{FF2B5EF4-FFF2-40B4-BE49-F238E27FC236}">
                    <a16:creationId xmlns:a16="http://schemas.microsoft.com/office/drawing/2014/main" id="{D7A22C08-7AF1-4838-985D-9066EFE86830}"/>
                  </a:ext>
                </a:extLst>
              </p:cNvPr>
              <p:cNvSpPr/>
              <p:nvPr/>
            </p:nvSpPr>
            <p:spPr bwMode="auto">
              <a:xfrm>
                <a:off x="10724959" y="3178175"/>
                <a:ext cx="215900" cy="215900"/>
              </a:xfrm>
              <a:prstGeom prst="ellipse">
                <a:avLst/>
              </a:prstGeom>
              <a:solidFill>
                <a:srgbClr val="9A000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v-SE" sz="1350"/>
              </a:p>
            </p:txBody>
          </p:sp>
          <p:sp>
            <p:nvSpPr>
              <p:cNvPr id="140" name="Ellips 139">
                <a:extLst>
                  <a:ext uri="{FF2B5EF4-FFF2-40B4-BE49-F238E27FC236}">
                    <a16:creationId xmlns:a16="http://schemas.microsoft.com/office/drawing/2014/main" id="{E4878628-7BCE-4F19-ABF5-617ABFC12FA8}"/>
                  </a:ext>
                </a:extLst>
              </p:cNvPr>
              <p:cNvSpPr/>
              <p:nvPr/>
            </p:nvSpPr>
            <p:spPr bwMode="auto">
              <a:xfrm>
                <a:off x="10724959" y="2962275"/>
                <a:ext cx="215900" cy="215900"/>
              </a:xfrm>
              <a:prstGeom prst="ellipse">
                <a:avLst/>
              </a:prstGeom>
              <a:solidFill>
                <a:srgbClr val="9A000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v-SE" sz="1350"/>
              </a:p>
            </p:txBody>
          </p:sp>
          <p:sp>
            <p:nvSpPr>
              <p:cNvPr id="141" name="Ellips 140">
                <a:extLst>
                  <a:ext uri="{FF2B5EF4-FFF2-40B4-BE49-F238E27FC236}">
                    <a16:creationId xmlns:a16="http://schemas.microsoft.com/office/drawing/2014/main" id="{A04F4770-8FD9-456B-8B65-B79FC200237A}"/>
                  </a:ext>
                </a:extLst>
              </p:cNvPr>
              <p:cNvSpPr/>
              <p:nvPr/>
            </p:nvSpPr>
            <p:spPr bwMode="auto">
              <a:xfrm>
                <a:off x="10724959" y="3394075"/>
                <a:ext cx="215900" cy="215900"/>
              </a:xfrm>
              <a:prstGeom prst="ellipse">
                <a:avLst/>
              </a:prstGeom>
              <a:solidFill>
                <a:srgbClr val="9A000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v-SE" sz="1350"/>
              </a:p>
            </p:txBody>
          </p:sp>
          <p:sp>
            <p:nvSpPr>
              <p:cNvPr id="142" name="Ellips 141">
                <a:extLst>
                  <a:ext uri="{FF2B5EF4-FFF2-40B4-BE49-F238E27FC236}">
                    <a16:creationId xmlns:a16="http://schemas.microsoft.com/office/drawing/2014/main" id="{DF18DFB6-DC6C-4554-B488-957B0E9D98BB}"/>
                  </a:ext>
                </a:extLst>
              </p:cNvPr>
              <p:cNvSpPr/>
              <p:nvPr/>
            </p:nvSpPr>
            <p:spPr bwMode="auto">
              <a:xfrm>
                <a:off x="10724959" y="3609975"/>
                <a:ext cx="215900" cy="215900"/>
              </a:xfrm>
              <a:prstGeom prst="ellipse">
                <a:avLst/>
              </a:prstGeom>
              <a:solidFill>
                <a:srgbClr val="9A000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v-SE" sz="1350"/>
              </a:p>
            </p:txBody>
          </p:sp>
          <p:sp>
            <p:nvSpPr>
              <p:cNvPr id="148" name="Rektangel 147">
                <a:extLst>
                  <a:ext uri="{FF2B5EF4-FFF2-40B4-BE49-F238E27FC236}">
                    <a16:creationId xmlns:a16="http://schemas.microsoft.com/office/drawing/2014/main" id="{F5E52AF2-E152-4FFD-906F-80ED26BC5251}"/>
                  </a:ext>
                </a:extLst>
              </p:cNvPr>
              <p:cNvSpPr/>
              <p:nvPr/>
            </p:nvSpPr>
            <p:spPr bwMode="auto">
              <a:xfrm>
                <a:off x="9562786" y="2628902"/>
                <a:ext cx="1279646" cy="135402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>
                <a:solidFill>
                  <a:srgbClr val="9A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v-SE" sz="1350"/>
              </a:p>
            </p:txBody>
          </p:sp>
          <p:cxnSp>
            <p:nvCxnSpPr>
              <p:cNvPr id="151" name="Rak koppling 150">
                <a:extLst>
                  <a:ext uri="{FF2B5EF4-FFF2-40B4-BE49-F238E27FC236}">
                    <a16:creationId xmlns:a16="http://schemas.microsoft.com/office/drawing/2014/main" id="{EDC785DF-656C-4CB1-9E34-A7CA6D968E8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763166" y="3119438"/>
                <a:ext cx="851441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Rak koppling 151">
                <a:extLst>
                  <a:ext uri="{FF2B5EF4-FFF2-40B4-BE49-F238E27FC236}">
                    <a16:creationId xmlns:a16="http://schemas.microsoft.com/office/drawing/2014/main" id="{C38E3E0D-A89E-445F-9CE0-A5D0710A2F8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782215" y="3340101"/>
                <a:ext cx="851441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Rak koppling 152">
                <a:extLst>
                  <a:ext uri="{FF2B5EF4-FFF2-40B4-BE49-F238E27FC236}">
                    <a16:creationId xmlns:a16="http://schemas.microsoft.com/office/drawing/2014/main" id="{53A1427A-7FB7-4D65-9A1C-3A7306FCB99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782215" y="3552825"/>
                <a:ext cx="851441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Rak koppling 155">
                <a:extLst>
                  <a:ext uri="{FF2B5EF4-FFF2-40B4-BE49-F238E27FC236}">
                    <a16:creationId xmlns:a16="http://schemas.microsoft.com/office/drawing/2014/main" id="{9A9986B0-B373-41BD-8B47-FCE40FF44F7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782215" y="3760788"/>
                <a:ext cx="851441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Rak koppling 156">
                <a:extLst>
                  <a:ext uri="{FF2B5EF4-FFF2-40B4-BE49-F238E27FC236}">
                    <a16:creationId xmlns:a16="http://schemas.microsoft.com/office/drawing/2014/main" id="{369157F7-8C6C-4D51-9F23-23C8AED342D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763166" y="2898775"/>
                <a:ext cx="851441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4" name="Rak pilkoppling 133">
              <a:extLst>
                <a:ext uri="{FF2B5EF4-FFF2-40B4-BE49-F238E27FC236}">
                  <a16:creationId xmlns:a16="http://schemas.microsoft.com/office/drawing/2014/main" id="{669CC170-49A3-44FE-99E2-773407894A9C}"/>
                </a:ext>
              </a:extLst>
            </p:cNvPr>
            <p:cNvCxnSpPr>
              <a:cxnSpLocks/>
            </p:cNvCxnSpPr>
            <p:nvPr/>
          </p:nvCxnSpPr>
          <p:spPr>
            <a:xfrm>
              <a:off x="2895635" y="3396806"/>
              <a:ext cx="216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ruta 135">
              <a:extLst>
                <a:ext uri="{FF2B5EF4-FFF2-40B4-BE49-F238E27FC236}">
                  <a16:creationId xmlns:a16="http://schemas.microsoft.com/office/drawing/2014/main" id="{3F38C0E7-3917-44D9-BDDD-95DEF7AB02DB}"/>
                </a:ext>
              </a:extLst>
            </p:cNvPr>
            <p:cNvSpPr txBox="1"/>
            <p:nvPr/>
          </p:nvSpPr>
          <p:spPr>
            <a:xfrm>
              <a:off x="634551" y="2631864"/>
              <a:ext cx="3272244" cy="567604"/>
            </a:xfrm>
            <a:prstGeom prst="rect">
              <a:avLst/>
            </a:prstGeom>
          </p:spPr>
          <p:txBody>
            <a:bodyPr vert="horz" wrap="square" lIns="68580" tIns="34290" rIns="68580" bIns="34290" rtlCol="0" anchor="t">
              <a:normAutofit/>
            </a:bodyPr>
            <a:lstStyle/>
            <a:p>
              <a:r>
                <a:rPr lang="sv-SE" sz="1050" b="1"/>
                <a:t>Preparing for Test and Commissioning Activities</a:t>
              </a:r>
            </a:p>
          </p:txBody>
        </p:sp>
        <p:sp>
          <p:nvSpPr>
            <p:cNvPr id="137" name="textruta 136">
              <a:extLst>
                <a:ext uri="{FF2B5EF4-FFF2-40B4-BE49-F238E27FC236}">
                  <a16:creationId xmlns:a16="http://schemas.microsoft.com/office/drawing/2014/main" id="{A798FA6E-10F6-43B7-877F-6FC0CA070148}"/>
                </a:ext>
              </a:extLst>
            </p:cNvPr>
            <p:cNvSpPr txBox="1"/>
            <p:nvPr/>
          </p:nvSpPr>
          <p:spPr>
            <a:xfrm>
              <a:off x="1884940" y="3756405"/>
              <a:ext cx="2439234" cy="351055"/>
            </a:xfrm>
            <a:prstGeom prst="rect">
              <a:avLst/>
            </a:prstGeom>
          </p:spPr>
          <p:txBody>
            <a:bodyPr vert="horz" wrap="square" lIns="68580" tIns="34290" rIns="68580" bIns="34290" rtlCol="0" anchor="t">
              <a:normAutofit/>
            </a:bodyPr>
            <a:lstStyle/>
            <a:p>
              <a:r>
                <a:rPr lang="sv-SE" sz="1050" b="1"/>
                <a:t>Test Binders</a:t>
              </a:r>
            </a:p>
          </p:txBody>
        </p:sp>
      </p:grpSp>
      <p:cxnSp>
        <p:nvCxnSpPr>
          <p:cNvPr id="158" name="Rak pilkoppling 157">
            <a:extLst>
              <a:ext uri="{FF2B5EF4-FFF2-40B4-BE49-F238E27FC236}">
                <a16:creationId xmlns:a16="http://schemas.microsoft.com/office/drawing/2014/main" id="{B00D57B9-2967-445D-86A2-0FE138302FE9}"/>
              </a:ext>
            </a:extLst>
          </p:cNvPr>
          <p:cNvCxnSpPr>
            <a:cxnSpLocks/>
          </p:cNvCxnSpPr>
          <p:nvPr/>
        </p:nvCxnSpPr>
        <p:spPr>
          <a:xfrm flipH="1" flipV="1">
            <a:off x="3029556" y="3415640"/>
            <a:ext cx="0" cy="75224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Rak pilkoppling 158">
            <a:extLst>
              <a:ext uri="{FF2B5EF4-FFF2-40B4-BE49-F238E27FC236}">
                <a16:creationId xmlns:a16="http://schemas.microsoft.com/office/drawing/2014/main" id="{B4B229DA-56B0-446C-BD20-F67F27EE9292}"/>
              </a:ext>
            </a:extLst>
          </p:cNvPr>
          <p:cNvCxnSpPr>
            <a:cxnSpLocks/>
          </p:cNvCxnSpPr>
          <p:nvPr/>
        </p:nvCxnSpPr>
        <p:spPr>
          <a:xfrm flipH="1">
            <a:off x="2180957" y="3621282"/>
            <a:ext cx="150361" cy="90653"/>
          </a:xfrm>
          <a:prstGeom prst="straightConnector1">
            <a:avLst/>
          </a:prstGeom>
          <a:ln w="12700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Rak pilkoppling 163">
            <a:extLst>
              <a:ext uri="{FF2B5EF4-FFF2-40B4-BE49-F238E27FC236}">
                <a16:creationId xmlns:a16="http://schemas.microsoft.com/office/drawing/2014/main" id="{CA5D4708-7647-4F77-BC14-EA87DE7E7EF9}"/>
              </a:ext>
            </a:extLst>
          </p:cNvPr>
          <p:cNvCxnSpPr>
            <a:cxnSpLocks/>
          </p:cNvCxnSpPr>
          <p:nvPr/>
        </p:nvCxnSpPr>
        <p:spPr>
          <a:xfrm flipH="1" flipV="1">
            <a:off x="6651413" y="5007246"/>
            <a:ext cx="0" cy="427314"/>
          </a:xfrm>
          <a:prstGeom prst="straightConnector1">
            <a:avLst/>
          </a:prstGeom>
          <a:ln w="12700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Rak pilkoppling 164">
            <a:extLst>
              <a:ext uri="{FF2B5EF4-FFF2-40B4-BE49-F238E27FC236}">
                <a16:creationId xmlns:a16="http://schemas.microsoft.com/office/drawing/2014/main" id="{31D8722E-5905-4BCD-9865-CA1826008BE2}"/>
              </a:ext>
            </a:extLst>
          </p:cNvPr>
          <p:cNvCxnSpPr>
            <a:cxnSpLocks/>
          </p:cNvCxnSpPr>
          <p:nvPr/>
        </p:nvCxnSpPr>
        <p:spPr>
          <a:xfrm flipV="1">
            <a:off x="8298414" y="4980019"/>
            <a:ext cx="0" cy="454541"/>
          </a:xfrm>
          <a:prstGeom prst="straightConnector1">
            <a:avLst/>
          </a:prstGeom>
          <a:ln w="12700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502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176F-BED1-8B4F-B120-0554D14FF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Preparation  </a:t>
            </a:r>
            <a:br>
              <a:rPr lang="sv-SE"/>
            </a:br>
            <a:r>
              <a:rPr lang="sv-SE"/>
              <a:t>Division </a:t>
            </a:r>
            <a:r>
              <a:rPr lang="sv-SE" err="1"/>
              <a:t>of</a:t>
            </a:r>
            <a:r>
              <a:rPr lang="sv-SE"/>
              <a:t> </a:t>
            </a:r>
            <a:r>
              <a:rPr lang="sv-SE" err="1"/>
              <a:t>responsibilities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84D97-9B5F-7747-A888-4254DEA7D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 err="1"/>
              <a:t>Time</a:t>
            </a:r>
            <a:r>
              <a:rPr lang="sv-SE" dirty="0"/>
              <a:t> planning: </a:t>
            </a:r>
          </a:p>
          <a:p>
            <a:pPr marL="0" indent="0">
              <a:buNone/>
            </a:pPr>
            <a:r>
              <a:rPr lang="sv-SE" dirty="0"/>
              <a:t>       TOM (</a:t>
            </a:r>
            <a:r>
              <a:rPr lang="sv-SE" dirty="0" err="1"/>
              <a:t>with</a:t>
            </a:r>
            <a:r>
              <a:rPr lang="sv-SE" dirty="0"/>
              <a:t> input from WP)=&gt; Installation </a:t>
            </a:r>
            <a:r>
              <a:rPr lang="sv-SE" dirty="0" err="1"/>
              <a:t>organization</a:t>
            </a:r>
            <a:endParaRPr lang="sv-SE" dirty="0"/>
          </a:p>
          <a:p>
            <a:r>
              <a:rPr lang="sv-SE" dirty="0"/>
              <a:t>Info and </a:t>
            </a:r>
            <a:r>
              <a:rPr lang="sv-SE" dirty="0" err="1"/>
              <a:t>documentation</a:t>
            </a:r>
            <a:r>
              <a:rPr lang="sv-SE" dirty="0"/>
              <a:t> from In-kind: WP</a:t>
            </a:r>
          </a:p>
          <a:p>
            <a:r>
              <a:rPr lang="sv-SE" dirty="0"/>
              <a:t>Templates for Test </a:t>
            </a:r>
            <a:r>
              <a:rPr lang="sv-SE" dirty="0" err="1"/>
              <a:t>procedures</a:t>
            </a:r>
            <a:r>
              <a:rPr lang="sv-SE" dirty="0"/>
              <a:t>/</a:t>
            </a:r>
            <a:r>
              <a:rPr lang="sv-SE" dirty="0" err="1"/>
              <a:t>checklists</a:t>
            </a:r>
            <a:r>
              <a:rPr lang="sv-SE" dirty="0"/>
              <a:t> : TOM</a:t>
            </a:r>
          </a:p>
          <a:p>
            <a:r>
              <a:rPr lang="sv-SE" dirty="0"/>
              <a:t>Definition </a:t>
            </a:r>
            <a:r>
              <a:rPr lang="sv-SE" dirty="0" err="1"/>
              <a:t>of</a:t>
            </a:r>
            <a:r>
              <a:rPr lang="sv-SE" dirty="0"/>
              <a:t> tests: WP</a:t>
            </a:r>
          </a:p>
          <a:p>
            <a:r>
              <a:rPr lang="sv-SE" dirty="0"/>
              <a:t>Templates for O&amp;M manuals: TOM</a:t>
            </a:r>
          </a:p>
          <a:p>
            <a:r>
              <a:rPr lang="sv-SE" dirty="0"/>
              <a:t>Test </a:t>
            </a:r>
            <a:r>
              <a:rPr lang="sv-SE" dirty="0" err="1"/>
              <a:t>resources</a:t>
            </a:r>
            <a:r>
              <a:rPr lang="sv-SE" dirty="0"/>
              <a:t>: </a:t>
            </a:r>
          </a:p>
          <a:p>
            <a:pPr marL="0" indent="0">
              <a:buNone/>
            </a:pPr>
            <a:r>
              <a:rPr lang="sv-SE" dirty="0"/>
              <a:t>       Common </a:t>
            </a:r>
            <a:r>
              <a:rPr lang="sv-SE" dirty="0" err="1"/>
              <a:t>manpower</a:t>
            </a:r>
            <a:r>
              <a:rPr lang="sv-SE" dirty="0"/>
              <a:t> TOM; specialists WP</a:t>
            </a:r>
          </a:p>
          <a:p>
            <a:r>
              <a:rPr lang="sv-SE" dirty="0" err="1"/>
              <a:t>Work</a:t>
            </a:r>
            <a:r>
              <a:rPr lang="sv-SE" dirty="0"/>
              <a:t> orders: Test </a:t>
            </a:r>
            <a:r>
              <a:rPr lang="sv-SE" dirty="0" err="1"/>
              <a:t>Package</a:t>
            </a:r>
            <a:r>
              <a:rPr lang="sv-SE" dirty="0"/>
              <a:t> </a:t>
            </a:r>
            <a:r>
              <a:rPr lang="sv-SE" dirty="0" err="1"/>
              <a:t>Leader</a:t>
            </a:r>
            <a:r>
              <a:rPr lang="sv-SE" dirty="0"/>
              <a:t>, TPL</a:t>
            </a:r>
          </a:p>
          <a:p>
            <a:r>
              <a:rPr lang="sv-SE" dirty="0"/>
              <a:t>Test binder: TPL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55E71-FF89-664F-87FC-214E8B79A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72736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3501F-AF2F-0F4E-A927-88A9CFB5E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Test and </a:t>
            </a:r>
            <a:r>
              <a:rPr lang="sv-SE" err="1"/>
              <a:t>Commissioning</a:t>
            </a:r>
            <a:r>
              <a:rPr lang="sv-SE"/>
              <a:t> - DOR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83481-5DA8-C64B-8383-242A3B0E2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TRR: TPL</a:t>
            </a:r>
          </a:p>
          <a:p>
            <a:r>
              <a:rPr lang="sv-SE" err="1"/>
              <a:t>Single</a:t>
            </a:r>
            <a:r>
              <a:rPr lang="sv-SE"/>
              <a:t> test: TPL </a:t>
            </a:r>
          </a:p>
          <a:p>
            <a:r>
              <a:rPr lang="sv-SE"/>
              <a:t>Gate 1. System ready for test: TPL</a:t>
            </a:r>
          </a:p>
          <a:p>
            <a:r>
              <a:rPr lang="sv-SE"/>
              <a:t>System test: TPL</a:t>
            </a:r>
          </a:p>
          <a:p>
            <a:r>
              <a:rPr lang="sv-SE"/>
              <a:t>Gate 2. Systems ready for integrated test: TPL &amp; TOM</a:t>
            </a:r>
          </a:p>
          <a:p>
            <a:r>
              <a:rPr lang="sv-SE"/>
              <a:t>Integrated systems test: TOM</a:t>
            </a:r>
          </a:p>
          <a:p>
            <a:pPr marL="0" indent="0">
              <a:buNone/>
            </a:pPr>
            <a:r>
              <a:rPr lang="sv-SE" err="1"/>
              <a:t>etc</a:t>
            </a:r>
            <a:endParaRPr lang="sv-SE"/>
          </a:p>
          <a:p>
            <a:endParaRPr lang="sv-SE"/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A6D2D-D5F3-3241-9D67-ED45B3B24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89389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F9E50-39E2-0543-9180-9330BF5D4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Gate 1. System ready for test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1BEAB-92E8-0445-A90C-B52341884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333E5F-44E9-1247-87FE-1C47990B5376}"/>
              </a:ext>
            </a:extLst>
          </p:cNvPr>
          <p:cNvSpPr txBox="1"/>
          <p:nvPr/>
        </p:nvSpPr>
        <p:spPr>
          <a:xfrm>
            <a:off x="6300192" y="2276872"/>
            <a:ext cx="281134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err="1"/>
              <a:t>Field</a:t>
            </a:r>
            <a:r>
              <a:rPr lang="sv-SE"/>
              <a:t> </a:t>
            </a:r>
            <a:r>
              <a:rPr lang="sv-SE" err="1"/>
              <a:t>engineer</a:t>
            </a:r>
            <a:r>
              <a:rPr lang="sv-SE"/>
              <a:t> </a:t>
            </a:r>
            <a:r>
              <a:rPr lang="sv-SE" err="1"/>
              <a:t>signs</a:t>
            </a:r>
            <a:r>
              <a:rPr lang="sv-SE"/>
              <a:t> </a:t>
            </a:r>
          </a:p>
          <a:p>
            <a:r>
              <a:rPr lang="sv-SE"/>
              <a:t>     </a:t>
            </a:r>
            <a:r>
              <a:rPr lang="sv-SE" err="1"/>
              <a:t>single</a:t>
            </a:r>
            <a:r>
              <a:rPr lang="sv-SE"/>
              <a:t> </a:t>
            </a:r>
            <a:r>
              <a:rPr lang="sv-SE" err="1"/>
              <a:t>object</a:t>
            </a:r>
            <a:r>
              <a:rPr lang="sv-SE"/>
              <a:t>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TPL </a:t>
            </a:r>
            <a:r>
              <a:rPr lang="sv-SE" err="1"/>
              <a:t>signs</a:t>
            </a:r>
            <a:r>
              <a:rPr lang="sv-SE"/>
              <a:t> the </a:t>
            </a:r>
            <a:r>
              <a:rPr lang="sv-SE" err="1"/>
              <a:t>whole</a:t>
            </a:r>
            <a:endParaRPr lang="sv-SE"/>
          </a:p>
          <a:p>
            <a:r>
              <a:rPr lang="sv-SE"/>
              <a:t>     </a:t>
            </a:r>
            <a:r>
              <a:rPr lang="sv-SE" err="1"/>
              <a:t>package</a:t>
            </a:r>
            <a:r>
              <a:rPr lang="sv-SE"/>
              <a:t> for the </a:t>
            </a:r>
          </a:p>
          <a:p>
            <a:r>
              <a:rPr lang="sv-SE"/>
              <a:t>     </a:t>
            </a:r>
            <a:r>
              <a:rPr lang="sv-SE" err="1"/>
              <a:t>whole</a:t>
            </a:r>
            <a:r>
              <a:rPr lang="sv-SE"/>
              <a:t>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WP </a:t>
            </a:r>
            <a:r>
              <a:rPr lang="sv-SE" err="1"/>
              <a:t>home</a:t>
            </a:r>
            <a:r>
              <a:rPr lang="sv-SE"/>
              <a:t> </a:t>
            </a:r>
            <a:r>
              <a:rPr lang="sv-SE" err="1"/>
              <a:t>office</a:t>
            </a:r>
            <a:r>
              <a:rPr lang="sv-SE"/>
              <a:t> </a:t>
            </a:r>
            <a:r>
              <a:rPr lang="sv-SE" err="1"/>
              <a:t>function</a:t>
            </a:r>
            <a:endParaRPr lang="sv-SE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91444FE-5EC4-7C47-A9B5-336899103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1"/>
            <a:ext cx="6192688" cy="513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1D9AB-4FF7-DA46-9B02-57B635ED3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Gate 2. Systems ready for integration test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B4367-FBC0-A647-B9C9-B813972AF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70E22A-4766-4B4F-BFEB-6201BA96D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1"/>
            <a:ext cx="6199608" cy="33054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53AF52-F720-8547-9490-5187525CC1CB}"/>
              </a:ext>
            </a:extLst>
          </p:cNvPr>
          <p:cNvSpPr txBox="1"/>
          <p:nvPr/>
        </p:nvSpPr>
        <p:spPr>
          <a:xfrm>
            <a:off x="6300192" y="2276872"/>
            <a:ext cx="283898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TPL </a:t>
            </a:r>
            <a:r>
              <a:rPr lang="sv-SE" err="1"/>
              <a:t>signs</a:t>
            </a:r>
            <a:r>
              <a:rPr lang="sv-SE"/>
              <a:t> </a:t>
            </a:r>
            <a:r>
              <a:rPr lang="sv-SE" err="1"/>
              <a:t>every</a:t>
            </a:r>
            <a:r>
              <a:rPr lang="sv-SE"/>
              <a:t> </a:t>
            </a:r>
          </a:p>
          <a:p>
            <a:r>
              <a:rPr lang="sv-SE"/>
              <a:t>      system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TPL &amp; TOM </a:t>
            </a:r>
            <a:r>
              <a:rPr lang="sv-SE" err="1"/>
              <a:t>signs</a:t>
            </a:r>
            <a:r>
              <a:rPr lang="sv-SE"/>
              <a:t> the </a:t>
            </a:r>
          </a:p>
          <a:p>
            <a:r>
              <a:rPr lang="sv-SE"/>
              <a:t>     system </a:t>
            </a:r>
            <a:r>
              <a:rPr lang="sv-SE" err="1"/>
              <a:t>acceptance</a:t>
            </a:r>
            <a:endParaRPr lang="sv-SE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/>
              <a:t>WP </a:t>
            </a:r>
            <a:r>
              <a:rPr lang="sv-SE" err="1"/>
              <a:t>home</a:t>
            </a:r>
            <a:r>
              <a:rPr lang="sv-SE"/>
              <a:t> </a:t>
            </a:r>
            <a:r>
              <a:rPr lang="sv-SE" err="1"/>
              <a:t>office</a:t>
            </a:r>
            <a:r>
              <a:rPr lang="sv-SE"/>
              <a:t> </a:t>
            </a:r>
            <a:r>
              <a:rPr lang="sv-SE" err="1"/>
              <a:t>function</a:t>
            </a:r>
            <a:endParaRPr lang="sv-SE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8918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D3048-2BD1-6545-B8B1-7E3DE0F50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Test binder (draft </a:t>
            </a:r>
            <a:r>
              <a:rPr lang="sv-SE" err="1"/>
              <a:t>contents</a:t>
            </a:r>
            <a:r>
              <a:rPr lang="sv-SE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7B66B-CF70-FD4E-B0FF-7AEDE758B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637112"/>
          </a:xfrm>
        </p:spPr>
        <p:txBody>
          <a:bodyPr>
            <a:normAutofit fontScale="70000" lnSpcReduction="20000"/>
          </a:bodyPr>
          <a:lstStyle/>
          <a:p>
            <a:r>
              <a:rPr lang="sv-SE"/>
              <a:t>Test binder for system X</a:t>
            </a:r>
          </a:p>
          <a:p>
            <a:pPr lvl="1"/>
            <a:r>
              <a:rPr lang="sv-SE"/>
              <a:t>Input from design:</a:t>
            </a:r>
          </a:p>
          <a:p>
            <a:pPr lvl="2"/>
            <a:r>
              <a:rPr lang="sv-SE"/>
              <a:t>P&amp;ID</a:t>
            </a:r>
          </a:p>
          <a:p>
            <a:pPr lvl="2"/>
            <a:r>
              <a:rPr lang="sv-SE"/>
              <a:t>FS for the </a:t>
            </a:r>
            <a:r>
              <a:rPr lang="sv-SE" err="1"/>
              <a:t>actual</a:t>
            </a:r>
            <a:r>
              <a:rPr lang="sv-SE"/>
              <a:t> system</a:t>
            </a:r>
          </a:p>
          <a:p>
            <a:pPr lvl="2"/>
            <a:r>
              <a:rPr lang="sv-SE"/>
              <a:t>Data </a:t>
            </a:r>
            <a:r>
              <a:rPr lang="sv-SE" err="1"/>
              <a:t>sheets</a:t>
            </a:r>
            <a:r>
              <a:rPr lang="sv-SE"/>
              <a:t>, etc.</a:t>
            </a:r>
          </a:p>
          <a:p>
            <a:pPr lvl="1"/>
            <a:r>
              <a:rPr lang="sv-SE"/>
              <a:t>Test, </a:t>
            </a:r>
            <a:r>
              <a:rPr lang="sv-SE" err="1"/>
              <a:t>Commissioning</a:t>
            </a:r>
            <a:r>
              <a:rPr lang="sv-SE"/>
              <a:t> &amp; Operation </a:t>
            </a:r>
            <a:r>
              <a:rPr lang="sv-SE" err="1"/>
              <a:t>documentation</a:t>
            </a:r>
            <a:r>
              <a:rPr lang="sv-SE"/>
              <a:t>:</a:t>
            </a:r>
          </a:p>
          <a:p>
            <a:pPr lvl="2"/>
            <a:r>
              <a:rPr lang="sv-SE"/>
              <a:t>RAMS/ Risk </a:t>
            </a:r>
            <a:r>
              <a:rPr lang="sv-SE" err="1"/>
              <a:t>Assessment</a:t>
            </a:r>
            <a:endParaRPr lang="sv-SE"/>
          </a:p>
          <a:p>
            <a:pPr lvl="2"/>
            <a:r>
              <a:rPr lang="sv-SE"/>
              <a:t>Test protokoll for </a:t>
            </a:r>
            <a:r>
              <a:rPr lang="sv-SE" err="1"/>
              <a:t>each</a:t>
            </a:r>
            <a:r>
              <a:rPr lang="sv-SE"/>
              <a:t> </a:t>
            </a:r>
            <a:r>
              <a:rPr lang="sv-SE" err="1"/>
              <a:t>single</a:t>
            </a:r>
            <a:r>
              <a:rPr lang="sv-SE"/>
              <a:t> </a:t>
            </a:r>
            <a:r>
              <a:rPr lang="sv-SE" err="1"/>
              <a:t>objects</a:t>
            </a:r>
            <a:r>
              <a:rPr lang="sv-SE"/>
              <a:t> </a:t>
            </a:r>
          </a:p>
          <a:p>
            <a:pPr lvl="3"/>
            <a:r>
              <a:rPr lang="sv-SE"/>
              <a:t>Transmitters and </a:t>
            </a:r>
            <a:r>
              <a:rPr lang="sv-SE" err="1"/>
              <a:t>switches</a:t>
            </a:r>
            <a:r>
              <a:rPr lang="sv-SE"/>
              <a:t>: </a:t>
            </a:r>
            <a:r>
              <a:rPr lang="sv-SE" err="1"/>
              <a:t>Pressure</a:t>
            </a:r>
            <a:r>
              <a:rPr lang="sv-SE"/>
              <a:t>/</a:t>
            </a:r>
            <a:r>
              <a:rPr lang="sv-SE" err="1"/>
              <a:t>dp</a:t>
            </a:r>
            <a:r>
              <a:rPr lang="sv-SE"/>
              <a:t>, </a:t>
            </a:r>
            <a:r>
              <a:rPr lang="sv-SE" err="1"/>
              <a:t>Flow</a:t>
            </a:r>
            <a:r>
              <a:rPr lang="sv-SE"/>
              <a:t>, </a:t>
            </a:r>
            <a:r>
              <a:rPr lang="sv-SE" err="1"/>
              <a:t>Level</a:t>
            </a:r>
            <a:r>
              <a:rPr lang="sv-SE"/>
              <a:t>, Temp, position, </a:t>
            </a:r>
            <a:r>
              <a:rPr lang="sv-SE" err="1"/>
              <a:t>etc</a:t>
            </a:r>
            <a:r>
              <a:rPr lang="sv-SE"/>
              <a:t> (TOM template/check list)</a:t>
            </a:r>
          </a:p>
          <a:p>
            <a:pPr lvl="3"/>
            <a:r>
              <a:rPr lang="sv-SE"/>
              <a:t>Pumps, Motors, </a:t>
            </a:r>
            <a:r>
              <a:rPr lang="sv-SE" err="1"/>
              <a:t>Circulators</a:t>
            </a:r>
            <a:r>
              <a:rPr lang="sv-SE"/>
              <a:t>, special </a:t>
            </a:r>
            <a:r>
              <a:rPr lang="sv-SE" err="1"/>
              <a:t>valves</a:t>
            </a:r>
            <a:r>
              <a:rPr lang="sv-SE"/>
              <a:t>, Controllers, </a:t>
            </a:r>
            <a:r>
              <a:rPr lang="sv-SE" err="1"/>
              <a:t>etc</a:t>
            </a:r>
            <a:r>
              <a:rPr lang="sv-SE"/>
              <a:t> (Templates/check lists to be </a:t>
            </a:r>
            <a:r>
              <a:rPr lang="sv-SE" err="1"/>
              <a:t>provided</a:t>
            </a:r>
            <a:r>
              <a:rPr lang="sv-SE"/>
              <a:t> by </a:t>
            </a:r>
            <a:r>
              <a:rPr lang="sv-SE" err="1"/>
              <a:t>supplier</a:t>
            </a:r>
            <a:r>
              <a:rPr lang="sv-SE"/>
              <a:t> / WP) </a:t>
            </a:r>
          </a:p>
          <a:p>
            <a:pPr lvl="2"/>
            <a:r>
              <a:rPr lang="sv-SE"/>
              <a:t>Test </a:t>
            </a:r>
            <a:r>
              <a:rPr lang="sv-SE" err="1"/>
              <a:t>protocol</a:t>
            </a:r>
            <a:r>
              <a:rPr lang="sv-SE"/>
              <a:t> for System test (TOM template)</a:t>
            </a:r>
          </a:p>
          <a:p>
            <a:pPr lvl="2"/>
            <a:r>
              <a:rPr lang="sv-SE"/>
              <a:t>Operation manuals </a:t>
            </a:r>
            <a:r>
              <a:rPr lang="sv-SE" err="1"/>
              <a:t>incl</a:t>
            </a:r>
            <a:r>
              <a:rPr lang="sv-SE"/>
              <a:t> </a:t>
            </a:r>
            <a:r>
              <a:rPr lang="sv-SE" err="1"/>
              <a:t>baseline</a:t>
            </a:r>
            <a:r>
              <a:rPr lang="sv-SE"/>
              <a:t> (initial version, TOM Template)</a:t>
            </a:r>
          </a:p>
          <a:p>
            <a:pPr lvl="3"/>
            <a:endParaRPr lang="sv-SE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sv-SE" sz="2800"/>
              <a:t>Test and </a:t>
            </a:r>
            <a:r>
              <a:rPr lang="sv-SE" sz="2800" err="1"/>
              <a:t>Commissioning</a:t>
            </a:r>
            <a:r>
              <a:rPr lang="sv-SE" sz="2800"/>
              <a:t> binder for ”integrated systems tests”</a:t>
            </a:r>
          </a:p>
          <a:p>
            <a:pPr lvl="1"/>
            <a:r>
              <a:rPr lang="sv-SE"/>
              <a:t>Integrated systems test # 1</a:t>
            </a:r>
          </a:p>
          <a:p>
            <a:pPr lvl="1"/>
            <a:r>
              <a:rPr lang="sv-SE"/>
              <a:t>Integrated systems test # 2, </a:t>
            </a:r>
            <a:r>
              <a:rPr lang="sv-SE" err="1"/>
              <a:t>etc</a:t>
            </a:r>
            <a:endParaRPr lang="sv-SE"/>
          </a:p>
          <a:p>
            <a:pPr marL="457200" lvl="1" indent="0">
              <a:buNone/>
            </a:pPr>
            <a:r>
              <a:rPr lang="sv-SE"/>
              <a:t>	(</a:t>
            </a:r>
            <a:r>
              <a:rPr lang="sv-SE" err="1"/>
              <a:t>document</a:t>
            </a:r>
            <a:r>
              <a:rPr lang="sv-SE"/>
              <a:t> </a:t>
            </a:r>
            <a:r>
              <a:rPr lang="sv-SE" err="1"/>
              <a:t>issued</a:t>
            </a:r>
            <a:r>
              <a:rPr lang="sv-SE"/>
              <a:t> by TOM and </a:t>
            </a:r>
            <a:r>
              <a:rPr lang="sv-SE" err="1"/>
              <a:t>reviewed</a:t>
            </a:r>
            <a:r>
              <a:rPr lang="sv-SE"/>
              <a:t> by </a:t>
            </a:r>
            <a:r>
              <a:rPr lang="sv-SE" err="1"/>
              <a:t>involved</a:t>
            </a:r>
            <a:r>
              <a:rPr lang="sv-SE"/>
              <a:t> system </a:t>
            </a:r>
            <a:r>
              <a:rPr lang="sv-SE" err="1"/>
              <a:t>owners</a:t>
            </a:r>
            <a:r>
              <a:rPr lang="sv-SE"/>
              <a:t>)</a:t>
            </a:r>
          </a:p>
          <a:p>
            <a:pPr lvl="3"/>
            <a:endParaRPr lang="sv-SE"/>
          </a:p>
          <a:p>
            <a:pPr lvl="3"/>
            <a:endParaRPr lang="sv-SE"/>
          </a:p>
          <a:p>
            <a:pPr lvl="3"/>
            <a:endParaRPr lang="sv-SE"/>
          </a:p>
          <a:p>
            <a:pPr lvl="1"/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F959B-5313-A344-B851-68A28B34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95612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7D4ACA8-472A-AE4B-B115-55A7D9F0A531}">
  <we:reference id="fa000000002" version="1.0.0.0" store="en-us" storeType="FirstParty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4497</TotalTime>
  <Words>444</Words>
  <Application>Microsoft Macintosh PowerPoint</Application>
  <PresentationFormat>On-screen Show (4:3)</PresentationFormat>
  <Paragraphs>135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 Target Station Test and Commissioning WoW </vt:lpstr>
      <vt:lpstr>The Test and Commissioning phases </vt:lpstr>
      <vt:lpstr>Workflow and milestones Installation</vt:lpstr>
      <vt:lpstr>Workflow and Milestones </vt:lpstr>
      <vt:lpstr>Preparation   Division of responsibilities</vt:lpstr>
      <vt:lpstr>Test and Commissioning - DOR</vt:lpstr>
      <vt:lpstr>Gate 1. System ready for test</vt:lpstr>
      <vt:lpstr>Gate 2. Systems ready for integration test</vt:lpstr>
      <vt:lpstr>Test binder (draft contents)</vt:lpstr>
      <vt:lpstr>Integrated Systems test (exempel)</vt:lpstr>
      <vt:lpstr>Integrated Systems test (exempel)</vt:lpstr>
      <vt:lpstr>Integrated Systems test (exempel)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Target Organigram</dc:title>
  <dc:creator>Rikard Linander</dc:creator>
  <cp:lastModifiedBy>Rikard Linander</cp:lastModifiedBy>
  <cp:revision>130</cp:revision>
  <cp:lastPrinted>2019-02-14T09:55:01Z</cp:lastPrinted>
  <dcterms:created xsi:type="dcterms:W3CDTF">2018-06-14T07:18:53Z</dcterms:created>
  <dcterms:modified xsi:type="dcterms:W3CDTF">2019-03-14T09:07:17Z</dcterms:modified>
</cp:coreProperties>
</file>