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60" r:id="rId3"/>
  </p:sldMasterIdLst>
  <p:notesMasterIdLst>
    <p:notesMasterId r:id="rId42"/>
  </p:notesMasterIdLst>
  <p:sldIdLst>
    <p:sldId id="456" r:id="rId4"/>
    <p:sldId id="502" r:id="rId5"/>
    <p:sldId id="503" r:id="rId6"/>
    <p:sldId id="470" r:id="rId7"/>
    <p:sldId id="505" r:id="rId8"/>
    <p:sldId id="504" r:id="rId9"/>
    <p:sldId id="457" r:id="rId10"/>
    <p:sldId id="471" r:id="rId11"/>
    <p:sldId id="458" r:id="rId12"/>
    <p:sldId id="459" r:id="rId13"/>
    <p:sldId id="460" r:id="rId14"/>
    <p:sldId id="498" r:id="rId15"/>
    <p:sldId id="461" r:id="rId16"/>
    <p:sldId id="497" r:id="rId17"/>
    <p:sldId id="490" r:id="rId18"/>
    <p:sldId id="487" r:id="rId19"/>
    <p:sldId id="488" r:id="rId20"/>
    <p:sldId id="489" r:id="rId21"/>
    <p:sldId id="462" r:id="rId22"/>
    <p:sldId id="483" r:id="rId23"/>
    <p:sldId id="485" r:id="rId24"/>
    <p:sldId id="486" r:id="rId25"/>
    <p:sldId id="473" r:id="rId26"/>
    <p:sldId id="474" r:id="rId27"/>
    <p:sldId id="481" r:id="rId28"/>
    <p:sldId id="475" r:id="rId29"/>
    <p:sldId id="476" r:id="rId30"/>
    <p:sldId id="491" r:id="rId31"/>
    <p:sldId id="492" r:id="rId32"/>
    <p:sldId id="501" r:id="rId33"/>
    <p:sldId id="493" r:id="rId34"/>
    <p:sldId id="500" r:id="rId35"/>
    <p:sldId id="499" r:id="rId36"/>
    <p:sldId id="477" r:id="rId37"/>
    <p:sldId id="494" r:id="rId38"/>
    <p:sldId id="495" r:id="rId39"/>
    <p:sldId id="496" r:id="rId40"/>
    <p:sldId id="480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CFF93"/>
    <a:srgbClr val="00FF00"/>
    <a:srgbClr val="800000"/>
    <a:srgbClr val="000000"/>
    <a:srgbClr val="408000"/>
    <a:srgbClr val="008040"/>
    <a:srgbClr val="800040"/>
    <a:srgbClr val="400080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740" autoAdjust="0"/>
  </p:normalViewPr>
  <p:slideViewPr>
    <p:cSldViewPr snapToGrid="0" snapToObjects="1">
      <p:cViewPr>
        <p:scale>
          <a:sx n="75" d="100"/>
          <a:sy n="75" d="100"/>
        </p:scale>
        <p:origin x="-1256" y="-392"/>
      </p:cViewPr>
      <p:guideLst>
        <p:guide orient="horz" pos="2123"/>
        <p:guide pos="28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robertconnatser:Desktop:scrap%20on%20FTE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robertconnatser:Documents:scrap%20on%20FTE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robertconnatser:Documents:scrap%20on%20FT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robertconnatser:Desktop:scrap%20on%20FT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robertconnatser:Documents:scrap%20on%20FT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robertconnatser:Desktop:scrap%20on%20FT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robertconnatser:Documents:scrap%20on%20FT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robertconnatser:Documents:scrap%20on%20FT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robertconnatser:Documents:scrap%20on%20FT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robertconnatser:Documents:scrap%20on%20FTE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robertconnatser:Documents:scrap%20on%20FT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'slides15-18'!$C$305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'slides15-18'!$B$306:$B$314</c:f>
              <c:strCache>
                <c:ptCount val="9"/>
                <c:pt idx="0">
                  <c:v>Lead  Scientist</c:v>
                </c:pt>
                <c:pt idx="1">
                  <c:v>Lead Engineer</c:v>
                </c:pt>
                <c:pt idx="2">
                  <c:v>Detector Group</c:v>
                </c:pt>
                <c:pt idx="3">
                  <c:v>Chopper Group</c:v>
                </c:pt>
                <c:pt idx="4">
                  <c:v>Optics &amp; Shielding</c:v>
                </c:pt>
                <c:pt idx="5">
                  <c:v>Electrical Eng.</c:v>
                </c:pt>
                <c:pt idx="6">
                  <c:v>Additional Engineering</c:v>
                </c:pt>
                <c:pt idx="7">
                  <c:v>General Technicians</c:v>
                </c:pt>
                <c:pt idx="8">
                  <c:v>Construction Manager</c:v>
                </c:pt>
              </c:strCache>
            </c:strRef>
          </c:cat>
          <c:val>
            <c:numRef>
              <c:f>'slides15-18'!$C$306:$C$314</c:f>
              <c:numCache>
                <c:formatCode>General</c:formatCode>
                <c:ptCount val="9"/>
                <c:pt idx="0">
                  <c:v>2.7</c:v>
                </c:pt>
                <c:pt idx="1">
                  <c:v>3.0</c:v>
                </c:pt>
                <c:pt idx="2">
                  <c:v>1.5</c:v>
                </c:pt>
                <c:pt idx="3">
                  <c:v>0.75</c:v>
                </c:pt>
                <c:pt idx="4">
                  <c:v>1.5</c:v>
                </c:pt>
                <c:pt idx="5">
                  <c:v>0.75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ser>
          <c:idx val="1"/>
          <c:order val="1"/>
          <c:tx>
            <c:strRef>
              <c:f>'slides15-18'!$D$305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'slides15-18'!$B$306:$B$314</c:f>
              <c:strCache>
                <c:ptCount val="9"/>
                <c:pt idx="0">
                  <c:v>Lead  Scientist</c:v>
                </c:pt>
                <c:pt idx="1">
                  <c:v>Lead Engineer</c:v>
                </c:pt>
                <c:pt idx="2">
                  <c:v>Detector Group</c:v>
                </c:pt>
                <c:pt idx="3">
                  <c:v>Chopper Group</c:v>
                </c:pt>
                <c:pt idx="4">
                  <c:v>Optics &amp; Shielding</c:v>
                </c:pt>
                <c:pt idx="5">
                  <c:v>Electrical Eng.</c:v>
                </c:pt>
                <c:pt idx="6">
                  <c:v>Additional Engineering</c:v>
                </c:pt>
                <c:pt idx="7">
                  <c:v>General Technicians</c:v>
                </c:pt>
                <c:pt idx="8">
                  <c:v>Construction Manager</c:v>
                </c:pt>
              </c:strCache>
            </c:strRef>
          </c:cat>
          <c:val>
            <c:numRef>
              <c:f>'slides15-18'!$D$306:$D$314</c:f>
              <c:numCache>
                <c:formatCode>General</c:formatCode>
                <c:ptCount val="9"/>
                <c:pt idx="0">
                  <c:v>6.300000000000001</c:v>
                </c:pt>
                <c:pt idx="1">
                  <c:v>7.0</c:v>
                </c:pt>
                <c:pt idx="2">
                  <c:v>2.75</c:v>
                </c:pt>
                <c:pt idx="3">
                  <c:v>1.75</c:v>
                </c:pt>
                <c:pt idx="4">
                  <c:v>3.5</c:v>
                </c:pt>
                <c:pt idx="5">
                  <c:v>1.75</c:v>
                </c:pt>
                <c:pt idx="6">
                  <c:v>3.0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ser>
          <c:idx val="2"/>
          <c:order val="2"/>
          <c:tx>
            <c:strRef>
              <c:f>'slides15-18'!$E$305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'slides15-18'!$B$306:$B$314</c:f>
              <c:strCache>
                <c:ptCount val="9"/>
                <c:pt idx="0">
                  <c:v>Lead  Scientist</c:v>
                </c:pt>
                <c:pt idx="1">
                  <c:v>Lead Engineer</c:v>
                </c:pt>
                <c:pt idx="2">
                  <c:v>Detector Group</c:v>
                </c:pt>
                <c:pt idx="3">
                  <c:v>Chopper Group</c:v>
                </c:pt>
                <c:pt idx="4">
                  <c:v>Optics &amp; Shielding</c:v>
                </c:pt>
                <c:pt idx="5">
                  <c:v>Electrical Eng.</c:v>
                </c:pt>
                <c:pt idx="6">
                  <c:v>Additional Engineering</c:v>
                </c:pt>
                <c:pt idx="7">
                  <c:v>General Technicians</c:v>
                </c:pt>
                <c:pt idx="8">
                  <c:v>Construction Manager</c:v>
                </c:pt>
              </c:strCache>
            </c:strRef>
          </c:cat>
          <c:val>
            <c:numRef>
              <c:f>'slides15-18'!$E$306:$E$314</c:f>
              <c:numCache>
                <c:formatCode>General</c:formatCode>
                <c:ptCount val="9"/>
                <c:pt idx="0">
                  <c:v>9.900000000000002</c:v>
                </c:pt>
                <c:pt idx="1">
                  <c:v>11.0</c:v>
                </c:pt>
                <c:pt idx="2">
                  <c:v>3.75</c:v>
                </c:pt>
                <c:pt idx="3">
                  <c:v>2.75</c:v>
                </c:pt>
                <c:pt idx="4">
                  <c:v>5.5</c:v>
                </c:pt>
                <c:pt idx="5">
                  <c:v>2.75</c:v>
                </c:pt>
                <c:pt idx="6">
                  <c:v>11.5</c:v>
                </c:pt>
                <c:pt idx="7">
                  <c:v>0.0</c:v>
                </c:pt>
                <c:pt idx="8">
                  <c:v>0.75</c:v>
                </c:pt>
              </c:numCache>
            </c:numRef>
          </c:val>
        </c:ser>
        <c:ser>
          <c:idx val="3"/>
          <c:order val="3"/>
          <c:tx>
            <c:strRef>
              <c:f>'slides15-18'!$F$305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'slides15-18'!$B$306:$B$314</c:f>
              <c:strCache>
                <c:ptCount val="9"/>
                <c:pt idx="0">
                  <c:v>Lead  Scientist</c:v>
                </c:pt>
                <c:pt idx="1">
                  <c:v>Lead Engineer</c:v>
                </c:pt>
                <c:pt idx="2">
                  <c:v>Detector Group</c:v>
                </c:pt>
                <c:pt idx="3">
                  <c:v>Chopper Group</c:v>
                </c:pt>
                <c:pt idx="4">
                  <c:v>Optics &amp; Shielding</c:v>
                </c:pt>
                <c:pt idx="5">
                  <c:v>Electrical Eng.</c:v>
                </c:pt>
                <c:pt idx="6">
                  <c:v>Additional Engineering</c:v>
                </c:pt>
                <c:pt idx="7">
                  <c:v>General Technicians</c:v>
                </c:pt>
                <c:pt idx="8">
                  <c:v>Construction Manager</c:v>
                </c:pt>
              </c:strCache>
            </c:strRef>
          </c:cat>
          <c:val>
            <c:numRef>
              <c:f>'slides15-18'!$F$306:$F$314</c:f>
              <c:numCache>
                <c:formatCode>General</c:formatCode>
                <c:ptCount val="9"/>
                <c:pt idx="0">
                  <c:v>12.6</c:v>
                </c:pt>
                <c:pt idx="1">
                  <c:v>14.0</c:v>
                </c:pt>
                <c:pt idx="2">
                  <c:v>6.5</c:v>
                </c:pt>
                <c:pt idx="3">
                  <c:v>3.5</c:v>
                </c:pt>
                <c:pt idx="4">
                  <c:v>7.0</c:v>
                </c:pt>
                <c:pt idx="5">
                  <c:v>4.25</c:v>
                </c:pt>
                <c:pt idx="6">
                  <c:v>18.5</c:v>
                </c:pt>
                <c:pt idx="7">
                  <c:v>0.0</c:v>
                </c:pt>
                <c:pt idx="8">
                  <c:v>1.99</c:v>
                </c:pt>
              </c:numCache>
            </c:numRef>
          </c:val>
        </c:ser>
        <c:ser>
          <c:idx val="4"/>
          <c:order val="4"/>
          <c:tx>
            <c:strRef>
              <c:f>'slides15-18'!$G$305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'slides15-18'!$B$306:$B$314</c:f>
              <c:strCache>
                <c:ptCount val="9"/>
                <c:pt idx="0">
                  <c:v>Lead  Scientist</c:v>
                </c:pt>
                <c:pt idx="1">
                  <c:v>Lead Engineer</c:v>
                </c:pt>
                <c:pt idx="2">
                  <c:v>Detector Group</c:v>
                </c:pt>
                <c:pt idx="3">
                  <c:v>Chopper Group</c:v>
                </c:pt>
                <c:pt idx="4">
                  <c:v>Optics &amp; Shielding</c:v>
                </c:pt>
                <c:pt idx="5">
                  <c:v>Electrical Eng.</c:v>
                </c:pt>
                <c:pt idx="6">
                  <c:v>Additional Engineering</c:v>
                </c:pt>
                <c:pt idx="7">
                  <c:v>General Technicians</c:v>
                </c:pt>
                <c:pt idx="8">
                  <c:v>Construction Manager</c:v>
                </c:pt>
              </c:strCache>
            </c:strRef>
          </c:cat>
          <c:val>
            <c:numRef>
              <c:f>'slides15-18'!$G$306:$G$314</c:f>
              <c:numCache>
                <c:formatCode>General</c:formatCode>
                <c:ptCount val="9"/>
                <c:pt idx="0">
                  <c:v>12.6</c:v>
                </c:pt>
                <c:pt idx="1">
                  <c:v>14.0</c:v>
                </c:pt>
                <c:pt idx="2">
                  <c:v>10.25</c:v>
                </c:pt>
                <c:pt idx="3">
                  <c:v>5.0</c:v>
                </c:pt>
                <c:pt idx="4">
                  <c:v>7.0</c:v>
                </c:pt>
                <c:pt idx="5">
                  <c:v>6.75</c:v>
                </c:pt>
                <c:pt idx="6">
                  <c:v>22.0</c:v>
                </c:pt>
                <c:pt idx="7">
                  <c:v>0.75</c:v>
                </c:pt>
                <c:pt idx="8">
                  <c:v>3.31</c:v>
                </c:pt>
              </c:numCache>
            </c:numRef>
          </c:val>
        </c:ser>
        <c:ser>
          <c:idx val="5"/>
          <c:order val="5"/>
          <c:tx>
            <c:strRef>
              <c:f>'slides15-18'!$H$305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'slides15-18'!$B$306:$B$314</c:f>
              <c:strCache>
                <c:ptCount val="9"/>
                <c:pt idx="0">
                  <c:v>Lead  Scientist</c:v>
                </c:pt>
                <c:pt idx="1">
                  <c:v>Lead Engineer</c:v>
                </c:pt>
                <c:pt idx="2">
                  <c:v>Detector Group</c:v>
                </c:pt>
                <c:pt idx="3">
                  <c:v>Chopper Group</c:v>
                </c:pt>
                <c:pt idx="4">
                  <c:v>Optics &amp; Shielding</c:v>
                </c:pt>
                <c:pt idx="5">
                  <c:v>Electrical Eng.</c:v>
                </c:pt>
                <c:pt idx="6">
                  <c:v>Additional Engineering</c:v>
                </c:pt>
                <c:pt idx="7">
                  <c:v>General Technicians</c:v>
                </c:pt>
                <c:pt idx="8">
                  <c:v>Construction Manager</c:v>
                </c:pt>
              </c:strCache>
            </c:strRef>
          </c:cat>
          <c:val>
            <c:numRef>
              <c:f>'slides15-18'!$H$306:$H$314</c:f>
              <c:numCache>
                <c:formatCode>General</c:formatCode>
                <c:ptCount val="9"/>
                <c:pt idx="0">
                  <c:v>12.6</c:v>
                </c:pt>
                <c:pt idx="1">
                  <c:v>14.0</c:v>
                </c:pt>
                <c:pt idx="2">
                  <c:v>15.25</c:v>
                </c:pt>
                <c:pt idx="3">
                  <c:v>6.25</c:v>
                </c:pt>
                <c:pt idx="4">
                  <c:v>5.8</c:v>
                </c:pt>
                <c:pt idx="5">
                  <c:v>8.25</c:v>
                </c:pt>
                <c:pt idx="6">
                  <c:v>19.0</c:v>
                </c:pt>
                <c:pt idx="7">
                  <c:v>4.0</c:v>
                </c:pt>
                <c:pt idx="8">
                  <c:v>4.38</c:v>
                </c:pt>
              </c:numCache>
            </c:numRef>
          </c:val>
        </c:ser>
        <c:ser>
          <c:idx val="6"/>
          <c:order val="6"/>
          <c:tx>
            <c:strRef>
              <c:f>'slides15-18'!$I$305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'slides15-18'!$B$306:$B$314</c:f>
              <c:strCache>
                <c:ptCount val="9"/>
                <c:pt idx="0">
                  <c:v>Lead  Scientist</c:v>
                </c:pt>
                <c:pt idx="1">
                  <c:v>Lead Engineer</c:v>
                </c:pt>
                <c:pt idx="2">
                  <c:v>Detector Group</c:v>
                </c:pt>
                <c:pt idx="3">
                  <c:v>Chopper Group</c:v>
                </c:pt>
                <c:pt idx="4">
                  <c:v>Optics &amp; Shielding</c:v>
                </c:pt>
                <c:pt idx="5">
                  <c:v>Electrical Eng.</c:v>
                </c:pt>
                <c:pt idx="6">
                  <c:v>Additional Engineering</c:v>
                </c:pt>
                <c:pt idx="7">
                  <c:v>General Technicians</c:v>
                </c:pt>
                <c:pt idx="8">
                  <c:v>Construction Manager</c:v>
                </c:pt>
              </c:strCache>
            </c:strRef>
          </c:cat>
          <c:val>
            <c:numRef>
              <c:f>'slides15-18'!$I$306:$I$314</c:f>
              <c:numCache>
                <c:formatCode>General</c:formatCode>
                <c:ptCount val="9"/>
                <c:pt idx="0">
                  <c:v>9.900000000000002</c:v>
                </c:pt>
                <c:pt idx="1">
                  <c:v>11.0</c:v>
                </c:pt>
                <c:pt idx="2">
                  <c:v>15.0</c:v>
                </c:pt>
                <c:pt idx="3">
                  <c:v>5.75</c:v>
                </c:pt>
                <c:pt idx="4">
                  <c:v>3.9</c:v>
                </c:pt>
                <c:pt idx="5">
                  <c:v>7.5</c:v>
                </c:pt>
                <c:pt idx="6">
                  <c:v>10.5</c:v>
                </c:pt>
                <c:pt idx="7">
                  <c:v>5.0</c:v>
                </c:pt>
                <c:pt idx="8">
                  <c:v>3.63</c:v>
                </c:pt>
              </c:numCache>
            </c:numRef>
          </c:val>
        </c:ser>
        <c:ser>
          <c:idx val="7"/>
          <c:order val="7"/>
          <c:tx>
            <c:strRef>
              <c:f>'slides15-18'!$J$305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'slides15-18'!$B$306:$B$314</c:f>
              <c:strCache>
                <c:ptCount val="9"/>
                <c:pt idx="0">
                  <c:v>Lead  Scientist</c:v>
                </c:pt>
                <c:pt idx="1">
                  <c:v>Lead Engineer</c:v>
                </c:pt>
                <c:pt idx="2">
                  <c:v>Detector Group</c:v>
                </c:pt>
                <c:pt idx="3">
                  <c:v>Chopper Group</c:v>
                </c:pt>
                <c:pt idx="4">
                  <c:v>Optics &amp; Shielding</c:v>
                </c:pt>
                <c:pt idx="5">
                  <c:v>Electrical Eng.</c:v>
                </c:pt>
                <c:pt idx="6">
                  <c:v>Additional Engineering</c:v>
                </c:pt>
                <c:pt idx="7">
                  <c:v>General Technicians</c:v>
                </c:pt>
                <c:pt idx="8">
                  <c:v>Construction Manager</c:v>
                </c:pt>
              </c:strCache>
            </c:strRef>
          </c:cat>
          <c:val>
            <c:numRef>
              <c:f>'slides15-18'!$J$306:$J$314</c:f>
              <c:numCache>
                <c:formatCode>General</c:formatCode>
                <c:ptCount val="9"/>
                <c:pt idx="0">
                  <c:v>6.300000000000001</c:v>
                </c:pt>
                <c:pt idx="1">
                  <c:v>7.0</c:v>
                </c:pt>
                <c:pt idx="2">
                  <c:v>10.5</c:v>
                </c:pt>
                <c:pt idx="3">
                  <c:v>4.25</c:v>
                </c:pt>
                <c:pt idx="4">
                  <c:v>1.9</c:v>
                </c:pt>
                <c:pt idx="5">
                  <c:v>5.0</c:v>
                </c:pt>
                <c:pt idx="6">
                  <c:v>5.0</c:v>
                </c:pt>
                <c:pt idx="7">
                  <c:v>4.75</c:v>
                </c:pt>
                <c:pt idx="8">
                  <c:v>2.31</c:v>
                </c:pt>
              </c:numCache>
            </c:numRef>
          </c:val>
        </c:ser>
        <c:ser>
          <c:idx val="8"/>
          <c:order val="8"/>
          <c:tx>
            <c:strRef>
              <c:f>'slides15-18'!$K$305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'slides15-18'!$B$306:$B$314</c:f>
              <c:strCache>
                <c:ptCount val="9"/>
                <c:pt idx="0">
                  <c:v>Lead  Scientist</c:v>
                </c:pt>
                <c:pt idx="1">
                  <c:v>Lead Engineer</c:v>
                </c:pt>
                <c:pt idx="2">
                  <c:v>Detector Group</c:v>
                </c:pt>
                <c:pt idx="3">
                  <c:v>Chopper Group</c:v>
                </c:pt>
                <c:pt idx="4">
                  <c:v>Optics &amp; Shielding</c:v>
                </c:pt>
                <c:pt idx="5">
                  <c:v>Electrical Eng.</c:v>
                </c:pt>
                <c:pt idx="6">
                  <c:v>Additional Engineering</c:v>
                </c:pt>
                <c:pt idx="7">
                  <c:v>General Technicians</c:v>
                </c:pt>
                <c:pt idx="8">
                  <c:v>Construction Manager</c:v>
                </c:pt>
              </c:strCache>
            </c:strRef>
          </c:cat>
          <c:val>
            <c:numRef>
              <c:f>'slides15-18'!$K$306:$K$314</c:f>
              <c:numCache>
                <c:formatCode>General</c:formatCode>
                <c:ptCount val="9"/>
                <c:pt idx="0">
                  <c:v>2.7</c:v>
                </c:pt>
                <c:pt idx="1">
                  <c:v>3.0</c:v>
                </c:pt>
                <c:pt idx="2">
                  <c:v>4.5</c:v>
                </c:pt>
                <c:pt idx="3">
                  <c:v>1.5</c:v>
                </c:pt>
                <c:pt idx="4">
                  <c:v>0.3</c:v>
                </c:pt>
                <c:pt idx="5">
                  <c:v>1.5</c:v>
                </c:pt>
                <c:pt idx="6">
                  <c:v>1.5</c:v>
                </c:pt>
                <c:pt idx="7">
                  <c:v>3.0</c:v>
                </c:pt>
                <c:pt idx="8">
                  <c:v>0.99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1528760"/>
        <c:axId val="-2141526040"/>
      </c:barChart>
      <c:catAx>
        <c:axId val="-2141528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41526040"/>
        <c:crosses val="autoZero"/>
        <c:auto val="1"/>
        <c:lblAlgn val="ctr"/>
        <c:lblOffset val="100"/>
        <c:noMultiLvlLbl val="0"/>
      </c:catAx>
      <c:valAx>
        <c:axId val="-2141526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1528760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24 A'!$B$326</c:f>
              <c:strCache>
                <c:ptCount val="1"/>
                <c:pt idx="0">
                  <c:v>Lead  Scientist</c:v>
                </c:pt>
              </c:strCache>
            </c:strRef>
          </c:tx>
          <c:invertIfNegative val="0"/>
          <c:cat>
            <c:multiLvlStrRef>
              <c:f>'slide 24 A'!$C$324:$T$325</c:f>
              <c:multiLvlStrCache>
                <c:ptCount val="18"/>
                <c:lvl>
                  <c:pt idx="0">
                    <c:v>ESS</c:v>
                  </c:pt>
                  <c:pt idx="1">
                    <c:v>Partners</c:v>
                  </c:pt>
                  <c:pt idx="2">
                    <c:v>ESS</c:v>
                  </c:pt>
                  <c:pt idx="3">
                    <c:v>Partners</c:v>
                  </c:pt>
                  <c:pt idx="4">
                    <c:v>ESS</c:v>
                  </c:pt>
                  <c:pt idx="5">
                    <c:v>Partners</c:v>
                  </c:pt>
                  <c:pt idx="6">
                    <c:v>ESS</c:v>
                  </c:pt>
                  <c:pt idx="7">
                    <c:v>Partners</c:v>
                  </c:pt>
                  <c:pt idx="8">
                    <c:v>ESS</c:v>
                  </c:pt>
                  <c:pt idx="9">
                    <c:v>Partners</c:v>
                  </c:pt>
                  <c:pt idx="10">
                    <c:v>ESS</c:v>
                  </c:pt>
                  <c:pt idx="11">
                    <c:v>Partners</c:v>
                  </c:pt>
                  <c:pt idx="12">
                    <c:v>ESS</c:v>
                  </c:pt>
                  <c:pt idx="13">
                    <c:v>Partners</c:v>
                  </c:pt>
                  <c:pt idx="14">
                    <c:v>ESS</c:v>
                  </c:pt>
                  <c:pt idx="15">
                    <c:v>Partners</c:v>
                  </c:pt>
                  <c:pt idx="16">
                    <c:v>ESS</c:v>
                  </c:pt>
                  <c:pt idx="17">
                    <c:v>Partners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  <c:pt idx="6">
                    <c:v>2017</c:v>
                  </c:pt>
                  <c:pt idx="8">
                    <c:v>2018</c:v>
                  </c:pt>
                  <c:pt idx="10">
                    <c:v>2019</c:v>
                  </c:pt>
                  <c:pt idx="12">
                    <c:v>2020</c:v>
                  </c:pt>
                  <c:pt idx="14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'slide 24 A'!$C$326:$T$326</c:f>
              <c:numCache>
                <c:formatCode>0.0</c:formatCode>
                <c:ptCount val="18"/>
                <c:pt idx="0">
                  <c:v>2.7</c:v>
                </c:pt>
                <c:pt idx="1">
                  <c:v>0.0</c:v>
                </c:pt>
                <c:pt idx="2">
                  <c:v>3.6</c:v>
                </c:pt>
                <c:pt idx="3">
                  <c:v>2.7</c:v>
                </c:pt>
                <c:pt idx="4">
                  <c:v>4.5</c:v>
                </c:pt>
                <c:pt idx="5">
                  <c:v>5.4</c:v>
                </c:pt>
                <c:pt idx="6">
                  <c:v>6.300000000000001</c:v>
                </c:pt>
                <c:pt idx="7">
                  <c:v>6.300000000000001</c:v>
                </c:pt>
                <c:pt idx="8">
                  <c:v>6.300000000000001</c:v>
                </c:pt>
                <c:pt idx="9">
                  <c:v>6.300000000000001</c:v>
                </c:pt>
                <c:pt idx="10">
                  <c:v>6.300000000000001</c:v>
                </c:pt>
                <c:pt idx="11">
                  <c:v>6.300000000000001</c:v>
                </c:pt>
                <c:pt idx="12">
                  <c:v>3.6</c:v>
                </c:pt>
                <c:pt idx="13">
                  <c:v>6.300000000000001</c:v>
                </c:pt>
                <c:pt idx="14">
                  <c:v>2.7</c:v>
                </c:pt>
                <c:pt idx="15">
                  <c:v>3.6</c:v>
                </c:pt>
                <c:pt idx="16">
                  <c:v>1.8</c:v>
                </c:pt>
                <c:pt idx="17">
                  <c:v>0.9</c:v>
                </c:pt>
              </c:numCache>
            </c:numRef>
          </c:val>
        </c:ser>
        <c:ser>
          <c:idx val="1"/>
          <c:order val="1"/>
          <c:tx>
            <c:strRef>
              <c:f>'slide 24 A'!$B$327</c:f>
              <c:strCache>
                <c:ptCount val="1"/>
                <c:pt idx="0">
                  <c:v>Lead Engineer</c:v>
                </c:pt>
              </c:strCache>
            </c:strRef>
          </c:tx>
          <c:invertIfNegative val="0"/>
          <c:cat>
            <c:multiLvlStrRef>
              <c:f>'slide 24 A'!$C$324:$T$325</c:f>
              <c:multiLvlStrCache>
                <c:ptCount val="18"/>
                <c:lvl>
                  <c:pt idx="0">
                    <c:v>ESS</c:v>
                  </c:pt>
                  <c:pt idx="1">
                    <c:v>Partners</c:v>
                  </c:pt>
                  <c:pt idx="2">
                    <c:v>ESS</c:v>
                  </c:pt>
                  <c:pt idx="3">
                    <c:v>Partners</c:v>
                  </c:pt>
                  <c:pt idx="4">
                    <c:v>ESS</c:v>
                  </c:pt>
                  <c:pt idx="5">
                    <c:v>Partners</c:v>
                  </c:pt>
                  <c:pt idx="6">
                    <c:v>ESS</c:v>
                  </c:pt>
                  <c:pt idx="7">
                    <c:v>Partners</c:v>
                  </c:pt>
                  <c:pt idx="8">
                    <c:v>ESS</c:v>
                  </c:pt>
                  <c:pt idx="9">
                    <c:v>Partners</c:v>
                  </c:pt>
                  <c:pt idx="10">
                    <c:v>ESS</c:v>
                  </c:pt>
                  <c:pt idx="11">
                    <c:v>Partners</c:v>
                  </c:pt>
                  <c:pt idx="12">
                    <c:v>ESS</c:v>
                  </c:pt>
                  <c:pt idx="13">
                    <c:v>Partners</c:v>
                  </c:pt>
                  <c:pt idx="14">
                    <c:v>ESS</c:v>
                  </c:pt>
                  <c:pt idx="15">
                    <c:v>Partners</c:v>
                  </c:pt>
                  <c:pt idx="16">
                    <c:v>ESS</c:v>
                  </c:pt>
                  <c:pt idx="17">
                    <c:v>Partners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  <c:pt idx="6">
                    <c:v>2017</c:v>
                  </c:pt>
                  <c:pt idx="8">
                    <c:v>2018</c:v>
                  </c:pt>
                  <c:pt idx="10">
                    <c:v>2019</c:v>
                  </c:pt>
                  <c:pt idx="12">
                    <c:v>2020</c:v>
                  </c:pt>
                  <c:pt idx="14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'slide 24 A'!$C$327:$T$327</c:f>
              <c:numCache>
                <c:formatCode>0.0</c:formatCode>
                <c:ptCount val="18"/>
                <c:pt idx="0">
                  <c:v>3.0</c:v>
                </c:pt>
                <c:pt idx="1">
                  <c:v>0.0</c:v>
                </c:pt>
                <c:pt idx="2">
                  <c:v>4.0</c:v>
                </c:pt>
                <c:pt idx="3">
                  <c:v>3.0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7.0</c:v>
                </c:pt>
                <c:pt idx="8">
                  <c:v>7.0</c:v>
                </c:pt>
                <c:pt idx="9">
                  <c:v>7.0</c:v>
                </c:pt>
                <c:pt idx="10">
                  <c:v>7.0</c:v>
                </c:pt>
                <c:pt idx="11">
                  <c:v>7.0</c:v>
                </c:pt>
                <c:pt idx="12">
                  <c:v>4.0</c:v>
                </c:pt>
                <c:pt idx="13">
                  <c:v>7.0</c:v>
                </c:pt>
                <c:pt idx="14">
                  <c:v>3.0</c:v>
                </c:pt>
                <c:pt idx="15">
                  <c:v>4.0</c:v>
                </c:pt>
                <c:pt idx="16">
                  <c:v>2.0</c:v>
                </c:pt>
                <c:pt idx="17">
                  <c:v>1.0</c:v>
                </c:pt>
              </c:numCache>
            </c:numRef>
          </c:val>
        </c:ser>
        <c:ser>
          <c:idx val="2"/>
          <c:order val="2"/>
          <c:tx>
            <c:strRef>
              <c:f>'slide 24 A'!$B$328</c:f>
              <c:strCache>
                <c:ptCount val="1"/>
                <c:pt idx="0">
                  <c:v>Detector Group</c:v>
                </c:pt>
              </c:strCache>
            </c:strRef>
          </c:tx>
          <c:invertIfNegative val="0"/>
          <c:cat>
            <c:multiLvlStrRef>
              <c:f>'slide 24 A'!$C$324:$T$325</c:f>
              <c:multiLvlStrCache>
                <c:ptCount val="18"/>
                <c:lvl>
                  <c:pt idx="0">
                    <c:v>ESS</c:v>
                  </c:pt>
                  <c:pt idx="1">
                    <c:v>Partners</c:v>
                  </c:pt>
                  <c:pt idx="2">
                    <c:v>ESS</c:v>
                  </c:pt>
                  <c:pt idx="3">
                    <c:v>Partners</c:v>
                  </c:pt>
                  <c:pt idx="4">
                    <c:v>ESS</c:v>
                  </c:pt>
                  <c:pt idx="5">
                    <c:v>Partners</c:v>
                  </c:pt>
                  <c:pt idx="6">
                    <c:v>ESS</c:v>
                  </c:pt>
                  <c:pt idx="7">
                    <c:v>Partners</c:v>
                  </c:pt>
                  <c:pt idx="8">
                    <c:v>ESS</c:v>
                  </c:pt>
                  <c:pt idx="9">
                    <c:v>Partners</c:v>
                  </c:pt>
                  <c:pt idx="10">
                    <c:v>ESS</c:v>
                  </c:pt>
                  <c:pt idx="11">
                    <c:v>Partners</c:v>
                  </c:pt>
                  <c:pt idx="12">
                    <c:v>ESS</c:v>
                  </c:pt>
                  <c:pt idx="13">
                    <c:v>Partners</c:v>
                  </c:pt>
                  <c:pt idx="14">
                    <c:v>ESS</c:v>
                  </c:pt>
                  <c:pt idx="15">
                    <c:v>Partners</c:v>
                  </c:pt>
                  <c:pt idx="16">
                    <c:v>ESS</c:v>
                  </c:pt>
                  <c:pt idx="17">
                    <c:v>Partners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  <c:pt idx="6">
                    <c:v>2017</c:v>
                  </c:pt>
                  <c:pt idx="8">
                    <c:v>2018</c:v>
                  </c:pt>
                  <c:pt idx="10">
                    <c:v>2019</c:v>
                  </c:pt>
                  <c:pt idx="12">
                    <c:v>2020</c:v>
                  </c:pt>
                  <c:pt idx="14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'slide 24 A'!$C$328:$T$328</c:f>
              <c:numCache>
                <c:formatCode>0.0</c:formatCode>
                <c:ptCount val="18"/>
                <c:pt idx="0">
                  <c:v>1.5</c:v>
                </c:pt>
                <c:pt idx="1">
                  <c:v>0.0</c:v>
                </c:pt>
                <c:pt idx="2">
                  <c:v>2.75</c:v>
                </c:pt>
                <c:pt idx="3">
                  <c:v>0.0</c:v>
                </c:pt>
                <c:pt idx="4">
                  <c:v>3.25</c:v>
                </c:pt>
                <c:pt idx="5">
                  <c:v>0.5</c:v>
                </c:pt>
                <c:pt idx="6">
                  <c:v>5.500000000000001</c:v>
                </c:pt>
                <c:pt idx="7">
                  <c:v>1.0</c:v>
                </c:pt>
                <c:pt idx="8">
                  <c:v>7.58333333333333</c:v>
                </c:pt>
                <c:pt idx="9">
                  <c:v>2.666666666666666</c:v>
                </c:pt>
                <c:pt idx="10">
                  <c:v>10.08333333333334</c:v>
                </c:pt>
                <c:pt idx="11">
                  <c:v>5.166666666666667</c:v>
                </c:pt>
                <c:pt idx="12">
                  <c:v>8.333333333333333</c:v>
                </c:pt>
                <c:pt idx="13">
                  <c:v>6.666666666666667</c:v>
                </c:pt>
                <c:pt idx="14">
                  <c:v>6.5</c:v>
                </c:pt>
                <c:pt idx="15">
                  <c:v>4.0</c:v>
                </c:pt>
                <c:pt idx="16">
                  <c:v>3.5</c:v>
                </c:pt>
                <c:pt idx="17">
                  <c:v>1.0</c:v>
                </c:pt>
              </c:numCache>
            </c:numRef>
          </c:val>
        </c:ser>
        <c:ser>
          <c:idx val="3"/>
          <c:order val="3"/>
          <c:tx>
            <c:strRef>
              <c:f>'slide 24 A'!$B$329</c:f>
              <c:strCache>
                <c:ptCount val="1"/>
                <c:pt idx="0">
                  <c:v>Chopper Group</c:v>
                </c:pt>
              </c:strCache>
            </c:strRef>
          </c:tx>
          <c:invertIfNegative val="0"/>
          <c:cat>
            <c:multiLvlStrRef>
              <c:f>'slide 24 A'!$C$324:$T$325</c:f>
              <c:multiLvlStrCache>
                <c:ptCount val="18"/>
                <c:lvl>
                  <c:pt idx="0">
                    <c:v>ESS</c:v>
                  </c:pt>
                  <c:pt idx="1">
                    <c:v>Partners</c:v>
                  </c:pt>
                  <c:pt idx="2">
                    <c:v>ESS</c:v>
                  </c:pt>
                  <c:pt idx="3">
                    <c:v>Partners</c:v>
                  </c:pt>
                  <c:pt idx="4">
                    <c:v>ESS</c:v>
                  </c:pt>
                  <c:pt idx="5">
                    <c:v>Partners</c:v>
                  </c:pt>
                  <c:pt idx="6">
                    <c:v>ESS</c:v>
                  </c:pt>
                  <c:pt idx="7">
                    <c:v>Partners</c:v>
                  </c:pt>
                  <c:pt idx="8">
                    <c:v>ESS</c:v>
                  </c:pt>
                  <c:pt idx="9">
                    <c:v>Partners</c:v>
                  </c:pt>
                  <c:pt idx="10">
                    <c:v>ESS</c:v>
                  </c:pt>
                  <c:pt idx="11">
                    <c:v>Partners</c:v>
                  </c:pt>
                  <c:pt idx="12">
                    <c:v>ESS</c:v>
                  </c:pt>
                  <c:pt idx="13">
                    <c:v>Partners</c:v>
                  </c:pt>
                  <c:pt idx="14">
                    <c:v>ESS</c:v>
                  </c:pt>
                  <c:pt idx="15">
                    <c:v>Partners</c:v>
                  </c:pt>
                  <c:pt idx="16">
                    <c:v>ESS</c:v>
                  </c:pt>
                  <c:pt idx="17">
                    <c:v>Partners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  <c:pt idx="6">
                    <c:v>2017</c:v>
                  </c:pt>
                  <c:pt idx="8">
                    <c:v>2018</c:v>
                  </c:pt>
                  <c:pt idx="10">
                    <c:v>2019</c:v>
                  </c:pt>
                  <c:pt idx="12">
                    <c:v>2020</c:v>
                  </c:pt>
                  <c:pt idx="14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'slide 24 A'!$C$329:$T$329</c:f>
              <c:numCache>
                <c:formatCode>0.0</c:formatCode>
                <c:ptCount val="18"/>
                <c:pt idx="0">
                  <c:v>0.75</c:v>
                </c:pt>
                <c:pt idx="1">
                  <c:v>0.0</c:v>
                </c:pt>
                <c:pt idx="2">
                  <c:v>1.75</c:v>
                </c:pt>
                <c:pt idx="3">
                  <c:v>0.0</c:v>
                </c:pt>
                <c:pt idx="4">
                  <c:v>2.25</c:v>
                </c:pt>
                <c:pt idx="5">
                  <c:v>0.5</c:v>
                </c:pt>
                <c:pt idx="6">
                  <c:v>2.5</c:v>
                </c:pt>
                <c:pt idx="7">
                  <c:v>1.0</c:v>
                </c:pt>
                <c:pt idx="8">
                  <c:v>3.833333333333334</c:v>
                </c:pt>
                <c:pt idx="9">
                  <c:v>1.166666666666666</c:v>
                </c:pt>
                <c:pt idx="10">
                  <c:v>4.083333333333333</c:v>
                </c:pt>
                <c:pt idx="11">
                  <c:v>2.166666666666666</c:v>
                </c:pt>
                <c:pt idx="12">
                  <c:v>3.083333333333333</c:v>
                </c:pt>
                <c:pt idx="13">
                  <c:v>2.666666666666666</c:v>
                </c:pt>
                <c:pt idx="14">
                  <c:v>2.75</c:v>
                </c:pt>
                <c:pt idx="15">
                  <c:v>1.5</c:v>
                </c:pt>
                <c:pt idx="16">
                  <c:v>1.166666666666667</c:v>
                </c:pt>
                <c:pt idx="17">
                  <c:v>0.333333333333333</c:v>
                </c:pt>
              </c:numCache>
            </c:numRef>
          </c:val>
        </c:ser>
        <c:ser>
          <c:idx val="4"/>
          <c:order val="4"/>
          <c:tx>
            <c:strRef>
              <c:f>'slide 24 A'!$B$330</c:f>
              <c:strCache>
                <c:ptCount val="1"/>
                <c:pt idx="0">
                  <c:v>Optics &amp; Shielding</c:v>
                </c:pt>
              </c:strCache>
            </c:strRef>
          </c:tx>
          <c:invertIfNegative val="0"/>
          <c:cat>
            <c:multiLvlStrRef>
              <c:f>'slide 24 A'!$C$324:$T$325</c:f>
              <c:multiLvlStrCache>
                <c:ptCount val="18"/>
                <c:lvl>
                  <c:pt idx="0">
                    <c:v>ESS</c:v>
                  </c:pt>
                  <c:pt idx="1">
                    <c:v>Partners</c:v>
                  </c:pt>
                  <c:pt idx="2">
                    <c:v>ESS</c:v>
                  </c:pt>
                  <c:pt idx="3">
                    <c:v>Partners</c:v>
                  </c:pt>
                  <c:pt idx="4">
                    <c:v>ESS</c:v>
                  </c:pt>
                  <c:pt idx="5">
                    <c:v>Partners</c:v>
                  </c:pt>
                  <c:pt idx="6">
                    <c:v>ESS</c:v>
                  </c:pt>
                  <c:pt idx="7">
                    <c:v>Partners</c:v>
                  </c:pt>
                  <c:pt idx="8">
                    <c:v>ESS</c:v>
                  </c:pt>
                  <c:pt idx="9">
                    <c:v>Partners</c:v>
                  </c:pt>
                  <c:pt idx="10">
                    <c:v>ESS</c:v>
                  </c:pt>
                  <c:pt idx="11">
                    <c:v>Partners</c:v>
                  </c:pt>
                  <c:pt idx="12">
                    <c:v>ESS</c:v>
                  </c:pt>
                  <c:pt idx="13">
                    <c:v>Partners</c:v>
                  </c:pt>
                  <c:pt idx="14">
                    <c:v>ESS</c:v>
                  </c:pt>
                  <c:pt idx="15">
                    <c:v>Partners</c:v>
                  </c:pt>
                  <c:pt idx="16">
                    <c:v>ESS</c:v>
                  </c:pt>
                  <c:pt idx="17">
                    <c:v>Partners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  <c:pt idx="6">
                    <c:v>2017</c:v>
                  </c:pt>
                  <c:pt idx="8">
                    <c:v>2018</c:v>
                  </c:pt>
                  <c:pt idx="10">
                    <c:v>2019</c:v>
                  </c:pt>
                  <c:pt idx="12">
                    <c:v>2020</c:v>
                  </c:pt>
                  <c:pt idx="14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'slide 24 A'!$C$330:$T$330</c:f>
              <c:numCache>
                <c:formatCode>0.0</c:formatCode>
                <c:ptCount val="18"/>
                <c:pt idx="0">
                  <c:v>1.5</c:v>
                </c:pt>
                <c:pt idx="1">
                  <c:v>0.0</c:v>
                </c:pt>
                <c:pt idx="2">
                  <c:v>3.5</c:v>
                </c:pt>
                <c:pt idx="3">
                  <c:v>0.0</c:v>
                </c:pt>
                <c:pt idx="4">
                  <c:v>4.5</c:v>
                </c:pt>
                <c:pt idx="5">
                  <c:v>1.0</c:v>
                </c:pt>
                <c:pt idx="6">
                  <c:v>5.0</c:v>
                </c:pt>
                <c:pt idx="7">
                  <c:v>2.0</c:v>
                </c:pt>
                <c:pt idx="8">
                  <c:v>4.666666666666666</c:v>
                </c:pt>
                <c:pt idx="9">
                  <c:v>2.333333333333333</c:v>
                </c:pt>
                <c:pt idx="10">
                  <c:v>3.466666666666666</c:v>
                </c:pt>
                <c:pt idx="11">
                  <c:v>2.333333333333333</c:v>
                </c:pt>
                <c:pt idx="12">
                  <c:v>2.366666666666667</c:v>
                </c:pt>
                <c:pt idx="13">
                  <c:v>1.533333333333333</c:v>
                </c:pt>
                <c:pt idx="14">
                  <c:v>1.366666666666667</c:v>
                </c:pt>
                <c:pt idx="15">
                  <c:v>0.533333333333333</c:v>
                </c:pt>
                <c:pt idx="16">
                  <c:v>0.233333333333333</c:v>
                </c:pt>
                <c:pt idx="17">
                  <c:v>0.0666666666666667</c:v>
                </c:pt>
              </c:numCache>
            </c:numRef>
          </c:val>
        </c:ser>
        <c:ser>
          <c:idx val="5"/>
          <c:order val="5"/>
          <c:tx>
            <c:strRef>
              <c:f>'slide 24 A'!$B$331</c:f>
              <c:strCache>
                <c:ptCount val="1"/>
                <c:pt idx="0">
                  <c:v>Electrical Eng.</c:v>
                </c:pt>
              </c:strCache>
            </c:strRef>
          </c:tx>
          <c:invertIfNegative val="0"/>
          <c:cat>
            <c:multiLvlStrRef>
              <c:f>'slide 24 A'!$C$324:$T$325</c:f>
              <c:multiLvlStrCache>
                <c:ptCount val="18"/>
                <c:lvl>
                  <c:pt idx="0">
                    <c:v>ESS</c:v>
                  </c:pt>
                  <c:pt idx="1">
                    <c:v>Partners</c:v>
                  </c:pt>
                  <c:pt idx="2">
                    <c:v>ESS</c:v>
                  </c:pt>
                  <c:pt idx="3">
                    <c:v>Partners</c:v>
                  </c:pt>
                  <c:pt idx="4">
                    <c:v>ESS</c:v>
                  </c:pt>
                  <c:pt idx="5">
                    <c:v>Partners</c:v>
                  </c:pt>
                  <c:pt idx="6">
                    <c:v>ESS</c:v>
                  </c:pt>
                  <c:pt idx="7">
                    <c:v>Partners</c:v>
                  </c:pt>
                  <c:pt idx="8">
                    <c:v>ESS</c:v>
                  </c:pt>
                  <c:pt idx="9">
                    <c:v>Partners</c:v>
                  </c:pt>
                  <c:pt idx="10">
                    <c:v>ESS</c:v>
                  </c:pt>
                  <c:pt idx="11">
                    <c:v>Partners</c:v>
                  </c:pt>
                  <c:pt idx="12">
                    <c:v>ESS</c:v>
                  </c:pt>
                  <c:pt idx="13">
                    <c:v>Partners</c:v>
                  </c:pt>
                  <c:pt idx="14">
                    <c:v>ESS</c:v>
                  </c:pt>
                  <c:pt idx="15">
                    <c:v>Partners</c:v>
                  </c:pt>
                  <c:pt idx="16">
                    <c:v>ESS</c:v>
                  </c:pt>
                  <c:pt idx="17">
                    <c:v>Partners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  <c:pt idx="6">
                    <c:v>2017</c:v>
                  </c:pt>
                  <c:pt idx="8">
                    <c:v>2018</c:v>
                  </c:pt>
                  <c:pt idx="10">
                    <c:v>2019</c:v>
                  </c:pt>
                  <c:pt idx="12">
                    <c:v>2020</c:v>
                  </c:pt>
                  <c:pt idx="14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'slide 24 A'!$C$331:$T$331</c:f>
              <c:numCache>
                <c:formatCode>0.0</c:formatCode>
                <c:ptCount val="18"/>
                <c:pt idx="0">
                  <c:v>0.75</c:v>
                </c:pt>
                <c:pt idx="1">
                  <c:v>0.0</c:v>
                </c:pt>
                <c:pt idx="2">
                  <c:v>1.75</c:v>
                </c:pt>
                <c:pt idx="3">
                  <c:v>0.0</c:v>
                </c:pt>
                <c:pt idx="4">
                  <c:v>2.25</c:v>
                </c:pt>
                <c:pt idx="5">
                  <c:v>0.5</c:v>
                </c:pt>
                <c:pt idx="6">
                  <c:v>3.25</c:v>
                </c:pt>
                <c:pt idx="7">
                  <c:v>1.0</c:v>
                </c:pt>
                <c:pt idx="8">
                  <c:v>5.083333333333333</c:v>
                </c:pt>
                <c:pt idx="9">
                  <c:v>1.666666666666667</c:v>
                </c:pt>
                <c:pt idx="10">
                  <c:v>5.083333333333333</c:v>
                </c:pt>
                <c:pt idx="11">
                  <c:v>3.166666666666667</c:v>
                </c:pt>
                <c:pt idx="12">
                  <c:v>4.166666666666667</c:v>
                </c:pt>
                <c:pt idx="13">
                  <c:v>3.333333333333333</c:v>
                </c:pt>
                <c:pt idx="14">
                  <c:v>3.333333333333333</c:v>
                </c:pt>
                <c:pt idx="15">
                  <c:v>1.666666666666666</c:v>
                </c:pt>
                <c:pt idx="16">
                  <c:v>1.166666666666667</c:v>
                </c:pt>
                <c:pt idx="17">
                  <c:v>0.333333333333333</c:v>
                </c:pt>
              </c:numCache>
            </c:numRef>
          </c:val>
        </c:ser>
        <c:ser>
          <c:idx val="6"/>
          <c:order val="6"/>
          <c:tx>
            <c:strRef>
              <c:f>'slide 24 A'!$B$332</c:f>
              <c:strCache>
                <c:ptCount val="1"/>
                <c:pt idx="0">
                  <c:v>Additional Engineering</c:v>
                </c:pt>
              </c:strCache>
            </c:strRef>
          </c:tx>
          <c:invertIfNegative val="0"/>
          <c:cat>
            <c:multiLvlStrRef>
              <c:f>'slide 24 A'!$C$324:$T$325</c:f>
              <c:multiLvlStrCache>
                <c:ptCount val="18"/>
                <c:lvl>
                  <c:pt idx="0">
                    <c:v>ESS</c:v>
                  </c:pt>
                  <c:pt idx="1">
                    <c:v>Partners</c:v>
                  </c:pt>
                  <c:pt idx="2">
                    <c:v>ESS</c:v>
                  </c:pt>
                  <c:pt idx="3">
                    <c:v>Partners</c:v>
                  </c:pt>
                  <c:pt idx="4">
                    <c:v>ESS</c:v>
                  </c:pt>
                  <c:pt idx="5">
                    <c:v>Partners</c:v>
                  </c:pt>
                  <c:pt idx="6">
                    <c:v>ESS</c:v>
                  </c:pt>
                  <c:pt idx="7">
                    <c:v>Partners</c:v>
                  </c:pt>
                  <c:pt idx="8">
                    <c:v>ESS</c:v>
                  </c:pt>
                  <c:pt idx="9">
                    <c:v>Partners</c:v>
                  </c:pt>
                  <c:pt idx="10">
                    <c:v>ESS</c:v>
                  </c:pt>
                  <c:pt idx="11">
                    <c:v>Partners</c:v>
                  </c:pt>
                  <c:pt idx="12">
                    <c:v>ESS</c:v>
                  </c:pt>
                  <c:pt idx="13">
                    <c:v>Partners</c:v>
                  </c:pt>
                  <c:pt idx="14">
                    <c:v>ESS</c:v>
                  </c:pt>
                  <c:pt idx="15">
                    <c:v>Partners</c:v>
                  </c:pt>
                  <c:pt idx="16">
                    <c:v>ESS</c:v>
                  </c:pt>
                  <c:pt idx="17">
                    <c:v>Partners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  <c:pt idx="6">
                    <c:v>2017</c:v>
                  </c:pt>
                  <c:pt idx="8">
                    <c:v>2018</c:v>
                  </c:pt>
                  <c:pt idx="10">
                    <c:v>2019</c:v>
                  </c:pt>
                  <c:pt idx="12">
                    <c:v>2020</c:v>
                  </c:pt>
                  <c:pt idx="14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'slide 24 A'!$C$332:$T$332</c:f>
              <c:numCache>
                <c:formatCode>0.0</c:formatCode>
                <c:ptCount val="18"/>
                <c:pt idx="0">
                  <c:v>0.0</c:v>
                </c:pt>
                <c:pt idx="1">
                  <c:v>0.0</c:v>
                </c:pt>
                <c:pt idx="2">
                  <c:v>3.0</c:v>
                </c:pt>
                <c:pt idx="3">
                  <c:v>0.0</c:v>
                </c:pt>
                <c:pt idx="4">
                  <c:v>8.5</c:v>
                </c:pt>
                <c:pt idx="5">
                  <c:v>3.0</c:v>
                </c:pt>
                <c:pt idx="6">
                  <c:v>8.0</c:v>
                </c:pt>
                <c:pt idx="7">
                  <c:v>10.5</c:v>
                </c:pt>
                <c:pt idx="8">
                  <c:v>9.0</c:v>
                </c:pt>
                <c:pt idx="9">
                  <c:v>13.0</c:v>
                </c:pt>
                <c:pt idx="10">
                  <c:v>9.0</c:v>
                </c:pt>
                <c:pt idx="11">
                  <c:v>10.0</c:v>
                </c:pt>
                <c:pt idx="12">
                  <c:v>4.5</c:v>
                </c:pt>
                <c:pt idx="13">
                  <c:v>6.0</c:v>
                </c:pt>
                <c:pt idx="14">
                  <c:v>2.5</c:v>
                </c:pt>
                <c:pt idx="15">
                  <c:v>2.5</c:v>
                </c:pt>
                <c:pt idx="16">
                  <c:v>1.0</c:v>
                </c:pt>
                <c:pt idx="17">
                  <c:v>0.5</c:v>
                </c:pt>
              </c:numCache>
            </c:numRef>
          </c:val>
        </c:ser>
        <c:ser>
          <c:idx val="7"/>
          <c:order val="7"/>
          <c:tx>
            <c:strRef>
              <c:f>'slide 24 A'!$B$333</c:f>
              <c:strCache>
                <c:ptCount val="1"/>
                <c:pt idx="0">
                  <c:v>General Technicians</c:v>
                </c:pt>
              </c:strCache>
            </c:strRef>
          </c:tx>
          <c:invertIfNegative val="0"/>
          <c:cat>
            <c:multiLvlStrRef>
              <c:f>'slide 24 A'!$C$324:$T$325</c:f>
              <c:multiLvlStrCache>
                <c:ptCount val="18"/>
                <c:lvl>
                  <c:pt idx="0">
                    <c:v>ESS</c:v>
                  </c:pt>
                  <c:pt idx="1">
                    <c:v>Partners</c:v>
                  </c:pt>
                  <c:pt idx="2">
                    <c:v>ESS</c:v>
                  </c:pt>
                  <c:pt idx="3">
                    <c:v>Partners</c:v>
                  </c:pt>
                  <c:pt idx="4">
                    <c:v>ESS</c:v>
                  </c:pt>
                  <c:pt idx="5">
                    <c:v>Partners</c:v>
                  </c:pt>
                  <c:pt idx="6">
                    <c:v>ESS</c:v>
                  </c:pt>
                  <c:pt idx="7">
                    <c:v>Partners</c:v>
                  </c:pt>
                  <c:pt idx="8">
                    <c:v>ESS</c:v>
                  </c:pt>
                  <c:pt idx="9">
                    <c:v>Partners</c:v>
                  </c:pt>
                  <c:pt idx="10">
                    <c:v>ESS</c:v>
                  </c:pt>
                  <c:pt idx="11">
                    <c:v>Partners</c:v>
                  </c:pt>
                  <c:pt idx="12">
                    <c:v>ESS</c:v>
                  </c:pt>
                  <c:pt idx="13">
                    <c:v>Partners</c:v>
                  </c:pt>
                  <c:pt idx="14">
                    <c:v>ESS</c:v>
                  </c:pt>
                  <c:pt idx="15">
                    <c:v>Partners</c:v>
                  </c:pt>
                  <c:pt idx="16">
                    <c:v>ESS</c:v>
                  </c:pt>
                  <c:pt idx="17">
                    <c:v>Partners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  <c:pt idx="6">
                    <c:v>2017</c:v>
                  </c:pt>
                  <c:pt idx="8">
                    <c:v>2018</c:v>
                  </c:pt>
                  <c:pt idx="10">
                    <c:v>2019</c:v>
                  </c:pt>
                  <c:pt idx="12">
                    <c:v>2020</c:v>
                  </c:pt>
                  <c:pt idx="14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'slide 24 A'!$C$333:$T$333</c:f>
              <c:numCache>
                <c:formatCode>0.0</c:formatCode>
                <c:ptCount val="1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0.75</c:v>
                </c:pt>
                <c:pt idx="9">
                  <c:v>0.0</c:v>
                </c:pt>
                <c:pt idx="10">
                  <c:v>3.5</c:v>
                </c:pt>
                <c:pt idx="11">
                  <c:v>0.5</c:v>
                </c:pt>
                <c:pt idx="12">
                  <c:v>2.490000000000001</c:v>
                </c:pt>
                <c:pt idx="13">
                  <c:v>2.51</c:v>
                </c:pt>
                <c:pt idx="14">
                  <c:v>2.573333333333334</c:v>
                </c:pt>
                <c:pt idx="15">
                  <c:v>2.176666666666667</c:v>
                </c:pt>
                <c:pt idx="16">
                  <c:v>2.33</c:v>
                </c:pt>
                <c:pt idx="17">
                  <c:v>0.67</c:v>
                </c:pt>
              </c:numCache>
            </c:numRef>
          </c:val>
        </c:ser>
        <c:ser>
          <c:idx val="8"/>
          <c:order val="8"/>
          <c:tx>
            <c:strRef>
              <c:f>'slide 24 A'!$B$334</c:f>
              <c:strCache>
                <c:ptCount val="1"/>
                <c:pt idx="0">
                  <c:v>Construction Manager</c:v>
                </c:pt>
              </c:strCache>
            </c:strRef>
          </c:tx>
          <c:invertIfNegative val="0"/>
          <c:cat>
            <c:multiLvlStrRef>
              <c:f>'slide 24 A'!$C$324:$T$325</c:f>
              <c:multiLvlStrCache>
                <c:ptCount val="18"/>
                <c:lvl>
                  <c:pt idx="0">
                    <c:v>ESS</c:v>
                  </c:pt>
                  <c:pt idx="1">
                    <c:v>Partners</c:v>
                  </c:pt>
                  <c:pt idx="2">
                    <c:v>ESS</c:v>
                  </c:pt>
                  <c:pt idx="3">
                    <c:v>Partners</c:v>
                  </c:pt>
                  <c:pt idx="4">
                    <c:v>ESS</c:v>
                  </c:pt>
                  <c:pt idx="5">
                    <c:v>Partners</c:v>
                  </c:pt>
                  <c:pt idx="6">
                    <c:v>ESS</c:v>
                  </c:pt>
                  <c:pt idx="7">
                    <c:v>Partners</c:v>
                  </c:pt>
                  <c:pt idx="8">
                    <c:v>ESS</c:v>
                  </c:pt>
                  <c:pt idx="9">
                    <c:v>Partners</c:v>
                  </c:pt>
                  <c:pt idx="10">
                    <c:v>ESS</c:v>
                  </c:pt>
                  <c:pt idx="11">
                    <c:v>Partners</c:v>
                  </c:pt>
                  <c:pt idx="12">
                    <c:v>ESS</c:v>
                  </c:pt>
                  <c:pt idx="13">
                    <c:v>Partners</c:v>
                  </c:pt>
                  <c:pt idx="14">
                    <c:v>ESS</c:v>
                  </c:pt>
                  <c:pt idx="15">
                    <c:v>Partners</c:v>
                  </c:pt>
                  <c:pt idx="16">
                    <c:v>ESS</c:v>
                  </c:pt>
                  <c:pt idx="17">
                    <c:v>Partners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  <c:pt idx="6">
                    <c:v>2017</c:v>
                  </c:pt>
                  <c:pt idx="8">
                    <c:v>2018</c:v>
                  </c:pt>
                  <c:pt idx="10">
                    <c:v>2019</c:v>
                  </c:pt>
                  <c:pt idx="12">
                    <c:v>2020</c:v>
                  </c:pt>
                  <c:pt idx="14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'slide 24 A'!$C$334:$T$334</c:f>
              <c:numCache>
                <c:formatCode>0.0</c:formatCode>
                <c:ptCount val="1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0.75</c:v>
                </c:pt>
                <c:pt idx="5">
                  <c:v>0.0</c:v>
                </c:pt>
                <c:pt idx="6">
                  <c:v>1.99</c:v>
                </c:pt>
                <c:pt idx="7">
                  <c:v>0.0</c:v>
                </c:pt>
                <c:pt idx="8">
                  <c:v>3.31</c:v>
                </c:pt>
                <c:pt idx="9">
                  <c:v>0.0</c:v>
                </c:pt>
                <c:pt idx="10">
                  <c:v>4.380000000000001</c:v>
                </c:pt>
                <c:pt idx="11">
                  <c:v>0.0</c:v>
                </c:pt>
                <c:pt idx="12">
                  <c:v>3.63</c:v>
                </c:pt>
                <c:pt idx="13">
                  <c:v>0.0</c:v>
                </c:pt>
                <c:pt idx="14">
                  <c:v>2.31</c:v>
                </c:pt>
                <c:pt idx="15">
                  <c:v>0.0</c:v>
                </c:pt>
                <c:pt idx="16">
                  <c:v>0.99</c:v>
                </c:pt>
                <c:pt idx="17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3157992"/>
        <c:axId val="2143048808"/>
      </c:barChart>
      <c:catAx>
        <c:axId val="2143157992"/>
        <c:scaling>
          <c:orientation val="minMax"/>
        </c:scaling>
        <c:delete val="0"/>
        <c:axPos val="b"/>
        <c:majorTickMark val="out"/>
        <c:minorTickMark val="none"/>
        <c:tickLblPos val="nextTo"/>
        <c:crossAx val="2143048808"/>
        <c:crosses val="autoZero"/>
        <c:auto val="1"/>
        <c:lblAlgn val="ctr"/>
        <c:lblOffset val="100"/>
        <c:noMultiLvlLbl val="0"/>
      </c:catAx>
      <c:valAx>
        <c:axId val="2143048808"/>
        <c:scaling>
          <c:orientation val="minMax"/>
          <c:max val="25.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14315799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'slides15-18'!$B$306</c:f>
              <c:strCache>
                <c:ptCount val="1"/>
                <c:pt idx="0">
                  <c:v>Lead  Scientist</c:v>
                </c:pt>
              </c:strCache>
            </c:strRef>
          </c:tx>
          <c:invertIfNegative val="0"/>
          <c:cat>
            <c:strRef>
              <c:f>'slides15-18'!$C$304:$K$305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'slides15-18'!$C$306:$K$306</c:f>
              <c:numCache>
                <c:formatCode>General</c:formatCode>
                <c:ptCount val="9"/>
                <c:pt idx="0">
                  <c:v>2.7</c:v>
                </c:pt>
                <c:pt idx="1">
                  <c:v>6.300000000000001</c:v>
                </c:pt>
                <c:pt idx="2">
                  <c:v>9.900000000000002</c:v>
                </c:pt>
                <c:pt idx="3">
                  <c:v>12.6</c:v>
                </c:pt>
                <c:pt idx="4">
                  <c:v>12.6</c:v>
                </c:pt>
                <c:pt idx="5">
                  <c:v>12.6</c:v>
                </c:pt>
                <c:pt idx="6">
                  <c:v>9.900000000000002</c:v>
                </c:pt>
                <c:pt idx="7">
                  <c:v>6.300000000000001</c:v>
                </c:pt>
                <c:pt idx="8">
                  <c:v>2.7</c:v>
                </c:pt>
              </c:numCache>
            </c:numRef>
          </c:val>
        </c:ser>
        <c:ser>
          <c:idx val="1"/>
          <c:order val="1"/>
          <c:tx>
            <c:strRef>
              <c:f>'slides15-18'!$B$307</c:f>
              <c:strCache>
                <c:ptCount val="1"/>
                <c:pt idx="0">
                  <c:v>Lead Engineer</c:v>
                </c:pt>
              </c:strCache>
            </c:strRef>
          </c:tx>
          <c:invertIfNegative val="0"/>
          <c:cat>
            <c:strRef>
              <c:f>'slides15-18'!$C$304:$K$305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'slides15-18'!$C$307:$K$307</c:f>
              <c:numCache>
                <c:formatCode>General</c:formatCode>
                <c:ptCount val="9"/>
                <c:pt idx="0">
                  <c:v>3.0</c:v>
                </c:pt>
                <c:pt idx="1">
                  <c:v>7.0</c:v>
                </c:pt>
                <c:pt idx="2">
                  <c:v>11.0</c:v>
                </c:pt>
                <c:pt idx="3">
                  <c:v>14.0</c:v>
                </c:pt>
                <c:pt idx="4">
                  <c:v>14.0</c:v>
                </c:pt>
                <c:pt idx="5">
                  <c:v>14.0</c:v>
                </c:pt>
                <c:pt idx="6">
                  <c:v>11.0</c:v>
                </c:pt>
                <c:pt idx="7">
                  <c:v>7.0</c:v>
                </c:pt>
                <c:pt idx="8">
                  <c:v>3.0</c:v>
                </c:pt>
              </c:numCache>
            </c:numRef>
          </c:val>
        </c:ser>
        <c:ser>
          <c:idx val="2"/>
          <c:order val="2"/>
          <c:tx>
            <c:strRef>
              <c:f>'slides15-18'!$B$308</c:f>
              <c:strCache>
                <c:ptCount val="1"/>
                <c:pt idx="0">
                  <c:v>Detector Group</c:v>
                </c:pt>
              </c:strCache>
            </c:strRef>
          </c:tx>
          <c:invertIfNegative val="0"/>
          <c:cat>
            <c:strRef>
              <c:f>'slides15-18'!$C$304:$K$305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'slides15-18'!$C$308:$K$308</c:f>
              <c:numCache>
                <c:formatCode>General</c:formatCode>
                <c:ptCount val="9"/>
                <c:pt idx="0">
                  <c:v>1.5</c:v>
                </c:pt>
                <c:pt idx="1">
                  <c:v>2.75</c:v>
                </c:pt>
                <c:pt idx="2">
                  <c:v>3.75</c:v>
                </c:pt>
                <c:pt idx="3">
                  <c:v>6.5</c:v>
                </c:pt>
                <c:pt idx="4">
                  <c:v>10.25</c:v>
                </c:pt>
                <c:pt idx="5">
                  <c:v>15.25</c:v>
                </c:pt>
                <c:pt idx="6">
                  <c:v>15.0</c:v>
                </c:pt>
                <c:pt idx="7">
                  <c:v>10.5</c:v>
                </c:pt>
                <c:pt idx="8">
                  <c:v>4.5</c:v>
                </c:pt>
              </c:numCache>
            </c:numRef>
          </c:val>
        </c:ser>
        <c:ser>
          <c:idx val="3"/>
          <c:order val="3"/>
          <c:tx>
            <c:strRef>
              <c:f>'slides15-18'!$B$309</c:f>
              <c:strCache>
                <c:ptCount val="1"/>
                <c:pt idx="0">
                  <c:v>Chopper Group</c:v>
                </c:pt>
              </c:strCache>
            </c:strRef>
          </c:tx>
          <c:invertIfNegative val="0"/>
          <c:cat>
            <c:strRef>
              <c:f>'slides15-18'!$C$304:$K$305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'slides15-18'!$C$309:$K$309</c:f>
              <c:numCache>
                <c:formatCode>General</c:formatCode>
                <c:ptCount val="9"/>
                <c:pt idx="0">
                  <c:v>0.75</c:v>
                </c:pt>
                <c:pt idx="1">
                  <c:v>1.75</c:v>
                </c:pt>
                <c:pt idx="2">
                  <c:v>2.75</c:v>
                </c:pt>
                <c:pt idx="3">
                  <c:v>3.5</c:v>
                </c:pt>
                <c:pt idx="4">
                  <c:v>5.0</c:v>
                </c:pt>
                <c:pt idx="5">
                  <c:v>6.25</c:v>
                </c:pt>
                <c:pt idx="6">
                  <c:v>5.75</c:v>
                </c:pt>
                <c:pt idx="7">
                  <c:v>4.25</c:v>
                </c:pt>
                <c:pt idx="8">
                  <c:v>1.5</c:v>
                </c:pt>
              </c:numCache>
            </c:numRef>
          </c:val>
        </c:ser>
        <c:ser>
          <c:idx val="4"/>
          <c:order val="4"/>
          <c:tx>
            <c:strRef>
              <c:f>'slides15-18'!$B$310</c:f>
              <c:strCache>
                <c:ptCount val="1"/>
                <c:pt idx="0">
                  <c:v>Optics &amp; Shielding</c:v>
                </c:pt>
              </c:strCache>
            </c:strRef>
          </c:tx>
          <c:invertIfNegative val="0"/>
          <c:cat>
            <c:strRef>
              <c:f>'slides15-18'!$C$304:$K$305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'slides15-18'!$C$310:$K$310</c:f>
              <c:numCache>
                <c:formatCode>General</c:formatCode>
                <c:ptCount val="9"/>
                <c:pt idx="0">
                  <c:v>1.5</c:v>
                </c:pt>
                <c:pt idx="1">
                  <c:v>3.5</c:v>
                </c:pt>
                <c:pt idx="2">
                  <c:v>5.5</c:v>
                </c:pt>
                <c:pt idx="3">
                  <c:v>7.0</c:v>
                </c:pt>
                <c:pt idx="4">
                  <c:v>7.0</c:v>
                </c:pt>
                <c:pt idx="5">
                  <c:v>5.8</c:v>
                </c:pt>
                <c:pt idx="6">
                  <c:v>3.9</c:v>
                </c:pt>
                <c:pt idx="7">
                  <c:v>1.9</c:v>
                </c:pt>
                <c:pt idx="8">
                  <c:v>0.3</c:v>
                </c:pt>
              </c:numCache>
            </c:numRef>
          </c:val>
        </c:ser>
        <c:ser>
          <c:idx val="5"/>
          <c:order val="5"/>
          <c:tx>
            <c:strRef>
              <c:f>'slides15-18'!$B$311</c:f>
              <c:strCache>
                <c:ptCount val="1"/>
                <c:pt idx="0">
                  <c:v>Electrical Eng.</c:v>
                </c:pt>
              </c:strCache>
            </c:strRef>
          </c:tx>
          <c:invertIfNegative val="0"/>
          <c:cat>
            <c:strRef>
              <c:f>'slides15-18'!$C$304:$K$305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'slides15-18'!$C$311:$K$311</c:f>
              <c:numCache>
                <c:formatCode>General</c:formatCode>
                <c:ptCount val="9"/>
                <c:pt idx="0">
                  <c:v>0.75</c:v>
                </c:pt>
                <c:pt idx="1">
                  <c:v>1.75</c:v>
                </c:pt>
                <c:pt idx="2">
                  <c:v>2.75</c:v>
                </c:pt>
                <c:pt idx="3">
                  <c:v>4.25</c:v>
                </c:pt>
                <c:pt idx="4">
                  <c:v>6.75</c:v>
                </c:pt>
                <c:pt idx="5">
                  <c:v>8.25</c:v>
                </c:pt>
                <c:pt idx="6">
                  <c:v>7.5</c:v>
                </c:pt>
                <c:pt idx="7">
                  <c:v>5.0</c:v>
                </c:pt>
                <c:pt idx="8">
                  <c:v>1.5</c:v>
                </c:pt>
              </c:numCache>
            </c:numRef>
          </c:val>
        </c:ser>
        <c:ser>
          <c:idx val="6"/>
          <c:order val="6"/>
          <c:tx>
            <c:strRef>
              <c:f>'slides15-18'!$B$312</c:f>
              <c:strCache>
                <c:ptCount val="1"/>
                <c:pt idx="0">
                  <c:v>Additional Engineering</c:v>
                </c:pt>
              </c:strCache>
            </c:strRef>
          </c:tx>
          <c:invertIfNegative val="0"/>
          <c:cat>
            <c:strRef>
              <c:f>'slides15-18'!$C$304:$K$305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'slides15-18'!$C$312:$K$312</c:f>
              <c:numCache>
                <c:formatCode>General</c:formatCode>
                <c:ptCount val="9"/>
                <c:pt idx="0">
                  <c:v>0.0</c:v>
                </c:pt>
                <c:pt idx="1">
                  <c:v>3.0</c:v>
                </c:pt>
                <c:pt idx="2">
                  <c:v>11.5</c:v>
                </c:pt>
                <c:pt idx="3">
                  <c:v>18.5</c:v>
                </c:pt>
                <c:pt idx="4">
                  <c:v>22.0</c:v>
                </c:pt>
                <c:pt idx="5">
                  <c:v>19.0</c:v>
                </c:pt>
                <c:pt idx="6">
                  <c:v>10.5</c:v>
                </c:pt>
                <c:pt idx="7">
                  <c:v>5.0</c:v>
                </c:pt>
                <c:pt idx="8">
                  <c:v>1.5</c:v>
                </c:pt>
              </c:numCache>
            </c:numRef>
          </c:val>
        </c:ser>
        <c:ser>
          <c:idx val="7"/>
          <c:order val="7"/>
          <c:tx>
            <c:strRef>
              <c:f>'slides15-18'!$B$313</c:f>
              <c:strCache>
                <c:ptCount val="1"/>
                <c:pt idx="0">
                  <c:v>General Technicians</c:v>
                </c:pt>
              </c:strCache>
            </c:strRef>
          </c:tx>
          <c:invertIfNegative val="0"/>
          <c:cat>
            <c:strRef>
              <c:f>'slides15-18'!$C$304:$K$305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'slides15-18'!$C$313:$K$313</c:f>
              <c:numCache>
                <c:formatCode>General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0.75</c:v>
                </c:pt>
                <c:pt idx="5">
                  <c:v>4.0</c:v>
                </c:pt>
                <c:pt idx="6">
                  <c:v>5.0</c:v>
                </c:pt>
                <c:pt idx="7">
                  <c:v>4.75</c:v>
                </c:pt>
                <c:pt idx="8">
                  <c:v>3.0</c:v>
                </c:pt>
              </c:numCache>
            </c:numRef>
          </c:val>
        </c:ser>
        <c:ser>
          <c:idx val="8"/>
          <c:order val="8"/>
          <c:tx>
            <c:strRef>
              <c:f>'slides15-18'!$B$314</c:f>
              <c:strCache>
                <c:ptCount val="1"/>
                <c:pt idx="0">
                  <c:v>Construction Manager</c:v>
                </c:pt>
              </c:strCache>
            </c:strRef>
          </c:tx>
          <c:invertIfNegative val="0"/>
          <c:cat>
            <c:strRef>
              <c:f>'slides15-18'!$C$304:$K$305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'slides15-18'!$C$314:$K$314</c:f>
              <c:numCache>
                <c:formatCode>General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0.75</c:v>
                </c:pt>
                <c:pt idx="3">
                  <c:v>1.99</c:v>
                </c:pt>
                <c:pt idx="4">
                  <c:v>3.31</c:v>
                </c:pt>
                <c:pt idx="5">
                  <c:v>4.38</c:v>
                </c:pt>
                <c:pt idx="6">
                  <c:v>3.63</c:v>
                </c:pt>
                <c:pt idx="7">
                  <c:v>2.31</c:v>
                </c:pt>
                <c:pt idx="8">
                  <c:v>0.99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3198232"/>
        <c:axId val="2143208328"/>
      </c:barChart>
      <c:catAx>
        <c:axId val="2143198232"/>
        <c:scaling>
          <c:orientation val="minMax"/>
        </c:scaling>
        <c:delete val="0"/>
        <c:axPos val="b"/>
        <c:majorTickMark val="out"/>
        <c:minorTickMark val="none"/>
        <c:tickLblPos val="nextTo"/>
        <c:crossAx val="2143208328"/>
        <c:crosses val="autoZero"/>
        <c:auto val="1"/>
        <c:lblAlgn val="ctr"/>
        <c:lblOffset val="100"/>
        <c:noMultiLvlLbl val="0"/>
      </c:catAx>
      <c:valAx>
        <c:axId val="2143208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31982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'slides15-18'!$B$306</c:f>
              <c:strCache>
                <c:ptCount val="1"/>
                <c:pt idx="0">
                  <c:v>Lead  Scientist</c:v>
                </c:pt>
              </c:strCache>
            </c:strRef>
          </c:tx>
          <c:invertIfNegative val="0"/>
          <c:cat>
            <c:strRef>
              <c:f>'slides15-18'!$C$304:$K$305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'slides15-18'!$C$306:$K$306</c:f>
              <c:numCache>
                <c:formatCode>General</c:formatCode>
                <c:ptCount val="9"/>
                <c:pt idx="0">
                  <c:v>2.7</c:v>
                </c:pt>
                <c:pt idx="1">
                  <c:v>6.300000000000001</c:v>
                </c:pt>
                <c:pt idx="2">
                  <c:v>9.900000000000002</c:v>
                </c:pt>
                <c:pt idx="3">
                  <c:v>12.6</c:v>
                </c:pt>
                <c:pt idx="4">
                  <c:v>12.6</c:v>
                </c:pt>
                <c:pt idx="5">
                  <c:v>12.6</c:v>
                </c:pt>
                <c:pt idx="6">
                  <c:v>9.900000000000002</c:v>
                </c:pt>
                <c:pt idx="7">
                  <c:v>6.300000000000001</c:v>
                </c:pt>
                <c:pt idx="8">
                  <c:v>2.7</c:v>
                </c:pt>
              </c:numCache>
            </c:numRef>
          </c:val>
        </c:ser>
        <c:ser>
          <c:idx val="1"/>
          <c:order val="1"/>
          <c:tx>
            <c:strRef>
              <c:f>'slides15-18'!$B$307</c:f>
              <c:strCache>
                <c:ptCount val="1"/>
                <c:pt idx="0">
                  <c:v>Lead Engineer</c:v>
                </c:pt>
              </c:strCache>
            </c:strRef>
          </c:tx>
          <c:invertIfNegative val="0"/>
          <c:cat>
            <c:strRef>
              <c:f>'slides15-18'!$C$304:$K$305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'slides15-18'!$C$307:$K$307</c:f>
              <c:numCache>
                <c:formatCode>General</c:formatCode>
                <c:ptCount val="9"/>
                <c:pt idx="0">
                  <c:v>3.0</c:v>
                </c:pt>
                <c:pt idx="1">
                  <c:v>7.0</c:v>
                </c:pt>
                <c:pt idx="2">
                  <c:v>11.0</c:v>
                </c:pt>
                <c:pt idx="3">
                  <c:v>14.0</c:v>
                </c:pt>
                <c:pt idx="4">
                  <c:v>14.0</c:v>
                </c:pt>
                <c:pt idx="5">
                  <c:v>14.0</c:v>
                </c:pt>
                <c:pt idx="6">
                  <c:v>11.0</c:v>
                </c:pt>
                <c:pt idx="7">
                  <c:v>7.0</c:v>
                </c:pt>
                <c:pt idx="8">
                  <c:v>3.0</c:v>
                </c:pt>
              </c:numCache>
            </c:numRef>
          </c:val>
        </c:ser>
        <c:ser>
          <c:idx val="2"/>
          <c:order val="2"/>
          <c:tx>
            <c:strRef>
              <c:f>'slides15-18'!$B$308</c:f>
              <c:strCache>
                <c:ptCount val="1"/>
                <c:pt idx="0">
                  <c:v>Detector Group</c:v>
                </c:pt>
              </c:strCache>
            </c:strRef>
          </c:tx>
          <c:invertIfNegative val="0"/>
          <c:cat>
            <c:strRef>
              <c:f>'slides15-18'!$C$304:$K$305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'slides15-18'!$C$308:$K$308</c:f>
              <c:numCache>
                <c:formatCode>General</c:formatCode>
                <c:ptCount val="9"/>
                <c:pt idx="0">
                  <c:v>1.5</c:v>
                </c:pt>
                <c:pt idx="1">
                  <c:v>2.75</c:v>
                </c:pt>
                <c:pt idx="2">
                  <c:v>3.75</c:v>
                </c:pt>
                <c:pt idx="3">
                  <c:v>6.5</c:v>
                </c:pt>
                <c:pt idx="4">
                  <c:v>10.25</c:v>
                </c:pt>
                <c:pt idx="5">
                  <c:v>15.25</c:v>
                </c:pt>
                <c:pt idx="6">
                  <c:v>15.0</c:v>
                </c:pt>
                <c:pt idx="7">
                  <c:v>10.5</c:v>
                </c:pt>
                <c:pt idx="8">
                  <c:v>4.5</c:v>
                </c:pt>
              </c:numCache>
            </c:numRef>
          </c:val>
        </c:ser>
        <c:ser>
          <c:idx val="3"/>
          <c:order val="3"/>
          <c:tx>
            <c:strRef>
              <c:f>'slides15-18'!$B$309</c:f>
              <c:strCache>
                <c:ptCount val="1"/>
                <c:pt idx="0">
                  <c:v>Chopper Group</c:v>
                </c:pt>
              </c:strCache>
            </c:strRef>
          </c:tx>
          <c:invertIfNegative val="0"/>
          <c:cat>
            <c:strRef>
              <c:f>'slides15-18'!$C$304:$K$305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'slides15-18'!$C$309:$K$309</c:f>
              <c:numCache>
                <c:formatCode>General</c:formatCode>
                <c:ptCount val="9"/>
                <c:pt idx="0">
                  <c:v>0.75</c:v>
                </c:pt>
                <c:pt idx="1">
                  <c:v>1.75</c:v>
                </c:pt>
                <c:pt idx="2">
                  <c:v>2.75</c:v>
                </c:pt>
                <c:pt idx="3">
                  <c:v>3.5</c:v>
                </c:pt>
                <c:pt idx="4">
                  <c:v>5.0</c:v>
                </c:pt>
                <c:pt idx="5">
                  <c:v>6.25</c:v>
                </c:pt>
                <c:pt idx="6">
                  <c:v>5.75</c:v>
                </c:pt>
                <c:pt idx="7">
                  <c:v>4.25</c:v>
                </c:pt>
                <c:pt idx="8">
                  <c:v>1.5</c:v>
                </c:pt>
              </c:numCache>
            </c:numRef>
          </c:val>
        </c:ser>
        <c:ser>
          <c:idx val="4"/>
          <c:order val="4"/>
          <c:tx>
            <c:strRef>
              <c:f>'slides15-18'!$B$310</c:f>
              <c:strCache>
                <c:ptCount val="1"/>
                <c:pt idx="0">
                  <c:v>Optics &amp; Shielding</c:v>
                </c:pt>
              </c:strCache>
            </c:strRef>
          </c:tx>
          <c:invertIfNegative val="0"/>
          <c:cat>
            <c:strRef>
              <c:f>'slides15-18'!$C$304:$K$305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'slides15-18'!$C$310:$K$310</c:f>
              <c:numCache>
                <c:formatCode>General</c:formatCode>
                <c:ptCount val="9"/>
                <c:pt idx="0">
                  <c:v>1.5</c:v>
                </c:pt>
                <c:pt idx="1">
                  <c:v>3.5</c:v>
                </c:pt>
                <c:pt idx="2">
                  <c:v>5.5</c:v>
                </c:pt>
                <c:pt idx="3">
                  <c:v>7.0</c:v>
                </c:pt>
                <c:pt idx="4">
                  <c:v>7.0</c:v>
                </c:pt>
                <c:pt idx="5">
                  <c:v>5.8</c:v>
                </c:pt>
                <c:pt idx="6">
                  <c:v>3.9</c:v>
                </c:pt>
                <c:pt idx="7">
                  <c:v>1.9</c:v>
                </c:pt>
                <c:pt idx="8">
                  <c:v>0.3</c:v>
                </c:pt>
              </c:numCache>
            </c:numRef>
          </c:val>
        </c:ser>
        <c:ser>
          <c:idx val="5"/>
          <c:order val="5"/>
          <c:tx>
            <c:strRef>
              <c:f>'slides15-18'!$B$311</c:f>
              <c:strCache>
                <c:ptCount val="1"/>
                <c:pt idx="0">
                  <c:v>Electrical Eng.</c:v>
                </c:pt>
              </c:strCache>
            </c:strRef>
          </c:tx>
          <c:invertIfNegative val="0"/>
          <c:cat>
            <c:strRef>
              <c:f>'slides15-18'!$C$304:$K$305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'slides15-18'!$C$311:$K$311</c:f>
              <c:numCache>
                <c:formatCode>General</c:formatCode>
                <c:ptCount val="9"/>
                <c:pt idx="0">
                  <c:v>0.75</c:v>
                </c:pt>
                <c:pt idx="1">
                  <c:v>1.75</c:v>
                </c:pt>
                <c:pt idx="2">
                  <c:v>2.75</c:v>
                </c:pt>
                <c:pt idx="3">
                  <c:v>4.25</c:v>
                </c:pt>
                <c:pt idx="4">
                  <c:v>6.75</c:v>
                </c:pt>
                <c:pt idx="5">
                  <c:v>8.25</c:v>
                </c:pt>
                <c:pt idx="6">
                  <c:v>7.5</c:v>
                </c:pt>
                <c:pt idx="7">
                  <c:v>5.0</c:v>
                </c:pt>
                <c:pt idx="8">
                  <c:v>1.5</c:v>
                </c:pt>
              </c:numCache>
            </c:numRef>
          </c:val>
        </c:ser>
        <c:ser>
          <c:idx val="6"/>
          <c:order val="6"/>
          <c:tx>
            <c:strRef>
              <c:f>'slides15-18'!$B$312</c:f>
              <c:strCache>
                <c:ptCount val="1"/>
                <c:pt idx="0">
                  <c:v>Additional Engineering</c:v>
                </c:pt>
              </c:strCache>
            </c:strRef>
          </c:tx>
          <c:invertIfNegative val="0"/>
          <c:cat>
            <c:strRef>
              <c:f>'slides15-18'!$C$304:$K$305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'slides15-18'!$C$312:$K$312</c:f>
              <c:numCache>
                <c:formatCode>General</c:formatCode>
                <c:ptCount val="9"/>
                <c:pt idx="0">
                  <c:v>0.0</c:v>
                </c:pt>
                <c:pt idx="1">
                  <c:v>3.0</c:v>
                </c:pt>
                <c:pt idx="2">
                  <c:v>11.5</c:v>
                </c:pt>
                <c:pt idx="3">
                  <c:v>18.5</c:v>
                </c:pt>
                <c:pt idx="4">
                  <c:v>22.0</c:v>
                </c:pt>
                <c:pt idx="5">
                  <c:v>19.0</c:v>
                </c:pt>
                <c:pt idx="6">
                  <c:v>10.5</c:v>
                </c:pt>
                <c:pt idx="7">
                  <c:v>5.0</c:v>
                </c:pt>
                <c:pt idx="8">
                  <c:v>1.5</c:v>
                </c:pt>
              </c:numCache>
            </c:numRef>
          </c:val>
        </c:ser>
        <c:ser>
          <c:idx val="7"/>
          <c:order val="7"/>
          <c:tx>
            <c:strRef>
              <c:f>'slides15-18'!$B$313</c:f>
              <c:strCache>
                <c:ptCount val="1"/>
                <c:pt idx="0">
                  <c:v>General Technicians</c:v>
                </c:pt>
              </c:strCache>
            </c:strRef>
          </c:tx>
          <c:invertIfNegative val="0"/>
          <c:cat>
            <c:strRef>
              <c:f>'slides15-18'!$C$304:$K$305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'slides15-18'!$C$313:$K$313</c:f>
              <c:numCache>
                <c:formatCode>General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0.75</c:v>
                </c:pt>
                <c:pt idx="5">
                  <c:v>4.0</c:v>
                </c:pt>
                <c:pt idx="6">
                  <c:v>5.0</c:v>
                </c:pt>
                <c:pt idx="7">
                  <c:v>4.75</c:v>
                </c:pt>
                <c:pt idx="8">
                  <c:v>3.0</c:v>
                </c:pt>
              </c:numCache>
            </c:numRef>
          </c:val>
        </c:ser>
        <c:ser>
          <c:idx val="8"/>
          <c:order val="8"/>
          <c:tx>
            <c:strRef>
              <c:f>'slides15-18'!$B$314</c:f>
              <c:strCache>
                <c:ptCount val="1"/>
                <c:pt idx="0">
                  <c:v>Construction Manager</c:v>
                </c:pt>
              </c:strCache>
            </c:strRef>
          </c:tx>
          <c:invertIfNegative val="0"/>
          <c:cat>
            <c:strRef>
              <c:f>'slides15-18'!$C$304:$K$305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'slides15-18'!$C$314:$K$314</c:f>
              <c:numCache>
                <c:formatCode>General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0.75</c:v>
                </c:pt>
                <c:pt idx="3">
                  <c:v>1.99</c:v>
                </c:pt>
                <c:pt idx="4">
                  <c:v>3.31</c:v>
                </c:pt>
                <c:pt idx="5">
                  <c:v>4.38</c:v>
                </c:pt>
                <c:pt idx="6">
                  <c:v>3.63</c:v>
                </c:pt>
                <c:pt idx="7">
                  <c:v>2.31</c:v>
                </c:pt>
                <c:pt idx="8">
                  <c:v>0.99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1535320"/>
        <c:axId val="-2141541352"/>
      </c:barChart>
      <c:catAx>
        <c:axId val="-214153532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1541352"/>
        <c:crosses val="autoZero"/>
        <c:auto val="1"/>
        <c:lblAlgn val="ctr"/>
        <c:lblOffset val="100"/>
        <c:noMultiLvlLbl val="0"/>
      </c:catAx>
      <c:valAx>
        <c:axId val="-2141541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15353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24 A'!$B$326</c:f>
              <c:strCache>
                <c:ptCount val="1"/>
                <c:pt idx="0">
                  <c:v>Lead  Scientist</c:v>
                </c:pt>
              </c:strCache>
            </c:strRef>
          </c:tx>
          <c:invertIfNegative val="0"/>
          <c:cat>
            <c:multiLvlStrRef>
              <c:f>'slide 24 A'!$C$324:$T$325</c:f>
              <c:multiLvlStrCache>
                <c:ptCount val="18"/>
                <c:lvl>
                  <c:pt idx="0">
                    <c:v>ESS</c:v>
                  </c:pt>
                  <c:pt idx="1">
                    <c:v>Partners</c:v>
                  </c:pt>
                  <c:pt idx="2">
                    <c:v>ESS</c:v>
                  </c:pt>
                  <c:pt idx="3">
                    <c:v>Partners</c:v>
                  </c:pt>
                  <c:pt idx="4">
                    <c:v>ESS</c:v>
                  </c:pt>
                  <c:pt idx="5">
                    <c:v>Partners</c:v>
                  </c:pt>
                  <c:pt idx="6">
                    <c:v>ESS</c:v>
                  </c:pt>
                  <c:pt idx="7">
                    <c:v>Partners</c:v>
                  </c:pt>
                  <c:pt idx="8">
                    <c:v>ESS</c:v>
                  </c:pt>
                  <c:pt idx="9">
                    <c:v>Partners</c:v>
                  </c:pt>
                  <c:pt idx="10">
                    <c:v>ESS</c:v>
                  </c:pt>
                  <c:pt idx="11">
                    <c:v>Partners</c:v>
                  </c:pt>
                  <c:pt idx="12">
                    <c:v>ESS</c:v>
                  </c:pt>
                  <c:pt idx="13">
                    <c:v>Partners</c:v>
                  </c:pt>
                  <c:pt idx="14">
                    <c:v>ESS</c:v>
                  </c:pt>
                  <c:pt idx="15">
                    <c:v>Partners</c:v>
                  </c:pt>
                  <c:pt idx="16">
                    <c:v>ESS</c:v>
                  </c:pt>
                  <c:pt idx="17">
                    <c:v>Partners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  <c:pt idx="6">
                    <c:v>2017</c:v>
                  </c:pt>
                  <c:pt idx="8">
                    <c:v>2018</c:v>
                  </c:pt>
                  <c:pt idx="10">
                    <c:v>2019</c:v>
                  </c:pt>
                  <c:pt idx="12">
                    <c:v>2020</c:v>
                  </c:pt>
                  <c:pt idx="14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'slide 24 A'!$C$326:$T$326</c:f>
              <c:numCache>
                <c:formatCode>0.0</c:formatCode>
                <c:ptCount val="18"/>
                <c:pt idx="0">
                  <c:v>2.7</c:v>
                </c:pt>
                <c:pt idx="1">
                  <c:v>0.0</c:v>
                </c:pt>
                <c:pt idx="2">
                  <c:v>3.6</c:v>
                </c:pt>
                <c:pt idx="3">
                  <c:v>2.7</c:v>
                </c:pt>
                <c:pt idx="4">
                  <c:v>4.5</c:v>
                </c:pt>
                <c:pt idx="5">
                  <c:v>5.4</c:v>
                </c:pt>
                <c:pt idx="6">
                  <c:v>6.300000000000001</c:v>
                </c:pt>
                <c:pt idx="7">
                  <c:v>6.300000000000001</c:v>
                </c:pt>
                <c:pt idx="8">
                  <c:v>6.300000000000001</c:v>
                </c:pt>
                <c:pt idx="9">
                  <c:v>6.300000000000001</c:v>
                </c:pt>
                <c:pt idx="10">
                  <c:v>6.300000000000001</c:v>
                </c:pt>
                <c:pt idx="11">
                  <c:v>6.300000000000001</c:v>
                </c:pt>
                <c:pt idx="12">
                  <c:v>3.6</c:v>
                </c:pt>
                <c:pt idx="13">
                  <c:v>6.300000000000001</c:v>
                </c:pt>
                <c:pt idx="14">
                  <c:v>2.7</c:v>
                </c:pt>
                <c:pt idx="15">
                  <c:v>3.6</c:v>
                </c:pt>
                <c:pt idx="16">
                  <c:v>1.8</c:v>
                </c:pt>
                <c:pt idx="17">
                  <c:v>0.9</c:v>
                </c:pt>
              </c:numCache>
            </c:numRef>
          </c:val>
        </c:ser>
        <c:ser>
          <c:idx val="1"/>
          <c:order val="1"/>
          <c:tx>
            <c:strRef>
              <c:f>'slide 24 A'!$B$327</c:f>
              <c:strCache>
                <c:ptCount val="1"/>
                <c:pt idx="0">
                  <c:v>Lead Engineer</c:v>
                </c:pt>
              </c:strCache>
            </c:strRef>
          </c:tx>
          <c:invertIfNegative val="0"/>
          <c:cat>
            <c:multiLvlStrRef>
              <c:f>'slide 24 A'!$C$324:$T$325</c:f>
              <c:multiLvlStrCache>
                <c:ptCount val="18"/>
                <c:lvl>
                  <c:pt idx="0">
                    <c:v>ESS</c:v>
                  </c:pt>
                  <c:pt idx="1">
                    <c:v>Partners</c:v>
                  </c:pt>
                  <c:pt idx="2">
                    <c:v>ESS</c:v>
                  </c:pt>
                  <c:pt idx="3">
                    <c:v>Partners</c:v>
                  </c:pt>
                  <c:pt idx="4">
                    <c:v>ESS</c:v>
                  </c:pt>
                  <c:pt idx="5">
                    <c:v>Partners</c:v>
                  </c:pt>
                  <c:pt idx="6">
                    <c:v>ESS</c:v>
                  </c:pt>
                  <c:pt idx="7">
                    <c:v>Partners</c:v>
                  </c:pt>
                  <c:pt idx="8">
                    <c:v>ESS</c:v>
                  </c:pt>
                  <c:pt idx="9">
                    <c:v>Partners</c:v>
                  </c:pt>
                  <c:pt idx="10">
                    <c:v>ESS</c:v>
                  </c:pt>
                  <c:pt idx="11">
                    <c:v>Partners</c:v>
                  </c:pt>
                  <c:pt idx="12">
                    <c:v>ESS</c:v>
                  </c:pt>
                  <c:pt idx="13">
                    <c:v>Partners</c:v>
                  </c:pt>
                  <c:pt idx="14">
                    <c:v>ESS</c:v>
                  </c:pt>
                  <c:pt idx="15">
                    <c:v>Partners</c:v>
                  </c:pt>
                  <c:pt idx="16">
                    <c:v>ESS</c:v>
                  </c:pt>
                  <c:pt idx="17">
                    <c:v>Partners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  <c:pt idx="6">
                    <c:v>2017</c:v>
                  </c:pt>
                  <c:pt idx="8">
                    <c:v>2018</c:v>
                  </c:pt>
                  <c:pt idx="10">
                    <c:v>2019</c:v>
                  </c:pt>
                  <c:pt idx="12">
                    <c:v>2020</c:v>
                  </c:pt>
                  <c:pt idx="14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'slide 24 A'!$C$327:$T$327</c:f>
              <c:numCache>
                <c:formatCode>0.0</c:formatCode>
                <c:ptCount val="18"/>
                <c:pt idx="0">
                  <c:v>3.0</c:v>
                </c:pt>
                <c:pt idx="1">
                  <c:v>0.0</c:v>
                </c:pt>
                <c:pt idx="2">
                  <c:v>4.0</c:v>
                </c:pt>
                <c:pt idx="3">
                  <c:v>3.0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7.0</c:v>
                </c:pt>
                <c:pt idx="8">
                  <c:v>7.0</c:v>
                </c:pt>
                <c:pt idx="9">
                  <c:v>7.0</c:v>
                </c:pt>
                <c:pt idx="10">
                  <c:v>7.0</c:v>
                </c:pt>
                <c:pt idx="11">
                  <c:v>7.0</c:v>
                </c:pt>
                <c:pt idx="12">
                  <c:v>4.0</c:v>
                </c:pt>
                <c:pt idx="13">
                  <c:v>7.0</c:v>
                </c:pt>
                <c:pt idx="14">
                  <c:v>3.0</c:v>
                </c:pt>
                <c:pt idx="15">
                  <c:v>4.0</c:v>
                </c:pt>
                <c:pt idx="16">
                  <c:v>2.0</c:v>
                </c:pt>
                <c:pt idx="17">
                  <c:v>1.0</c:v>
                </c:pt>
              </c:numCache>
            </c:numRef>
          </c:val>
        </c:ser>
        <c:ser>
          <c:idx val="2"/>
          <c:order val="2"/>
          <c:tx>
            <c:strRef>
              <c:f>'slide 24 A'!$B$328</c:f>
              <c:strCache>
                <c:ptCount val="1"/>
                <c:pt idx="0">
                  <c:v>Detector Group</c:v>
                </c:pt>
              </c:strCache>
            </c:strRef>
          </c:tx>
          <c:invertIfNegative val="0"/>
          <c:cat>
            <c:multiLvlStrRef>
              <c:f>'slide 24 A'!$C$324:$T$325</c:f>
              <c:multiLvlStrCache>
                <c:ptCount val="18"/>
                <c:lvl>
                  <c:pt idx="0">
                    <c:v>ESS</c:v>
                  </c:pt>
                  <c:pt idx="1">
                    <c:v>Partners</c:v>
                  </c:pt>
                  <c:pt idx="2">
                    <c:v>ESS</c:v>
                  </c:pt>
                  <c:pt idx="3">
                    <c:v>Partners</c:v>
                  </c:pt>
                  <c:pt idx="4">
                    <c:v>ESS</c:v>
                  </c:pt>
                  <c:pt idx="5">
                    <c:v>Partners</c:v>
                  </c:pt>
                  <c:pt idx="6">
                    <c:v>ESS</c:v>
                  </c:pt>
                  <c:pt idx="7">
                    <c:v>Partners</c:v>
                  </c:pt>
                  <c:pt idx="8">
                    <c:v>ESS</c:v>
                  </c:pt>
                  <c:pt idx="9">
                    <c:v>Partners</c:v>
                  </c:pt>
                  <c:pt idx="10">
                    <c:v>ESS</c:v>
                  </c:pt>
                  <c:pt idx="11">
                    <c:v>Partners</c:v>
                  </c:pt>
                  <c:pt idx="12">
                    <c:v>ESS</c:v>
                  </c:pt>
                  <c:pt idx="13">
                    <c:v>Partners</c:v>
                  </c:pt>
                  <c:pt idx="14">
                    <c:v>ESS</c:v>
                  </c:pt>
                  <c:pt idx="15">
                    <c:v>Partners</c:v>
                  </c:pt>
                  <c:pt idx="16">
                    <c:v>ESS</c:v>
                  </c:pt>
                  <c:pt idx="17">
                    <c:v>Partners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  <c:pt idx="6">
                    <c:v>2017</c:v>
                  </c:pt>
                  <c:pt idx="8">
                    <c:v>2018</c:v>
                  </c:pt>
                  <c:pt idx="10">
                    <c:v>2019</c:v>
                  </c:pt>
                  <c:pt idx="12">
                    <c:v>2020</c:v>
                  </c:pt>
                  <c:pt idx="14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'slide 24 A'!$C$328:$T$328</c:f>
              <c:numCache>
                <c:formatCode>0.0</c:formatCode>
                <c:ptCount val="18"/>
                <c:pt idx="0">
                  <c:v>1.5</c:v>
                </c:pt>
                <c:pt idx="1">
                  <c:v>0.0</c:v>
                </c:pt>
                <c:pt idx="2">
                  <c:v>2.75</c:v>
                </c:pt>
                <c:pt idx="3">
                  <c:v>0.0</c:v>
                </c:pt>
                <c:pt idx="4">
                  <c:v>3.25</c:v>
                </c:pt>
                <c:pt idx="5">
                  <c:v>0.5</c:v>
                </c:pt>
                <c:pt idx="6">
                  <c:v>5.500000000000001</c:v>
                </c:pt>
                <c:pt idx="7">
                  <c:v>1.0</c:v>
                </c:pt>
                <c:pt idx="8">
                  <c:v>7.58333333333333</c:v>
                </c:pt>
                <c:pt idx="9">
                  <c:v>2.666666666666666</c:v>
                </c:pt>
                <c:pt idx="10">
                  <c:v>10.08333333333334</c:v>
                </c:pt>
                <c:pt idx="11">
                  <c:v>5.166666666666667</c:v>
                </c:pt>
                <c:pt idx="12">
                  <c:v>8.333333333333333</c:v>
                </c:pt>
                <c:pt idx="13">
                  <c:v>6.666666666666667</c:v>
                </c:pt>
                <c:pt idx="14">
                  <c:v>6.5</c:v>
                </c:pt>
                <c:pt idx="15">
                  <c:v>4.0</c:v>
                </c:pt>
                <c:pt idx="16">
                  <c:v>3.5</c:v>
                </c:pt>
                <c:pt idx="17">
                  <c:v>1.0</c:v>
                </c:pt>
              </c:numCache>
            </c:numRef>
          </c:val>
        </c:ser>
        <c:ser>
          <c:idx val="3"/>
          <c:order val="3"/>
          <c:tx>
            <c:strRef>
              <c:f>'slide 24 A'!$B$329</c:f>
              <c:strCache>
                <c:ptCount val="1"/>
                <c:pt idx="0">
                  <c:v>Chopper Group</c:v>
                </c:pt>
              </c:strCache>
            </c:strRef>
          </c:tx>
          <c:invertIfNegative val="0"/>
          <c:cat>
            <c:multiLvlStrRef>
              <c:f>'slide 24 A'!$C$324:$T$325</c:f>
              <c:multiLvlStrCache>
                <c:ptCount val="18"/>
                <c:lvl>
                  <c:pt idx="0">
                    <c:v>ESS</c:v>
                  </c:pt>
                  <c:pt idx="1">
                    <c:v>Partners</c:v>
                  </c:pt>
                  <c:pt idx="2">
                    <c:v>ESS</c:v>
                  </c:pt>
                  <c:pt idx="3">
                    <c:v>Partners</c:v>
                  </c:pt>
                  <c:pt idx="4">
                    <c:v>ESS</c:v>
                  </c:pt>
                  <c:pt idx="5">
                    <c:v>Partners</c:v>
                  </c:pt>
                  <c:pt idx="6">
                    <c:v>ESS</c:v>
                  </c:pt>
                  <c:pt idx="7">
                    <c:v>Partners</c:v>
                  </c:pt>
                  <c:pt idx="8">
                    <c:v>ESS</c:v>
                  </c:pt>
                  <c:pt idx="9">
                    <c:v>Partners</c:v>
                  </c:pt>
                  <c:pt idx="10">
                    <c:v>ESS</c:v>
                  </c:pt>
                  <c:pt idx="11">
                    <c:v>Partners</c:v>
                  </c:pt>
                  <c:pt idx="12">
                    <c:v>ESS</c:v>
                  </c:pt>
                  <c:pt idx="13">
                    <c:v>Partners</c:v>
                  </c:pt>
                  <c:pt idx="14">
                    <c:v>ESS</c:v>
                  </c:pt>
                  <c:pt idx="15">
                    <c:v>Partners</c:v>
                  </c:pt>
                  <c:pt idx="16">
                    <c:v>ESS</c:v>
                  </c:pt>
                  <c:pt idx="17">
                    <c:v>Partners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  <c:pt idx="6">
                    <c:v>2017</c:v>
                  </c:pt>
                  <c:pt idx="8">
                    <c:v>2018</c:v>
                  </c:pt>
                  <c:pt idx="10">
                    <c:v>2019</c:v>
                  </c:pt>
                  <c:pt idx="12">
                    <c:v>2020</c:v>
                  </c:pt>
                  <c:pt idx="14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'slide 24 A'!$C$329:$T$329</c:f>
              <c:numCache>
                <c:formatCode>0.0</c:formatCode>
                <c:ptCount val="18"/>
                <c:pt idx="0">
                  <c:v>0.75</c:v>
                </c:pt>
                <c:pt idx="1">
                  <c:v>0.0</c:v>
                </c:pt>
                <c:pt idx="2">
                  <c:v>1.75</c:v>
                </c:pt>
                <c:pt idx="3">
                  <c:v>0.0</c:v>
                </c:pt>
                <c:pt idx="4">
                  <c:v>2.25</c:v>
                </c:pt>
                <c:pt idx="5">
                  <c:v>0.5</c:v>
                </c:pt>
                <c:pt idx="6">
                  <c:v>2.5</c:v>
                </c:pt>
                <c:pt idx="7">
                  <c:v>1.0</c:v>
                </c:pt>
                <c:pt idx="8">
                  <c:v>3.833333333333334</c:v>
                </c:pt>
                <c:pt idx="9">
                  <c:v>1.166666666666666</c:v>
                </c:pt>
                <c:pt idx="10">
                  <c:v>4.083333333333333</c:v>
                </c:pt>
                <c:pt idx="11">
                  <c:v>2.166666666666666</c:v>
                </c:pt>
                <c:pt idx="12">
                  <c:v>3.083333333333333</c:v>
                </c:pt>
                <c:pt idx="13">
                  <c:v>2.666666666666666</c:v>
                </c:pt>
                <c:pt idx="14">
                  <c:v>2.75</c:v>
                </c:pt>
                <c:pt idx="15">
                  <c:v>1.5</c:v>
                </c:pt>
                <c:pt idx="16">
                  <c:v>1.166666666666667</c:v>
                </c:pt>
                <c:pt idx="17">
                  <c:v>0.333333333333333</c:v>
                </c:pt>
              </c:numCache>
            </c:numRef>
          </c:val>
        </c:ser>
        <c:ser>
          <c:idx val="4"/>
          <c:order val="4"/>
          <c:tx>
            <c:strRef>
              <c:f>'slide 24 A'!$B$330</c:f>
              <c:strCache>
                <c:ptCount val="1"/>
                <c:pt idx="0">
                  <c:v>Optics &amp; Shielding</c:v>
                </c:pt>
              </c:strCache>
            </c:strRef>
          </c:tx>
          <c:invertIfNegative val="0"/>
          <c:cat>
            <c:multiLvlStrRef>
              <c:f>'slide 24 A'!$C$324:$T$325</c:f>
              <c:multiLvlStrCache>
                <c:ptCount val="18"/>
                <c:lvl>
                  <c:pt idx="0">
                    <c:v>ESS</c:v>
                  </c:pt>
                  <c:pt idx="1">
                    <c:v>Partners</c:v>
                  </c:pt>
                  <c:pt idx="2">
                    <c:v>ESS</c:v>
                  </c:pt>
                  <c:pt idx="3">
                    <c:v>Partners</c:v>
                  </c:pt>
                  <c:pt idx="4">
                    <c:v>ESS</c:v>
                  </c:pt>
                  <c:pt idx="5">
                    <c:v>Partners</c:v>
                  </c:pt>
                  <c:pt idx="6">
                    <c:v>ESS</c:v>
                  </c:pt>
                  <c:pt idx="7">
                    <c:v>Partners</c:v>
                  </c:pt>
                  <c:pt idx="8">
                    <c:v>ESS</c:v>
                  </c:pt>
                  <c:pt idx="9">
                    <c:v>Partners</c:v>
                  </c:pt>
                  <c:pt idx="10">
                    <c:v>ESS</c:v>
                  </c:pt>
                  <c:pt idx="11">
                    <c:v>Partners</c:v>
                  </c:pt>
                  <c:pt idx="12">
                    <c:v>ESS</c:v>
                  </c:pt>
                  <c:pt idx="13">
                    <c:v>Partners</c:v>
                  </c:pt>
                  <c:pt idx="14">
                    <c:v>ESS</c:v>
                  </c:pt>
                  <c:pt idx="15">
                    <c:v>Partners</c:v>
                  </c:pt>
                  <c:pt idx="16">
                    <c:v>ESS</c:v>
                  </c:pt>
                  <c:pt idx="17">
                    <c:v>Partners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  <c:pt idx="6">
                    <c:v>2017</c:v>
                  </c:pt>
                  <c:pt idx="8">
                    <c:v>2018</c:v>
                  </c:pt>
                  <c:pt idx="10">
                    <c:v>2019</c:v>
                  </c:pt>
                  <c:pt idx="12">
                    <c:v>2020</c:v>
                  </c:pt>
                  <c:pt idx="14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'slide 24 A'!$C$330:$T$330</c:f>
              <c:numCache>
                <c:formatCode>0.0</c:formatCode>
                <c:ptCount val="18"/>
                <c:pt idx="0">
                  <c:v>1.5</c:v>
                </c:pt>
                <c:pt idx="1">
                  <c:v>0.0</c:v>
                </c:pt>
                <c:pt idx="2">
                  <c:v>3.5</c:v>
                </c:pt>
                <c:pt idx="3">
                  <c:v>0.0</c:v>
                </c:pt>
                <c:pt idx="4">
                  <c:v>4.5</c:v>
                </c:pt>
                <c:pt idx="5">
                  <c:v>1.0</c:v>
                </c:pt>
                <c:pt idx="6">
                  <c:v>5.0</c:v>
                </c:pt>
                <c:pt idx="7">
                  <c:v>2.0</c:v>
                </c:pt>
                <c:pt idx="8">
                  <c:v>4.666666666666666</c:v>
                </c:pt>
                <c:pt idx="9">
                  <c:v>2.333333333333333</c:v>
                </c:pt>
                <c:pt idx="10">
                  <c:v>3.466666666666666</c:v>
                </c:pt>
                <c:pt idx="11">
                  <c:v>2.333333333333333</c:v>
                </c:pt>
                <c:pt idx="12">
                  <c:v>2.366666666666667</c:v>
                </c:pt>
                <c:pt idx="13">
                  <c:v>1.533333333333333</c:v>
                </c:pt>
                <c:pt idx="14">
                  <c:v>1.366666666666667</c:v>
                </c:pt>
                <c:pt idx="15">
                  <c:v>0.533333333333333</c:v>
                </c:pt>
                <c:pt idx="16">
                  <c:v>0.233333333333333</c:v>
                </c:pt>
                <c:pt idx="17">
                  <c:v>0.0666666666666667</c:v>
                </c:pt>
              </c:numCache>
            </c:numRef>
          </c:val>
        </c:ser>
        <c:ser>
          <c:idx val="5"/>
          <c:order val="5"/>
          <c:tx>
            <c:strRef>
              <c:f>'slide 24 A'!$B$331</c:f>
              <c:strCache>
                <c:ptCount val="1"/>
                <c:pt idx="0">
                  <c:v>Electrical Eng.</c:v>
                </c:pt>
              </c:strCache>
            </c:strRef>
          </c:tx>
          <c:invertIfNegative val="0"/>
          <c:cat>
            <c:multiLvlStrRef>
              <c:f>'slide 24 A'!$C$324:$T$325</c:f>
              <c:multiLvlStrCache>
                <c:ptCount val="18"/>
                <c:lvl>
                  <c:pt idx="0">
                    <c:v>ESS</c:v>
                  </c:pt>
                  <c:pt idx="1">
                    <c:v>Partners</c:v>
                  </c:pt>
                  <c:pt idx="2">
                    <c:v>ESS</c:v>
                  </c:pt>
                  <c:pt idx="3">
                    <c:v>Partners</c:v>
                  </c:pt>
                  <c:pt idx="4">
                    <c:v>ESS</c:v>
                  </c:pt>
                  <c:pt idx="5">
                    <c:v>Partners</c:v>
                  </c:pt>
                  <c:pt idx="6">
                    <c:v>ESS</c:v>
                  </c:pt>
                  <c:pt idx="7">
                    <c:v>Partners</c:v>
                  </c:pt>
                  <c:pt idx="8">
                    <c:v>ESS</c:v>
                  </c:pt>
                  <c:pt idx="9">
                    <c:v>Partners</c:v>
                  </c:pt>
                  <c:pt idx="10">
                    <c:v>ESS</c:v>
                  </c:pt>
                  <c:pt idx="11">
                    <c:v>Partners</c:v>
                  </c:pt>
                  <c:pt idx="12">
                    <c:v>ESS</c:v>
                  </c:pt>
                  <c:pt idx="13">
                    <c:v>Partners</c:v>
                  </c:pt>
                  <c:pt idx="14">
                    <c:v>ESS</c:v>
                  </c:pt>
                  <c:pt idx="15">
                    <c:v>Partners</c:v>
                  </c:pt>
                  <c:pt idx="16">
                    <c:v>ESS</c:v>
                  </c:pt>
                  <c:pt idx="17">
                    <c:v>Partners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  <c:pt idx="6">
                    <c:v>2017</c:v>
                  </c:pt>
                  <c:pt idx="8">
                    <c:v>2018</c:v>
                  </c:pt>
                  <c:pt idx="10">
                    <c:v>2019</c:v>
                  </c:pt>
                  <c:pt idx="12">
                    <c:v>2020</c:v>
                  </c:pt>
                  <c:pt idx="14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'slide 24 A'!$C$331:$T$331</c:f>
              <c:numCache>
                <c:formatCode>0.0</c:formatCode>
                <c:ptCount val="18"/>
                <c:pt idx="0">
                  <c:v>0.75</c:v>
                </c:pt>
                <c:pt idx="1">
                  <c:v>0.0</c:v>
                </c:pt>
                <c:pt idx="2">
                  <c:v>1.75</c:v>
                </c:pt>
                <c:pt idx="3">
                  <c:v>0.0</c:v>
                </c:pt>
                <c:pt idx="4">
                  <c:v>2.25</c:v>
                </c:pt>
                <c:pt idx="5">
                  <c:v>0.5</c:v>
                </c:pt>
                <c:pt idx="6">
                  <c:v>3.25</c:v>
                </c:pt>
                <c:pt idx="7">
                  <c:v>1.0</c:v>
                </c:pt>
                <c:pt idx="8">
                  <c:v>5.083333333333333</c:v>
                </c:pt>
                <c:pt idx="9">
                  <c:v>1.666666666666667</c:v>
                </c:pt>
                <c:pt idx="10">
                  <c:v>5.083333333333333</c:v>
                </c:pt>
                <c:pt idx="11">
                  <c:v>3.166666666666667</c:v>
                </c:pt>
                <c:pt idx="12">
                  <c:v>4.166666666666667</c:v>
                </c:pt>
                <c:pt idx="13">
                  <c:v>3.333333333333333</c:v>
                </c:pt>
                <c:pt idx="14">
                  <c:v>3.333333333333333</c:v>
                </c:pt>
                <c:pt idx="15">
                  <c:v>1.666666666666666</c:v>
                </c:pt>
                <c:pt idx="16">
                  <c:v>1.166666666666667</c:v>
                </c:pt>
                <c:pt idx="17">
                  <c:v>0.333333333333333</c:v>
                </c:pt>
              </c:numCache>
            </c:numRef>
          </c:val>
        </c:ser>
        <c:ser>
          <c:idx val="6"/>
          <c:order val="6"/>
          <c:tx>
            <c:strRef>
              <c:f>'slide 24 A'!$B$332</c:f>
              <c:strCache>
                <c:ptCount val="1"/>
                <c:pt idx="0">
                  <c:v>Additional Engineering</c:v>
                </c:pt>
              </c:strCache>
            </c:strRef>
          </c:tx>
          <c:invertIfNegative val="0"/>
          <c:cat>
            <c:multiLvlStrRef>
              <c:f>'slide 24 A'!$C$324:$T$325</c:f>
              <c:multiLvlStrCache>
                <c:ptCount val="18"/>
                <c:lvl>
                  <c:pt idx="0">
                    <c:v>ESS</c:v>
                  </c:pt>
                  <c:pt idx="1">
                    <c:v>Partners</c:v>
                  </c:pt>
                  <c:pt idx="2">
                    <c:v>ESS</c:v>
                  </c:pt>
                  <c:pt idx="3">
                    <c:v>Partners</c:v>
                  </c:pt>
                  <c:pt idx="4">
                    <c:v>ESS</c:v>
                  </c:pt>
                  <c:pt idx="5">
                    <c:v>Partners</c:v>
                  </c:pt>
                  <c:pt idx="6">
                    <c:v>ESS</c:v>
                  </c:pt>
                  <c:pt idx="7">
                    <c:v>Partners</c:v>
                  </c:pt>
                  <c:pt idx="8">
                    <c:v>ESS</c:v>
                  </c:pt>
                  <c:pt idx="9">
                    <c:v>Partners</c:v>
                  </c:pt>
                  <c:pt idx="10">
                    <c:v>ESS</c:v>
                  </c:pt>
                  <c:pt idx="11">
                    <c:v>Partners</c:v>
                  </c:pt>
                  <c:pt idx="12">
                    <c:v>ESS</c:v>
                  </c:pt>
                  <c:pt idx="13">
                    <c:v>Partners</c:v>
                  </c:pt>
                  <c:pt idx="14">
                    <c:v>ESS</c:v>
                  </c:pt>
                  <c:pt idx="15">
                    <c:v>Partners</c:v>
                  </c:pt>
                  <c:pt idx="16">
                    <c:v>ESS</c:v>
                  </c:pt>
                  <c:pt idx="17">
                    <c:v>Partners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  <c:pt idx="6">
                    <c:v>2017</c:v>
                  </c:pt>
                  <c:pt idx="8">
                    <c:v>2018</c:v>
                  </c:pt>
                  <c:pt idx="10">
                    <c:v>2019</c:v>
                  </c:pt>
                  <c:pt idx="12">
                    <c:v>2020</c:v>
                  </c:pt>
                  <c:pt idx="14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'slide 24 A'!$C$332:$T$332</c:f>
              <c:numCache>
                <c:formatCode>0.0</c:formatCode>
                <c:ptCount val="18"/>
                <c:pt idx="0">
                  <c:v>0.0</c:v>
                </c:pt>
                <c:pt idx="1">
                  <c:v>0.0</c:v>
                </c:pt>
                <c:pt idx="2">
                  <c:v>3.0</c:v>
                </c:pt>
                <c:pt idx="3">
                  <c:v>0.0</c:v>
                </c:pt>
                <c:pt idx="4">
                  <c:v>8.5</c:v>
                </c:pt>
                <c:pt idx="5">
                  <c:v>3.0</c:v>
                </c:pt>
                <c:pt idx="6">
                  <c:v>8.0</c:v>
                </c:pt>
                <c:pt idx="7">
                  <c:v>10.5</c:v>
                </c:pt>
                <c:pt idx="8">
                  <c:v>9.0</c:v>
                </c:pt>
                <c:pt idx="9">
                  <c:v>13.0</c:v>
                </c:pt>
                <c:pt idx="10">
                  <c:v>9.0</c:v>
                </c:pt>
                <c:pt idx="11">
                  <c:v>10.0</c:v>
                </c:pt>
                <c:pt idx="12">
                  <c:v>4.5</c:v>
                </c:pt>
                <c:pt idx="13">
                  <c:v>6.0</c:v>
                </c:pt>
                <c:pt idx="14">
                  <c:v>2.5</c:v>
                </c:pt>
                <c:pt idx="15">
                  <c:v>2.5</c:v>
                </c:pt>
                <c:pt idx="16">
                  <c:v>1.0</c:v>
                </c:pt>
                <c:pt idx="17">
                  <c:v>0.5</c:v>
                </c:pt>
              </c:numCache>
            </c:numRef>
          </c:val>
        </c:ser>
        <c:ser>
          <c:idx val="7"/>
          <c:order val="7"/>
          <c:tx>
            <c:strRef>
              <c:f>'slide 24 A'!$B$333</c:f>
              <c:strCache>
                <c:ptCount val="1"/>
                <c:pt idx="0">
                  <c:v>General Technicians</c:v>
                </c:pt>
              </c:strCache>
            </c:strRef>
          </c:tx>
          <c:invertIfNegative val="0"/>
          <c:cat>
            <c:multiLvlStrRef>
              <c:f>'slide 24 A'!$C$324:$T$325</c:f>
              <c:multiLvlStrCache>
                <c:ptCount val="18"/>
                <c:lvl>
                  <c:pt idx="0">
                    <c:v>ESS</c:v>
                  </c:pt>
                  <c:pt idx="1">
                    <c:v>Partners</c:v>
                  </c:pt>
                  <c:pt idx="2">
                    <c:v>ESS</c:v>
                  </c:pt>
                  <c:pt idx="3">
                    <c:v>Partners</c:v>
                  </c:pt>
                  <c:pt idx="4">
                    <c:v>ESS</c:v>
                  </c:pt>
                  <c:pt idx="5">
                    <c:v>Partners</c:v>
                  </c:pt>
                  <c:pt idx="6">
                    <c:v>ESS</c:v>
                  </c:pt>
                  <c:pt idx="7">
                    <c:v>Partners</c:v>
                  </c:pt>
                  <c:pt idx="8">
                    <c:v>ESS</c:v>
                  </c:pt>
                  <c:pt idx="9">
                    <c:v>Partners</c:v>
                  </c:pt>
                  <c:pt idx="10">
                    <c:v>ESS</c:v>
                  </c:pt>
                  <c:pt idx="11">
                    <c:v>Partners</c:v>
                  </c:pt>
                  <c:pt idx="12">
                    <c:v>ESS</c:v>
                  </c:pt>
                  <c:pt idx="13">
                    <c:v>Partners</c:v>
                  </c:pt>
                  <c:pt idx="14">
                    <c:v>ESS</c:v>
                  </c:pt>
                  <c:pt idx="15">
                    <c:v>Partners</c:v>
                  </c:pt>
                  <c:pt idx="16">
                    <c:v>ESS</c:v>
                  </c:pt>
                  <c:pt idx="17">
                    <c:v>Partners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  <c:pt idx="6">
                    <c:v>2017</c:v>
                  </c:pt>
                  <c:pt idx="8">
                    <c:v>2018</c:v>
                  </c:pt>
                  <c:pt idx="10">
                    <c:v>2019</c:v>
                  </c:pt>
                  <c:pt idx="12">
                    <c:v>2020</c:v>
                  </c:pt>
                  <c:pt idx="14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'slide 24 A'!$C$333:$T$333</c:f>
              <c:numCache>
                <c:formatCode>0.0</c:formatCode>
                <c:ptCount val="1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0.75</c:v>
                </c:pt>
                <c:pt idx="9">
                  <c:v>0.0</c:v>
                </c:pt>
                <c:pt idx="10">
                  <c:v>3.5</c:v>
                </c:pt>
                <c:pt idx="11">
                  <c:v>0.5</c:v>
                </c:pt>
                <c:pt idx="12">
                  <c:v>2.490000000000001</c:v>
                </c:pt>
                <c:pt idx="13">
                  <c:v>2.51</c:v>
                </c:pt>
                <c:pt idx="14">
                  <c:v>2.573333333333334</c:v>
                </c:pt>
                <c:pt idx="15">
                  <c:v>2.176666666666667</c:v>
                </c:pt>
                <c:pt idx="16">
                  <c:v>2.33</c:v>
                </c:pt>
                <c:pt idx="17">
                  <c:v>0.67</c:v>
                </c:pt>
              </c:numCache>
            </c:numRef>
          </c:val>
        </c:ser>
        <c:ser>
          <c:idx val="8"/>
          <c:order val="8"/>
          <c:tx>
            <c:strRef>
              <c:f>'slide 24 A'!$B$334</c:f>
              <c:strCache>
                <c:ptCount val="1"/>
                <c:pt idx="0">
                  <c:v>Construction Manager</c:v>
                </c:pt>
              </c:strCache>
            </c:strRef>
          </c:tx>
          <c:invertIfNegative val="0"/>
          <c:cat>
            <c:multiLvlStrRef>
              <c:f>'slide 24 A'!$C$324:$T$325</c:f>
              <c:multiLvlStrCache>
                <c:ptCount val="18"/>
                <c:lvl>
                  <c:pt idx="0">
                    <c:v>ESS</c:v>
                  </c:pt>
                  <c:pt idx="1">
                    <c:v>Partners</c:v>
                  </c:pt>
                  <c:pt idx="2">
                    <c:v>ESS</c:v>
                  </c:pt>
                  <c:pt idx="3">
                    <c:v>Partners</c:v>
                  </c:pt>
                  <c:pt idx="4">
                    <c:v>ESS</c:v>
                  </c:pt>
                  <c:pt idx="5">
                    <c:v>Partners</c:v>
                  </c:pt>
                  <c:pt idx="6">
                    <c:v>ESS</c:v>
                  </c:pt>
                  <c:pt idx="7">
                    <c:v>Partners</c:v>
                  </c:pt>
                  <c:pt idx="8">
                    <c:v>ESS</c:v>
                  </c:pt>
                  <c:pt idx="9">
                    <c:v>Partners</c:v>
                  </c:pt>
                  <c:pt idx="10">
                    <c:v>ESS</c:v>
                  </c:pt>
                  <c:pt idx="11">
                    <c:v>Partners</c:v>
                  </c:pt>
                  <c:pt idx="12">
                    <c:v>ESS</c:v>
                  </c:pt>
                  <c:pt idx="13">
                    <c:v>Partners</c:v>
                  </c:pt>
                  <c:pt idx="14">
                    <c:v>ESS</c:v>
                  </c:pt>
                  <c:pt idx="15">
                    <c:v>Partners</c:v>
                  </c:pt>
                  <c:pt idx="16">
                    <c:v>ESS</c:v>
                  </c:pt>
                  <c:pt idx="17">
                    <c:v>Partners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  <c:pt idx="6">
                    <c:v>2017</c:v>
                  </c:pt>
                  <c:pt idx="8">
                    <c:v>2018</c:v>
                  </c:pt>
                  <c:pt idx="10">
                    <c:v>2019</c:v>
                  </c:pt>
                  <c:pt idx="12">
                    <c:v>2020</c:v>
                  </c:pt>
                  <c:pt idx="14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'slide 24 A'!$C$334:$T$334</c:f>
              <c:numCache>
                <c:formatCode>0.0</c:formatCode>
                <c:ptCount val="1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0.75</c:v>
                </c:pt>
                <c:pt idx="5">
                  <c:v>0.0</c:v>
                </c:pt>
                <c:pt idx="6">
                  <c:v>1.99</c:v>
                </c:pt>
                <c:pt idx="7">
                  <c:v>0.0</c:v>
                </c:pt>
                <c:pt idx="8">
                  <c:v>3.31</c:v>
                </c:pt>
                <c:pt idx="9">
                  <c:v>0.0</c:v>
                </c:pt>
                <c:pt idx="10">
                  <c:v>4.380000000000001</c:v>
                </c:pt>
                <c:pt idx="11">
                  <c:v>0.0</c:v>
                </c:pt>
                <c:pt idx="12">
                  <c:v>3.63</c:v>
                </c:pt>
                <c:pt idx="13">
                  <c:v>0.0</c:v>
                </c:pt>
                <c:pt idx="14">
                  <c:v>2.31</c:v>
                </c:pt>
                <c:pt idx="15">
                  <c:v>0.0</c:v>
                </c:pt>
                <c:pt idx="16">
                  <c:v>0.99</c:v>
                </c:pt>
                <c:pt idx="17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3891304"/>
        <c:axId val="-2113888392"/>
      </c:barChart>
      <c:catAx>
        <c:axId val="-211389130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3888392"/>
        <c:crosses val="autoZero"/>
        <c:auto val="1"/>
        <c:lblAlgn val="ctr"/>
        <c:lblOffset val="100"/>
        <c:noMultiLvlLbl val="0"/>
      </c:catAx>
      <c:valAx>
        <c:axId val="-2113888392"/>
        <c:scaling>
          <c:orientation val="minMax"/>
          <c:max val="25.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-21138913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'slides15-18'!$B$306</c:f>
              <c:strCache>
                <c:ptCount val="1"/>
                <c:pt idx="0">
                  <c:v>Lead  Scientist</c:v>
                </c:pt>
              </c:strCache>
            </c:strRef>
          </c:tx>
          <c:invertIfNegative val="0"/>
          <c:cat>
            <c:strRef>
              <c:f>'slides15-18'!$C$304:$K$305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'slides15-18'!$C$306:$K$306</c:f>
              <c:numCache>
                <c:formatCode>General</c:formatCode>
                <c:ptCount val="9"/>
                <c:pt idx="0">
                  <c:v>2.7</c:v>
                </c:pt>
                <c:pt idx="1">
                  <c:v>6.300000000000001</c:v>
                </c:pt>
                <c:pt idx="2">
                  <c:v>9.900000000000002</c:v>
                </c:pt>
                <c:pt idx="3">
                  <c:v>12.6</c:v>
                </c:pt>
                <c:pt idx="4">
                  <c:v>12.6</c:v>
                </c:pt>
                <c:pt idx="5">
                  <c:v>12.6</c:v>
                </c:pt>
                <c:pt idx="6">
                  <c:v>9.900000000000002</c:v>
                </c:pt>
                <c:pt idx="7">
                  <c:v>6.300000000000001</c:v>
                </c:pt>
                <c:pt idx="8">
                  <c:v>2.7</c:v>
                </c:pt>
              </c:numCache>
            </c:numRef>
          </c:val>
        </c:ser>
        <c:ser>
          <c:idx val="1"/>
          <c:order val="1"/>
          <c:tx>
            <c:strRef>
              <c:f>'slides15-18'!$B$307</c:f>
              <c:strCache>
                <c:ptCount val="1"/>
                <c:pt idx="0">
                  <c:v>Lead Engineer</c:v>
                </c:pt>
              </c:strCache>
            </c:strRef>
          </c:tx>
          <c:invertIfNegative val="0"/>
          <c:cat>
            <c:strRef>
              <c:f>'slides15-18'!$C$304:$K$305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'slides15-18'!$C$307:$K$307</c:f>
              <c:numCache>
                <c:formatCode>General</c:formatCode>
                <c:ptCount val="9"/>
                <c:pt idx="0">
                  <c:v>3.0</c:v>
                </c:pt>
                <c:pt idx="1">
                  <c:v>7.0</c:v>
                </c:pt>
                <c:pt idx="2">
                  <c:v>11.0</c:v>
                </c:pt>
                <c:pt idx="3">
                  <c:v>14.0</c:v>
                </c:pt>
                <c:pt idx="4">
                  <c:v>14.0</c:v>
                </c:pt>
                <c:pt idx="5">
                  <c:v>14.0</c:v>
                </c:pt>
                <c:pt idx="6">
                  <c:v>11.0</c:v>
                </c:pt>
                <c:pt idx="7">
                  <c:v>7.0</c:v>
                </c:pt>
                <c:pt idx="8">
                  <c:v>3.0</c:v>
                </c:pt>
              </c:numCache>
            </c:numRef>
          </c:val>
        </c:ser>
        <c:ser>
          <c:idx val="2"/>
          <c:order val="2"/>
          <c:tx>
            <c:strRef>
              <c:f>'slides15-18'!$B$308</c:f>
              <c:strCache>
                <c:ptCount val="1"/>
                <c:pt idx="0">
                  <c:v>Detector Group</c:v>
                </c:pt>
              </c:strCache>
            </c:strRef>
          </c:tx>
          <c:invertIfNegative val="0"/>
          <c:cat>
            <c:strRef>
              <c:f>'slides15-18'!$C$304:$K$305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'slides15-18'!$C$308:$K$308</c:f>
              <c:numCache>
                <c:formatCode>General</c:formatCode>
                <c:ptCount val="9"/>
                <c:pt idx="0">
                  <c:v>1.5</c:v>
                </c:pt>
                <c:pt idx="1">
                  <c:v>2.75</c:v>
                </c:pt>
                <c:pt idx="2">
                  <c:v>3.75</c:v>
                </c:pt>
                <c:pt idx="3">
                  <c:v>6.5</c:v>
                </c:pt>
                <c:pt idx="4">
                  <c:v>10.25</c:v>
                </c:pt>
                <c:pt idx="5">
                  <c:v>15.25</c:v>
                </c:pt>
                <c:pt idx="6">
                  <c:v>15.0</c:v>
                </c:pt>
                <c:pt idx="7">
                  <c:v>10.5</c:v>
                </c:pt>
                <c:pt idx="8">
                  <c:v>4.5</c:v>
                </c:pt>
              </c:numCache>
            </c:numRef>
          </c:val>
        </c:ser>
        <c:ser>
          <c:idx val="3"/>
          <c:order val="3"/>
          <c:tx>
            <c:strRef>
              <c:f>'slides15-18'!$B$309</c:f>
              <c:strCache>
                <c:ptCount val="1"/>
                <c:pt idx="0">
                  <c:v>Chopper Group</c:v>
                </c:pt>
              </c:strCache>
            </c:strRef>
          </c:tx>
          <c:invertIfNegative val="0"/>
          <c:cat>
            <c:strRef>
              <c:f>'slides15-18'!$C$304:$K$305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'slides15-18'!$C$309:$K$309</c:f>
              <c:numCache>
                <c:formatCode>General</c:formatCode>
                <c:ptCount val="9"/>
                <c:pt idx="0">
                  <c:v>0.75</c:v>
                </c:pt>
                <c:pt idx="1">
                  <c:v>1.75</c:v>
                </c:pt>
                <c:pt idx="2">
                  <c:v>2.75</c:v>
                </c:pt>
                <c:pt idx="3">
                  <c:v>3.5</c:v>
                </c:pt>
                <c:pt idx="4">
                  <c:v>5.0</c:v>
                </c:pt>
                <c:pt idx="5">
                  <c:v>6.25</c:v>
                </c:pt>
                <c:pt idx="6">
                  <c:v>5.75</c:v>
                </c:pt>
                <c:pt idx="7">
                  <c:v>4.25</c:v>
                </c:pt>
                <c:pt idx="8">
                  <c:v>1.5</c:v>
                </c:pt>
              </c:numCache>
            </c:numRef>
          </c:val>
        </c:ser>
        <c:ser>
          <c:idx val="4"/>
          <c:order val="4"/>
          <c:tx>
            <c:strRef>
              <c:f>'slides15-18'!$B$310</c:f>
              <c:strCache>
                <c:ptCount val="1"/>
                <c:pt idx="0">
                  <c:v>Optics &amp; Shielding</c:v>
                </c:pt>
              </c:strCache>
            </c:strRef>
          </c:tx>
          <c:invertIfNegative val="0"/>
          <c:cat>
            <c:strRef>
              <c:f>'slides15-18'!$C$304:$K$305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'slides15-18'!$C$310:$K$310</c:f>
              <c:numCache>
                <c:formatCode>General</c:formatCode>
                <c:ptCount val="9"/>
                <c:pt idx="0">
                  <c:v>1.5</c:v>
                </c:pt>
                <c:pt idx="1">
                  <c:v>3.5</c:v>
                </c:pt>
                <c:pt idx="2">
                  <c:v>5.5</c:v>
                </c:pt>
                <c:pt idx="3">
                  <c:v>7.0</c:v>
                </c:pt>
                <c:pt idx="4">
                  <c:v>7.0</c:v>
                </c:pt>
                <c:pt idx="5">
                  <c:v>5.8</c:v>
                </c:pt>
                <c:pt idx="6">
                  <c:v>3.9</c:v>
                </c:pt>
                <c:pt idx="7">
                  <c:v>1.9</c:v>
                </c:pt>
                <c:pt idx="8">
                  <c:v>0.3</c:v>
                </c:pt>
              </c:numCache>
            </c:numRef>
          </c:val>
        </c:ser>
        <c:ser>
          <c:idx val="5"/>
          <c:order val="5"/>
          <c:tx>
            <c:strRef>
              <c:f>'slides15-18'!$B$311</c:f>
              <c:strCache>
                <c:ptCount val="1"/>
                <c:pt idx="0">
                  <c:v>Electrical Eng.</c:v>
                </c:pt>
              </c:strCache>
            </c:strRef>
          </c:tx>
          <c:invertIfNegative val="0"/>
          <c:cat>
            <c:strRef>
              <c:f>'slides15-18'!$C$304:$K$305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'slides15-18'!$C$311:$K$311</c:f>
              <c:numCache>
                <c:formatCode>General</c:formatCode>
                <c:ptCount val="9"/>
                <c:pt idx="0">
                  <c:v>0.75</c:v>
                </c:pt>
                <c:pt idx="1">
                  <c:v>1.75</c:v>
                </c:pt>
                <c:pt idx="2">
                  <c:v>2.75</c:v>
                </c:pt>
                <c:pt idx="3">
                  <c:v>4.25</c:v>
                </c:pt>
                <c:pt idx="4">
                  <c:v>6.75</c:v>
                </c:pt>
                <c:pt idx="5">
                  <c:v>8.25</c:v>
                </c:pt>
                <c:pt idx="6">
                  <c:v>7.5</c:v>
                </c:pt>
                <c:pt idx="7">
                  <c:v>5.0</c:v>
                </c:pt>
                <c:pt idx="8">
                  <c:v>1.5</c:v>
                </c:pt>
              </c:numCache>
            </c:numRef>
          </c:val>
        </c:ser>
        <c:ser>
          <c:idx val="6"/>
          <c:order val="6"/>
          <c:tx>
            <c:strRef>
              <c:f>'slides15-18'!$B$312</c:f>
              <c:strCache>
                <c:ptCount val="1"/>
                <c:pt idx="0">
                  <c:v>Additional Engineering</c:v>
                </c:pt>
              </c:strCache>
            </c:strRef>
          </c:tx>
          <c:invertIfNegative val="0"/>
          <c:cat>
            <c:strRef>
              <c:f>'slides15-18'!$C$304:$K$305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'slides15-18'!$C$312:$K$312</c:f>
              <c:numCache>
                <c:formatCode>General</c:formatCode>
                <c:ptCount val="9"/>
                <c:pt idx="0">
                  <c:v>0.0</c:v>
                </c:pt>
                <c:pt idx="1">
                  <c:v>3.0</c:v>
                </c:pt>
                <c:pt idx="2">
                  <c:v>11.5</c:v>
                </c:pt>
                <c:pt idx="3">
                  <c:v>18.5</c:v>
                </c:pt>
                <c:pt idx="4">
                  <c:v>22.0</c:v>
                </c:pt>
                <c:pt idx="5">
                  <c:v>19.0</c:v>
                </c:pt>
                <c:pt idx="6">
                  <c:v>10.5</c:v>
                </c:pt>
                <c:pt idx="7">
                  <c:v>5.0</c:v>
                </c:pt>
                <c:pt idx="8">
                  <c:v>1.5</c:v>
                </c:pt>
              </c:numCache>
            </c:numRef>
          </c:val>
        </c:ser>
        <c:ser>
          <c:idx val="7"/>
          <c:order val="7"/>
          <c:tx>
            <c:strRef>
              <c:f>'slides15-18'!$B$313</c:f>
              <c:strCache>
                <c:ptCount val="1"/>
                <c:pt idx="0">
                  <c:v>General Technicians</c:v>
                </c:pt>
              </c:strCache>
            </c:strRef>
          </c:tx>
          <c:invertIfNegative val="0"/>
          <c:cat>
            <c:strRef>
              <c:f>'slides15-18'!$C$304:$K$305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'slides15-18'!$C$313:$K$313</c:f>
              <c:numCache>
                <c:formatCode>General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0.75</c:v>
                </c:pt>
                <c:pt idx="5">
                  <c:v>4.0</c:v>
                </c:pt>
                <c:pt idx="6">
                  <c:v>5.0</c:v>
                </c:pt>
                <c:pt idx="7">
                  <c:v>4.75</c:v>
                </c:pt>
                <c:pt idx="8">
                  <c:v>3.0</c:v>
                </c:pt>
              </c:numCache>
            </c:numRef>
          </c:val>
        </c:ser>
        <c:ser>
          <c:idx val="8"/>
          <c:order val="8"/>
          <c:tx>
            <c:strRef>
              <c:f>'slides15-18'!$B$314</c:f>
              <c:strCache>
                <c:ptCount val="1"/>
                <c:pt idx="0">
                  <c:v>Construction Manager</c:v>
                </c:pt>
              </c:strCache>
            </c:strRef>
          </c:tx>
          <c:invertIfNegative val="0"/>
          <c:cat>
            <c:strRef>
              <c:f>'slides15-18'!$C$304:$K$305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'slides15-18'!$C$314:$K$314</c:f>
              <c:numCache>
                <c:formatCode>General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0.75</c:v>
                </c:pt>
                <c:pt idx="3">
                  <c:v>1.99</c:v>
                </c:pt>
                <c:pt idx="4">
                  <c:v>3.31</c:v>
                </c:pt>
                <c:pt idx="5">
                  <c:v>4.38</c:v>
                </c:pt>
                <c:pt idx="6">
                  <c:v>3.63</c:v>
                </c:pt>
                <c:pt idx="7">
                  <c:v>2.31</c:v>
                </c:pt>
                <c:pt idx="8">
                  <c:v>0.99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3799752"/>
        <c:axId val="-2113786024"/>
      </c:barChart>
      <c:catAx>
        <c:axId val="-211379975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3786024"/>
        <c:crosses val="autoZero"/>
        <c:auto val="1"/>
        <c:lblAlgn val="ctr"/>
        <c:lblOffset val="100"/>
        <c:noMultiLvlLbl val="0"/>
      </c:catAx>
      <c:valAx>
        <c:axId val="-2113786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37997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24 A'!$B$326</c:f>
              <c:strCache>
                <c:ptCount val="1"/>
                <c:pt idx="0">
                  <c:v>Lead  Scientist</c:v>
                </c:pt>
              </c:strCache>
            </c:strRef>
          </c:tx>
          <c:invertIfNegative val="0"/>
          <c:cat>
            <c:multiLvlStrRef>
              <c:f>'slide 24 A'!$C$324:$T$325</c:f>
              <c:multiLvlStrCache>
                <c:ptCount val="18"/>
                <c:lvl>
                  <c:pt idx="0">
                    <c:v>ESS</c:v>
                  </c:pt>
                  <c:pt idx="1">
                    <c:v>Partners</c:v>
                  </c:pt>
                  <c:pt idx="2">
                    <c:v>ESS</c:v>
                  </c:pt>
                  <c:pt idx="3">
                    <c:v>Partners</c:v>
                  </c:pt>
                  <c:pt idx="4">
                    <c:v>ESS</c:v>
                  </c:pt>
                  <c:pt idx="5">
                    <c:v>Partners</c:v>
                  </c:pt>
                  <c:pt idx="6">
                    <c:v>ESS</c:v>
                  </c:pt>
                  <c:pt idx="7">
                    <c:v>Partners</c:v>
                  </c:pt>
                  <c:pt idx="8">
                    <c:v>ESS</c:v>
                  </c:pt>
                  <c:pt idx="9">
                    <c:v>Partners</c:v>
                  </c:pt>
                  <c:pt idx="10">
                    <c:v>ESS</c:v>
                  </c:pt>
                  <c:pt idx="11">
                    <c:v>Partners</c:v>
                  </c:pt>
                  <c:pt idx="12">
                    <c:v>ESS</c:v>
                  </c:pt>
                  <c:pt idx="13">
                    <c:v>Partners</c:v>
                  </c:pt>
                  <c:pt idx="14">
                    <c:v>ESS</c:v>
                  </c:pt>
                  <c:pt idx="15">
                    <c:v>Partners</c:v>
                  </c:pt>
                  <c:pt idx="16">
                    <c:v>ESS</c:v>
                  </c:pt>
                  <c:pt idx="17">
                    <c:v>Partners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  <c:pt idx="6">
                    <c:v>2017</c:v>
                  </c:pt>
                  <c:pt idx="8">
                    <c:v>2018</c:v>
                  </c:pt>
                  <c:pt idx="10">
                    <c:v>2019</c:v>
                  </c:pt>
                  <c:pt idx="12">
                    <c:v>2020</c:v>
                  </c:pt>
                  <c:pt idx="14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'slide 24 A'!$C$326:$T$326</c:f>
              <c:numCache>
                <c:formatCode>0.0</c:formatCode>
                <c:ptCount val="18"/>
                <c:pt idx="0">
                  <c:v>2.7</c:v>
                </c:pt>
                <c:pt idx="1">
                  <c:v>0.0</c:v>
                </c:pt>
                <c:pt idx="2">
                  <c:v>3.6</c:v>
                </c:pt>
                <c:pt idx="3">
                  <c:v>2.7</c:v>
                </c:pt>
                <c:pt idx="4">
                  <c:v>4.5</c:v>
                </c:pt>
                <c:pt idx="5">
                  <c:v>5.4</c:v>
                </c:pt>
                <c:pt idx="6">
                  <c:v>6.300000000000001</c:v>
                </c:pt>
                <c:pt idx="7">
                  <c:v>6.300000000000001</c:v>
                </c:pt>
                <c:pt idx="8">
                  <c:v>6.300000000000001</c:v>
                </c:pt>
                <c:pt idx="9">
                  <c:v>6.300000000000001</c:v>
                </c:pt>
                <c:pt idx="10">
                  <c:v>6.300000000000001</c:v>
                </c:pt>
                <c:pt idx="11">
                  <c:v>6.300000000000001</c:v>
                </c:pt>
                <c:pt idx="12">
                  <c:v>3.6</c:v>
                </c:pt>
                <c:pt idx="13">
                  <c:v>6.300000000000001</c:v>
                </c:pt>
                <c:pt idx="14">
                  <c:v>2.7</c:v>
                </c:pt>
                <c:pt idx="15">
                  <c:v>3.6</c:v>
                </c:pt>
                <c:pt idx="16">
                  <c:v>1.8</c:v>
                </c:pt>
                <c:pt idx="17">
                  <c:v>0.9</c:v>
                </c:pt>
              </c:numCache>
            </c:numRef>
          </c:val>
        </c:ser>
        <c:ser>
          <c:idx val="1"/>
          <c:order val="1"/>
          <c:tx>
            <c:strRef>
              <c:f>'slide 24 A'!$B$327</c:f>
              <c:strCache>
                <c:ptCount val="1"/>
                <c:pt idx="0">
                  <c:v>Lead Engineer</c:v>
                </c:pt>
              </c:strCache>
            </c:strRef>
          </c:tx>
          <c:invertIfNegative val="0"/>
          <c:cat>
            <c:multiLvlStrRef>
              <c:f>'slide 24 A'!$C$324:$T$325</c:f>
              <c:multiLvlStrCache>
                <c:ptCount val="18"/>
                <c:lvl>
                  <c:pt idx="0">
                    <c:v>ESS</c:v>
                  </c:pt>
                  <c:pt idx="1">
                    <c:v>Partners</c:v>
                  </c:pt>
                  <c:pt idx="2">
                    <c:v>ESS</c:v>
                  </c:pt>
                  <c:pt idx="3">
                    <c:v>Partners</c:v>
                  </c:pt>
                  <c:pt idx="4">
                    <c:v>ESS</c:v>
                  </c:pt>
                  <c:pt idx="5">
                    <c:v>Partners</c:v>
                  </c:pt>
                  <c:pt idx="6">
                    <c:v>ESS</c:v>
                  </c:pt>
                  <c:pt idx="7">
                    <c:v>Partners</c:v>
                  </c:pt>
                  <c:pt idx="8">
                    <c:v>ESS</c:v>
                  </c:pt>
                  <c:pt idx="9">
                    <c:v>Partners</c:v>
                  </c:pt>
                  <c:pt idx="10">
                    <c:v>ESS</c:v>
                  </c:pt>
                  <c:pt idx="11">
                    <c:v>Partners</c:v>
                  </c:pt>
                  <c:pt idx="12">
                    <c:v>ESS</c:v>
                  </c:pt>
                  <c:pt idx="13">
                    <c:v>Partners</c:v>
                  </c:pt>
                  <c:pt idx="14">
                    <c:v>ESS</c:v>
                  </c:pt>
                  <c:pt idx="15">
                    <c:v>Partners</c:v>
                  </c:pt>
                  <c:pt idx="16">
                    <c:v>ESS</c:v>
                  </c:pt>
                  <c:pt idx="17">
                    <c:v>Partners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  <c:pt idx="6">
                    <c:v>2017</c:v>
                  </c:pt>
                  <c:pt idx="8">
                    <c:v>2018</c:v>
                  </c:pt>
                  <c:pt idx="10">
                    <c:v>2019</c:v>
                  </c:pt>
                  <c:pt idx="12">
                    <c:v>2020</c:v>
                  </c:pt>
                  <c:pt idx="14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'slide 24 A'!$C$327:$T$327</c:f>
              <c:numCache>
                <c:formatCode>0.0</c:formatCode>
                <c:ptCount val="18"/>
                <c:pt idx="0">
                  <c:v>3.0</c:v>
                </c:pt>
                <c:pt idx="1">
                  <c:v>0.0</c:v>
                </c:pt>
                <c:pt idx="2">
                  <c:v>4.0</c:v>
                </c:pt>
                <c:pt idx="3">
                  <c:v>3.0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7.0</c:v>
                </c:pt>
                <c:pt idx="8">
                  <c:v>7.0</c:v>
                </c:pt>
                <c:pt idx="9">
                  <c:v>7.0</c:v>
                </c:pt>
                <c:pt idx="10">
                  <c:v>7.0</c:v>
                </c:pt>
                <c:pt idx="11">
                  <c:v>7.0</c:v>
                </c:pt>
                <c:pt idx="12">
                  <c:v>4.0</c:v>
                </c:pt>
                <c:pt idx="13">
                  <c:v>7.0</c:v>
                </c:pt>
                <c:pt idx="14">
                  <c:v>3.0</c:v>
                </c:pt>
                <c:pt idx="15">
                  <c:v>4.0</c:v>
                </c:pt>
                <c:pt idx="16">
                  <c:v>2.0</c:v>
                </c:pt>
                <c:pt idx="17">
                  <c:v>1.0</c:v>
                </c:pt>
              </c:numCache>
            </c:numRef>
          </c:val>
        </c:ser>
        <c:ser>
          <c:idx val="2"/>
          <c:order val="2"/>
          <c:tx>
            <c:strRef>
              <c:f>'slide 24 A'!$B$328</c:f>
              <c:strCache>
                <c:ptCount val="1"/>
                <c:pt idx="0">
                  <c:v>Detector Group</c:v>
                </c:pt>
              </c:strCache>
            </c:strRef>
          </c:tx>
          <c:invertIfNegative val="0"/>
          <c:cat>
            <c:multiLvlStrRef>
              <c:f>'slide 24 A'!$C$324:$T$325</c:f>
              <c:multiLvlStrCache>
                <c:ptCount val="18"/>
                <c:lvl>
                  <c:pt idx="0">
                    <c:v>ESS</c:v>
                  </c:pt>
                  <c:pt idx="1">
                    <c:v>Partners</c:v>
                  </c:pt>
                  <c:pt idx="2">
                    <c:v>ESS</c:v>
                  </c:pt>
                  <c:pt idx="3">
                    <c:v>Partners</c:v>
                  </c:pt>
                  <c:pt idx="4">
                    <c:v>ESS</c:v>
                  </c:pt>
                  <c:pt idx="5">
                    <c:v>Partners</c:v>
                  </c:pt>
                  <c:pt idx="6">
                    <c:v>ESS</c:v>
                  </c:pt>
                  <c:pt idx="7">
                    <c:v>Partners</c:v>
                  </c:pt>
                  <c:pt idx="8">
                    <c:v>ESS</c:v>
                  </c:pt>
                  <c:pt idx="9">
                    <c:v>Partners</c:v>
                  </c:pt>
                  <c:pt idx="10">
                    <c:v>ESS</c:v>
                  </c:pt>
                  <c:pt idx="11">
                    <c:v>Partners</c:v>
                  </c:pt>
                  <c:pt idx="12">
                    <c:v>ESS</c:v>
                  </c:pt>
                  <c:pt idx="13">
                    <c:v>Partners</c:v>
                  </c:pt>
                  <c:pt idx="14">
                    <c:v>ESS</c:v>
                  </c:pt>
                  <c:pt idx="15">
                    <c:v>Partners</c:v>
                  </c:pt>
                  <c:pt idx="16">
                    <c:v>ESS</c:v>
                  </c:pt>
                  <c:pt idx="17">
                    <c:v>Partners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  <c:pt idx="6">
                    <c:v>2017</c:v>
                  </c:pt>
                  <c:pt idx="8">
                    <c:v>2018</c:v>
                  </c:pt>
                  <c:pt idx="10">
                    <c:v>2019</c:v>
                  </c:pt>
                  <c:pt idx="12">
                    <c:v>2020</c:v>
                  </c:pt>
                  <c:pt idx="14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'slide 24 A'!$C$328:$T$328</c:f>
              <c:numCache>
                <c:formatCode>0.0</c:formatCode>
                <c:ptCount val="18"/>
                <c:pt idx="0">
                  <c:v>1.5</c:v>
                </c:pt>
                <c:pt idx="1">
                  <c:v>0.0</c:v>
                </c:pt>
                <c:pt idx="2">
                  <c:v>2.75</c:v>
                </c:pt>
                <c:pt idx="3">
                  <c:v>0.0</c:v>
                </c:pt>
                <c:pt idx="4">
                  <c:v>3.25</c:v>
                </c:pt>
                <c:pt idx="5">
                  <c:v>0.5</c:v>
                </c:pt>
                <c:pt idx="6">
                  <c:v>5.500000000000001</c:v>
                </c:pt>
                <c:pt idx="7">
                  <c:v>1.0</c:v>
                </c:pt>
                <c:pt idx="8">
                  <c:v>7.58333333333333</c:v>
                </c:pt>
                <c:pt idx="9">
                  <c:v>2.666666666666666</c:v>
                </c:pt>
                <c:pt idx="10">
                  <c:v>10.08333333333334</c:v>
                </c:pt>
                <c:pt idx="11">
                  <c:v>5.166666666666667</c:v>
                </c:pt>
                <c:pt idx="12">
                  <c:v>8.333333333333333</c:v>
                </c:pt>
                <c:pt idx="13">
                  <c:v>6.666666666666667</c:v>
                </c:pt>
                <c:pt idx="14">
                  <c:v>6.5</c:v>
                </c:pt>
                <c:pt idx="15">
                  <c:v>4.0</c:v>
                </c:pt>
                <c:pt idx="16">
                  <c:v>3.5</c:v>
                </c:pt>
                <c:pt idx="17">
                  <c:v>1.0</c:v>
                </c:pt>
              </c:numCache>
            </c:numRef>
          </c:val>
        </c:ser>
        <c:ser>
          <c:idx val="3"/>
          <c:order val="3"/>
          <c:tx>
            <c:strRef>
              <c:f>'slide 24 A'!$B$329</c:f>
              <c:strCache>
                <c:ptCount val="1"/>
                <c:pt idx="0">
                  <c:v>Chopper Group</c:v>
                </c:pt>
              </c:strCache>
            </c:strRef>
          </c:tx>
          <c:invertIfNegative val="0"/>
          <c:cat>
            <c:multiLvlStrRef>
              <c:f>'slide 24 A'!$C$324:$T$325</c:f>
              <c:multiLvlStrCache>
                <c:ptCount val="18"/>
                <c:lvl>
                  <c:pt idx="0">
                    <c:v>ESS</c:v>
                  </c:pt>
                  <c:pt idx="1">
                    <c:v>Partners</c:v>
                  </c:pt>
                  <c:pt idx="2">
                    <c:v>ESS</c:v>
                  </c:pt>
                  <c:pt idx="3">
                    <c:v>Partners</c:v>
                  </c:pt>
                  <c:pt idx="4">
                    <c:v>ESS</c:v>
                  </c:pt>
                  <c:pt idx="5">
                    <c:v>Partners</c:v>
                  </c:pt>
                  <c:pt idx="6">
                    <c:v>ESS</c:v>
                  </c:pt>
                  <c:pt idx="7">
                    <c:v>Partners</c:v>
                  </c:pt>
                  <c:pt idx="8">
                    <c:v>ESS</c:v>
                  </c:pt>
                  <c:pt idx="9">
                    <c:v>Partners</c:v>
                  </c:pt>
                  <c:pt idx="10">
                    <c:v>ESS</c:v>
                  </c:pt>
                  <c:pt idx="11">
                    <c:v>Partners</c:v>
                  </c:pt>
                  <c:pt idx="12">
                    <c:v>ESS</c:v>
                  </c:pt>
                  <c:pt idx="13">
                    <c:v>Partners</c:v>
                  </c:pt>
                  <c:pt idx="14">
                    <c:v>ESS</c:v>
                  </c:pt>
                  <c:pt idx="15">
                    <c:v>Partners</c:v>
                  </c:pt>
                  <c:pt idx="16">
                    <c:v>ESS</c:v>
                  </c:pt>
                  <c:pt idx="17">
                    <c:v>Partners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  <c:pt idx="6">
                    <c:v>2017</c:v>
                  </c:pt>
                  <c:pt idx="8">
                    <c:v>2018</c:v>
                  </c:pt>
                  <c:pt idx="10">
                    <c:v>2019</c:v>
                  </c:pt>
                  <c:pt idx="12">
                    <c:v>2020</c:v>
                  </c:pt>
                  <c:pt idx="14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'slide 24 A'!$C$329:$T$329</c:f>
              <c:numCache>
                <c:formatCode>0.0</c:formatCode>
                <c:ptCount val="18"/>
                <c:pt idx="0">
                  <c:v>0.75</c:v>
                </c:pt>
                <c:pt idx="1">
                  <c:v>0.0</c:v>
                </c:pt>
                <c:pt idx="2">
                  <c:v>1.75</c:v>
                </c:pt>
                <c:pt idx="3">
                  <c:v>0.0</c:v>
                </c:pt>
                <c:pt idx="4">
                  <c:v>2.25</c:v>
                </c:pt>
                <c:pt idx="5">
                  <c:v>0.5</c:v>
                </c:pt>
                <c:pt idx="6">
                  <c:v>2.5</c:v>
                </c:pt>
                <c:pt idx="7">
                  <c:v>1.0</c:v>
                </c:pt>
                <c:pt idx="8">
                  <c:v>3.833333333333334</c:v>
                </c:pt>
                <c:pt idx="9">
                  <c:v>1.166666666666666</c:v>
                </c:pt>
                <c:pt idx="10">
                  <c:v>4.083333333333333</c:v>
                </c:pt>
                <c:pt idx="11">
                  <c:v>2.166666666666666</c:v>
                </c:pt>
                <c:pt idx="12">
                  <c:v>3.083333333333333</c:v>
                </c:pt>
                <c:pt idx="13">
                  <c:v>2.666666666666666</c:v>
                </c:pt>
                <c:pt idx="14">
                  <c:v>2.75</c:v>
                </c:pt>
                <c:pt idx="15">
                  <c:v>1.5</c:v>
                </c:pt>
                <c:pt idx="16">
                  <c:v>1.166666666666667</c:v>
                </c:pt>
                <c:pt idx="17">
                  <c:v>0.333333333333333</c:v>
                </c:pt>
              </c:numCache>
            </c:numRef>
          </c:val>
        </c:ser>
        <c:ser>
          <c:idx val="4"/>
          <c:order val="4"/>
          <c:tx>
            <c:strRef>
              <c:f>'slide 24 A'!$B$330</c:f>
              <c:strCache>
                <c:ptCount val="1"/>
                <c:pt idx="0">
                  <c:v>Optics &amp; Shielding</c:v>
                </c:pt>
              </c:strCache>
            </c:strRef>
          </c:tx>
          <c:invertIfNegative val="0"/>
          <c:cat>
            <c:multiLvlStrRef>
              <c:f>'slide 24 A'!$C$324:$T$325</c:f>
              <c:multiLvlStrCache>
                <c:ptCount val="18"/>
                <c:lvl>
                  <c:pt idx="0">
                    <c:v>ESS</c:v>
                  </c:pt>
                  <c:pt idx="1">
                    <c:v>Partners</c:v>
                  </c:pt>
                  <c:pt idx="2">
                    <c:v>ESS</c:v>
                  </c:pt>
                  <c:pt idx="3">
                    <c:v>Partners</c:v>
                  </c:pt>
                  <c:pt idx="4">
                    <c:v>ESS</c:v>
                  </c:pt>
                  <c:pt idx="5">
                    <c:v>Partners</c:v>
                  </c:pt>
                  <c:pt idx="6">
                    <c:v>ESS</c:v>
                  </c:pt>
                  <c:pt idx="7">
                    <c:v>Partners</c:v>
                  </c:pt>
                  <c:pt idx="8">
                    <c:v>ESS</c:v>
                  </c:pt>
                  <c:pt idx="9">
                    <c:v>Partners</c:v>
                  </c:pt>
                  <c:pt idx="10">
                    <c:v>ESS</c:v>
                  </c:pt>
                  <c:pt idx="11">
                    <c:v>Partners</c:v>
                  </c:pt>
                  <c:pt idx="12">
                    <c:v>ESS</c:v>
                  </c:pt>
                  <c:pt idx="13">
                    <c:v>Partners</c:v>
                  </c:pt>
                  <c:pt idx="14">
                    <c:v>ESS</c:v>
                  </c:pt>
                  <c:pt idx="15">
                    <c:v>Partners</c:v>
                  </c:pt>
                  <c:pt idx="16">
                    <c:v>ESS</c:v>
                  </c:pt>
                  <c:pt idx="17">
                    <c:v>Partners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  <c:pt idx="6">
                    <c:v>2017</c:v>
                  </c:pt>
                  <c:pt idx="8">
                    <c:v>2018</c:v>
                  </c:pt>
                  <c:pt idx="10">
                    <c:v>2019</c:v>
                  </c:pt>
                  <c:pt idx="12">
                    <c:v>2020</c:v>
                  </c:pt>
                  <c:pt idx="14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'slide 24 A'!$C$330:$T$330</c:f>
              <c:numCache>
                <c:formatCode>0.0</c:formatCode>
                <c:ptCount val="18"/>
                <c:pt idx="0">
                  <c:v>1.5</c:v>
                </c:pt>
                <c:pt idx="1">
                  <c:v>0.0</c:v>
                </c:pt>
                <c:pt idx="2">
                  <c:v>3.5</c:v>
                </c:pt>
                <c:pt idx="3">
                  <c:v>0.0</c:v>
                </c:pt>
                <c:pt idx="4">
                  <c:v>4.5</c:v>
                </c:pt>
                <c:pt idx="5">
                  <c:v>1.0</c:v>
                </c:pt>
                <c:pt idx="6">
                  <c:v>5.0</c:v>
                </c:pt>
                <c:pt idx="7">
                  <c:v>2.0</c:v>
                </c:pt>
                <c:pt idx="8">
                  <c:v>4.666666666666666</c:v>
                </c:pt>
                <c:pt idx="9">
                  <c:v>2.333333333333333</c:v>
                </c:pt>
                <c:pt idx="10">
                  <c:v>3.466666666666666</c:v>
                </c:pt>
                <c:pt idx="11">
                  <c:v>2.333333333333333</c:v>
                </c:pt>
                <c:pt idx="12">
                  <c:v>2.366666666666667</c:v>
                </c:pt>
                <c:pt idx="13">
                  <c:v>1.533333333333333</c:v>
                </c:pt>
                <c:pt idx="14">
                  <c:v>1.366666666666667</c:v>
                </c:pt>
                <c:pt idx="15">
                  <c:v>0.533333333333333</c:v>
                </c:pt>
                <c:pt idx="16">
                  <c:v>0.233333333333333</c:v>
                </c:pt>
                <c:pt idx="17">
                  <c:v>0.0666666666666667</c:v>
                </c:pt>
              </c:numCache>
            </c:numRef>
          </c:val>
        </c:ser>
        <c:ser>
          <c:idx val="5"/>
          <c:order val="5"/>
          <c:tx>
            <c:strRef>
              <c:f>'slide 24 A'!$B$331</c:f>
              <c:strCache>
                <c:ptCount val="1"/>
                <c:pt idx="0">
                  <c:v>Electrical Eng.</c:v>
                </c:pt>
              </c:strCache>
            </c:strRef>
          </c:tx>
          <c:invertIfNegative val="0"/>
          <c:cat>
            <c:multiLvlStrRef>
              <c:f>'slide 24 A'!$C$324:$T$325</c:f>
              <c:multiLvlStrCache>
                <c:ptCount val="18"/>
                <c:lvl>
                  <c:pt idx="0">
                    <c:v>ESS</c:v>
                  </c:pt>
                  <c:pt idx="1">
                    <c:v>Partners</c:v>
                  </c:pt>
                  <c:pt idx="2">
                    <c:v>ESS</c:v>
                  </c:pt>
                  <c:pt idx="3">
                    <c:v>Partners</c:v>
                  </c:pt>
                  <c:pt idx="4">
                    <c:v>ESS</c:v>
                  </c:pt>
                  <c:pt idx="5">
                    <c:v>Partners</c:v>
                  </c:pt>
                  <c:pt idx="6">
                    <c:v>ESS</c:v>
                  </c:pt>
                  <c:pt idx="7">
                    <c:v>Partners</c:v>
                  </c:pt>
                  <c:pt idx="8">
                    <c:v>ESS</c:v>
                  </c:pt>
                  <c:pt idx="9">
                    <c:v>Partners</c:v>
                  </c:pt>
                  <c:pt idx="10">
                    <c:v>ESS</c:v>
                  </c:pt>
                  <c:pt idx="11">
                    <c:v>Partners</c:v>
                  </c:pt>
                  <c:pt idx="12">
                    <c:v>ESS</c:v>
                  </c:pt>
                  <c:pt idx="13">
                    <c:v>Partners</c:v>
                  </c:pt>
                  <c:pt idx="14">
                    <c:v>ESS</c:v>
                  </c:pt>
                  <c:pt idx="15">
                    <c:v>Partners</c:v>
                  </c:pt>
                  <c:pt idx="16">
                    <c:v>ESS</c:v>
                  </c:pt>
                  <c:pt idx="17">
                    <c:v>Partners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  <c:pt idx="6">
                    <c:v>2017</c:v>
                  </c:pt>
                  <c:pt idx="8">
                    <c:v>2018</c:v>
                  </c:pt>
                  <c:pt idx="10">
                    <c:v>2019</c:v>
                  </c:pt>
                  <c:pt idx="12">
                    <c:v>2020</c:v>
                  </c:pt>
                  <c:pt idx="14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'slide 24 A'!$C$331:$T$331</c:f>
              <c:numCache>
                <c:formatCode>0.0</c:formatCode>
                <c:ptCount val="18"/>
                <c:pt idx="0">
                  <c:v>0.75</c:v>
                </c:pt>
                <c:pt idx="1">
                  <c:v>0.0</c:v>
                </c:pt>
                <c:pt idx="2">
                  <c:v>1.75</c:v>
                </c:pt>
                <c:pt idx="3">
                  <c:v>0.0</c:v>
                </c:pt>
                <c:pt idx="4">
                  <c:v>2.25</c:v>
                </c:pt>
                <c:pt idx="5">
                  <c:v>0.5</c:v>
                </c:pt>
                <c:pt idx="6">
                  <c:v>3.25</c:v>
                </c:pt>
                <c:pt idx="7">
                  <c:v>1.0</c:v>
                </c:pt>
                <c:pt idx="8">
                  <c:v>5.083333333333333</c:v>
                </c:pt>
                <c:pt idx="9">
                  <c:v>1.666666666666667</c:v>
                </c:pt>
                <c:pt idx="10">
                  <c:v>5.083333333333333</c:v>
                </c:pt>
                <c:pt idx="11">
                  <c:v>3.166666666666667</c:v>
                </c:pt>
                <c:pt idx="12">
                  <c:v>4.166666666666667</c:v>
                </c:pt>
                <c:pt idx="13">
                  <c:v>3.333333333333333</c:v>
                </c:pt>
                <c:pt idx="14">
                  <c:v>3.333333333333333</c:v>
                </c:pt>
                <c:pt idx="15">
                  <c:v>1.666666666666666</c:v>
                </c:pt>
                <c:pt idx="16">
                  <c:v>1.166666666666667</c:v>
                </c:pt>
                <c:pt idx="17">
                  <c:v>0.333333333333333</c:v>
                </c:pt>
              </c:numCache>
            </c:numRef>
          </c:val>
        </c:ser>
        <c:ser>
          <c:idx val="6"/>
          <c:order val="6"/>
          <c:tx>
            <c:strRef>
              <c:f>'slide 24 A'!$B$332</c:f>
              <c:strCache>
                <c:ptCount val="1"/>
                <c:pt idx="0">
                  <c:v>Additional Engineering</c:v>
                </c:pt>
              </c:strCache>
            </c:strRef>
          </c:tx>
          <c:invertIfNegative val="0"/>
          <c:cat>
            <c:multiLvlStrRef>
              <c:f>'slide 24 A'!$C$324:$T$325</c:f>
              <c:multiLvlStrCache>
                <c:ptCount val="18"/>
                <c:lvl>
                  <c:pt idx="0">
                    <c:v>ESS</c:v>
                  </c:pt>
                  <c:pt idx="1">
                    <c:v>Partners</c:v>
                  </c:pt>
                  <c:pt idx="2">
                    <c:v>ESS</c:v>
                  </c:pt>
                  <c:pt idx="3">
                    <c:v>Partners</c:v>
                  </c:pt>
                  <c:pt idx="4">
                    <c:v>ESS</c:v>
                  </c:pt>
                  <c:pt idx="5">
                    <c:v>Partners</c:v>
                  </c:pt>
                  <c:pt idx="6">
                    <c:v>ESS</c:v>
                  </c:pt>
                  <c:pt idx="7">
                    <c:v>Partners</c:v>
                  </c:pt>
                  <c:pt idx="8">
                    <c:v>ESS</c:v>
                  </c:pt>
                  <c:pt idx="9">
                    <c:v>Partners</c:v>
                  </c:pt>
                  <c:pt idx="10">
                    <c:v>ESS</c:v>
                  </c:pt>
                  <c:pt idx="11">
                    <c:v>Partners</c:v>
                  </c:pt>
                  <c:pt idx="12">
                    <c:v>ESS</c:v>
                  </c:pt>
                  <c:pt idx="13">
                    <c:v>Partners</c:v>
                  </c:pt>
                  <c:pt idx="14">
                    <c:v>ESS</c:v>
                  </c:pt>
                  <c:pt idx="15">
                    <c:v>Partners</c:v>
                  </c:pt>
                  <c:pt idx="16">
                    <c:v>ESS</c:v>
                  </c:pt>
                  <c:pt idx="17">
                    <c:v>Partners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  <c:pt idx="6">
                    <c:v>2017</c:v>
                  </c:pt>
                  <c:pt idx="8">
                    <c:v>2018</c:v>
                  </c:pt>
                  <c:pt idx="10">
                    <c:v>2019</c:v>
                  </c:pt>
                  <c:pt idx="12">
                    <c:v>2020</c:v>
                  </c:pt>
                  <c:pt idx="14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'slide 24 A'!$C$332:$T$332</c:f>
              <c:numCache>
                <c:formatCode>0.0</c:formatCode>
                <c:ptCount val="18"/>
                <c:pt idx="0">
                  <c:v>0.0</c:v>
                </c:pt>
                <c:pt idx="1">
                  <c:v>0.0</c:v>
                </c:pt>
                <c:pt idx="2">
                  <c:v>3.0</c:v>
                </c:pt>
                <c:pt idx="3">
                  <c:v>0.0</c:v>
                </c:pt>
                <c:pt idx="4">
                  <c:v>8.5</c:v>
                </c:pt>
                <c:pt idx="5">
                  <c:v>3.0</c:v>
                </c:pt>
                <c:pt idx="6">
                  <c:v>8.0</c:v>
                </c:pt>
                <c:pt idx="7">
                  <c:v>10.5</c:v>
                </c:pt>
                <c:pt idx="8">
                  <c:v>9.0</c:v>
                </c:pt>
                <c:pt idx="9">
                  <c:v>13.0</c:v>
                </c:pt>
                <c:pt idx="10">
                  <c:v>9.0</c:v>
                </c:pt>
                <c:pt idx="11">
                  <c:v>10.0</c:v>
                </c:pt>
                <c:pt idx="12">
                  <c:v>4.5</c:v>
                </c:pt>
                <c:pt idx="13">
                  <c:v>6.0</c:v>
                </c:pt>
                <c:pt idx="14">
                  <c:v>2.5</c:v>
                </c:pt>
                <c:pt idx="15">
                  <c:v>2.5</c:v>
                </c:pt>
                <c:pt idx="16">
                  <c:v>1.0</c:v>
                </c:pt>
                <c:pt idx="17">
                  <c:v>0.5</c:v>
                </c:pt>
              </c:numCache>
            </c:numRef>
          </c:val>
        </c:ser>
        <c:ser>
          <c:idx val="7"/>
          <c:order val="7"/>
          <c:tx>
            <c:strRef>
              <c:f>'slide 24 A'!$B$333</c:f>
              <c:strCache>
                <c:ptCount val="1"/>
                <c:pt idx="0">
                  <c:v>General Technicians</c:v>
                </c:pt>
              </c:strCache>
            </c:strRef>
          </c:tx>
          <c:invertIfNegative val="0"/>
          <c:cat>
            <c:multiLvlStrRef>
              <c:f>'slide 24 A'!$C$324:$T$325</c:f>
              <c:multiLvlStrCache>
                <c:ptCount val="18"/>
                <c:lvl>
                  <c:pt idx="0">
                    <c:v>ESS</c:v>
                  </c:pt>
                  <c:pt idx="1">
                    <c:v>Partners</c:v>
                  </c:pt>
                  <c:pt idx="2">
                    <c:v>ESS</c:v>
                  </c:pt>
                  <c:pt idx="3">
                    <c:v>Partners</c:v>
                  </c:pt>
                  <c:pt idx="4">
                    <c:v>ESS</c:v>
                  </c:pt>
                  <c:pt idx="5">
                    <c:v>Partners</c:v>
                  </c:pt>
                  <c:pt idx="6">
                    <c:v>ESS</c:v>
                  </c:pt>
                  <c:pt idx="7">
                    <c:v>Partners</c:v>
                  </c:pt>
                  <c:pt idx="8">
                    <c:v>ESS</c:v>
                  </c:pt>
                  <c:pt idx="9">
                    <c:v>Partners</c:v>
                  </c:pt>
                  <c:pt idx="10">
                    <c:v>ESS</c:v>
                  </c:pt>
                  <c:pt idx="11">
                    <c:v>Partners</c:v>
                  </c:pt>
                  <c:pt idx="12">
                    <c:v>ESS</c:v>
                  </c:pt>
                  <c:pt idx="13">
                    <c:v>Partners</c:v>
                  </c:pt>
                  <c:pt idx="14">
                    <c:v>ESS</c:v>
                  </c:pt>
                  <c:pt idx="15">
                    <c:v>Partners</c:v>
                  </c:pt>
                  <c:pt idx="16">
                    <c:v>ESS</c:v>
                  </c:pt>
                  <c:pt idx="17">
                    <c:v>Partners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  <c:pt idx="6">
                    <c:v>2017</c:v>
                  </c:pt>
                  <c:pt idx="8">
                    <c:v>2018</c:v>
                  </c:pt>
                  <c:pt idx="10">
                    <c:v>2019</c:v>
                  </c:pt>
                  <c:pt idx="12">
                    <c:v>2020</c:v>
                  </c:pt>
                  <c:pt idx="14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'slide 24 A'!$C$333:$T$333</c:f>
              <c:numCache>
                <c:formatCode>0.0</c:formatCode>
                <c:ptCount val="1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0.75</c:v>
                </c:pt>
                <c:pt idx="9">
                  <c:v>0.0</c:v>
                </c:pt>
                <c:pt idx="10">
                  <c:v>3.5</c:v>
                </c:pt>
                <c:pt idx="11">
                  <c:v>0.5</c:v>
                </c:pt>
                <c:pt idx="12">
                  <c:v>2.490000000000001</c:v>
                </c:pt>
                <c:pt idx="13">
                  <c:v>2.51</c:v>
                </c:pt>
                <c:pt idx="14">
                  <c:v>2.573333333333334</c:v>
                </c:pt>
                <c:pt idx="15">
                  <c:v>2.176666666666667</c:v>
                </c:pt>
                <c:pt idx="16">
                  <c:v>2.33</c:v>
                </c:pt>
                <c:pt idx="17">
                  <c:v>0.67</c:v>
                </c:pt>
              </c:numCache>
            </c:numRef>
          </c:val>
        </c:ser>
        <c:ser>
          <c:idx val="8"/>
          <c:order val="8"/>
          <c:tx>
            <c:strRef>
              <c:f>'slide 24 A'!$B$334</c:f>
              <c:strCache>
                <c:ptCount val="1"/>
                <c:pt idx="0">
                  <c:v>Construction Manager</c:v>
                </c:pt>
              </c:strCache>
            </c:strRef>
          </c:tx>
          <c:invertIfNegative val="0"/>
          <c:cat>
            <c:multiLvlStrRef>
              <c:f>'slide 24 A'!$C$324:$T$325</c:f>
              <c:multiLvlStrCache>
                <c:ptCount val="18"/>
                <c:lvl>
                  <c:pt idx="0">
                    <c:v>ESS</c:v>
                  </c:pt>
                  <c:pt idx="1">
                    <c:v>Partners</c:v>
                  </c:pt>
                  <c:pt idx="2">
                    <c:v>ESS</c:v>
                  </c:pt>
                  <c:pt idx="3">
                    <c:v>Partners</c:v>
                  </c:pt>
                  <c:pt idx="4">
                    <c:v>ESS</c:v>
                  </c:pt>
                  <c:pt idx="5">
                    <c:v>Partners</c:v>
                  </c:pt>
                  <c:pt idx="6">
                    <c:v>ESS</c:v>
                  </c:pt>
                  <c:pt idx="7">
                    <c:v>Partners</c:v>
                  </c:pt>
                  <c:pt idx="8">
                    <c:v>ESS</c:v>
                  </c:pt>
                  <c:pt idx="9">
                    <c:v>Partners</c:v>
                  </c:pt>
                  <c:pt idx="10">
                    <c:v>ESS</c:v>
                  </c:pt>
                  <c:pt idx="11">
                    <c:v>Partners</c:v>
                  </c:pt>
                  <c:pt idx="12">
                    <c:v>ESS</c:v>
                  </c:pt>
                  <c:pt idx="13">
                    <c:v>Partners</c:v>
                  </c:pt>
                  <c:pt idx="14">
                    <c:v>ESS</c:v>
                  </c:pt>
                  <c:pt idx="15">
                    <c:v>Partners</c:v>
                  </c:pt>
                  <c:pt idx="16">
                    <c:v>ESS</c:v>
                  </c:pt>
                  <c:pt idx="17">
                    <c:v>Partners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  <c:pt idx="6">
                    <c:v>2017</c:v>
                  </c:pt>
                  <c:pt idx="8">
                    <c:v>2018</c:v>
                  </c:pt>
                  <c:pt idx="10">
                    <c:v>2019</c:v>
                  </c:pt>
                  <c:pt idx="12">
                    <c:v>2020</c:v>
                  </c:pt>
                  <c:pt idx="14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'slide 24 A'!$C$334:$T$334</c:f>
              <c:numCache>
                <c:formatCode>0.0</c:formatCode>
                <c:ptCount val="1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0.75</c:v>
                </c:pt>
                <c:pt idx="5">
                  <c:v>0.0</c:v>
                </c:pt>
                <c:pt idx="6">
                  <c:v>1.99</c:v>
                </c:pt>
                <c:pt idx="7">
                  <c:v>0.0</c:v>
                </c:pt>
                <c:pt idx="8">
                  <c:v>3.31</c:v>
                </c:pt>
                <c:pt idx="9">
                  <c:v>0.0</c:v>
                </c:pt>
                <c:pt idx="10">
                  <c:v>4.380000000000001</c:v>
                </c:pt>
                <c:pt idx="11">
                  <c:v>0.0</c:v>
                </c:pt>
                <c:pt idx="12">
                  <c:v>3.63</c:v>
                </c:pt>
                <c:pt idx="13">
                  <c:v>0.0</c:v>
                </c:pt>
                <c:pt idx="14">
                  <c:v>2.31</c:v>
                </c:pt>
                <c:pt idx="15">
                  <c:v>0.0</c:v>
                </c:pt>
                <c:pt idx="16">
                  <c:v>0.99</c:v>
                </c:pt>
                <c:pt idx="17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3769944"/>
        <c:axId val="-2110866248"/>
      </c:barChart>
      <c:catAx>
        <c:axId val="210376994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0866248"/>
        <c:crosses val="autoZero"/>
        <c:auto val="1"/>
        <c:lblAlgn val="ctr"/>
        <c:lblOffset val="100"/>
        <c:noMultiLvlLbl val="0"/>
      </c:catAx>
      <c:valAx>
        <c:axId val="-2110866248"/>
        <c:scaling>
          <c:orientation val="minMax"/>
          <c:max val="25.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10376994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'slides15-18'!$B$306</c:f>
              <c:strCache>
                <c:ptCount val="1"/>
                <c:pt idx="0">
                  <c:v>Lead  Scientist</c:v>
                </c:pt>
              </c:strCache>
            </c:strRef>
          </c:tx>
          <c:invertIfNegative val="0"/>
          <c:cat>
            <c:strRef>
              <c:f>'slides15-18'!$C$304:$K$305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'slides15-18'!$C$306:$K$306</c:f>
              <c:numCache>
                <c:formatCode>General</c:formatCode>
                <c:ptCount val="9"/>
                <c:pt idx="0">
                  <c:v>2.7</c:v>
                </c:pt>
                <c:pt idx="1">
                  <c:v>6.300000000000001</c:v>
                </c:pt>
                <c:pt idx="2">
                  <c:v>9.900000000000002</c:v>
                </c:pt>
                <c:pt idx="3">
                  <c:v>12.6</c:v>
                </c:pt>
                <c:pt idx="4">
                  <c:v>12.6</c:v>
                </c:pt>
                <c:pt idx="5">
                  <c:v>12.6</c:v>
                </c:pt>
                <c:pt idx="6">
                  <c:v>9.900000000000002</c:v>
                </c:pt>
                <c:pt idx="7">
                  <c:v>6.300000000000001</c:v>
                </c:pt>
                <c:pt idx="8">
                  <c:v>2.7</c:v>
                </c:pt>
              </c:numCache>
            </c:numRef>
          </c:val>
        </c:ser>
        <c:ser>
          <c:idx val="1"/>
          <c:order val="1"/>
          <c:tx>
            <c:strRef>
              <c:f>'slides15-18'!$B$307</c:f>
              <c:strCache>
                <c:ptCount val="1"/>
                <c:pt idx="0">
                  <c:v>Lead Engineer</c:v>
                </c:pt>
              </c:strCache>
            </c:strRef>
          </c:tx>
          <c:invertIfNegative val="0"/>
          <c:cat>
            <c:strRef>
              <c:f>'slides15-18'!$C$304:$K$305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'slides15-18'!$C$307:$K$307</c:f>
              <c:numCache>
                <c:formatCode>General</c:formatCode>
                <c:ptCount val="9"/>
                <c:pt idx="0">
                  <c:v>3.0</c:v>
                </c:pt>
                <c:pt idx="1">
                  <c:v>7.0</c:v>
                </c:pt>
                <c:pt idx="2">
                  <c:v>11.0</c:v>
                </c:pt>
                <c:pt idx="3">
                  <c:v>14.0</c:v>
                </c:pt>
                <c:pt idx="4">
                  <c:v>14.0</c:v>
                </c:pt>
                <c:pt idx="5">
                  <c:v>14.0</c:v>
                </c:pt>
                <c:pt idx="6">
                  <c:v>11.0</c:v>
                </c:pt>
                <c:pt idx="7">
                  <c:v>7.0</c:v>
                </c:pt>
                <c:pt idx="8">
                  <c:v>3.0</c:v>
                </c:pt>
              </c:numCache>
            </c:numRef>
          </c:val>
        </c:ser>
        <c:ser>
          <c:idx val="2"/>
          <c:order val="2"/>
          <c:tx>
            <c:strRef>
              <c:f>'slides15-18'!$B$308</c:f>
              <c:strCache>
                <c:ptCount val="1"/>
                <c:pt idx="0">
                  <c:v>Detector Group</c:v>
                </c:pt>
              </c:strCache>
            </c:strRef>
          </c:tx>
          <c:invertIfNegative val="0"/>
          <c:cat>
            <c:strRef>
              <c:f>'slides15-18'!$C$304:$K$305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'slides15-18'!$C$308:$K$308</c:f>
              <c:numCache>
                <c:formatCode>General</c:formatCode>
                <c:ptCount val="9"/>
                <c:pt idx="0">
                  <c:v>1.5</c:v>
                </c:pt>
                <c:pt idx="1">
                  <c:v>2.75</c:v>
                </c:pt>
                <c:pt idx="2">
                  <c:v>3.75</c:v>
                </c:pt>
                <c:pt idx="3">
                  <c:v>6.5</c:v>
                </c:pt>
                <c:pt idx="4">
                  <c:v>10.25</c:v>
                </c:pt>
                <c:pt idx="5">
                  <c:v>15.25</c:v>
                </c:pt>
                <c:pt idx="6">
                  <c:v>15.0</c:v>
                </c:pt>
                <c:pt idx="7">
                  <c:v>10.5</c:v>
                </c:pt>
                <c:pt idx="8">
                  <c:v>4.5</c:v>
                </c:pt>
              </c:numCache>
            </c:numRef>
          </c:val>
        </c:ser>
        <c:ser>
          <c:idx val="3"/>
          <c:order val="3"/>
          <c:tx>
            <c:strRef>
              <c:f>'slides15-18'!$B$309</c:f>
              <c:strCache>
                <c:ptCount val="1"/>
                <c:pt idx="0">
                  <c:v>Chopper Group</c:v>
                </c:pt>
              </c:strCache>
            </c:strRef>
          </c:tx>
          <c:invertIfNegative val="0"/>
          <c:cat>
            <c:strRef>
              <c:f>'slides15-18'!$C$304:$K$305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'slides15-18'!$C$309:$K$309</c:f>
              <c:numCache>
                <c:formatCode>General</c:formatCode>
                <c:ptCount val="9"/>
                <c:pt idx="0">
                  <c:v>0.75</c:v>
                </c:pt>
                <c:pt idx="1">
                  <c:v>1.75</c:v>
                </c:pt>
                <c:pt idx="2">
                  <c:v>2.75</c:v>
                </c:pt>
                <c:pt idx="3">
                  <c:v>3.5</c:v>
                </c:pt>
                <c:pt idx="4">
                  <c:v>5.0</c:v>
                </c:pt>
                <c:pt idx="5">
                  <c:v>6.25</c:v>
                </c:pt>
                <c:pt idx="6">
                  <c:v>5.75</c:v>
                </c:pt>
                <c:pt idx="7">
                  <c:v>4.25</c:v>
                </c:pt>
                <c:pt idx="8">
                  <c:v>1.5</c:v>
                </c:pt>
              </c:numCache>
            </c:numRef>
          </c:val>
        </c:ser>
        <c:ser>
          <c:idx val="4"/>
          <c:order val="4"/>
          <c:tx>
            <c:strRef>
              <c:f>'slides15-18'!$B$310</c:f>
              <c:strCache>
                <c:ptCount val="1"/>
                <c:pt idx="0">
                  <c:v>Optics &amp; Shielding</c:v>
                </c:pt>
              </c:strCache>
            </c:strRef>
          </c:tx>
          <c:invertIfNegative val="0"/>
          <c:cat>
            <c:strRef>
              <c:f>'slides15-18'!$C$304:$K$305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'slides15-18'!$C$310:$K$310</c:f>
              <c:numCache>
                <c:formatCode>General</c:formatCode>
                <c:ptCount val="9"/>
                <c:pt idx="0">
                  <c:v>1.5</c:v>
                </c:pt>
                <c:pt idx="1">
                  <c:v>3.5</c:v>
                </c:pt>
                <c:pt idx="2">
                  <c:v>5.5</c:v>
                </c:pt>
                <c:pt idx="3">
                  <c:v>7.0</c:v>
                </c:pt>
                <c:pt idx="4">
                  <c:v>7.0</c:v>
                </c:pt>
                <c:pt idx="5">
                  <c:v>5.8</c:v>
                </c:pt>
                <c:pt idx="6">
                  <c:v>3.9</c:v>
                </c:pt>
                <c:pt idx="7">
                  <c:v>1.9</c:v>
                </c:pt>
                <c:pt idx="8">
                  <c:v>0.3</c:v>
                </c:pt>
              </c:numCache>
            </c:numRef>
          </c:val>
        </c:ser>
        <c:ser>
          <c:idx val="5"/>
          <c:order val="5"/>
          <c:tx>
            <c:strRef>
              <c:f>'slides15-18'!$B$311</c:f>
              <c:strCache>
                <c:ptCount val="1"/>
                <c:pt idx="0">
                  <c:v>Electrical Eng.</c:v>
                </c:pt>
              </c:strCache>
            </c:strRef>
          </c:tx>
          <c:invertIfNegative val="0"/>
          <c:cat>
            <c:strRef>
              <c:f>'slides15-18'!$C$304:$K$305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'slides15-18'!$C$311:$K$311</c:f>
              <c:numCache>
                <c:formatCode>General</c:formatCode>
                <c:ptCount val="9"/>
                <c:pt idx="0">
                  <c:v>0.75</c:v>
                </c:pt>
                <c:pt idx="1">
                  <c:v>1.75</c:v>
                </c:pt>
                <c:pt idx="2">
                  <c:v>2.75</c:v>
                </c:pt>
                <c:pt idx="3">
                  <c:v>4.25</c:v>
                </c:pt>
                <c:pt idx="4">
                  <c:v>6.75</c:v>
                </c:pt>
                <c:pt idx="5">
                  <c:v>8.25</c:v>
                </c:pt>
                <c:pt idx="6">
                  <c:v>7.5</c:v>
                </c:pt>
                <c:pt idx="7">
                  <c:v>5.0</c:v>
                </c:pt>
                <c:pt idx="8">
                  <c:v>1.5</c:v>
                </c:pt>
              </c:numCache>
            </c:numRef>
          </c:val>
        </c:ser>
        <c:ser>
          <c:idx val="6"/>
          <c:order val="6"/>
          <c:tx>
            <c:strRef>
              <c:f>'slides15-18'!$B$312</c:f>
              <c:strCache>
                <c:ptCount val="1"/>
                <c:pt idx="0">
                  <c:v>Additional Engineering</c:v>
                </c:pt>
              </c:strCache>
            </c:strRef>
          </c:tx>
          <c:invertIfNegative val="0"/>
          <c:cat>
            <c:strRef>
              <c:f>'slides15-18'!$C$304:$K$305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'slides15-18'!$C$312:$K$312</c:f>
              <c:numCache>
                <c:formatCode>General</c:formatCode>
                <c:ptCount val="9"/>
                <c:pt idx="0">
                  <c:v>0.0</c:v>
                </c:pt>
                <c:pt idx="1">
                  <c:v>3.0</c:v>
                </c:pt>
                <c:pt idx="2">
                  <c:v>11.5</c:v>
                </c:pt>
                <c:pt idx="3">
                  <c:v>18.5</c:v>
                </c:pt>
                <c:pt idx="4">
                  <c:v>22.0</c:v>
                </c:pt>
                <c:pt idx="5">
                  <c:v>19.0</c:v>
                </c:pt>
                <c:pt idx="6">
                  <c:v>10.5</c:v>
                </c:pt>
                <c:pt idx="7">
                  <c:v>5.0</c:v>
                </c:pt>
                <c:pt idx="8">
                  <c:v>1.5</c:v>
                </c:pt>
              </c:numCache>
            </c:numRef>
          </c:val>
        </c:ser>
        <c:ser>
          <c:idx val="7"/>
          <c:order val="7"/>
          <c:tx>
            <c:strRef>
              <c:f>'slides15-18'!$B$313</c:f>
              <c:strCache>
                <c:ptCount val="1"/>
                <c:pt idx="0">
                  <c:v>General Technicians</c:v>
                </c:pt>
              </c:strCache>
            </c:strRef>
          </c:tx>
          <c:invertIfNegative val="0"/>
          <c:cat>
            <c:strRef>
              <c:f>'slides15-18'!$C$304:$K$305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'slides15-18'!$C$313:$K$313</c:f>
              <c:numCache>
                <c:formatCode>General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0.75</c:v>
                </c:pt>
                <c:pt idx="5">
                  <c:v>4.0</c:v>
                </c:pt>
                <c:pt idx="6">
                  <c:v>5.0</c:v>
                </c:pt>
                <c:pt idx="7">
                  <c:v>4.75</c:v>
                </c:pt>
                <c:pt idx="8">
                  <c:v>3.0</c:v>
                </c:pt>
              </c:numCache>
            </c:numRef>
          </c:val>
        </c:ser>
        <c:ser>
          <c:idx val="8"/>
          <c:order val="8"/>
          <c:tx>
            <c:strRef>
              <c:f>'slides15-18'!$B$314</c:f>
              <c:strCache>
                <c:ptCount val="1"/>
                <c:pt idx="0">
                  <c:v>Construction Manager</c:v>
                </c:pt>
              </c:strCache>
            </c:strRef>
          </c:tx>
          <c:invertIfNegative val="0"/>
          <c:cat>
            <c:strRef>
              <c:f>'slides15-18'!$C$304:$K$305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strCache>
            </c:strRef>
          </c:cat>
          <c:val>
            <c:numRef>
              <c:f>'slides15-18'!$C$314:$K$314</c:f>
              <c:numCache>
                <c:formatCode>General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0.75</c:v>
                </c:pt>
                <c:pt idx="3">
                  <c:v>1.99</c:v>
                </c:pt>
                <c:pt idx="4">
                  <c:v>3.31</c:v>
                </c:pt>
                <c:pt idx="5">
                  <c:v>4.38</c:v>
                </c:pt>
                <c:pt idx="6">
                  <c:v>3.63</c:v>
                </c:pt>
                <c:pt idx="7">
                  <c:v>2.31</c:v>
                </c:pt>
                <c:pt idx="8">
                  <c:v>0.99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0912312"/>
        <c:axId val="-2110909400"/>
      </c:barChart>
      <c:catAx>
        <c:axId val="-211091231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0909400"/>
        <c:crosses val="autoZero"/>
        <c:auto val="1"/>
        <c:lblAlgn val="ctr"/>
        <c:lblOffset val="100"/>
        <c:noMultiLvlLbl val="0"/>
      </c:catAx>
      <c:valAx>
        <c:axId val="-2110909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09123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ESS!$B$325</c:f>
              <c:strCache>
                <c:ptCount val="1"/>
                <c:pt idx="0">
                  <c:v>Lead  Scientist</c:v>
                </c:pt>
              </c:strCache>
            </c:strRef>
          </c:tx>
          <c:invertIfNegative val="0"/>
          <c:cat>
            <c:numRef>
              <c:f>ESS!$C$324:$K$324</c:f>
              <c:numCache>
                <c:formatCode>General</c:formatCode>
                <c:ptCount val="9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  <c:pt idx="5">
                  <c:v>2019.0</c:v>
                </c:pt>
                <c:pt idx="6">
                  <c:v>2020.0</c:v>
                </c:pt>
                <c:pt idx="7">
                  <c:v>2021.0</c:v>
                </c:pt>
                <c:pt idx="8">
                  <c:v>2022.0</c:v>
                </c:pt>
              </c:numCache>
            </c:numRef>
          </c:cat>
          <c:val>
            <c:numRef>
              <c:f>ESS!$C$325:$K$325</c:f>
              <c:numCache>
                <c:formatCode>0.0</c:formatCode>
                <c:ptCount val="9"/>
                <c:pt idx="0">
                  <c:v>2.7</c:v>
                </c:pt>
                <c:pt idx="1">
                  <c:v>3.6</c:v>
                </c:pt>
                <c:pt idx="2">
                  <c:v>4.5</c:v>
                </c:pt>
                <c:pt idx="3">
                  <c:v>6.300000000000001</c:v>
                </c:pt>
                <c:pt idx="4">
                  <c:v>6.300000000000001</c:v>
                </c:pt>
                <c:pt idx="5">
                  <c:v>6.300000000000001</c:v>
                </c:pt>
                <c:pt idx="6">
                  <c:v>3.6</c:v>
                </c:pt>
                <c:pt idx="7">
                  <c:v>2.7</c:v>
                </c:pt>
                <c:pt idx="8">
                  <c:v>1.8</c:v>
                </c:pt>
              </c:numCache>
            </c:numRef>
          </c:val>
        </c:ser>
        <c:ser>
          <c:idx val="1"/>
          <c:order val="1"/>
          <c:tx>
            <c:strRef>
              <c:f>ESS!$B$326</c:f>
              <c:strCache>
                <c:ptCount val="1"/>
                <c:pt idx="0">
                  <c:v>Lead Engineer</c:v>
                </c:pt>
              </c:strCache>
            </c:strRef>
          </c:tx>
          <c:invertIfNegative val="0"/>
          <c:cat>
            <c:numRef>
              <c:f>ESS!$C$324:$K$324</c:f>
              <c:numCache>
                <c:formatCode>General</c:formatCode>
                <c:ptCount val="9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  <c:pt idx="5">
                  <c:v>2019.0</c:v>
                </c:pt>
                <c:pt idx="6">
                  <c:v>2020.0</c:v>
                </c:pt>
                <c:pt idx="7">
                  <c:v>2021.0</c:v>
                </c:pt>
                <c:pt idx="8">
                  <c:v>2022.0</c:v>
                </c:pt>
              </c:numCache>
            </c:numRef>
          </c:cat>
          <c:val>
            <c:numRef>
              <c:f>ESS!$C$326:$K$326</c:f>
              <c:numCache>
                <c:formatCode>0.0</c:formatCode>
                <c:ptCount val="9"/>
                <c:pt idx="0">
                  <c:v>3.0</c:v>
                </c:pt>
                <c:pt idx="1">
                  <c:v>4.0</c:v>
                </c:pt>
                <c:pt idx="2">
                  <c:v>5.0</c:v>
                </c:pt>
                <c:pt idx="3">
                  <c:v>7.0</c:v>
                </c:pt>
                <c:pt idx="4">
                  <c:v>7.0</c:v>
                </c:pt>
                <c:pt idx="5">
                  <c:v>7.0</c:v>
                </c:pt>
                <c:pt idx="6">
                  <c:v>4.0</c:v>
                </c:pt>
                <c:pt idx="7">
                  <c:v>3.0</c:v>
                </c:pt>
                <c:pt idx="8">
                  <c:v>2.0</c:v>
                </c:pt>
              </c:numCache>
            </c:numRef>
          </c:val>
        </c:ser>
        <c:ser>
          <c:idx val="2"/>
          <c:order val="2"/>
          <c:tx>
            <c:strRef>
              <c:f>ESS!$B$327</c:f>
              <c:strCache>
                <c:ptCount val="1"/>
                <c:pt idx="0">
                  <c:v>Detector Group</c:v>
                </c:pt>
              </c:strCache>
            </c:strRef>
          </c:tx>
          <c:invertIfNegative val="0"/>
          <c:cat>
            <c:numRef>
              <c:f>ESS!$C$324:$K$324</c:f>
              <c:numCache>
                <c:formatCode>General</c:formatCode>
                <c:ptCount val="9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  <c:pt idx="5">
                  <c:v>2019.0</c:v>
                </c:pt>
                <c:pt idx="6">
                  <c:v>2020.0</c:v>
                </c:pt>
                <c:pt idx="7">
                  <c:v>2021.0</c:v>
                </c:pt>
                <c:pt idx="8">
                  <c:v>2022.0</c:v>
                </c:pt>
              </c:numCache>
            </c:numRef>
          </c:cat>
          <c:val>
            <c:numRef>
              <c:f>ESS!$C$327:$K$327</c:f>
              <c:numCache>
                <c:formatCode>0.0</c:formatCode>
                <c:ptCount val="9"/>
                <c:pt idx="0">
                  <c:v>1.5</c:v>
                </c:pt>
                <c:pt idx="1">
                  <c:v>2.75</c:v>
                </c:pt>
                <c:pt idx="2">
                  <c:v>3.25</c:v>
                </c:pt>
                <c:pt idx="3">
                  <c:v>5.500000000000001</c:v>
                </c:pt>
                <c:pt idx="4">
                  <c:v>7.58333333333333</c:v>
                </c:pt>
                <c:pt idx="5">
                  <c:v>10.08333333333334</c:v>
                </c:pt>
                <c:pt idx="6">
                  <c:v>8.333333333333333</c:v>
                </c:pt>
                <c:pt idx="7">
                  <c:v>6.5</c:v>
                </c:pt>
                <c:pt idx="8">
                  <c:v>3.5</c:v>
                </c:pt>
              </c:numCache>
            </c:numRef>
          </c:val>
        </c:ser>
        <c:ser>
          <c:idx val="3"/>
          <c:order val="3"/>
          <c:tx>
            <c:strRef>
              <c:f>ESS!$B$328</c:f>
              <c:strCache>
                <c:ptCount val="1"/>
                <c:pt idx="0">
                  <c:v>Chopper Group</c:v>
                </c:pt>
              </c:strCache>
            </c:strRef>
          </c:tx>
          <c:invertIfNegative val="0"/>
          <c:cat>
            <c:numRef>
              <c:f>ESS!$C$324:$K$324</c:f>
              <c:numCache>
                <c:formatCode>General</c:formatCode>
                <c:ptCount val="9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  <c:pt idx="5">
                  <c:v>2019.0</c:v>
                </c:pt>
                <c:pt idx="6">
                  <c:v>2020.0</c:v>
                </c:pt>
                <c:pt idx="7">
                  <c:v>2021.0</c:v>
                </c:pt>
                <c:pt idx="8">
                  <c:v>2022.0</c:v>
                </c:pt>
              </c:numCache>
            </c:numRef>
          </c:cat>
          <c:val>
            <c:numRef>
              <c:f>ESS!$C$328:$K$328</c:f>
              <c:numCache>
                <c:formatCode>0.0</c:formatCode>
                <c:ptCount val="9"/>
                <c:pt idx="0">
                  <c:v>0.75</c:v>
                </c:pt>
                <c:pt idx="1">
                  <c:v>1.75</c:v>
                </c:pt>
                <c:pt idx="2">
                  <c:v>2.25</c:v>
                </c:pt>
                <c:pt idx="3">
                  <c:v>2.5</c:v>
                </c:pt>
                <c:pt idx="4">
                  <c:v>3.833333333333334</c:v>
                </c:pt>
                <c:pt idx="5">
                  <c:v>4.083333333333333</c:v>
                </c:pt>
                <c:pt idx="6">
                  <c:v>3.083333333333333</c:v>
                </c:pt>
                <c:pt idx="7">
                  <c:v>2.75</c:v>
                </c:pt>
                <c:pt idx="8">
                  <c:v>1.166666666666667</c:v>
                </c:pt>
              </c:numCache>
            </c:numRef>
          </c:val>
        </c:ser>
        <c:ser>
          <c:idx val="4"/>
          <c:order val="4"/>
          <c:tx>
            <c:strRef>
              <c:f>ESS!$B$329</c:f>
              <c:strCache>
                <c:ptCount val="1"/>
                <c:pt idx="0">
                  <c:v>Optics &amp; Shielding</c:v>
                </c:pt>
              </c:strCache>
            </c:strRef>
          </c:tx>
          <c:invertIfNegative val="0"/>
          <c:cat>
            <c:numRef>
              <c:f>ESS!$C$324:$K$324</c:f>
              <c:numCache>
                <c:formatCode>General</c:formatCode>
                <c:ptCount val="9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  <c:pt idx="5">
                  <c:v>2019.0</c:v>
                </c:pt>
                <c:pt idx="6">
                  <c:v>2020.0</c:v>
                </c:pt>
                <c:pt idx="7">
                  <c:v>2021.0</c:v>
                </c:pt>
                <c:pt idx="8">
                  <c:v>2022.0</c:v>
                </c:pt>
              </c:numCache>
            </c:numRef>
          </c:cat>
          <c:val>
            <c:numRef>
              <c:f>ESS!$C$329:$K$329</c:f>
              <c:numCache>
                <c:formatCode>0.0</c:formatCode>
                <c:ptCount val="9"/>
                <c:pt idx="0">
                  <c:v>1.5</c:v>
                </c:pt>
                <c:pt idx="1">
                  <c:v>3.5</c:v>
                </c:pt>
                <c:pt idx="2">
                  <c:v>4.5</c:v>
                </c:pt>
                <c:pt idx="3">
                  <c:v>5.0</c:v>
                </c:pt>
                <c:pt idx="4">
                  <c:v>4.666666666666666</c:v>
                </c:pt>
                <c:pt idx="5">
                  <c:v>3.466666666666666</c:v>
                </c:pt>
                <c:pt idx="6">
                  <c:v>2.366666666666667</c:v>
                </c:pt>
                <c:pt idx="7">
                  <c:v>1.366666666666667</c:v>
                </c:pt>
                <c:pt idx="8">
                  <c:v>0.233333333333333</c:v>
                </c:pt>
              </c:numCache>
            </c:numRef>
          </c:val>
        </c:ser>
        <c:ser>
          <c:idx val="5"/>
          <c:order val="5"/>
          <c:tx>
            <c:strRef>
              <c:f>ESS!$B$330</c:f>
              <c:strCache>
                <c:ptCount val="1"/>
                <c:pt idx="0">
                  <c:v>Electrical Eng.</c:v>
                </c:pt>
              </c:strCache>
            </c:strRef>
          </c:tx>
          <c:invertIfNegative val="0"/>
          <c:cat>
            <c:numRef>
              <c:f>ESS!$C$324:$K$324</c:f>
              <c:numCache>
                <c:formatCode>General</c:formatCode>
                <c:ptCount val="9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  <c:pt idx="5">
                  <c:v>2019.0</c:v>
                </c:pt>
                <c:pt idx="6">
                  <c:v>2020.0</c:v>
                </c:pt>
                <c:pt idx="7">
                  <c:v>2021.0</c:v>
                </c:pt>
                <c:pt idx="8">
                  <c:v>2022.0</c:v>
                </c:pt>
              </c:numCache>
            </c:numRef>
          </c:cat>
          <c:val>
            <c:numRef>
              <c:f>ESS!$C$330:$K$330</c:f>
              <c:numCache>
                <c:formatCode>0.0</c:formatCode>
                <c:ptCount val="9"/>
                <c:pt idx="0">
                  <c:v>0.75</c:v>
                </c:pt>
                <c:pt idx="1">
                  <c:v>1.75</c:v>
                </c:pt>
                <c:pt idx="2">
                  <c:v>2.25</c:v>
                </c:pt>
                <c:pt idx="3">
                  <c:v>3.25</c:v>
                </c:pt>
                <c:pt idx="4">
                  <c:v>5.083333333333333</c:v>
                </c:pt>
                <c:pt idx="5">
                  <c:v>5.083333333333333</c:v>
                </c:pt>
                <c:pt idx="6">
                  <c:v>4.166666666666667</c:v>
                </c:pt>
                <c:pt idx="7">
                  <c:v>3.333333333333333</c:v>
                </c:pt>
                <c:pt idx="8">
                  <c:v>1.166666666666667</c:v>
                </c:pt>
              </c:numCache>
            </c:numRef>
          </c:val>
        </c:ser>
        <c:ser>
          <c:idx val="6"/>
          <c:order val="6"/>
          <c:tx>
            <c:strRef>
              <c:f>ESS!$B$331</c:f>
              <c:strCache>
                <c:ptCount val="1"/>
                <c:pt idx="0">
                  <c:v>Additional Engineering</c:v>
                </c:pt>
              </c:strCache>
            </c:strRef>
          </c:tx>
          <c:invertIfNegative val="0"/>
          <c:cat>
            <c:numRef>
              <c:f>ESS!$C$324:$K$324</c:f>
              <c:numCache>
                <c:formatCode>General</c:formatCode>
                <c:ptCount val="9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  <c:pt idx="5">
                  <c:v>2019.0</c:v>
                </c:pt>
                <c:pt idx="6">
                  <c:v>2020.0</c:v>
                </c:pt>
                <c:pt idx="7">
                  <c:v>2021.0</c:v>
                </c:pt>
                <c:pt idx="8">
                  <c:v>2022.0</c:v>
                </c:pt>
              </c:numCache>
            </c:numRef>
          </c:cat>
          <c:val>
            <c:numRef>
              <c:f>ESS!$C$331:$K$331</c:f>
              <c:numCache>
                <c:formatCode>0.0</c:formatCode>
                <c:ptCount val="9"/>
                <c:pt idx="0">
                  <c:v>0.0</c:v>
                </c:pt>
                <c:pt idx="1">
                  <c:v>3.0</c:v>
                </c:pt>
                <c:pt idx="2">
                  <c:v>8.5</c:v>
                </c:pt>
                <c:pt idx="3">
                  <c:v>8.0</c:v>
                </c:pt>
                <c:pt idx="4">
                  <c:v>9.0</c:v>
                </c:pt>
                <c:pt idx="5">
                  <c:v>9.0</c:v>
                </c:pt>
                <c:pt idx="6">
                  <c:v>4.5</c:v>
                </c:pt>
                <c:pt idx="7">
                  <c:v>2.5</c:v>
                </c:pt>
                <c:pt idx="8">
                  <c:v>1.0</c:v>
                </c:pt>
              </c:numCache>
            </c:numRef>
          </c:val>
        </c:ser>
        <c:ser>
          <c:idx val="7"/>
          <c:order val="7"/>
          <c:tx>
            <c:strRef>
              <c:f>ESS!$B$332</c:f>
              <c:strCache>
                <c:ptCount val="1"/>
                <c:pt idx="0">
                  <c:v>General Technicians</c:v>
                </c:pt>
              </c:strCache>
            </c:strRef>
          </c:tx>
          <c:invertIfNegative val="0"/>
          <c:cat>
            <c:numRef>
              <c:f>ESS!$C$324:$K$324</c:f>
              <c:numCache>
                <c:formatCode>General</c:formatCode>
                <c:ptCount val="9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  <c:pt idx="5">
                  <c:v>2019.0</c:v>
                </c:pt>
                <c:pt idx="6">
                  <c:v>2020.0</c:v>
                </c:pt>
                <c:pt idx="7">
                  <c:v>2021.0</c:v>
                </c:pt>
                <c:pt idx="8">
                  <c:v>2022.0</c:v>
                </c:pt>
              </c:numCache>
            </c:numRef>
          </c:cat>
          <c:val>
            <c:numRef>
              <c:f>ESS!$C$332:$K$332</c:f>
              <c:numCache>
                <c:formatCode>0.0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0.75</c:v>
                </c:pt>
                <c:pt idx="5">
                  <c:v>3.5</c:v>
                </c:pt>
                <c:pt idx="6">
                  <c:v>2.490000000000001</c:v>
                </c:pt>
                <c:pt idx="7">
                  <c:v>2.573333333333334</c:v>
                </c:pt>
                <c:pt idx="8">
                  <c:v>2.33</c:v>
                </c:pt>
              </c:numCache>
            </c:numRef>
          </c:val>
        </c:ser>
        <c:ser>
          <c:idx val="8"/>
          <c:order val="8"/>
          <c:tx>
            <c:strRef>
              <c:f>ESS!$B$333</c:f>
              <c:strCache>
                <c:ptCount val="1"/>
                <c:pt idx="0">
                  <c:v>Construction Manager</c:v>
                </c:pt>
              </c:strCache>
            </c:strRef>
          </c:tx>
          <c:invertIfNegative val="0"/>
          <c:cat>
            <c:numRef>
              <c:f>ESS!$C$324:$K$324</c:f>
              <c:numCache>
                <c:formatCode>General</c:formatCode>
                <c:ptCount val="9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  <c:pt idx="5">
                  <c:v>2019.0</c:v>
                </c:pt>
                <c:pt idx="6">
                  <c:v>2020.0</c:v>
                </c:pt>
                <c:pt idx="7">
                  <c:v>2021.0</c:v>
                </c:pt>
                <c:pt idx="8">
                  <c:v>2022.0</c:v>
                </c:pt>
              </c:numCache>
            </c:numRef>
          </c:cat>
          <c:val>
            <c:numRef>
              <c:f>ESS!$C$333:$K$333</c:f>
              <c:numCache>
                <c:formatCode>0.0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0.75</c:v>
                </c:pt>
                <c:pt idx="3">
                  <c:v>1.99</c:v>
                </c:pt>
                <c:pt idx="4">
                  <c:v>3.31</c:v>
                </c:pt>
                <c:pt idx="5">
                  <c:v>4.380000000000001</c:v>
                </c:pt>
                <c:pt idx="6">
                  <c:v>3.63</c:v>
                </c:pt>
                <c:pt idx="7">
                  <c:v>2.31</c:v>
                </c:pt>
                <c:pt idx="8">
                  <c:v>0.99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1266216"/>
        <c:axId val="-2121245672"/>
      </c:barChart>
      <c:catAx>
        <c:axId val="-2121266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1245672"/>
        <c:crosses val="autoZero"/>
        <c:auto val="1"/>
        <c:lblAlgn val="ctr"/>
        <c:lblOffset val="100"/>
        <c:noMultiLvlLbl val="0"/>
      </c:catAx>
      <c:valAx>
        <c:axId val="-2121245672"/>
        <c:scaling>
          <c:orientation val="minMax"/>
          <c:max val="25.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-21212662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partners!$B$325</c:f>
              <c:strCache>
                <c:ptCount val="1"/>
                <c:pt idx="0">
                  <c:v>Lead  Scientist</c:v>
                </c:pt>
              </c:strCache>
            </c:strRef>
          </c:tx>
          <c:invertIfNegative val="0"/>
          <c:cat>
            <c:numRef>
              <c:f>partners!$C$324:$K$324</c:f>
              <c:numCache>
                <c:formatCode>General</c:formatCode>
                <c:ptCount val="9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  <c:pt idx="5">
                  <c:v>2019.0</c:v>
                </c:pt>
                <c:pt idx="6">
                  <c:v>2020.0</c:v>
                </c:pt>
                <c:pt idx="7">
                  <c:v>2021.0</c:v>
                </c:pt>
                <c:pt idx="8">
                  <c:v>2022.0</c:v>
                </c:pt>
              </c:numCache>
            </c:numRef>
          </c:cat>
          <c:val>
            <c:numRef>
              <c:f>partners!$C$325:$K$325</c:f>
              <c:numCache>
                <c:formatCode>0.0</c:formatCode>
                <c:ptCount val="9"/>
                <c:pt idx="0">
                  <c:v>0.0</c:v>
                </c:pt>
                <c:pt idx="1">
                  <c:v>2.7</c:v>
                </c:pt>
                <c:pt idx="2">
                  <c:v>5.4</c:v>
                </c:pt>
                <c:pt idx="3">
                  <c:v>6.300000000000001</c:v>
                </c:pt>
                <c:pt idx="4">
                  <c:v>6.300000000000001</c:v>
                </c:pt>
                <c:pt idx="5">
                  <c:v>6.300000000000001</c:v>
                </c:pt>
                <c:pt idx="6">
                  <c:v>6.300000000000001</c:v>
                </c:pt>
                <c:pt idx="7">
                  <c:v>3.6</c:v>
                </c:pt>
                <c:pt idx="8">
                  <c:v>0.9</c:v>
                </c:pt>
              </c:numCache>
            </c:numRef>
          </c:val>
        </c:ser>
        <c:ser>
          <c:idx val="1"/>
          <c:order val="1"/>
          <c:tx>
            <c:strRef>
              <c:f>partners!$B$326</c:f>
              <c:strCache>
                <c:ptCount val="1"/>
                <c:pt idx="0">
                  <c:v>Lead Engineer</c:v>
                </c:pt>
              </c:strCache>
            </c:strRef>
          </c:tx>
          <c:invertIfNegative val="0"/>
          <c:cat>
            <c:numRef>
              <c:f>partners!$C$324:$K$324</c:f>
              <c:numCache>
                <c:formatCode>General</c:formatCode>
                <c:ptCount val="9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  <c:pt idx="5">
                  <c:v>2019.0</c:v>
                </c:pt>
                <c:pt idx="6">
                  <c:v>2020.0</c:v>
                </c:pt>
                <c:pt idx="7">
                  <c:v>2021.0</c:v>
                </c:pt>
                <c:pt idx="8">
                  <c:v>2022.0</c:v>
                </c:pt>
              </c:numCache>
            </c:numRef>
          </c:cat>
          <c:val>
            <c:numRef>
              <c:f>partners!$C$326:$K$326</c:f>
              <c:numCache>
                <c:formatCode>0.0</c:formatCode>
                <c:ptCount val="9"/>
                <c:pt idx="0">
                  <c:v>0.0</c:v>
                </c:pt>
                <c:pt idx="1">
                  <c:v>3.0</c:v>
                </c:pt>
                <c:pt idx="2">
                  <c:v>6.0</c:v>
                </c:pt>
                <c:pt idx="3">
                  <c:v>7.0</c:v>
                </c:pt>
                <c:pt idx="4">
                  <c:v>7.0</c:v>
                </c:pt>
                <c:pt idx="5">
                  <c:v>7.0</c:v>
                </c:pt>
                <c:pt idx="6">
                  <c:v>7.0</c:v>
                </c:pt>
                <c:pt idx="7">
                  <c:v>4.0</c:v>
                </c:pt>
                <c:pt idx="8">
                  <c:v>1.0</c:v>
                </c:pt>
              </c:numCache>
            </c:numRef>
          </c:val>
        </c:ser>
        <c:ser>
          <c:idx val="2"/>
          <c:order val="2"/>
          <c:tx>
            <c:strRef>
              <c:f>partners!$B$327</c:f>
              <c:strCache>
                <c:ptCount val="1"/>
                <c:pt idx="0">
                  <c:v>Detector Group</c:v>
                </c:pt>
              </c:strCache>
            </c:strRef>
          </c:tx>
          <c:invertIfNegative val="0"/>
          <c:cat>
            <c:numRef>
              <c:f>partners!$C$324:$K$324</c:f>
              <c:numCache>
                <c:formatCode>General</c:formatCode>
                <c:ptCount val="9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  <c:pt idx="5">
                  <c:v>2019.0</c:v>
                </c:pt>
                <c:pt idx="6">
                  <c:v>2020.0</c:v>
                </c:pt>
                <c:pt idx="7">
                  <c:v>2021.0</c:v>
                </c:pt>
                <c:pt idx="8">
                  <c:v>2022.0</c:v>
                </c:pt>
              </c:numCache>
            </c:numRef>
          </c:cat>
          <c:val>
            <c:numRef>
              <c:f>partners!$C$327:$K$327</c:f>
              <c:numCache>
                <c:formatCode>0.0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0.5</c:v>
                </c:pt>
                <c:pt idx="3">
                  <c:v>1.0</c:v>
                </c:pt>
                <c:pt idx="4">
                  <c:v>2.666666666666666</c:v>
                </c:pt>
                <c:pt idx="5">
                  <c:v>5.166666666666667</c:v>
                </c:pt>
                <c:pt idx="6">
                  <c:v>6.666666666666667</c:v>
                </c:pt>
                <c:pt idx="7">
                  <c:v>4.0</c:v>
                </c:pt>
                <c:pt idx="8">
                  <c:v>1.0</c:v>
                </c:pt>
              </c:numCache>
            </c:numRef>
          </c:val>
        </c:ser>
        <c:ser>
          <c:idx val="3"/>
          <c:order val="3"/>
          <c:tx>
            <c:strRef>
              <c:f>partners!$B$328</c:f>
              <c:strCache>
                <c:ptCount val="1"/>
                <c:pt idx="0">
                  <c:v>Chopper Group</c:v>
                </c:pt>
              </c:strCache>
            </c:strRef>
          </c:tx>
          <c:invertIfNegative val="0"/>
          <c:cat>
            <c:numRef>
              <c:f>partners!$C$324:$K$324</c:f>
              <c:numCache>
                <c:formatCode>General</c:formatCode>
                <c:ptCount val="9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  <c:pt idx="5">
                  <c:v>2019.0</c:v>
                </c:pt>
                <c:pt idx="6">
                  <c:v>2020.0</c:v>
                </c:pt>
                <c:pt idx="7">
                  <c:v>2021.0</c:v>
                </c:pt>
                <c:pt idx="8">
                  <c:v>2022.0</c:v>
                </c:pt>
              </c:numCache>
            </c:numRef>
          </c:cat>
          <c:val>
            <c:numRef>
              <c:f>partners!$C$328:$K$328</c:f>
              <c:numCache>
                <c:formatCode>0.0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0.5</c:v>
                </c:pt>
                <c:pt idx="3">
                  <c:v>1.0</c:v>
                </c:pt>
                <c:pt idx="4">
                  <c:v>1.166666666666666</c:v>
                </c:pt>
                <c:pt idx="5">
                  <c:v>2.166666666666666</c:v>
                </c:pt>
                <c:pt idx="6">
                  <c:v>2.666666666666666</c:v>
                </c:pt>
                <c:pt idx="7">
                  <c:v>1.5</c:v>
                </c:pt>
                <c:pt idx="8">
                  <c:v>0.333333333333333</c:v>
                </c:pt>
              </c:numCache>
            </c:numRef>
          </c:val>
        </c:ser>
        <c:ser>
          <c:idx val="4"/>
          <c:order val="4"/>
          <c:tx>
            <c:strRef>
              <c:f>partners!$B$329</c:f>
              <c:strCache>
                <c:ptCount val="1"/>
                <c:pt idx="0">
                  <c:v>Optics &amp; Shielding</c:v>
                </c:pt>
              </c:strCache>
            </c:strRef>
          </c:tx>
          <c:invertIfNegative val="0"/>
          <c:cat>
            <c:numRef>
              <c:f>partners!$C$324:$K$324</c:f>
              <c:numCache>
                <c:formatCode>General</c:formatCode>
                <c:ptCount val="9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  <c:pt idx="5">
                  <c:v>2019.0</c:v>
                </c:pt>
                <c:pt idx="6">
                  <c:v>2020.0</c:v>
                </c:pt>
                <c:pt idx="7">
                  <c:v>2021.0</c:v>
                </c:pt>
                <c:pt idx="8">
                  <c:v>2022.0</c:v>
                </c:pt>
              </c:numCache>
            </c:numRef>
          </c:cat>
          <c:val>
            <c:numRef>
              <c:f>partners!$C$329:$K$329</c:f>
              <c:numCache>
                <c:formatCode>0.0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1.0</c:v>
                </c:pt>
                <c:pt idx="3">
                  <c:v>2.0</c:v>
                </c:pt>
                <c:pt idx="4">
                  <c:v>2.333333333333333</c:v>
                </c:pt>
                <c:pt idx="5">
                  <c:v>2.333333333333333</c:v>
                </c:pt>
                <c:pt idx="6">
                  <c:v>1.533333333333333</c:v>
                </c:pt>
                <c:pt idx="7">
                  <c:v>0.533333333333333</c:v>
                </c:pt>
                <c:pt idx="8">
                  <c:v>0.0666666666666667</c:v>
                </c:pt>
              </c:numCache>
            </c:numRef>
          </c:val>
        </c:ser>
        <c:ser>
          <c:idx val="5"/>
          <c:order val="5"/>
          <c:tx>
            <c:strRef>
              <c:f>partners!$B$330</c:f>
              <c:strCache>
                <c:ptCount val="1"/>
                <c:pt idx="0">
                  <c:v>Electrical Eng.</c:v>
                </c:pt>
              </c:strCache>
            </c:strRef>
          </c:tx>
          <c:invertIfNegative val="0"/>
          <c:cat>
            <c:numRef>
              <c:f>partners!$C$324:$K$324</c:f>
              <c:numCache>
                <c:formatCode>General</c:formatCode>
                <c:ptCount val="9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  <c:pt idx="5">
                  <c:v>2019.0</c:v>
                </c:pt>
                <c:pt idx="6">
                  <c:v>2020.0</c:v>
                </c:pt>
                <c:pt idx="7">
                  <c:v>2021.0</c:v>
                </c:pt>
                <c:pt idx="8">
                  <c:v>2022.0</c:v>
                </c:pt>
              </c:numCache>
            </c:numRef>
          </c:cat>
          <c:val>
            <c:numRef>
              <c:f>partners!$C$330:$K$330</c:f>
              <c:numCache>
                <c:formatCode>0.0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0.5</c:v>
                </c:pt>
                <c:pt idx="3">
                  <c:v>1.0</c:v>
                </c:pt>
                <c:pt idx="4">
                  <c:v>1.666666666666667</c:v>
                </c:pt>
                <c:pt idx="5">
                  <c:v>3.166666666666667</c:v>
                </c:pt>
                <c:pt idx="6">
                  <c:v>3.333333333333333</c:v>
                </c:pt>
                <c:pt idx="7">
                  <c:v>1.666666666666666</c:v>
                </c:pt>
                <c:pt idx="8">
                  <c:v>0.333333333333333</c:v>
                </c:pt>
              </c:numCache>
            </c:numRef>
          </c:val>
        </c:ser>
        <c:ser>
          <c:idx val="6"/>
          <c:order val="6"/>
          <c:tx>
            <c:strRef>
              <c:f>partners!$B$331</c:f>
              <c:strCache>
                <c:ptCount val="1"/>
                <c:pt idx="0">
                  <c:v>Additional Engineering</c:v>
                </c:pt>
              </c:strCache>
            </c:strRef>
          </c:tx>
          <c:invertIfNegative val="0"/>
          <c:cat>
            <c:numRef>
              <c:f>partners!$C$324:$K$324</c:f>
              <c:numCache>
                <c:formatCode>General</c:formatCode>
                <c:ptCount val="9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  <c:pt idx="5">
                  <c:v>2019.0</c:v>
                </c:pt>
                <c:pt idx="6">
                  <c:v>2020.0</c:v>
                </c:pt>
                <c:pt idx="7">
                  <c:v>2021.0</c:v>
                </c:pt>
                <c:pt idx="8">
                  <c:v>2022.0</c:v>
                </c:pt>
              </c:numCache>
            </c:numRef>
          </c:cat>
          <c:val>
            <c:numRef>
              <c:f>partners!$C$331:$K$331</c:f>
              <c:numCache>
                <c:formatCode>0.0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3.0</c:v>
                </c:pt>
                <c:pt idx="3">
                  <c:v>10.5</c:v>
                </c:pt>
                <c:pt idx="4">
                  <c:v>13.0</c:v>
                </c:pt>
                <c:pt idx="5">
                  <c:v>10.0</c:v>
                </c:pt>
                <c:pt idx="6">
                  <c:v>6.0</c:v>
                </c:pt>
                <c:pt idx="7">
                  <c:v>2.5</c:v>
                </c:pt>
                <c:pt idx="8">
                  <c:v>0.5</c:v>
                </c:pt>
              </c:numCache>
            </c:numRef>
          </c:val>
        </c:ser>
        <c:ser>
          <c:idx val="7"/>
          <c:order val="7"/>
          <c:tx>
            <c:strRef>
              <c:f>partners!$B$332</c:f>
              <c:strCache>
                <c:ptCount val="1"/>
                <c:pt idx="0">
                  <c:v>General Technicians</c:v>
                </c:pt>
              </c:strCache>
            </c:strRef>
          </c:tx>
          <c:invertIfNegative val="0"/>
          <c:cat>
            <c:numRef>
              <c:f>partners!$C$324:$K$324</c:f>
              <c:numCache>
                <c:formatCode>General</c:formatCode>
                <c:ptCount val="9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  <c:pt idx="5">
                  <c:v>2019.0</c:v>
                </c:pt>
                <c:pt idx="6">
                  <c:v>2020.0</c:v>
                </c:pt>
                <c:pt idx="7">
                  <c:v>2021.0</c:v>
                </c:pt>
                <c:pt idx="8">
                  <c:v>2022.0</c:v>
                </c:pt>
              </c:numCache>
            </c:numRef>
          </c:cat>
          <c:val>
            <c:numRef>
              <c:f>partners!$C$332:$K$332</c:f>
              <c:numCache>
                <c:formatCode>0.0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0.5</c:v>
                </c:pt>
                <c:pt idx="6">
                  <c:v>2.51</c:v>
                </c:pt>
                <c:pt idx="7">
                  <c:v>2.176666666666667</c:v>
                </c:pt>
                <c:pt idx="8">
                  <c:v>0.67</c:v>
                </c:pt>
              </c:numCache>
            </c:numRef>
          </c:val>
        </c:ser>
        <c:ser>
          <c:idx val="8"/>
          <c:order val="8"/>
          <c:tx>
            <c:strRef>
              <c:f>partners!$B$333</c:f>
              <c:strCache>
                <c:ptCount val="1"/>
                <c:pt idx="0">
                  <c:v>Construction Manager</c:v>
                </c:pt>
              </c:strCache>
            </c:strRef>
          </c:tx>
          <c:invertIfNegative val="0"/>
          <c:cat>
            <c:numRef>
              <c:f>partners!$C$324:$K$324</c:f>
              <c:numCache>
                <c:formatCode>General</c:formatCode>
                <c:ptCount val="9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  <c:pt idx="5">
                  <c:v>2019.0</c:v>
                </c:pt>
                <c:pt idx="6">
                  <c:v>2020.0</c:v>
                </c:pt>
                <c:pt idx="7">
                  <c:v>2021.0</c:v>
                </c:pt>
                <c:pt idx="8">
                  <c:v>2022.0</c:v>
                </c:pt>
              </c:numCache>
            </c:numRef>
          </c:cat>
          <c:val>
            <c:numRef>
              <c:f>partners!$C$333:$K$333</c:f>
              <c:numCache>
                <c:formatCode>0.0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1204056"/>
        <c:axId val="-2121201704"/>
      </c:barChart>
      <c:catAx>
        <c:axId val="-2121204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1201704"/>
        <c:crosses val="autoZero"/>
        <c:auto val="1"/>
        <c:lblAlgn val="ctr"/>
        <c:lblOffset val="100"/>
        <c:noMultiLvlLbl val="0"/>
      </c:catAx>
      <c:valAx>
        <c:axId val="-2121201704"/>
        <c:scaling>
          <c:orientation val="minMax"/>
          <c:max val="25.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-212120405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ESS!$B$325</c:f>
              <c:strCache>
                <c:ptCount val="1"/>
                <c:pt idx="0">
                  <c:v>Lead  Scientist</c:v>
                </c:pt>
              </c:strCache>
            </c:strRef>
          </c:tx>
          <c:invertIfNegative val="0"/>
          <c:cat>
            <c:numRef>
              <c:f>ESS!$C$324:$K$324</c:f>
              <c:numCache>
                <c:formatCode>General</c:formatCode>
                <c:ptCount val="9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  <c:pt idx="5">
                  <c:v>2019.0</c:v>
                </c:pt>
                <c:pt idx="6">
                  <c:v>2020.0</c:v>
                </c:pt>
                <c:pt idx="7">
                  <c:v>2021.0</c:v>
                </c:pt>
                <c:pt idx="8">
                  <c:v>2022.0</c:v>
                </c:pt>
              </c:numCache>
            </c:numRef>
          </c:cat>
          <c:val>
            <c:numRef>
              <c:f>ESS!$C$325:$K$325</c:f>
              <c:numCache>
                <c:formatCode>0.0</c:formatCode>
                <c:ptCount val="9"/>
                <c:pt idx="0">
                  <c:v>2.7</c:v>
                </c:pt>
                <c:pt idx="1">
                  <c:v>3.6</c:v>
                </c:pt>
                <c:pt idx="2">
                  <c:v>4.5</c:v>
                </c:pt>
                <c:pt idx="3">
                  <c:v>6.300000000000001</c:v>
                </c:pt>
                <c:pt idx="4">
                  <c:v>6.300000000000001</c:v>
                </c:pt>
                <c:pt idx="5">
                  <c:v>6.300000000000001</c:v>
                </c:pt>
                <c:pt idx="6">
                  <c:v>3.6</c:v>
                </c:pt>
                <c:pt idx="7">
                  <c:v>2.7</c:v>
                </c:pt>
                <c:pt idx="8">
                  <c:v>1.8</c:v>
                </c:pt>
              </c:numCache>
            </c:numRef>
          </c:val>
        </c:ser>
        <c:ser>
          <c:idx val="1"/>
          <c:order val="1"/>
          <c:tx>
            <c:strRef>
              <c:f>ESS!$B$326</c:f>
              <c:strCache>
                <c:ptCount val="1"/>
                <c:pt idx="0">
                  <c:v>Lead Engineer</c:v>
                </c:pt>
              </c:strCache>
            </c:strRef>
          </c:tx>
          <c:invertIfNegative val="0"/>
          <c:cat>
            <c:numRef>
              <c:f>ESS!$C$324:$K$324</c:f>
              <c:numCache>
                <c:formatCode>General</c:formatCode>
                <c:ptCount val="9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  <c:pt idx="5">
                  <c:v>2019.0</c:v>
                </c:pt>
                <c:pt idx="6">
                  <c:v>2020.0</c:v>
                </c:pt>
                <c:pt idx="7">
                  <c:v>2021.0</c:v>
                </c:pt>
                <c:pt idx="8">
                  <c:v>2022.0</c:v>
                </c:pt>
              </c:numCache>
            </c:numRef>
          </c:cat>
          <c:val>
            <c:numRef>
              <c:f>ESS!$C$326:$K$326</c:f>
              <c:numCache>
                <c:formatCode>0.0</c:formatCode>
                <c:ptCount val="9"/>
                <c:pt idx="0">
                  <c:v>3.0</c:v>
                </c:pt>
                <c:pt idx="1">
                  <c:v>4.0</c:v>
                </c:pt>
                <c:pt idx="2">
                  <c:v>5.0</c:v>
                </c:pt>
                <c:pt idx="3">
                  <c:v>7.0</c:v>
                </c:pt>
                <c:pt idx="4">
                  <c:v>7.0</c:v>
                </c:pt>
                <c:pt idx="5">
                  <c:v>7.0</c:v>
                </c:pt>
                <c:pt idx="6">
                  <c:v>4.0</c:v>
                </c:pt>
                <c:pt idx="7">
                  <c:v>3.0</c:v>
                </c:pt>
                <c:pt idx="8">
                  <c:v>2.0</c:v>
                </c:pt>
              </c:numCache>
            </c:numRef>
          </c:val>
        </c:ser>
        <c:ser>
          <c:idx val="2"/>
          <c:order val="2"/>
          <c:tx>
            <c:strRef>
              <c:f>ESS!$B$327</c:f>
              <c:strCache>
                <c:ptCount val="1"/>
                <c:pt idx="0">
                  <c:v>Detector Group</c:v>
                </c:pt>
              </c:strCache>
            </c:strRef>
          </c:tx>
          <c:invertIfNegative val="0"/>
          <c:cat>
            <c:numRef>
              <c:f>ESS!$C$324:$K$324</c:f>
              <c:numCache>
                <c:formatCode>General</c:formatCode>
                <c:ptCount val="9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  <c:pt idx="5">
                  <c:v>2019.0</c:v>
                </c:pt>
                <c:pt idx="6">
                  <c:v>2020.0</c:v>
                </c:pt>
                <c:pt idx="7">
                  <c:v>2021.0</c:v>
                </c:pt>
                <c:pt idx="8">
                  <c:v>2022.0</c:v>
                </c:pt>
              </c:numCache>
            </c:numRef>
          </c:cat>
          <c:val>
            <c:numRef>
              <c:f>ESS!$C$327:$K$327</c:f>
              <c:numCache>
                <c:formatCode>0.0</c:formatCode>
                <c:ptCount val="9"/>
                <c:pt idx="0">
                  <c:v>1.5</c:v>
                </c:pt>
                <c:pt idx="1">
                  <c:v>2.75</c:v>
                </c:pt>
                <c:pt idx="2">
                  <c:v>3.25</c:v>
                </c:pt>
                <c:pt idx="3">
                  <c:v>5.500000000000001</c:v>
                </c:pt>
                <c:pt idx="4">
                  <c:v>7.58333333333333</c:v>
                </c:pt>
                <c:pt idx="5">
                  <c:v>10.08333333333334</c:v>
                </c:pt>
                <c:pt idx="6">
                  <c:v>8.333333333333333</c:v>
                </c:pt>
                <c:pt idx="7">
                  <c:v>6.5</c:v>
                </c:pt>
                <c:pt idx="8">
                  <c:v>3.5</c:v>
                </c:pt>
              </c:numCache>
            </c:numRef>
          </c:val>
        </c:ser>
        <c:ser>
          <c:idx val="3"/>
          <c:order val="3"/>
          <c:tx>
            <c:strRef>
              <c:f>ESS!$B$328</c:f>
              <c:strCache>
                <c:ptCount val="1"/>
                <c:pt idx="0">
                  <c:v>Chopper Group</c:v>
                </c:pt>
              </c:strCache>
            </c:strRef>
          </c:tx>
          <c:invertIfNegative val="0"/>
          <c:cat>
            <c:numRef>
              <c:f>ESS!$C$324:$K$324</c:f>
              <c:numCache>
                <c:formatCode>General</c:formatCode>
                <c:ptCount val="9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  <c:pt idx="5">
                  <c:v>2019.0</c:v>
                </c:pt>
                <c:pt idx="6">
                  <c:v>2020.0</c:v>
                </c:pt>
                <c:pt idx="7">
                  <c:v>2021.0</c:v>
                </c:pt>
                <c:pt idx="8">
                  <c:v>2022.0</c:v>
                </c:pt>
              </c:numCache>
            </c:numRef>
          </c:cat>
          <c:val>
            <c:numRef>
              <c:f>ESS!$C$328:$K$328</c:f>
              <c:numCache>
                <c:formatCode>0.0</c:formatCode>
                <c:ptCount val="9"/>
                <c:pt idx="0">
                  <c:v>0.75</c:v>
                </c:pt>
                <c:pt idx="1">
                  <c:v>1.75</c:v>
                </c:pt>
                <c:pt idx="2">
                  <c:v>2.25</c:v>
                </c:pt>
                <c:pt idx="3">
                  <c:v>2.5</c:v>
                </c:pt>
                <c:pt idx="4">
                  <c:v>3.833333333333334</c:v>
                </c:pt>
                <c:pt idx="5">
                  <c:v>4.083333333333333</c:v>
                </c:pt>
                <c:pt idx="6">
                  <c:v>3.083333333333333</c:v>
                </c:pt>
                <c:pt idx="7">
                  <c:v>2.75</c:v>
                </c:pt>
                <c:pt idx="8">
                  <c:v>1.166666666666667</c:v>
                </c:pt>
              </c:numCache>
            </c:numRef>
          </c:val>
        </c:ser>
        <c:ser>
          <c:idx val="4"/>
          <c:order val="4"/>
          <c:tx>
            <c:strRef>
              <c:f>ESS!$B$329</c:f>
              <c:strCache>
                <c:ptCount val="1"/>
                <c:pt idx="0">
                  <c:v>Optics &amp; Shielding</c:v>
                </c:pt>
              </c:strCache>
            </c:strRef>
          </c:tx>
          <c:invertIfNegative val="0"/>
          <c:cat>
            <c:numRef>
              <c:f>ESS!$C$324:$K$324</c:f>
              <c:numCache>
                <c:formatCode>General</c:formatCode>
                <c:ptCount val="9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  <c:pt idx="5">
                  <c:v>2019.0</c:v>
                </c:pt>
                <c:pt idx="6">
                  <c:v>2020.0</c:v>
                </c:pt>
                <c:pt idx="7">
                  <c:v>2021.0</c:v>
                </c:pt>
                <c:pt idx="8">
                  <c:v>2022.0</c:v>
                </c:pt>
              </c:numCache>
            </c:numRef>
          </c:cat>
          <c:val>
            <c:numRef>
              <c:f>ESS!$C$329:$K$329</c:f>
              <c:numCache>
                <c:formatCode>0.0</c:formatCode>
                <c:ptCount val="9"/>
                <c:pt idx="0">
                  <c:v>1.5</c:v>
                </c:pt>
                <c:pt idx="1">
                  <c:v>3.5</c:v>
                </c:pt>
                <c:pt idx="2">
                  <c:v>4.5</c:v>
                </c:pt>
                <c:pt idx="3">
                  <c:v>5.0</c:v>
                </c:pt>
                <c:pt idx="4">
                  <c:v>4.666666666666666</c:v>
                </c:pt>
                <c:pt idx="5">
                  <c:v>3.466666666666666</c:v>
                </c:pt>
                <c:pt idx="6">
                  <c:v>2.366666666666667</c:v>
                </c:pt>
                <c:pt idx="7">
                  <c:v>1.366666666666667</c:v>
                </c:pt>
                <c:pt idx="8">
                  <c:v>0.233333333333333</c:v>
                </c:pt>
              </c:numCache>
            </c:numRef>
          </c:val>
        </c:ser>
        <c:ser>
          <c:idx val="5"/>
          <c:order val="5"/>
          <c:tx>
            <c:strRef>
              <c:f>ESS!$B$330</c:f>
              <c:strCache>
                <c:ptCount val="1"/>
                <c:pt idx="0">
                  <c:v>Electrical Eng.</c:v>
                </c:pt>
              </c:strCache>
            </c:strRef>
          </c:tx>
          <c:invertIfNegative val="0"/>
          <c:cat>
            <c:numRef>
              <c:f>ESS!$C$324:$K$324</c:f>
              <c:numCache>
                <c:formatCode>General</c:formatCode>
                <c:ptCount val="9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  <c:pt idx="5">
                  <c:v>2019.0</c:v>
                </c:pt>
                <c:pt idx="6">
                  <c:v>2020.0</c:v>
                </c:pt>
                <c:pt idx="7">
                  <c:v>2021.0</c:v>
                </c:pt>
                <c:pt idx="8">
                  <c:v>2022.0</c:v>
                </c:pt>
              </c:numCache>
            </c:numRef>
          </c:cat>
          <c:val>
            <c:numRef>
              <c:f>ESS!$C$330:$K$330</c:f>
              <c:numCache>
                <c:formatCode>0.0</c:formatCode>
                <c:ptCount val="9"/>
                <c:pt idx="0">
                  <c:v>0.75</c:v>
                </c:pt>
                <c:pt idx="1">
                  <c:v>1.75</c:v>
                </c:pt>
                <c:pt idx="2">
                  <c:v>2.25</c:v>
                </c:pt>
                <c:pt idx="3">
                  <c:v>3.25</c:v>
                </c:pt>
                <c:pt idx="4">
                  <c:v>5.083333333333333</c:v>
                </c:pt>
                <c:pt idx="5">
                  <c:v>5.083333333333333</c:v>
                </c:pt>
                <c:pt idx="6">
                  <c:v>4.166666666666667</c:v>
                </c:pt>
                <c:pt idx="7">
                  <c:v>3.333333333333333</c:v>
                </c:pt>
                <c:pt idx="8">
                  <c:v>1.166666666666667</c:v>
                </c:pt>
              </c:numCache>
            </c:numRef>
          </c:val>
        </c:ser>
        <c:ser>
          <c:idx val="6"/>
          <c:order val="6"/>
          <c:tx>
            <c:strRef>
              <c:f>ESS!$B$331</c:f>
              <c:strCache>
                <c:ptCount val="1"/>
                <c:pt idx="0">
                  <c:v>Additional Engineering</c:v>
                </c:pt>
              </c:strCache>
            </c:strRef>
          </c:tx>
          <c:invertIfNegative val="0"/>
          <c:cat>
            <c:numRef>
              <c:f>ESS!$C$324:$K$324</c:f>
              <c:numCache>
                <c:formatCode>General</c:formatCode>
                <c:ptCount val="9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  <c:pt idx="5">
                  <c:v>2019.0</c:v>
                </c:pt>
                <c:pt idx="6">
                  <c:v>2020.0</c:v>
                </c:pt>
                <c:pt idx="7">
                  <c:v>2021.0</c:v>
                </c:pt>
                <c:pt idx="8">
                  <c:v>2022.0</c:v>
                </c:pt>
              </c:numCache>
            </c:numRef>
          </c:cat>
          <c:val>
            <c:numRef>
              <c:f>ESS!$C$331:$K$331</c:f>
              <c:numCache>
                <c:formatCode>0.0</c:formatCode>
                <c:ptCount val="9"/>
                <c:pt idx="0">
                  <c:v>0.0</c:v>
                </c:pt>
                <c:pt idx="1">
                  <c:v>3.0</c:v>
                </c:pt>
                <c:pt idx="2">
                  <c:v>8.5</c:v>
                </c:pt>
                <c:pt idx="3">
                  <c:v>8.0</c:v>
                </c:pt>
                <c:pt idx="4">
                  <c:v>9.0</c:v>
                </c:pt>
                <c:pt idx="5">
                  <c:v>9.0</c:v>
                </c:pt>
                <c:pt idx="6">
                  <c:v>4.5</c:v>
                </c:pt>
                <c:pt idx="7">
                  <c:v>2.5</c:v>
                </c:pt>
                <c:pt idx="8">
                  <c:v>1.0</c:v>
                </c:pt>
              </c:numCache>
            </c:numRef>
          </c:val>
        </c:ser>
        <c:ser>
          <c:idx val="7"/>
          <c:order val="7"/>
          <c:tx>
            <c:strRef>
              <c:f>ESS!$B$332</c:f>
              <c:strCache>
                <c:ptCount val="1"/>
                <c:pt idx="0">
                  <c:v>General Technicians</c:v>
                </c:pt>
              </c:strCache>
            </c:strRef>
          </c:tx>
          <c:invertIfNegative val="0"/>
          <c:cat>
            <c:numRef>
              <c:f>ESS!$C$324:$K$324</c:f>
              <c:numCache>
                <c:formatCode>General</c:formatCode>
                <c:ptCount val="9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  <c:pt idx="5">
                  <c:v>2019.0</c:v>
                </c:pt>
                <c:pt idx="6">
                  <c:v>2020.0</c:v>
                </c:pt>
                <c:pt idx="7">
                  <c:v>2021.0</c:v>
                </c:pt>
                <c:pt idx="8">
                  <c:v>2022.0</c:v>
                </c:pt>
              </c:numCache>
            </c:numRef>
          </c:cat>
          <c:val>
            <c:numRef>
              <c:f>ESS!$C$332:$K$332</c:f>
              <c:numCache>
                <c:formatCode>0.0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0.75</c:v>
                </c:pt>
                <c:pt idx="5">
                  <c:v>3.5</c:v>
                </c:pt>
                <c:pt idx="6">
                  <c:v>2.490000000000001</c:v>
                </c:pt>
                <c:pt idx="7">
                  <c:v>2.573333333333334</c:v>
                </c:pt>
                <c:pt idx="8">
                  <c:v>2.33</c:v>
                </c:pt>
              </c:numCache>
            </c:numRef>
          </c:val>
        </c:ser>
        <c:ser>
          <c:idx val="8"/>
          <c:order val="8"/>
          <c:tx>
            <c:strRef>
              <c:f>ESS!$B$333</c:f>
              <c:strCache>
                <c:ptCount val="1"/>
                <c:pt idx="0">
                  <c:v>Construction Manager</c:v>
                </c:pt>
              </c:strCache>
            </c:strRef>
          </c:tx>
          <c:invertIfNegative val="0"/>
          <c:cat>
            <c:numRef>
              <c:f>ESS!$C$324:$K$324</c:f>
              <c:numCache>
                <c:formatCode>General</c:formatCode>
                <c:ptCount val="9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  <c:pt idx="5">
                  <c:v>2019.0</c:v>
                </c:pt>
                <c:pt idx="6">
                  <c:v>2020.0</c:v>
                </c:pt>
                <c:pt idx="7">
                  <c:v>2021.0</c:v>
                </c:pt>
                <c:pt idx="8">
                  <c:v>2022.0</c:v>
                </c:pt>
              </c:numCache>
            </c:numRef>
          </c:cat>
          <c:val>
            <c:numRef>
              <c:f>ESS!$C$333:$K$333</c:f>
              <c:numCache>
                <c:formatCode>0.0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0.75</c:v>
                </c:pt>
                <c:pt idx="3">
                  <c:v>1.99</c:v>
                </c:pt>
                <c:pt idx="4">
                  <c:v>3.31</c:v>
                </c:pt>
                <c:pt idx="5">
                  <c:v>4.380000000000001</c:v>
                </c:pt>
                <c:pt idx="6">
                  <c:v>3.63</c:v>
                </c:pt>
                <c:pt idx="7">
                  <c:v>2.31</c:v>
                </c:pt>
                <c:pt idx="8">
                  <c:v>0.99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1095192"/>
        <c:axId val="-2121174600"/>
      </c:barChart>
      <c:catAx>
        <c:axId val="-2121095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1174600"/>
        <c:crosses val="autoZero"/>
        <c:auto val="1"/>
        <c:lblAlgn val="ctr"/>
        <c:lblOffset val="100"/>
        <c:noMultiLvlLbl val="0"/>
      </c:catAx>
      <c:valAx>
        <c:axId val="-2121174600"/>
        <c:scaling>
          <c:orientation val="minMax"/>
          <c:max val="25.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-2121095192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9BCA9-1CE0-DA44-BE7F-3DBE22FAA1A4}" type="datetimeFigureOut">
              <a:rPr lang="en-US" smtClean="0"/>
              <a:t>8/30/13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DA8EA-CDBC-5146-BD43-804A34D38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6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(8/22/13 11:23) -----</a:t>
            </a:r>
          </a:p>
          <a:p>
            <a:r>
              <a:rPr lang="en-US"/>
              <a:t>stc approval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A8EA-CDBC-5146-BD43-804A34D388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38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we take</a:t>
            </a:r>
            <a:r>
              <a:rPr lang="en-US" baseline="0" dirty="0" smtClean="0"/>
              <a:t> this average and put it on a realistic timescale for the first fourteen instruments, we see that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A8EA-CDBC-5146-BD43-804A34D388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82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A8EA-CDBC-5146-BD43-804A34D3882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52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A8EA-CDBC-5146-BD43-804A34D3882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83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(8/22/13 11:23) -----</a:t>
            </a:r>
          </a:p>
          <a:p>
            <a:r>
              <a:rPr lang="en-US"/>
              <a:t>ESS Programme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A8EA-CDBC-5146-BD43-804A34D3882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62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(8/22/13 11:23) -----</a:t>
            </a:r>
          </a:p>
          <a:p>
            <a:r>
              <a:rPr lang="en-US" dirty="0"/>
              <a:t>ESS Programme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A8EA-CDBC-5146-BD43-804A34D3882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62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(8/22/13 11:23) -----</a:t>
            </a:r>
          </a:p>
          <a:p>
            <a:r>
              <a:rPr lang="en-US"/>
              <a:t>ESS Programme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A8EA-CDBC-5146-BD43-804A34D3882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62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(8/22/13 11:29) -----</a:t>
            </a:r>
          </a:p>
          <a:p>
            <a:r>
              <a:rPr lang="en-US" dirty="0"/>
              <a:t>have a role in developing standards with ESS</a:t>
            </a:r>
          </a:p>
          <a:p>
            <a:r>
              <a:rPr lang="en-US" dirty="0"/>
              <a:t>make a vision slide of what the competence center encompasses</a:t>
            </a:r>
          </a:p>
          <a:p>
            <a:endParaRPr lang="en-US" dirty="0"/>
          </a:p>
          <a:p>
            <a:r>
              <a:rPr lang="en-US" dirty="0"/>
              <a:t>"tightly integrated"</a:t>
            </a:r>
          </a:p>
          <a:p>
            <a:r>
              <a:rPr lang="en-US" dirty="0"/>
              <a:t>"as close as possible as being in Lund"</a:t>
            </a:r>
          </a:p>
          <a:p>
            <a:r>
              <a:rPr lang="en-US" dirty="0"/>
              <a:t>"meet criteria"  common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A8EA-CDBC-5146-BD43-804A34D3882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11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A8EA-CDBC-5146-BD43-804A34D3882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7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(8/22/13 11:23) -----</a:t>
            </a:r>
          </a:p>
          <a:p>
            <a:r>
              <a:rPr lang="en-US"/>
              <a:t>add scientist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A8EA-CDBC-5146-BD43-804A34D388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77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(8/22/13 11:23) -----</a:t>
            </a:r>
          </a:p>
          <a:p>
            <a:r>
              <a:rPr lang="en-US" dirty="0"/>
              <a:t>make some milestones of tollgates and make them readable.  make some text readable.  adjust colors</a:t>
            </a:r>
          </a:p>
          <a:p>
            <a:endParaRPr lang="en-US" dirty="0"/>
          </a:p>
          <a:p>
            <a:r>
              <a:rPr lang="en-US" dirty="0"/>
              <a:t>get rid of detail"</a:t>
            </a:r>
          </a:p>
          <a:p>
            <a:r>
              <a:rPr lang="en-US" dirty="0"/>
              <a:t>----- Meeting Notes (8/30/13 14:30) -----</a:t>
            </a:r>
          </a:p>
          <a:p>
            <a:r>
              <a:rPr lang="en-US" dirty="0"/>
              <a:t>benefits of seeing the scientific and technical review.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A8EA-CDBC-5146-BD43-804A34D388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53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(8/22/13 11:23) -----</a:t>
            </a:r>
          </a:p>
          <a:p>
            <a:r>
              <a:rPr lang="en-US" dirty="0"/>
              <a:t>make some milestones of tollgates and make them readable.  make some text readable.  adjust colors</a:t>
            </a:r>
          </a:p>
          <a:p>
            <a:endParaRPr lang="en-US" dirty="0"/>
          </a:p>
          <a:p>
            <a:r>
              <a:rPr lang="en-US" dirty="0"/>
              <a:t>get rid of detail"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A8EA-CDBC-5146-BD43-804A34D388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53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(8/22/13 11:23) -----</a:t>
            </a:r>
          </a:p>
          <a:p>
            <a:r>
              <a:rPr lang="en-US" dirty="0"/>
              <a:t>FTEs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A8EA-CDBC-5146-BD43-804A34D388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20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(8/22/13 11:23) -----</a:t>
            </a:r>
          </a:p>
          <a:p>
            <a:r>
              <a:rPr lang="en-US" dirty="0"/>
              <a:t>FTEs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A8EA-CDBC-5146-BD43-804A34D388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20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A8EA-CDBC-5146-BD43-804A34D388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82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we take</a:t>
            </a:r>
            <a:r>
              <a:rPr lang="en-US" baseline="0" dirty="0" smtClean="0"/>
              <a:t> this average and put it on a realistic timescale for the first fourteen instruments, we see that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A8EA-CDBC-5146-BD43-804A34D388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82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we take</a:t>
            </a:r>
            <a:r>
              <a:rPr lang="en-US" baseline="0" dirty="0" smtClean="0"/>
              <a:t> this average and put it on a realistic timescale for the first fourteen instruments, we see that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DA8EA-CDBC-5146-BD43-804A34D388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8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1E2D4-2316-BD4A-99DC-FED7530D8663}" type="datetimeFigureOut">
              <a:rPr lang="en-US" smtClean="0"/>
              <a:t>8/30/13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1E2D4-2316-BD4A-99DC-FED7530D8663}" type="datetimeFigureOut">
              <a:rPr lang="en-US" smtClean="0"/>
              <a:t>8/30/13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46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1E2D4-2316-BD4A-99DC-FED7530D8663}" type="datetimeFigureOut">
              <a:rPr lang="en-US" smtClean="0"/>
              <a:t>8/30/13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8/30/13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95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8/30/13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81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8/30/13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16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8/30/13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53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8/30/13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3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8/30/13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23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8/30/13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9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8/30/13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3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1E2D4-2316-BD4A-99DC-FED7530D8663}" type="datetimeFigureOut">
              <a:rPr lang="en-US" smtClean="0"/>
              <a:t>8/30/13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40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8/30/13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63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8/30/13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27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8/30/13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99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8/30/13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95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8/30/13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811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8/30/13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16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8/30/13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53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8/30/13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3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8/30/13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236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8/30/13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9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1E2D4-2316-BD4A-99DC-FED7530D8663}" type="datetimeFigureOut">
              <a:rPr lang="en-US" smtClean="0"/>
              <a:t>8/30/13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24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8/30/13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320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8/30/13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63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8/30/13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27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E2D4-2316-BD4A-99DC-FED7530D8663}" type="datetimeFigureOut">
              <a:rPr lang="en-US" smtClean="0"/>
              <a:t>8/30/13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9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1E2D4-2316-BD4A-99DC-FED7530D8663}" type="datetimeFigureOut">
              <a:rPr lang="en-US" smtClean="0"/>
              <a:t>8/30/13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9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1E2D4-2316-BD4A-99DC-FED7530D8663}" type="datetimeFigureOut">
              <a:rPr lang="en-US" smtClean="0"/>
              <a:t>8/30/13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3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1E2D4-2316-BD4A-99DC-FED7530D8663}" type="datetimeFigureOut">
              <a:rPr lang="en-US" smtClean="0"/>
              <a:t>8/30/13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5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1E2D4-2316-BD4A-99DC-FED7530D8663}" type="datetimeFigureOut">
              <a:rPr lang="en-US" smtClean="0"/>
              <a:t>8/30/13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0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1E2D4-2316-BD4A-99DC-FED7530D8663}" type="datetimeFigureOut">
              <a:rPr lang="en-US" smtClean="0"/>
              <a:t>8/30/13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1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41E2D4-2316-BD4A-99DC-FED7530D8663}" type="datetimeFigureOut">
              <a:rPr lang="en-US" smtClean="0"/>
              <a:t>8/30/13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0744" y="61920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50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1E2D4-2316-BD4A-99DC-FED7530D8663}" type="datetimeFigureOut">
              <a:rPr lang="en-US" smtClean="0"/>
              <a:t>8/30/13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2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1E2D4-2316-BD4A-99DC-FED7530D8663}" type="datetimeFigureOut">
              <a:rPr lang="en-US" smtClean="0"/>
              <a:t>8/30/13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2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5" Type="http://schemas.openxmlformats.org/officeDocument/2006/relationships/chart" Target="../charts/chart9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4" Type="http://schemas.openxmlformats.org/officeDocument/2006/relationships/chart" Target="../charts/chart1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SS_template_front_v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2072"/>
          <a:stretch/>
        </p:blipFill>
        <p:spPr>
          <a:xfrm>
            <a:off x="-8820" y="0"/>
            <a:ext cx="10399594" cy="6858000"/>
          </a:xfrm>
          <a:prstGeom prst="rect">
            <a:avLst/>
          </a:prstGeom>
        </p:spPr>
      </p:pic>
      <p:pic>
        <p:nvPicPr>
          <p:cNvPr id="5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68" y="366601"/>
            <a:ext cx="2497628" cy="133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/>
          </p:cNvSpPr>
          <p:nvPr/>
        </p:nvSpPr>
        <p:spPr bwMode="auto">
          <a:xfrm>
            <a:off x="6512553" y="2232435"/>
            <a:ext cx="3398368" cy="231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9" bIns="0"/>
          <a:lstStyle/>
          <a:p>
            <a:pPr marL="57150"/>
            <a:endParaRPr lang="en-US" sz="4000" dirty="0">
              <a:solidFill>
                <a:srgbClr val="005A7C"/>
              </a:solidFill>
              <a:latin typeface="Arial"/>
              <a:ea typeface="ＭＳ Ｐゴシック" charset="0"/>
              <a:cs typeface="Arial"/>
              <a:sym typeface="Helvetica" charset="0"/>
            </a:endParaRPr>
          </a:p>
        </p:txBody>
      </p:sp>
      <p:sp>
        <p:nvSpPr>
          <p:cNvPr id="8" name="Rectangle 9"/>
          <p:cNvSpPr>
            <a:spLocks/>
          </p:cNvSpPr>
          <p:nvPr/>
        </p:nvSpPr>
        <p:spPr bwMode="auto">
          <a:xfrm>
            <a:off x="6182468" y="5367237"/>
            <a:ext cx="3398368" cy="63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9" bIns="0"/>
          <a:lstStyle/>
          <a:p>
            <a:pPr marL="57150"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Rob Connatser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/>
              <a:ea typeface="ＭＳ Ｐゴシック" charset="0"/>
              <a:cs typeface="Arial"/>
              <a:sym typeface="Helvetic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38774" y="2130425"/>
            <a:ext cx="3886200" cy="3236812"/>
          </a:xfrm>
        </p:spPr>
        <p:txBody>
          <a:bodyPr/>
          <a:lstStyle/>
          <a:p>
            <a:r>
              <a:rPr lang="en-US" dirty="0" smtClean="0"/>
              <a:t>Instrument Projects</a:t>
            </a:r>
            <a:br>
              <a:rPr lang="en-US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39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Scientist – Responsible for defining technical requirements of instrument including scientific case.  Acts as project manager.</a:t>
            </a:r>
          </a:p>
          <a:p>
            <a:r>
              <a:rPr lang="en-US" dirty="0" smtClean="0"/>
              <a:t>Engineer – MS or BS in an engineering discipline.  Does conceptual design work/modeling/FEA/calculations, etc.</a:t>
            </a:r>
          </a:p>
          <a:p>
            <a:r>
              <a:rPr lang="en-US" dirty="0" smtClean="0"/>
              <a:t>Draftsman – responsible for details in models, creates drawings for use in the field and for fabrication.</a:t>
            </a:r>
          </a:p>
          <a:p>
            <a:r>
              <a:rPr lang="en-US" dirty="0" smtClean="0"/>
              <a:t>Technician – has technical schooling, responsible for assembling, building, installing technical components.  Very experienced technicians can approach knowledge level of an engineer, but generally approach is from experience “has a feel for how it should work/look”.</a:t>
            </a:r>
          </a:p>
          <a:p>
            <a:r>
              <a:rPr lang="en-US" dirty="0" smtClean="0"/>
              <a:t>Construction Workers– has gone through an apprenticeship, either formal or informal, “works with tools” – carpenter, electrician, iron worker, pipe fitter, crane/forklift operator.</a:t>
            </a:r>
          </a:p>
          <a:p>
            <a:r>
              <a:rPr lang="en-US" dirty="0" smtClean="0"/>
              <a:t>Construction Manager – manages the installation/construction work in the field.  Will make integrated (all instruments) and individual instrument construction/installation plans.  There will be a team of these people that report to the Chief Engineer’s office.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8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r>
              <a:rPr lang="en-US" dirty="0" smtClean="0"/>
              <a:t>Single Instrument Details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1042627"/>
              </p:ext>
            </p:extLst>
          </p:nvPr>
        </p:nvGraphicFramePr>
        <p:xfrm>
          <a:off x="2874539" y="6338146"/>
          <a:ext cx="608804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675"/>
                <a:gridCol w="924191"/>
                <a:gridCol w="982133"/>
                <a:gridCol w="1041400"/>
                <a:gridCol w="898240"/>
                <a:gridCol w="122740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Initial Design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Final Design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Procurement &amp; Fabrication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Construction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Installation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Cold Commissioning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468033" y="5794044"/>
            <a:ext cx="6532034" cy="358921"/>
            <a:chOff x="2336652" y="1803400"/>
            <a:chExt cx="3508780" cy="105400"/>
          </a:xfrm>
          <a:effectLst/>
        </p:grpSpPr>
        <p:grpSp>
          <p:nvGrpSpPr>
            <p:cNvPr id="6" name="Group 5"/>
            <p:cNvGrpSpPr/>
            <p:nvPr/>
          </p:nvGrpSpPr>
          <p:grpSpPr>
            <a:xfrm>
              <a:off x="2336652" y="1803400"/>
              <a:ext cx="3508780" cy="105400"/>
              <a:chOff x="2336652" y="1803400"/>
              <a:chExt cx="3508780" cy="10540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336652" y="1803400"/>
                <a:ext cx="3508780" cy="105400"/>
                <a:chOff x="2336652" y="1803400"/>
                <a:chExt cx="3508780" cy="105400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5533894" y="1807200"/>
                  <a:ext cx="311538" cy="10160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>
                  <a:off x="2336652" y="1803400"/>
                  <a:ext cx="3197242" cy="104775"/>
                  <a:chOff x="2336652" y="1803400"/>
                  <a:chExt cx="3197242" cy="104775"/>
                </a:xfrm>
              </p:grpSpPr>
              <p:sp>
                <p:nvSpPr>
                  <p:cNvPr id="12" name="Rectangle 11"/>
                  <p:cNvSpPr/>
                  <p:nvPr/>
                </p:nvSpPr>
                <p:spPr>
                  <a:xfrm>
                    <a:off x="2336652" y="1803400"/>
                    <a:ext cx="495732" cy="101600"/>
                  </a:xfrm>
                  <a:prstGeom prst="rect">
                    <a:avLst/>
                  </a:prstGeom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2832384" y="1803400"/>
                    <a:ext cx="1005062" cy="101600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4421248" y="1806575"/>
                    <a:ext cx="1112646" cy="101600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3837446" y="1803400"/>
                    <a:ext cx="1452367" cy="50175"/>
                  </a:xfrm>
                  <a:prstGeom prst="rect">
                    <a:avLst/>
                  </a:prstGeom>
                  <a:solidFill>
                    <a:srgbClr val="B3A2C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9" name="Rectangle 8"/>
              <p:cNvSpPr/>
              <p:nvPr/>
            </p:nvSpPr>
            <p:spPr>
              <a:xfrm>
                <a:off x="2832384" y="1803400"/>
                <a:ext cx="1420000" cy="25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3837445" y="1854166"/>
              <a:ext cx="681797" cy="5083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 descr="Screen Shot 2013-08-27 at 9.01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" y="985274"/>
            <a:ext cx="9137509" cy="4795830"/>
          </a:xfrm>
          <a:prstGeom prst="rect">
            <a:avLst/>
          </a:prstGeom>
        </p:spPr>
      </p:pic>
      <p:sp>
        <p:nvSpPr>
          <p:cNvPr id="17" name="Diamond 16"/>
          <p:cNvSpPr/>
          <p:nvPr/>
        </p:nvSpPr>
        <p:spPr>
          <a:xfrm>
            <a:off x="3270250" y="5794044"/>
            <a:ext cx="241300" cy="345981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amond 17"/>
          <p:cNvSpPr/>
          <p:nvPr/>
        </p:nvSpPr>
        <p:spPr>
          <a:xfrm>
            <a:off x="5149679" y="5806984"/>
            <a:ext cx="241300" cy="333045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iamond 18"/>
          <p:cNvSpPr/>
          <p:nvPr/>
        </p:nvSpPr>
        <p:spPr>
          <a:xfrm>
            <a:off x="8299450" y="5804856"/>
            <a:ext cx="241300" cy="335173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amond 19"/>
          <p:cNvSpPr/>
          <p:nvPr/>
        </p:nvSpPr>
        <p:spPr>
          <a:xfrm>
            <a:off x="8879417" y="5806984"/>
            <a:ext cx="241300" cy="333041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364317" y="862848"/>
            <a:ext cx="66357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  2014        2015         2016        2017         2018         2019        2020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6348770" y="1257300"/>
            <a:ext cx="2191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Development Work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578100" y="1701284"/>
            <a:ext cx="119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Phase 1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3955879" y="2406134"/>
            <a:ext cx="119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Phase 2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7226300" y="3282434"/>
            <a:ext cx="119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Phase 3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8525495" y="4913868"/>
            <a:ext cx="8741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Phase 4</a:t>
            </a:r>
            <a:endParaRPr lang="en-US" sz="1100" dirty="0"/>
          </a:p>
        </p:txBody>
      </p:sp>
      <p:sp>
        <p:nvSpPr>
          <p:cNvPr id="28" name="Rectangle 27"/>
          <p:cNvSpPr/>
          <p:nvPr/>
        </p:nvSpPr>
        <p:spPr>
          <a:xfrm>
            <a:off x="2188800" y="909074"/>
            <a:ext cx="215900" cy="287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938683" y="907200"/>
            <a:ext cx="215900" cy="287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24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r>
              <a:rPr lang="en-US" dirty="0" smtClean="0"/>
              <a:t>Single Instrument Details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2199"/>
            <a:ext cx="9144000" cy="4631267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5016812"/>
              </p:ext>
            </p:extLst>
          </p:nvPr>
        </p:nvGraphicFramePr>
        <p:xfrm>
          <a:off x="2874539" y="6338146"/>
          <a:ext cx="608804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675"/>
                <a:gridCol w="924191"/>
                <a:gridCol w="982133"/>
                <a:gridCol w="1041400"/>
                <a:gridCol w="898240"/>
                <a:gridCol w="122740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Initial Design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Final Design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Procurement &amp; Fabrication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Construction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Installation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Cold Commissioning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771034" y="5781104"/>
            <a:ext cx="6265777" cy="358921"/>
            <a:chOff x="2311400" y="1803400"/>
            <a:chExt cx="3513899" cy="105400"/>
          </a:xfrm>
          <a:effectLst/>
        </p:grpSpPr>
        <p:grpSp>
          <p:nvGrpSpPr>
            <p:cNvPr id="6" name="Group 5"/>
            <p:cNvGrpSpPr/>
            <p:nvPr/>
          </p:nvGrpSpPr>
          <p:grpSpPr>
            <a:xfrm>
              <a:off x="2311400" y="1803400"/>
              <a:ext cx="3513899" cy="105400"/>
              <a:chOff x="2311400" y="1803400"/>
              <a:chExt cx="3513899" cy="10540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311400" y="1803400"/>
                <a:ext cx="3513899" cy="105400"/>
                <a:chOff x="2311400" y="1803400"/>
                <a:chExt cx="3513899" cy="105400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5480645" y="1807200"/>
                  <a:ext cx="344654" cy="10160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>
                  <a:off x="2311400" y="1803400"/>
                  <a:ext cx="3169245" cy="104775"/>
                  <a:chOff x="2311400" y="1803400"/>
                  <a:chExt cx="3169245" cy="104775"/>
                </a:xfrm>
              </p:grpSpPr>
              <p:sp>
                <p:nvSpPr>
                  <p:cNvPr id="12" name="Rectangle 11"/>
                  <p:cNvSpPr/>
                  <p:nvPr/>
                </p:nvSpPr>
                <p:spPr>
                  <a:xfrm>
                    <a:off x="2311400" y="1803400"/>
                    <a:ext cx="601133" cy="101600"/>
                  </a:xfrm>
                  <a:prstGeom prst="rect">
                    <a:avLst/>
                  </a:prstGeom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2912533" y="1803400"/>
                    <a:ext cx="924912" cy="101600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4421248" y="1806575"/>
                    <a:ext cx="1059397" cy="101600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3837446" y="1803400"/>
                    <a:ext cx="1452367" cy="50175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9" name="Rectangle 8"/>
              <p:cNvSpPr/>
              <p:nvPr/>
            </p:nvSpPr>
            <p:spPr>
              <a:xfrm>
                <a:off x="2912533" y="1803400"/>
                <a:ext cx="1339851" cy="252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3837445" y="1854166"/>
              <a:ext cx="681797" cy="5083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8353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1668" y="1571040"/>
            <a:ext cx="8195929" cy="3489672"/>
            <a:chOff x="541668" y="368774"/>
            <a:chExt cx="8195929" cy="3489672"/>
          </a:xfrm>
        </p:grpSpPr>
        <p:graphicFrame>
          <p:nvGraphicFramePr>
            <p:cNvPr id="15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03818883"/>
                </p:ext>
              </p:extLst>
            </p:nvPr>
          </p:nvGraphicFramePr>
          <p:xfrm>
            <a:off x="541668" y="368774"/>
            <a:ext cx="8195929" cy="348967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170847"/>
                  <a:gridCol w="1170847"/>
                  <a:gridCol w="1170847"/>
                  <a:gridCol w="1170847"/>
                  <a:gridCol w="1170847"/>
                  <a:gridCol w="1170847"/>
                  <a:gridCol w="1170847"/>
                </a:tblGrid>
                <a:tr h="300408">
                  <a:tc>
                    <a:txBody>
                      <a:bodyPr/>
                      <a:lstStyle/>
                      <a:p>
                        <a:pPr algn="ctr"/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2014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2015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2016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2017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2018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2019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/>
                  </a:tc>
                </a:tr>
                <a:tr h="300408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solidFill>
                              <a:schemeClr val="tx1"/>
                            </a:solidFill>
                            <a:latin typeface="Cambria"/>
                            <a:cs typeface="Cambria"/>
                          </a:rPr>
                          <a:t>LOKI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noFill/>
                    </a:tcPr>
                  </a:tc>
                </a:tr>
                <a:tr h="32098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Lead</a:t>
                        </a:r>
                        <a:r>
                          <a:rPr lang="en-US" sz="1000" baseline="0" dirty="0" smtClean="0">
                            <a:latin typeface="Cambria"/>
                            <a:cs typeface="Cambria"/>
                          </a:rPr>
                          <a:t> Scientist</a:t>
                        </a:r>
                        <a:endParaRPr lang="en-US" sz="1000" dirty="0" smtClean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90%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90%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90%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90%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90%</a:t>
                        </a:r>
                      </a:p>
                      <a:p>
                        <a:pPr algn="ctr"/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90%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</a:tr>
                <a:tr h="32098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Lead Engineer</a:t>
                        </a: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100%</a:t>
                        </a:r>
                      </a:p>
                      <a:p>
                        <a:pPr algn="ctr"/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100%</a:t>
                        </a: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smtClean="0">
                            <a:latin typeface="Cambria"/>
                            <a:cs typeface="Cambria"/>
                          </a:rPr>
                          <a:t>100%</a:t>
                        </a:r>
                        <a:endParaRPr lang="en-US" sz="1000" dirty="0" smtClean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smtClean="0">
                            <a:latin typeface="Cambria"/>
                            <a:cs typeface="Cambria"/>
                          </a:rPr>
                          <a:t>100%</a:t>
                        </a:r>
                        <a:endParaRPr lang="en-US" sz="1000" dirty="0" smtClean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100%</a:t>
                        </a: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100%</a:t>
                        </a:r>
                      </a:p>
                    </a:txBody>
                    <a:tcPr marL="0" marR="0" marT="0" marB="0">
                      <a:noFill/>
                    </a:tcPr>
                  </a:tc>
                </a:tr>
                <a:tr h="32098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Detector</a:t>
                        </a:r>
                        <a:r>
                          <a:rPr lang="en-US" sz="1000" baseline="0" dirty="0" smtClean="0">
                            <a:latin typeface="Cambria"/>
                            <a:cs typeface="Cambria"/>
                          </a:rPr>
                          <a:t> Group</a:t>
                        </a: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50%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25%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25%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100%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150%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150%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</a:tr>
                <a:tr h="32098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Chopper Group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25%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25%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25%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25%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75%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50%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</a:tr>
                <a:tr h="32098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Optics</a:t>
                        </a:r>
                        <a:r>
                          <a:rPr lang="en-US" sz="1000" baseline="0" dirty="0" smtClean="0">
                            <a:latin typeface="Cambria"/>
                            <a:cs typeface="Cambria"/>
                          </a:rPr>
                          <a:t> &amp; Shielding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50%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smtClean="0">
                            <a:latin typeface="Cambria"/>
                            <a:cs typeface="Cambria"/>
                          </a:rPr>
                          <a:t>50%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smtClean="0">
                            <a:latin typeface="Cambria"/>
                            <a:cs typeface="Cambria"/>
                          </a:rPr>
                          <a:t>50%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smtClean="0">
                            <a:latin typeface="Cambria"/>
                            <a:cs typeface="Cambria"/>
                          </a:rPr>
                          <a:t>50%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50%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10%</a:t>
                        </a:r>
                      </a:p>
                    </a:txBody>
                    <a:tcPr marL="0" marR="0" marT="0" marB="0">
                      <a:noFill/>
                    </a:tcPr>
                  </a:tc>
                </a:tr>
                <a:tr h="32098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Electrical</a:t>
                        </a:r>
                        <a:r>
                          <a:rPr lang="en-US" sz="1000" baseline="0" dirty="0" smtClean="0">
                            <a:latin typeface="Cambria"/>
                            <a:cs typeface="Cambria"/>
                          </a:rPr>
                          <a:t> Eng.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25%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25%</a:t>
                        </a:r>
                      </a:p>
                      <a:p>
                        <a:pPr algn="ctr"/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25%</a:t>
                        </a: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50%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100%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50%</a:t>
                        </a:r>
                      </a:p>
                      <a:p>
                        <a:pPr algn="ctr"/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</a:tr>
                <a:tr h="32098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Additional</a:t>
                        </a:r>
                        <a:r>
                          <a:rPr lang="en-US" sz="1000" baseline="0" dirty="0" smtClean="0">
                            <a:latin typeface="Cambria"/>
                            <a:cs typeface="Cambria"/>
                          </a:rPr>
                          <a:t> Engineering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0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100%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250%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150%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100%</a:t>
                        </a:r>
                      </a:p>
                      <a:p>
                        <a:pPr algn="ctr"/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50%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</a:tr>
                <a:tr h="32098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General</a:t>
                        </a:r>
                        <a:r>
                          <a:rPr lang="en-US" sz="1000" baseline="0" dirty="0" smtClean="0">
                            <a:latin typeface="Cambria"/>
                            <a:cs typeface="Cambria"/>
                          </a:rPr>
                          <a:t>    </a:t>
                        </a:r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Technicians</a:t>
                        </a: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0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0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0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0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25%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100%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</a:tr>
                <a:tr h="32098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Construction</a:t>
                        </a:r>
                        <a:r>
                          <a:rPr lang="en-US" sz="1000" baseline="0" dirty="0" smtClean="0">
                            <a:latin typeface="Cambria"/>
                            <a:cs typeface="Cambria"/>
                          </a:rPr>
                          <a:t> Manager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0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0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25%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33%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33%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33%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</a:tr>
              </a:tbl>
            </a:graphicData>
          </a:graphic>
        </p:graphicFrame>
        <p:grpSp>
          <p:nvGrpSpPr>
            <p:cNvPr id="203" name="Group 202"/>
            <p:cNvGrpSpPr/>
            <p:nvPr/>
          </p:nvGrpSpPr>
          <p:grpSpPr>
            <a:xfrm>
              <a:off x="1706033" y="749300"/>
              <a:ext cx="6965949" cy="177800"/>
              <a:chOff x="2311400" y="1803400"/>
              <a:chExt cx="3513899" cy="105400"/>
            </a:xfrm>
            <a:effectLst/>
          </p:grpSpPr>
          <p:grpSp>
            <p:nvGrpSpPr>
              <p:cNvPr id="204" name="Group 203"/>
              <p:cNvGrpSpPr/>
              <p:nvPr/>
            </p:nvGrpSpPr>
            <p:grpSpPr>
              <a:xfrm>
                <a:off x="2311400" y="1803400"/>
                <a:ext cx="3513899" cy="105400"/>
                <a:chOff x="2311400" y="1803400"/>
                <a:chExt cx="3513899" cy="105400"/>
              </a:xfrm>
            </p:grpSpPr>
            <p:grpSp>
              <p:nvGrpSpPr>
                <p:cNvPr id="206" name="Group 205"/>
                <p:cNvGrpSpPr/>
                <p:nvPr/>
              </p:nvGrpSpPr>
              <p:grpSpPr>
                <a:xfrm>
                  <a:off x="2311400" y="1803400"/>
                  <a:ext cx="3513899" cy="105400"/>
                  <a:chOff x="2311400" y="1803400"/>
                  <a:chExt cx="3513899" cy="105400"/>
                </a:xfrm>
              </p:grpSpPr>
              <p:sp>
                <p:nvSpPr>
                  <p:cNvPr id="208" name="Rectangle 207"/>
                  <p:cNvSpPr/>
                  <p:nvPr/>
                </p:nvSpPr>
                <p:spPr>
                  <a:xfrm>
                    <a:off x="5533200" y="1807200"/>
                    <a:ext cx="292099" cy="101600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09" name="Group 208"/>
                  <p:cNvGrpSpPr/>
                  <p:nvPr/>
                </p:nvGrpSpPr>
                <p:grpSpPr>
                  <a:xfrm>
                    <a:off x="2311400" y="1803400"/>
                    <a:ext cx="3223213" cy="104775"/>
                    <a:chOff x="2311400" y="1803400"/>
                    <a:chExt cx="3223213" cy="104775"/>
                  </a:xfrm>
                </p:grpSpPr>
                <p:sp>
                  <p:nvSpPr>
                    <p:cNvPr id="210" name="Rectangle 209"/>
                    <p:cNvSpPr/>
                    <p:nvPr/>
                  </p:nvSpPr>
                  <p:spPr>
                    <a:xfrm>
                      <a:off x="2311400" y="1803400"/>
                      <a:ext cx="601133" cy="101600"/>
                    </a:xfrm>
                    <a:prstGeom prst="rect">
                      <a:avLst/>
                    </a:prstGeom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1" name="Rectangle 210"/>
                    <p:cNvSpPr/>
                    <p:nvPr/>
                  </p:nvSpPr>
                  <p:spPr>
                    <a:xfrm>
                      <a:off x="2912533" y="1803400"/>
                      <a:ext cx="1202266" cy="101600"/>
                    </a:xfrm>
                    <a:prstGeom prst="rect">
                      <a:avLst/>
                    </a:prstGeom>
                    <a:solidFill>
                      <a:srgbClr val="77933C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2" name="Rectangle 211"/>
                    <p:cNvSpPr/>
                    <p:nvPr/>
                  </p:nvSpPr>
                  <p:spPr>
                    <a:xfrm>
                      <a:off x="4421247" y="1806575"/>
                      <a:ext cx="1113366" cy="101600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3" name="Rectangle 212"/>
                    <p:cNvSpPr/>
                    <p:nvPr/>
                  </p:nvSpPr>
                  <p:spPr>
                    <a:xfrm>
                      <a:off x="4114800" y="1803400"/>
                      <a:ext cx="1339851" cy="53975"/>
                    </a:xfrm>
                    <a:prstGeom prst="rect">
                      <a:avLst/>
                    </a:prstGeom>
                    <a:solidFill>
                      <a:srgbClr val="B3A2C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07" name="Rectangle 206"/>
                <p:cNvSpPr/>
                <p:nvPr/>
              </p:nvSpPr>
              <p:spPr>
                <a:xfrm>
                  <a:off x="2912533" y="1803400"/>
                  <a:ext cx="1339851" cy="25200"/>
                </a:xfrm>
                <a:prstGeom prst="rect">
                  <a:avLst/>
                </a:prstGeom>
                <a:solidFill>
                  <a:srgbClr val="B3A2C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5" name="Rectangle 204"/>
              <p:cNvSpPr/>
              <p:nvPr/>
            </p:nvSpPr>
            <p:spPr>
              <a:xfrm>
                <a:off x="4114799" y="1862456"/>
                <a:ext cx="904420" cy="45719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28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011159"/>
              </p:ext>
            </p:extLst>
          </p:nvPr>
        </p:nvGraphicFramePr>
        <p:xfrm>
          <a:off x="1595917" y="5217160"/>
          <a:ext cx="608804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675"/>
                <a:gridCol w="924191"/>
                <a:gridCol w="982133"/>
                <a:gridCol w="1041400"/>
                <a:gridCol w="898240"/>
                <a:gridCol w="122740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Initial Design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Final Design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Procurement &amp; Fabrication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Construction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Installation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Cold Commissioning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Manpower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03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1668" y="1571040"/>
            <a:ext cx="8195929" cy="3489672"/>
            <a:chOff x="541668" y="368774"/>
            <a:chExt cx="8195929" cy="3489672"/>
          </a:xfrm>
        </p:grpSpPr>
        <p:graphicFrame>
          <p:nvGraphicFramePr>
            <p:cNvPr id="15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9811565"/>
                </p:ext>
              </p:extLst>
            </p:nvPr>
          </p:nvGraphicFramePr>
          <p:xfrm>
            <a:off x="541668" y="368774"/>
            <a:ext cx="8195929" cy="348967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170847"/>
                  <a:gridCol w="1170847"/>
                  <a:gridCol w="1170847"/>
                  <a:gridCol w="1170847"/>
                  <a:gridCol w="1170847"/>
                  <a:gridCol w="1170847"/>
                  <a:gridCol w="1170847"/>
                </a:tblGrid>
                <a:tr h="300408">
                  <a:tc>
                    <a:txBody>
                      <a:bodyPr/>
                      <a:lstStyle/>
                      <a:p>
                        <a:pPr algn="ctr"/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2014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2015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2016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2017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2018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2019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/>
                  </a:tc>
                </a:tr>
                <a:tr h="300408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solidFill>
                              <a:schemeClr val="tx1"/>
                            </a:solidFill>
                            <a:latin typeface="Cambria"/>
                            <a:cs typeface="Cambria"/>
                          </a:rPr>
                          <a:t>LOKI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noFill/>
                    </a:tcPr>
                  </a:tc>
                </a:tr>
                <a:tr h="32098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Lead</a:t>
                        </a:r>
                        <a:r>
                          <a:rPr lang="en-US" sz="1000" baseline="0" dirty="0" smtClean="0">
                            <a:latin typeface="Cambria"/>
                            <a:cs typeface="Cambria"/>
                          </a:rPr>
                          <a:t> Scientist</a:t>
                        </a:r>
                        <a:endParaRPr lang="en-US" sz="1000" dirty="0" smtClean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0.9</a:t>
                        </a: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smtClean="0">
                            <a:latin typeface="Cambria"/>
                            <a:cs typeface="Cambria"/>
                          </a:rPr>
                          <a:t>0.9</a:t>
                        </a:r>
                        <a:endParaRPr lang="en-US" sz="1000" dirty="0" smtClean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smtClean="0">
                            <a:latin typeface="Cambria"/>
                            <a:cs typeface="Cambria"/>
                          </a:rPr>
                          <a:t>0.9</a:t>
                        </a:r>
                        <a:endParaRPr lang="en-US" sz="1000" dirty="0" smtClean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smtClean="0">
                            <a:latin typeface="Cambria"/>
                            <a:cs typeface="Cambria"/>
                          </a:rPr>
                          <a:t>0.9</a:t>
                        </a:r>
                        <a:endParaRPr lang="en-US" sz="1000" dirty="0" smtClean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smtClean="0">
                            <a:latin typeface="Cambria"/>
                            <a:cs typeface="Cambria"/>
                          </a:rPr>
                          <a:t>0.9</a:t>
                        </a:r>
                        <a:endParaRPr lang="en-US" sz="1000" dirty="0" smtClean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0.9</a:t>
                        </a:r>
                      </a:p>
                    </a:txBody>
                    <a:tcPr marL="0" marR="0" marT="0" marB="0">
                      <a:noFill/>
                    </a:tcPr>
                  </a:tc>
                </a:tr>
                <a:tr h="32098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Lead Engineer</a:t>
                        </a: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1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1</a:t>
                        </a: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1</a:t>
                        </a: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1</a:t>
                        </a: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1</a:t>
                        </a: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1</a:t>
                        </a:r>
                      </a:p>
                    </a:txBody>
                    <a:tcPr marL="0" marR="0" marT="0" marB="0">
                      <a:noFill/>
                    </a:tcPr>
                  </a:tc>
                </a:tr>
                <a:tr h="32098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Detector</a:t>
                        </a:r>
                        <a:r>
                          <a:rPr lang="en-US" sz="1000" baseline="0" dirty="0" smtClean="0">
                            <a:latin typeface="Cambria"/>
                            <a:cs typeface="Cambria"/>
                          </a:rPr>
                          <a:t> Group</a:t>
                        </a: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0.5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0.25</a:t>
                        </a:r>
                      </a:p>
                      <a:p>
                        <a:pPr algn="ctr"/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0.25</a:t>
                        </a:r>
                      </a:p>
                      <a:p>
                        <a:pPr algn="ctr"/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1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1.5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1.5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</a:tr>
                <a:tr h="32098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Chopper Group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smtClean="0">
                            <a:latin typeface="Cambria"/>
                            <a:cs typeface="Cambria"/>
                          </a:rPr>
                          <a:t>0.25</a:t>
                        </a:r>
                        <a:endParaRPr lang="en-US" sz="1000" dirty="0" smtClean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smtClean="0">
                            <a:latin typeface="Cambria"/>
                            <a:cs typeface="Cambria"/>
                          </a:rPr>
                          <a:t>0.25</a:t>
                        </a:r>
                        <a:endParaRPr lang="en-US" sz="1000" dirty="0" smtClean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smtClean="0">
                            <a:latin typeface="Cambria"/>
                            <a:cs typeface="Cambria"/>
                          </a:rPr>
                          <a:t>0.25</a:t>
                        </a:r>
                        <a:endParaRPr lang="en-US" sz="1000" dirty="0" smtClean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0.25</a:t>
                        </a: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0.75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0.5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</a:tr>
                <a:tr h="32098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Optics</a:t>
                        </a:r>
                        <a:r>
                          <a:rPr lang="en-US" sz="1000" baseline="0" dirty="0" smtClean="0">
                            <a:latin typeface="Cambria"/>
                            <a:cs typeface="Cambria"/>
                          </a:rPr>
                          <a:t> &amp; Shielding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0.5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smtClean="0">
                            <a:latin typeface="Cambria"/>
                            <a:cs typeface="Cambria"/>
                          </a:rPr>
                          <a:t>0.5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smtClean="0">
                            <a:latin typeface="Cambria"/>
                            <a:cs typeface="Cambria"/>
                          </a:rPr>
                          <a:t>0.5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smtClean="0">
                            <a:latin typeface="Cambria"/>
                            <a:cs typeface="Cambria"/>
                          </a:rPr>
                          <a:t>0.5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0.5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0.1</a:t>
                        </a:r>
                      </a:p>
                    </a:txBody>
                    <a:tcPr marL="0" marR="0" marT="0" marB="0">
                      <a:noFill/>
                    </a:tcPr>
                  </a:tc>
                </a:tr>
                <a:tr h="32098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Electrical</a:t>
                        </a:r>
                        <a:r>
                          <a:rPr lang="en-US" sz="1000" baseline="0" dirty="0" smtClean="0">
                            <a:latin typeface="Cambria"/>
                            <a:cs typeface="Cambria"/>
                          </a:rPr>
                          <a:t> Eng.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smtClean="0">
                            <a:latin typeface="Cambria"/>
                            <a:cs typeface="Cambria"/>
                          </a:rPr>
                          <a:t>0.25</a:t>
                        </a:r>
                        <a:endParaRPr lang="en-US" sz="1000" dirty="0" smtClean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smtClean="0">
                            <a:latin typeface="Cambria"/>
                            <a:cs typeface="Cambria"/>
                          </a:rPr>
                          <a:t>0.25</a:t>
                        </a:r>
                        <a:endParaRPr lang="en-US" sz="1000" dirty="0" smtClean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0.25</a:t>
                        </a: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0.5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1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0.5</a:t>
                        </a:r>
                      </a:p>
                      <a:p>
                        <a:pPr algn="ctr"/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</a:tr>
                <a:tr h="32098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Additional</a:t>
                        </a:r>
                        <a:r>
                          <a:rPr lang="en-US" sz="1000" baseline="0" dirty="0" smtClean="0">
                            <a:latin typeface="Cambria"/>
                            <a:cs typeface="Cambria"/>
                          </a:rPr>
                          <a:t> Engineering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0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1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2.5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1.5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1</a:t>
                        </a:r>
                      </a:p>
                      <a:p>
                        <a:pPr algn="ctr"/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0.5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</a:tr>
                <a:tr h="32098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General</a:t>
                        </a:r>
                        <a:r>
                          <a:rPr lang="en-US" sz="1000" baseline="0" dirty="0" smtClean="0">
                            <a:latin typeface="Cambria"/>
                            <a:cs typeface="Cambria"/>
                          </a:rPr>
                          <a:t>    </a:t>
                        </a:r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Technicians</a:t>
                        </a: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0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0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0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0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0.25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1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</a:tr>
                <a:tr h="32098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Construction</a:t>
                        </a:r>
                        <a:r>
                          <a:rPr lang="en-US" sz="1000" baseline="0" dirty="0" smtClean="0">
                            <a:latin typeface="Cambria"/>
                            <a:cs typeface="Cambria"/>
                          </a:rPr>
                          <a:t> Manager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0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0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0.25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0.33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0.33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0.33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</a:tr>
              </a:tbl>
            </a:graphicData>
          </a:graphic>
        </p:graphicFrame>
        <p:grpSp>
          <p:nvGrpSpPr>
            <p:cNvPr id="203" name="Group 202"/>
            <p:cNvGrpSpPr/>
            <p:nvPr/>
          </p:nvGrpSpPr>
          <p:grpSpPr>
            <a:xfrm>
              <a:off x="1706033" y="749300"/>
              <a:ext cx="6965949" cy="177800"/>
              <a:chOff x="2311400" y="1803400"/>
              <a:chExt cx="3513899" cy="105400"/>
            </a:xfrm>
            <a:effectLst/>
          </p:grpSpPr>
          <p:grpSp>
            <p:nvGrpSpPr>
              <p:cNvPr id="204" name="Group 203"/>
              <p:cNvGrpSpPr/>
              <p:nvPr/>
            </p:nvGrpSpPr>
            <p:grpSpPr>
              <a:xfrm>
                <a:off x="2311400" y="1803400"/>
                <a:ext cx="3513899" cy="105400"/>
                <a:chOff x="2311400" y="1803400"/>
                <a:chExt cx="3513899" cy="105400"/>
              </a:xfrm>
            </p:grpSpPr>
            <p:grpSp>
              <p:nvGrpSpPr>
                <p:cNvPr id="206" name="Group 205"/>
                <p:cNvGrpSpPr/>
                <p:nvPr/>
              </p:nvGrpSpPr>
              <p:grpSpPr>
                <a:xfrm>
                  <a:off x="2311400" y="1803400"/>
                  <a:ext cx="3513899" cy="105400"/>
                  <a:chOff x="2311400" y="1803400"/>
                  <a:chExt cx="3513899" cy="105400"/>
                </a:xfrm>
              </p:grpSpPr>
              <p:sp>
                <p:nvSpPr>
                  <p:cNvPr id="208" name="Rectangle 207"/>
                  <p:cNvSpPr/>
                  <p:nvPr/>
                </p:nvSpPr>
                <p:spPr>
                  <a:xfrm>
                    <a:off x="5533200" y="1807200"/>
                    <a:ext cx="292099" cy="101600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09" name="Group 208"/>
                  <p:cNvGrpSpPr/>
                  <p:nvPr/>
                </p:nvGrpSpPr>
                <p:grpSpPr>
                  <a:xfrm>
                    <a:off x="2311400" y="1803400"/>
                    <a:ext cx="3223213" cy="104775"/>
                    <a:chOff x="2311400" y="1803400"/>
                    <a:chExt cx="3223213" cy="104775"/>
                  </a:xfrm>
                </p:grpSpPr>
                <p:sp>
                  <p:nvSpPr>
                    <p:cNvPr id="210" name="Rectangle 209"/>
                    <p:cNvSpPr/>
                    <p:nvPr/>
                  </p:nvSpPr>
                  <p:spPr>
                    <a:xfrm>
                      <a:off x="2311400" y="1803400"/>
                      <a:ext cx="601133" cy="101600"/>
                    </a:xfrm>
                    <a:prstGeom prst="rect">
                      <a:avLst/>
                    </a:prstGeom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1" name="Rectangle 210"/>
                    <p:cNvSpPr/>
                    <p:nvPr/>
                  </p:nvSpPr>
                  <p:spPr>
                    <a:xfrm>
                      <a:off x="2912533" y="1803400"/>
                      <a:ext cx="1202266" cy="101600"/>
                    </a:xfrm>
                    <a:prstGeom prst="rect">
                      <a:avLst/>
                    </a:prstGeom>
                    <a:solidFill>
                      <a:srgbClr val="77933C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2" name="Rectangle 211"/>
                    <p:cNvSpPr/>
                    <p:nvPr/>
                  </p:nvSpPr>
                  <p:spPr>
                    <a:xfrm>
                      <a:off x="4421247" y="1806575"/>
                      <a:ext cx="1113366" cy="101600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3" name="Rectangle 212"/>
                    <p:cNvSpPr/>
                    <p:nvPr/>
                  </p:nvSpPr>
                  <p:spPr>
                    <a:xfrm>
                      <a:off x="4114800" y="1803400"/>
                      <a:ext cx="1339851" cy="53975"/>
                    </a:xfrm>
                    <a:prstGeom prst="rect">
                      <a:avLst/>
                    </a:prstGeom>
                    <a:solidFill>
                      <a:srgbClr val="B3A2C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07" name="Rectangle 206"/>
                <p:cNvSpPr/>
                <p:nvPr/>
              </p:nvSpPr>
              <p:spPr>
                <a:xfrm>
                  <a:off x="2912533" y="1803400"/>
                  <a:ext cx="1339851" cy="25200"/>
                </a:xfrm>
                <a:prstGeom prst="rect">
                  <a:avLst/>
                </a:prstGeom>
                <a:solidFill>
                  <a:srgbClr val="B3A2C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5" name="Rectangle 204"/>
              <p:cNvSpPr/>
              <p:nvPr/>
            </p:nvSpPr>
            <p:spPr>
              <a:xfrm>
                <a:off x="4114799" y="1862456"/>
                <a:ext cx="904420" cy="45719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28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964602"/>
              </p:ext>
            </p:extLst>
          </p:nvPr>
        </p:nvGraphicFramePr>
        <p:xfrm>
          <a:off x="1595917" y="5217160"/>
          <a:ext cx="608804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675"/>
                <a:gridCol w="924191"/>
                <a:gridCol w="982133"/>
                <a:gridCol w="1041400"/>
                <a:gridCol w="898240"/>
                <a:gridCol w="122740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Initial Design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Final Design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Procurement &amp; Fabrication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Construction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Installation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Cold Commissioning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Instrument FTEs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05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5480024"/>
              </p:ext>
            </p:extLst>
          </p:nvPr>
        </p:nvGraphicFramePr>
        <p:xfrm>
          <a:off x="477568" y="906304"/>
          <a:ext cx="8168416" cy="5190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26"/>
                <a:gridCol w="510526"/>
                <a:gridCol w="510526"/>
                <a:gridCol w="510526"/>
                <a:gridCol w="510526"/>
                <a:gridCol w="510526"/>
                <a:gridCol w="510526"/>
                <a:gridCol w="510526"/>
                <a:gridCol w="510526"/>
                <a:gridCol w="540498"/>
                <a:gridCol w="480554"/>
                <a:gridCol w="510526"/>
                <a:gridCol w="510526"/>
                <a:gridCol w="510526"/>
                <a:gridCol w="510526"/>
                <a:gridCol w="510526"/>
              </a:tblGrid>
              <a:tr h="295148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2014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2015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2016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2017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2018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2019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2020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2021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2022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2023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2024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2025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2026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2027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2028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148">
                <a:tc gridSpan="6">
                  <a:txBody>
                    <a:bodyPr/>
                    <a:lstStyle/>
                    <a:p>
                      <a:pPr algn="r"/>
                      <a:endParaRPr lang="en-US" sz="1000" dirty="0" smtClean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14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ODIN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14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LOKI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65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Cambria"/>
                          <a:cs typeface="Cambria"/>
                        </a:rPr>
                        <a:t>NMX</a:t>
                      </a:r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364">
                <a:tc>
                  <a:txBody>
                    <a:bodyPr/>
                    <a:lstStyle/>
                    <a:p>
                      <a:pPr algn="ctr"/>
                      <a:endParaRPr lang="en-US" sz="1000" dirty="0" smtClean="0">
                        <a:latin typeface="Cambria"/>
                        <a:cs typeface="Cambr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364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364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364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364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364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364">
                <a:tc>
                  <a:txBody>
                    <a:bodyPr/>
                    <a:lstStyle/>
                    <a:p>
                      <a:pPr algn="ctr"/>
                      <a:endParaRPr lang="en-US" sz="1000" dirty="0" smtClean="0">
                        <a:latin typeface="Cambria"/>
                        <a:cs typeface="Cambr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352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364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364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364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364"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03" name="Group 202"/>
          <p:cNvGrpSpPr/>
          <p:nvPr/>
        </p:nvGrpSpPr>
        <p:grpSpPr>
          <a:xfrm>
            <a:off x="961040" y="1578930"/>
            <a:ext cx="3028950" cy="177800"/>
            <a:chOff x="2311400" y="1803400"/>
            <a:chExt cx="3513899" cy="105400"/>
          </a:xfrm>
          <a:effectLst/>
        </p:grpSpPr>
        <p:grpSp>
          <p:nvGrpSpPr>
            <p:cNvPr id="204" name="Group 203"/>
            <p:cNvGrpSpPr/>
            <p:nvPr/>
          </p:nvGrpSpPr>
          <p:grpSpPr>
            <a:xfrm>
              <a:off x="2311400" y="1803400"/>
              <a:ext cx="3513899" cy="105400"/>
              <a:chOff x="2311400" y="1803400"/>
              <a:chExt cx="3513899" cy="105400"/>
            </a:xfrm>
          </p:grpSpPr>
          <p:grpSp>
            <p:nvGrpSpPr>
              <p:cNvPr id="206" name="Group 205"/>
              <p:cNvGrpSpPr/>
              <p:nvPr/>
            </p:nvGrpSpPr>
            <p:grpSpPr>
              <a:xfrm>
                <a:off x="2311400" y="1803400"/>
                <a:ext cx="3513899" cy="105400"/>
                <a:chOff x="2311400" y="1803400"/>
                <a:chExt cx="3513899" cy="105400"/>
              </a:xfrm>
            </p:grpSpPr>
            <p:sp>
              <p:nvSpPr>
                <p:cNvPr id="208" name="Rectangle 207"/>
                <p:cNvSpPr/>
                <p:nvPr/>
              </p:nvSpPr>
              <p:spPr>
                <a:xfrm>
                  <a:off x="5533200" y="1807200"/>
                  <a:ext cx="292099" cy="10160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9" name="Group 208"/>
                <p:cNvGrpSpPr/>
                <p:nvPr/>
              </p:nvGrpSpPr>
              <p:grpSpPr>
                <a:xfrm>
                  <a:off x="2311400" y="1803400"/>
                  <a:ext cx="3223213" cy="104775"/>
                  <a:chOff x="2311400" y="1803400"/>
                  <a:chExt cx="3223213" cy="104775"/>
                </a:xfrm>
              </p:grpSpPr>
              <p:sp>
                <p:nvSpPr>
                  <p:cNvPr id="210" name="Rectangle 209"/>
                  <p:cNvSpPr/>
                  <p:nvPr/>
                </p:nvSpPr>
                <p:spPr>
                  <a:xfrm>
                    <a:off x="2311400" y="1803400"/>
                    <a:ext cx="601133" cy="101600"/>
                  </a:xfrm>
                  <a:prstGeom prst="rect">
                    <a:avLst/>
                  </a:prstGeom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" name="Rectangle 210"/>
                  <p:cNvSpPr/>
                  <p:nvPr/>
                </p:nvSpPr>
                <p:spPr>
                  <a:xfrm>
                    <a:off x="2912533" y="1803400"/>
                    <a:ext cx="1202266" cy="101600"/>
                  </a:xfrm>
                  <a:prstGeom prst="rect">
                    <a:avLst/>
                  </a:prstGeom>
                  <a:solidFill>
                    <a:srgbClr val="77933C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Rectangle 211"/>
                  <p:cNvSpPr/>
                  <p:nvPr/>
                </p:nvSpPr>
                <p:spPr>
                  <a:xfrm>
                    <a:off x="4421247" y="1806575"/>
                    <a:ext cx="1113366" cy="101600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3" name="Rectangle 212"/>
                  <p:cNvSpPr/>
                  <p:nvPr/>
                </p:nvSpPr>
                <p:spPr>
                  <a:xfrm>
                    <a:off x="4114800" y="1803400"/>
                    <a:ext cx="1339851" cy="53975"/>
                  </a:xfrm>
                  <a:prstGeom prst="rect">
                    <a:avLst/>
                  </a:prstGeom>
                  <a:solidFill>
                    <a:srgbClr val="B3A2C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07" name="Rectangle 206"/>
              <p:cNvSpPr/>
              <p:nvPr/>
            </p:nvSpPr>
            <p:spPr>
              <a:xfrm>
                <a:off x="2912533" y="1803400"/>
                <a:ext cx="1339851" cy="25200"/>
              </a:xfrm>
              <a:prstGeom prst="rect">
                <a:avLst/>
              </a:prstGeom>
              <a:solidFill>
                <a:srgbClr val="B3A2C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5" name="Rectangle 204"/>
            <p:cNvSpPr/>
            <p:nvPr/>
          </p:nvSpPr>
          <p:spPr>
            <a:xfrm>
              <a:off x="4118956" y="1857375"/>
              <a:ext cx="90442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949988" y="1868793"/>
            <a:ext cx="3028950" cy="177800"/>
            <a:chOff x="2311400" y="1803400"/>
            <a:chExt cx="3513899" cy="105400"/>
          </a:xfrm>
          <a:effectLst/>
        </p:grpSpPr>
        <p:grpSp>
          <p:nvGrpSpPr>
            <p:cNvPr id="182" name="Group 181"/>
            <p:cNvGrpSpPr/>
            <p:nvPr/>
          </p:nvGrpSpPr>
          <p:grpSpPr>
            <a:xfrm>
              <a:off x="2311400" y="1803400"/>
              <a:ext cx="3513899" cy="105400"/>
              <a:chOff x="2311400" y="1803400"/>
              <a:chExt cx="3513899" cy="105400"/>
            </a:xfrm>
          </p:grpSpPr>
          <p:grpSp>
            <p:nvGrpSpPr>
              <p:cNvPr id="184" name="Group 183"/>
              <p:cNvGrpSpPr/>
              <p:nvPr/>
            </p:nvGrpSpPr>
            <p:grpSpPr>
              <a:xfrm>
                <a:off x="2311400" y="1803400"/>
                <a:ext cx="3513899" cy="105400"/>
                <a:chOff x="2311400" y="1803400"/>
                <a:chExt cx="3513899" cy="105400"/>
              </a:xfrm>
            </p:grpSpPr>
            <p:sp>
              <p:nvSpPr>
                <p:cNvPr id="186" name="Rectangle 185"/>
                <p:cNvSpPr/>
                <p:nvPr/>
              </p:nvSpPr>
              <p:spPr>
                <a:xfrm>
                  <a:off x="5533200" y="1807200"/>
                  <a:ext cx="292099" cy="10160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7" name="Group 186"/>
                <p:cNvGrpSpPr/>
                <p:nvPr/>
              </p:nvGrpSpPr>
              <p:grpSpPr>
                <a:xfrm>
                  <a:off x="2311400" y="1803400"/>
                  <a:ext cx="3223213" cy="104775"/>
                  <a:chOff x="2311400" y="1803400"/>
                  <a:chExt cx="3223213" cy="104775"/>
                </a:xfrm>
              </p:grpSpPr>
              <p:sp>
                <p:nvSpPr>
                  <p:cNvPr id="188" name="Rectangle 187"/>
                  <p:cNvSpPr/>
                  <p:nvPr/>
                </p:nvSpPr>
                <p:spPr>
                  <a:xfrm>
                    <a:off x="2311400" y="1803400"/>
                    <a:ext cx="601133" cy="101600"/>
                  </a:xfrm>
                  <a:prstGeom prst="rect">
                    <a:avLst/>
                  </a:prstGeom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Rectangle 188"/>
                  <p:cNvSpPr/>
                  <p:nvPr/>
                </p:nvSpPr>
                <p:spPr>
                  <a:xfrm>
                    <a:off x="2912533" y="1803400"/>
                    <a:ext cx="1202266" cy="101600"/>
                  </a:xfrm>
                  <a:prstGeom prst="rect">
                    <a:avLst/>
                  </a:prstGeom>
                  <a:solidFill>
                    <a:srgbClr val="77933C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0" name="Rectangle 189"/>
                  <p:cNvSpPr/>
                  <p:nvPr/>
                </p:nvSpPr>
                <p:spPr>
                  <a:xfrm>
                    <a:off x="4421247" y="1806575"/>
                    <a:ext cx="1113366" cy="101600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Rectangle 190"/>
                  <p:cNvSpPr/>
                  <p:nvPr/>
                </p:nvSpPr>
                <p:spPr>
                  <a:xfrm>
                    <a:off x="4114800" y="1803400"/>
                    <a:ext cx="1339851" cy="53975"/>
                  </a:xfrm>
                  <a:prstGeom prst="rect">
                    <a:avLst/>
                  </a:prstGeom>
                  <a:solidFill>
                    <a:srgbClr val="B3A2C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85" name="Rectangle 184"/>
              <p:cNvSpPr/>
              <p:nvPr/>
            </p:nvSpPr>
            <p:spPr>
              <a:xfrm>
                <a:off x="2912533" y="1803400"/>
                <a:ext cx="1339851" cy="25200"/>
              </a:xfrm>
              <a:prstGeom prst="rect">
                <a:avLst/>
              </a:prstGeom>
              <a:solidFill>
                <a:srgbClr val="B3A2C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3" name="Rectangle 182"/>
            <p:cNvSpPr/>
            <p:nvPr/>
          </p:nvSpPr>
          <p:spPr>
            <a:xfrm>
              <a:off x="4114799" y="1857375"/>
              <a:ext cx="90442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949988" y="2120658"/>
            <a:ext cx="3028950" cy="177800"/>
            <a:chOff x="2311400" y="1803400"/>
            <a:chExt cx="3513899" cy="105400"/>
          </a:xfrm>
          <a:effectLst/>
        </p:grpSpPr>
        <p:grpSp>
          <p:nvGrpSpPr>
            <p:cNvPr id="193" name="Group 192"/>
            <p:cNvGrpSpPr/>
            <p:nvPr/>
          </p:nvGrpSpPr>
          <p:grpSpPr>
            <a:xfrm>
              <a:off x="2311400" y="1803400"/>
              <a:ext cx="3513899" cy="105400"/>
              <a:chOff x="2311400" y="1803400"/>
              <a:chExt cx="3513899" cy="105400"/>
            </a:xfrm>
          </p:grpSpPr>
          <p:grpSp>
            <p:nvGrpSpPr>
              <p:cNvPr id="195" name="Group 194"/>
              <p:cNvGrpSpPr/>
              <p:nvPr/>
            </p:nvGrpSpPr>
            <p:grpSpPr>
              <a:xfrm>
                <a:off x="2311400" y="1803400"/>
                <a:ext cx="3513899" cy="105400"/>
                <a:chOff x="2311400" y="1803400"/>
                <a:chExt cx="3513899" cy="105400"/>
              </a:xfrm>
            </p:grpSpPr>
            <p:sp>
              <p:nvSpPr>
                <p:cNvPr id="197" name="Rectangle 196"/>
                <p:cNvSpPr/>
                <p:nvPr/>
              </p:nvSpPr>
              <p:spPr>
                <a:xfrm>
                  <a:off x="5533200" y="1807200"/>
                  <a:ext cx="292099" cy="10160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98" name="Group 197"/>
                <p:cNvGrpSpPr/>
                <p:nvPr/>
              </p:nvGrpSpPr>
              <p:grpSpPr>
                <a:xfrm>
                  <a:off x="2311400" y="1803400"/>
                  <a:ext cx="3223213" cy="104775"/>
                  <a:chOff x="2311400" y="1803400"/>
                  <a:chExt cx="3223213" cy="104775"/>
                </a:xfrm>
              </p:grpSpPr>
              <p:sp>
                <p:nvSpPr>
                  <p:cNvPr id="199" name="Rectangle 198"/>
                  <p:cNvSpPr/>
                  <p:nvPr/>
                </p:nvSpPr>
                <p:spPr>
                  <a:xfrm>
                    <a:off x="2311400" y="1803400"/>
                    <a:ext cx="601133" cy="101600"/>
                  </a:xfrm>
                  <a:prstGeom prst="rect">
                    <a:avLst/>
                  </a:prstGeom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Rectangle 199"/>
                  <p:cNvSpPr/>
                  <p:nvPr/>
                </p:nvSpPr>
                <p:spPr>
                  <a:xfrm>
                    <a:off x="2912533" y="1803400"/>
                    <a:ext cx="1202266" cy="101600"/>
                  </a:xfrm>
                  <a:prstGeom prst="rect">
                    <a:avLst/>
                  </a:prstGeom>
                  <a:solidFill>
                    <a:srgbClr val="77933C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1" name="Rectangle 200"/>
                  <p:cNvSpPr/>
                  <p:nvPr/>
                </p:nvSpPr>
                <p:spPr>
                  <a:xfrm>
                    <a:off x="4421247" y="1806575"/>
                    <a:ext cx="1113366" cy="101600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" name="Rectangle 201"/>
                  <p:cNvSpPr/>
                  <p:nvPr/>
                </p:nvSpPr>
                <p:spPr>
                  <a:xfrm>
                    <a:off x="4114800" y="1803400"/>
                    <a:ext cx="1339851" cy="53975"/>
                  </a:xfrm>
                  <a:prstGeom prst="rect">
                    <a:avLst/>
                  </a:prstGeom>
                  <a:solidFill>
                    <a:srgbClr val="B3A2C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96" name="Rectangle 195"/>
              <p:cNvSpPr/>
              <p:nvPr/>
            </p:nvSpPr>
            <p:spPr>
              <a:xfrm>
                <a:off x="2912533" y="1803400"/>
                <a:ext cx="1339851" cy="25200"/>
              </a:xfrm>
              <a:prstGeom prst="rect">
                <a:avLst/>
              </a:prstGeom>
              <a:solidFill>
                <a:srgbClr val="B3A2C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4" name="Rectangle 193"/>
            <p:cNvSpPr/>
            <p:nvPr/>
          </p:nvSpPr>
          <p:spPr>
            <a:xfrm>
              <a:off x="4121580" y="1857375"/>
              <a:ext cx="90442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8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1594958"/>
              </p:ext>
            </p:extLst>
          </p:nvPr>
        </p:nvGraphicFramePr>
        <p:xfrm>
          <a:off x="1007270" y="6043698"/>
          <a:ext cx="614952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922"/>
                <a:gridCol w="933524"/>
                <a:gridCol w="992051"/>
                <a:gridCol w="1051916"/>
                <a:gridCol w="907311"/>
                <a:gridCol w="123980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Initial Design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Final Design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Procurement &amp; Fabrication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Construction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Installation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Cold Commissioning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493" y="99171"/>
            <a:ext cx="8229600" cy="7199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Instrument Installation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3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8666692"/>
              </p:ext>
            </p:extLst>
          </p:nvPr>
        </p:nvGraphicFramePr>
        <p:xfrm>
          <a:off x="477568" y="906304"/>
          <a:ext cx="8168416" cy="5190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26"/>
                <a:gridCol w="510526"/>
                <a:gridCol w="510526"/>
                <a:gridCol w="510526"/>
                <a:gridCol w="510526"/>
                <a:gridCol w="510526"/>
                <a:gridCol w="510526"/>
                <a:gridCol w="510526"/>
                <a:gridCol w="510526"/>
                <a:gridCol w="540498"/>
                <a:gridCol w="480554"/>
                <a:gridCol w="510526"/>
                <a:gridCol w="510526"/>
                <a:gridCol w="510526"/>
                <a:gridCol w="510526"/>
                <a:gridCol w="510526"/>
              </a:tblGrid>
              <a:tr h="295148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2014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2015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2016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2017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2018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2019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2020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2021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2022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2023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2024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2025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2026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2027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2028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148">
                <a:tc gridSpan="6"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Operations Schedule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14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ODIN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14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  <a:cs typeface="Cambria"/>
                        </a:rPr>
                        <a:t>LOKI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65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Cambria"/>
                          <a:cs typeface="Cambria"/>
                        </a:rPr>
                        <a:t>NMX</a:t>
                      </a:r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364">
                <a:tc>
                  <a:txBody>
                    <a:bodyPr/>
                    <a:lstStyle/>
                    <a:p>
                      <a:pPr algn="ctr"/>
                      <a:endParaRPr lang="en-US" sz="1000" dirty="0" smtClean="0">
                        <a:latin typeface="Cambria"/>
                        <a:cs typeface="Cambr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364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364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364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364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364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364">
                <a:tc>
                  <a:txBody>
                    <a:bodyPr/>
                    <a:lstStyle/>
                    <a:p>
                      <a:pPr algn="ctr"/>
                      <a:endParaRPr lang="en-US" sz="1000" dirty="0" smtClean="0">
                        <a:latin typeface="Cambria"/>
                        <a:cs typeface="Cambr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4352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364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364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364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364"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8" name="Rectangle 147"/>
          <p:cNvSpPr/>
          <p:nvPr/>
        </p:nvSpPr>
        <p:spPr>
          <a:xfrm>
            <a:off x="3550166" y="1246933"/>
            <a:ext cx="5095818" cy="17139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4392274" y="1246933"/>
            <a:ext cx="144000" cy="17139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3950856" y="1246933"/>
            <a:ext cx="43200" cy="17139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4281108" y="1246933"/>
            <a:ext cx="36000" cy="17139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4317108" y="1246933"/>
            <a:ext cx="43200" cy="17139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4788696" y="1246933"/>
            <a:ext cx="72000" cy="17139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4902041" y="1246933"/>
            <a:ext cx="144000" cy="17139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5297873" y="1246933"/>
            <a:ext cx="108000" cy="17139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5432266" y="1246933"/>
            <a:ext cx="144000" cy="17139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5596037" y="1246933"/>
            <a:ext cx="242188" cy="17139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5940925" y="1246933"/>
            <a:ext cx="115200" cy="17139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5709691" y="1246933"/>
            <a:ext cx="10800" cy="17139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5766841" y="1246933"/>
            <a:ext cx="10800" cy="17139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6093325" y="1246933"/>
            <a:ext cx="242188" cy="17139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6438213" y="1246933"/>
            <a:ext cx="115200" cy="17139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6206979" y="1246933"/>
            <a:ext cx="10800" cy="17139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6614025" y="1246933"/>
            <a:ext cx="242188" cy="17139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6958913" y="1246933"/>
            <a:ext cx="115200" cy="17139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6727679" y="1246933"/>
            <a:ext cx="10800" cy="17139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7125200" y="1246933"/>
            <a:ext cx="242188" cy="17139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7470088" y="1246933"/>
            <a:ext cx="115200" cy="17139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7238854" y="1246933"/>
            <a:ext cx="10800" cy="17139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7633200" y="1246933"/>
            <a:ext cx="242188" cy="17139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7978088" y="1246933"/>
            <a:ext cx="115200" cy="17139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/>
          <p:cNvSpPr/>
          <p:nvPr/>
        </p:nvSpPr>
        <p:spPr>
          <a:xfrm>
            <a:off x="7746854" y="1246933"/>
            <a:ext cx="10800" cy="17139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8150725" y="1246933"/>
            <a:ext cx="242188" cy="17139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8495613" y="1246933"/>
            <a:ext cx="115200" cy="17139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/>
          <p:cNvSpPr/>
          <p:nvPr/>
        </p:nvSpPr>
        <p:spPr>
          <a:xfrm>
            <a:off x="8264379" y="1246933"/>
            <a:ext cx="10800" cy="17139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961040" y="1578930"/>
            <a:ext cx="4482278" cy="177800"/>
            <a:chOff x="956938" y="891432"/>
            <a:chExt cx="4482278" cy="177800"/>
          </a:xfrm>
        </p:grpSpPr>
        <p:grpSp>
          <p:nvGrpSpPr>
            <p:cNvPr id="203" name="Group 202"/>
            <p:cNvGrpSpPr/>
            <p:nvPr/>
          </p:nvGrpSpPr>
          <p:grpSpPr>
            <a:xfrm>
              <a:off x="956938" y="891432"/>
              <a:ext cx="3028950" cy="177800"/>
              <a:chOff x="2311400" y="1803400"/>
              <a:chExt cx="3513899" cy="105400"/>
            </a:xfrm>
            <a:effectLst/>
          </p:grpSpPr>
          <p:grpSp>
            <p:nvGrpSpPr>
              <p:cNvPr id="204" name="Group 203"/>
              <p:cNvGrpSpPr/>
              <p:nvPr/>
            </p:nvGrpSpPr>
            <p:grpSpPr>
              <a:xfrm>
                <a:off x="2311400" y="1803400"/>
                <a:ext cx="3513899" cy="105400"/>
                <a:chOff x="2311400" y="1803400"/>
                <a:chExt cx="3513899" cy="105400"/>
              </a:xfrm>
            </p:grpSpPr>
            <p:grpSp>
              <p:nvGrpSpPr>
                <p:cNvPr id="206" name="Group 205"/>
                <p:cNvGrpSpPr/>
                <p:nvPr/>
              </p:nvGrpSpPr>
              <p:grpSpPr>
                <a:xfrm>
                  <a:off x="2311400" y="1803400"/>
                  <a:ext cx="3513899" cy="105400"/>
                  <a:chOff x="2311400" y="1803400"/>
                  <a:chExt cx="3513899" cy="105400"/>
                </a:xfrm>
              </p:grpSpPr>
              <p:sp>
                <p:nvSpPr>
                  <p:cNvPr id="208" name="Rectangle 207"/>
                  <p:cNvSpPr/>
                  <p:nvPr/>
                </p:nvSpPr>
                <p:spPr>
                  <a:xfrm>
                    <a:off x="5533200" y="1807200"/>
                    <a:ext cx="292099" cy="101600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09" name="Group 208"/>
                  <p:cNvGrpSpPr/>
                  <p:nvPr/>
                </p:nvGrpSpPr>
                <p:grpSpPr>
                  <a:xfrm>
                    <a:off x="2311400" y="1803400"/>
                    <a:ext cx="3223213" cy="104775"/>
                    <a:chOff x="2311400" y="1803400"/>
                    <a:chExt cx="3223213" cy="104775"/>
                  </a:xfrm>
                </p:grpSpPr>
                <p:sp>
                  <p:nvSpPr>
                    <p:cNvPr id="210" name="Rectangle 209"/>
                    <p:cNvSpPr/>
                    <p:nvPr/>
                  </p:nvSpPr>
                  <p:spPr>
                    <a:xfrm>
                      <a:off x="2311400" y="1803400"/>
                      <a:ext cx="601133" cy="101600"/>
                    </a:xfrm>
                    <a:prstGeom prst="rect">
                      <a:avLst/>
                    </a:prstGeom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1" name="Rectangle 210"/>
                    <p:cNvSpPr/>
                    <p:nvPr/>
                  </p:nvSpPr>
                  <p:spPr>
                    <a:xfrm>
                      <a:off x="2912533" y="1803400"/>
                      <a:ext cx="1202266" cy="101600"/>
                    </a:xfrm>
                    <a:prstGeom prst="rect">
                      <a:avLst/>
                    </a:prstGeom>
                    <a:solidFill>
                      <a:srgbClr val="77933C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2" name="Rectangle 211"/>
                    <p:cNvSpPr/>
                    <p:nvPr/>
                  </p:nvSpPr>
                  <p:spPr>
                    <a:xfrm>
                      <a:off x="4421247" y="1806575"/>
                      <a:ext cx="1113366" cy="101600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3" name="Rectangle 212"/>
                    <p:cNvSpPr/>
                    <p:nvPr/>
                  </p:nvSpPr>
                  <p:spPr>
                    <a:xfrm>
                      <a:off x="4114800" y="1803400"/>
                      <a:ext cx="1339851" cy="53975"/>
                    </a:xfrm>
                    <a:prstGeom prst="rect">
                      <a:avLst/>
                    </a:prstGeom>
                    <a:solidFill>
                      <a:srgbClr val="B3A2C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07" name="Rectangle 206"/>
                <p:cNvSpPr/>
                <p:nvPr/>
              </p:nvSpPr>
              <p:spPr>
                <a:xfrm>
                  <a:off x="2912533" y="1803400"/>
                  <a:ext cx="1339851" cy="25200"/>
                </a:xfrm>
                <a:prstGeom prst="rect">
                  <a:avLst/>
                </a:prstGeom>
                <a:solidFill>
                  <a:srgbClr val="B3A2C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5" name="Rectangle 204"/>
              <p:cNvSpPr/>
              <p:nvPr/>
            </p:nvSpPr>
            <p:spPr>
              <a:xfrm>
                <a:off x="4118956" y="1857375"/>
                <a:ext cx="904420" cy="45719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1" name="Rectangle 280"/>
            <p:cNvSpPr/>
            <p:nvPr/>
          </p:nvSpPr>
          <p:spPr>
            <a:xfrm>
              <a:off x="3957805" y="897842"/>
              <a:ext cx="1481411" cy="1713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49988" y="1868793"/>
            <a:ext cx="4482278" cy="177800"/>
            <a:chOff x="956938" y="1144508"/>
            <a:chExt cx="4482278" cy="177800"/>
          </a:xfrm>
        </p:grpSpPr>
        <p:grpSp>
          <p:nvGrpSpPr>
            <p:cNvPr id="181" name="Group 180"/>
            <p:cNvGrpSpPr/>
            <p:nvPr/>
          </p:nvGrpSpPr>
          <p:grpSpPr>
            <a:xfrm>
              <a:off x="956938" y="1144508"/>
              <a:ext cx="3028950" cy="177800"/>
              <a:chOff x="2311400" y="1803400"/>
              <a:chExt cx="3513899" cy="105400"/>
            </a:xfrm>
            <a:effectLst/>
          </p:grpSpPr>
          <p:grpSp>
            <p:nvGrpSpPr>
              <p:cNvPr id="182" name="Group 181"/>
              <p:cNvGrpSpPr/>
              <p:nvPr/>
            </p:nvGrpSpPr>
            <p:grpSpPr>
              <a:xfrm>
                <a:off x="2311400" y="1803400"/>
                <a:ext cx="3513899" cy="105400"/>
                <a:chOff x="2311400" y="1803400"/>
                <a:chExt cx="3513899" cy="105400"/>
              </a:xfrm>
            </p:grpSpPr>
            <p:grpSp>
              <p:nvGrpSpPr>
                <p:cNvPr id="184" name="Group 183"/>
                <p:cNvGrpSpPr/>
                <p:nvPr/>
              </p:nvGrpSpPr>
              <p:grpSpPr>
                <a:xfrm>
                  <a:off x="2311400" y="1803400"/>
                  <a:ext cx="3513899" cy="105400"/>
                  <a:chOff x="2311400" y="1803400"/>
                  <a:chExt cx="3513899" cy="105400"/>
                </a:xfrm>
              </p:grpSpPr>
              <p:sp>
                <p:nvSpPr>
                  <p:cNvPr id="186" name="Rectangle 185"/>
                  <p:cNvSpPr/>
                  <p:nvPr/>
                </p:nvSpPr>
                <p:spPr>
                  <a:xfrm>
                    <a:off x="5533200" y="1807200"/>
                    <a:ext cx="292099" cy="101600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87" name="Group 186"/>
                  <p:cNvGrpSpPr/>
                  <p:nvPr/>
                </p:nvGrpSpPr>
                <p:grpSpPr>
                  <a:xfrm>
                    <a:off x="2311400" y="1803400"/>
                    <a:ext cx="3223213" cy="104775"/>
                    <a:chOff x="2311400" y="1803400"/>
                    <a:chExt cx="3223213" cy="104775"/>
                  </a:xfrm>
                </p:grpSpPr>
                <p:sp>
                  <p:nvSpPr>
                    <p:cNvPr id="188" name="Rectangle 187"/>
                    <p:cNvSpPr/>
                    <p:nvPr/>
                  </p:nvSpPr>
                  <p:spPr>
                    <a:xfrm>
                      <a:off x="2311400" y="1803400"/>
                      <a:ext cx="601133" cy="101600"/>
                    </a:xfrm>
                    <a:prstGeom prst="rect">
                      <a:avLst/>
                    </a:prstGeom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9" name="Rectangle 188"/>
                    <p:cNvSpPr/>
                    <p:nvPr/>
                  </p:nvSpPr>
                  <p:spPr>
                    <a:xfrm>
                      <a:off x="2912533" y="1803400"/>
                      <a:ext cx="1202266" cy="101600"/>
                    </a:xfrm>
                    <a:prstGeom prst="rect">
                      <a:avLst/>
                    </a:prstGeom>
                    <a:solidFill>
                      <a:srgbClr val="77933C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0" name="Rectangle 189"/>
                    <p:cNvSpPr/>
                    <p:nvPr/>
                  </p:nvSpPr>
                  <p:spPr>
                    <a:xfrm>
                      <a:off x="4421247" y="1806575"/>
                      <a:ext cx="1113366" cy="101600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1" name="Rectangle 190"/>
                    <p:cNvSpPr/>
                    <p:nvPr/>
                  </p:nvSpPr>
                  <p:spPr>
                    <a:xfrm>
                      <a:off x="4114800" y="1803400"/>
                      <a:ext cx="1339851" cy="53975"/>
                    </a:xfrm>
                    <a:prstGeom prst="rect">
                      <a:avLst/>
                    </a:prstGeom>
                    <a:solidFill>
                      <a:srgbClr val="B3A2C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85" name="Rectangle 184"/>
                <p:cNvSpPr/>
                <p:nvPr/>
              </p:nvSpPr>
              <p:spPr>
                <a:xfrm>
                  <a:off x="2912533" y="1803400"/>
                  <a:ext cx="1339851" cy="25200"/>
                </a:xfrm>
                <a:prstGeom prst="rect">
                  <a:avLst/>
                </a:prstGeom>
                <a:solidFill>
                  <a:srgbClr val="B3A2C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3" name="Rectangle 182"/>
              <p:cNvSpPr/>
              <p:nvPr/>
            </p:nvSpPr>
            <p:spPr>
              <a:xfrm>
                <a:off x="4114799" y="1857375"/>
                <a:ext cx="904420" cy="45719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2" name="Rectangle 281"/>
            <p:cNvSpPr/>
            <p:nvPr/>
          </p:nvSpPr>
          <p:spPr>
            <a:xfrm>
              <a:off x="3957805" y="1149864"/>
              <a:ext cx="1481411" cy="1713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49988" y="2120658"/>
            <a:ext cx="4482278" cy="177800"/>
            <a:chOff x="956938" y="1419536"/>
            <a:chExt cx="4482278" cy="177800"/>
          </a:xfrm>
        </p:grpSpPr>
        <p:grpSp>
          <p:nvGrpSpPr>
            <p:cNvPr id="192" name="Group 191"/>
            <p:cNvGrpSpPr/>
            <p:nvPr/>
          </p:nvGrpSpPr>
          <p:grpSpPr>
            <a:xfrm>
              <a:off x="956938" y="1419536"/>
              <a:ext cx="3028950" cy="177800"/>
              <a:chOff x="2311400" y="1803400"/>
              <a:chExt cx="3513899" cy="105400"/>
            </a:xfrm>
            <a:effectLst/>
          </p:grpSpPr>
          <p:grpSp>
            <p:nvGrpSpPr>
              <p:cNvPr id="193" name="Group 192"/>
              <p:cNvGrpSpPr/>
              <p:nvPr/>
            </p:nvGrpSpPr>
            <p:grpSpPr>
              <a:xfrm>
                <a:off x="2311400" y="1803400"/>
                <a:ext cx="3513899" cy="105400"/>
                <a:chOff x="2311400" y="1803400"/>
                <a:chExt cx="3513899" cy="105400"/>
              </a:xfrm>
            </p:grpSpPr>
            <p:grpSp>
              <p:nvGrpSpPr>
                <p:cNvPr id="195" name="Group 194"/>
                <p:cNvGrpSpPr/>
                <p:nvPr/>
              </p:nvGrpSpPr>
              <p:grpSpPr>
                <a:xfrm>
                  <a:off x="2311400" y="1803400"/>
                  <a:ext cx="3513899" cy="105400"/>
                  <a:chOff x="2311400" y="1803400"/>
                  <a:chExt cx="3513899" cy="105400"/>
                </a:xfrm>
              </p:grpSpPr>
              <p:sp>
                <p:nvSpPr>
                  <p:cNvPr id="197" name="Rectangle 196"/>
                  <p:cNvSpPr/>
                  <p:nvPr/>
                </p:nvSpPr>
                <p:spPr>
                  <a:xfrm>
                    <a:off x="5533200" y="1807200"/>
                    <a:ext cx="292099" cy="101600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98" name="Group 197"/>
                  <p:cNvGrpSpPr/>
                  <p:nvPr/>
                </p:nvGrpSpPr>
                <p:grpSpPr>
                  <a:xfrm>
                    <a:off x="2311400" y="1803400"/>
                    <a:ext cx="3223213" cy="104775"/>
                    <a:chOff x="2311400" y="1803400"/>
                    <a:chExt cx="3223213" cy="104775"/>
                  </a:xfrm>
                </p:grpSpPr>
                <p:sp>
                  <p:nvSpPr>
                    <p:cNvPr id="199" name="Rectangle 198"/>
                    <p:cNvSpPr/>
                    <p:nvPr/>
                  </p:nvSpPr>
                  <p:spPr>
                    <a:xfrm>
                      <a:off x="2311400" y="1803400"/>
                      <a:ext cx="601133" cy="101600"/>
                    </a:xfrm>
                    <a:prstGeom prst="rect">
                      <a:avLst/>
                    </a:prstGeom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0" name="Rectangle 199"/>
                    <p:cNvSpPr/>
                    <p:nvPr/>
                  </p:nvSpPr>
                  <p:spPr>
                    <a:xfrm>
                      <a:off x="2912533" y="1803400"/>
                      <a:ext cx="1202266" cy="101600"/>
                    </a:xfrm>
                    <a:prstGeom prst="rect">
                      <a:avLst/>
                    </a:prstGeom>
                    <a:solidFill>
                      <a:srgbClr val="77933C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1" name="Rectangle 200"/>
                    <p:cNvSpPr/>
                    <p:nvPr/>
                  </p:nvSpPr>
                  <p:spPr>
                    <a:xfrm>
                      <a:off x="4421247" y="1806575"/>
                      <a:ext cx="1113366" cy="101600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2" name="Rectangle 201"/>
                    <p:cNvSpPr/>
                    <p:nvPr/>
                  </p:nvSpPr>
                  <p:spPr>
                    <a:xfrm>
                      <a:off x="4114800" y="1803400"/>
                      <a:ext cx="1339851" cy="53975"/>
                    </a:xfrm>
                    <a:prstGeom prst="rect">
                      <a:avLst/>
                    </a:prstGeom>
                    <a:solidFill>
                      <a:srgbClr val="B3A2C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96" name="Rectangle 195"/>
                <p:cNvSpPr/>
                <p:nvPr/>
              </p:nvSpPr>
              <p:spPr>
                <a:xfrm>
                  <a:off x="2912533" y="1803400"/>
                  <a:ext cx="1339851" cy="25200"/>
                </a:xfrm>
                <a:prstGeom prst="rect">
                  <a:avLst/>
                </a:prstGeom>
                <a:solidFill>
                  <a:srgbClr val="B3A2C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4" name="Rectangle 193"/>
              <p:cNvSpPr/>
              <p:nvPr/>
            </p:nvSpPr>
            <p:spPr>
              <a:xfrm>
                <a:off x="4121580" y="1857375"/>
                <a:ext cx="904420" cy="45719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3" name="Rectangle 282"/>
            <p:cNvSpPr/>
            <p:nvPr/>
          </p:nvSpPr>
          <p:spPr>
            <a:xfrm>
              <a:off x="3957805" y="1424892"/>
              <a:ext cx="1481411" cy="1713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8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24385"/>
              </p:ext>
            </p:extLst>
          </p:nvPr>
        </p:nvGraphicFramePr>
        <p:xfrm>
          <a:off x="1007270" y="6043698"/>
          <a:ext cx="7389332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922"/>
                <a:gridCol w="933524"/>
                <a:gridCol w="992051"/>
                <a:gridCol w="1051916"/>
                <a:gridCol w="907311"/>
                <a:gridCol w="1239804"/>
                <a:gridCol w="123980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Initial Design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Final Design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Procurement &amp; Fabrication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Construction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Installation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Cold Commissioning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Hot Commissioning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rgbClr val="953735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493" y="99171"/>
            <a:ext cx="8229600" cy="7199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Instrument Installation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5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7568" y="906304"/>
            <a:ext cx="8168416" cy="5190518"/>
            <a:chOff x="484518" y="255588"/>
            <a:chExt cx="8168416" cy="5190518"/>
          </a:xfrm>
        </p:grpSpPr>
        <p:graphicFrame>
          <p:nvGraphicFramePr>
            <p:cNvPr id="15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69335816"/>
                </p:ext>
              </p:extLst>
            </p:nvPr>
          </p:nvGraphicFramePr>
          <p:xfrm>
            <a:off x="484518" y="255588"/>
            <a:ext cx="8168416" cy="5190518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510526"/>
                  <a:gridCol w="510526"/>
                  <a:gridCol w="510526"/>
                  <a:gridCol w="510526"/>
                  <a:gridCol w="510526"/>
                  <a:gridCol w="510526"/>
                  <a:gridCol w="510526"/>
                  <a:gridCol w="510526"/>
                  <a:gridCol w="510526"/>
                  <a:gridCol w="540498"/>
                  <a:gridCol w="480554"/>
                  <a:gridCol w="510526"/>
                  <a:gridCol w="510526"/>
                  <a:gridCol w="510526"/>
                  <a:gridCol w="510526"/>
                  <a:gridCol w="510526"/>
                </a:tblGrid>
                <a:tr h="295148">
                  <a:tc>
                    <a:txBody>
                      <a:bodyPr/>
                      <a:lstStyle/>
                      <a:p>
                        <a:pPr algn="ctr"/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2014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2015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2016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2017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2018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2019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2020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2021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2022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2023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2024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2025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2026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2027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2028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295148">
                  <a:tc gridSpan="6">
                    <a:txBody>
                      <a:bodyPr/>
                      <a:lstStyle/>
                      <a:p>
                        <a:pPr algn="r"/>
                        <a:r>
                          <a:rPr lang="en-US" sz="1000" dirty="0" smtClean="0">
                            <a:solidFill>
                              <a:schemeClr val="tx1"/>
                            </a:solidFill>
                            <a:latin typeface="Cambria"/>
                            <a:cs typeface="Cambria"/>
                          </a:rPr>
                          <a:t>Operations Schedule</a:t>
                        </a: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295148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solidFill>
                              <a:schemeClr val="tx1"/>
                            </a:solidFill>
                            <a:latin typeface="Cambria"/>
                            <a:cs typeface="Cambria"/>
                          </a:rPr>
                          <a:t>ODIN</a:t>
                        </a:r>
                      </a:p>
                    </a:txBody>
                    <a:tcPr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295148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solidFill>
                              <a:schemeClr val="tx1"/>
                            </a:solidFill>
                            <a:latin typeface="Cambria"/>
                            <a:cs typeface="Cambria"/>
                          </a:rPr>
                          <a:t>LOKI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24657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NMX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31536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#4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31536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#5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31536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#6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31536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#7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31536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#8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31536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#9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31536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#10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294352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#11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31536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#12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31536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#13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31536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#14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315364"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</a:tbl>
            </a:graphicData>
          </a:graphic>
        </p:graphicFrame>
        <p:grpSp>
          <p:nvGrpSpPr>
            <p:cNvPr id="20" name="Group 19"/>
            <p:cNvGrpSpPr/>
            <p:nvPr/>
          </p:nvGrpSpPr>
          <p:grpSpPr>
            <a:xfrm>
              <a:off x="1962487" y="3343107"/>
              <a:ext cx="4379976" cy="176400"/>
              <a:chOff x="1731637" y="3292486"/>
              <a:chExt cx="4379976" cy="176400"/>
            </a:xfrm>
          </p:grpSpPr>
          <p:grpSp>
            <p:nvGrpSpPr>
              <p:cNvPr id="169" name="Group 168"/>
              <p:cNvGrpSpPr/>
              <p:nvPr/>
            </p:nvGrpSpPr>
            <p:grpSpPr>
              <a:xfrm>
                <a:off x="1731637" y="3292486"/>
                <a:ext cx="3573186" cy="176400"/>
                <a:chOff x="2010036" y="1803400"/>
                <a:chExt cx="3815263" cy="105400"/>
              </a:xfrm>
              <a:effectLst/>
            </p:grpSpPr>
            <p:grpSp>
              <p:nvGrpSpPr>
                <p:cNvPr id="170" name="Group 169"/>
                <p:cNvGrpSpPr/>
                <p:nvPr/>
              </p:nvGrpSpPr>
              <p:grpSpPr>
                <a:xfrm>
                  <a:off x="2010036" y="1803400"/>
                  <a:ext cx="3815263" cy="105400"/>
                  <a:chOff x="2010036" y="1803400"/>
                  <a:chExt cx="3815263" cy="105400"/>
                </a:xfrm>
              </p:grpSpPr>
              <p:grpSp>
                <p:nvGrpSpPr>
                  <p:cNvPr id="172" name="Group 171"/>
                  <p:cNvGrpSpPr/>
                  <p:nvPr/>
                </p:nvGrpSpPr>
                <p:grpSpPr>
                  <a:xfrm>
                    <a:off x="2010036" y="1803400"/>
                    <a:ext cx="3815263" cy="105400"/>
                    <a:chOff x="2010036" y="1803400"/>
                    <a:chExt cx="3815263" cy="105400"/>
                  </a:xfrm>
                </p:grpSpPr>
                <p:sp>
                  <p:nvSpPr>
                    <p:cNvPr id="174" name="Rectangle 173"/>
                    <p:cNvSpPr/>
                    <p:nvPr/>
                  </p:nvSpPr>
                  <p:spPr>
                    <a:xfrm>
                      <a:off x="5533200" y="1807200"/>
                      <a:ext cx="292099" cy="101600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75" name="Group 174"/>
                    <p:cNvGrpSpPr/>
                    <p:nvPr/>
                  </p:nvGrpSpPr>
                  <p:grpSpPr>
                    <a:xfrm>
                      <a:off x="2010036" y="1803400"/>
                      <a:ext cx="3524577" cy="104775"/>
                      <a:chOff x="2010036" y="1803400"/>
                      <a:chExt cx="3524577" cy="104775"/>
                    </a:xfrm>
                  </p:grpSpPr>
                  <p:sp>
                    <p:nvSpPr>
                      <p:cNvPr id="176" name="Rectangle 175"/>
                      <p:cNvSpPr/>
                      <p:nvPr/>
                    </p:nvSpPr>
                    <p:spPr>
                      <a:xfrm>
                        <a:off x="2010036" y="1828600"/>
                        <a:ext cx="902497" cy="4680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7" name="Rectangle 176"/>
                      <p:cNvSpPr/>
                      <p:nvPr/>
                    </p:nvSpPr>
                    <p:spPr>
                      <a:xfrm>
                        <a:off x="2912533" y="1803400"/>
                        <a:ext cx="1202266" cy="101600"/>
                      </a:xfrm>
                      <a:prstGeom prst="rect">
                        <a:avLst/>
                      </a:prstGeom>
                      <a:solidFill>
                        <a:srgbClr val="77933C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" name="Rectangle 177"/>
                      <p:cNvSpPr/>
                      <p:nvPr/>
                    </p:nvSpPr>
                    <p:spPr>
                      <a:xfrm>
                        <a:off x="4421247" y="1806575"/>
                        <a:ext cx="1113366" cy="101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9" name="Rectangle 178"/>
                      <p:cNvSpPr/>
                      <p:nvPr/>
                    </p:nvSpPr>
                    <p:spPr>
                      <a:xfrm>
                        <a:off x="4068011" y="1803400"/>
                        <a:ext cx="1339851" cy="53975"/>
                      </a:xfrm>
                      <a:prstGeom prst="rect">
                        <a:avLst/>
                      </a:prstGeom>
                      <a:solidFill>
                        <a:srgbClr val="B3A2C7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173" name="Rectangle 172"/>
                  <p:cNvSpPr/>
                  <p:nvPr/>
                </p:nvSpPr>
                <p:spPr>
                  <a:xfrm>
                    <a:off x="2865743" y="1803400"/>
                    <a:ext cx="1339851" cy="25200"/>
                  </a:xfrm>
                  <a:prstGeom prst="rect">
                    <a:avLst/>
                  </a:prstGeom>
                  <a:solidFill>
                    <a:srgbClr val="B3A2C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71" name="Rectangle 170"/>
                <p:cNvSpPr/>
                <p:nvPr/>
              </p:nvSpPr>
              <p:spPr>
                <a:xfrm>
                  <a:off x="4114799" y="1856481"/>
                  <a:ext cx="904420" cy="4571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0" name="Rectangle 229"/>
              <p:cNvSpPr/>
              <p:nvPr/>
            </p:nvSpPr>
            <p:spPr>
              <a:xfrm>
                <a:off x="5295560" y="3296450"/>
                <a:ext cx="816053" cy="1713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4" name="Group 213"/>
            <p:cNvGrpSpPr/>
            <p:nvPr/>
          </p:nvGrpSpPr>
          <p:grpSpPr>
            <a:xfrm>
              <a:off x="1475109" y="1749736"/>
              <a:ext cx="2848949" cy="177800"/>
              <a:chOff x="2311400" y="1803400"/>
              <a:chExt cx="3513899" cy="105400"/>
            </a:xfrm>
            <a:effectLst/>
          </p:grpSpPr>
          <p:grpSp>
            <p:nvGrpSpPr>
              <p:cNvPr id="215" name="Group 214"/>
              <p:cNvGrpSpPr/>
              <p:nvPr/>
            </p:nvGrpSpPr>
            <p:grpSpPr>
              <a:xfrm>
                <a:off x="2311400" y="1803400"/>
                <a:ext cx="3513899" cy="105400"/>
                <a:chOff x="2311400" y="1803400"/>
                <a:chExt cx="3513899" cy="105400"/>
              </a:xfrm>
            </p:grpSpPr>
            <p:grpSp>
              <p:nvGrpSpPr>
                <p:cNvPr id="217" name="Group 216"/>
                <p:cNvGrpSpPr/>
                <p:nvPr/>
              </p:nvGrpSpPr>
              <p:grpSpPr>
                <a:xfrm>
                  <a:off x="2311400" y="1803400"/>
                  <a:ext cx="3513899" cy="105400"/>
                  <a:chOff x="2311400" y="1803400"/>
                  <a:chExt cx="3513899" cy="105400"/>
                </a:xfrm>
              </p:grpSpPr>
              <p:sp>
                <p:nvSpPr>
                  <p:cNvPr id="219" name="Rectangle 218"/>
                  <p:cNvSpPr/>
                  <p:nvPr/>
                </p:nvSpPr>
                <p:spPr>
                  <a:xfrm>
                    <a:off x="5533200" y="1807200"/>
                    <a:ext cx="292099" cy="101600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20" name="Group 219"/>
                  <p:cNvGrpSpPr/>
                  <p:nvPr/>
                </p:nvGrpSpPr>
                <p:grpSpPr>
                  <a:xfrm>
                    <a:off x="2311400" y="1803400"/>
                    <a:ext cx="3223213" cy="104775"/>
                    <a:chOff x="2311400" y="1803400"/>
                    <a:chExt cx="3223213" cy="104775"/>
                  </a:xfrm>
                </p:grpSpPr>
                <p:sp>
                  <p:nvSpPr>
                    <p:cNvPr id="221" name="Rectangle 220"/>
                    <p:cNvSpPr/>
                    <p:nvPr/>
                  </p:nvSpPr>
                  <p:spPr>
                    <a:xfrm>
                      <a:off x="2311400" y="1803400"/>
                      <a:ext cx="601133" cy="101600"/>
                    </a:xfrm>
                    <a:prstGeom prst="rect">
                      <a:avLst/>
                    </a:prstGeom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2" name="Rectangle 221"/>
                    <p:cNvSpPr/>
                    <p:nvPr/>
                  </p:nvSpPr>
                  <p:spPr>
                    <a:xfrm>
                      <a:off x="2912533" y="1803400"/>
                      <a:ext cx="1202266" cy="101600"/>
                    </a:xfrm>
                    <a:prstGeom prst="rect">
                      <a:avLst/>
                    </a:prstGeom>
                    <a:solidFill>
                      <a:srgbClr val="77933C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3" name="Rectangle 222"/>
                    <p:cNvSpPr/>
                    <p:nvPr/>
                  </p:nvSpPr>
                  <p:spPr>
                    <a:xfrm>
                      <a:off x="4421247" y="1806575"/>
                      <a:ext cx="1113366" cy="101600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4" name="Rectangle 223"/>
                    <p:cNvSpPr/>
                    <p:nvPr/>
                  </p:nvSpPr>
                  <p:spPr>
                    <a:xfrm>
                      <a:off x="4060751" y="1803400"/>
                      <a:ext cx="1339850" cy="53975"/>
                    </a:xfrm>
                    <a:prstGeom prst="rect">
                      <a:avLst/>
                    </a:prstGeom>
                    <a:solidFill>
                      <a:srgbClr val="B3A2C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18" name="Rectangle 217"/>
                <p:cNvSpPr/>
                <p:nvPr/>
              </p:nvSpPr>
              <p:spPr>
                <a:xfrm>
                  <a:off x="2858484" y="1803400"/>
                  <a:ext cx="1339851" cy="25200"/>
                </a:xfrm>
                <a:prstGeom prst="rect">
                  <a:avLst/>
                </a:prstGeom>
                <a:solidFill>
                  <a:srgbClr val="B3A2C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6" name="Rectangle 215"/>
              <p:cNvSpPr/>
              <p:nvPr/>
            </p:nvSpPr>
            <p:spPr>
              <a:xfrm>
                <a:off x="4114799" y="1857375"/>
                <a:ext cx="904420" cy="45719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8" name="Rectangle 147"/>
            <p:cNvSpPr/>
            <p:nvPr/>
          </p:nvSpPr>
          <p:spPr>
            <a:xfrm>
              <a:off x="3557116" y="596217"/>
              <a:ext cx="5095818" cy="17139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99224" y="596217"/>
              <a:ext cx="144000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957806" y="596217"/>
              <a:ext cx="43200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288058" y="596217"/>
              <a:ext cx="36000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4324058" y="596217"/>
              <a:ext cx="43200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795646" y="596217"/>
              <a:ext cx="72000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4908991" y="596217"/>
              <a:ext cx="144000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304823" y="596217"/>
              <a:ext cx="108000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5439216" y="596217"/>
              <a:ext cx="144000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5602987" y="596217"/>
              <a:ext cx="242188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5947875" y="596217"/>
              <a:ext cx="115200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5716641" y="596217"/>
              <a:ext cx="10800" cy="17139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5773791" y="596217"/>
              <a:ext cx="10800" cy="17139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6100275" y="596217"/>
              <a:ext cx="242188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6445163" y="596217"/>
              <a:ext cx="115200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6213929" y="596217"/>
              <a:ext cx="10800" cy="17139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6620975" y="596217"/>
              <a:ext cx="242188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6965863" y="596217"/>
              <a:ext cx="115200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6734629" y="596217"/>
              <a:ext cx="10800" cy="17139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7132150" y="596217"/>
              <a:ext cx="242188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7477038" y="596217"/>
              <a:ext cx="115200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7245804" y="596217"/>
              <a:ext cx="10800" cy="17139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7640150" y="596217"/>
              <a:ext cx="242188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7985038" y="596217"/>
              <a:ext cx="115200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7753804" y="596217"/>
              <a:ext cx="10800" cy="17139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8157675" y="596217"/>
              <a:ext cx="242188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8502563" y="596217"/>
              <a:ext cx="115200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8271329" y="596217"/>
              <a:ext cx="10800" cy="17139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967990" y="928214"/>
              <a:ext cx="4482278" cy="177800"/>
              <a:chOff x="956938" y="891432"/>
              <a:chExt cx="4482278" cy="177800"/>
            </a:xfrm>
          </p:grpSpPr>
          <p:grpSp>
            <p:nvGrpSpPr>
              <p:cNvPr id="203" name="Group 202"/>
              <p:cNvGrpSpPr/>
              <p:nvPr/>
            </p:nvGrpSpPr>
            <p:grpSpPr>
              <a:xfrm>
                <a:off x="956938" y="891432"/>
                <a:ext cx="3028950" cy="177800"/>
                <a:chOff x="2311400" y="1803400"/>
                <a:chExt cx="3513899" cy="105400"/>
              </a:xfrm>
              <a:effectLst/>
            </p:grpSpPr>
            <p:grpSp>
              <p:nvGrpSpPr>
                <p:cNvPr id="204" name="Group 203"/>
                <p:cNvGrpSpPr/>
                <p:nvPr/>
              </p:nvGrpSpPr>
              <p:grpSpPr>
                <a:xfrm>
                  <a:off x="2311400" y="1803400"/>
                  <a:ext cx="3513899" cy="105400"/>
                  <a:chOff x="2311400" y="1803400"/>
                  <a:chExt cx="3513899" cy="105400"/>
                </a:xfrm>
              </p:grpSpPr>
              <p:grpSp>
                <p:nvGrpSpPr>
                  <p:cNvPr id="206" name="Group 205"/>
                  <p:cNvGrpSpPr/>
                  <p:nvPr/>
                </p:nvGrpSpPr>
                <p:grpSpPr>
                  <a:xfrm>
                    <a:off x="2311400" y="1803400"/>
                    <a:ext cx="3513899" cy="105400"/>
                    <a:chOff x="2311400" y="1803400"/>
                    <a:chExt cx="3513899" cy="105400"/>
                  </a:xfrm>
                </p:grpSpPr>
                <p:sp>
                  <p:nvSpPr>
                    <p:cNvPr id="208" name="Rectangle 207"/>
                    <p:cNvSpPr/>
                    <p:nvPr/>
                  </p:nvSpPr>
                  <p:spPr>
                    <a:xfrm>
                      <a:off x="5533200" y="1807200"/>
                      <a:ext cx="292099" cy="101600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09" name="Group 208"/>
                    <p:cNvGrpSpPr/>
                    <p:nvPr/>
                  </p:nvGrpSpPr>
                  <p:grpSpPr>
                    <a:xfrm>
                      <a:off x="2311400" y="1803400"/>
                      <a:ext cx="3223213" cy="104775"/>
                      <a:chOff x="2311400" y="1803400"/>
                      <a:chExt cx="3223213" cy="104775"/>
                    </a:xfrm>
                  </p:grpSpPr>
                  <p:sp>
                    <p:nvSpPr>
                      <p:cNvPr id="210" name="Rectangle 209"/>
                      <p:cNvSpPr/>
                      <p:nvPr/>
                    </p:nvSpPr>
                    <p:spPr>
                      <a:xfrm>
                        <a:off x="2311400" y="1803400"/>
                        <a:ext cx="601133" cy="10160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" name="Rectangle 210"/>
                      <p:cNvSpPr/>
                      <p:nvPr/>
                    </p:nvSpPr>
                    <p:spPr>
                      <a:xfrm>
                        <a:off x="2912533" y="1803400"/>
                        <a:ext cx="1202266" cy="101600"/>
                      </a:xfrm>
                      <a:prstGeom prst="rect">
                        <a:avLst/>
                      </a:prstGeom>
                      <a:solidFill>
                        <a:srgbClr val="77933C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2" name="Rectangle 211"/>
                      <p:cNvSpPr/>
                      <p:nvPr/>
                    </p:nvSpPr>
                    <p:spPr>
                      <a:xfrm>
                        <a:off x="4421247" y="1806575"/>
                        <a:ext cx="1113366" cy="101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" name="Rectangle 212"/>
                      <p:cNvSpPr/>
                      <p:nvPr/>
                    </p:nvSpPr>
                    <p:spPr>
                      <a:xfrm>
                        <a:off x="4114800" y="1803400"/>
                        <a:ext cx="1339851" cy="53975"/>
                      </a:xfrm>
                      <a:prstGeom prst="rect">
                        <a:avLst/>
                      </a:prstGeom>
                      <a:solidFill>
                        <a:srgbClr val="B3A2C7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07" name="Rectangle 206"/>
                  <p:cNvSpPr/>
                  <p:nvPr/>
                </p:nvSpPr>
                <p:spPr>
                  <a:xfrm>
                    <a:off x="2912533" y="1803400"/>
                    <a:ext cx="1339851" cy="25200"/>
                  </a:xfrm>
                  <a:prstGeom prst="rect">
                    <a:avLst/>
                  </a:prstGeom>
                  <a:solidFill>
                    <a:srgbClr val="B3A2C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5" name="Rectangle 204"/>
                <p:cNvSpPr/>
                <p:nvPr/>
              </p:nvSpPr>
              <p:spPr>
                <a:xfrm>
                  <a:off x="4118956" y="1857375"/>
                  <a:ext cx="904420" cy="4571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1" name="Rectangle 280"/>
              <p:cNvSpPr/>
              <p:nvPr/>
            </p:nvSpPr>
            <p:spPr>
              <a:xfrm>
                <a:off x="3957805" y="897842"/>
                <a:ext cx="1481411" cy="1713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956938" y="1218077"/>
              <a:ext cx="4482278" cy="177800"/>
              <a:chOff x="956938" y="1144508"/>
              <a:chExt cx="4482278" cy="177800"/>
            </a:xfrm>
          </p:grpSpPr>
          <p:grpSp>
            <p:nvGrpSpPr>
              <p:cNvPr id="181" name="Group 180"/>
              <p:cNvGrpSpPr/>
              <p:nvPr/>
            </p:nvGrpSpPr>
            <p:grpSpPr>
              <a:xfrm>
                <a:off x="956938" y="1144508"/>
                <a:ext cx="3028950" cy="177800"/>
                <a:chOff x="2311400" y="1803400"/>
                <a:chExt cx="3513899" cy="105400"/>
              </a:xfrm>
              <a:effectLst/>
            </p:grpSpPr>
            <p:grpSp>
              <p:nvGrpSpPr>
                <p:cNvPr id="182" name="Group 181"/>
                <p:cNvGrpSpPr/>
                <p:nvPr/>
              </p:nvGrpSpPr>
              <p:grpSpPr>
                <a:xfrm>
                  <a:off x="2311400" y="1803400"/>
                  <a:ext cx="3513899" cy="105400"/>
                  <a:chOff x="2311400" y="1803400"/>
                  <a:chExt cx="3513899" cy="105400"/>
                </a:xfrm>
              </p:grpSpPr>
              <p:grpSp>
                <p:nvGrpSpPr>
                  <p:cNvPr id="184" name="Group 183"/>
                  <p:cNvGrpSpPr/>
                  <p:nvPr/>
                </p:nvGrpSpPr>
                <p:grpSpPr>
                  <a:xfrm>
                    <a:off x="2311400" y="1803400"/>
                    <a:ext cx="3513899" cy="105400"/>
                    <a:chOff x="2311400" y="1803400"/>
                    <a:chExt cx="3513899" cy="105400"/>
                  </a:xfrm>
                </p:grpSpPr>
                <p:sp>
                  <p:nvSpPr>
                    <p:cNvPr id="186" name="Rectangle 185"/>
                    <p:cNvSpPr/>
                    <p:nvPr/>
                  </p:nvSpPr>
                  <p:spPr>
                    <a:xfrm>
                      <a:off x="5533200" y="1807200"/>
                      <a:ext cx="292099" cy="101600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87" name="Group 186"/>
                    <p:cNvGrpSpPr/>
                    <p:nvPr/>
                  </p:nvGrpSpPr>
                  <p:grpSpPr>
                    <a:xfrm>
                      <a:off x="2311400" y="1803400"/>
                      <a:ext cx="3223213" cy="104775"/>
                      <a:chOff x="2311400" y="1803400"/>
                      <a:chExt cx="3223213" cy="104775"/>
                    </a:xfrm>
                  </p:grpSpPr>
                  <p:sp>
                    <p:nvSpPr>
                      <p:cNvPr id="188" name="Rectangle 187"/>
                      <p:cNvSpPr/>
                      <p:nvPr/>
                    </p:nvSpPr>
                    <p:spPr>
                      <a:xfrm>
                        <a:off x="2311400" y="1803400"/>
                        <a:ext cx="601133" cy="10160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9" name="Rectangle 188"/>
                      <p:cNvSpPr/>
                      <p:nvPr/>
                    </p:nvSpPr>
                    <p:spPr>
                      <a:xfrm>
                        <a:off x="2912533" y="1803400"/>
                        <a:ext cx="1202266" cy="101600"/>
                      </a:xfrm>
                      <a:prstGeom prst="rect">
                        <a:avLst/>
                      </a:prstGeom>
                      <a:solidFill>
                        <a:srgbClr val="77933C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" name="Rectangle 189"/>
                      <p:cNvSpPr/>
                      <p:nvPr/>
                    </p:nvSpPr>
                    <p:spPr>
                      <a:xfrm>
                        <a:off x="4421247" y="1806575"/>
                        <a:ext cx="1113366" cy="101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1" name="Rectangle 190"/>
                      <p:cNvSpPr/>
                      <p:nvPr/>
                    </p:nvSpPr>
                    <p:spPr>
                      <a:xfrm>
                        <a:off x="4114800" y="1803400"/>
                        <a:ext cx="1339851" cy="53975"/>
                      </a:xfrm>
                      <a:prstGeom prst="rect">
                        <a:avLst/>
                      </a:prstGeom>
                      <a:solidFill>
                        <a:srgbClr val="B3A2C7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185" name="Rectangle 184"/>
                  <p:cNvSpPr/>
                  <p:nvPr/>
                </p:nvSpPr>
                <p:spPr>
                  <a:xfrm>
                    <a:off x="2912533" y="1803400"/>
                    <a:ext cx="1339851" cy="25200"/>
                  </a:xfrm>
                  <a:prstGeom prst="rect">
                    <a:avLst/>
                  </a:prstGeom>
                  <a:solidFill>
                    <a:srgbClr val="B3A2C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83" name="Rectangle 182"/>
                <p:cNvSpPr/>
                <p:nvPr/>
              </p:nvSpPr>
              <p:spPr>
                <a:xfrm>
                  <a:off x="4114799" y="1857375"/>
                  <a:ext cx="904420" cy="4571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2" name="Rectangle 281"/>
              <p:cNvSpPr/>
              <p:nvPr/>
            </p:nvSpPr>
            <p:spPr>
              <a:xfrm>
                <a:off x="3957805" y="1149864"/>
                <a:ext cx="1481411" cy="1713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956938" y="1469942"/>
              <a:ext cx="4482278" cy="177800"/>
              <a:chOff x="956938" y="1419536"/>
              <a:chExt cx="4482278" cy="177800"/>
            </a:xfrm>
          </p:grpSpPr>
          <p:grpSp>
            <p:nvGrpSpPr>
              <p:cNvPr id="192" name="Group 191"/>
              <p:cNvGrpSpPr/>
              <p:nvPr/>
            </p:nvGrpSpPr>
            <p:grpSpPr>
              <a:xfrm>
                <a:off x="956938" y="1419536"/>
                <a:ext cx="3028950" cy="177800"/>
                <a:chOff x="2311400" y="1803400"/>
                <a:chExt cx="3513899" cy="105400"/>
              </a:xfrm>
              <a:effectLst/>
            </p:grpSpPr>
            <p:grpSp>
              <p:nvGrpSpPr>
                <p:cNvPr id="193" name="Group 192"/>
                <p:cNvGrpSpPr/>
                <p:nvPr/>
              </p:nvGrpSpPr>
              <p:grpSpPr>
                <a:xfrm>
                  <a:off x="2311400" y="1803400"/>
                  <a:ext cx="3513899" cy="105400"/>
                  <a:chOff x="2311400" y="1803400"/>
                  <a:chExt cx="3513899" cy="105400"/>
                </a:xfrm>
              </p:grpSpPr>
              <p:grpSp>
                <p:nvGrpSpPr>
                  <p:cNvPr id="195" name="Group 194"/>
                  <p:cNvGrpSpPr/>
                  <p:nvPr/>
                </p:nvGrpSpPr>
                <p:grpSpPr>
                  <a:xfrm>
                    <a:off x="2311400" y="1803400"/>
                    <a:ext cx="3513899" cy="105400"/>
                    <a:chOff x="2311400" y="1803400"/>
                    <a:chExt cx="3513899" cy="105400"/>
                  </a:xfrm>
                </p:grpSpPr>
                <p:sp>
                  <p:nvSpPr>
                    <p:cNvPr id="197" name="Rectangle 196"/>
                    <p:cNvSpPr/>
                    <p:nvPr/>
                  </p:nvSpPr>
                  <p:spPr>
                    <a:xfrm>
                      <a:off x="5533200" y="1807200"/>
                      <a:ext cx="292099" cy="101600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98" name="Group 197"/>
                    <p:cNvGrpSpPr/>
                    <p:nvPr/>
                  </p:nvGrpSpPr>
                  <p:grpSpPr>
                    <a:xfrm>
                      <a:off x="2311400" y="1803400"/>
                      <a:ext cx="3223213" cy="104775"/>
                      <a:chOff x="2311400" y="1803400"/>
                      <a:chExt cx="3223213" cy="104775"/>
                    </a:xfrm>
                  </p:grpSpPr>
                  <p:sp>
                    <p:nvSpPr>
                      <p:cNvPr id="199" name="Rectangle 198"/>
                      <p:cNvSpPr/>
                      <p:nvPr/>
                    </p:nvSpPr>
                    <p:spPr>
                      <a:xfrm>
                        <a:off x="2311400" y="1803400"/>
                        <a:ext cx="601133" cy="10160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0" name="Rectangle 199"/>
                      <p:cNvSpPr/>
                      <p:nvPr/>
                    </p:nvSpPr>
                    <p:spPr>
                      <a:xfrm>
                        <a:off x="2912533" y="1803400"/>
                        <a:ext cx="1202266" cy="101600"/>
                      </a:xfrm>
                      <a:prstGeom prst="rect">
                        <a:avLst/>
                      </a:prstGeom>
                      <a:solidFill>
                        <a:srgbClr val="77933C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1" name="Rectangle 200"/>
                      <p:cNvSpPr/>
                      <p:nvPr/>
                    </p:nvSpPr>
                    <p:spPr>
                      <a:xfrm>
                        <a:off x="4421247" y="1806575"/>
                        <a:ext cx="1113366" cy="101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" name="Rectangle 201"/>
                      <p:cNvSpPr/>
                      <p:nvPr/>
                    </p:nvSpPr>
                    <p:spPr>
                      <a:xfrm>
                        <a:off x="4114800" y="1803400"/>
                        <a:ext cx="1339851" cy="53975"/>
                      </a:xfrm>
                      <a:prstGeom prst="rect">
                        <a:avLst/>
                      </a:prstGeom>
                      <a:solidFill>
                        <a:srgbClr val="B3A2C7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196" name="Rectangle 195"/>
                  <p:cNvSpPr/>
                  <p:nvPr/>
                </p:nvSpPr>
                <p:spPr>
                  <a:xfrm>
                    <a:off x="2912533" y="1803400"/>
                    <a:ext cx="1339851" cy="25200"/>
                  </a:xfrm>
                  <a:prstGeom prst="rect">
                    <a:avLst/>
                  </a:prstGeom>
                  <a:solidFill>
                    <a:srgbClr val="B3A2C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94" name="Rectangle 193"/>
                <p:cNvSpPr/>
                <p:nvPr/>
              </p:nvSpPr>
              <p:spPr>
                <a:xfrm>
                  <a:off x="4121580" y="1857375"/>
                  <a:ext cx="904420" cy="4571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3" name="Rectangle 282"/>
              <p:cNvSpPr/>
              <p:nvPr/>
            </p:nvSpPr>
            <p:spPr>
              <a:xfrm>
                <a:off x="3957805" y="1424892"/>
                <a:ext cx="1481411" cy="1713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4" name="Group 283"/>
            <p:cNvGrpSpPr/>
            <p:nvPr/>
          </p:nvGrpSpPr>
          <p:grpSpPr>
            <a:xfrm>
              <a:off x="1472303" y="2069911"/>
              <a:ext cx="2926921" cy="176400"/>
              <a:chOff x="2010036" y="1803400"/>
              <a:chExt cx="3815263" cy="105400"/>
            </a:xfrm>
            <a:effectLst/>
          </p:grpSpPr>
          <p:grpSp>
            <p:nvGrpSpPr>
              <p:cNvPr id="285" name="Group 284"/>
              <p:cNvGrpSpPr/>
              <p:nvPr/>
            </p:nvGrpSpPr>
            <p:grpSpPr>
              <a:xfrm>
                <a:off x="2010036" y="1803400"/>
                <a:ext cx="3815263" cy="105400"/>
                <a:chOff x="2010036" y="1803400"/>
                <a:chExt cx="3815263" cy="105400"/>
              </a:xfrm>
            </p:grpSpPr>
            <p:grpSp>
              <p:nvGrpSpPr>
                <p:cNvPr id="287" name="Group 286"/>
                <p:cNvGrpSpPr/>
                <p:nvPr/>
              </p:nvGrpSpPr>
              <p:grpSpPr>
                <a:xfrm>
                  <a:off x="2010036" y="1803400"/>
                  <a:ext cx="3815263" cy="105400"/>
                  <a:chOff x="2010036" y="1803400"/>
                  <a:chExt cx="3815263" cy="105400"/>
                </a:xfrm>
              </p:grpSpPr>
              <p:sp>
                <p:nvSpPr>
                  <p:cNvPr id="289" name="Rectangle 288"/>
                  <p:cNvSpPr/>
                  <p:nvPr/>
                </p:nvSpPr>
                <p:spPr>
                  <a:xfrm>
                    <a:off x="5533200" y="1807200"/>
                    <a:ext cx="292099" cy="101600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90" name="Group 289"/>
                  <p:cNvGrpSpPr/>
                  <p:nvPr/>
                </p:nvGrpSpPr>
                <p:grpSpPr>
                  <a:xfrm>
                    <a:off x="2010036" y="1803400"/>
                    <a:ext cx="3524577" cy="104775"/>
                    <a:chOff x="2010036" y="1803400"/>
                    <a:chExt cx="3524577" cy="104775"/>
                  </a:xfrm>
                </p:grpSpPr>
                <p:sp>
                  <p:nvSpPr>
                    <p:cNvPr id="291" name="Rectangle 290"/>
                    <p:cNvSpPr/>
                    <p:nvPr/>
                  </p:nvSpPr>
                  <p:spPr>
                    <a:xfrm>
                      <a:off x="2010036" y="1828600"/>
                      <a:ext cx="902497" cy="46800"/>
                    </a:xfrm>
                    <a:prstGeom prst="rect">
                      <a:avLst/>
                    </a:prstGeom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2" name="Rectangle 291"/>
                    <p:cNvSpPr/>
                    <p:nvPr/>
                  </p:nvSpPr>
                  <p:spPr>
                    <a:xfrm>
                      <a:off x="2912533" y="1803400"/>
                      <a:ext cx="1202266" cy="101600"/>
                    </a:xfrm>
                    <a:prstGeom prst="rect">
                      <a:avLst/>
                    </a:prstGeom>
                    <a:solidFill>
                      <a:srgbClr val="77933C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3" name="Rectangle 292"/>
                    <p:cNvSpPr/>
                    <p:nvPr/>
                  </p:nvSpPr>
                  <p:spPr>
                    <a:xfrm>
                      <a:off x="4421247" y="1806575"/>
                      <a:ext cx="1113366" cy="101600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4" name="Rectangle 293"/>
                    <p:cNvSpPr/>
                    <p:nvPr/>
                  </p:nvSpPr>
                  <p:spPr>
                    <a:xfrm>
                      <a:off x="4057679" y="1803400"/>
                      <a:ext cx="1339850" cy="53975"/>
                    </a:xfrm>
                    <a:prstGeom prst="rect">
                      <a:avLst/>
                    </a:prstGeom>
                    <a:solidFill>
                      <a:srgbClr val="B3A2C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88" name="Rectangle 287"/>
                <p:cNvSpPr/>
                <p:nvPr/>
              </p:nvSpPr>
              <p:spPr>
                <a:xfrm>
                  <a:off x="2912533" y="1803400"/>
                  <a:ext cx="1339851" cy="25200"/>
                </a:xfrm>
                <a:prstGeom prst="rect">
                  <a:avLst/>
                </a:prstGeom>
                <a:solidFill>
                  <a:srgbClr val="B3A2C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6" name="Rectangle 285"/>
              <p:cNvSpPr/>
              <p:nvPr/>
            </p:nvSpPr>
            <p:spPr>
              <a:xfrm>
                <a:off x="4114799" y="1857375"/>
                <a:ext cx="904420" cy="45719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5" name="Rectangle 224"/>
            <p:cNvSpPr/>
            <p:nvPr/>
          </p:nvSpPr>
          <p:spPr>
            <a:xfrm>
              <a:off x="4320477" y="1755092"/>
              <a:ext cx="1481411" cy="1713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4399224" y="2073875"/>
              <a:ext cx="1481411" cy="1713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475109" y="2410427"/>
              <a:ext cx="4473593" cy="176400"/>
              <a:chOff x="1472303" y="2425511"/>
              <a:chExt cx="4473593" cy="176400"/>
            </a:xfrm>
          </p:grpSpPr>
          <p:grpSp>
            <p:nvGrpSpPr>
              <p:cNvPr id="295" name="Group 294"/>
              <p:cNvGrpSpPr/>
              <p:nvPr/>
            </p:nvGrpSpPr>
            <p:grpSpPr>
              <a:xfrm>
                <a:off x="1472303" y="2425511"/>
                <a:ext cx="2998921" cy="176400"/>
                <a:chOff x="2010036" y="1803400"/>
                <a:chExt cx="3815263" cy="105400"/>
              </a:xfrm>
              <a:effectLst/>
            </p:grpSpPr>
            <p:grpSp>
              <p:nvGrpSpPr>
                <p:cNvPr id="296" name="Group 295"/>
                <p:cNvGrpSpPr/>
                <p:nvPr/>
              </p:nvGrpSpPr>
              <p:grpSpPr>
                <a:xfrm>
                  <a:off x="2010036" y="1803400"/>
                  <a:ext cx="3815263" cy="105400"/>
                  <a:chOff x="2010036" y="1803400"/>
                  <a:chExt cx="3815263" cy="105400"/>
                </a:xfrm>
              </p:grpSpPr>
              <p:grpSp>
                <p:nvGrpSpPr>
                  <p:cNvPr id="298" name="Group 297"/>
                  <p:cNvGrpSpPr/>
                  <p:nvPr/>
                </p:nvGrpSpPr>
                <p:grpSpPr>
                  <a:xfrm>
                    <a:off x="2010036" y="1803400"/>
                    <a:ext cx="3815263" cy="105400"/>
                    <a:chOff x="2010036" y="1803400"/>
                    <a:chExt cx="3815263" cy="105400"/>
                  </a:xfrm>
                </p:grpSpPr>
                <p:sp>
                  <p:nvSpPr>
                    <p:cNvPr id="300" name="Rectangle 299"/>
                    <p:cNvSpPr/>
                    <p:nvPr/>
                  </p:nvSpPr>
                  <p:spPr>
                    <a:xfrm>
                      <a:off x="5533200" y="1807200"/>
                      <a:ext cx="292099" cy="101600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01" name="Group 300"/>
                    <p:cNvGrpSpPr/>
                    <p:nvPr/>
                  </p:nvGrpSpPr>
                  <p:grpSpPr>
                    <a:xfrm>
                      <a:off x="2010036" y="1803400"/>
                      <a:ext cx="3524577" cy="104775"/>
                      <a:chOff x="2010036" y="1803400"/>
                      <a:chExt cx="3524577" cy="104775"/>
                    </a:xfrm>
                  </p:grpSpPr>
                  <p:sp>
                    <p:nvSpPr>
                      <p:cNvPr id="302" name="Rectangle 301"/>
                      <p:cNvSpPr/>
                      <p:nvPr/>
                    </p:nvSpPr>
                    <p:spPr>
                      <a:xfrm>
                        <a:off x="2010036" y="1828600"/>
                        <a:ext cx="902497" cy="4680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3" name="Rectangle 302"/>
                      <p:cNvSpPr/>
                      <p:nvPr/>
                    </p:nvSpPr>
                    <p:spPr>
                      <a:xfrm>
                        <a:off x="2912533" y="1803400"/>
                        <a:ext cx="1202266" cy="101600"/>
                      </a:xfrm>
                      <a:prstGeom prst="rect">
                        <a:avLst/>
                      </a:prstGeom>
                      <a:solidFill>
                        <a:srgbClr val="77933C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4" name="Rectangle 303"/>
                      <p:cNvSpPr/>
                      <p:nvPr/>
                    </p:nvSpPr>
                    <p:spPr>
                      <a:xfrm>
                        <a:off x="4421247" y="1806575"/>
                        <a:ext cx="1113366" cy="101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5" name="Rectangle 304"/>
                      <p:cNvSpPr/>
                      <p:nvPr/>
                    </p:nvSpPr>
                    <p:spPr>
                      <a:xfrm>
                        <a:off x="4059051" y="1803400"/>
                        <a:ext cx="1339850" cy="53975"/>
                      </a:xfrm>
                      <a:prstGeom prst="rect">
                        <a:avLst/>
                      </a:prstGeom>
                      <a:solidFill>
                        <a:srgbClr val="B3A2C7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99" name="Rectangle 298"/>
                  <p:cNvSpPr/>
                  <p:nvPr/>
                </p:nvSpPr>
                <p:spPr>
                  <a:xfrm>
                    <a:off x="2856783" y="1803400"/>
                    <a:ext cx="1339852" cy="25200"/>
                  </a:xfrm>
                  <a:prstGeom prst="rect">
                    <a:avLst/>
                  </a:prstGeom>
                  <a:solidFill>
                    <a:srgbClr val="B3A2C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97" name="Rectangle 296"/>
                <p:cNvSpPr/>
                <p:nvPr/>
              </p:nvSpPr>
              <p:spPr>
                <a:xfrm>
                  <a:off x="4114799" y="1857375"/>
                  <a:ext cx="904421" cy="4571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7" name="Rectangle 226"/>
              <p:cNvSpPr/>
              <p:nvPr/>
            </p:nvSpPr>
            <p:spPr>
              <a:xfrm>
                <a:off x="4464485" y="2430521"/>
                <a:ext cx="1481411" cy="1713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1472303" y="2723961"/>
              <a:ext cx="4627972" cy="178951"/>
              <a:chOff x="1472303" y="2723961"/>
              <a:chExt cx="4627972" cy="178951"/>
            </a:xfrm>
          </p:grpSpPr>
          <p:grpSp>
            <p:nvGrpSpPr>
              <p:cNvPr id="306" name="Group 305"/>
              <p:cNvGrpSpPr/>
              <p:nvPr/>
            </p:nvGrpSpPr>
            <p:grpSpPr>
              <a:xfrm>
                <a:off x="1472303" y="2723961"/>
                <a:ext cx="3323343" cy="176400"/>
                <a:chOff x="2010036" y="1803400"/>
                <a:chExt cx="3815263" cy="105400"/>
              </a:xfrm>
              <a:effectLst/>
            </p:grpSpPr>
            <p:grpSp>
              <p:nvGrpSpPr>
                <p:cNvPr id="307" name="Group 306"/>
                <p:cNvGrpSpPr/>
                <p:nvPr/>
              </p:nvGrpSpPr>
              <p:grpSpPr>
                <a:xfrm>
                  <a:off x="2010036" y="1803400"/>
                  <a:ext cx="3815263" cy="105400"/>
                  <a:chOff x="2010036" y="1803400"/>
                  <a:chExt cx="3815263" cy="105400"/>
                </a:xfrm>
              </p:grpSpPr>
              <p:grpSp>
                <p:nvGrpSpPr>
                  <p:cNvPr id="309" name="Group 308"/>
                  <p:cNvGrpSpPr/>
                  <p:nvPr/>
                </p:nvGrpSpPr>
                <p:grpSpPr>
                  <a:xfrm>
                    <a:off x="2010036" y="1803400"/>
                    <a:ext cx="3815263" cy="105400"/>
                    <a:chOff x="2010036" y="1803400"/>
                    <a:chExt cx="3815263" cy="105400"/>
                  </a:xfrm>
                </p:grpSpPr>
                <p:sp>
                  <p:nvSpPr>
                    <p:cNvPr id="311" name="Rectangle 310"/>
                    <p:cNvSpPr/>
                    <p:nvPr/>
                  </p:nvSpPr>
                  <p:spPr>
                    <a:xfrm>
                      <a:off x="5533200" y="1807200"/>
                      <a:ext cx="292099" cy="101600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12" name="Group 311"/>
                    <p:cNvGrpSpPr/>
                    <p:nvPr/>
                  </p:nvGrpSpPr>
                  <p:grpSpPr>
                    <a:xfrm>
                      <a:off x="2010036" y="1803400"/>
                      <a:ext cx="3524577" cy="104775"/>
                      <a:chOff x="2010036" y="1803400"/>
                      <a:chExt cx="3524577" cy="104775"/>
                    </a:xfrm>
                  </p:grpSpPr>
                  <p:sp>
                    <p:nvSpPr>
                      <p:cNvPr id="313" name="Rectangle 312"/>
                      <p:cNvSpPr/>
                      <p:nvPr/>
                    </p:nvSpPr>
                    <p:spPr>
                      <a:xfrm>
                        <a:off x="2010036" y="1828600"/>
                        <a:ext cx="902497" cy="4680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5" name="Rectangle 314"/>
                      <p:cNvSpPr/>
                      <p:nvPr/>
                    </p:nvSpPr>
                    <p:spPr>
                      <a:xfrm>
                        <a:off x="2912533" y="1803400"/>
                        <a:ext cx="1202266" cy="101600"/>
                      </a:xfrm>
                      <a:prstGeom prst="rect">
                        <a:avLst/>
                      </a:prstGeom>
                      <a:solidFill>
                        <a:srgbClr val="77933C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6" name="Rectangle 315"/>
                      <p:cNvSpPr/>
                      <p:nvPr/>
                    </p:nvSpPr>
                    <p:spPr>
                      <a:xfrm>
                        <a:off x="4421247" y="1806575"/>
                        <a:ext cx="1113366" cy="101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7" name="Rectangle 316"/>
                      <p:cNvSpPr/>
                      <p:nvPr/>
                    </p:nvSpPr>
                    <p:spPr>
                      <a:xfrm>
                        <a:off x="4064493" y="1803400"/>
                        <a:ext cx="1339851" cy="53975"/>
                      </a:xfrm>
                      <a:prstGeom prst="rect">
                        <a:avLst/>
                      </a:prstGeom>
                      <a:solidFill>
                        <a:srgbClr val="B3A2C7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310" name="Rectangle 309"/>
                  <p:cNvSpPr/>
                  <p:nvPr/>
                </p:nvSpPr>
                <p:spPr>
                  <a:xfrm>
                    <a:off x="2862226" y="1803400"/>
                    <a:ext cx="1339851" cy="25200"/>
                  </a:xfrm>
                  <a:prstGeom prst="rect">
                    <a:avLst/>
                  </a:prstGeom>
                  <a:solidFill>
                    <a:srgbClr val="B3A2C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08" name="Rectangle 307"/>
                <p:cNvSpPr/>
                <p:nvPr/>
              </p:nvSpPr>
              <p:spPr>
                <a:xfrm>
                  <a:off x="4114799" y="1855181"/>
                  <a:ext cx="904420" cy="4571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8" name="Rectangle 227"/>
              <p:cNvSpPr/>
              <p:nvPr/>
            </p:nvSpPr>
            <p:spPr>
              <a:xfrm>
                <a:off x="4795646" y="2731522"/>
                <a:ext cx="1304629" cy="1713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962487" y="2995541"/>
              <a:ext cx="4251443" cy="177800"/>
              <a:chOff x="1731637" y="3001951"/>
              <a:chExt cx="4251443" cy="177800"/>
            </a:xfrm>
          </p:grpSpPr>
          <p:grpSp>
            <p:nvGrpSpPr>
              <p:cNvPr id="318" name="Group 317"/>
              <p:cNvGrpSpPr/>
              <p:nvPr/>
            </p:nvGrpSpPr>
            <p:grpSpPr>
              <a:xfrm>
                <a:off x="1731637" y="3001951"/>
                <a:ext cx="3177354" cy="177800"/>
                <a:chOff x="2311400" y="1803400"/>
                <a:chExt cx="3513899" cy="105400"/>
              </a:xfrm>
              <a:effectLst/>
            </p:grpSpPr>
            <p:grpSp>
              <p:nvGrpSpPr>
                <p:cNvPr id="319" name="Group 318"/>
                <p:cNvGrpSpPr/>
                <p:nvPr/>
              </p:nvGrpSpPr>
              <p:grpSpPr>
                <a:xfrm>
                  <a:off x="2311400" y="1803400"/>
                  <a:ext cx="3513899" cy="105400"/>
                  <a:chOff x="2311400" y="1803400"/>
                  <a:chExt cx="3513899" cy="105400"/>
                </a:xfrm>
              </p:grpSpPr>
              <p:grpSp>
                <p:nvGrpSpPr>
                  <p:cNvPr id="321" name="Group 320"/>
                  <p:cNvGrpSpPr/>
                  <p:nvPr/>
                </p:nvGrpSpPr>
                <p:grpSpPr>
                  <a:xfrm>
                    <a:off x="2311400" y="1803400"/>
                    <a:ext cx="3513899" cy="105400"/>
                    <a:chOff x="2311400" y="1803400"/>
                    <a:chExt cx="3513899" cy="105400"/>
                  </a:xfrm>
                </p:grpSpPr>
                <p:sp>
                  <p:nvSpPr>
                    <p:cNvPr id="323" name="Rectangle 322"/>
                    <p:cNvSpPr/>
                    <p:nvPr/>
                  </p:nvSpPr>
                  <p:spPr>
                    <a:xfrm>
                      <a:off x="5533200" y="1807200"/>
                      <a:ext cx="292099" cy="101600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24" name="Group 323"/>
                    <p:cNvGrpSpPr/>
                    <p:nvPr/>
                  </p:nvGrpSpPr>
                  <p:grpSpPr>
                    <a:xfrm>
                      <a:off x="2311400" y="1803400"/>
                      <a:ext cx="3223213" cy="104775"/>
                      <a:chOff x="2311400" y="1803400"/>
                      <a:chExt cx="3223213" cy="104775"/>
                    </a:xfrm>
                  </p:grpSpPr>
                  <p:sp>
                    <p:nvSpPr>
                      <p:cNvPr id="325" name="Rectangle 324"/>
                      <p:cNvSpPr/>
                      <p:nvPr/>
                    </p:nvSpPr>
                    <p:spPr>
                      <a:xfrm>
                        <a:off x="2311400" y="1803400"/>
                        <a:ext cx="601133" cy="10160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7" name="Rectangle 356"/>
                      <p:cNvSpPr/>
                      <p:nvPr/>
                    </p:nvSpPr>
                    <p:spPr>
                      <a:xfrm>
                        <a:off x="2912533" y="1803400"/>
                        <a:ext cx="1202266" cy="101600"/>
                      </a:xfrm>
                      <a:prstGeom prst="rect">
                        <a:avLst/>
                      </a:prstGeom>
                      <a:solidFill>
                        <a:srgbClr val="77933C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8" name="Rectangle 357"/>
                      <p:cNvSpPr/>
                      <p:nvPr/>
                    </p:nvSpPr>
                    <p:spPr>
                      <a:xfrm>
                        <a:off x="4421247" y="1806575"/>
                        <a:ext cx="1113366" cy="101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9" name="Rectangle 358"/>
                      <p:cNvSpPr/>
                      <p:nvPr/>
                    </p:nvSpPr>
                    <p:spPr>
                      <a:xfrm>
                        <a:off x="4066338" y="1803400"/>
                        <a:ext cx="1339851" cy="53975"/>
                      </a:xfrm>
                      <a:prstGeom prst="rect">
                        <a:avLst/>
                      </a:prstGeom>
                      <a:solidFill>
                        <a:srgbClr val="B3A2C7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322" name="Rectangle 321"/>
                  <p:cNvSpPr/>
                  <p:nvPr/>
                </p:nvSpPr>
                <p:spPr>
                  <a:xfrm>
                    <a:off x="2864070" y="1803400"/>
                    <a:ext cx="1339851" cy="25200"/>
                  </a:xfrm>
                  <a:prstGeom prst="rect">
                    <a:avLst/>
                  </a:prstGeom>
                  <a:solidFill>
                    <a:srgbClr val="B3A2C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20" name="Rectangle 319"/>
                <p:cNvSpPr/>
                <p:nvPr/>
              </p:nvSpPr>
              <p:spPr>
                <a:xfrm>
                  <a:off x="4114799" y="1857375"/>
                  <a:ext cx="904420" cy="4571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9" name="Rectangle 228"/>
              <p:cNvSpPr/>
              <p:nvPr/>
            </p:nvSpPr>
            <p:spPr>
              <a:xfrm>
                <a:off x="4908992" y="3008361"/>
                <a:ext cx="1074088" cy="1713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962487" y="3631597"/>
              <a:ext cx="4482676" cy="178329"/>
              <a:chOff x="1731636" y="3600261"/>
              <a:chExt cx="4482676" cy="178329"/>
            </a:xfrm>
          </p:grpSpPr>
          <p:grpSp>
            <p:nvGrpSpPr>
              <p:cNvPr id="180" name="Group 179"/>
              <p:cNvGrpSpPr/>
              <p:nvPr/>
            </p:nvGrpSpPr>
            <p:grpSpPr>
              <a:xfrm>
                <a:off x="1731636" y="3600261"/>
                <a:ext cx="3707579" cy="176400"/>
                <a:chOff x="2010036" y="1803400"/>
                <a:chExt cx="3815263" cy="105400"/>
              </a:xfrm>
              <a:effectLst/>
            </p:grpSpPr>
            <p:grpSp>
              <p:nvGrpSpPr>
                <p:cNvPr id="314" name="Group 313"/>
                <p:cNvGrpSpPr/>
                <p:nvPr/>
              </p:nvGrpSpPr>
              <p:grpSpPr>
                <a:xfrm>
                  <a:off x="2010036" y="1803400"/>
                  <a:ext cx="3815263" cy="105400"/>
                  <a:chOff x="2010036" y="1803400"/>
                  <a:chExt cx="3815263" cy="105400"/>
                </a:xfrm>
              </p:grpSpPr>
              <p:grpSp>
                <p:nvGrpSpPr>
                  <p:cNvPr id="327" name="Group 326"/>
                  <p:cNvGrpSpPr/>
                  <p:nvPr/>
                </p:nvGrpSpPr>
                <p:grpSpPr>
                  <a:xfrm>
                    <a:off x="2010036" y="1803400"/>
                    <a:ext cx="3815263" cy="105400"/>
                    <a:chOff x="2010036" y="1803400"/>
                    <a:chExt cx="3815263" cy="105400"/>
                  </a:xfrm>
                </p:grpSpPr>
                <p:sp>
                  <p:nvSpPr>
                    <p:cNvPr id="329" name="Rectangle 328"/>
                    <p:cNvSpPr/>
                    <p:nvPr/>
                  </p:nvSpPr>
                  <p:spPr>
                    <a:xfrm>
                      <a:off x="5533200" y="1807200"/>
                      <a:ext cx="292099" cy="101600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30" name="Group 329"/>
                    <p:cNvGrpSpPr/>
                    <p:nvPr/>
                  </p:nvGrpSpPr>
                  <p:grpSpPr>
                    <a:xfrm>
                      <a:off x="2010036" y="1803400"/>
                      <a:ext cx="3524577" cy="104775"/>
                      <a:chOff x="2010036" y="1803400"/>
                      <a:chExt cx="3524577" cy="104775"/>
                    </a:xfrm>
                  </p:grpSpPr>
                  <p:sp>
                    <p:nvSpPr>
                      <p:cNvPr id="331" name="Rectangle 330"/>
                      <p:cNvSpPr/>
                      <p:nvPr/>
                    </p:nvSpPr>
                    <p:spPr>
                      <a:xfrm>
                        <a:off x="2010036" y="1828600"/>
                        <a:ext cx="902497" cy="4680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2" name="Rectangle 331"/>
                      <p:cNvSpPr/>
                      <p:nvPr/>
                    </p:nvSpPr>
                    <p:spPr>
                      <a:xfrm>
                        <a:off x="2912533" y="1803400"/>
                        <a:ext cx="1202266" cy="101600"/>
                      </a:xfrm>
                      <a:prstGeom prst="rect">
                        <a:avLst/>
                      </a:prstGeom>
                      <a:solidFill>
                        <a:srgbClr val="77933C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3" name="Rectangle 332"/>
                      <p:cNvSpPr/>
                      <p:nvPr/>
                    </p:nvSpPr>
                    <p:spPr>
                      <a:xfrm>
                        <a:off x="4421247" y="1806575"/>
                        <a:ext cx="1113366" cy="101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4" name="Rectangle 333"/>
                      <p:cNvSpPr/>
                      <p:nvPr/>
                    </p:nvSpPr>
                    <p:spPr>
                      <a:xfrm>
                        <a:off x="4069707" y="1803400"/>
                        <a:ext cx="1339851" cy="53975"/>
                      </a:xfrm>
                      <a:prstGeom prst="rect">
                        <a:avLst/>
                      </a:prstGeom>
                      <a:solidFill>
                        <a:srgbClr val="B3A2C7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328" name="Rectangle 327"/>
                  <p:cNvSpPr/>
                  <p:nvPr/>
                </p:nvSpPr>
                <p:spPr>
                  <a:xfrm>
                    <a:off x="2867439" y="1803400"/>
                    <a:ext cx="1339851" cy="25200"/>
                  </a:xfrm>
                  <a:prstGeom prst="rect">
                    <a:avLst/>
                  </a:prstGeom>
                  <a:solidFill>
                    <a:srgbClr val="B3A2C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26" name="Rectangle 325"/>
                <p:cNvSpPr/>
                <p:nvPr/>
              </p:nvSpPr>
              <p:spPr>
                <a:xfrm>
                  <a:off x="4114799" y="1854943"/>
                  <a:ext cx="904420" cy="4571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1" name="Rectangle 230"/>
              <p:cNvSpPr/>
              <p:nvPr/>
            </p:nvSpPr>
            <p:spPr>
              <a:xfrm>
                <a:off x="5436633" y="3607200"/>
                <a:ext cx="777679" cy="1713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962487" y="3967077"/>
              <a:ext cx="4597876" cy="177750"/>
              <a:chOff x="1730514" y="3943161"/>
              <a:chExt cx="4597876" cy="177750"/>
            </a:xfrm>
          </p:grpSpPr>
          <p:grpSp>
            <p:nvGrpSpPr>
              <p:cNvPr id="335" name="Group 334"/>
              <p:cNvGrpSpPr/>
              <p:nvPr/>
            </p:nvGrpSpPr>
            <p:grpSpPr>
              <a:xfrm>
                <a:off x="1730514" y="3943161"/>
                <a:ext cx="3852702" cy="176400"/>
                <a:chOff x="2010036" y="1803400"/>
                <a:chExt cx="3815263" cy="105400"/>
              </a:xfrm>
              <a:effectLst/>
            </p:grpSpPr>
            <p:grpSp>
              <p:nvGrpSpPr>
                <p:cNvPr id="336" name="Group 335"/>
                <p:cNvGrpSpPr/>
                <p:nvPr/>
              </p:nvGrpSpPr>
              <p:grpSpPr>
                <a:xfrm>
                  <a:off x="2010036" y="1803400"/>
                  <a:ext cx="3815263" cy="105400"/>
                  <a:chOff x="2010036" y="1803400"/>
                  <a:chExt cx="3815263" cy="105400"/>
                </a:xfrm>
              </p:grpSpPr>
              <p:grpSp>
                <p:nvGrpSpPr>
                  <p:cNvPr id="338" name="Group 337"/>
                  <p:cNvGrpSpPr/>
                  <p:nvPr/>
                </p:nvGrpSpPr>
                <p:grpSpPr>
                  <a:xfrm>
                    <a:off x="2010036" y="1803400"/>
                    <a:ext cx="3815263" cy="105400"/>
                    <a:chOff x="2010036" y="1803400"/>
                    <a:chExt cx="3815263" cy="105400"/>
                  </a:xfrm>
                </p:grpSpPr>
                <p:sp>
                  <p:nvSpPr>
                    <p:cNvPr id="340" name="Rectangle 339"/>
                    <p:cNvSpPr/>
                    <p:nvPr/>
                  </p:nvSpPr>
                  <p:spPr>
                    <a:xfrm>
                      <a:off x="5533200" y="1807200"/>
                      <a:ext cx="292099" cy="101600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41" name="Group 340"/>
                    <p:cNvGrpSpPr/>
                    <p:nvPr/>
                  </p:nvGrpSpPr>
                  <p:grpSpPr>
                    <a:xfrm>
                      <a:off x="2010036" y="1803400"/>
                      <a:ext cx="3524577" cy="104775"/>
                      <a:chOff x="2010036" y="1803400"/>
                      <a:chExt cx="3524577" cy="104775"/>
                    </a:xfrm>
                  </p:grpSpPr>
                  <p:sp>
                    <p:nvSpPr>
                      <p:cNvPr id="342" name="Rectangle 341"/>
                      <p:cNvSpPr/>
                      <p:nvPr/>
                    </p:nvSpPr>
                    <p:spPr>
                      <a:xfrm>
                        <a:off x="2010036" y="1828600"/>
                        <a:ext cx="902497" cy="4680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3" name="Rectangle 342"/>
                      <p:cNvSpPr/>
                      <p:nvPr/>
                    </p:nvSpPr>
                    <p:spPr>
                      <a:xfrm>
                        <a:off x="2912533" y="1803400"/>
                        <a:ext cx="1202266" cy="101600"/>
                      </a:xfrm>
                      <a:prstGeom prst="rect">
                        <a:avLst/>
                      </a:prstGeom>
                      <a:solidFill>
                        <a:srgbClr val="77933C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4" name="Rectangle 343"/>
                      <p:cNvSpPr/>
                      <p:nvPr/>
                    </p:nvSpPr>
                    <p:spPr>
                      <a:xfrm>
                        <a:off x="4421247" y="1806575"/>
                        <a:ext cx="1113366" cy="101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5" name="Rectangle 344"/>
                      <p:cNvSpPr/>
                      <p:nvPr/>
                    </p:nvSpPr>
                    <p:spPr>
                      <a:xfrm>
                        <a:off x="4071405" y="1803400"/>
                        <a:ext cx="1339851" cy="53975"/>
                      </a:xfrm>
                      <a:prstGeom prst="rect">
                        <a:avLst/>
                      </a:prstGeom>
                      <a:solidFill>
                        <a:srgbClr val="B3A2C7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339" name="Rectangle 338"/>
                  <p:cNvSpPr/>
                  <p:nvPr/>
                </p:nvSpPr>
                <p:spPr>
                  <a:xfrm>
                    <a:off x="2869138" y="1803400"/>
                    <a:ext cx="1339851" cy="25200"/>
                  </a:xfrm>
                  <a:prstGeom prst="rect">
                    <a:avLst/>
                  </a:prstGeom>
                  <a:solidFill>
                    <a:srgbClr val="B3A2C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37" name="Rectangle 336"/>
                <p:cNvSpPr/>
                <p:nvPr/>
              </p:nvSpPr>
              <p:spPr>
                <a:xfrm>
                  <a:off x="4114799" y="1860001"/>
                  <a:ext cx="904420" cy="4571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2" name="Rectangle 231"/>
              <p:cNvSpPr/>
              <p:nvPr/>
            </p:nvSpPr>
            <p:spPr>
              <a:xfrm>
                <a:off x="5583148" y="3949521"/>
                <a:ext cx="745242" cy="1713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519919" y="4256156"/>
              <a:ext cx="4101055" cy="177800"/>
              <a:chOff x="2513754" y="4274973"/>
              <a:chExt cx="4101055" cy="177800"/>
            </a:xfrm>
          </p:grpSpPr>
          <p:grpSp>
            <p:nvGrpSpPr>
              <p:cNvPr id="360" name="Group 359"/>
              <p:cNvGrpSpPr/>
              <p:nvPr/>
            </p:nvGrpSpPr>
            <p:grpSpPr>
              <a:xfrm>
                <a:off x="2513754" y="4274973"/>
                <a:ext cx="3270837" cy="177800"/>
                <a:chOff x="2311400" y="1803400"/>
                <a:chExt cx="3513899" cy="105400"/>
              </a:xfrm>
              <a:effectLst/>
            </p:grpSpPr>
            <p:grpSp>
              <p:nvGrpSpPr>
                <p:cNvPr id="361" name="Group 360"/>
                <p:cNvGrpSpPr/>
                <p:nvPr/>
              </p:nvGrpSpPr>
              <p:grpSpPr>
                <a:xfrm>
                  <a:off x="2311400" y="1803400"/>
                  <a:ext cx="3513899" cy="105400"/>
                  <a:chOff x="2311400" y="1803400"/>
                  <a:chExt cx="3513899" cy="105400"/>
                </a:xfrm>
              </p:grpSpPr>
              <p:grpSp>
                <p:nvGrpSpPr>
                  <p:cNvPr id="363" name="Group 362"/>
                  <p:cNvGrpSpPr/>
                  <p:nvPr/>
                </p:nvGrpSpPr>
                <p:grpSpPr>
                  <a:xfrm>
                    <a:off x="2311400" y="1803400"/>
                    <a:ext cx="3513899" cy="105400"/>
                    <a:chOff x="2311400" y="1803400"/>
                    <a:chExt cx="3513899" cy="105400"/>
                  </a:xfrm>
                </p:grpSpPr>
                <p:sp>
                  <p:nvSpPr>
                    <p:cNvPr id="365" name="Rectangle 364"/>
                    <p:cNvSpPr/>
                    <p:nvPr/>
                  </p:nvSpPr>
                  <p:spPr>
                    <a:xfrm>
                      <a:off x="5533200" y="1807200"/>
                      <a:ext cx="292099" cy="101600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66" name="Group 365"/>
                    <p:cNvGrpSpPr/>
                    <p:nvPr/>
                  </p:nvGrpSpPr>
                  <p:grpSpPr>
                    <a:xfrm>
                      <a:off x="2311400" y="1803400"/>
                      <a:ext cx="3223213" cy="104775"/>
                      <a:chOff x="2311400" y="1803400"/>
                      <a:chExt cx="3223213" cy="104775"/>
                    </a:xfrm>
                  </p:grpSpPr>
                  <p:sp>
                    <p:nvSpPr>
                      <p:cNvPr id="367" name="Rectangle 366"/>
                      <p:cNvSpPr/>
                      <p:nvPr/>
                    </p:nvSpPr>
                    <p:spPr>
                      <a:xfrm>
                        <a:off x="2311400" y="1803400"/>
                        <a:ext cx="601133" cy="10160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8" name="Rectangle 367"/>
                      <p:cNvSpPr/>
                      <p:nvPr/>
                    </p:nvSpPr>
                    <p:spPr>
                      <a:xfrm>
                        <a:off x="2912533" y="1803400"/>
                        <a:ext cx="1202266" cy="101600"/>
                      </a:xfrm>
                      <a:prstGeom prst="rect">
                        <a:avLst/>
                      </a:prstGeom>
                      <a:solidFill>
                        <a:srgbClr val="77933C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9" name="Rectangle 368"/>
                      <p:cNvSpPr/>
                      <p:nvPr/>
                    </p:nvSpPr>
                    <p:spPr>
                      <a:xfrm>
                        <a:off x="4421247" y="1806575"/>
                        <a:ext cx="1113366" cy="101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0" name="Rectangle 369"/>
                      <p:cNvSpPr/>
                      <p:nvPr/>
                    </p:nvSpPr>
                    <p:spPr>
                      <a:xfrm>
                        <a:off x="4067723" y="1803400"/>
                        <a:ext cx="1339851" cy="53975"/>
                      </a:xfrm>
                      <a:prstGeom prst="rect">
                        <a:avLst/>
                      </a:prstGeom>
                      <a:solidFill>
                        <a:srgbClr val="B3A2C7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364" name="Rectangle 363"/>
                  <p:cNvSpPr/>
                  <p:nvPr/>
                </p:nvSpPr>
                <p:spPr>
                  <a:xfrm>
                    <a:off x="2865456" y="1803400"/>
                    <a:ext cx="1339851" cy="25200"/>
                  </a:xfrm>
                  <a:prstGeom prst="rect">
                    <a:avLst/>
                  </a:prstGeom>
                  <a:solidFill>
                    <a:srgbClr val="B3A2C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62" name="Rectangle 361"/>
                <p:cNvSpPr/>
                <p:nvPr/>
              </p:nvSpPr>
              <p:spPr>
                <a:xfrm>
                  <a:off x="4114799" y="1857375"/>
                  <a:ext cx="904420" cy="4571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3" name="Rectangle 232"/>
              <p:cNvSpPr/>
              <p:nvPr/>
            </p:nvSpPr>
            <p:spPr>
              <a:xfrm>
                <a:off x="5782920" y="4280329"/>
                <a:ext cx="831889" cy="1713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2517297" y="4577281"/>
              <a:ext cx="4217331" cy="177800"/>
              <a:chOff x="2513754" y="4581161"/>
              <a:chExt cx="4217331" cy="177800"/>
            </a:xfrm>
          </p:grpSpPr>
          <p:grpSp>
            <p:nvGrpSpPr>
              <p:cNvPr id="371" name="Group 370"/>
              <p:cNvGrpSpPr/>
              <p:nvPr/>
            </p:nvGrpSpPr>
            <p:grpSpPr>
              <a:xfrm>
                <a:off x="2513754" y="4581161"/>
                <a:ext cx="3434121" cy="177800"/>
                <a:chOff x="2311400" y="1803400"/>
                <a:chExt cx="3513899" cy="105400"/>
              </a:xfrm>
              <a:effectLst/>
            </p:grpSpPr>
            <p:grpSp>
              <p:nvGrpSpPr>
                <p:cNvPr id="372" name="Group 371"/>
                <p:cNvGrpSpPr/>
                <p:nvPr/>
              </p:nvGrpSpPr>
              <p:grpSpPr>
                <a:xfrm>
                  <a:off x="2311400" y="1803400"/>
                  <a:ext cx="3513899" cy="105400"/>
                  <a:chOff x="2311400" y="1803400"/>
                  <a:chExt cx="3513899" cy="105400"/>
                </a:xfrm>
              </p:grpSpPr>
              <p:grpSp>
                <p:nvGrpSpPr>
                  <p:cNvPr id="374" name="Group 373"/>
                  <p:cNvGrpSpPr/>
                  <p:nvPr/>
                </p:nvGrpSpPr>
                <p:grpSpPr>
                  <a:xfrm>
                    <a:off x="2311400" y="1803400"/>
                    <a:ext cx="3513899" cy="105400"/>
                    <a:chOff x="2311400" y="1803400"/>
                    <a:chExt cx="3513899" cy="105400"/>
                  </a:xfrm>
                </p:grpSpPr>
                <p:sp>
                  <p:nvSpPr>
                    <p:cNvPr id="376" name="Rectangle 375"/>
                    <p:cNvSpPr/>
                    <p:nvPr/>
                  </p:nvSpPr>
                  <p:spPr>
                    <a:xfrm>
                      <a:off x="5533200" y="1807200"/>
                      <a:ext cx="292099" cy="101600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77" name="Group 376"/>
                    <p:cNvGrpSpPr/>
                    <p:nvPr/>
                  </p:nvGrpSpPr>
                  <p:grpSpPr>
                    <a:xfrm>
                      <a:off x="2311400" y="1803400"/>
                      <a:ext cx="3223213" cy="104775"/>
                      <a:chOff x="2311400" y="1803400"/>
                      <a:chExt cx="3223213" cy="104775"/>
                    </a:xfrm>
                  </p:grpSpPr>
                  <p:sp>
                    <p:nvSpPr>
                      <p:cNvPr id="378" name="Rectangle 377"/>
                      <p:cNvSpPr/>
                      <p:nvPr/>
                    </p:nvSpPr>
                    <p:spPr>
                      <a:xfrm>
                        <a:off x="2311400" y="1803400"/>
                        <a:ext cx="601133" cy="10160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9" name="Rectangle 378"/>
                      <p:cNvSpPr/>
                      <p:nvPr/>
                    </p:nvSpPr>
                    <p:spPr>
                      <a:xfrm>
                        <a:off x="2912533" y="1803400"/>
                        <a:ext cx="1202266" cy="101600"/>
                      </a:xfrm>
                      <a:prstGeom prst="rect">
                        <a:avLst/>
                      </a:prstGeom>
                      <a:solidFill>
                        <a:srgbClr val="77933C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0" name="Rectangle 379"/>
                      <p:cNvSpPr/>
                      <p:nvPr/>
                    </p:nvSpPr>
                    <p:spPr>
                      <a:xfrm>
                        <a:off x="4421247" y="1806575"/>
                        <a:ext cx="1113366" cy="101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1" name="Rectangle 380"/>
                      <p:cNvSpPr/>
                      <p:nvPr/>
                    </p:nvSpPr>
                    <p:spPr>
                      <a:xfrm>
                        <a:off x="4069961" y="1803400"/>
                        <a:ext cx="1339851" cy="53975"/>
                      </a:xfrm>
                      <a:prstGeom prst="rect">
                        <a:avLst/>
                      </a:prstGeom>
                      <a:solidFill>
                        <a:srgbClr val="B3A2C7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375" name="Rectangle 374"/>
                  <p:cNvSpPr/>
                  <p:nvPr/>
                </p:nvSpPr>
                <p:spPr>
                  <a:xfrm>
                    <a:off x="2867694" y="1803400"/>
                    <a:ext cx="1339851" cy="25200"/>
                  </a:xfrm>
                  <a:prstGeom prst="rect">
                    <a:avLst/>
                  </a:prstGeom>
                  <a:solidFill>
                    <a:srgbClr val="B3A2C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73" name="Rectangle 372"/>
                <p:cNvSpPr/>
                <p:nvPr/>
              </p:nvSpPr>
              <p:spPr>
                <a:xfrm>
                  <a:off x="4114799" y="1857375"/>
                  <a:ext cx="904420" cy="4571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4" name="Rectangle 233"/>
              <p:cNvSpPr/>
              <p:nvPr/>
            </p:nvSpPr>
            <p:spPr>
              <a:xfrm>
                <a:off x="5947874" y="4587571"/>
                <a:ext cx="783211" cy="1713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511452" y="4881726"/>
              <a:ext cx="4351711" cy="176400"/>
              <a:chOff x="2501846" y="4895671"/>
              <a:chExt cx="4351711" cy="176400"/>
            </a:xfrm>
          </p:grpSpPr>
          <p:grpSp>
            <p:nvGrpSpPr>
              <p:cNvPr id="346" name="Group 345"/>
              <p:cNvGrpSpPr/>
              <p:nvPr/>
            </p:nvGrpSpPr>
            <p:grpSpPr>
              <a:xfrm>
                <a:off x="2501846" y="4895671"/>
                <a:ext cx="3722883" cy="176400"/>
                <a:chOff x="2010036" y="1803400"/>
                <a:chExt cx="3815263" cy="105400"/>
              </a:xfrm>
              <a:effectLst/>
            </p:grpSpPr>
            <p:grpSp>
              <p:nvGrpSpPr>
                <p:cNvPr id="347" name="Group 346"/>
                <p:cNvGrpSpPr/>
                <p:nvPr/>
              </p:nvGrpSpPr>
              <p:grpSpPr>
                <a:xfrm>
                  <a:off x="2010036" y="1803400"/>
                  <a:ext cx="3815263" cy="105400"/>
                  <a:chOff x="2010036" y="1803400"/>
                  <a:chExt cx="3815263" cy="105400"/>
                </a:xfrm>
              </p:grpSpPr>
              <p:grpSp>
                <p:nvGrpSpPr>
                  <p:cNvPr id="349" name="Group 348"/>
                  <p:cNvGrpSpPr/>
                  <p:nvPr/>
                </p:nvGrpSpPr>
                <p:grpSpPr>
                  <a:xfrm>
                    <a:off x="2010036" y="1803400"/>
                    <a:ext cx="3815263" cy="105400"/>
                    <a:chOff x="2010036" y="1803400"/>
                    <a:chExt cx="3815263" cy="105400"/>
                  </a:xfrm>
                </p:grpSpPr>
                <p:sp>
                  <p:nvSpPr>
                    <p:cNvPr id="351" name="Rectangle 350"/>
                    <p:cNvSpPr/>
                    <p:nvPr/>
                  </p:nvSpPr>
                  <p:spPr>
                    <a:xfrm>
                      <a:off x="5533200" y="1807200"/>
                      <a:ext cx="292099" cy="101600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52" name="Group 351"/>
                    <p:cNvGrpSpPr/>
                    <p:nvPr/>
                  </p:nvGrpSpPr>
                  <p:grpSpPr>
                    <a:xfrm>
                      <a:off x="2010036" y="1803400"/>
                      <a:ext cx="3524577" cy="104775"/>
                      <a:chOff x="2010036" y="1803400"/>
                      <a:chExt cx="3524577" cy="104775"/>
                    </a:xfrm>
                  </p:grpSpPr>
                  <p:sp>
                    <p:nvSpPr>
                      <p:cNvPr id="353" name="Rectangle 352"/>
                      <p:cNvSpPr/>
                      <p:nvPr/>
                    </p:nvSpPr>
                    <p:spPr>
                      <a:xfrm>
                        <a:off x="2010036" y="1828600"/>
                        <a:ext cx="902497" cy="4680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4" name="Rectangle 353"/>
                      <p:cNvSpPr/>
                      <p:nvPr/>
                    </p:nvSpPr>
                    <p:spPr>
                      <a:xfrm>
                        <a:off x="2912533" y="1803400"/>
                        <a:ext cx="1202266" cy="101600"/>
                      </a:xfrm>
                      <a:prstGeom prst="rect">
                        <a:avLst/>
                      </a:prstGeom>
                      <a:solidFill>
                        <a:srgbClr val="77933C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5" name="Rectangle 354"/>
                      <p:cNvSpPr/>
                      <p:nvPr/>
                    </p:nvSpPr>
                    <p:spPr>
                      <a:xfrm>
                        <a:off x="4421247" y="1806575"/>
                        <a:ext cx="1113366" cy="101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6" name="Rectangle 355"/>
                      <p:cNvSpPr/>
                      <p:nvPr/>
                    </p:nvSpPr>
                    <p:spPr>
                      <a:xfrm>
                        <a:off x="4069892" y="1803400"/>
                        <a:ext cx="1339851" cy="53975"/>
                      </a:xfrm>
                      <a:prstGeom prst="rect">
                        <a:avLst/>
                      </a:prstGeom>
                      <a:solidFill>
                        <a:srgbClr val="B3A2C7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350" name="Rectangle 349"/>
                  <p:cNvSpPr/>
                  <p:nvPr/>
                </p:nvSpPr>
                <p:spPr>
                  <a:xfrm>
                    <a:off x="2867625" y="1803400"/>
                    <a:ext cx="1339851" cy="25200"/>
                  </a:xfrm>
                  <a:prstGeom prst="rect">
                    <a:avLst/>
                  </a:prstGeom>
                  <a:solidFill>
                    <a:srgbClr val="B3A2C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48" name="Rectangle 347"/>
                <p:cNvSpPr/>
                <p:nvPr/>
              </p:nvSpPr>
              <p:spPr>
                <a:xfrm>
                  <a:off x="4117356" y="1854443"/>
                  <a:ext cx="904420" cy="4571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6" name="Rectangle 235"/>
              <p:cNvSpPr/>
              <p:nvPr/>
            </p:nvSpPr>
            <p:spPr>
              <a:xfrm>
                <a:off x="6223813" y="4902031"/>
                <a:ext cx="629744" cy="16899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28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24385"/>
              </p:ext>
            </p:extLst>
          </p:nvPr>
        </p:nvGraphicFramePr>
        <p:xfrm>
          <a:off x="1007270" y="6043698"/>
          <a:ext cx="7389332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922"/>
                <a:gridCol w="933524"/>
                <a:gridCol w="992051"/>
                <a:gridCol w="1051916"/>
                <a:gridCol w="907311"/>
                <a:gridCol w="1239804"/>
                <a:gridCol w="123980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Initial Design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Final Design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Procurement &amp; Fabrication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Construction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Installation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Cold Commissioning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Hot Commissioning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rgbClr val="953735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493" y="99171"/>
            <a:ext cx="8229600" cy="7199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Instrument Installation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5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7568" y="906304"/>
            <a:ext cx="8168416" cy="5190518"/>
            <a:chOff x="484518" y="255588"/>
            <a:chExt cx="8168416" cy="5190518"/>
          </a:xfrm>
        </p:grpSpPr>
        <p:graphicFrame>
          <p:nvGraphicFramePr>
            <p:cNvPr id="15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69335816"/>
                </p:ext>
              </p:extLst>
            </p:nvPr>
          </p:nvGraphicFramePr>
          <p:xfrm>
            <a:off x="484518" y="255588"/>
            <a:ext cx="8168416" cy="5190518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510526"/>
                  <a:gridCol w="510526"/>
                  <a:gridCol w="510526"/>
                  <a:gridCol w="510526"/>
                  <a:gridCol w="510526"/>
                  <a:gridCol w="510526"/>
                  <a:gridCol w="510526"/>
                  <a:gridCol w="510526"/>
                  <a:gridCol w="510526"/>
                  <a:gridCol w="540498"/>
                  <a:gridCol w="480554"/>
                  <a:gridCol w="510526"/>
                  <a:gridCol w="510526"/>
                  <a:gridCol w="510526"/>
                  <a:gridCol w="510526"/>
                  <a:gridCol w="510526"/>
                </a:tblGrid>
                <a:tr h="295148">
                  <a:tc>
                    <a:txBody>
                      <a:bodyPr/>
                      <a:lstStyle/>
                      <a:p>
                        <a:pPr algn="ctr"/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2014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2015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2016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2017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2018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2019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2020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2021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2022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2023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2024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2025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2026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2027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2028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295148">
                  <a:tc gridSpan="6">
                    <a:txBody>
                      <a:bodyPr/>
                      <a:lstStyle/>
                      <a:p>
                        <a:pPr algn="r"/>
                        <a:r>
                          <a:rPr lang="en-US" sz="1000" dirty="0" smtClean="0">
                            <a:solidFill>
                              <a:schemeClr val="tx1"/>
                            </a:solidFill>
                            <a:latin typeface="Cambria"/>
                            <a:cs typeface="Cambria"/>
                          </a:rPr>
                          <a:t>Operations Schedule</a:t>
                        </a: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295148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solidFill>
                              <a:schemeClr val="tx1"/>
                            </a:solidFill>
                            <a:latin typeface="Cambria"/>
                            <a:cs typeface="Cambria"/>
                          </a:rPr>
                          <a:t>ODIN</a:t>
                        </a:r>
                      </a:p>
                    </a:txBody>
                    <a:tcPr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295148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solidFill>
                              <a:schemeClr val="tx1"/>
                            </a:solidFill>
                            <a:latin typeface="Cambria"/>
                            <a:cs typeface="Cambria"/>
                          </a:rPr>
                          <a:t>LOKI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24657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NMX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31536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#4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31536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#5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31536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#6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31536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#7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31536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#8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31536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#9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31536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#10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294352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#11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31536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#12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31536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#13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31536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#14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315364"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</a:tbl>
            </a:graphicData>
          </a:graphic>
        </p:graphicFrame>
        <p:grpSp>
          <p:nvGrpSpPr>
            <p:cNvPr id="20" name="Group 19"/>
            <p:cNvGrpSpPr/>
            <p:nvPr/>
          </p:nvGrpSpPr>
          <p:grpSpPr>
            <a:xfrm>
              <a:off x="1962487" y="3343107"/>
              <a:ext cx="4379976" cy="176400"/>
              <a:chOff x="1731637" y="3292486"/>
              <a:chExt cx="4379976" cy="176400"/>
            </a:xfrm>
          </p:grpSpPr>
          <p:grpSp>
            <p:nvGrpSpPr>
              <p:cNvPr id="169" name="Group 168"/>
              <p:cNvGrpSpPr/>
              <p:nvPr/>
            </p:nvGrpSpPr>
            <p:grpSpPr>
              <a:xfrm>
                <a:off x="1731637" y="3292486"/>
                <a:ext cx="3573186" cy="176400"/>
                <a:chOff x="2010036" y="1803400"/>
                <a:chExt cx="3815263" cy="105400"/>
              </a:xfrm>
              <a:effectLst/>
            </p:grpSpPr>
            <p:grpSp>
              <p:nvGrpSpPr>
                <p:cNvPr id="170" name="Group 169"/>
                <p:cNvGrpSpPr/>
                <p:nvPr/>
              </p:nvGrpSpPr>
              <p:grpSpPr>
                <a:xfrm>
                  <a:off x="2010036" y="1803400"/>
                  <a:ext cx="3815263" cy="105400"/>
                  <a:chOff x="2010036" y="1803400"/>
                  <a:chExt cx="3815263" cy="105400"/>
                </a:xfrm>
              </p:grpSpPr>
              <p:grpSp>
                <p:nvGrpSpPr>
                  <p:cNvPr id="172" name="Group 171"/>
                  <p:cNvGrpSpPr/>
                  <p:nvPr/>
                </p:nvGrpSpPr>
                <p:grpSpPr>
                  <a:xfrm>
                    <a:off x="2010036" y="1803400"/>
                    <a:ext cx="3815263" cy="105400"/>
                    <a:chOff x="2010036" y="1803400"/>
                    <a:chExt cx="3815263" cy="105400"/>
                  </a:xfrm>
                </p:grpSpPr>
                <p:sp>
                  <p:nvSpPr>
                    <p:cNvPr id="174" name="Rectangle 173"/>
                    <p:cNvSpPr/>
                    <p:nvPr/>
                  </p:nvSpPr>
                  <p:spPr>
                    <a:xfrm>
                      <a:off x="5533200" y="1807200"/>
                      <a:ext cx="292099" cy="101600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75" name="Group 174"/>
                    <p:cNvGrpSpPr/>
                    <p:nvPr/>
                  </p:nvGrpSpPr>
                  <p:grpSpPr>
                    <a:xfrm>
                      <a:off x="2010036" y="1803400"/>
                      <a:ext cx="3524577" cy="104775"/>
                      <a:chOff x="2010036" y="1803400"/>
                      <a:chExt cx="3524577" cy="104775"/>
                    </a:xfrm>
                  </p:grpSpPr>
                  <p:sp>
                    <p:nvSpPr>
                      <p:cNvPr id="176" name="Rectangle 175"/>
                      <p:cNvSpPr/>
                      <p:nvPr/>
                    </p:nvSpPr>
                    <p:spPr>
                      <a:xfrm>
                        <a:off x="2010036" y="1828600"/>
                        <a:ext cx="902497" cy="4680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7" name="Rectangle 176"/>
                      <p:cNvSpPr/>
                      <p:nvPr/>
                    </p:nvSpPr>
                    <p:spPr>
                      <a:xfrm>
                        <a:off x="2912533" y="1803400"/>
                        <a:ext cx="1202266" cy="101600"/>
                      </a:xfrm>
                      <a:prstGeom prst="rect">
                        <a:avLst/>
                      </a:prstGeom>
                      <a:solidFill>
                        <a:srgbClr val="77933C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" name="Rectangle 177"/>
                      <p:cNvSpPr/>
                      <p:nvPr/>
                    </p:nvSpPr>
                    <p:spPr>
                      <a:xfrm>
                        <a:off x="4421247" y="1806575"/>
                        <a:ext cx="1113366" cy="101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9" name="Rectangle 178"/>
                      <p:cNvSpPr/>
                      <p:nvPr/>
                    </p:nvSpPr>
                    <p:spPr>
                      <a:xfrm>
                        <a:off x="4068011" y="1803400"/>
                        <a:ext cx="1339851" cy="53975"/>
                      </a:xfrm>
                      <a:prstGeom prst="rect">
                        <a:avLst/>
                      </a:prstGeom>
                      <a:solidFill>
                        <a:srgbClr val="B3A2C7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173" name="Rectangle 172"/>
                  <p:cNvSpPr/>
                  <p:nvPr/>
                </p:nvSpPr>
                <p:spPr>
                  <a:xfrm>
                    <a:off x="2865743" y="1803400"/>
                    <a:ext cx="1339851" cy="25200"/>
                  </a:xfrm>
                  <a:prstGeom prst="rect">
                    <a:avLst/>
                  </a:prstGeom>
                  <a:solidFill>
                    <a:srgbClr val="B3A2C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71" name="Rectangle 170"/>
                <p:cNvSpPr/>
                <p:nvPr/>
              </p:nvSpPr>
              <p:spPr>
                <a:xfrm>
                  <a:off x="4114799" y="1856481"/>
                  <a:ext cx="904420" cy="4571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0" name="Rectangle 229"/>
              <p:cNvSpPr/>
              <p:nvPr/>
            </p:nvSpPr>
            <p:spPr>
              <a:xfrm>
                <a:off x="5295560" y="3296450"/>
                <a:ext cx="816053" cy="1713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4" name="Group 213"/>
            <p:cNvGrpSpPr/>
            <p:nvPr/>
          </p:nvGrpSpPr>
          <p:grpSpPr>
            <a:xfrm>
              <a:off x="1475109" y="1749736"/>
              <a:ext cx="2848949" cy="177800"/>
              <a:chOff x="2311400" y="1803400"/>
              <a:chExt cx="3513899" cy="105400"/>
            </a:xfrm>
            <a:effectLst/>
          </p:grpSpPr>
          <p:grpSp>
            <p:nvGrpSpPr>
              <p:cNvPr id="215" name="Group 214"/>
              <p:cNvGrpSpPr/>
              <p:nvPr/>
            </p:nvGrpSpPr>
            <p:grpSpPr>
              <a:xfrm>
                <a:off x="2311400" y="1803400"/>
                <a:ext cx="3513899" cy="105400"/>
                <a:chOff x="2311400" y="1803400"/>
                <a:chExt cx="3513899" cy="105400"/>
              </a:xfrm>
            </p:grpSpPr>
            <p:grpSp>
              <p:nvGrpSpPr>
                <p:cNvPr id="217" name="Group 216"/>
                <p:cNvGrpSpPr/>
                <p:nvPr/>
              </p:nvGrpSpPr>
              <p:grpSpPr>
                <a:xfrm>
                  <a:off x="2311400" y="1803400"/>
                  <a:ext cx="3513899" cy="105400"/>
                  <a:chOff x="2311400" y="1803400"/>
                  <a:chExt cx="3513899" cy="105400"/>
                </a:xfrm>
              </p:grpSpPr>
              <p:sp>
                <p:nvSpPr>
                  <p:cNvPr id="219" name="Rectangle 218"/>
                  <p:cNvSpPr/>
                  <p:nvPr/>
                </p:nvSpPr>
                <p:spPr>
                  <a:xfrm>
                    <a:off x="5533200" y="1807200"/>
                    <a:ext cx="292099" cy="101600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20" name="Group 219"/>
                  <p:cNvGrpSpPr/>
                  <p:nvPr/>
                </p:nvGrpSpPr>
                <p:grpSpPr>
                  <a:xfrm>
                    <a:off x="2311400" y="1803400"/>
                    <a:ext cx="3223213" cy="104775"/>
                    <a:chOff x="2311400" y="1803400"/>
                    <a:chExt cx="3223213" cy="104775"/>
                  </a:xfrm>
                </p:grpSpPr>
                <p:sp>
                  <p:nvSpPr>
                    <p:cNvPr id="221" name="Rectangle 220"/>
                    <p:cNvSpPr/>
                    <p:nvPr/>
                  </p:nvSpPr>
                  <p:spPr>
                    <a:xfrm>
                      <a:off x="2311400" y="1803400"/>
                      <a:ext cx="601133" cy="101600"/>
                    </a:xfrm>
                    <a:prstGeom prst="rect">
                      <a:avLst/>
                    </a:prstGeom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2" name="Rectangle 221"/>
                    <p:cNvSpPr/>
                    <p:nvPr/>
                  </p:nvSpPr>
                  <p:spPr>
                    <a:xfrm>
                      <a:off x="2912533" y="1803400"/>
                      <a:ext cx="1202266" cy="101600"/>
                    </a:xfrm>
                    <a:prstGeom prst="rect">
                      <a:avLst/>
                    </a:prstGeom>
                    <a:solidFill>
                      <a:srgbClr val="77933C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3" name="Rectangle 222"/>
                    <p:cNvSpPr/>
                    <p:nvPr/>
                  </p:nvSpPr>
                  <p:spPr>
                    <a:xfrm>
                      <a:off x="4421247" y="1806575"/>
                      <a:ext cx="1113366" cy="101600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4" name="Rectangle 223"/>
                    <p:cNvSpPr/>
                    <p:nvPr/>
                  </p:nvSpPr>
                  <p:spPr>
                    <a:xfrm>
                      <a:off x="4060751" y="1803400"/>
                      <a:ext cx="1339850" cy="53975"/>
                    </a:xfrm>
                    <a:prstGeom prst="rect">
                      <a:avLst/>
                    </a:prstGeom>
                    <a:solidFill>
                      <a:srgbClr val="B3A2C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18" name="Rectangle 217"/>
                <p:cNvSpPr/>
                <p:nvPr/>
              </p:nvSpPr>
              <p:spPr>
                <a:xfrm>
                  <a:off x="2858484" y="1803400"/>
                  <a:ext cx="1339851" cy="25200"/>
                </a:xfrm>
                <a:prstGeom prst="rect">
                  <a:avLst/>
                </a:prstGeom>
                <a:solidFill>
                  <a:srgbClr val="B3A2C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6" name="Rectangle 215"/>
              <p:cNvSpPr/>
              <p:nvPr/>
            </p:nvSpPr>
            <p:spPr>
              <a:xfrm>
                <a:off x="4114799" y="1857375"/>
                <a:ext cx="904420" cy="45719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8" name="Rectangle 147"/>
            <p:cNvSpPr/>
            <p:nvPr/>
          </p:nvSpPr>
          <p:spPr>
            <a:xfrm>
              <a:off x="3557116" y="596217"/>
              <a:ext cx="5095818" cy="17139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99224" y="596217"/>
              <a:ext cx="144000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957806" y="596217"/>
              <a:ext cx="43200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288058" y="596217"/>
              <a:ext cx="36000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4324058" y="596217"/>
              <a:ext cx="43200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795646" y="596217"/>
              <a:ext cx="72000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4908991" y="596217"/>
              <a:ext cx="144000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304823" y="596217"/>
              <a:ext cx="108000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5439216" y="596217"/>
              <a:ext cx="144000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5602987" y="596217"/>
              <a:ext cx="242188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5947875" y="596217"/>
              <a:ext cx="115200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5716641" y="596217"/>
              <a:ext cx="10800" cy="17139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5773791" y="596217"/>
              <a:ext cx="10800" cy="17139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6100275" y="596217"/>
              <a:ext cx="242188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6445163" y="596217"/>
              <a:ext cx="115200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6213929" y="596217"/>
              <a:ext cx="10800" cy="17139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6620975" y="596217"/>
              <a:ext cx="242188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6965863" y="596217"/>
              <a:ext cx="115200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6734629" y="596217"/>
              <a:ext cx="10800" cy="17139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7132150" y="596217"/>
              <a:ext cx="242188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7477038" y="596217"/>
              <a:ext cx="115200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7245804" y="596217"/>
              <a:ext cx="10800" cy="17139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7640150" y="596217"/>
              <a:ext cx="242188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7985038" y="596217"/>
              <a:ext cx="115200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7753804" y="596217"/>
              <a:ext cx="10800" cy="17139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8157675" y="596217"/>
              <a:ext cx="242188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8502563" y="596217"/>
              <a:ext cx="115200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8271329" y="596217"/>
              <a:ext cx="10800" cy="17139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967990" y="928214"/>
              <a:ext cx="4482278" cy="177800"/>
              <a:chOff x="956938" y="891432"/>
              <a:chExt cx="4482278" cy="177800"/>
            </a:xfrm>
          </p:grpSpPr>
          <p:grpSp>
            <p:nvGrpSpPr>
              <p:cNvPr id="203" name="Group 202"/>
              <p:cNvGrpSpPr/>
              <p:nvPr/>
            </p:nvGrpSpPr>
            <p:grpSpPr>
              <a:xfrm>
                <a:off x="956938" y="891432"/>
                <a:ext cx="3028950" cy="177800"/>
                <a:chOff x="2311400" y="1803400"/>
                <a:chExt cx="3513899" cy="105400"/>
              </a:xfrm>
              <a:effectLst/>
            </p:grpSpPr>
            <p:grpSp>
              <p:nvGrpSpPr>
                <p:cNvPr id="204" name="Group 203"/>
                <p:cNvGrpSpPr/>
                <p:nvPr/>
              </p:nvGrpSpPr>
              <p:grpSpPr>
                <a:xfrm>
                  <a:off x="2311400" y="1803400"/>
                  <a:ext cx="3513899" cy="105400"/>
                  <a:chOff x="2311400" y="1803400"/>
                  <a:chExt cx="3513899" cy="105400"/>
                </a:xfrm>
              </p:grpSpPr>
              <p:grpSp>
                <p:nvGrpSpPr>
                  <p:cNvPr id="206" name="Group 205"/>
                  <p:cNvGrpSpPr/>
                  <p:nvPr/>
                </p:nvGrpSpPr>
                <p:grpSpPr>
                  <a:xfrm>
                    <a:off x="2311400" y="1803400"/>
                    <a:ext cx="3513899" cy="105400"/>
                    <a:chOff x="2311400" y="1803400"/>
                    <a:chExt cx="3513899" cy="105400"/>
                  </a:xfrm>
                </p:grpSpPr>
                <p:sp>
                  <p:nvSpPr>
                    <p:cNvPr id="208" name="Rectangle 207"/>
                    <p:cNvSpPr/>
                    <p:nvPr/>
                  </p:nvSpPr>
                  <p:spPr>
                    <a:xfrm>
                      <a:off x="5533200" y="1807200"/>
                      <a:ext cx="292099" cy="101600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09" name="Group 208"/>
                    <p:cNvGrpSpPr/>
                    <p:nvPr/>
                  </p:nvGrpSpPr>
                  <p:grpSpPr>
                    <a:xfrm>
                      <a:off x="2311400" y="1803400"/>
                      <a:ext cx="3223213" cy="104775"/>
                      <a:chOff x="2311400" y="1803400"/>
                      <a:chExt cx="3223213" cy="104775"/>
                    </a:xfrm>
                  </p:grpSpPr>
                  <p:sp>
                    <p:nvSpPr>
                      <p:cNvPr id="210" name="Rectangle 209"/>
                      <p:cNvSpPr/>
                      <p:nvPr/>
                    </p:nvSpPr>
                    <p:spPr>
                      <a:xfrm>
                        <a:off x="2311400" y="1803400"/>
                        <a:ext cx="601133" cy="10160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" name="Rectangle 210"/>
                      <p:cNvSpPr/>
                      <p:nvPr/>
                    </p:nvSpPr>
                    <p:spPr>
                      <a:xfrm>
                        <a:off x="2912533" y="1803400"/>
                        <a:ext cx="1202266" cy="101600"/>
                      </a:xfrm>
                      <a:prstGeom prst="rect">
                        <a:avLst/>
                      </a:prstGeom>
                      <a:solidFill>
                        <a:srgbClr val="77933C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2" name="Rectangle 211"/>
                      <p:cNvSpPr/>
                      <p:nvPr/>
                    </p:nvSpPr>
                    <p:spPr>
                      <a:xfrm>
                        <a:off x="4421247" y="1806575"/>
                        <a:ext cx="1113366" cy="101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" name="Rectangle 212"/>
                      <p:cNvSpPr/>
                      <p:nvPr/>
                    </p:nvSpPr>
                    <p:spPr>
                      <a:xfrm>
                        <a:off x="4114800" y="1803400"/>
                        <a:ext cx="1339851" cy="53975"/>
                      </a:xfrm>
                      <a:prstGeom prst="rect">
                        <a:avLst/>
                      </a:prstGeom>
                      <a:solidFill>
                        <a:srgbClr val="B3A2C7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07" name="Rectangle 206"/>
                  <p:cNvSpPr/>
                  <p:nvPr/>
                </p:nvSpPr>
                <p:spPr>
                  <a:xfrm>
                    <a:off x="2912533" y="1803400"/>
                    <a:ext cx="1339851" cy="25200"/>
                  </a:xfrm>
                  <a:prstGeom prst="rect">
                    <a:avLst/>
                  </a:prstGeom>
                  <a:solidFill>
                    <a:srgbClr val="B3A2C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5" name="Rectangle 204"/>
                <p:cNvSpPr/>
                <p:nvPr/>
              </p:nvSpPr>
              <p:spPr>
                <a:xfrm>
                  <a:off x="4118956" y="1857375"/>
                  <a:ext cx="904420" cy="4571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1" name="Rectangle 280"/>
              <p:cNvSpPr/>
              <p:nvPr/>
            </p:nvSpPr>
            <p:spPr>
              <a:xfrm>
                <a:off x="3957805" y="897842"/>
                <a:ext cx="1481411" cy="1713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956938" y="1218077"/>
              <a:ext cx="4482278" cy="177800"/>
              <a:chOff x="956938" y="1144508"/>
              <a:chExt cx="4482278" cy="177800"/>
            </a:xfrm>
          </p:grpSpPr>
          <p:grpSp>
            <p:nvGrpSpPr>
              <p:cNvPr id="181" name="Group 180"/>
              <p:cNvGrpSpPr/>
              <p:nvPr/>
            </p:nvGrpSpPr>
            <p:grpSpPr>
              <a:xfrm>
                <a:off x="956938" y="1144508"/>
                <a:ext cx="3028950" cy="177800"/>
                <a:chOff x="2311400" y="1803400"/>
                <a:chExt cx="3513899" cy="105400"/>
              </a:xfrm>
              <a:effectLst/>
            </p:grpSpPr>
            <p:grpSp>
              <p:nvGrpSpPr>
                <p:cNvPr id="182" name="Group 181"/>
                <p:cNvGrpSpPr/>
                <p:nvPr/>
              </p:nvGrpSpPr>
              <p:grpSpPr>
                <a:xfrm>
                  <a:off x="2311400" y="1803400"/>
                  <a:ext cx="3513899" cy="105400"/>
                  <a:chOff x="2311400" y="1803400"/>
                  <a:chExt cx="3513899" cy="105400"/>
                </a:xfrm>
              </p:grpSpPr>
              <p:grpSp>
                <p:nvGrpSpPr>
                  <p:cNvPr id="184" name="Group 183"/>
                  <p:cNvGrpSpPr/>
                  <p:nvPr/>
                </p:nvGrpSpPr>
                <p:grpSpPr>
                  <a:xfrm>
                    <a:off x="2311400" y="1803400"/>
                    <a:ext cx="3513899" cy="105400"/>
                    <a:chOff x="2311400" y="1803400"/>
                    <a:chExt cx="3513899" cy="105400"/>
                  </a:xfrm>
                </p:grpSpPr>
                <p:sp>
                  <p:nvSpPr>
                    <p:cNvPr id="186" name="Rectangle 185"/>
                    <p:cNvSpPr/>
                    <p:nvPr/>
                  </p:nvSpPr>
                  <p:spPr>
                    <a:xfrm>
                      <a:off x="5533200" y="1807200"/>
                      <a:ext cx="292099" cy="101600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87" name="Group 186"/>
                    <p:cNvGrpSpPr/>
                    <p:nvPr/>
                  </p:nvGrpSpPr>
                  <p:grpSpPr>
                    <a:xfrm>
                      <a:off x="2311400" y="1803400"/>
                      <a:ext cx="3223213" cy="104775"/>
                      <a:chOff x="2311400" y="1803400"/>
                      <a:chExt cx="3223213" cy="104775"/>
                    </a:xfrm>
                  </p:grpSpPr>
                  <p:sp>
                    <p:nvSpPr>
                      <p:cNvPr id="188" name="Rectangle 187"/>
                      <p:cNvSpPr/>
                      <p:nvPr/>
                    </p:nvSpPr>
                    <p:spPr>
                      <a:xfrm>
                        <a:off x="2311400" y="1803400"/>
                        <a:ext cx="601133" cy="10160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9" name="Rectangle 188"/>
                      <p:cNvSpPr/>
                      <p:nvPr/>
                    </p:nvSpPr>
                    <p:spPr>
                      <a:xfrm>
                        <a:off x="2912533" y="1803400"/>
                        <a:ext cx="1202266" cy="101600"/>
                      </a:xfrm>
                      <a:prstGeom prst="rect">
                        <a:avLst/>
                      </a:prstGeom>
                      <a:solidFill>
                        <a:srgbClr val="77933C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" name="Rectangle 189"/>
                      <p:cNvSpPr/>
                      <p:nvPr/>
                    </p:nvSpPr>
                    <p:spPr>
                      <a:xfrm>
                        <a:off x="4421247" y="1806575"/>
                        <a:ext cx="1113366" cy="101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1" name="Rectangle 190"/>
                      <p:cNvSpPr/>
                      <p:nvPr/>
                    </p:nvSpPr>
                    <p:spPr>
                      <a:xfrm>
                        <a:off x="4114800" y="1803400"/>
                        <a:ext cx="1339851" cy="53975"/>
                      </a:xfrm>
                      <a:prstGeom prst="rect">
                        <a:avLst/>
                      </a:prstGeom>
                      <a:solidFill>
                        <a:srgbClr val="B3A2C7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185" name="Rectangle 184"/>
                  <p:cNvSpPr/>
                  <p:nvPr/>
                </p:nvSpPr>
                <p:spPr>
                  <a:xfrm>
                    <a:off x="2912533" y="1803400"/>
                    <a:ext cx="1339851" cy="25200"/>
                  </a:xfrm>
                  <a:prstGeom prst="rect">
                    <a:avLst/>
                  </a:prstGeom>
                  <a:solidFill>
                    <a:srgbClr val="B3A2C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83" name="Rectangle 182"/>
                <p:cNvSpPr/>
                <p:nvPr/>
              </p:nvSpPr>
              <p:spPr>
                <a:xfrm>
                  <a:off x="4114799" y="1857375"/>
                  <a:ext cx="904420" cy="4571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2" name="Rectangle 281"/>
              <p:cNvSpPr/>
              <p:nvPr/>
            </p:nvSpPr>
            <p:spPr>
              <a:xfrm>
                <a:off x="3957805" y="1149864"/>
                <a:ext cx="1481411" cy="1713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956938" y="1469942"/>
              <a:ext cx="4482278" cy="177800"/>
              <a:chOff x="956938" y="1419536"/>
              <a:chExt cx="4482278" cy="177800"/>
            </a:xfrm>
          </p:grpSpPr>
          <p:grpSp>
            <p:nvGrpSpPr>
              <p:cNvPr id="192" name="Group 191"/>
              <p:cNvGrpSpPr/>
              <p:nvPr/>
            </p:nvGrpSpPr>
            <p:grpSpPr>
              <a:xfrm>
                <a:off x="956938" y="1419536"/>
                <a:ext cx="3028950" cy="177800"/>
                <a:chOff x="2311400" y="1803400"/>
                <a:chExt cx="3513899" cy="105400"/>
              </a:xfrm>
              <a:effectLst/>
            </p:grpSpPr>
            <p:grpSp>
              <p:nvGrpSpPr>
                <p:cNvPr id="193" name="Group 192"/>
                <p:cNvGrpSpPr/>
                <p:nvPr/>
              </p:nvGrpSpPr>
              <p:grpSpPr>
                <a:xfrm>
                  <a:off x="2311400" y="1803400"/>
                  <a:ext cx="3513899" cy="105400"/>
                  <a:chOff x="2311400" y="1803400"/>
                  <a:chExt cx="3513899" cy="105400"/>
                </a:xfrm>
              </p:grpSpPr>
              <p:grpSp>
                <p:nvGrpSpPr>
                  <p:cNvPr id="195" name="Group 194"/>
                  <p:cNvGrpSpPr/>
                  <p:nvPr/>
                </p:nvGrpSpPr>
                <p:grpSpPr>
                  <a:xfrm>
                    <a:off x="2311400" y="1803400"/>
                    <a:ext cx="3513899" cy="105400"/>
                    <a:chOff x="2311400" y="1803400"/>
                    <a:chExt cx="3513899" cy="105400"/>
                  </a:xfrm>
                </p:grpSpPr>
                <p:sp>
                  <p:nvSpPr>
                    <p:cNvPr id="197" name="Rectangle 196"/>
                    <p:cNvSpPr/>
                    <p:nvPr/>
                  </p:nvSpPr>
                  <p:spPr>
                    <a:xfrm>
                      <a:off x="5533200" y="1807200"/>
                      <a:ext cx="292099" cy="101600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98" name="Group 197"/>
                    <p:cNvGrpSpPr/>
                    <p:nvPr/>
                  </p:nvGrpSpPr>
                  <p:grpSpPr>
                    <a:xfrm>
                      <a:off x="2311400" y="1803400"/>
                      <a:ext cx="3223213" cy="104775"/>
                      <a:chOff x="2311400" y="1803400"/>
                      <a:chExt cx="3223213" cy="104775"/>
                    </a:xfrm>
                  </p:grpSpPr>
                  <p:sp>
                    <p:nvSpPr>
                      <p:cNvPr id="199" name="Rectangle 198"/>
                      <p:cNvSpPr/>
                      <p:nvPr/>
                    </p:nvSpPr>
                    <p:spPr>
                      <a:xfrm>
                        <a:off x="2311400" y="1803400"/>
                        <a:ext cx="601133" cy="10160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0" name="Rectangle 199"/>
                      <p:cNvSpPr/>
                      <p:nvPr/>
                    </p:nvSpPr>
                    <p:spPr>
                      <a:xfrm>
                        <a:off x="2912533" y="1803400"/>
                        <a:ext cx="1202266" cy="101600"/>
                      </a:xfrm>
                      <a:prstGeom prst="rect">
                        <a:avLst/>
                      </a:prstGeom>
                      <a:solidFill>
                        <a:srgbClr val="77933C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1" name="Rectangle 200"/>
                      <p:cNvSpPr/>
                      <p:nvPr/>
                    </p:nvSpPr>
                    <p:spPr>
                      <a:xfrm>
                        <a:off x="4421247" y="1806575"/>
                        <a:ext cx="1113366" cy="101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" name="Rectangle 201"/>
                      <p:cNvSpPr/>
                      <p:nvPr/>
                    </p:nvSpPr>
                    <p:spPr>
                      <a:xfrm>
                        <a:off x="4114800" y="1803400"/>
                        <a:ext cx="1339851" cy="53975"/>
                      </a:xfrm>
                      <a:prstGeom prst="rect">
                        <a:avLst/>
                      </a:prstGeom>
                      <a:solidFill>
                        <a:srgbClr val="B3A2C7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196" name="Rectangle 195"/>
                  <p:cNvSpPr/>
                  <p:nvPr/>
                </p:nvSpPr>
                <p:spPr>
                  <a:xfrm>
                    <a:off x="2912533" y="1803400"/>
                    <a:ext cx="1339851" cy="25200"/>
                  </a:xfrm>
                  <a:prstGeom prst="rect">
                    <a:avLst/>
                  </a:prstGeom>
                  <a:solidFill>
                    <a:srgbClr val="B3A2C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94" name="Rectangle 193"/>
                <p:cNvSpPr/>
                <p:nvPr/>
              </p:nvSpPr>
              <p:spPr>
                <a:xfrm>
                  <a:off x="4121580" y="1857375"/>
                  <a:ext cx="904420" cy="4571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3" name="Rectangle 282"/>
              <p:cNvSpPr/>
              <p:nvPr/>
            </p:nvSpPr>
            <p:spPr>
              <a:xfrm>
                <a:off x="3957805" y="1424892"/>
                <a:ext cx="1481411" cy="1713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4" name="Group 283"/>
            <p:cNvGrpSpPr/>
            <p:nvPr/>
          </p:nvGrpSpPr>
          <p:grpSpPr>
            <a:xfrm>
              <a:off x="1472303" y="2069911"/>
              <a:ext cx="2926921" cy="176400"/>
              <a:chOff x="2010036" y="1803400"/>
              <a:chExt cx="3815263" cy="105400"/>
            </a:xfrm>
            <a:effectLst/>
          </p:grpSpPr>
          <p:grpSp>
            <p:nvGrpSpPr>
              <p:cNvPr id="285" name="Group 284"/>
              <p:cNvGrpSpPr/>
              <p:nvPr/>
            </p:nvGrpSpPr>
            <p:grpSpPr>
              <a:xfrm>
                <a:off x="2010036" y="1803400"/>
                <a:ext cx="3815263" cy="105400"/>
                <a:chOff x="2010036" y="1803400"/>
                <a:chExt cx="3815263" cy="105400"/>
              </a:xfrm>
            </p:grpSpPr>
            <p:grpSp>
              <p:nvGrpSpPr>
                <p:cNvPr id="287" name="Group 286"/>
                <p:cNvGrpSpPr/>
                <p:nvPr/>
              </p:nvGrpSpPr>
              <p:grpSpPr>
                <a:xfrm>
                  <a:off x="2010036" y="1803400"/>
                  <a:ext cx="3815263" cy="105400"/>
                  <a:chOff x="2010036" y="1803400"/>
                  <a:chExt cx="3815263" cy="105400"/>
                </a:xfrm>
              </p:grpSpPr>
              <p:sp>
                <p:nvSpPr>
                  <p:cNvPr id="289" name="Rectangle 288"/>
                  <p:cNvSpPr/>
                  <p:nvPr/>
                </p:nvSpPr>
                <p:spPr>
                  <a:xfrm>
                    <a:off x="5533200" y="1807200"/>
                    <a:ext cx="292099" cy="101600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90" name="Group 289"/>
                  <p:cNvGrpSpPr/>
                  <p:nvPr/>
                </p:nvGrpSpPr>
                <p:grpSpPr>
                  <a:xfrm>
                    <a:off x="2010036" y="1803400"/>
                    <a:ext cx="3524577" cy="104775"/>
                    <a:chOff x="2010036" y="1803400"/>
                    <a:chExt cx="3524577" cy="104775"/>
                  </a:xfrm>
                </p:grpSpPr>
                <p:sp>
                  <p:nvSpPr>
                    <p:cNvPr id="291" name="Rectangle 290"/>
                    <p:cNvSpPr/>
                    <p:nvPr/>
                  </p:nvSpPr>
                  <p:spPr>
                    <a:xfrm>
                      <a:off x="2010036" y="1828600"/>
                      <a:ext cx="902497" cy="46800"/>
                    </a:xfrm>
                    <a:prstGeom prst="rect">
                      <a:avLst/>
                    </a:prstGeom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2" name="Rectangle 291"/>
                    <p:cNvSpPr/>
                    <p:nvPr/>
                  </p:nvSpPr>
                  <p:spPr>
                    <a:xfrm>
                      <a:off x="2912533" y="1803400"/>
                      <a:ext cx="1202266" cy="101600"/>
                    </a:xfrm>
                    <a:prstGeom prst="rect">
                      <a:avLst/>
                    </a:prstGeom>
                    <a:solidFill>
                      <a:srgbClr val="77933C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3" name="Rectangle 292"/>
                    <p:cNvSpPr/>
                    <p:nvPr/>
                  </p:nvSpPr>
                  <p:spPr>
                    <a:xfrm>
                      <a:off x="4421247" y="1806575"/>
                      <a:ext cx="1113366" cy="101600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4" name="Rectangle 293"/>
                    <p:cNvSpPr/>
                    <p:nvPr/>
                  </p:nvSpPr>
                  <p:spPr>
                    <a:xfrm>
                      <a:off x="4057679" y="1803400"/>
                      <a:ext cx="1339850" cy="53975"/>
                    </a:xfrm>
                    <a:prstGeom prst="rect">
                      <a:avLst/>
                    </a:prstGeom>
                    <a:solidFill>
                      <a:srgbClr val="B3A2C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88" name="Rectangle 287"/>
                <p:cNvSpPr/>
                <p:nvPr/>
              </p:nvSpPr>
              <p:spPr>
                <a:xfrm>
                  <a:off x="2912533" y="1803400"/>
                  <a:ext cx="1339851" cy="25200"/>
                </a:xfrm>
                <a:prstGeom prst="rect">
                  <a:avLst/>
                </a:prstGeom>
                <a:solidFill>
                  <a:srgbClr val="B3A2C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6" name="Rectangle 285"/>
              <p:cNvSpPr/>
              <p:nvPr/>
            </p:nvSpPr>
            <p:spPr>
              <a:xfrm>
                <a:off x="4114799" y="1857375"/>
                <a:ext cx="904420" cy="45719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5" name="Rectangle 224"/>
            <p:cNvSpPr/>
            <p:nvPr/>
          </p:nvSpPr>
          <p:spPr>
            <a:xfrm>
              <a:off x="4320477" y="1755092"/>
              <a:ext cx="1481411" cy="1713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4399224" y="2073875"/>
              <a:ext cx="1481411" cy="1713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475109" y="2410427"/>
              <a:ext cx="4473593" cy="176400"/>
              <a:chOff x="1472303" y="2425511"/>
              <a:chExt cx="4473593" cy="176400"/>
            </a:xfrm>
          </p:grpSpPr>
          <p:grpSp>
            <p:nvGrpSpPr>
              <p:cNvPr id="295" name="Group 294"/>
              <p:cNvGrpSpPr/>
              <p:nvPr/>
            </p:nvGrpSpPr>
            <p:grpSpPr>
              <a:xfrm>
                <a:off x="1472303" y="2425511"/>
                <a:ext cx="2998921" cy="176400"/>
                <a:chOff x="2010036" y="1803400"/>
                <a:chExt cx="3815263" cy="105400"/>
              </a:xfrm>
              <a:effectLst/>
            </p:grpSpPr>
            <p:grpSp>
              <p:nvGrpSpPr>
                <p:cNvPr id="296" name="Group 295"/>
                <p:cNvGrpSpPr/>
                <p:nvPr/>
              </p:nvGrpSpPr>
              <p:grpSpPr>
                <a:xfrm>
                  <a:off x="2010036" y="1803400"/>
                  <a:ext cx="3815263" cy="105400"/>
                  <a:chOff x="2010036" y="1803400"/>
                  <a:chExt cx="3815263" cy="105400"/>
                </a:xfrm>
              </p:grpSpPr>
              <p:grpSp>
                <p:nvGrpSpPr>
                  <p:cNvPr id="298" name="Group 297"/>
                  <p:cNvGrpSpPr/>
                  <p:nvPr/>
                </p:nvGrpSpPr>
                <p:grpSpPr>
                  <a:xfrm>
                    <a:off x="2010036" y="1803400"/>
                    <a:ext cx="3815263" cy="105400"/>
                    <a:chOff x="2010036" y="1803400"/>
                    <a:chExt cx="3815263" cy="105400"/>
                  </a:xfrm>
                </p:grpSpPr>
                <p:sp>
                  <p:nvSpPr>
                    <p:cNvPr id="300" name="Rectangle 299"/>
                    <p:cNvSpPr/>
                    <p:nvPr/>
                  </p:nvSpPr>
                  <p:spPr>
                    <a:xfrm>
                      <a:off x="5533200" y="1807200"/>
                      <a:ext cx="292099" cy="101600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01" name="Group 300"/>
                    <p:cNvGrpSpPr/>
                    <p:nvPr/>
                  </p:nvGrpSpPr>
                  <p:grpSpPr>
                    <a:xfrm>
                      <a:off x="2010036" y="1803400"/>
                      <a:ext cx="3524577" cy="104775"/>
                      <a:chOff x="2010036" y="1803400"/>
                      <a:chExt cx="3524577" cy="104775"/>
                    </a:xfrm>
                  </p:grpSpPr>
                  <p:sp>
                    <p:nvSpPr>
                      <p:cNvPr id="302" name="Rectangle 301"/>
                      <p:cNvSpPr/>
                      <p:nvPr/>
                    </p:nvSpPr>
                    <p:spPr>
                      <a:xfrm>
                        <a:off x="2010036" y="1828600"/>
                        <a:ext cx="902497" cy="4680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3" name="Rectangle 302"/>
                      <p:cNvSpPr/>
                      <p:nvPr/>
                    </p:nvSpPr>
                    <p:spPr>
                      <a:xfrm>
                        <a:off x="2912533" y="1803400"/>
                        <a:ext cx="1202266" cy="101600"/>
                      </a:xfrm>
                      <a:prstGeom prst="rect">
                        <a:avLst/>
                      </a:prstGeom>
                      <a:solidFill>
                        <a:srgbClr val="77933C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4" name="Rectangle 303"/>
                      <p:cNvSpPr/>
                      <p:nvPr/>
                    </p:nvSpPr>
                    <p:spPr>
                      <a:xfrm>
                        <a:off x="4421247" y="1806575"/>
                        <a:ext cx="1113366" cy="101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5" name="Rectangle 304"/>
                      <p:cNvSpPr/>
                      <p:nvPr/>
                    </p:nvSpPr>
                    <p:spPr>
                      <a:xfrm>
                        <a:off x="4059051" y="1803400"/>
                        <a:ext cx="1339850" cy="53975"/>
                      </a:xfrm>
                      <a:prstGeom prst="rect">
                        <a:avLst/>
                      </a:prstGeom>
                      <a:solidFill>
                        <a:srgbClr val="B3A2C7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99" name="Rectangle 298"/>
                  <p:cNvSpPr/>
                  <p:nvPr/>
                </p:nvSpPr>
                <p:spPr>
                  <a:xfrm>
                    <a:off x="2856783" y="1803400"/>
                    <a:ext cx="1339852" cy="25200"/>
                  </a:xfrm>
                  <a:prstGeom prst="rect">
                    <a:avLst/>
                  </a:prstGeom>
                  <a:solidFill>
                    <a:srgbClr val="B3A2C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97" name="Rectangle 296"/>
                <p:cNvSpPr/>
                <p:nvPr/>
              </p:nvSpPr>
              <p:spPr>
                <a:xfrm>
                  <a:off x="4114799" y="1857375"/>
                  <a:ext cx="904421" cy="4571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7" name="Rectangle 226"/>
              <p:cNvSpPr/>
              <p:nvPr/>
            </p:nvSpPr>
            <p:spPr>
              <a:xfrm>
                <a:off x="4464485" y="2430521"/>
                <a:ext cx="1481411" cy="1713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1472303" y="2723961"/>
              <a:ext cx="4627972" cy="178951"/>
              <a:chOff x="1472303" y="2723961"/>
              <a:chExt cx="4627972" cy="178951"/>
            </a:xfrm>
          </p:grpSpPr>
          <p:grpSp>
            <p:nvGrpSpPr>
              <p:cNvPr id="306" name="Group 305"/>
              <p:cNvGrpSpPr/>
              <p:nvPr/>
            </p:nvGrpSpPr>
            <p:grpSpPr>
              <a:xfrm>
                <a:off x="1472303" y="2723961"/>
                <a:ext cx="3323343" cy="176400"/>
                <a:chOff x="2010036" y="1803400"/>
                <a:chExt cx="3815263" cy="105400"/>
              </a:xfrm>
              <a:effectLst/>
            </p:grpSpPr>
            <p:grpSp>
              <p:nvGrpSpPr>
                <p:cNvPr id="307" name="Group 306"/>
                <p:cNvGrpSpPr/>
                <p:nvPr/>
              </p:nvGrpSpPr>
              <p:grpSpPr>
                <a:xfrm>
                  <a:off x="2010036" y="1803400"/>
                  <a:ext cx="3815263" cy="105400"/>
                  <a:chOff x="2010036" y="1803400"/>
                  <a:chExt cx="3815263" cy="105400"/>
                </a:xfrm>
              </p:grpSpPr>
              <p:grpSp>
                <p:nvGrpSpPr>
                  <p:cNvPr id="309" name="Group 308"/>
                  <p:cNvGrpSpPr/>
                  <p:nvPr/>
                </p:nvGrpSpPr>
                <p:grpSpPr>
                  <a:xfrm>
                    <a:off x="2010036" y="1803400"/>
                    <a:ext cx="3815263" cy="105400"/>
                    <a:chOff x="2010036" y="1803400"/>
                    <a:chExt cx="3815263" cy="105400"/>
                  </a:xfrm>
                </p:grpSpPr>
                <p:sp>
                  <p:nvSpPr>
                    <p:cNvPr id="311" name="Rectangle 310"/>
                    <p:cNvSpPr/>
                    <p:nvPr/>
                  </p:nvSpPr>
                  <p:spPr>
                    <a:xfrm>
                      <a:off x="5533200" y="1807200"/>
                      <a:ext cx="292099" cy="101600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12" name="Group 311"/>
                    <p:cNvGrpSpPr/>
                    <p:nvPr/>
                  </p:nvGrpSpPr>
                  <p:grpSpPr>
                    <a:xfrm>
                      <a:off x="2010036" y="1803400"/>
                      <a:ext cx="3524577" cy="104775"/>
                      <a:chOff x="2010036" y="1803400"/>
                      <a:chExt cx="3524577" cy="104775"/>
                    </a:xfrm>
                  </p:grpSpPr>
                  <p:sp>
                    <p:nvSpPr>
                      <p:cNvPr id="313" name="Rectangle 312"/>
                      <p:cNvSpPr/>
                      <p:nvPr/>
                    </p:nvSpPr>
                    <p:spPr>
                      <a:xfrm>
                        <a:off x="2010036" y="1828600"/>
                        <a:ext cx="902497" cy="4680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5" name="Rectangle 314"/>
                      <p:cNvSpPr/>
                      <p:nvPr/>
                    </p:nvSpPr>
                    <p:spPr>
                      <a:xfrm>
                        <a:off x="2912533" y="1803400"/>
                        <a:ext cx="1202266" cy="101600"/>
                      </a:xfrm>
                      <a:prstGeom prst="rect">
                        <a:avLst/>
                      </a:prstGeom>
                      <a:solidFill>
                        <a:srgbClr val="77933C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6" name="Rectangle 315"/>
                      <p:cNvSpPr/>
                      <p:nvPr/>
                    </p:nvSpPr>
                    <p:spPr>
                      <a:xfrm>
                        <a:off x="4421247" y="1806575"/>
                        <a:ext cx="1113366" cy="101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7" name="Rectangle 316"/>
                      <p:cNvSpPr/>
                      <p:nvPr/>
                    </p:nvSpPr>
                    <p:spPr>
                      <a:xfrm>
                        <a:off x="4064493" y="1803400"/>
                        <a:ext cx="1339851" cy="53975"/>
                      </a:xfrm>
                      <a:prstGeom prst="rect">
                        <a:avLst/>
                      </a:prstGeom>
                      <a:solidFill>
                        <a:srgbClr val="B3A2C7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310" name="Rectangle 309"/>
                  <p:cNvSpPr/>
                  <p:nvPr/>
                </p:nvSpPr>
                <p:spPr>
                  <a:xfrm>
                    <a:off x="2862226" y="1803400"/>
                    <a:ext cx="1339851" cy="25200"/>
                  </a:xfrm>
                  <a:prstGeom prst="rect">
                    <a:avLst/>
                  </a:prstGeom>
                  <a:solidFill>
                    <a:srgbClr val="B3A2C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08" name="Rectangle 307"/>
                <p:cNvSpPr/>
                <p:nvPr/>
              </p:nvSpPr>
              <p:spPr>
                <a:xfrm>
                  <a:off x="4114799" y="1855181"/>
                  <a:ext cx="904420" cy="4571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8" name="Rectangle 227"/>
              <p:cNvSpPr/>
              <p:nvPr/>
            </p:nvSpPr>
            <p:spPr>
              <a:xfrm>
                <a:off x="4795646" y="2731522"/>
                <a:ext cx="1304629" cy="1713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962487" y="2995541"/>
              <a:ext cx="4251443" cy="177800"/>
              <a:chOff x="1731637" y="3001951"/>
              <a:chExt cx="4251443" cy="177800"/>
            </a:xfrm>
          </p:grpSpPr>
          <p:grpSp>
            <p:nvGrpSpPr>
              <p:cNvPr id="318" name="Group 317"/>
              <p:cNvGrpSpPr/>
              <p:nvPr/>
            </p:nvGrpSpPr>
            <p:grpSpPr>
              <a:xfrm>
                <a:off x="1731637" y="3001951"/>
                <a:ext cx="3177354" cy="177800"/>
                <a:chOff x="2311400" y="1803400"/>
                <a:chExt cx="3513899" cy="105400"/>
              </a:xfrm>
              <a:effectLst/>
            </p:grpSpPr>
            <p:grpSp>
              <p:nvGrpSpPr>
                <p:cNvPr id="319" name="Group 318"/>
                <p:cNvGrpSpPr/>
                <p:nvPr/>
              </p:nvGrpSpPr>
              <p:grpSpPr>
                <a:xfrm>
                  <a:off x="2311400" y="1803400"/>
                  <a:ext cx="3513899" cy="105400"/>
                  <a:chOff x="2311400" y="1803400"/>
                  <a:chExt cx="3513899" cy="105400"/>
                </a:xfrm>
              </p:grpSpPr>
              <p:grpSp>
                <p:nvGrpSpPr>
                  <p:cNvPr id="321" name="Group 320"/>
                  <p:cNvGrpSpPr/>
                  <p:nvPr/>
                </p:nvGrpSpPr>
                <p:grpSpPr>
                  <a:xfrm>
                    <a:off x="2311400" y="1803400"/>
                    <a:ext cx="3513899" cy="105400"/>
                    <a:chOff x="2311400" y="1803400"/>
                    <a:chExt cx="3513899" cy="105400"/>
                  </a:xfrm>
                </p:grpSpPr>
                <p:sp>
                  <p:nvSpPr>
                    <p:cNvPr id="323" name="Rectangle 322"/>
                    <p:cNvSpPr/>
                    <p:nvPr/>
                  </p:nvSpPr>
                  <p:spPr>
                    <a:xfrm>
                      <a:off x="5533200" y="1807200"/>
                      <a:ext cx="292099" cy="101600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24" name="Group 323"/>
                    <p:cNvGrpSpPr/>
                    <p:nvPr/>
                  </p:nvGrpSpPr>
                  <p:grpSpPr>
                    <a:xfrm>
                      <a:off x="2311400" y="1803400"/>
                      <a:ext cx="3223213" cy="104775"/>
                      <a:chOff x="2311400" y="1803400"/>
                      <a:chExt cx="3223213" cy="104775"/>
                    </a:xfrm>
                  </p:grpSpPr>
                  <p:sp>
                    <p:nvSpPr>
                      <p:cNvPr id="325" name="Rectangle 324"/>
                      <p:cNvSpPr/>
                      <p:nvPr/>
                    </p:nvSpPr>
                    <p:spPr>
                      <a:xfrm>
                        <a:off x="2311400" y="1803400"/>
                        <a:ext cx="601133" cy="10160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7" name="Rectangle 356"/>
                      <p:cNvSpPr/>
                      <p:nvPr/>
                    </p:nvSpPr>
                    <p:spPr>
                      <a:xfrm>
                        <a:off x="2912533" y="1803400"/>
                        <a:ext cx="1202266" cy="101600"/>
                      </a:xfrm>
                      <a:prstGeom prst="rect">
                        <a:avLst/>
                      </a:prstGeom>
                      <a:solidFill>
                        <a:srgbClr val="77933C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8" name="Rectangle 357"/>
                      <p:cNvSpPr/>
                      <p:nvPr/>
                    </p:nvSpPr>
                    <p:spPr>
                      <a:xfrm>
                        <a:off x="4421247" y="1806575"/>
                        <a:ext cx="1113366" cy="101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9" name="Rectangle 358"/>
                      <p:cNvSpPr/>
                      <p:nvPr/>
                    </p:nvSpPr>
                    <p:spPr>
                      <a:xfrm>
                        <a:off x="4066338" y="1803400"/>
                        <a:ext cx="1339851" cy="53975"/>
                      </a:xfrm>
                      <a:prstGeom prst="rect">
                        <a:avLst/>
                      </a:prstGeom>
                      <a:solidFill>
                        <a:srgbClr val="B3A2C7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322" name="Rectangle 321"/>
                  <p:cNvSpPr/>
                  <p:nvPr/>
                </p:nvSpPr>
                <p:spPr>
                  <a:xfrm>
                    <a:off x="2864070" y="1803400"/>
                    <a:ext cx="1339851" cy="25200"/>
                  </a:xfrm>
                  <a:prstGeom prst="rect">
                    <a:avLst/>
                  </a:prstGeom>
                  <a:solidFill>
                    <a:srgbClr val="B3A2C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20" name="Rectangle 319"/>
                <p:cNvSpPr/>
                <p:nvPr/>
              </p:nvSpPr>
              <p:spPr>
                <a:xfrm>
                  <a:off x="4114799" y="1857375"/>
                  <a:ext cx="904420" cy="4571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9" name="Rectangle 228"/>
              <p:cNvSpPr/>
              <p:nvPr/>
            </p:nvSpPr>
            <p:spPr>
              <a:xfrm>
                <a:off x="4908992" y="3008361"/>
                <a:ext cx="1074088" cy="1713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962487" y="3631597"/>
              <a:ext cx="4482676" cy="178329"/>
              <a:chOff x="1731636" y="3600261"/>
              <a:chExt cx="4482676" cy="178329"/>
            </a:xfrm>
          </p:grpSpPr>
          <p:grpSp>
            <p:nvGrpSpPr>
              <p:cNvPr id="180" name="Group 179"/>
              <p:cNvGrpSpPr/>
              <p:nvPr/>
            </p:nvGrpSpPr>
            <p:grpSpPr>
              <a:xfrm>
                <a:off x="1731636" y="3600261"/>
                <a:ext cx="3707579" cy="176400"/>
                <a:chOff x="2010036" y="1803400"/>
                <a:chExt cx="3815263" cy="105400"/>
              </a:xfrm>
              <a:effectLst/>
            </p:grpSpPr>
            <p:grpSp>
              <p:nvGrpSpPr>
                <p:cNvPr id="314" name="Group 313"/>
                <p:cNvGrpSpPr/>
                <p:nvPr/>
              </p:nvGrpSpPr>
              <p:grpSpPr>
                <a:xfrm>
                  <a:off x="2010036" y="1803400"/>
                  <a:ext cx="3815263" cy="105400"/>
                  <a:chOff x="2010036" y="1803400"/>
                  <a:chExt cx="3815263" cy="105400"/>
                </a:xfrm>
              </p:grpSpPr>
              <p:grpSp>
                <p:nvGrpSpPr>
                  <p:cNvPr id="327" name="Group 326"/>
                  <p:cNvGrpSpPr/>
                  <p:nvPr/>
                </p:nvGrpSpPr>
                <p:grpSpPr>
                  <a:xfrm>
                    <a:off x="2010036" y="1803400"/>
                    <a:ext cx="3815263" cy="105400"/>
                    <a:chOff x="2010036" y="1803400"/>
                    <a:chExt cx="3815263" cy="105400"/>
                  </a:xfrm>
                </p:grpSpPr>
                <p:sp>
                  <p:nvSpPr>
                    <p:cNvPr id="329" name="Rectangle 328"/>
                    <p:cNvSpPr/>
                    <p:nvPr/>
                  </p:nvSpPr>
                  <p:spPr>
                    <a:xfrm>
                      <a:off x="5533200" y="1807200"/>
                      <a:ext cx="292099" cy="101600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30" name="Group 329"/>
                    <p:cNvGrpSpPr/>
                    <p:nvPr/>
                  </p:nvGrpSpPr>
                  <p:grpSpPr>
                    <a:xfrm>
                      <a:off x="2010036" y="1803400"/>
                      <a:ext cx="3524577" cy="104775"/>
                      <a:chOff x="2010036" y="1803400"/>
                      <a:chExt cx="3524577" cy="104775"/>
                    </a:xfrm>
                  </p:grpSpPr>
                  <p:sp>
                    <p:nvSpPr>
                      <p:cNvPr id="331" name="Rectangle 330"/>
                      <p:cNvSpPr/>
                      <p:nvPr/>
                    </p:nvSpPr>
                    <p:spPr>
                      <a:xfrm>
                        <a:off x="2010036" y="1828600"/>
                        <a:ext cx="902497" cy="4680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2" name="Rectangle 331"/>
                      <p:cNvSpPr/>
                      <p:nvPr/>
                    </p:nvSpPr>
                    <p:spPr>
                      <a:xfrm>
                        <a:off x="2912533" y="1803400"/>
                        <a:ext cx="1202266" cy="101600"/>
                      </a:xfrm>
                      <a:prstGeom prst="rect">
                        <a:avLst/>
                      </a:prstGeom>
                      <a:solidFill>
                        <a:srgbClr val="77933C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3" name="Rectangle 332"/>
                      <p:cNvSpPr/>
                      <p:nvPr/>
                    </p:nvSpPr>
                    <p:spPr>
                      <a:xfrm>
                        <a:off x="4421247" y="1806575"/>
                        <a:ext cx="1113366" cy="101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4" name="Rectangle 333"/>
                      <p:cNvSpPr/>
                      <p:nvPr/>
                    </p:nvSpPr>
                    <p:spPr>
                      <a:xfrm>
                        <a:off x="4069707" y="1803400"/>
                        <a:ext cx="1339851" cy="53975"/>
                      </a:xfrm>
                      <a:prstGeom prst="rect">
                        <a:avLst/>
                      </a:prstGeom>
                      <a:solidFill>
                        <a:srgbClr val="B3A2C7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328" name="Rectangle 327"/>
                  <p:cNvSpPr/>
                  <p:nvPr/>
                </p:nvSpPr>
                <p:spPr>
                  <a:xfrm>
                    <a:off x="2867439" y="1803400"/>
                    <a:ext cx="1339851" cy="25200"/>
                  </a:xfrm>
                  <a:prstGeom prst="rect">
                    <a:avLst/>
                  </a:prstGeom>
                  <a:solidFill>
                    <a:srgbClr val="B3A2C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26" name="Rectangle 325"/>
                <p:cNvSpPr/>
                <p:nvPr/>
              </p:nvSpPr>
              <p:spPr>
                <a:xfrm>
                  <a:off x="4114799" y="1854943"/>
                  <a:ext cx="904420" cy="4571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1" name="Rectangle 230"/>
              <p:cNvSpPr/>
              <p:nvPr/>
            </p:nvSpPr>
            <p:spPr>
              <a:xfrm>
                <a:off x="5436633" y="3607200"/>
                <a:ext cx="777679" cy="1713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962487" y="3967077"/>
              <a:ext cx="4597876" cy="177750"/>
              <a:chOff x="1730514" y="3943161"/>
              <a:chExt cx="4597876" cy="177750"/>
            </a:xfrm>
          </p:grpSpPr>
          <p:grpSp>
            <p:nvGrpSpPr>
              <p:cNvPr id="335" name="Group 334"/>
              <p:cNvGrpSpPr/>
              <p:nvPr/>
            </p:nvGrpSpPr>
            <p:grpSpPr>
              <a:xfrm>
                <a:off x="1730514" y="3943161"/>
                <a:ext cx="3852702" cy="176400"/>
                <a:chOff x="2010036" y="1803400"/>
                <a:chExt cx="3815263" cy="105400"/>
              </a:xfrm>
              <a:effectLst/>
            </p:grpSpPr>
            <p:grpSp>
              <p:nvGrpSpPr>
                <p:cNvPr id="336" name="Group 335"/>
                <p:cNvGrpSpPr/>
                <p:nvPr/>
              </p:nvGrpSpPr>
              <p:grpSpPr>
                <a:xfrm>
                  <a:off x="2010036" y="1803400"/>
                  <a:ext cx="3815263" cy="105400"/>
                  <a:chOff x="2010036" y="1803400"/>
                  <a:chExt cx="3815263" cy="105400"/>
                </a:xfrm>
              </p:grpSpPr>
              <p:grpSp>
                <p:nvGrpSpPr>
                  <p:cNvPr id="338" name="Group 337"/>
                  <p:cNvGrpSpPr/>
                  <p:nvPr/>
                </p:nvGrpSpPr>
                <p:grpSpPr>
                  <a:xfrm>
                    <a:off x="2010036" y="1803400"/>
                    <a:ext cx="3815263" cy="105400"/>
                    <a:chOff x="2010036" y="1803400"/>
                    <a:chExt cx="3815263" cy="105400"/>
                  </a:xfrm>
                </p:grpSpPr>
                <p:sp>
                  <p:nvSpPr>
                    <p:cNvPr id="340" name="Rectangle 339"/>
                    <p:cNvSpPr/>
                    <p:nvPr/>
                  </p:nvSpPr>
                  <p:spPr>
                    <a:xfrm>
                      <a:off x="5533200" y="1807200"/>
                      <a:ext cx="292099" cy="101600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41" name="Group 340"/>
                    <p:cNvGrpSpPr/>
                    <p:nvPr/>
                  </p:nvGrpSpPr>
                  <p:grpSpPr>
                    <a:xfrm>
                      <a:off x="2010036" y="1803400"/>
                      <a:ext cx="3524577" cy="104775"/>
                      <a:chOff x="2010036" y="1803400"/>
                      <a:chExt cx="3524577" cy="104775"/>
                    </a:xfrm>
                  </p:grpSpPr>
                  <p:sp>
                    <p:nvSpPr>
                      <p:cNvPr id="342" name="Rectangle 341"/>
                      <p:cNvSpPr/>
                      <p:nvPr/>
                    </p:nvSpPr>
                    <p:spPr>
                      <a:xfrm>
                        <a:off x="2010036" y="1828600"/>
                        <a:ext cx="902497" cy="4680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3" name="Rectangle 342"/>
                      <p:cNvSpPr/>
                      <p:nvPr/>
                    </p:nvSpPr>
                    <p:spPr>
                      <a:xfrm>
                        <a:off x="2912533" y="1803400"/>
                        <a:ext cx="1202266" cy="101600"/>
                      </a:xfrm>
                      <a:prstGeom prst="rect">
                        <a:avLst/>
                      </a:prstGeom>
                      <a:solidFill>
                        <a:srgbClr val="77933C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4" name="Rectangle 343"/>
                      <p:cNvSpPr/>
                      <p:nvPr/>
                    </p:nvSpPr>
                    <p:spPr>
                      <a:xfrm>
                        <a:off x="4421247" y="1806575"/>
                        <a:ext cx="1113366" cy="101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5" name="Rectangle 344"/>
                      <p:cNvSpPr/>
                      <p:nvPr/>
                    </p:nvSpPr>
                    <p:spPr>
                      <a:xfrm>
                        <a:off x="4071405" y="1803400"/>
                        <a:ext cx="1339851" cy="53975"/>
                      </a:xfrm>
                      <a:prstGeom prst="rect">
                        <a:avLst/>
                      </a:prstGeom>
                      <a:solidFill>
                        <a:srgbClr val="B3A2C7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339" name="Rectangle 338"/>
                  <p:cNvSpPr/>
                  <p:nvPr/>
                </p:nvSpPr>
                <p:spPr>
                  <a:xfrm>
                    <a:off x="2869138" y="1803400"/>
                    <a:ext cx="1339851" cy="25200"/>
                  </a:xfrm>
                  <a:prstGeom prst="rect">
                    <a:avLst/>
                  </a:prstGeom>
                  <a:solidFill>
                    <a:srgbClr val="B3A2C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37" name="Rectangle 336"/>
                <p:cNvSpPr/>
                <p:nvPr/>
              </p:nvSpPr>
              <p:spPr>
                <a:xfrm>
                  <a:off x="4114799" y="1860001"/>
                  <a:ext cx="904420" cy="4571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2" name="Rectangle 231"/>
              <p:cNvSpPr/>
              <p:nvPr/>
            </p:nvSpPr>
            <p:spPr>
              <a:xfrm>
                <a:off x="5583148" y="3949521"/>
                <a:ext cx="745242" cy="1713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519919" y="4256156"/>
              <a:ext cx="4101055" cy="177800"/>
              <a:chOff x="2513754" y="4274973"/>
              <a:chExt cx="4101055" cy="177800"/>
            </a:xfrm>
          </p:grpSpPr>
          <p:grpSp>
            <p:nvGrpSpPr>
              <p:cNvPr id="360" name="Group 359"/>
              <p:cNvGrpSpPr/>
              <p:nvPr/>
            </p:nvGrpSpPr>
            <p:grpSpPr>
              <a:xfrm>
                <a:off x="2513754" y="4274973"/>
                <a:ext cx="3270837" cy="177800"/>
                <a:chOff x="2311400" y="1803400"/>
                <a:chExt cx="3513899" cy="105400"/>
              </a:xfrm>
              <a:effectLst/>
            </p:grpSpPr>
            <p:grpSp>
              <p:nvGrpSpPr>
                <p:cNvPr id="361" name="Group 360"/>
                <p:cNvGrpSpPr/>
                <p:nvPr/>
              </p:nvGrpSpPr>
              <p:grpSpPr>
                <a:xfrm>
                  <a:off x="2311400" y="1803400"/>
                  <a:ext cx="3513899" cy="105400"/>
                  <a:chOff x="2311400" y="1803400"/>
                  <a:chExt cx="3513899" cy="105400"/>
                </a:xfrm>
              </p:grpSpPr>
              <p:grpSp>
                <p:nvGrpSpPr>
                  <p:cNvPr id="363" name="Group 362"/>
                  <p:cNvGrpSpPr/>
                  <p:nvPr/>
                </p:nvGrpSpPr>
                <p:grpSpPr>
                  <a:xfrm>
                    <a:off x="2311400" y="1803400"/>
                    <a:ext cx="3513899" cy="105400"/>
                    <a:chOff x="2311400" y="1803400"/>
                    <a:chExt cx="3513899" cy="105400"/>
                  </a:xfrm>
                </p:grpSpPr>
                <p:sp>
                  <p:nvSpPr>
                    <p:cNvPr id="365" name="Rectangle 364"/>
                    <p:cNvSpPr/>
                    <p:nvPr/>
                  </p:nvSpPr>
                  <p:spPr>
                    <a:xfrm>
                      <a:off x="5533200" y="1807200"/>
                      <a:ext cx="292099" cy="101600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66" name="Group 365"/>
                    <p:cNvGrpSpPr/>
                    <p:nvPr/>
                  </p:nvGrpSpPr>
                  <p:grpSpPr>
                    <a:xfrm>
                      <a:off x="2311400" y="1803400"/>
                      <a:ext cx="3223213" cy="104775"/>
                      <a:chOff x="2311400" y="1803400"/>
                      <a:chExt cx="3223213" cy="104775"/>
                    </a:xfrm>
                  </p:grpSpPr>
                  <p:sp>
                    <p:nvSpPr>
                      <p:cNvPr id="367" name="Rectangle 366"/>
                      <p:cNvSpPr/>
                      <p:nvPr/>
                    </p:nvSpPr>
                    <p:spPr>
                      <a:xfrm>
                        <a:off x="2311400" y="1803400"/>
                        <a:ext cx="601133" cy="10160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8" name="Rectangle 367"/>
                      <p:cNvSpPr/>
                      <p:nvPr/>
                    </p:nvSpPr>
                    <p:spPr>
                      <a:xfrm>
                        <a:off x="2912533" y="1803400"/>
                        <a:ext cx="1202266" cy="101600"/>
                      </a:xfrm>
                      <a:prstGeom prst="rect">
                        <a:avLst/>
                      </a:prstGeom>
                      <a:solidFill>
                        <a:srgbClr val="77933C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9" name="Rectangle 368"/>
                      <p:cNvSpPr/>
                      <p:nvPr/>
                    </p:nvSpPr>
                    <p:spPr>
                      <a:xfrm>
                        <a:off x="4421247" y="1806575"/>
                        <a:ext cx="1113366" cy="101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0" name="Rectangle 369"/>
                      <p:cNvSpPr/>
                      <p:nvPr/>
                    </p:nvSpPr>
                    <p:spPr>
                      <a:xfrm>
                        <a:off x="4067723" y="1803400"/>
                        <a:ext cx="1339851" cy="53975"/>
                      </a:xfrm>
                      <a:prstGeom prst="rect">
                        <a:avLst/>
                      </a:prstGeom>
                      <a:solidFill>
                        <a:srgbClr val="B3A2C7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364" name="Rectangle 363"/>
                  <p:cNvSpPr/>
                  <p:nvPr/>
                </p:nvSpPr>
                <p:spPr>
                  <a:xfrm>
                    <a:off x="2865456" y="1803400"/>
                    <a:ext cx="1339851" cy="25200"/>
                  </a:xfrm>
                  <a:prstGeom prst="rect">
                    <a:avLst/>
                  </a:prstGeom>
                  <a:solidFill>
                    <a:srgbClr val="B3A2C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62" name="Rectangle 361"/>
                <p:cNvSpPr/>
                <p:nvPr/>
              </p:nvSpPr>
              <p:spPr>
                <a:xfrm>
                  <a:off x="4114799" y="1857375"/>
                  <a:ext cx="904420" cy="4571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3" name="Rectangle 232"/>
              <p:cNvSpPr/>
              <p:nvPr/>
            </p:nvSpPr>
            <p:spPr>
              <a:xfrm>
                <a:off x="5782920" y="4280329"/>
                <a:ext cx="831889" cy="1713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2517297" y="4577281"/>
              <a:ext cx="4217331" cy="177800"/>
              <a:chOff x="2513754" y="4581161"/>
              <a:chExt cx="4217331" cy="177800"/>
            </a:xfrm>
          </p:grpSpPr>
          <p:grpSp>
            <p:nvGrpSpPr>
              <p:cNvPr id="371" name="Group 370"/>
              <p:cNvGrpSpPr/>
              <p:nvPr/>
            </p:nvGrpSpPr>
            <p:grpSpPr>
              <a:xfrm>
                <a:off x="2513754" y="4581161"/>
                <a:ext cx="3434121" cy="177800"/>
                <a:chOff x="2311400" y="1803400"/>
                <a:chExt cx="3513899" cy="105400"/>
              </a:xfrm>
              <a:effectLst/>
            </p:grpSpPr>
            <p:grpSp>
              <p:nvGrpSpPr>
                <p:cNvPr id="372" name="Group 371"/>
                <p:cNvGrpSpPr/>
                <p:nvPr/>
              </p:nvGrpSpPr>
              <p:grpSpPr>
                <a:xfrm>
                  <a:off x="2311400" y="1803400"/>
                  <a:ext cx="3513899" cy="105400"/>
                  <a:chOff x="2311400" y="1803400"/>
                  <a:chExt cx="3513899" cy="105400"/>
                </a:xfrm>
              </p:grpSpPr>
              <p:grpSp>
                <p:nvGrpSpPr>
                  <p:cNvPr id="374" name="Group 373"/>
                  <p:cNvGrpSpPr/>
                  <p:nvPr/>
                </p:nvGrpSpPr>
                <p:grpSpPr>
                  <a:xfrm>
                    <a:off x="2311400" y="1803400"/>
                    <a:ext cx="3513899" cy="105400"/>
                    <a:chOff x="2311400" y="1803400"/>
                    <a:chExt cx="3513899" cy="105400"/>
                  </a:xfrm>
                </p:grpSpPr>
                <p:sp>
                  <p:nvSpPr>
                    <p:cNvPr id="376" name="Rectangle 375"/>
                    <p:cNvSpPr/>
                    <p:nvPr/>
                  </p:nvSpPr>
                  <p:spPr>
                    <a:xfrm>
                      <a:off x="5533200" y="1807200"/>
                      <a:ext cx="292099" cy="101600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77" name="Group 376"/>
                    <p:cNvGrpSpPr/>
                    <p:nvPr/>
                  </p:nvGrpSpPr>
                  <p:grpSpPr>
                    <a:xfrm>
                      <a:off x="2311400" y="1803400"/>
                      <a:ext cx="3223213" cy="104775"/>
                      <a:chOff x="2311400" y="1803400"/>
                      <a:chExt cx="3223213" cy="104775"/>
                    </a:xfrm>
                  </p:grpSpPr>
                  <p:sp>
                    <p:nvSpPr>
                      <p:cNvPr id="378" name="Rectangle 377"/>
                      <p:cNvSpPr/>
                      <p:nvPr/>
                    </p:nvSpPr>
                    <p:spPr>
                      <a:xfrm>
                        <a:off x="2311400" y="1803400"/>
                        <a:ext cx="601133" cy="10160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9" name="Rectangle 378"/>
                      <p:cNvSpPr/>
                      <p:nvPr/>
                    </p:nvSpPr>
                    <p:spPr>
                      <a:xfrm>
                        <a:off x="2912533" y="1803400"/>
                        <a:ext cx="1202266" cy="101600"/>
                      </a:xfrm>
                      <a:prstGeom prst="rect">
                        <a:avLst/>
                      </a:prstGeom>
                      <a:solidFill>
                        <a:srgbClr val="77933C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0" name="Rectangle 379"/>
                      <p:cNvSpPr/>
                      <p:nvPr/>
                    </p:nvSpPr>
                    <p:spPr>
                      <a:xfrm>
                        <a:off x="4421247" y="1806575"/>
                        <a:ext cx="1113366" cy="101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1" name="Rectangle 380"/>
                      <p:cNvSpPr/>
                      <p:nvPr/>
                    </p:nvSpPr>
                    <p:spPr>
                      <a:xfrm>
                        <a:off x="4069961" y="1803400"/>
                        <a:ext cx="1339851" cy="53975"/>
                      </a:xfrm>
                      <a:prstGeom prst="rect">
                        <a:avLst/>
                      </a:prstGeom>
                      <a:solidFill>
                        <a:srgbClr val="B3A2C7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375" name="Rectangle 374"/>
                  <p:cNvSpPr/>
                  <p:nvPr/>
                </p:nvSpPr>
                <p:spPr>
                  <a:xfrm>
                    <a:off x="2867694" y="1803400"/>
                    <a:ext cx="1339851" cy="25200"/>
                  </a:xfrm>
                  <a:prstGeom prst="rect">
                    <a:avLst/>
                  </a:prstGeom>
                  <a:solidFill>
                    <a:srgbClr val="B3A2C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73" name="Rectangle 372"/>
                <p:cNvSpPr/>
                <p:nvPr/>
              </p:nvSpPr>
              <p:spPr>
                <a:xfrm>
                  <a:off x="4114799" y="1857375"/>
                  <a:ext cx="904420" cy="4571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4" name="Rectangle 233"/>
              <p:cNvSpPr/>
              <p:nvPr/>
            </p:nvSpPr>
            <p:spPr>
              <a:xfrm>
                <a:off x="5947874" y="4587571"/>
                <a:ext cx="783211" cy="1713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511452" y="4881726"/>
              <a:ext cx="4351711" cy="176400"/>
              <a:chOff x="2501846" y="4895671"/>
              <a:chExt cx="4351711" cy="176400"/>
            </a:xfrm>
          </p:grpSpPr>
          <p:grpSp>
            <p:nvGrpSpPr>
              <p:cNvPr id="346" name="Group 345"/>
              <p:cNvGrpSpPr/>
              <p:nvPr/>
            </p:nvGrpSpPr>
            <p:grpSpPr>
              <a:xfrm>
                <a:off x="2501846" y="4895671"/>
                <a:ext cx="3722883" cy="176400"/>
                <a:chOff x="2010036" y="1803400"/>
                <a:chExt cx="3815263" cy="105400"/>
              </a:xfrm>
              <a:effectLst/>
            </p:grpSpPr>
            <p:grpSp>
              <p:nvGrpSpPr>
                <p:cNvPr id="347" name="Group 346"/>
                <p:cNvGrpSpPr/>
                <p:nvPr/>
              </p:nvGrpSpPr>
              <p:grpSpPr>
                <a:xfrm>
                  <a:off x="2010036" y="1803400"/>
                  <a:ext cx="3815263" cy="105400"/>
                  <a:chOff x="2010036" y="1803400"/>
                  <a:chExt cx="3815263" cy="105400"/>
                </a:xfrm>
              </p:grpSpPr>
              <p:grpSp>
                <p:nvGrpSpPr>
                  <p:cNvPr id="349" name="Group 348"/>
                  <p:cNvGrpSpPr/>
                  <p:nvPr/>
                </p:nvGrpSpPr>
                <p:grpSpPr>
                  <a:xfrm>
                    <a:off x="2010036" y="1803400"/>
                    <a:ext cx="3815263" cy="105400"/>
                    <a:chOff x="2010036" y="1803400"/>
                    <a:chExt cx="3815263" cy="105400"/>
                  </a:xfrm>
                </p:grpSpPr>
                <p:sp>
                  <p:nvSpPr>
                    <p:cNvPr id="351" name="Rectangle 350"/>
                    <p:cNvSpPr/>
                    <p:nvPr/>
                  </p:nvSpPr>
                  <p:spPr>
                    <a:xfrm>
                      <a:off x="5533200" y="1807200"/>
                      <a:ext cx="292099" cy="101600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52" name="Group 351"/>
                    <p:cNvGrpSpPr/>
                    <p:nvPr/>
                  </p:nvGrpSpPr>
                  <p:grpSpPr>
                    <a:xfrm>
                      <a:off x="2010036" y="1803400"/>
                      <a:ext cx="3524577" cy="104775"/>
                      <a:chOff x="2010036" y="1803400"/>
                      <a:chExt cx="3524577" cy="104775"/>
                    </a:xfrm>
                  </p:grpSpPr>
                  <p:sp>
                    <p:nvSpPr>
                      <p:cNvPr id="353" name="Rectangle 352"/>
                      <p:cNvSpPr/>
                      <p:nvPr/>
                    </p:nvSpPr>
                    <p:spPr>
                      <a:xfrm>
                        <a:off x="2010036" y="1828600"/>
                        <a:ext cx="902497" cy="4680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4" name="Rectangle 353"/>
                      <p:cNvSpPr/>
                      <p:nvPr/>
                    </p:nvSpPr>
                    <p:spPr>
                      <a:xfrm>
                        <a:off x="2912533" y="1803400"/>
                        <a:ext cx="1202266" cy="101600"/>
                      </a:xfrm>
                      <a:prstGeom prst="rect">
                        <a:avLst/>
                      </a:prstGeom>
                      <a:solidFill>
                        <a:srgbClr val="77933C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5" name="Rectangle 354"/>
                      <p:cNvSpPr/>
                      <p:nvPr/>
                    </p:nvSpPr>
                    <p:spPr>
                      <a:xfrm>
                        <a:off x="4421247" y="1806575"/>
                        <a:ext cx="1113366" cy="101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6" name="Rectangle 355"/>
                      <p:cNvSpPr/>
                      <p:nvPr/>
                    </p:nvSpPr>
                    <p:spPr>
                      <a:xfrm>
                        <a:off x="4069892" y="1803400"/>
                        <a:ext cx="1339851" cy="53975"/>
                      </a:xfrm>
                      <a:prstGeom prst="rect">
                        <a:avLst/>
                      </a:prstGeom>
                      <a:solidFill>
                        <a:srgbClr val="B3A2C7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350" name="Rectangle 349"/>
                  <p:cNvSpPr/>
                  <p:nvPr/>
                </p:nvSpPr>
                <p:spPr>
                  <a:xfrm>
                    <a:off x="2867625" y="1803400"/>
                    <a:ext cx="1339851" cy="25200"/>
                  </a:xfrm>
                  <a:prstGeom prst="rect">
                    <a:avLst/>
                  </a:prstGeom>
                  <a:solidFill>
                    <a:srgbClr val="B3A2C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48" name="Rectangle 347"/>
                <p:cNvSpPr/>
                <p:nvPr/>
              </p:nvSpPr>
              <p:spPr>
                <a:xfrm>
                  <a:off x="4117356" y="1854443"/>
                  <a:ext cx="904420" cy="4571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6" name="Rectangle 235"/>
              <p:cNvSpPr/>
              <p:nvPr/>
            </p:nvSpPr>
            <p:spPr>
              <a:xfrm>
                <a:off x="6223813" y="4902031"/>
                <a:ext cx="629744" cy="16899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28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24385"/>
              </p:ext>
            </p:extLst>
          </p:nvPr>
        </p:nvGraphicFramePr>
        <p:xfrm>
          <a:off x="1007270" y="6043698"/>
          <a:ext cx="7389332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922"/>
                <a:gridCol w="933524"/>
                <a:gridCol w="992051"/>
                <a:gridCol w="1051916"/>
                <a:gridCol w="907311"/>
                <a:gridCol w="1239804"/>
                <a:gridCol w="123980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Initial Design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Final Design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Procurement &amp; Fabrication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Construction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Installation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Cold Commissioning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Hot Commissioning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rgbClr val="953735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493" y="99171"/>
            <a:ext cx="8229600" cy="7199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Instrument Installation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57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379352"/>
              </p:ext>
            </p:extLst>
          </p:nvPr>
        </p:nvGraphicFramePr>
        <p:xfrm>
          <a:off x="457200" y="1979597"/>
          <a:ext cx="8229600" cy="3575546"/>
        </p:xfrm>
        <a:graphic>
          <a:graphicData uri="http://schemas.openxmlformats.org/drawingml/2006/table">
            <a:tbl>
              <a:tblPr/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2106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8484" marR="8484" marT="848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2014</a:t>
                      </a:r>
                    </a:p>
                  </a:txBody>
                  <a:tcPr marL="8484" marR="8484" marT="8484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2015</a:t>
                      </a:r>
                    </a:p>
                  </a:txBody>
                  <a:tcPr marL="8484" marR="8484" marT="84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8484" marR="8484" marT="84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8484" marR="8484" marT="84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</a:t>
                      </a:r>
                    </a:p>
                  </a:txBody>
                  <a:tcPr marL="8484" marR="8484" marT="84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</a:t>
                      </a:r>
                    </a:p>
                  </a:txBody>
                  <a:tcPr marL="8484" marR="8484" marT="84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8484" marR="8484" marT="84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2021</a:t>
                      </a:r>
                    </a:p>
                  </a:txBody>
                  <a:tcPr marL="8484" marR="8484" marT="84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2022</a:t>
                      </a:r>
                    </a:p>
                  </a:txBody>
                  <a:tcPr marL="8484" marR="8484" marT="848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Lead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Scientist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84" marR="8484" marT="8484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2.7</a:t>
                      </a:r>
                    </a:p>
                  </a:txBody>
                  <a:tcPr marL="8484" marR="8484" marT="848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5.1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7.1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8.2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7.3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8.15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6.9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4.8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2.25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7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Lead Engineer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8484" marR="8484" marT="848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Detector Group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8484" marR="8484" marT="848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2.75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3.75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6.5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10.25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15.25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10.5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4.5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Chopper Group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0.75</a:t>
                      </a:r>
                    </a:p>
                  </a:txBody>
                  <a:tcPr marL="8484" marR="8484" marT="848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1.75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2.75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3.5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6.25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5.75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4.25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Optics &amp; Shielding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8484" marR="8484" marT="848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3.5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5.5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5.8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3.9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1.9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Electrical Eng.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0.75</a:t>
                      </a:r>
                    </a:p>
                  </a:txBody>
                  <a:tcPr marL="8484" marR="8484" marT="848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1.75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2.75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4.25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6.75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8.25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7.5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Additional Engineering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8484" marR="8484" marT="848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11.5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18.5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10.5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General    Technicians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8484" marR="8484" marT="848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0.75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4.75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7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Construction Manager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8484" marR="8484" marT="8484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0.75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1.99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3.31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4.38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3.63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2.31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0.99</a:t>
                      </a:r>
                    </a:p>
                  </a:txBody>
                  <a:tcPr marL="8484" marR="8484" marT="84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Full Time Equivalents (FTEs)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93390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 Halls</a:t>
            </a:r>
          </a:p>
          <a:p>
            <a:r>
              <a:rPr lang="en-US" dirty="0" smtClean="0"/>
              <a:t>Planning Status</a:t>
            </a:r>
          </a:p>
          <a:p>
            <a:r>
              <a:rPr lang="en-US" dirty="0" smtClean="0"/>
              <a:t>Harmonization of Terminology</a:t>
            </a:r>
          </a:p>
          <a:p>
            <a:r>
              <a:rPr lang="en-US" dirty="0" smtClean="0"/>
              <a:t>Realistic Schedule</a:t>
            </a:r>
          </a:p>
          <a:p>
            <a:r>
              <a:rPr lang="en-US" dirty="0" smtClean="0"/>
              <a:t>Resource planning</a:t>
            </a:r>
          </a:p>
          <a:p>
            <a:r>
              <a:rPr lang="en-US" dirty="0" smtClean="0"/>
              <a:t>Ideas for Partner Involvement</a:t>
            </a:r>
          </a:p>
          <a:p>
            <a:r>
              <a:rPr lang="en-US" dirty="0" smtClean="0"/>
              <a:t>Risks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777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Full Time Equivalents (FTEs)</a:t>
            </a:r>
            <a:endParaRPr lang="en-US" sz="3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664144"/>
              </p:ext>
            </p:extLst>
          </p:nvPr>
        </p:nvGraphicFramePr>
        <p:xfrm>
          <a:off x="457200" y="1295396"/>
          <a:ext cx="8229601" cy="4817534"/>
        </p:xfrm>
        <a:graphic>
          <a:graphicData uri="http://schemas.openxmlformats.org/drawingml/2006/table">
            <a:tbl>
              <a:tblPr/>
              <a:tblGrid>
                <a:gridCol w="1546399"/>
                <a:gridCol w="742578"/>
                <a:gridCol w="742578"/>
                <a:gridCol w="742578"/>
                <a:gridCol w="742578"/>
                <a:gridCol w="742578"/>
                <a:gridCol w="742578"/>
                <a:gridCol w="742578"/>
                <a:gridCol w="742578"/>
                <a:gridCol w="742578"/>
              </a:tblGrid>
              <a:tr h="5057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90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Lead  Scientist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790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Lead Engineer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790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Detector Group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790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Chopper Group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790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Optics &amp; Shielding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790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Electrical Eng.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790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Additional Engineering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790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General Technicians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790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Construction Manager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992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Full Time Equivalents (FTEs)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2420549"/>
              </p:ext>
            </p:extLst>
          </p:nvPr>
        </p:nvGraphicFramePr>
        <p:xfrm>
          <a:off x="457200" y="1583266"/>
          <a:ext cx="8229600" cy="5154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4507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solidFill>
                  <a:srgbClr val="000000"/>
                </a:solidFill>
              </a:rPr>
              <a:t>Full Time Equivalents (FTEs)</a:t>
            </a:r>
            <a:endParaRPr lang="en-US" sz="38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5715162"/>
              </p:ext>
            </p:extLst>
          </p:nvPr>
        </p:nvGraphicFramePr>
        <p:xfrm>
          <a:off x="457200" y="16002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503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Manpower – Scientists, Engineers, designers,  draftsmen, technicians</a:t>
            </a:r>
          </a:p>
          <a:p>
            <a:r>
              <a:rPr lang="en-US" dirty="0" smtClean="0"/>
              <a:t>Fabrication &amp; Procurement Capability</a:t>
            </a:r>
          </a:p>
          <a:p>
            <a:r>
              <a:rPr lang="en-US" dirty="0" smtClean="0"/>
              <a:t>Testing and Assembly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35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Partners want?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want to be more than just a supplier.</a:t>
            </a:r>
          </a:p>
          <a:p>
            <a:r>
              <a:rPr lang="en-US" dirty="0" smtClean="0"/>
              <a:t>Several have the capability to fully design and fabricate one or more instruments.</a:t>
            </a:r>
          </a:p>
          <a:p>
            <a:r>
              <a:rPr lang="en-US" dirty="0" smtClean="0"/>
              <a:t>All want their contribution to the ESS partnership to be meaningful and recognized.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51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What are some of ESS’s needs?</a:t>
            </a:r>
            <a:endParaRPr lang="en-US" sz="3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555"/>
            <a:ext cx="8229600" cy="5271352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 smtClean="0"/>
              <a:t>Phase 1</a:t>
            </a:r>
          </a:p>
          <a:p>
            <a:pPr lvl="1"/>
            <a:r>
              <a:rPr lang="en-US" sz="1800" dirty="0" smtClean="0"/>
              <a:t>Significant fraction of work needs coordination with internal groups, requiring secondment of personnel to Lund.</a:t>
            </a:r>
          </a:p>
          <a:p>
            <a:r>
              <a:rPr lang="en-US" sz="2000" dirty="0" smtClean="0"/>
              <a:t>Phase 2</a:t>
            </a:r>
          </a:p>
          <a:p>
            <a:pPr lvl="1"/>
            <a:r>
              <a:rPr lang="en-US" sz="2000" dirty="0" smtClean="0"/>
              <a:t>Scientist and Engineer need to be co-located.</a:t>
            </a:r>
          </a:p>
          <a:p>
            <a:r>
              <a:rPr lang="en-US" sz="2000" dirty="0" smtClean="0"/>
              <a:t>Phase 3 </a:t>
            </a:r>
          </a:p>
          <a:p>
            <a:pPr lvl="1"/>
            <a:r>
              <a:rPr lang="en-US" sz="1800" dirty="0" smtClean="0"/>
              <a:t>Construction effort requires at least 50% presence and 100% communication with lead engineer.</a:t>
            </a:r>
          </a:p>
          <a:p>
            <a:pPr lvl="1"/>
            <a:r>
              <a:rPr lang="en-US" sz="1800" dirty="0" smtClean="0"/>
              <a:t>Installation effort requires 50% presence by scientist, 100% presence by engineer</a:t>
            </a:r>
          </a:p>
          <a:p>
            <a:r>
              <a:rPr lang="en-US" sz="2000" dirty="0" smtClean="0"/>
              <a:t>Phase 4</a:t>
            </a:r>
          </a:p>
          <a:p>
            <a:pPr lvl="1"/>
            <a:r>
              <a:rPr lang="en-US" sz="1800" dirty="0" smtClean="0"/>
              <a:t>Cold commissioning requires 100% presence by scientist and engineer. </a:t>
            </a:r>
          </a:p>
          <a:p>
            <a:r>
              <a:rPr lang="en-US" sz="2000" dirty="0" smtClean="0"/>
              <a:t>Compliance </a:t>
            </a:r>
            <a:r>
              <a:rPr lang="en-US" sz="2000" dirty="0"/>
              <a:t>with ESS standards and reporting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Coordination of instrument spaces with neighborhood.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6430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9512" y="1249139"/>
            <a:ext cx="8195929" cy="3585504"/>
            <a:chOff x="541668" y="368774"/>
            <a:chExt cx="8195929" cy="3585504"/>
          </a:xfrm>
        </p:grpSpPr>
        <p:graphicFrame>
          <p:nvGraphicFramePr>
            <p:cNvPr id="15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49283421"/>
                </p:ext>
              </p:extLst>
            </p:nvPr>
          </p:nvGraphicFramePr>
          <p:xfrm>
            <a:off x="541668" y="368774"/>
            <a:ext cx="8195929" cy="3585504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170847"/>
                  <a:gridCol w="1170847"/>
                  <a:gridCol w="1170847"/>
                  <a:gridCol w="1170847"/>
                  <a:gridCol w="1170847"/>
                  <a:gridCol w="1170847"/>
                  <a:gridCol w="1170847"/>
                </a:tblGrid>
                <a:tr h="300408">
                  <a:tc>
                    <a:txBody>
                      <a:bodyPr/>
                      <a:lstStyle/>
                      <a:p>
                        <a:pPr algn="ctr"/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2014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2015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2016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2017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2018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2019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/>
                  </a:tc>
                </a:tr>
                <a:tr h="300408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solidFill>
                              <a:schemeClr val="tx1"/>
                            </a:solidFill>
                            <a:latin typeface="Cambria"/>
                            <a:cs typeface="Cambria"/>
                          </a:rPr>
                          <a:t>Partner Instrument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noFill/>
                    </a:tcPr>
                  </a:tc>
                </a:tr>
                <a:tr h="32098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Lead</a:t>
                        </a:r>
                        <a:r>
                          <a:rPr lang="en-US" sz="1000" baseline="0" dirty="0" smtClean="0">
                            <a:latin typeface="Cambria"/>
                            <a:cs typeface="Cambria"/>
                          </a:rPr>
                          <a:t> Scientist</a:t>
                        </a:r>
                        <a:endParaRPr lang="en-US" sz="1000" dirty="0" smtClean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90%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solidFill>
                        <a:schemeClr val="bg1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90%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solidFill>
                        <a:schemeClr val="bg1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90%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solidFill>
                        <a:schemeClr val="bg1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90%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solidFill>
                        <a:schemeClr val="bg1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90%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solidFill>
                        <a:schemeClr val="bg1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90%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solidFill>
                        <a:schemeClr val="bg1">
                          <a:lumMod val="75000"/>
                        </a:schemeClr>
                      </a:solidFill>
                    </a:tcPr>
                  </a:tc>
                </a:tr>
                <a:tr h="32098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Lead Engineer</a:t>
                        </a: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100%</a:t>
                        </a:r>
                      </a:p>
                      <a:p>
                        <a:pPr algn="ctr"/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solidFill>
                        <a:schemeClr val="bg1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100%</a:t>
                        </a:r>
                      </a:p>
                    </a:txBody>
                    <a:tcPr marL="0" marR="0" marT="0" marB="0">
                      <a:solidFill>
                        <a:schemeClr val="bg1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100%</a:t>
                        </a:r>
                      </a:p>
                    </a:txBody>
                    <a:tcPr marL="0" marR="0" marT="0" marB="0">
                      <a:solidFill>
                        <a:schemeClr val="bg1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100%</a:t>
                        </a:r>
                      </a:p>
                    </a:txBody>
                    <a:tcPr marL="0" marR="0" marT="0" marB="0">
                      <a:solidFill>
                        <a:schemeClr val="bg1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100%</a:t>
                        </a:r>
                      </a:p>
                    </a:txBody>
                    <a:tcPr marL="0" marR="0" marT="0" marB="0">
                      <a:solidFill>
                        <a:schemeClr val="bg1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100%</a:t>
                        </a:r>
                      </a:p>
                    </a:txBody>
                    <a:tcPr marL="0" marR="0" marT="0" marB="0">
                      <a:solidFill>
                        <a:schemeClr val="bg1">
                          <a:lumMod val="75000"/>
                        </a:schemeClr>
                      </a:solidFill>
                    </a:tcPr>
                  </a:tc>
                </a:tr>
                <a:tr h="32098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Detector</a:t>
                        </a:r>
                        <a:r>
                          <a:rPr lang="en-US" sz="1000" baseline="0" dirty="0" smtClean="0">
                            <a:latin typeface="Cambria"/>
                            <a:cs typeface="Cambria"/>
                          </a:rPr>
                          <a:t> Group</a:t>
                        </a: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50%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25%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25%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100%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150%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150%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tcPr>
                  </a:tc>
                </a:tr>
                <a:tr h="32098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Chopper Group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25%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25%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25%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25%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75%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50%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tcPr>
                  </a:tc>
                </a:tr>
                <a:tr h="32098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Optics</a:t>
                        </a:r>
                        <a:r>
                          <a:rPr lang="en-US" sz="1000" baseline="0" dirty="0" smtClean="0">
                            <a:latin typeface="Cambria"/>
                            <a:cs typeface="Cambria"/>
                          </a:rPr>
                          <a:t> &amp; Shielding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50%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50%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50%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50%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50%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10%</a:t>
                        </a:r>
                      </a:p>
                    </a:txBody>
                    <a:tcPr marL="0" marR="0" marT="0" marB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tcPr>
                  </a:tc>
                </a:tr>
                <a:tr h="32098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Electrical</a:t>
                        </a:r>
                        <a:r>
                          <a:rPr lang="en-US" sz="1000" baseline="0" dirty="0" smtClean="0">
                            <a:latin typeface="Cambria"/>
                            <a:cs typeface="Cambria"/>
                          </a:rPr>
                          <a:t> Eng.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25%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25%</a:t>
                        </a:r>
                      </a:p>
                      <a:p>
                        <a:pPr algn="ctr"/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25%</a:t>
                        </a:r>
                      </a:p>
                    </a:txBody>
                    <a:tcPr marL="0" marR="0" marT="0" marB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50%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100%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50%</a:t>
                        </a:r>
                      </a:p>
                      <a:p>
                        <a:pPr algn="ctr"/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tcPr>
                  </a:tc>
                </a:tr>
                <a:tr h="32098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Additional</a:t>
                        </a:r>
                        <a:r>
                          <a:rPr lang="en-US" sz="1000" baseline="0" dirty="0" smtClean="0">
                            <a:latin typeface="Cambria"/>
                            <a:cs typeface="Cambria"/>
                          </a:rPr>
                          <a:t> Engineering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0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100%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solidFill>
                        <a:srgbClr val="BFBF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250%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solidFill>
                        <a:srgbClr val="BFBF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150%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solidFill>
                        <a:srgbClr val="BFBF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100%</a:t>
                        </a:r>
                      </a:p>
                      <a:p>
                        <a:pPr algn="ctr"/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solidFill>
                        <a:srgbClr val="BFBF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50%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solidFill>
                        <a:srgbClr val="BFBFBF"/>
                      </a:solidFill>
                    </a:tcPr>
                  </a:tc>
                </a:tr>
                <a:tr h="32098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General</a:t>
                        </a:r>
                        <a:r>
                          <a:rPr lang="en-US" sz="1000" baseline="0" dirty="0" smtClean="0">
                            <a:latin typeface="Cambria"/>
                            <a:cs typeface="Cambria"/>
                          </a:rPr>
                          <a:t>    </a:t>
                        </a:r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Technicians</a:t>
                        </a: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0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0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0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0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25%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solidFill>
                        <a:srgbClr val="BFBF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100%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solidFill>
                        <a:srgbClr val="BFBFBF"/>
                      </a:solidFill>
                    </a:tcPr>
                  </a:tc>
                </a:tr>
                <a:tr h="32098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Construction</a:t>
                        </a:r>
                        <a:r>
                          <a:rPr lang="en-US" sz="1000" baseline="0" dirty="0" smtClean="0">
                            <a:latin typeface="Cambria"/>
                            <a:cs typeface="Cambria"/>
                          </a:rPr>
                          <a:t> Manager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0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0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25%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33%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33%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33%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noFill/>
                    </a:tcPr>
                  </a:tc>
                </a:tr>
              </a:tbl>
            </a:graphicData>
          </a:graphic>
        </p:graphicFrame>
        <p:grpSp>
          <p:nvGrpSpPr>
            <p:cNvPr id="203" name="Group 202"/>
            <p:cNvGrpSpPr/>
            <p:nvPr/>
          </p:nvGrpSpPr>
          <p:grpSpPr>
            <a:xfrm>
              <a:off x="1706033" y="749300"/>
              <a:ext cx="6965949" cy="177800"/>
              <a:chOff x="2311400" y="1803400"/>
              <a:chExt cx="3513899" cy="105400"/>
            </a:xfrm>
            <a:effectLst/>
          </p:grpSpPr>
          <p:grpSp>
            <p:nvGrpSpPr>
              <p:cNvPr id="204" name="Group 203"/>
              <p:cNvGrpSpPr/>
              <p:nvPr/>
            </p:nvGrpSpPr>
            <p:grpSpPr>
              <a:xfrm>
                <a:off x="2311400" y="1803400"/>
                <a:ext cx="3513899" cy="105400"/>
                <a:chOff x="2311400" y="1803400"/>
                <a:chExt cx="3513899" cy="105400"/>
              </a:xfrm>
            </p:grpSpPr>
            <p:grpSp>
              <p:nvGrpSpPr>
                <p:cNvPr id="206" name="Group 205"/>
                <p:cNvGrpSpPr/>
                <p:nvPr/>
              </p:nvGrpSpPr>
              <p:grpSpPr>
                <a:xfrm>
                  <a:off x="2311400" y="1803400"/>
                  <a:ext cx="3513899" cy="105400"/>
                  <a:chOff x="2311400" y="1803400"/>
                  <a:chExt cx="3513899" cy="105400"/>
                </a:xfrm>
              </p:grpSpPr>
              <p:sp>
                <p:nvSpPr>
                  <p:cNvPr id="208" name="Rectangle 207"/>
                  <p:cNvSpPr/>
                  <p:nvPr/>
                </p:nvSpPr>
                <p:spPr>
                  <a:xfrm>
                    <a:off x="5533200" y="1807200"/>
                    <a:ext cx="292099" cy="101600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09" name="Group 208"/>
                  <p:cNvGrpSpPr/>
                  <p:nvPr/>
                </p:nvGrpSpPr>
                <p:grpSpPr>
                  <a:xfrm>
                    <a:off x="2311400" y="1803400"/>
                    <a:ext cx="3223213" cy="104775"/>
                    <a:chOff x="2311400" y="1803400"/>
                    <a:chExt cx="3223213" cy="104775"/>
                  </a:xfrm>
                </p:grpSpPr>
                <p:sp>
                  <p:nvSpPr>
                    <p:cNvPr id="210" name="Rectangle 209"/>
                    <p:cNvSpPr/>
                    <p:nvPr/>
                  </p:nvSpPr>
                  <p:spPr>
                    <a:xfrm>
                      <a:off x="2311400" y="1803400"/>
                      <a:ext cx="601133" cy="101600"/>
                    </a:xfrm>
                    <a:prstGeom prst="rect">
                      <a:avLst/>
                    </a:prstGeom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1" name="Rectangle 210"/>
                    <p:cNvSpPr/>
                    <p:nvPr/>
                  </p:nvSpPr>
                  <p:spPr>
                    <a:xfrm>
                      <a:off x="2912533" y="1803400"/>
                      <a:ext cx="1202266" cy="101600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2" name="Rectangle 211"/>
                    <p:cNvSpPr/>
                    <p:nvPr/>
                  </p:nvSpPr>
                  <p:spPr>
                    <a:xfrm>
                      <a:off x="4421247" y="1806575"/>
                      <a:ext cx="1113366" cy="101600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3" name="Rectangle 212"/>
                    <p:cNvSpPr/>
                    <p:nvPr/>
                  </p:nvSpPr>
                  <p:spPr>
                    <a:xfrm>
                      <a:off x="4114800" y="1803400"/>
                      <a:ext cx="1339851" cy="53975"/>
                    </a:xfrm>
                    <a:prstGeom prst="rect">
                      <a:avLst/>
                    </a:prstGeom>
                    <a:solidFill>
                      <a:srgbClr val="B3A2C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07" name="Rectangle 206"/>
                <p:cNvSpPr/>
                <p:nvPr/>
              </p:nvSpPr>
              <p:spPr>
                <a:xfrm>
                  <a:off x="2912533" y="1803400"/>
                  <a:ext cx="1339851" cy="25200"/>
                </a:xfrm>
                <a:prstGeom prst="rect">
                  <a:avLst/>
                </a:prstGeom>
                <a:solidFill>
                  <a:srgbClr val="B3A2C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5" name="Rectangle 204"/>
              <p:cNvSpPr/>
              <p:nvPr/>
            </p:nvSpPr>
            <p:spPr>
              <a:xfrm>
                <a:off x="4114799" y="1857375"/>
                <a:ext cx="904420" cy="45719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28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2184933"/>
              </p:ext>
            </p:extLst>
          </p:nvPr>
        </p:nvGraphicFramePr>
        <p:xfrm>
          <a:off x="1316517" y="5217160"/>
          <a:ext cx="608804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675"/>
                <a:gridCol w="924191"/>
                <a:gridCol w="982133"/>
                <a:gridCol w="1041400"/>
                <a:gridCol w="898240"/>
                <a:gridCol w="122740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Initial Design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Final Design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Procurement &amp; Fabrication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Construction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Installation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Cold Commissioning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6829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dirty="0" smtClean="0"/>
              <a:t>Partner Manpower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052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7568" y="906304"/>
            <a:ext cx="8168416" cy="5190518"/>
            <a:chOff x="484518" y="255588"/>
            <a:chExt cx="8168416" cy="5190518"/>
          </a:xfrm>
        </p:grpSpPr>
        <p:graphicFrame>
          <p:nvGraphicFramePr>
            <p:cNvPr id="15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75700493"/>
                </p:ext>
              </p:extLst>
            </p:nvPr>
          </p:nvGraphicFramePr>
          <p:xfrm>
            <a:off x="484518" y="255588"/>
            <a:ext cx="8168416" cy="5190518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510526"/>
                  <a:gridCol w="510526"/>
                  <a:gridCol w="510526"/>
                  <a:gridCol w="510526"/>
                  <a:gridCol w="510526"/>
                  <a:gridCol w="510526"/>
                  <a:gridCol w="510526"/>
                  <a:gridCol w="510526"/>
                  <a:gridCol w="510526"/>
                  <a:gridCol w="540498"/>
                  <a:gridCol w="480554"/>
                  <a:gridCol w="510526"/>
                  <a:gridCol w="510526"/>
                  <a:gridCol w="510526"/>
                  <a:gridCol w="510526"/>
                  <a:gridCol w="510526"/>
                </a:tblGrid>
                <a:tr h="295148">
                  <a:tc>
                    <a:txBody>
                      <a:bodyPr/>
                      <a:lstStyle/>
                      <a:p>
                        <a:pPr algn="ctr"/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2014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2015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2016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2017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2018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2019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2020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2021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2022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2023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2024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2025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2026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2027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/>
                          <a:t>2028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</a:endParaRPr>
                      </a:p>
                    </a:txBody>
                    <a:tcPr>
                      <a:lnL w="12700" cap="flat" cmpd="sng" algn="ctr">
                        <a:solidFill>
                          <a:prstClr val="white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295148">
                  <a:tc gridSpan="6">
                    <a:txBody>
                      <a:bodyPr/>
                      <a:lstStyle/>
                      <a:p>
                        <a:pPr algn="r"/>
                        <a:r>
                          <a:rPr lang="en-US" sz="1000" dirty="0" smtClean="0">
                            <a:solidFill>
                              <a:schemeClr val="tx1"/>
                            </a:solidFill>
                            <a:latin typeface="Cambria"/>
                            <a:cs typeface="Cambria"/>
                          </a:rPr>
                          <a:t>Operations Schedule</a:t>
                        </a: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295148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solidFill>
                              <a:schemeClr val="tx1"/>
                            </a:solidFill>
                            <a:latin typeface="Cambria"/>
                            <a:cs typeface="Cambria"/>
                          </a:rPr>
                          <a:t>ODIN</a:t>
                        </a:r>
                      </a:p>
                    </a:txBody>
                    <a:tcPr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295148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solidFill>
                              <a:schemeClr val="tx1"/>
                            </a:solidFill>
                            <a:latin typeface="Cambria"/>
                            <a:cs typeface="Cambria"/>
                          </a:rPr>
                          <a:t>LOKI</a:t>
                        </a:r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24657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NMX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31536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#4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31536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#5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31536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#6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31536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#7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31536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#8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31536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#9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31536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#10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294352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#11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31536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#12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31536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#13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315364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000" dirty="0" smtClean="0">
                            <a:latin typeface="Cambria"/>
                            <a:cs typeface="Cambria"/>
                          </a:rPr>
                          <a:t>#14</a:t>
                        </a:r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  <a:tr h="315364"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1000" dirty="0">
                          <a:solidFill>
                            <a:schemeClr val="tx1"/>
                          </a:solidFill>
                          <a:latin typeface="Cambria"/>
                          <a:cs typeface="Cambria"/>
                        </a:endParaRPr>
                      </a:p>
                    </a:txBody>
                    <a:tcPr marL="0" marR="0" marT="0" marB="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</a:tr>
              </a:tbl>
            </a:graphicData>
          </a:graphic>
        </p:graphicFrame>
        <p:grpSp>
          <p:nvGrpSpPr>
            <p:cNvPr id="20" name="Group 19"/>
            <p:cNvGrpSpPr/>
            <p:nvPr/>
          </p:nvGrpSpPr>
          <p:grpSpPr>
            <a:xfrm>
              <a:off x="1962487" y="3343107"/>
              <a:ext cx="4379976" cy="176400"/>
              <a:chOff x="1731637" y="3292486"/>
              <a:chExt cx="4379976" cy="176400"/>
            </a:xfrm>
          </p:grpSpPr>
          <p:grpSp>
            <p:nvGrpSpPr>
              <p:cNvPr id="169" name="Group 168"/>
              <p:cNvGrpSpPr/>
              <p:nvPr/>
            </p:nvGrpSpPr>
            <p:grpSpPr>
              <a:xfrm>
                <a:off x="1731637" y="3292486"/>
                <a:ext cx="3573186" cy="176400"/>
                <a:chOff x="2010036" y="1803400"/>
                <a:chExt cx="3815263" cy="105400"/>
              </a:xfrm>
              <a:effectLst/>
            </p:grpSpPr>
            <p:grpSp>
              <p:nvGrpSpPr>
                <p:cNvPr id="170" name="Group 169"/>
                <p:cNvGrpSpPr/>
                <p:nvPr/>
              </p:nvGrpSpPr>
              <p:grpSpPr>
                <a:xfrm>
                  <a:off x="2010036" y="1803400"/>
                  <a:ext cx="3815263" cy="105400"/>
                  <a:chOff x="2010036" y="1803400"/>
                  <a:chExt cx="3815263" cy="105400"/>
                </a:xfrm>
              </p:grpSpPr>
              <p:grpSp>
                <p:nvGrpSpPr>
                  <p:cNvPr id="172" name="Group 171"/>
                  <p:cNvGrpSpPr/>
                  <p:nvPr/>
                </p:nvGrpSpPr>
                <p:grpSpPr>
                  <a:xfrm>
                    <a:off x="2010036" y="1803400"/>
                    <a:ext cx="3815263" cy="105400"/>
                    <a:chOff x="2010036" y="1803400"/>
                    <a:chExt cx="3815263" cy="105400"/>
                  </a:xfrm>
                </p:grpSpPr>
                <p:sp>
                  <p:nvSpPr>
                    <p:cNvPr id="174" name="Rectangle 173"/>
                    <p:cNvSpPr/>
                    <p:nvPr/>
                  </p:nvSpPr>
                  <p:spPr>
                    <a:xfrm>
                      <a:off x="5533200" y="1807200"/>
                      <a:ext cx="292099" cy="101600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75" name="Group 174"/>
                    <p:cNvGrpSpPr/>
                    <p:nvPr/>
                  </p:nvGrpSpPr>
                  <p:grpSpPr>
                    <a:xfrm>
                      <a:off x="2010036" y="1803400"/>
                      <a:ext cx="3524577" cy="104775"/>
                      <a:chOff x="2010036" y="1803400"/>
                      <a:chExt cx="3524577" cy="104775"/>
                    </a:xfrm>
                  </p:grpSpPr>
                  <p:sp>
                    <p:nvSpPr>
                      <p:cNvPr id="176" name="Rectangle 175"/>
                      <p:cNvSpPr/>
                      <p:nvPr/>
                    </p:nvSpPr>
                    <p:spPr>
                      <a:xfrm>
                        <a:off x="2010036" y="1828600"/>
                        <a:ext cx="902497" cy="4680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7" name="Rectangle 176"/>
                      <p:cNvSpPr/>
                      <p:nvPr/>
                    </p:nvSpPr>
                    <p:spPr>
                      <a:xfrm>
                        <a:off x="2912533" y="1803400"/>
                        <a:ext cx="1202266" cy="101600"/>
                      </a:xfrm>
                      <a:prstGeom prst="rect">
                        <a:avLst/>
                      </a:prstGeom>
                      <a:solidFill>
                        <a:srgbClr val="77933C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" name="Rectangle 177"/>
                      <p:cNvSpPr/>
                      <p:nvPr/>
                    </p:nvSpPr>
                    <p:spPr>
                      <a:xfrm>
                        <a:off x="4421247" y="1806575"/>
                        <a:ext cx="1113366" cy="101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9" name="Rectangle 178"/>
                      <p:cNvSpPr/>
                      <p:nvPr/>
                    </p:nvSpPr>
                    <p:spPr>
                      <a:xfrm>
                        <a:off x="4068011" y="1803400"/>
                        <a:ext cx="1339851" cy="53975"/>
                      </a:xfrm>
                      <a:prstGeom prst="rect">
                        <a:avLst/>
                      </a:prstGeom>
                      <a:solidFill>
                        <a:srgbClr val="B3A2C7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173" name="Rectangle 172"/>
                  <p:cNvSpPr/>
                  <p:nvPr/>
                </p:nvSpPr>
                <p:spPr>
                  <a:xfrm>
                    <a:off x="2865743" y="1803400"/>
                    <a:ext cx="1339851" cy="25200"/>
                  </a:xfrm>
                  <a:prstGeom prst="rect">
                    <a:avLst/>
                  </a:prstGeom>
                  <a:solidFill>
                    <a:srgbClr val="B3A2C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71" name="Rectangle 170"/>
                <p:cNvSpPr/>
                <p:nvPr/>
              </p:nvSpPr>
              <p:spPr>
                <a:xfrm>
                  <a:off x="4114799" y="1856481"/>
                  <a:ext cx="904420" cy="4571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0" name="Rectangle 229"/>
              <p:cNvSpPr/>
              <p:nvPr/>
            </p:nvSpPr>
            <p:spPr>
              <a:xfrm>
                <a:off x="5295560" y="3296450"/>
                <a:ext cx="816053" cy="1713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4" name="Group 213"/>
            <p:cNvGrpSpPr/>
            <p:nvPr/>
          </p:nvGrpSpPr>
          <p:grpSpPr>
            <a:xfrm>
              <a:off x="1475109" y="1749736"/>
              <a:ext cx="2848949" cy="177800"/>
              <a:chOff x="2311400" y="1803400"/>
              <a:chExt cx="3513899" cy="105400"/>
            </a:xfrm>
            <a:effectLst/>
          </p:grpSpPr>
          <p:grpSp>
            <p:nvGrpSpPr>
              <p:cNvPr id="215" name="Group 214"/>
              <p:cNvGrpSpPr/>
              <p:nvPr/>
            </p:nvGrpSpPr>
            <p:grpSpPr>
              <a:xfrm>
                <a:off x="2311400" y="1803400"/>
                <a:ext cx="3513899" cy="105400"/>
                <a:chOff x="2311400" y="1803400"/>
                <a:chExt cx="3513899" cy="105400"/>
              </a:xfrm>
            </p:grpSpPr>
            <p:grpSp>
              <p:nvGrpSpPr>
                <p:cNvPr id="217" name="Group 216"/>
                <p:cNvGrpSpPr/>
                <p:nvPr/>
              </p:nvGrpSpPr>
              <p:grpSpPr>
                <a:xfrm>
                  <a:off x="2311400" y="1803400"/>
                  <a:ext cx="3513899" cy="105400"/>
                  <a:chOff x="2311400" y="1803400"/>
                  <a:chExt cx="3513899" cy="105400"/>
                </a:xfrm>
              </p:grpSpPr>
              <p:sp>
                <p:nvSpPr>
                  <p:cNvPr id="219" name="Rectangle 218"/>
                  <p:cNvSpPr/>
                  <p:nvPr/>
                </p:nvSpPr>
                <p:spPr>
                  <a:xfrm>
                    <a:off x="5533200" y="1807200"/>
                    <a:ext cx="292099" cy="101600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20" name="Group 219"/>
                  <p:cNvGrpSpPr/>
                  <p:nvPr/>
                </p:nvGrpSpPr>
                <p:grpSpPr>
                  <a:xfrm>
                    <a:off x="2311400" y="1803400"/>
                    <a:ext cx="3223213" cy="104775"/>
                    <a:chOff x="2311400" y="1803400"/>
                    <a:chExt cx="3223213" cy="104775"/>
                  </a:xfrm>
                </p:grpSpPr>
                <p:sp>
                  <p:nvSpPr>
                    <p:cNvPr id="221" name="Rectangle 220"/>
                    <p:cNvSpPr/>
                    <p:nvPr/>
                  </p:nvSpPr>
                  <p:spPr>
                    <a:xfrm>
                      <a:off x="2311400" y="1803400"/>
                      <a:ext cx="601133" cy="101600"/>
                    </a:xfrm>
                    <a:prstGeom prst="rect">
                      <a:avLst/>
                    </a:prstGeom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2" name="Rectangle 221"/>
                    <p:cNvSpPr/>
                    <p:nvPr/>
                  </p:nvSpPr>
                  <p:spPr>
                    <a:xfrm>
                      <a:off x="2912533" y="1803400"/>
                      <a:ext cx="1202266" cy="101600"/>
                    </a:xfrm>
                    <a:prstGeom prst="rect">
                      <a:avLst/>
                    </a:prstGeom>
                    <a:solidFill>
                      <a:srgbClr val="77933C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3" name="Rectangle 222"/>
                    <p:cNvSpPr/>
                    <p:nvPr/>
                  </p:nvSpPr>
                  <p:spPr>
                    <a:xfrm>
                      <a:off x="4421247" y="1806575"/>
                      <a:ext cx="1113366" cy="101600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4" name="Rectangle 223"/>
                    <p:cNvSpPr/>
                    <p:nvPr/>
                  </p:nvSpPr>
                  <p:spPr>
                    <a:xfrm>
                      <a:off x="4060751" y="1803400"/>
                      <a:ext cx="1339850" cy="53975"/>
                    </a:xfrm>
                    <a:prstGeom prst="rect">
                      <a:avLst/>
                    </a:prstGeom>
                    <a:solidFill>
                      <a:srgbClr val="B3A2C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18" name="Rectangle 217"/>
                <p:cNvSpPr/>
                <p:nvPr/>
              </p:nvSpPr>
              <p:spPr>
                <a:xfrm>
                  <a:off x="2858484" y="1803400"/>
                  <a:ext cx="1339851" cy="25200"/>
                </a:xfrm>
                <a:prstGeom prst="rect">
                  <a:avLst/>
                </a:prstGeom>
                <a:solidFill>
                  <a:srgbClr val="B3A2C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6" name="Rectangle 215"/>
              <p:cNvSpPr/>
              <p:nvPr/>
            </p:nvSpPr>
            <p:spPr>
              <a:xfrm>
                <a:off x="4114799" y="1857375"/>
                <a:ext cx="904420" cy="45719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8" name="Rectangle 147"/>
            <p:cNvSpPr/>
            <p:nvPr/>
          </p:nvSpPr>
          <p:spPr>
            <a:xfrm>
              <a:off x="3557116" y="596217"/>
              <a:ext cx="5095818" cy="17139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99224" y="596217"/>
              <a:ext cx="144000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957806" y="596217"/>
              <a:ext cx="43200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288058" y="596217"/>
              <a:ext cx="36000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4324058" y="596217"/>
              <a:ext cx="43200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795646" y="596217"/>
              <a:ext cx="72000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4908991" y="596217"/>
              <a:ext cx="144000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304823" y="596217"/>
              <a:ext cx="108000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5439216" y="596217"/>
              <a:ext cx="144000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5602987" y="596217"/>
              <a:ext cx="242188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5947875" y="596217"/>
              <a:ext cx="115200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5716641" y="596217"/>
              <a:ext cx="10800" cy="17139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5773791" y="596217"/>
              <a:ext cx="10800" cy="17139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6100275" y="596217"/>
              <a:ext cx="242188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6445163" y="596217"/>
              <a:ext cx="115200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6213929" y="596217"/>
              <a:ext cx="10800" cy="17139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6620975" y="596217"/>
              <a:ext cx="242188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6965863" y="596217"/>
              <a:ext cx="115200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6734629" y="596217"/>
              <a:ext cx="10800" cy="17139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7132150" y="596217"/>
              <a:ext cx="242188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7477038" y="596217"/>
              <a:ext cx="115200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7245804" y="596217"/>
              <a:ext cx="10800" cy="17139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7640150" y="596217"/>
              <a:ext cx="242188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7985038" y="596217"/>
              <a:ext cx="115200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7753804" y="596217"/>
              <a:ext cx="10800" cy="17139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8157675" y="596217"/>
              <a:ext cx="242188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8502563" y="596217"/>
              <a:ext cx="115200" cy="17139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8271329" y="596217"/>
              <a:ext cx="10800" cy="17139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967990" y="928214"/>
              <a:ext cx="4482278" cy="177800"/>
              <a:chOff x="956938" y="891432"/>
              <a:chExt cx="4482278" cy="177800"/>
            </a:xfrm>
          </p:grpSpPr>
          <p:grpSp>
            <p:nvGrpSpPr>
              <p:cNvPr id="203" name="Group 202"/>
              <p:cNvGrpSpPr/>
              <p:nvPr/>
            </p:nvGrpSpPr>
            <p:grpSpPr>
              <a:xfrm>
                <a:off x="956938" y="891432"/>
                <a:ext cx="3028950" cy="177800"/>
                <a:chOff x="2311400" y="1803400"/>
                <a:chExt cx="3513899" cy="105400"/>
              </a:xfrm>
              <a:effectLst/>
            </p:grpSpPr>
            <p:grpSp>
              <p:nvGrpSpPr>
                <p:cNvPr id="204" name="Group 203"/>
                <p:cNvGrpSpPr/>
                <p:nvPr/>
              </p:nvGrpSpPr>
              <p:grpSpPr>
                <a:xfrm>
                  <a:off x="2311400" y="1803400"/>
                  <a:ext cx="3513899" cy="105400"/>
                  <a:chOff x="2311400" y="1803400"/>
                  <a:chExt cx="3513899" cy="105400"/>
                </a:xfrm>
              </p:grpSpPr>
              <p:grpSp>
                <p:nvGrpSpPr>
                  <p:cNvPr id="206" name="Group 205"/>
                  <p:cNvGrpSpPr/>
                  <p:nvPr/>
                </p:nvGrpSpPr>
                <p:grpSpPr>
                  <a:xfrm>
                    <a:off x="2311400" y="1803400"/>
                    <a:ext cx="3513899" cy="105400"/>
                    <a:chOff x="2311400" y="1803400"/>
                    <a:chExt cx="3513899" cy="105400"/>
                  </a:xfrm>
                </p:grpSpPr>
                <p:sp>
                  <p:nvSpPr>
                    <p:cNvPr id="208" name="Rectangle 207"/>
                    <p:cNvSpPr/>
                    <p:nvPr/>
                  </p:nvSpPr>
                  <p:spPr>
                    <a:xfrm>
                      <a:off x="5533200" y="1807200"/>
                      <a:ext cx="292099" cy="101600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09" name="Group 208"/>
                    <p:cNvGrpSpPr/>
                    <p:nvPr/>
                  </p:nvGrpSpPr>
                  <p:grpSpPr>
                    <a:xfrm>
                      <a:off x="2311400" y="1803400"/>
                      <a:ext cx="3223213" cy="104775"/>
                      <a:chOff x="2311400" y="1803400"/>
                      <a:chExt cx="3223213" cy="104775"/>
                    </a:xfrm>
                  </p:grpSpPr>
                  <p:sp>
                    <p:nvSpPr>
                      <p:cNvPr id="210" name="Rectangle 209"/>
                      <p:cNvSpPr/>
                      <p:nvPr/>
                    </p:nvSpPr>
                    <p:spPr>
                      <a:xfrm>
                        <a:off x="2311400" y="1803400"/>
                        <a:ext cx="601133" cy="10160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" name="Rectangle 210"/>
                      <p:cNvSpPr/>
                      <p:nvPr/>
                    </p:nvSpPr>
                    <p:spPr>
                      <a:xfrm>
                        <a:off x="2912533" y="1803400"/>
                        <a:ext cx="1202266" cy="101600"/>
                      </a:xfrm>
                      <a:prstGeom prst="rect">
                        <a:avLst/>
                      </a:prstGeom>
                      <a:solidFill>
                        <a:srgbClr val="77933C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2" name="Rectangle 211"/>
                      <p:cNvSpPr/>
                      <p:nvPr/>
                    </p:nvSpPr>
                    <p:spPr>
                      <a:xfrm>
                        <a:off x="4421247" y="1806575"/>
                        <a:ext cx="1113366" cy="101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" name="Rectangle 212"/>
                      <p:cNvSpPr/>
                      <p:nvPr/>
                    </p:nvSpPr>
                    <p:spPr>
                      <a:xfrm>
                        <a:off x="4114800" y="1803400"/>
                        <a:ext cx="1339851" cy="53975"/>
                      </a:xfrm>
                      <a:prstGeom prst="rect">
                        <a:avLst/>
                      </a:prstGeom>
                      <a:solidFill>
                        <a:srgbClr val="B3A2C7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07" name="Rectangle 206"/>
                  <p:cNvSpPr/>
                  <p:nvPr/>
                </p:nvSpPr>
                <p:spPr>
                  <a:xfrm>
                    <a:off x="2912533" y="1803400"/>
                    <a:ext cx="1339851" cy="25200"/>
                  </a:xfrm>
                  <a:prstGeom prst="rect">
                    <a:avLst/>
                  </a:prstGeom>
                  <a:solidFill>
                    <a:srgbClr val="B3A2C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5" name="Rectangle 204"/>
                <p:cNvSpPr/>
                <p:nvPr/>
              </p:nvSpPr>
              <p:spPr>
                <a:xfrm>
                  <a:off x="4118956" y="1857375"/>
                  <a:ext cx="904420" cy="4571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1" name="Rectangle 280"/>
              <p:cNvSpPr/>
              <p:nvPr/>
            </p:nvSpPr>
            <p:spPr>
              <a:xfrm>
                <a:off x="3957805" y="897842"/>
                <a:ext cx="1481411" cy="1713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956938" y="1218077"/>
              <a:ext cx="4482278" cy="177800"/>
              <a:chOff x="956938" y="1144508"/>
              <a:chExt cx="4482278" cy="177800"/>
            </a:xfrm>
          </p:grpSpPr>
          <p:grpSp>
            <p:nvGrpSpPr>
              <p:cNvPr id="181" name="Group 180"/>
              <p:cNvGrpSpPr/>
              <p:nvPr/>
            </p:nvGrpSpPr>
            <p:grpSpPr>
              <a:xfrm>
                <a:off x="956938" y="1144508"/>
                <a:ext cx="3028950" cy="177800"/>
                <a:chOff x="2311400" y="1803400"/>
                <a:chExt cx="3513899" cy="105400"/>
              </a:xfrm>
              <a:effectLst/>
            </p:grpSpPr>
            <p:grpSp>
              <p:nvGrpSpPr>
                <p:cNvPr id="182" name="Group 181"/>
                <p:cNvGrpSpPr/>
                <p:nvPr/>
              </p:nvGrpSpPr>
              <p:grpSpPr>
                <a:xfrm>
                  <a:off x="2311400" y="1803400"/>
                  <a:ext cx="3513899" cy="105400"/>
                  <a:chOff x="2311400" y="1803400"/>
                  <a:chExt cx="3513899" cy="105400"/>
                </a:xfrm>
              </p:grpSpPr>
              <p:grpSp>
                <p:nvGrpSpPr>
                  <p:cNvPr id="184" name="Group 183"/>
                  <p:cNvGrpSpPr/>
                  <p:nvPr/>
                </p:nvGrpSpPr>
                <p:grpSpPr>
                  <a:xfrm>
                    <a:off x="2311400" y="1803400"/>
                    <a:ext cx="3513899" cy="105400"/>
                    <a:chOff x="2311400" y="1803400"/>
                    <a:chExt cx="3513899" cy="105400"/>
                  </a:xfrm>
                </p:grpSpPr>
                <p:sp>
                  <p:nvSpPr>
                    <p:cNvPr id="186" name="Rectangle 185"/>
                    <p:cNvSpPr/>
                    <p:nvPr/>
                  </p:nvSpPr>
                  <p:spPr>
                    <a:xfrm>
                      <a:off x="5533200" y="1807200"/>
                      <a:ext cx="292099" cy="101600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87" name="Group 186"/>
                    <p:cNvGrpSpPr/>
                    <p:nvPr/>
                  </p:nvGrpSpPr>
                  <p:grpSpPr>
                    <a:xfrm>
                      <a:off x="2311400" y="1803400"/>
                      <a:ext cx="3223213" cy="104775"/>
                      <a:chOff x="2311400" y="1803400"/>
                      <a:chExt cx="3223213" cy="104775"/>
                    </a:xfrm>
                  </p:grpSpPr>
                  <p:sp>
                    <p:nvSpPr>
                      <p:cNvPr id="188" name="Rectangle 187"/>
                      <p:cNvSpPr/>
                      <p:nvPr/>
                    </p:nvSpPr>
                    <p:spPr>
                      <a:xfrm>
                        <a:off x="2311400" y="1803400"/>
                        <a:ext cx="601133" cy="10160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9" name="Rectangle 188"/>
                      <p:cNvSpPr/>
                      <p:nvPr/>
                    </p:nvSpPr>
                    <p:spPr>
                      <a:xfrm>
                        <a:off x="2912533" y="1803400"/>
                        <a:ext cx="1202266" cy="101600"/>
                      </a:xfrm>
                      <a:prstGeom prst="rect">
                        <a:avLst/>
                      </a:prstGeom>
                      <a:solidFill>
                        <a:srgbClr val="77933C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" name="Rectangle 189"/>
                      <p:cNvSpPr/>
                      <p:nvPr/>
                    </p:nvSpPr>
                    <p:spPr>
                      <a:xfrm>
                        <a:off x="4421247" y="1806575"/>
                        <a:ext cx="1113366" cy="101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1" name="Rectangle 190"/>
                      <p:cNvSpPr/>
                      <p:nvPr/>
                    </p:nvSpPr>
                    <p:spPr>
                      <a:xfrm>
                        <a:off x="4114800" y="1803400"/>
                        <a:ext cx="1339851" cy="53975"/>
                      </a:xfrm>
                      <a:prstGeom prst="rect">
                        <a:avLst/>
                      </a:prstGeom>
                      <a:solidFill>
                        <a:srgbClr val="B3A2C7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185" name="Rectangle 184"/>
                  <p:cNvSpPr/>
                  <p:nvPr/>
                </p:nvSpPr>
                <p:spPr>
                  <a:xfrm>
                    <a:off x="2912533" y="1803400"/>
                    <a:ext cx="1339851" cy="25200"/>
                  </a:xfrm>
                  <a:prstGeom prst="rect">
                    <a:avLst/>
                  </a:prstGeom>
                  <a:solidFill>
                    <a:srgbClr val="B3A2C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83" name="Rectangle 182"/>
                <p:cNvSpPr/>
                <p:nvPr/>
              </p:nvSpPr>
              <p:spPr>
                <a:xfrm>
                  <a:off x="4114799" y="1857375"/>
                  <a:ext cx="904420" cy="4571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2" name="Rectangle 281"/>
              <p:cNvSpPr/>
              <p:nvPr/>
            </p:nvSpPr>
            <p:spPr>
              <a:xfrm>
                <a:off x="3957805" y="1149864"/>
                <a:ext cx="1481411" cy="1713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956938" y="1469942"/>
              <a:ext cx="4482278" cy="177800"/>
              <a:chOff x="956938" y="1419536"/>
              <a:chExt cx="4482278" cy="177800"/>
            </a:xfrm>
          </p:grpSpPr>
          <p:grpSp>
            <p:nvGrpSpPr>
              <p:cNvPr id="192" name="Group 191"/>
              <p:cNvGrpSpPr/>
              <p:nvPr/>
            </p:nvGrpSpPr>
            <p:grpSpPr>
              <a:xfrm>
                <a:off x="956938" y="1419536"/>
                <a:ext cx="3028950" cy="177800"/>
                <a:chOff x="2311400" y="1803400"/>
                <a:chExt cx="3513899" cy="105400"/>
              </a:xfrm>
              <a:effectLst/>
            </p:grpSpPr>
            <p:grpSp>
              <p:nvGrpSpPr>
                <p:cNvPr id="193" name="Group 192"/>
                <p:cNvGrpSpPr/>
                <p:nvPr/>
              </p:nvGrpSpPr>
              <p:grpSpPr>
                <a:xfrm>
                  <a:off x="2311400" y="1803400"/>
                  <a:ext cx="3513899" cy="105400"/>
                  <a:chOff x="2311400" y="1803400"/>
                  <a:chExt cx="3513899" cy="105400"/>
                </a:xfrm>
              </p:grpSpPr>
              <p:grpSp>
                <p:nvGrpSpPr>
                  <p:cNvPr id="195" name="Group 194"/>
                  <p:cNvGrpSpPr/>
                  <p:nvPr/>
                </p:nvGrpSpPr>
                <p:grpSpPr>
                  <a:xfrm>
                    <a:off x="2311400" y="1803400"/>
                    <a:ext cx="3513899" cy="105400"/>
                    <a:chOff x="2311400" y="1803400"/>
                    <a:chExt cx="3513899" cy="105400"/>
                  </a:xfrm>
                </p:grpSpPr>
                <p:sp>
                  <p:nvSpPr>
                    <p:cNvPr id="197" name="Rectangle 196"/>
                    <p:cNvSpPr/>
                    <p:nvPr/>
                  </p:nvSpPr>
                  <p:spPr>
                    <a:xfrm>
                      <a:off x="5533200" y="1807200"/>
                      <a:ext cx="292099" cy="101600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98" name="Group 197"/>
                    <p:cNvGrpSpPr/>
                    <p:nvPr/>
                  </p:nvGrpSpPr>
                  <p:grpSpPr>
                    <a:xfrm>
                      <a:off x="2311400" y="1803400"/>
                      <a:ext cx="3223213" cy="104775"/>
                      <a:chOff x="2311400" y="1803400"/>
                      <a:chExt cx="3223213" cy="104775"/>
                    </a:xfrm>
                  </p:grpSpPr>
                  <p:sp>
                    <p:nvSpPr>
                      <p:cNvPr id="199" name="Rectangle 198"/>
                      <p:cNvSpPr/>
                      <p:nvPr/>
                    </p:nvSpPr>
                    <p:spPr>
                      <a:xfrm>
                        <a:off x="2311400" y="1803400"/>
                        <a:ext cx="601133" cy="10160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0" name="Rectangle 199"/>
                      <p:cNvSpPr/>
                      <p:nvPr/>
                    </p:nvSpPr>
                    <p:spPr>
                      <a:xfrm>
                        <a:off x="2912533" y="1803400"/>
                        <a:ext cx="1202266" cy="101600"/>
                      </a:xfrm>
                      <a:prstGeom prst="rect">
                        <a:avLst/>
                      </a:prstGeom>
                      <a:solidFill>
                        <a:srgbClr val="77933C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1" name="Rectangle 200"/>
                      <p:cNvSpPr/>
                      <p:nvPr/>
                    </p:nvSpPr>
                    <p:spPr>
                      <a:xfrm>
                        <a:off x="4421247" y="1806575"/>
                        <a:ext cx="1113366" cy="101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" name="Rectangle 201"/>
                      <p:cNvSpPr/>
                      <p:nvPr/>
                    </p:nvSpPr>
                    <p:spPr>
                      <a:xfrm>
                        <a:off x="4114800" y="1803400"/>
                        <a:ext cx="1339851" cy="53975"/>
                      </a:xfrm>
                      <a:prstGeom prst="rect">
                        <a:avLst/>
                      </a:prstGeom>
                      <a:solidFill>
                        <a:srgbClr val="B3A2C7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196" name="Rectangle 195"/>
                  <p:cNvSpPr/>
                  <p:nvPr/>
                </p:nvSpPr>
                <p:spPr>
                  <a:xfrm>
                    <a:off x="2912533" y="1803400"/>
                    <a:ext cx="1339851" cy="25200"/>
                  </a:xfrm>
                  <a:prstGeom prst="rect">
                    <a:avLst/>
                  </a:prstGeom>
                  <a:solidFill>
                    <a:srgbClr val="B3A2C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94" name="Rectangle 193"/>
                <p:cNvSpPr/>
                <p:nvPr/>
              </p:nvSpPr>
              <p:spPr>
                <a:xfrm>
                  <a:off x="4121580" y="1857375"/>
                  <a:ext cx="904420" cy="4571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3" name="Rectangle 282"/>
              <p:cNvSpPr/>
              <p:nvPr/>
            </p:nvSpPr>
            <p:spPr>
              <a:xfrm>
                <a:off x="3957805" y="1424892"/>
                <a:ext cx="1481411" cy="1713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4" name="Group 283"/>
            <p:cNvGrpSpPr/>
            <p:nvPr/>
          </p:nvGrpSpPr>
          <p:grpSpPr>
            <a:xfrm>
              <a:off x="1472303" y="2069911"/>
              <a:ext cx="2926921" cy="176400"/>
              <a:chOff x="2010036" y="1803400"/>
              <a:chExt cx="3815263" cy="105400"/>
            </a:xfrm>
            <a:effectLst/>
          </p:grpSpPr>
          <p:grpSp>
            <p:nvGrpSpPr>
              <p:cNvPr id="285" name="Group 284"/>
              <p:cNvGrpSpPr/>
              <p:nvPr/>
            </p:nvGrpSpPr>
            <p:grpSpPr>
              <a:xfrm>
                <a:off x="2010036" y="1803400"/>
                <a:ext cx="3815263" cy="105400"/>
                <a:chOff x="2010036" y="1803400"/>
                <a:chExt cx="3815263" cy="105400"/>
              </a:xfrm>
            </p:grpSpPr>
            <p:grpSp>
              <p:nvGrpSpPr>
                <p:cNvPr id="287" name="Group 286"/>
                <p:cNvGrpSpPr/>
                <p:nvPr/>
              </p:nvGrpSpPr>
              <p:grpSpPr>
                <a:xfrm>
                  <a:off x="2010036" y="1803400"/>
                  <a:ext cx="3815263" cy="105400"/>
                  <a:chOff x="2010036" y="1803400"/>
                  <a:chExt cx="3815263" cy="105400"/>
                </a:xfrm>
              </p:grpSpPr>
              <p:sp>
                <p:nvSpPr>
                  <p:cNvPr id="289" name="Rectangle 288"/>
                  <p:cNvSpPr/>
                  <p:nvPr/>
                </p:nvSpPr>
                <p:spPr>
                  <a:xfrm>
                    <a:off x="5533200" y="1807200"/>
                    <a:ext cx="292099" cy="101600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90" name="Group 289"/>
                  <p:cNvGrpSpPr/>
                  <p:nvPr/>
                </p:nvGrpSpPr>
                <p:grpSpPr>
                  <a:xfrm>
                    <a:off x="2010036" y="1803400"/>
                    <a:ext cx="3524577" cy="104775"/>
                    <a:chOff x="2010036" y="1803400"/>
                    <a:chExt cx="3524577" cy="104775"/>
                  </a:xfrm>
                </p:grpSpPr>
                <p:sp>
                  <p:nvSpPr>
                    <p:cNvPr id="291" name="Rectangle 290"/>
                    <p:cNvSpPr/>
                    <p:nvPr/>
                  </p:nvSpPr>
                  <p:spPr>
                    <a:xfrm>
                      <a:off x="2010036" y="1828600"/>
                      <a:ext cx="902497" cy="46800"/>
                    </a:xfrm>
                    <a:prstGeom prst="rect">
                      <a:avLst/>
                    </a:prstGeom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2" name="Rectangle 291"/>
                    <p:cNvSpPr/>
                    <p:nvPr/>
                  </p:nvSpPr>
                  <p:spPr>
                    <a:xfrm>
                      <a:off x="2912533" y="1803400"/>
                      <a:ext cx="1202266" cy="101600"/>
                    </a:xfrm>
                    <a:prstGeom prst="rect">
                      <a:avLst/>
                    </a:prstGeom>
                    <a:solidFill>
                      <a:srgbClr val="77933C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3" name="Rectangle 292"/>
                    <p:cNvSpPr/>
                    <p:nvPr/>
                  </p:nvSpPr>
                  <p:spPr>
                    <a:xfrm>
                      <a:off x="4421247" y="1806575"/>
                      <a:ext cx="1113366" cy="101600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4" name="Rectangle 293"/>
                    <p:cNvSpPr/>
                    <p:nvPr/>
                  </p:nvSpPr>
                  <p:spPr>
                    <a:xfrm>
                      <a:off x="4057679" y="1803400"/>
                      <a:ext cx="1339850" cy="53975"/>
                    </a:xfrm>
                    <a:prstGeom prst="rect">
                      <a:avLst/>
                    </a:prstGeom>
                    <a:solidFill>
                      <a:srgbClr val="B3A2C7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88" name="Rectangle 287"/>
                <p:cNvSpPr/>
                <p:nvPr/>
              </p:nvSpPr>
              <p:spPr>
                <a:xfrm>
                  <a:off x="2912533" y="1803400"/>
                  <a:ext cx="1339851" cy="25200"/>
                </a:xfrm>
                <a:prstGeom prst="rect">
                  <a:avLst/>
                </a:prstGeom>
                <a:solidFill>
                  <a:srgbClr val="B3A2C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6" name="Rectangle 285"/>
              <p:cNvSpPr/>
              <p:nvPr/>
            </p:nvSpPr>
            <p:spPr>
              <a:xfrm>
                <a:off x="4114799" y="1857375"/>
                <a:ext cx="904420" cy="45719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5" name="Rectangle 224"/>
            <p:cNvSpPr/>
            <p:nvPr/>
          </p:nvSpPr>
          <p:spPr>
            <a:xfrm>
              <a:off x="4320477" y="1755092"/>
              <a:ext cx="1481411" cy="1713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4399224" y="2073875"/>
              <a:ext cx="1481411" cy="1713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475109" y="2410427"/>
              <a:ext cx="4473593" cy="176400"/>
              <a:chOff x="1472303" y="2425511"/>
              <a:chExt cx="4473593" cy="176400"/>
            </a:xfrm>
          </p:grpSpPr>
          <p:grpSp>
            <p:nvGrpSpPr>
              <p:cNvPr id="295" name="Group 294"/>
              <p:cNvGrpSpPr/>
              <p:nvPr/>
            </p:nvGrpSpPr>
            <p:grpSpPr>
              <a:xfrm>
                <a:off x="1472303" y="2425511"/>
                <a:ext cx="2998921" cy="176400"/>
                <a:chOff x="2010036" y="1803400"/>
                <a:chExt cx="3815263" cy="105400"/>
              </a:xfrm>
              <a:effectLst/>
            </p:grpSpPr>
            <p:grpSp>
              <p:nvGrpSpPr>
                <p:cNvPr id="296" name="Group 295"/>
                <p:cNvGrpSpPr/>
                <p:nvPr/>
              </p:nvGrpSpPr>
              <p:grpSpPr>
                <a:xfrm>
                  <a:off x="2010036" y="1803400"/>
                  <a:ext cx="3815263" cy="105400"/>
                  <a:chOff x="2010036" y="1803400"/>
                  <a:chExt cx="3815263" cy="105400"/>
                </a:xfrm>
              </p:grpSpPr>
              <p:grpSp>
                <p:nvGrpSpPr>
                  <p:cNvPr id="298" name="Group 297"/>
                  <p:cNvGrpSpPr/>
                  <p:nvPr/>
                </p:nvGrpSpPr>
                <p:grpSpPr>
                  <a:xfrm>
                    <a:off x="2010036" y="1803400"/>
                    <a:ext cx="3815263" cy="105400"/>
                    <a:chOff x="2010036" y="1803400"/>
                    <a:chExt cx="3815263" cy="105400"/>
                  </a:xfrm>
                </p:grpSpPr>
                <p:sp>
                  <p:nvSpPr>
                    <p:cNvPr id="300" name="Rectangle 299"/>
                    <p:cNvSpPr/>
                    <p:nvPr/>
                  </p:nvSpPr>
                  <p:spPr>
                    <a:xfrm>
                      <a:off x="5533200" y="1807200"/>
                      <a:ext cx="292099" cy="101600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01" name="Group 300"/>
                    <p:cNvGrpSpPr/>
                    <p:nvPr/>
                  </p:nvGrpSpPr>
                  <p:grpSpPr>
                    <a:xfrm>
                      <a:off x="2010036" y="1803400"/>
                      <a:ext cx="3524577" cy="104775"/>
                      <a:chOff x="2010036" y="1803400"/>
                      <a:chExt cx="3524577" cy="104775"/>
                    </a:xfrm>
                  </p:grpSpPr>
                  <p:sp>
                    <p:nvSpPr>
                      <p:cNvPr id="302" name="Rectangle 301"/>
                      <p:cNvSpPr/>
                      <p:nvPr/>
                    </p:nvSpPr>
                    <p:spPr>
                      <a:xfrm>
                        <a:off x="2010036" y="1828600"/>
                        <a:ext cx="902497" cy="4680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3" name="Rectangle 302"/>
                      <p:cNvSpPr/>
                      <p:nvPr/>
                    </p:nvSpPr>
                    <p:spPr>
                      <a:xfrm>
                        <a:off x="2912533" y="1803400"/>
                        <a:ext cx="1202266" cy="101600"/>
                      </a:xfrm>
                      <a:prstGeom prst="rect">
                        <a:avLst/>
                      </a:prstGeom>
                      <a:solidFill>
                        <a:srgbClr val="77933C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4" name="Rectangle 303"/>
                      <p:cNvSpPr/>
                      <p:nvPr/>
                    </p:nvSpPr>
                    <p:spPr>
                      <a:xfrm>
                        <a:off x="4421247" y="1806575"/>
                        <a:ext cx="1113366" cy="101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5" name="Rectangle 304"/>
                      <p:cNvSpPr/>
                      <p:nvPr/>
                    </p:nvSpPr>
                    <p:spPr>
                      <a:xfrm>
                        <a:off x="4059051" y="1803400"/>
                        <a:ext cx="1339850" cy="53975"/>
                      </a:xfrm>
                      <a:prstGeom prst="rect">
                        <a:avLst/>
                      </a:prstGeom>
                      <a:solidFill>
                        <a:srgbClr val="B3A2C7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99" name="Rectangle 298"/>
                  <p:cNvSpPr/>
                  <p:nvPr/>
                </p:nvSpPr>
                <p:spPr>
                  <a:xfrm>
                    <a:off x="2856783" y="1803400"/>
                    <a:ext cx="1339852" cy="25200"/>
                  </a:xfrm>
                  <a:prstGeom prst="rect">
                    <a:avLst/>
                  </a:prstGeom>
                  <a:solidFill>
                    <a:srgbClr val="B3A2C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97" name="Rectangle 296"/>
                <p:cNvSpPr/>
                <p:nvPr/>
              </p:nvSpPr>
              <p:spPr>
                <a:xfrm>
                  <a:off x="4114799" y="1857375"/>
                  <a:ext cx="904421" cy="4571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7" name="Rectangle 226"/>
              <p:cNvSpPr/>
              <p:nvPr/>
            </p:nvSpPr>
            <p:spPr>
              <a:xfrm>
                <a:off x="4464485" y="2430521"/>
                <a:ext cx="1481411" cy="1713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1472303" y="2723961"/>
              <a:ext cx="4627972" cy="178951"/>
              <a:chOff x="1472303" y="2723961"/>
              <a:chExt cx="4627972" cy="178951"/>
            </a:xfrm>
          </p:grpSpPr>
          <p:grpSp>
            <p:nvGrpSpPr>
              <p:cNvPr id="306" name="Group 305"/>
              <p:cNvGrpSpPr/>
              <p:nvPr/>
            </p:nvGrpSpPr>
            <p:grpSpPr>
              <a:xfrm>
                <a:off x="1472303" y="2723961"/>
                <a:ext cx="3323343" cy="176400"/>
                <a:chOff x="2010036" y="1803400"/>
                <a:chExt cx="3815263" cy="105400"/>
              </a:xfrm>
              <a:effectLst/>
            </p:grpSpPr>
            <p:grpSp>
              <p:nvGrpSpPr>
                <p:cNvPr id="307" name="Group 306"/>
                <p:cNvGrpSpPr/>
                <p:nvPr/>
              </p:nvGrpSpPr>
              <p:grpSpPr>
                <a:xfrm>
                  <a:off x="2010036" y="1803400"/>
                  <a:ext cx="3815263" cy="105400"/>
                  <a:chOff x="2010036" y="1803400"/>
                  <a:chExt cx="3815263" cy="105400"/>
                </a:xfrm>
              </p:grpSpPr>
              <p:grpSp>
                <p:nvGrpSpPr>
                  <p:cNvPr id="309" name="Group 308"/>
                  <p:cNvGrpSpPr/>
                  <p:nvPr/>
                </p:nvGrpSpPr>
                <p:grpSpPr>
                  <a:xfrm>
                    <a:off x="2010036" y="1803400"/>
                    <a:ext cx="3815263" cy="105400"/>
                    <a:chOff x="2010036" y="1803400"/>
                    <a:chExt cx="3815263" cy="105400"/>
                  </a:xfrm>
                </p:grpSpPr>
                <p:sp>
                  <p:nvSpPr>
                    <p:cNvPr id="311" name="Rectangle 310"/>
                    <p:cNvSpPr/>
                    <p:nvPr/>
                  </p:nvSpPr>
                  <p:spPr>
                    <a:xfrm>
                      <a:off x="5533200" y="1807200"/>
                      <a:ext cx="292099" cy="101600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12" name="Group 311"/>
                    <p:cNvGrpSpPr/>
                    <p:nvPr/>
                  </p:nvGrpSpPr>
                  <p:grpSpPr>
                    <a:xfrm>
                      <a:off x="2010036" y="1803400"/>
                      <a:ext cx="3524577" cy="104775"/>
                      <a:chOff x="2010036" y="1803400"/>
                      <a:chExt cx="3524577" cy="104775"/>
                    </a:xfrm>
                  </p:grpSpPr>
                  <p:sp>
                    <p:nvSpPr>
                      <p:cNvPr id="313" name="Rectangle 312"/>
                      <p:cNvSpPr/>
                      <p:nvPr/>
                    </p:nvSpPr>
                    <p:spPr>
                      <a:xfrm>
                        <a:off x="2010036" y="1828600"/>
                        <a:ext cx="902497" cy="4680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5" name="Rectangle 314"/>
                      <p:cNvSpPr/>
                      <p:nvPr/>
                    </p:nvSpPr>
                    <p:spPr>
                      <a:xfrm>
                        <a:off x="2912533" y="1803400"/>
                        <a:ext cx="1202266" cy="101600"/>
                      </a:xfrm>
                      <a:prstGeom prst="rect">
                        <a:avLst/>
                      </a:prstGeom>
                      <a:solidFill>
                        <a:srgbClr val="77933C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6" name="Rectangle 315"/>
                      <p:cNvSpPr/>
                      <p:nvPr/>
                    </p:nvSpPr>
                    <p:spPr>
                      <a:xfrm>
                        <a:off x="4421247" y="1806575"/>
                        <a:ext cx="1113366" cy="101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7" name="Rectangle 316"/>
                      <p:cNvSpPr/>
                      <p:nvPr/>
                    </p:nvSpPr>
                    <p:spPr>
                      <a:xfrm>
                        <a:off x="4064493" y="1803400"/>
                        <a:ext cx="1339851" cy="53975"/>
                      </a:xfrm>
                      <a:prstGeom prst="rect">
                        <a:avLst/>
                      </a:prstGeom>
                      <a:solidFill>
                        <a:srgbClr val="B3A2C7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310" name="Rectangle 309"/>
                  <p:cNvSpPr/>
                  <p:nvPr/>
                </p:nvSpPr>
                <p:spPr>
                  <a:xfrm>
                    <a:off x="2862226" y="1803400"/>
                    <a:ext cx="1339851" cy="25200"/>
                  </a:xfrm>
                  <a:prstGeom prst="rect">
                    <a:avLst/>
                  </a:prstGeom>
                  <a:solidFill>
                    <a:srgbClr val="B3A2C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08" name="Rectangle 307"/>
                <p:cNvSpPr/>
                <p:nvPr/>
              </p:nvSpPr>
              <p:spPr>
                <a:xfrm>
                  <a:off x="4114799" y="1855181"/>
                  <a:ext cx="904420" cy="4571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8" name="Rectangle 227"/>
              <p:cNvSpPr/>
              <p:nvPr/>
            </p:nvSpPr>
            <p:spPr>
              <a:xfrm>
                <a:off x="4795646" y="2731522"/>
                <a:ext cx="1304629" cy="1713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962487" y="2995541"/>
              <a:ext cx="4251443" cy="177800"/>
              <a:chOff x="1731637" y="3001951"/>
              <a:chExt cx="4251443" cy="177800"/>
            </a:xfrm>
          </p:grpSpPr>
          <p:grpSp>
            <p:nvGrpSpPr>
              <p:cNvPr id="318" name="Group 317"/>
              <p:cNvGrpSpPr/>
              <p:nvPr/>
            </p:nvGrpSpPr>
            <p:grpSpPr>
              <a:xfrm>
                <a:off x="1731637" y="3001951"/>
                <a:ext cx="3177354" cy="177800"/>
                <a:chOff x="2311400" y="1803400"/>
                <a:chExt cx="3513899" cy="105400"/>
              </a:xfrm>
              <a:effectLst/>
            </p:grpSpPr>
            <p:grpSp>
              <p:nvGrpSpPr>
                <p:cNvPr id="319" name="Group 318"/>
                <p:cNvGrpSpPr/>
                <p:nvPr/>
              </p:nvGrpSpPr>
              <p:grpSpPr>
                <a:xfrm>
                  <a:off x="2311400" y="1803400"/>
                  <a:ext cx="3513899" cy="105400"/>
                  <a:chOff x="2311400" y="1803400"/>
                  <a:chExt cx="3513899" cy="105400"/>
                </a:xfrm>
              </p:grpSpPr>
              <p:grpSp>
                <p:nvGrpSpPr>
                  <p:cNvPr id="321" name="Group 320"/>
                  <p:cNvGrpSpPr/>
                  <p:nvPr/>
                </p:nvGrpSpPr>
                <p:grpSpPr>
                  <a:xfrm>
                    <a:off x="2311400" y="1803400"/>
                    <a:ext cx="3513899" cy="105400"/>
                    <a:chOff x="2311400" y="1803400"/>
                    <a:chExt cx="3513899" cy="105400"/>
                  </a:xfrm>
                </p:grpSpPr>
                <p:sp>
                  <p:nvSpPr>
                    <p:cNvPr id="323" name="Rectangle 322"/>
                    <p:cNvSpPr/>
                    <p:nvPr/>
                  </p:nvSpPr>
                  <p:spPr>
                    <a:xfrm>
                      <a:off x="5533200" y="1807200"/>
                      <a:ext cx="292099" cy="101600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24" name="Group 323"/>
                    <p:cNvGrpSpPr/>
                    <p:nvPr/>
                  </p:nvGrpSpPr>
                  <p:grpSpPr>
                    <a:xfrm>
                      <a:off x="2311400" y="1803400"/>
                      <a:ext cx="3223213" cy="104775"/>
                      <a:chOff x="2311400" y="1803400"/>
                      <a:chExt cx="3223213" cy="104775"/>
                    </a:xfrm>
                  </p:grpSpPr>
                  <p:sp>
                    <p:nvSpPr>
                      <p:cNvPr id="325" name="Rectangle 324"/>
                      <p:cNvSpPr/>
                      <p:nvPr/>
                    </p:nvSpPr>
                    <p:spPr>
                      <a:xfrm>
                        <a:off x="2311400" y="1803400"/>
                        <a:ext cx="601133" cy="10160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7" name="Rectangle 356"/>
                      <p:cNvSpPr/>
                      <p:nvPr/>
                    </p:nvSpPr>
                    <p:spPr>
                      <a:xfrm>
                        <a:off x="2912533" y="1803400"/>
                        <a:ext cx="1202266" cy="101600"/>
                      </a:xfrm>
                      <a:prstGeom prst="rect">
                        <a:avLst/>
                      </a:prstGeom>
                      <a:solidFill>
                        <a:srgbClr val="77933C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8" name="Rectangle 357"/>
                      <p:cNvSpPr/>
                      <p:nvPr/>
                    </p:nvSpPr>
                    <p:spPr>
                      <a:xfrm>
                        <a:off x="4421247" y="1806575"/>
                        <a:ext cx="1113366" cy="101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9" name="Rectangle 358"/>
                      <p:cNvSpPr/>
                      <p:nvPr/>
                    </p:nvSpPr>
                    <p:spPr>
                      <a:xfrm>
                        <a:off x="4066338" y="1803400"/>
                        <a:ext cx="1339851" cy="53975"/>
                      </a:xfrm>
                      <a:prstGeom prst="rect">
                        <a:avLst/>
                      </a:prstGeom>
                      <a:solidFill>
                        <a:srgbClr val="B3A2C7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322" name="Rectangle 321"/>
                  <p:cNvSpPr/>
                  <p:nvPr/>
                </p:nvSpPr>
                <p:spPr>
                  <a:xfrm>
                    <a:off x="2864070" y="1803400"/>
                    <a:ext cx="1339851" cy="25200"/>
                  </a:xfrm>
                  <a:prstGeom prst="rect">
                    <a:avLst/>
                  </a:prstGeom>
                  <a:solidFill>
                    <a:srgbClr val="B3A2C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20" name="Rectangle 319"/>
                <p:cNvSpPr/>
                <p:nvPr/>
              </p:nvSpPr>
              <p:spPr>
                <a:xfrm>
                  <a:off x="4114799" y="1857375"/>
                  <a:ext cx="904420" cy="4571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9" name="Rectangle 228"/>
              <p:cNvSpPr/>
              <p:nvPr/>
            </p:nvSpPr>
            <p:spPr>
              <a:xfrm>
                <a:off x="4908992" y="3008361"/>
                <a:ext cx="1074088" cy="1713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962487" y="3631597"/>
              <a:ext cx="4482676" cy="178329"/>
              <a:chOff x="1731636" y="3600261"/>
              <a:chExt cx="4482676" cy="178329"/>
            </a:xfrm>
          </p:grpSpPr>
          <p:grpSp>
            <p:nvGrpSpPr>
              <p:cNvPr id="180" name="Group 179"/>
              <p:cNvGrpSpPr/>
              <p:nvPr/>
            </p:nvGrpSpPr>
            <p:grpSpPr>
              <a:xfrm>
                <a:off x="1731636" y="3600261"/>
                <a:ext cx="3707579" cy="176400"/>
                <a:chOff x="2010036" y="1803400"/>
                <a:chExt cx="3815263" cy="105400"/>
              </a:xfrm>
              <a:effectLst/>
            </p:grpSpPr>
            <p:grpSp>
              <p:nvGrpSpPr>
                <p:cNvPr id="314" name="Group 313"/>
                <p:cNvGrpSpPr/>
                <p:nvPr/>
              </p:nvGrpSpPr>
              <p:grpSpPr>
                <a:xfrm>
                  <a:off x="2010036" y="1803400"/>
                  <a:ext cx="3815263" cy="105400"/>
                  <a:chOff x="2010036" y="1803400"/>
                  <a:chExt cx="3815263" cy="105400"/>
                </a:xfrm>
              </p:grpSpPr>
              <p:grpSp>
                <p:nvGrpSpPr>
                  <p:cNvPr id="327" name="Group 326"/>
                  <p:cNvGrpSpPr/>
                  <p:nvPr/>
                </p:nvGrpSpPr>
                <p:grpSpPr>
                  <a:xfrm>
                    <a:off x="2010036" y="1803400"/>
                    <a:ext cx="3815263" cy="105400"/>
                    <a:chOff x="2010036" y="1803400"/>
                    <a:chExt cx="3815263" cy="105400"/>
                  </a:xfrm>
                </p:grpSpPr>
                <p:sp>
                  <p:nvSpPr>
                    <p:cNvPr id="329" name="Rectangle 328"/>
                    <p:cNvSpPr/>
                    <p:nvPr/>
                  </p:nvSpPr>
                  <p:spPr>
                    <a:xfrm>
                      <a:off x="5533200" y="1807200"/>
                      <a:ext cx="292099" cy="101600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30" name="Group 329"/>
                    <p:cNvGrpSpPr/>
                    <p:nvPr/>
                  </p:nvGrpSpPr>
                  <p:grpSpPr>
                    <a:xfrm>
                      <a:off x="2010036" y="1803400"/>
                      <a:ext cx="3524577" cy="104775"/>
                      <a:chOff x="2010036" y="1803400"/>
                      <a:chExt cx="3524577" cy="104775"/>
                    </a:xfrm>
                  </p:grpSpPr>
                  <p:sp>
                    <p:nvSpPr>
                      <p:cNvPr id="331" name="Rectangle 330"/>
                      <p:cNvSpPr/>
                      <p:nvPr/>
                    </p:nvSpPr>
                    <p:spPr>
                      <a:xfrm>
                        <a:off x="2010036" y="1828600"/>
                        <a:ext cx="902497" cy="4680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2" name="Rectangle 331"/>
                      <p:cNvSpPr/>
                      <p:nvPr/>
                    </p:nvSpPr>
                    <p:spPr>
                      <a:xfrm>
                        <a:off x="2912533" y="1803400"/>
                        <a:ext cx="1202266" cy="101600"/>
                      </a:xfrm>
                      <a:prstGeom prst="rect">
                        <a:avLst/>
                      </a:prstGeom>
                      <a:solidFill>
                        <a:srgbClr val="77933C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3" name="Rectangle 332"/>
                      <p:cNvSpPr/>
                      <p:nvPr/>
                    </p:nvSpPr>
                    <p:spPr>
                      <a:xfrm>
                        <a:off x="4421247" y="1806575"/>
                        <a:ext cx="1113366" cy="101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4" name="Rectangle 333"/>
                      <p:cNvSpPr/>
                      <p:nvPr/>
                    </p:nvSpPr>
                    <p:spPr>
                      <a:xfrm>
                        <a:off x="4069707" y="1803400"/>
                        <a:ext cx="1339851" cy="53975"/>
                      </a:xfrm>
                      <a:prstGeom prst="rect">
                        <a:avLst/>
                      </a:prstGeom>
                      <a:solidFill>
                        <a:srgbClr val="B3A2C7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328" name="Rectangle 327"/>
                  <p:cNvSpPr/>
                  <p:nvPr/>
                </p:nvSpPr>
                <p:spPr>
                  <a:xfrm>
                    <a:off x="2867439" y="1803400"/>
                    <a:ext cx="1339851" cy="25200"/>
                  </a:xfrm>
                  <a:prstGeom prst="rect">
                    <a:avLst/>
                  </a:prstGeom>
                  <a:solidFill>
                    <a:srgbClr val="B3A2C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26" name="Rectangle 325"/>
                <p:cNvSpPr/>
                <p:nvPr/>
              </p:nvSpPr>
              <p:spPr>
                <a:xfrm>
                  <a:off x="4114799" y="1854943"/>
                  <a:ext cx="904420" cy="4571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1" name="Rectangle 230"/>
              <p:cNvSpPr/>
              <p:nvPr/>
            </p:nvSpPr>
            <p:spPr>
              <a:xfrm>
                <a:off x="5436633" y="3607200"/>
                <a:ext cx="777679" cy="1713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962487" y="3967077"/>
              <a:ext cx="4597876" cy="177750"/>
              <a:chOff x="1730514" y="3943161"/>
              <a:chExt cx="4597876" cy="177750"/>
            </a:xfrm>
          </p:grpSpPr>
          <p:grpSp>
            <p:nvGrpSpPr>
              <p:cNvPr id="335" name="Group 334"/>
              <p:cNvGrpSpPr/>
              <p:nvPr/>
            </p:nvGrpSpPr>
            <p:grpSpPr>
              <a:xfrm>
                <a:off x="1730514" y="3943161"/>
                <a:ext cx="3852702" cy="176400"/>
                <a:chOff x="2010036" y="1803400"/>
                <a:chExt cx="3815263" cy="105400"/>
              </a:xfrm>
              <a:effectLst/>
            </p:grpSpPr>
            <p:grpSp>
              <p:nvGrpSpPr>
                <p:cNvPr id="336" name="Group 335"/>
                <p:cNvGrpSpPr/>
                <p:nvPr/>
              </p:nvGrpSpPr>
              <p:grpSpPr>
                <a:xfrm>
                  <a:off x="2010036" y="1803400"/>
                  <a:ext cx="3815263" cy="105400"/>
                  <a:chOff x="2010036" y="1803400"/>
                  <a:chExt cx="3815263" cy="105400"/>
                </a:xfrm>
              </p:grpSpPr>
              <p:grpSp>
                <p:nvGrpSpPr>
                  <p:cNvPr id="338" name="Group 337"/>
                  <p:cNvGrpSpPr/>
                  <p:nvPr/>
                </p:nvGrpSpPr>
                <p:grpSpPr>
                  <a:xfrm>
                    <a:off x="2010036" y="1803400"/>
                    <a:ext cx="3815263" cy="105400"/>
                    <a:chOff x="2010036" y="1803400"/>
                    <a:chExt cx="3815263" cy="105400"/>
                  </a:xfrm>
                </p:grpSpPr>
                <p:sp>
                  <p:nvSpPr>
                    <p:cNvPr id="340" name="Rectangle 339"/>
                    <p:cNvSpPr/>
                    <p:nvPr/>
                  </p:nvSpPr>
                  <p:spPr>
                    <a:xfrm>
                      <a:off x="5533200" y="1807200"/>
                      <a:ext cx="292099" cy="101600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41" name="Group 340"/>
                    <p:cNvGrpSpPr/>
                    <p:nvPr/>
                  </p:nvGrpSpPr>
                  <p:grpSpPr>
                    <a:xfrm>
                      <a:off x="2010036" y="1803400"/>
                      <a:ext cx="3524577" cy="104775"/>
                      <a:chOff x="2010036" y="1803400"/>
                      <a:chExt cx="3524577" cy="104775"/>
                    </a:xfrm>
                  </p:grpSpPr>
                  <p:sp>
                    <p:nvSpPr>
                      <p:cNvPr id="342" name="Rectangle 341"/>
                      <p:cNvSpPr/>
                      <p:nvPr/>
                    </p:nvSpPr>
                    <p:spPr>
                      <a:xfrm>
                        <a:off x="2010036" y="1828600"/>
                        <a:ext cx="902497" cy="4680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3" name="Rectangle 342"/>
                      <p:cNvSpPr/>
                      <p:nvPr/>
                    </p:nvSpPr>
                    <p:spPr>
                      <a:xfrm>
                        <a:off x="2912533" y="1803400"/>
                        <a:ext cx="1202266" cy="101600"/>
                      </a:xfrm>
                      <a:prstGeom prst="rect">
                        <a:avLst/>
                      </a:prstGeom>
                      <a:solidFill>
                        <a:srgbClr val="77933C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4" name="Rectangle 343"/>
                      <p:cNvSpPr/>
                      <p:nvPr/>
                    </p:nvSpPr>
                    <p:spPr>
                      <a:xfrm>
                        <a:off x="4421247" y="1806575"/>
                        <a:ext cx="1113366" cy="101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5" name="Rectangle 344"/>
                      <p:cNvSpPr/>
                      <p:nvPr/>
                    </p:nvSpPr>
                    <p:spPr>
                      <a:xfrm>
                        <a:off x="4071405" y="1803400"/>
                        <a:ext cx="1339851" cy="53975"/>
                      </a:xfrm>
                      <a:prstGeom prst="rect">
                        <a:avLst/>
                      </a:prstGeom>
                      <a:solidFill>
                        <a:srgbClr val="B3A2C7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339" name="Rectangle 338"/>
                  <p:cNvSpPr/>
                  <p:nvPr/>
                </p:nvSpPr>
                <p:spPr>
                  <a:xfrm>
                    <a:off x="2869138" y="1803400"/>
                    <a:ext cx="1339851" cy="25200"/>
                  </a:xfrm>
                  <a:prstGeom prst="rect">
                    <a:avLst/>
                  </a:prstGeom>
                  <a:solidFill>
                    <a:srgbClr val="B3A2C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37" name="Rectangle 336"/>
                <p:cNvSpPr/>
                <p:nvPr/>
              </p:nvSpPr>
              <p:spPr>
                <a:xfrm>
                  <a:off x="4114799" y="1860001"/>
                  <a:ext cx="904420" cy="4571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2" name="Rectangle 231"/>
              <p:cNvSpPr/>
              <p:nvPr/>
            </p:nvSpPr>
            <p:spPr>
              <a:xfrm>
                <a:off x="5583148" y="3949521"/>
                <a:ext cx="745242" cy="1713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519919" y="4256156"/>
              <a:ext cx="4101055" cy="177800"/>
              <a:chOff x="2513754" y="4274973"/>
              <a:chExt cx="4101055" cy="177800"/>
            </a:xfrm>
          </p:grpSpPr>
          <p:grpSp>
            <p:nvGrpSpPr>
              <p:cNvPr id="360" name="Group 359"/>
              <p:cNvGrpSpPr/>
              <p:nvPr/>
            </p:nvGrpSpPr>
            <p:grpSpPr>
              <a:xfrm>
                <a:off x="2513754" y="4274973"/>
                <a:ext cx="3270837" cy="177800"/>
                <a:chOff x="2311400" y="1803400"/>
                <a:chExt cx="3513899" cy="105400"/>
              </a:xfrm>
              <a:effectLst/>
            </p:grpSpPr>
            <p:grpSp>
              <p:nvGrpSpPr>
                <p:cNvPr id="361" name="Group 360"/>
                <p:cNvGrpSpPr/>
                <p:nvPr/>
              </p:nvGrpSpPr>
              <p:grpSpPr>
                <a:xfrm>
                  <a:off x="2311400" y="1803400"/>
                  <a:ext cx="3513899" cy="105400"/>
                  <a:chOff x="2311400" y="1803400"/>
                  <a:chExt cx="3513899" cy="105400"/>
                </a:xfrm>
              </p:grpSpPr>
              <p:grpSp>
                <p:nvGrpSpPr>
                  <p:cNvPr id="363" name="Group 362"/>
                  <p:cNvGrpSpPr/>
                  <p:nvPr/>
                </p:nvGrpSpPr>
                <p:grpSpPr>
                  <a:xfrm>
                    <a:off x="2311400" y="1803400"/>
                    <a:ext cx="3513899" cy="105400"/>
                    <a:chOff x="2311400" y="1803400"/>
                    <a:chExt cx="3513899" cy="105400"/>
                  </a:xfrm>
                </p:grpSpPr>
                <p:sp>
                  <p:nvSpPr>
                    <p:cNvPr id="365" name="Rectangle 364"/>
                    <p:cNvSpPr/>
                    <p:nvPr/>
                  </p:nvSpPr>
                  <p:spPr>
                    <a:xfrm>
                      <a:off x="5533200" y="1807200"/>
                      <a:ext cx="292099" cy="101600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66" name="Group 365"/>
                    <p:cNvGrpSpPr/>
                    <p:nvPr/>
                  </p:nvGrpSpPr>
                  <p:grpSpPr>
                    <a:xfrm>
                      <a:off x="2311400" y="1803400"/>
                      <a:ext cx="3223213" cy="104775"/>
                      <a:chOff x="2311400" y="1803400"/>
                      <a:chExt cx="3223213" cy="104775"/>
                    </a:xfrm>
                  </p:grpSpPr>
                  <p:sp>
                    <p:nvSpPr>
                      <p:cNvPr id="367" name="Rectangle 366"/>
                      <p:cNvSpPr/>
                      <p:nvPr/>
                    </p:nvSpPr>
                    <p:spPr>
                      <a:xfrm>
                        <a:off x="2311400" y="1803400"/>
                        <a:ext cx="601133" cy="10160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8" name="Rectangle 367"/>
                      <p:cNvSpPr/>
                      <p:nvPr/>
                    </p:nvSpPr>
                    <p:spPr>
                      <a:xfrm>
                        <a:off x="2912533" y="1803400"/>
                        <a:ext cx="1202266" cy="101600"/>
                      </a:xfrm>
                      <a:prstGeom prst="rect">
                        <a:avLst/>
                      </a:prstGeom>
                      <a:solidFill>
                        <a:srgbClr val="77933C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9" name="Rectangle 368"/>
                      <p:cNvSpPr/>
                      <p:nvPr/>
                    </p:nvSpPr>
                    <p:spPr>
                      <a:xfrm>
                        <a:off x="4421247" y="1806575"/>
                        <a:ext cx="1113366" cy="101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0" name="Rectangle 369"/>
                      <p:cNvSpPr/>
                      <p:nvPr/>
                    </p:nvSpPr>
                    <p:spPr>
                      <a:xfrm>
                        <a:off x="4067723" y="1803400"/>
                        <a:ext cx="1339851" cy="53975"/>
                      </a:xfrm>
                      <a:prstGeom prst="rect">
                        <a:avLst/>
                      </a:prstGeom>
                      <a:solidFill>
                        <a:srgbClr val="B3A2C7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364" name="Rectangle 363"/>
                  <p:cNvSpPr/>
                  <p:nvPr/>
                </p:nvSpPr>
                <p:spPr>
                  <a:xfrm>
                    <a:off x="2865456" y="1803400"/>
                    <a:ext cx="1339851" cy="25200"/>
                  </a:xfrm>
                  <a:prstGeom prst="rect">
                    <a:avLst/>
                  </a:prstGeom>
                  <a:solidFill>
                    <a:srgbClr val="B3A2C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62" name="Rectangle 361"/>
                <p:cNvSpPr/>
                <p:nvPr/>
              </p:nvSpPr>
              <p:spPr>
                <a:xfrm>
                  <a:off x="4114799" y="1857375"/>
                  <a:ext cx="904420" cy="4571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3" name="Rectangle 232"/>
              <p:cNvSpPr/>
              <p:nvPr/>
            </p:nvSpPr>
            <p:spPr>
              <a:xfrm>
                <a:off x="5782920" y="4280329"/>
                <a:ext cx="831889" cy="1713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2517297" y="4577281"/>
              <a:ext cx="4217331" cy="177800"/>
              <a:chOff x="2513754" y="4581161"/>
              <a:chExt cx="4217331" cy="177800"/>
            </a:xfrm>
          </p:grpSpPr>
          <p:grpSp>
            <p:nvGrpSpPr>
              <p:cNvPr id="371" name="Group 370"/>
              <p:cNvGrpSpPr/>
              <p:nvPr/>
            </p:nvGrpSpPr>
            <p:grpSpPr>
              <a:xfrm>
                <a:off x="2513754" y="4581161"/>
                <a:ext cx="3434121" cy="177800"/>
                <a:chOff x="2311400" y="1803400"/>
                <a:chExt cx="3513899" cy="105400"/>
              </a:xfrm>
              <a:effectLst/>
            </p:grpSpPr>
            <p:grpSp>
              <p:nvGrpSpPr>
                <p:cNvPr id="372" name="Group 371"/>
                <p:cNvGrpSpPr/>
                <p:nvPr/>
              </p:nvGrpSpPr>
              <p:grpSpPr>
                <a:xfrm>
                  <a:off x="2311400" y="1803400"/>
                  <a:ext cx="3513899" cy="105400"/>
                  <a:chOff x="2311400" y="1803400"/>
                  <a:chExt cx="3513899" cy="105400"/>
                </a:xfrm>
              </p:grpSpPr>
              <p:grpSp>
                <p:nvGrpSpPr>
                  <p:cNvPr id="374" name="Group 373"/>
                  <p:cNvGrpSpPr/>
                  <p:nvPr/>
                </p:nvGrpSpPr>
                <p:grpSpPr>
                  <a:xfrm>
                    <a:off x="2311400" y="1803400"/>
                    <a:ext cx="3513899" cy="105400"/>
                    <a:chOff x="2311400" y="1803400"/>
                    <a:chExt cx="3513899" cy="105400"/>
                  </a:xfrm>
                </p:grpSpPr>
                <p:sp>
                  <p:nvSpPr>
                    <p:cNvPr id="376" name="Rectangle 375"/>
                    <p:cNvSpPr/>
                    <p:nvPr/>
                  </p:nvSpPr>
                  <p:spPr>
                    <a:xfrm>
                      <a:off x="5533200" y="1807200"/>
                      <a:ext cx="292099" cy="101600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77" name="Group 376"/>
                    <p:cNvGrpSpPr/>
                    <p:nvPr/>
                  </p:nvGrpSpPr>
                  <p:grpSpPr>
                    <a:xfrm>
                      <a:off x="2311400" y="1803400"/>
                      <a:ext cx="3223213" cy="104775"/>
                      <a:chOff x="2311400" y="1803400"/>
                      <a:chExt cx="3223213" cy="104775"/>
                    </a:xfrm>
                  </p:grpSpPr>
                  <p:sp>
                    <p:nvSpPr>
                      <p:cNvPr id="378" name="Rectangle 377"/>
                      <p:cNvSpPr/>
                      <p:nvPr/>
                    </p:nvSpPr>
                    <p:spPr>
                      <a:xfrm>
                        <a:off x="2311400" y="1803400"/>
                        <a:ext cx="601133" cy="10160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9" name="Rectangle 378"/>
                      <p:cNvSpPr/>
                      <p:nvPr/>
                    </p:nvSpPr>
                    <p:spPr>
                      <a:xfrm>
                        <a:off x="2912533" y="1803400"/>
                        <a:ext cx="1202266" cy="101600"/>
                      </a:xfrm>
                      <a:prstGeom prst="rect">
                        <a:avLst/>
                      </a:prstGeom>
                      <a:solidFill>
                        <a:srgbClr val="77933C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0" name="Rectangle 379"/>
                      <p:cNvSpPr/>
                      <p:nvPr/>
                    </p:nvSpPr>
                    <p:spPr>
                      <a:xfrm>
                        <a:off x="4421247" y="1806575"/>
                        <a:ext cx="1113366" cy="101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1" name="Rectangle 380"/>
                      <p:cNvSpPr/>
                      <p:nvPr/>
                    </p:nvSpPr>
                    <p:spPr>
                      <a:xfrm>
                        <a:off x="4069961" y="1803400"/>
                        <a:ext cx="1339851" cy="53975"/>
                      </a:xfrm>
                      <a:prstGeom prst="rect">
                        <a:avLst/>
                      </a:prstGeom>
                      <a:solidFill>
                        <a:srgbClr val="B3A2C7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375" name="Rectangle 374"/>
                  <p:cNvSpPr/>
                  <p:nvPr/>
                </p:nvSpPr>
                <p:spPr>
                  <a:xfrm>
                    <a:off x="2867694" y="1803400"/>
                    <a:ext cx="1339851" cy="25200"/>
                  </a:xfrm>
                  <a:prstGeom prst="rect">
                    <a:avLst/>
                  </a:prstGeom>
                  <a:solidFill>
                    <a:srgbClr val="B3A2C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73" name="Rectangle 372"/>
                <p:cNvSpPr/>
                <p:nvPr/>
              </p:nvSpPr>
              <p:spPr>
                <a:xfrm>
                  <a:off x="4114799" y="1857375"/>
                  <a:ext cx="904420" cy="4571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4" name="Rectangle 233"/>
              <p:cNvSpPr/>
              <p:nvPr/>
            </p:nvSpPr>
            <p:spPr>
              <a:xfrm>
                <a:off x="5947874" y="4587571"/>
                <a:ext cx="783211" cy="1713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511452" y="4881726"/>
              <a:ext cx="4351711" cy="176400"/>
              <a:chOff x="2501846" y="4895671"/>
              <a:chExt cx="4351711" cy="176400"/>
            </a:xfrm>
          </p:grpSpPr>
          <p:grpSp>
            <p:nvGrpSpPr>
              <p:cNvPr id="346" name="Group 345"/>
              <p:cNvGrpSpPr/>
              <p:nvPr/>
            </p:nvGrpSpPr>
            <p:grpSpPr>
              <a:xfrm>
                <a:off x="2501846" y="4895671"/>
                <a:ext cx="3722883" cy="176400"/>
                <a:chOff x="2010036" y="1803400"/>
                <a:chExt cx="3815263" cy="105400"/>
              </a:xfrm>
              <a:effectLst/>
            </p:grpSpPr>
            <p:grpSp>
              <p:nvGrpSpPr>
                <p:cNvPr id="347" name="Group 346"/>
                <p:cNvGrpSpPr/>
                <p:nvPr/>
              </p:nvGrpSpPr>
              <p:grpSpPr>
                <a:xfrm>
                  <a:off x="2010036" y="1803400"/>
                  <a:ext cx="3815263" cy="105400"/>
                  <a:chOff x="2010036" y="1803400"/>
                  <a:chExt cx="3815263" cy="105400"/>
                </a:xfrm>
              </p:grpSpPr>
              <p:grpSp>
                <p:nvGrpSpPr>
                  <p:cNvPr id="349" name="Group 348"/>
                  <p:cNvGrpSpPr/>
                  <p:nvPr/>
                </p:nvGrpSpPr>
                <p:grpSpPr>
                  <a:xfrm>
                    <a:off x="2010036" y="1803400"/>
                    <a:ext cx="3815263" cy="105400"/>
                    <a:chOff x="2010036" y="1803400"/>
                    <a:chExt cx="3815263" cy="105400"/>
                  </a:xfrm>
                </p:grpSpPr>
                <p:sp>
                  <p:nvSpPr>
                    <p:cNvPr id="351" name="Rectangle 350"/>
                    <p:cNvSpPr/>
                    <p:nvPr/>
                  </p:nvSpPr>
                  <p:spPr>
                    <a:xfrm>
                      <a:off x="5533200" y="1807200"/>
                      <a:ext cx="292099" cy="101600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52" name="Group 351"/>
                    <p:cNvGrpSpPr/>
                    <p:nvPr/>
                  </p:nvGrpSpPr>
                  <p:grpSpPr>
                    <a:xfrm>
                      <a:off x="2010036" y="1803400"/>
                      <a:ext cx="3524577" cy="104775"/>
                      <a:chOff x="2010036" y="1803400"/>
                      <a:chExt cx="3524577" cy="104775"/>
                    </a:xfrm>
                  </p:grpSpPr>
                  <p:sp>
                    <p:nvSpPr>
                      <p:cNvPr id="353" name="Rectangle 352"/>
                      <p:cNvSpPr/>
                      <p:nvPr/>
                    </p:nvSpPr>
                    <p:spPr>
                      <a:xfrm>
                        <a:off x="2010036" y="1828600"/>
                        <a:ext cx="902497" cy="4680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4" name="Rectangle 353"/>
                      <p:cNvSpPr/>
                      <p:nvPr/>
                    </p:nvSpPr>
                    <p:spPr>
                      <a:xfrm>
                        <a:off x="2912533" y="1803400"/>
                        <a:ext cx="1202266" cy="101600"/>
                      </a:xfrm>
                      <a:prstGeom prst="rect">
                        <a:avLst/>
                      </a:prstGeom>
                      <a:solidFill>
                        <a:srgbClr val="77933C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5" name="Rectangle 354"/>
                      <p:cNvSpPr/>
                      <p:nvPr/>
                    </p:nvSpPr>
                    <p:spPr>
                      <a:xfrm>
                        <a:off x="4421247" y="1806575"/>
                        <a:ext cx="1113366" cy="101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6" name="Rectangle 355"/>
                      <p:cNvSpPr/>
                      <p:nvPr/>
                    </p:nvSpPr>
                    <p:spPr>
                      <a:xfrm>
                        <a:off x="4069892" y="1803400"/>
                        <a:ext cx="1339851" cy="53975"/>
                      </a:xfrm>
                      <a:prstGeom prst="rect">
                        <a:avLst/>
                      </a:prstGeom>
                      <a:solidFill>
                        <a:srgbClr val="B3A2C7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350" name="Rectangle 349"/>
                  <p:cNvSpPr/>
                  <p:nvPr/>
                </p:nvSpPr>
                <p:spPr>
                  <a:xfrm>
                    <a:off x="2867625" y="1803400"/>
                    <a:ext cx="1339851" cy="25200"/>
                  </a:xfrm>
                  <a:prstGeom prst="rect">
                    <a:avLst/>
                  </a:prstGeom>
                  <a:solidFill>
                    <a:srgbClr val="B3A2C7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48" name="Rectangle 347"/>
                <p:cNvSpPr/>
                <p:nvPr/>
              </p:nvSpPr>
              <p:spPr>
                <a:xfrm>
                  <a:off x="4117356" y="1854443"/>
                  <a:ext cx="904420" cy="4571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6" name="Rectangle 235"/>
              <p:cNvSpPr/>
              <p:nvPr/>
            </p:nvSpPr>
            <p:spPr>
              <a:xfrm>
                <a:off x="6223813" y="4902031"/>
                <a:ext cx="629744" cy="16899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28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000302"/>
              </p:ext>
            </p:extLst>
          </p:nvPr>
        </p:nvGraphicFramePr>
        <p:xfrm>
          <a:off x="1007270" y="6043698"/>
          <a:ext cx="7389332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922"/>
                <a:gridCol w="933524"/>
                <a:gridCol w="992051"/>
                <a:gridCol w="1051916"/>
                <a:gridCol w="907311"/>
                <a:gridCol w="1239804"/>
                <a:gridCol w="123980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Initial Design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Final Design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Procurement &amp; Fabrication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Construction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Installation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Cold Commissioning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mbria"/>
                        </a:rPr>
                        <a:t>Hot Commissioning</a:t>
                      </a:r>
                      <a:endParaRPr lang="en-US" sz="1000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>
                    <a:solidFill>
                      <a:srgbClr val="953735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493" y="99171"/>
            <a:ext cx="8229600" cy="7199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Instrument Installation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03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Full Time Equivalents (FTEs)</a:t>
            </a:r>
            <a:endParaRPr lang="en-US" sz="3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246912"/>
              </p:ext>
            </p:extLst>
          </p:nvPr>
        </p:nvGraphicFramePr>
        <p:xfrm>
          <a:off x="457200" y="1230917"/>
          <a:ext cx="8229597" cy="4534882"/>
        </p:xfrm>
        <a:graphic>
          <a:graphicData uri="http://schemas.openxmlformats.org/drawingml/2006/table">
            <a:tbl>
              <a:tblPr/>
              <a:tblGrid>
                <a:gridCol w="853377"/>
                <a:gridCol w="409790"/>
                <a:gridCol w="409790"/>
                <a:gridCol w="409790"/>
                <a:gridCol w="409790"/>
                <a:gridCol w="409790"/>
                <a:gridCol w="409790"/>
                <a:gridCol w="409790"/>
                <a:gridCol w="409790"/>
                <a:gridCol w="409790"/>
                <a:gridCol w="409790"/>
                <a:gridCol w="409790"/>
                <a:gridCol w="409790"/>
                <a:gridCol w="409790"/>
                <a:gridCol w="409790"/>
                <a:gridCol w="409790"/>
                <a:gridCol w="409790"/>
                <a:gridCol w="409790"/>
                <a:gridCol w="409790"/>
              </a:tblGrid>
              <a:tr h="430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225" marR="4225" marT="42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2014</a:t>
                      </a:r>
                    </a:p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225" marR="4225" marT="4225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225" marR="4225" marT="42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2015</a:t>
                      </a:r>
                    </a:p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225" marR="4225" marT="4225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225" marR="4225" marT="42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2016</a:t>
                      </a:r>
                    </a:p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225" marR="4225" marT="4225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225" marR="4225" marT="42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2017</a:t>
                      </a:r>
                    </a:p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225" marR="4225" marT="4225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225" marR="4225" marT="42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2018</a:t>
                      </a:r>
                    </a:p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225" marR="4225" marT="4225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225" marR="4225" marT="42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2019</a:t>
                      </a:r>
                    </a:p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225" marR="4225" marT="4225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225" marR="4225" marT="42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2020</a:t>
                      </a:r>
                    </a:p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225" marR="4225" marT="4225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225" marR="4225" marT="42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2021</a:t>
                      </a:r>
                    </a:p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225" marR="4225" marT="4225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225" marR="4225" marT="42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4225" marR="4225" marT="4225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225" marR="4225" marT="42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30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225" marR="4225" marT="4225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ESS</a:t>
                      </a:r>
                    </a:p>
                  </a:txBody>
                  <a:tcPr marL="4225" marR="4225" marT="4225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Partners</a:t>
                      </a:r>
                    </a:p>
                  </a:txBody>
                  <a:tcPr marL="4225" marR="4225" marT="4225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ESS</a:t>
                      </a:r>
                    </a:p>
                  </a:txBody>
                  <a:tcPr marL="4225" marR="4225" marT="4225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Partners</a:t>
                      </a:r>
                    </a:p>
                  </a:txBody>
                  <a:tcPr marL="4225" marR="4225" marT="4225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ESS</a:t>
                      </a:r>
                    </a:p>
                  </a:txBody>
                  <a:tcPr marL="4225" marR="4225" marT="4225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Partners</a:t>
                      </a:r>
                    </a:p>
                  </a:txBody>
                  <a:tcPr marL="4225" marR="4225" marT="4225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ESS</a:t>
                      </a:r>
                    </a:p>
                  </a:txBody>
                  <a:tcPr marL="4225" marR="4225" marT="4225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Partners</a:t>
                      </a:r>
                    </a:p>
                  </a:txBody>
                  <a:tcPr marL="4225" marR="4225" marT="4225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ESS</a:t>
                      </a:r>
                    </a:p>
                  </a:txBody>
                  <a:tcPr marL="4225" marR="4225" marT="4225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Partners</a:t>
                      </a:r>
                    </a:p>
                  </a:txBody>
                  <a:tcPr marL="4225" marR="4225" marT="4225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ESS</a:t>
                      </a:r>
                    </a:p>
                  </a:txBody>
                  <a:tcPr marL="4225" marR="4225" marT="4225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Partners</a:t>
                      </a:r>
                    </a:p>
                  </a:txBody>
                  <a:tcPr marL="4225" marR="4225" marT="4225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ESS</a:t>
                      </a:r>
                    </a:p>
                  </a:txBody>
                  <a:tcPr marL="4225" marR="4225" marT="4225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Partners</a:t>
                      </a:r>
                    </a:p>
                  </a:txBody>
                  <a:tcPr marL="4225" marR="4225" marT="4225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ESS</a:t>
                      </a:r>
                    </a:p>
                  </a:txBody>
                  <a:tcPr marL="4225" marR="4225" marT="4225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Partners</a:t>
                      </a:r>
                    </a:p>
                  </a:txBody>
                  <a:tcPr marL="4225" marR="4225" marT="4225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ESS</a:t>
                      </a:r>
                    </a:p>
                  </a:txBody>
                  <a:tcPr marL="4225" marR="4225" marT="4225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Partners</a:t>
                      </a:r>
                    </a:p>
                  </a:txBody>
                  <a:tcPr marL="4225" marR="4225" marT="4225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81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Lead  Scientist</a:t>
                      </a:r>
                    </a:p>
                  </a:txBody>
                  <a:tcPr marL="4225" marR="4225" marT="42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2.7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3.6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2.7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4.5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5.4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6.3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6.3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6.3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6.3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6.3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6.3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3.6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6.3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2.7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3.6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1.8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0.9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081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Lead Engineer</a:t>
                      </a:r>
                    </a:p>
                  </a:txBody>
                  <a:tcPr marL="4225" marR="4225" marT="42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4.0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7.0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7.0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7.0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7.0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7.0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7.0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4.0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7.0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4.0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081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Detector Group</a:t>
                      </a:r>
                    </a:p>
                  </a:txBody>
                  <a:tcPr marL="4225" marR="4225" marT="42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1.5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2.8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3.3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0.5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5.5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7.6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2.7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10.1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5.2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8.3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6.7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6.5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4.0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3.5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081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Chopper Group</a:t>
                      </a:r>
                    </a:p>
                  </a:txBody>
                  <a:tcPr marL="4225" marR="4225" marT="42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0.8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1.8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2.3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0.5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2.5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3.8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1.2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4.1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2.2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3.1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2.7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2.8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1.5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1.2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0.3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081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Optics &amp; Shielding</a:t>
                      </a:r>
                    </a:p>
                  </a:txBody>
                  <a:tcPr marL="4225" marR="4225" marT="42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1.5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3.5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4.5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4.7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2.3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3.5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2.3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2.4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1.5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1.4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0.5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0.2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0.1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081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Electrical Eng.</a:t>
                      </a:r>
                    </a:p>
                  </a:txBody>
                  <a:tcPr marL="4225" marR="4225" marT="42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0.8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1.8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2.3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0.5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3.3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5.1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1.7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5.1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3.2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4.2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3.3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3.3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1.7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1.2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0.3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081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Additional Engineering</a:t>
                      </a:r>
                    </a:p>
                  </a:txBody>
                  <a:tcPr marL="4225" marR="4225" marT="42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8.5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8.0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10.5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9.0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13.0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9.0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10.0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4.5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2.5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2.5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0.5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081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General Technicians</a:t>
                      </a:r>
                    </a:p>
                  </a:txBody>
                  <a:tcPr marL="4225" marR="4225" marT="42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0.8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3.5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0.5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2.5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2.5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2.6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2.2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2.3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0.7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081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Construction Manager</a:t>
                      </a:r>
                    </a:p>
                  </a:txBody>
                  <a:tcPr marL="4225" marR="4225" marT="42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0.8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3.3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4.4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3.6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2.3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</a:t>
                      </a:r>
                    </a:p>
                  </a:txBody>
                  <a:tcPr marL="4225" marR="4225" marT="42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529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Full Time Equivalents (FTEs)</a:t>
            </a:r>
            <a:endParaRPr lang="en-US" sz="3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519616"/>
              </p:ext>
            </p:extLst>
          </p:nvPr>
        </p:nvGraphicFramePr>
        <p:xfrm>
          <a:off x="457200" y="906780"/>
          <a:ext cx="8617373" cy="5951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2233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Gather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gathering of requirements was performed in a haphazard method.</a:t>
            </a:r>
          </a:p>
          <a:p>
            <a:r>
              <a:rPr lang="en-US" dirty="0" smtClean="0"/>
              <a:t>As the Chief Instrument Project Engineer, I took on the responsibility to be the focus point for relaying requirements to CF.</a:t>
            </a:r>
          </a:p>
          <a:p>
            <a:r>
              <a:rPr lang="en-US" dirty="0" smtClean="0"/>
              <a:t>The reverse became true as well, that CF brought questions to 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25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solidFill>
                  <a:srgbClr val="000000"/>
                </a:solidFill>
              </a:rPr>
              <a:t>Full Time Equivalents (FTEs)</a:t>
            </a:r>
            <a:endParaRPr lang="en-US" sz="38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732124"/>
              </p:ext>
            </p:extLst>
          </p:nvPr>
        </p:nvGraphicFramePr>
        <p:xfrm>
          <a:off x="457200" y="16002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9575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Full Time Equivalents (FTEs)</a:t>
            </a:r>
            <a:endParaRPr lang="en-US" sz="3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609574"/>
              </p:ext>
            </p:extLst>
          </p:nvPr>
        </p:nvGraphicFramePr>
        <p:xfrm>
          <a:off x="4927600" y="906780"/>
          <a:ext cx="4146974" cy="5951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98538"/>
              </p:ext>
            </p:extLst>
          </p:nvPr>
        </p:nvGraphicFramePr>
        <p:xfrm>
          <a:off x="457200" y="906780"/>
          <a:ext cx="4597400" cy="5553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07056" y="6460067"/>
            <a:ext cx="1390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83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0200054"/>
              </p:ext>
            </p:extLst>
          </p:nvPr>
        </p:nvGraphicFramePr>
        <p:xfrm>
          <a:off x="457200" y="2376593"/>
          <a:ext cx="8483600" cy="2663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83647"/>
              </p:ext>
            </p:extLst>
          </p:nvPr>
        </p:nvGraphicFramePr>
        <p:xfrm>
          <a:off x="0" y="3522133"/>
          <a:ext cx="7382933" cy="3307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Full Time Equivalents (FTEs)</a:t>
            </a:r>
            <a:endParaRPr lang="en-US" sz="38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666637"/>
              </p:ext>
            </p:extLst>
          </p:nvPr>
        </p:nvGraphicFramePr>
        <p:xfrm>
          <a:off x="25400" y="858520"/>
          <a:ext cx="7357533" cy="2663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39854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Full Time Equivalents (FTEs)</a:t>
            </a:r>
            <a:endParaRPr lang="en-US" sz="3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900017"/>
              </p:ext>
            </p:extLst>
          </p:nvPr>
        </p:nvGraphicFramePr>
        <p:xfrm>
          <a:off x="387350" y="3597249"/>
          <a:ext cx="7181850" cy="325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965855"/>
              </p:ext>
            </p:extLst>
          </p:nvPr>
        </p:nvGraphicFramePr>
        <p:xfrm>
          <a:off x="457200" y="906781"/>
          <a:ext cx="8566150" cy="2757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12973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How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with partner facilities </a:t>
            </a:r>
          </a:p>
          <a:p>
            <a:pPr lvl="1"/>
            <a:r>
              <a:rPr lang="en-US" dirty="0" smtClean="0"/>
              <a:t>Some have the capability for large scale projects.</a:t>
            </a:r>
          </a:p>
          <a:p>
            <a:pPr lvl="1"/>
            <a:r>
              <a:rPr lang="en-US" dirty="0" smtClean="0"/>
              <a:t>Some would be more focused on smaller sections of projects</a:t>
            </a:r>
          </a:p>
          <a:p>
            <a:r>
              <a:rPr lang="en-US" dirty="0"/>
              <a:t>F</a:t>
            </a:r>
            <a:r>
              <a:rPr lang="en-US" dirty="0" smtClean="0"/>
              <a:t>ind the right interface between what partners can deliver and what ESS needs.</a:t>
            </a:r>
          </a:p>
          <a:p>
            <a:r>
              <a:rPr lang="en-US" dirty="0" smtClean="0"/>
              <a:t>Ensure clarity on responsibilities and authorities in each area.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41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How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 example is the ESS Competence Center at FZJ.  JCNS and ZEA have expertise and capacity which we need access to and they would like to continue to build instruments.  </a:t>
            </a:r>
          </a:p>
          <a:p>
            <a:pPr marL="0" indent="0">
              <a:buNone/>
            </a:pPr>
            <a:r>
              <a:rPr lang="en-US" dirty="0" smtClean="0"/>
              <a:t>We will work with other partners to develop this idea and determine if this could be mutually advantageous.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36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for </a:t>
            </a:r>
            <a:br>
              <a:rPr lang="en-US" dirty="0" smtClean="0"/>
            </a:br>
            <a:r>
              <a:rPr lang="en-US" dirty="0" smtClean="0"/>
              <a:t>Competence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collection point for ESS focused work at the partner facility</a:t>
            </a:r>
          </a:p>
          <a:p>
            <a:pPr lvl="1"/>
            <a:r>
              <a:rPr lang="en-US" dirty="0" smtClean="0"/>
              <a:t>A close connection with partners in Lund</a:t>
            </a:r>
          </a:p>
          <a:p>
            <a:r>
              <a:rPr lang="en-US" dirty="0" smtClean="0"/>
              <a:t>The gateway for accessing these and other resources at the partner facility</a:t>
            </a:r>
          </a:p>
          <a:p>
            <a:r>
              <a:rPr lang="en-US" dirty="0" smtClean="0"/>
              <a:t>Partners in developing the instrument component standards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2776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for </a:t>
            </a:r>
            <a:br>
              <a:rPr lang="en-US" dirty="0" smtClean="0"/>
            </a:br>
            <a:r>
              <a:rPr lang="en-US" dirty="0" smtClean="0"/>
              <a:t>Competence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Required to meet specific criteria </a:t>
            </a:r>
          </a:p>
          <a:p>
            <a:r>
              <a:rPr lang="en-US" dirty="0" smtClean="0"/>
              <a:t>Set up to help reduce the overhead on instrument project work conducted at the partner.</a:t>
            </a:r>
          </a:p>
          <a:p>
            <a:r>
              <a:rPr lang="en-US" dirty="0" smtClean="0"/>
              <a:t>Integrated with the ESS IT technology</a:t>
            </a:r>
          </a:p>
          <a:p>
            <a:r>
              <a:rPr lang="en-US" dirty="0" smtClean="0"/>
              <a:t>Utilize the common planning and engineering tools used by 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54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</a:p>
          <a:p>
            <a:pPr lvl="1"/>
            <a:r>
              <a:rPr lang="en-US" dirty="0" smtClean="0"/>
              <a:t>Manpower</a:t>
            </a:r>
          </a:p>
          <a:p>
            <a:pPr lvl="1"/>
            <a:r>
              <a:rPr lang="en-US" dirty="0" smtClean="0"/>
              <a:t>In-kind contribution approval process</a:t>
            </a:r>
          </a:p>
          <a:p>
            <a:pPr lvl="1"/>
            <a:r>
              <a:rPr lang="en-US" dirty="0" smtClean="0"/>
              <a:t>Internal processes</a:t>
            </a:r>
          </a:p>
          <a:p>
            <a:r>
              <a:rPr lang="en-US" dirty="0" smtClean="0"/>
              <a:t>Operational</a:t>
            </a:r>
          </a:p>
          <a:p>
            <a:pPr lvl="1"/>
            <a:r>
              <a:rPr lang="en-US" dirty="0" smtClean="0"/>
              <a:t>Standardization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9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Halls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5569"/>
            <a:ext cx="8229600" cy="482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To organize this process, we started a dialogue via a CF-NSS Cross Functional Working Group.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220493"/>
              </p:ext>
            </p:extLst>
          </p:nvPr>
        </p:nvGraphicFramePr>
        <p:xfrm>
          <a:off x="846668" y="2472267"/>
          <a:ext cx="7840132" cy="4267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920066"/>
                <a:gridCol w="3920066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R. Connatser (co-chair)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Instrument</a:t>
                      </a:r>
                      <a:r>
                        <a:rPr lang="en-US" sz="1400" b="0" baseline="0" dirty="0" smtClean="0"/>
                        <a:t> Construction</a:t>
                      </a:r>
                      <a:endParaRPr lang="en-US" sz="1400" b="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J.</a:t>
                      </a:r>
                      <a:r>
                        <a:rPr lang="en-US" sz="1400" baseline="0" dirty="0" smtClean="0"/>
                        <a:t> Lundgren </a:t>
                      </a:r>
                      <a:r>
                        <a:rPr lang="en-US" sz="1400" dirty="0" smtClean="0"/>
                        <a:t>(co-chair)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CF Experiment Hall Coordinator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K. Andersen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Neutron</a:t>
                      </a:r>
                      <a:r>
                        <a:rPr lang="en-US" sz="1400" baseline="0" dirty="0" smtClean="0"/>
                        <a:t> Instruments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342900" indent="-342900">
                        <a:buAutoNum type="alphaUcPeriod"/>
                      </a:pPr>
                      <a:r>
                        <a:rPr lang="en-US" sz="1400" dirty="0" err="1" smtClean="0"/>
                        <a:t>Hiess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Science Support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F.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Bergstedt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CF Target</a:t>
                      </a:r>
                      <a:r>
                        <a:rPr lang="en-US" sz="1400" baseline="0" dirty="0" smtClean="0"/>
                        <a:t> Building Coordinator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P.</a:t>
                      </a:r>
                      <a:r>
                        <a:rPr lang="en-US" sz="1400" baseline="0" dirty="0" smtClean="0"/>
                        <a:t> Bentley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Neutron optics</a:t>
                      </a:r>
                      <a:r>
                        <a:rPr lang="en-US" sz="1400" baseline="0" dirty="0" smtClean="0"/>
                        <a:t> and shielding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M. </a:t>
                      </a:r>
                      <a:r>
                        <a:rPr lang="en-US" sz="1400" dirty="0" err="1" smtClean="0"/>
                        <a:t>Jakobsson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Target Systems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I. Sutton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Instrument</a:t>
                      </a:r>
                      <a:r>
                        <a:rPr lang="en-US" sz="1400" baseline="0" dirty="0" smtClean="0"/>
                        <a:t> Operations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E.Segerstedt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CF Technical Buildings</a:t>
                      </a:r>
                      <a:r>
                        <a:rPr lang="en-US" sz="1400" baseline="0" dirty="0" smtClean="0"/>
                        <a:t> Coordinator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M.</a:t>
                      </a:r>
                      <a:r>
                        <a:rPr lang="en-US" sz="1400" baseline="0" dirty="0" smtClean="0"/>
                        <a:t> Strobl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Instrument Scientist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P. </a:t>
                      </a:r>
                      <a:r>
                        <a:rPr lang="en-US" sz="1400" dirty="0" err="1" smtClean="0"/>
                        <a:t>Deen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Instrument Scientist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E. Nilsson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Instrument</a:t>
                      </a:r>
                      <a:r>
                        <a:rPr lang="en-US" sz="1400" baseline="0" dirty="0" smtClean="0"/>
                        <a:t> Engineering Support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B.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Kildetoft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CF</a:t>
                      </a:r>
                      <a:r>
                        <a:rPr lang="en-US" sz="1400" baseline="0" dirty="0" smtClean="0"/>
                        <a:t> Architect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M. Everett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Science Lab Coordinator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80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274638"/>
            <a:ext cx="8669866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Expanded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 Halls</a:t>
            </a:r>
          </a:p>
          <a:p>
            <a:r>
              <a:rPr lang="en-US" dirty="0" smtClean="0"/>
              <a:t>Technical Spaces</a:t>
            </a:r>
          </a:p>
          <a:p>
            <a:r>
              <a:rPr lang="en-US" dirty="0" smtClean="0"/>
              <a:t>Labs</a:t>
            </a:r>
          </a:p>
          <a:p>
            <a:r>
              <a:rPr lang="en-US" dirty="0" smtClean="0"/>
              <a:t>Offices</a:t>
            </a:r>
          </a:p>
          <a:p>
            <a:r>
              <a:rPr lang="en-US" dirty="0" smtClean="0"/>
              <a:t>Access</a:t>
            </a:r>
          </a:p>
          <a:p>
            <a:r>
              <a:rPr lang="en-US" dirty="0" smtClean="0"/>
              <a:t>Logistics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970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Halls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Temperature Stability</a:t>
            </a:r>
          </a:p>
          <a:p>
            <a:r>
              <a:rPr lang="en-US" dirty="0" smtClean="0"/>
              <a:t>Floor Capacity</a:t>
            </a:r>
          </a:p>
          <a:p>
            <a:r>
              <a:rPr lang="en-US" dirty="0" smtClean="0"/>
              <a:t>Floor stability</a:t>
            </a:r>
          </a:p>
          <a:p>
            <a:endParaRPr lang="en-US" dirty="0"/>
          </a:p>
          <a:p>
            <a:r>
              <a:rPr lang="en-US" dirty="0" smtClean="0"/>
              <a:t>Future Discussions</a:t>
            </a:r>
          </a:p>
          <a:p>
            <a:pPr lvl="1"/>
            <a:r>
              <a:rPr lang="en-US" dirty="0" smtClean="0"/>
              <a:t>Limiting EM interference</a:t>
            </a:r>
          </a:p>
          <a:p>
            <a:pPr lvl="1"/>
            <a:r>
              <a:rPr lang="en-US" dirty="0" smtClean="0"/>
              <a:t>Grounding/</a:t>
            </a:r>
            <a:r>
              <a:rPr lang="en-US" dirty="0" err="1" smtClean="0"/>
              <a:t>Earthing</a:t>
            </a:r>
            <a:endParaRPr lang="en-US" dirty="0" smtClean="0"/>
          </a:p>
          <a:p>
            <a:pPr lvl="1"/>
            <a:r>
              <a:rPr lang="en-US" dirty="0" smtClean="0"/>
              <a:t>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31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6832"/>
            <a:ext cx="8229600" cy="5005251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 smtClean="0"/>
              <a:t>Work to develop processes and methods is ongoing</a:t>
            </a:r>
          </a:p>
          <a:p>
            <a:pPr lvl="1"/>
            <a:r>
              <a:rPr lang="en-US" sz="2000" dirty="0" smtClean="0"/>
              <a:t>Process for Instrument Design and Construction</a:t>
            </a:r>
          </a:p>
          <a:p>
            <a:pPr lvl="1"/>
            <a:r>
              <a:rPr lang="en-US" sz="2000" dirty="0" smtClean="0"/>
              <a:t>CIPE office Project Management Requirements</a:t>
            </a:r>
          </a:p>
          <a:p>
            <a:pPr lvl="1"/>
            <a:r>
              <a:rPr lang="en-US" sz="2000" dirty="0" smtClean="0"/>
              <a:t>Instrument Construction Tollgate 2 Review</a:t>
            </a:r>
          </a:p>
          <a:p>
            <a:pPr lvl="1"/>
            <a:r>
              <a:rPr lang="en-US" sz="2000" dirty="0" smtClean="0"/>
              <a:t>Roles within Instrument Construction</a:t>
            </a:r>
          </a:p>
          <a:p>
            <a:pPr lvl="1"/>
            <a:r>
              <a:rPr lang="en-US" sz="2000" dirty="0" smtClean="0"/>
              <a:t>Instrument Work Package Resources</a:t>
            </a:r>
          </a:p>
          <a:p>
            <a:pPr lvl="1"/>
            <a:r>
              <a:rPr lang="en-US" sz="2000" dirty="0" smtClean="0"/>
              <a:t>PBS, WBS</a:t>
            </a:r>
          </a:p>
          <a:p>
            <a:r>
              <a:rPr lang="en-US" sz="2400" dirty="0" smtClean="0"/>
              <a:t>Continuing development of internal relationships and responsibilities</a:t>
            </a:r>
          </a:p>
          <a:p>
            <a:pPr lvl="1"/>
            <a:r>
              <a:rPr lang="en-US" sz="2000" dirty="0" smtClean="0"/>
              <a:t>Service Level Agreement for clarifying support from the Design Office</a:t>
            </a:r>
          </a:p>
          <a:p>
            <a:r>
              <a:rPr lang="en-US" sz="2400" dirty="0" smtClean="0"/>
              <a:t>Continuing recruitment efforts for instrument engineers</a:t>
            </a:r>
          </a:p>
          <a:p>
            <a:r>
              <a:rPr lang="en-US" sz="2400" dirty="0" smtClean="0"/>
              <a:t>Planning for instrument projects</a:t>
            </a:r>
            <a:endParaRPr lang="en-US" sz="20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483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17429" y="145577"/>
            <a:ext cx="9026571" cy="64685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7429" y="89142"/>
            <a:ext cx="9026571" cy="6525027"/>
            <a:chOff x="117429" y="89142"/>
            <a:chExt cx="9026571" cy="6525027"/>
          </a:xfrm>
        </p:grpSpPr>
        <p:sp>
          <p:nvSpPr>
            <p:cNvPr id="6" name="Decision 5"/>
            <p:cNvSpPr/>
            <p:nvPr/>
          </p:nvSpPr>
          <p:spPr>
            <a:xfrm>
              <a:off x="6833064" y="89142"/>
              <a:ext cx="1883535" cy="1333500"/>
            </a:xfrm>
            <a:prstGeom prst="flowChartDecision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 anchorCtr="0"/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Cambria"/>
                </a:rPr>
                <a:t>Decision </a:t>
              </a:r>
            </a:p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Cambria"/>
                </a:rPr>
                <a:t>to move forward</a:t>
              </a:r>
              <a:endParaRPr lang="en-US" sz="2000" dirty="0">
                <a:solidFill>
                  <a:srgbClr val="000000"/>
                </a:solidFill>
                <a:latin typeface="Cambria"/>
              </a:endParaRPr>
            </a:p>
          </p:txBody>
        </p:sp>
        <p:sp>
          <p:nvSpPr>
            <p:cNvPr id="7" name="Document 6"/>
            <p:cNvSpPr/>
            <p:nvPr/>
          </p:nvSpPr>
          <p:spPr>
            <a:xfrm>
              <a:off x="117429" y="1903663"/>
              <a:ext cx="1534644" cy="1894787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Cambria"/>
                </a:rPr>
                <a:t>Approved 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Cambria"/>
                </a:rPr>
                <a:t>Baseline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Cambria"/>
                </a:rPr>
                <a:t> Design, 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Cambria"/>
                </a:rPr>
                <a:t>Cost 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Cambria"/>
                </a:rPr>
                <a:t>and Schedule</a:t>
              </a:r>
            </a:p>
            <a:p>
              <a:endParaRPr lang="en-US" dirty="0">
                <a:latin typeface="Cambria"/>
              </a:endParaRPr>
            </a:p>
          </p:txBody>
        </p:sp>
        <p:sp>
          <p:nvSpPr>
            <p:cNvPr id="8" name="Decision 7"/>
            <p:cNvSpPr/>
            <p:nvPr/>
          </p:nvSpPr>
          <p:spPr>
            <a:xfrm>
              <a:off x="4275668" y="5216407"/>
              <a:ext cx="2658544" cy="1397762"/>
            </a:xfrm>
            <a:prstGeom prst="flowChartDecision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0" anchor="t" anchorCtr="0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Cambria"/>
                </a:rPr>
                <a:t>Readiness for </a:t>
              </a:r>
            </a:p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Cambria"/>
                </a:rPr>
                <a:t>“Hot”</a:t>
              </a:r>
            </a:p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Cambria"/>
                </a:rPr>
                <a:t> Commissioning</a:t>
              </a:r>
              <a:endParaRPr lang="en-US" sz="2000" dirty="0">
                <a:solidFill>
                  <a:srgbClr val="000000"/>
                </a:solidFill>
                <a:latin typeface="Cambria"/>
              </a:endParaRPr>
            </a:p>
          </p:txBody>
        </p:sp>
        <p:sp>
          <p:nvSpPr>
            <p:cNvPr id="9" name="Terminator 8"/>
            <p:cNvSpPr/>
            <p:nvPr/>
          </p:nvSpPr>
          <p:spPr>
            <a:xfrm>
              <a:off x="7239000" y="5216407"/>
              <a:ext cx="1905000" cy="1397762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lnSpcReduction="10000"/>
            </a:bodyPr>
            <a:lstStyle/>
            <a:p>
              <a:pPr algn="ctr"/>
              <a:r>
                <a:rPr lang="en-US" sz="2000" b="1" dirty="0" smtClean="0">
                  <a:solidFill>
                    <a:srgbClr val="000000"/>
                  </a:solidFill>
                  <a:latin typeface="Cambria"/>
                </a:rPr>
                <a:t>“Hot” </a:t>
              </a:r>
            </a:p>
            <a:p>
              <a:pPr algn="ctr"/>
              <a:r>
                <a:rPr lang="en-US" sz="2000" b="1" dirty="0" smtClean="0">
                  <a:solidFill>
                    <a:srgbClr val="000000"/>
                  </a:solidFill>
                  <a:latin typeface="Cambria"/>
                </a:rPr>
                <a:t>Commissioning</a:t>
              </a:r>
            </a:p>
            <a:p>
              <a:pPr algn="ctr"/>
              <a:r>
                <a:rPr lang="en-US" sz="2000" b="1" dirty="0" smtClean="0">
                  <a:solidFill>
                    <a:srgbClr val="000000"/>
                  </a:solidFill>
                  <a:latin typeface="Cambria"/>
                </a:rPr>
                <a:t> and Operations </a:t>
              </a:r>
              <a:endParaRPr lang="en-US" sz="2000" b="1" dirty="0">
                <a:solidFill>
                  <a:srgbClr val="000000"/>
                </a:solidFill>
                <a:latin typeface="Cambria"/>
              </a:endParaRPr>
            </a:p>
          </p:txBody>
        </p:sp>
        <p:sp>
          <p:nvSpPr>
            <p:cNvPr id="10" name="Decision 9"/>
            <p:cNvSpPr/>
            <p:nvPr/>
          </p:nvSpPr>
          <p:spPr>
            <a:xfrm>
              <a:off x="117429" y="145577"/>
              <a:ext cx="1321111" cy="1220630"/>
            </a:xfrm>
            <a:prstGeom prst="flowChartDecision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Cambria"/>
                </a:rPr>
                <a:t>STC 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Cambria"/>
                </a:rPr>
                <a:t>Approval</a:t>
              </a:r>
              <a:endParaRPr lang="en-US" sz="2000" dirty="0">
                <a:solidFill>
                  <a:schemeClr val="tx1"/>
                </a:solidFill>
                <a:latin typeface="Cambria"/>
              </a:endParaRPr>
            </a:p>
          </p:txBody>
        </p:sp>
        <p:sp>
          <p:nvSpPr>
            <p:cNvPr id="11" name="Process 10"/>
            <p:cNvSpPr/>
            <p:nvPr/>
          </p:nvSpPr>
          <p:spPr>
            <a:xfrm>
              <a:off x="1796355" y="174977"/>
              <a:ext cx="4160099" cy="1161830"/>
            </a:xfrm>
            <a:prstGeom prst="flowChartProcess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Cambria"/>
                </a:rPr>
                <a:t>Phase 1 – Preliminary Engineering </a:t>
              </a:r>
            </a:p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Cambria"/>
                </a:rPr>
                <a:t>Design and Baseline</a:t>
              </a:r>
            </a:p>
          </p:txBody>
        </p:sp>
        <p:sp>
          <p:nvSpPr>
            <p:cNvPr id="12" name="Process 11"/>
            <p:cNvSpPr/>
            <p:nvPr/>
          </p:nvSpPr>
          <p:spPr>
            <a:xfrm>
              <a:off x="2135333" y="2004574"/>
              <a:ext cx="4476812" cy="1213772"/>
            </a:xfrm>
            <a:prstGeom prst="flowChartProcess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Cambria"/>
                </a:rPr>
                <a:t>Phase 2 – Final Engineering </a:t>
              </a:r>
            </a:p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Cambria"/>
                </a:rPr>
                <a:t>Design and Installation Plan</a:t>
              </a:r>
            </a:p>
          </p:txBody>
        </p:sp>
        <p:sp>
          <p:nvSpPr>
            <p:cNvPr id="13" name="Decision 12"/>
            <p:cNvSpPr/>
            <p:nvPr/>
          </p:nvSpPr>
          <p:spPr>
            <a:xfrm>
              <a:off x="6934212" y="1914901"/>
              <a:ext cx="2067901" cy="1393117"/>
            </a:xfrm>
            <a:prstGeom prst="flowChartDecision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Cambria"/>
                </a:rPr>
                <a:t>Engineering</a:t>
              </a:r>
            </a:p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Cambria"/>
                </a:rPr>
                <a:t>Review</a:t>
              </a:r>
              <a:endParaRPr lang="en-US" sz="2000" dirty="0">
                <a:solidFill>
                  <a:srgbClr val="000000"/>
                </a:solidFill>
                <a:latin typeface="Cambria"/>
              </a:endParaRPr>
            </a:p>
          </p:txBody>
        </p:sp>
        <p:sp>
          <p:nvSpPr>
            <p:cNvPr id="14" name="Process 13"/>
            <p:cNvSpPr/>
            <p:nvPr/>
          </p:nvSpPr>
          <p:spPr>
            <a:xfrm>
              <a:off x="1755126" y="3989319"/>
              <a:ext cx="3942841" cy="878971"/>
            </a:xfrm>
            <a:prstGeom prst="flowChartProcess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Cambria"/>
                </a:rPr>
                <a:t>Phase 3 – Construction </a:t>
              </a:r>
            </a:p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Cambria"/>
                </a:rPr>
                <a:t>and Installation</a:t>
              </a:r>
            </a:p>
          </p:txBody>
        </p:sp>
        <p:sp>
          <p:nvSpPr>
            <p:cNvPr id="15" name="Process 14"/>
            <p:cNvSpPr/>
            <p:nvPr/>
          </p:nvSpPr>
          <p:spPr>
            <a:xfrm>
              <a:off x="823202" y="5475802"/>
              <a:ext cx="3222692" cy="878971"/>
            </a:xfrm>
            <a:prstGeom prst="flowChartProcess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Cambria"/>
                </a:rPr>
                <a:t>Phase 4 – Beam Testing</a:t>
              </a:r>
            </a:p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Cambria"/>
                </a:rPr>
                <a:t> and cold Commissioning</a:t>
              </a:r>
            </a:p>
          </p:txBody>
        </p:sp>
        <p:sp>
          <p:nvSpPr>
            <p:cNvPr id="16" name="Decision 15"/>
            <p:cNvSpPr/>
            <p:nvPr/>
          </p:nvSpPr>
          <p:spPr>
            <a:xfrm>
              <a:off x="6612145" y="3860800"/>
              <a:ext cx="2091872" cy="1143000"/>
            </a:xfrm>
            <a:prstGeom prst="flowChartDecision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 anchorCtr="0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Cambria"/>
                </a:rPr>
                <a:t>Safety Systems 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Cambria"/>
                </a:rPr>
                <a:t>Review</a:t>
              </a:r>
              <a:endParaRPr lang="en-US" sz="2000" dirty="0">
                <a:solidFill>
                  <a:schemeClr val="tx1"/>
                </a:solidFill>
                <a:latin typeface="Cambria"/>
              </a:endParaRPr>
            </a:p>
          </p:txBody>
        </p:sp>
        <p:cxnSp>
          <p:nvCxnSpPr>
            <p:cNvPr id="17" name="Straight Arrow Connector 16"/>
            <p:cNvCxnSpPr>
              <a:stCxn id="10" idx="3"/>
              <a:endCxn id="11" idx="1"/>
            </p:cNvCxnSpPr>
            <p:nvPr/>
          </p:nvCxnSpPr>
          <p:spPr>
            <a:xfrm>
              <a:off x="1438540" y="755892"/>
              <a:ext cx="357815" cy="0"/>
            </a:xfrm>
            <a:prstGeom prst="straightConnector1">
              <a:avLst/>
            </a:prstGeom>
            <a:ln w="44450"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1" idx="3"/>
              <a:endCxn id="6" idx="1"/>
            </p:cNvCxnSpPr>
            <p:nvPr/>
          </p:nvCxnSpPr>
          <p:spPr>
            <a:xfrm>
              <a:off x="5956454" y="755892"/>
              <a:ext cx="876610" cy="0"/>
            </a:xfrm>
            <a:prstGeom prst="straightConnector1">
              <a:avLst/>
            </a:prstGeom>
            <a:ln w="44450"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6" idx="2"/>
              <a:endCxn id="7" idx="0"/>
            </p:cNvCxnSpPr>
            <p:nvPr/>
          </p:nvCxnSpPr>
          <p:spPr>
            <a:xfrm rot="5400000">
              <a:off x="4089282" y="-1781888"/>
              <a:ext cx="481021" cy="6890081"/>
            </a:xfrm>
            <a:prstGeom prst="bentConnector3">
              <a:avLst>
                <a:gd name="adj1" fmla="val 50000"/>
              </a:avLst>
            </a:prstGeom>
            <a:ln w="44450"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2" idx="1"/>
            </p:cNvCxnSpPr>
            <p:nvPr/>
          </p:nvCxnSpPr>
          <p:spPr>
            <a:xfrm>
              <a:off x="1652073" y="2611460"/>
              <a:ext cx="483260" cy="0"/>
            </a:xfrm>
            <a:prstGeom prst="straightConnector1">
              <a:avLst/>
            </a:prstGeom>
            <a:ln w="44450"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1"/>
            </p:cNvCxnSpPr>
            <p:nvPr/>
          </p:nvCxnSpPr>
          <p:spPr>
            <a:xfrm>
              <a:off x="6612145" y="2611460"/>
              <a:ext cx="322067" cy="0"/>
            </a:xfrm>
            <a:prstGeom prst="straightConnector1">
              <a:avLst/>
            </a:prstGeom>
            <a:ln w="44450"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13" idx="2"/>
              <a:endCxn id="14" idx="1"/>
            </p:cNvCxnSpPr>
            <p:nvPr/>
          </p:nvCxnSpPr>
          <p:spPr>
            <a:xfrm rot="5400000">
              <a:off x="4301252" y="761893"/>
              <a:ext cx="1120787" cy="6213037"/>
            </a:xfrm>
            <a:prstGeom prst="bentConnector4">
              <a:avLst>
                <a:gd name="adj1" fmla="val 21370"/>
                <a:gd name="adj2" fmla="val 103679"/>
              </a:avLst>
            </a:prstGeom>
            <a:ln w="44450"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4" idx="3"/>
              <a:endCxn id="16" idx="1"/>
            </p:cNvCxnSpPr>
            <p:nvPr/>
          </p:nvCxnSpPr>
          <p:spPr>
            <a:xfrm>
              <a:off x="5697967" y="4428805"/>
              <a:ext cx="914178" cy="3495"/>
            </a:xfrm>
            <a:prstGeom prst="straightConnector1">
              <a:avLst/>
            </a:prstGeom>
            <a:ln w="44450"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5" idx="3"/>
              <a:endCxn id="8" idx="1"/>
            </p:cNvCxnSpPr>
            <p:nvPr/>
          </p:nvCxnSpPr>
          <p:spPr>
            <a:xfrm>
              <a:off x="4045894" y="5915288"/>
              <a:ext cx="229774" cy="0"/>
            </a:xfrm>
            <a:prstGeom prst="straightConnector1">
              <a:avLst/>
            </a:prstGeom>
            <a:ln w="44450"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8" idx="3"/>
              <a:endCxn id="9" idx="1"/>
            </p:cNvCxnSpPr>
            <p:nvPr/>
          </p:nvCxnSpPr>
          <p:spPr>
            <a:xfrm>
              <a:off x="6934212" y="5915288"/>
              <a:ext cx="304788" cy="0"/>
            </a:xfrm>
            <a:prstGeom prst="straightConnector1">
              <a:avLst/>
            </a:prstGeom>
            <a:ln w="44450"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 rot="5400000">
              <a:off x="3744719" y="2001925"/>
              <a:ext cx="991845" cy="6834879"/>
            </a:xfrm>
            <a:prstGeom prst="bentConnector4">
              <a:avLst>
                <a:gd name="adj1" fmla="val 27845"/>
                <a:gd name="adj2" fmla="val 103345"/>
              </a:avLst>
            </a:prstGeom>
            <a:ln w="44450"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9459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Preliminary Design </a:t>
            </a:r>
            <a:r>
              <a:rPr lang="en-US" dirty="0" smtClean="0"/>
              <a:t>– adaption of requirements to an initial technical solution.</a:t>
            </a:r>
          </a:p>
          <a:p>
            <a:pPr marL="0" indent="0">
              <a:buNone/>
            </a:pPr>
            <a:r>
              <a:rPr lang="en-US" b="1" dirty="0" smtClean="0"/>
              <a:t>Final Design </a:t>
            </a:r>
            <a:r>
              <a:rPr lang="en-US" dirty="0" smtClean="0"/>
              <a:t>– Creation of a model and drawings ready for fabrication of the final technical solution.</a:t>
            </a:r>
          </a:p>
          <a:p>
            <a:pPr marL="0" indent="0">
              <a:buNone/>
            </a:pPr>
            <a:r>
              <a:rPr lang="en-US" b="1" dirty="0" smtClean="0"/>
              <a:t>Procurement</a:t>
            </a:r>
            <a:r>
              <a:rPr lang="en-US" dirty="0" smtClean="0"/>
              <a:t> – the formal process for acquiring components, either through purchasing or with agreements with in-kind partners</a:t>
            </a:r>
          </a:p>
          <a:p>
            <a:pPr marL="0" indent="0">
              <a:buNone/>
            </a:pPr>
            <a:r>
              <a:rPr lang="en-US" b="1" dirty="0" smtClean="0"/>
              <a:t>Fabrication</a:t>
            </a:r>
            <a:r>
              <a:rPr lang="en-US" dirty="0" smtClean="0"/>
              <a:t> – the process of turning drawings into physical components</a:t>
            </a:r>
          </a:p>
          <a:p>
            <a:pPr marL="0" indent="0">
              <a:buNone/>
            </a:pPr>
            <a:r>
              <a:rPr lang="en-US" b="1" dirty="0" smtClean="0"/>
              <a:t>Instrument Construction </a:t>
            </a:r>
            <a:r>
              <a:rPr lang="en-US" dirty="0" smtClean="0"/>
              <a:t>– the building of the physical infrastructure of an instrument, e.g. poured in place concrete, structural elements, piping and electrical power systems, etc. in the experiment hall.</a:t>
            </a:r>
          </a:p>
          <a:p>
            <a:pPr marL="0" indent="0">
              <a:buNone/>
            </a:pPr>
            <a:r>
              <a:rPr lang="en-US" b="1" dirty="0" smtClean="0"/>
              <a:t>Instrument Installation </a:t>
            </a:r>
            <a:r>
              <a:rPr lang="en-US" dirty="0" smtClean="0"/>
              <a:t>– placing, aligning and connecting the instrument components in place in or on the physical infrastructure.</a:t>
            </a:r>
          </a:p>
          <a:p>
            <a:pPr marL="0" indent="0">
              <a:buNone/>
            </a:pPr>
            <a:r>
              <a:rPr lang="en-US" b="1" dirty="0" smtClean="0"/>
              <a:t>Cold Commissioning</a:t>
            </a:r>
            <a:r>
              <a:rPr lang="en-US" dirty="0" smtClean="0"/>
              <a:t> – testing all the instrument components and infrastructure elements and verifying operational readiness without spallation neutrons.</a:t>
            </a:r>
          </a:p>
          <a:p>
            <a:pPr marL="0" indent="0">
              <a:buNone/>
            </a:pPr>
            <a:r>
              <a:rPr lang="en-US" b="1" dirty="0" smtClean="0"/>
              <a:t>Hot Commissioning </a:t>
            </a:r>
            <a:r>
              <a:rPr lang="en-US" dirty="0" smtClean="0"/>
              <a:t>– Using spallation neutrons to verify the instrument and its operational parameters.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0389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Standard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tx1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Standard Presentation.potx</Template>
  <TotalTime>28831</TotalTime>
  <Words>2604</Words>
  <Application>Microsoft Macintosh PowerPoint</Application>
  <PresentationFormat>On-screen Show (4:3)</PresentationFormat>
  <Paragraphs>1059</Paragraphs>
  <Slides>38</Slides>
  <Notes>17</Notes>
  <HiddenSlides>7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ESS Standard Presentation</vt:lpstr>
      <vt:lpstr>2_Office Theme</vt:lpstr>
      <vt:lpstr>1_Office Theme</vt:lpstr>
      <vt:lpstr>Instrument Projects  </vt:lpstr>
      <vt:lpstr>Instrument Projects</vt:lpstr>
      <vt:lpstr>Gather Requirements</vt:lpstr>
      <vt:lpstr>Experiment Halls</vt:lpstr>
      <vt:lpstr>Expanded Focus</vt:lpstr>
      <vt:lpstr>Experiment Halls</vt:lpstr>
      <vt:lpstr>Planning Status</vt:lpstr>
      <vt:lpstr>PowerPoint Presentation</vt:lpstr>
      <vt:lpstr>Definitions</vt:lpstr>
      <vt:lpstr>Role Definitions</vt:lpstr>
      <vt:lpstr>Single Instrument Details</vt:lpstr>
      <vt:lpstr>Single Instrument Details</vt:lpstr>
      <vt:lpstr>Instrument Manpower</vt:lpstr>
      <vt:lpstr>Single Instrument FTEs</vt:lpstr>
      <vt:lpstr>Instrument Installation</vt:lpstr>
      <vt:lpstr>Instrument Installation</vt:lpstr>
      <vt:lpstr>Instrument Installation</vt:lpstr>
      <vt:lpstr>Instrument Installation</vt:lpstr>
      <vt:lpstr>Full Time Equivalents (FTEs)</vt:lpstr>
      <vt:lpstr>Full Time Equivalents (FTEs)</vt:lpstr>
      <vt:lpstr>Full Time Equivalents (FTEs)</vt:lpstr>
      <vt:lpstr>Full Time Equivalents (FTEs)</vt:lpstr>
      <vt:lpstr>Partner Resources</vt:lpstr>
      <vt:lpstr>What do Partners want?</vt:lpstr>
      <vt:lpstr>What are some of ESS’s needs?</vt:lpstr>
      <vt:lpstr>Partner Manpower Resources</vt:lpstr>
      <vt:lpstr>Instrument Installation</vt:lpstr>
      <vt:lpstr>Full Time Equivalents (FTEs)</vt:lpstr>
      <vt:lpstr>Full Time Equivalents (FTEs)</vt:lpstr>
      <vt:lpstr>Full Time Equivalents (FTEs)</vt:lpstr>
      <vt:lpstr>Full Time Equivalents (FTEs)</vt:lpstr>
      <vt:lpstr>Full Time Equivalents (FTEs)</vt:lpstr>
      <vt:lpstr>Full Time Equivalents (FTEs)</vt:lpstr>
      <vt:lpstr>Exploring How</vt:lpstr>
      <vt:lpstr>Exploring How</vt:lpstr>
      <vt:lpstr>Vision for  Competence Centers</vt:lpstr>
      <vt:lpstr>Vision for  Competence Centers</vt:lpstr>
      <vt:lpstr>Risks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ESS User</dc:creator>
  <cp:lastModifiedBy>Rob Connatser</cp:lastModifiedBy>
  <cp:revision>549</cp:revision>
  <cp:lastPrinted>2011-06-25T10:40:32Z</cp:lastPrinted>
  <dcterms:created xsi:type="dcterms:W3CDTF">2011-05-29T15:23:34Z</dcterms:created>
  <dcterms:modified xsi:type="dcterms:W3CDTF">2013-08-30T12:39:02Z</dcterms:modified>
</cp:coreProperties>
</file>