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0"/>
  </p:notesMasterIdLst>
  <p:sldIdLst>
    <p:sldId id="349" r:id="rId3"/>
    <p:sldId id="350" r:id="rId4"/>
    <p:sldId id="351" r:id="rId5"/>
    <p:sldId id="352" r:id="rId6"/>
    <p:sldId id="356" r:id="rId7"/>
    <p:sldId id="353" r:id="rId8"/>
    <p:sldId id="357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DB"/>
    <a:srgbClr val="D9D9D9"/>
    <a:srgbClr val="BFBFBF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 autoAdjust="0"/>
    <p:restoredTop sz="93243" autoAdjust="0"/>
  </p:normalViewPr>
  <p:slideViewPr>
    <p:cSldViewPr>
      <p:cViewPr varScale="1">
        <p:scale>
          <a:sx n="128" d="100"/>
          <a:sy n="128" d="100"/>
        </p:scale>
        <p:origin x="192" y="231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01/04/2019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2019-04-01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tiff"/><Relationship Id="rId18" Type="http://schemas.openxmlformats.org/officeDocument/2006/relationships/image" Target="../media/image20.png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12" Type="http://schemas.openxmlformats.org/officeDocument/2006/relationships/image" Target="../media/image14.png"/><Relationship Id="rId17" Type="http://schemas.openxmlformats.org/officeDocument/2006/relationships/image" Target="../media/image19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56792"/>
            <a:ext cx="10363200" cy="3312368"/>
          </a:xfrm>
        </p:spPr>
        <p:txBody>
          <a:bodyPr>
            <a:normAutofit fontScale="90000"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STAP Meeting in April 2019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 – 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Science Support Systems</a:t>
            </a:r>
            <a:br>
              <a:rPr lang="en-GB" sz="4000" b="1" dirty="0">
                <a:solidFill>
                  <a:srgbClr val="FFFFFF"/>
                </a:solidFill>
              </a:rPr>
            </a:br>
            <a:br>
              <a:rPr lang="en-GB" b="1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Sample Environment, Scientific Laboratory Services,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Scientific Coordination and User Office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772744"/>
            <a:ext cx="8534400" cy="1752600"/>
          </a:xfrm>
        </p:spPr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Arno Hiess </a:t>
            </a:r>
          </a:p>
          <a:p>
            <a:pPr defTabSz="315314"/>
            <a:r>
              <a:rPr lang="en-GB" sz="1800" dirty="0">
                <a:solidFill>
                  <a:srgbClr val="FFFFFF"/>
                </a:solidFill>
              </a:rPr>
              <a:t>Head of the Scientific Activities Division</a:t>
            </a:r>
            <a:endParaRPr lang="en-GB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2. April 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Meeting of the Scientific and Technical Advisory Panels</a:t>
            </a:r>
            <a:br>
              <a:rPr lang="en-GB" dirty="0"/>
            </a:br>
            <a:r>
              <a:rPr lang="en-GB" dirty="0"/>
              <a:t>‘Sample Environment’ and ‘Samples and Users’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80999"/>
            <a:ext cx="5270376" cy="5037461"/>
          </a:xfrm>
        </p:spPr>
        <p:txBody>
          <a:bodyPr/>
          <a:lstStyle/>
          <a:p>
            <a:r>
              <a:rPr lang="en-GB" b="1" dirty="0"/>
              <a:t>Members STAP ‘Sample Environment’</a:t>
            </a:r>
          </a:p>
          <a:p>
            <a:pPr lvl="1"/>
            <a:r>
              <a:rPr lang="en-GB" dirty="0"/>
              <a:t>Elizabeth Blackburn (Chair), Lund University, SE</a:t>
            </a:r>
          </a:p>
          <a:p>
            <a:pPr lvl="1"/>
            <a:r>
              <a:rPr lang="en-GB" dirty="0"/>
              <a:t>Andy Church, STFC, UK</a:t>
            </a:r>
          </a:p>
          <a:p>
            <a:pPr lvl="1"/>
            <a:r>
              <a:rPr lang="en-GB" dirty="0"/>
              <a:t>Marek </a:t>
            </a:r>
            <a:r>
              <a:rPr lang="en-GB" dirty="0" err="1"/>
              <a:t>Bartkowiak</a:t>
            </a:r>
            <a:r>
              <a:rPr lang="en-GB" dirty="0"/>
              <a:t>, PSI, CH</a:t>
            </a:r>
          </a:p>
          <a:p>
            <a:pPr lvl="1"/>
            <a:r>
              <a:rPr lang="en-GB" dirty="0"/>
              <a:t>Stefan Klotz, </a:t>
            </a:r>
            <a:r>
              <a:rPr lang="en-GB" dirty="0" err="1"/>
              <a:t>Université</a:t>
            </a:r>
            <a:r>
              <a:rPr lang="en-GB" dirty="0"/>
              <a:t> Paris-Sorbonne CNRS, FR</a:t>
            </a:r>
          </a:p>
          <a:p>
            <a:pPr lvl="1"/>
            <a:r>
              <a:rPr lang="en-GB" dirty="0"/>
              <a:t>Andrew Boothroyd, Oxford University, UK</a:t>
            </a:r>
          </a:p>
          <a:p>
            <a:pPr lvl="1"/>
            <a:r>
              <a:rPr lang="en-GB" dirty="0" err="1"/>
              <a:t>Yamali</a:t>
            </a:r>
            <a:r>
              <a:rPr lang="en-GB" dirty="0"/>
              <a:t> Hernandez, NIST, US (absent)</a:t>
            </a:r>
          </a:p>
          <a:p>
            <a:pPr lvl="1"/>
            <a:r>
              <a:rPr lang="en-GB" b="1" dirty="0"/>
              <a:t>Robert Barker, Kent University, UK</a:t>
            </a:r>
          </a:p>
          <a:p>
            <a:pPr lvl="1"/>
            <a:r>
              <a:rPr lang="en-GB" b="1" dirty="0"/>
              <a:t>Stefan Carlson, MAX IV, SE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i="1" dirty="0"/>
              <a:t>Michael Meissner, HZB, DE</a:t>
            </a:r>
          </a:p>
          <a:p>
            <a:pPr lvl="1"/>
            <a:r>
              <a:rPr lang="en-GB" i="1" dirty="0"/>
              <a:t>Stuart Clark, University Cambridge, UK</a:t>
            </a:r>
          </a:p>
          <a:p>
            <a:pPr lvl="1"/>
            <a:r>
              <a:rPr lang="en-GB" i="1" dirty="0"/>
              <a:t>Giovanna </a:t>
            </a:r>
            <a:r>
              <a:rPr lang="en-GB" i="1" dirty="0" err="1"/>
              <a:t>Fragneto</a:t>
            </a:r>
            <a:r>
              <a:rPr lang="en-GB" i="1" dirty="0"/>
              <a:t>, ILL, FR</a:t>
            </a:r>
          </a:p>
          <a:p>
            <a:pPr lvl="1"/>
            <a:r>
              <a:rPr lang="en-GB" i="1" dirty="0"/>
              <a:t>Stephen Hall, Lund University, SE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8C3385-E128-B640-B1CB-61DB73DA4E73}"/>
              </a:ext>
            </a:extLst>
          </p:cNvPr>
          <p:cNvSpPr txBox="1">
            <a:spLocks/>
          </p:cNvSpPr>
          <p:nvPr/>
        </p:nvSpPr>
        <p:spPr>
          <a:xfrm>
            <a:off x="6738664" y="1781000"/>
            <a:ext cx="5406008" cy="4345166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Members STAP ‘Samples and Users</a:t>
            </a:r>
          </a:p>
          <a:p>
            <a:pPr lvl="1"/>
            <a:r>
              <a:rPr lang="en-GB" dirty="0"/>
              <a:t>Michelle Everett (Chair), SNS, US</a:t>
            </a:r>
          </a:p>
          <a:p>
            <a:pPr lvl="1"/>
            <a:r>
              <a:rPr lang="en-GB" dirty="0"/>
              <a:t>Peter Holden, ANSTO, AU</a:t>
            </a:r>
          </a:p>
          <a:p>
            <a:pPr lvl="1"/>
            <a:r>
              <a:rPr lang="en-GB" dirty="0"/>
              <a:t>David Hess, ILL, FR</a:t>
            </a:r>
          </a:p>
          <a:p>
            <a:pPr lvl="1"/>
            <a:r>
              <a:rPr lang="en-GB" dirty="0"/>
              <a:t>Kim </a:t>
            </a:r>
            <a:r>
              <a:rPr lang="en-GB" dirty="0" err="1"/>
              <a:t>Lefmann</a:t>
            </a:r>
            <a:r>
              <a:rPr lang="en-GB" dirty="0"/>
              <a:t>, Copenhagen University, DK</a:t>
            </a:r>
          </a:p>
          <a:p>
            <a:pPr lvl="1"/>
            <a:r>
              <a:rPr lang="en-GB" dirty="0"/>
              <a:t>Ron Smith, STFC, UK</a:t>
            </a:r>
          </a:p>
          <a:p>
            <a:pPr lvl="1"/>
            <a:r>
              <a:rPr lang="en-GB" dirty="0"/>
              <a:t>Karin </a:t>
            </a:r>
            <a:r>
              <a:rPr lang="en-GB" dirty="0" err="1"/>
              <a:t>Edler</a:t>
            </a:r>
            <a:r>
              <a:rPr lang="en-GB" dirty="0"/>
              <a:t>, University Bath, UK</a:t>
            </a:r>
          </a:p>
          <a:p>
            <a:pPr lvl="1"/>
            <a:r>
              <a:rPr lang="en-GB" b="1" dirty="0"/>
              <a:t>Ina </a:t>
            </a:r>
            <a:r>
              <a:rPr lang="en-GB" b="1" dirty="0" err="1"/>
              <a:t>Lommatzsch</a:t>
            </a:r>
            <a:r>
              <a:rPr lang="en-GB" b="1" dirty="0"/>
              <a:t>, MLZ, DE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i="1" dirty="0"/>
              <a:t>Laura Edwards, SNS, US</a:t>
            </a:r>
          </a:p>
          <a:p>
            <a:pPr lvl="1"/>
            <a:r>
              <a:rPr lang="en-GB" i="1" dirty="0"/>
              <a:t>Giovanna </a:t>
            </a:r>
            <a:r>
              <a:rPr lang="en-GB" i="1" dirty="0" err="1"/>
              <a:t>Cicognani</a:t>
            </a:r>
            <a:r>
              <a:rPr lang="en-GB" i="1" dirty="0"/>
              <a:t>, ILL, FR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Line Organisation and Project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3663"/>
            <a:ext cx="12192000" cy="2155377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The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 Scientific Activities Division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delivers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Science Support Systems:</a:t>
            </a:r>
          </a:p>
          <a:p>
            <a:pPr marL="0" lvl="0" indent="0" algn="ctr" defTabSz="4572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Sample Environment, Scientific Laboratory and Sample Services,</a:t>
            </a:r>
            <a:br>
              <a:rPr lang="en-US" sz="2800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/>
                <a:cs typeface="Arial"/>
              </a:rPr>
              <a:t>Scientific Coordination and User Office</a:t>
            </a:r>
          </a:p>
          <a:p>
            <a:pPr marL="0" lvl="0" indent="0" algn="ctr" defTabSz="4572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i="1" dirty="0">
                <a:solidFill>
                  <a:srgbClr val="FF6600"/>
                </a:solidFill>
                <a:latin typeface="Arial"/>
                <a:cs typeface="Arial"/>
              </a:rPr>
              <a:t>for</a:t>
            </a:r>
            <a:r>
              <a:rPr lang="en-US" sz="2800" b="1" i="1" dirty="0">
                <a:solidFill>
                  <a:srgbClr val="FF6600"/>
                </a:solidFill>
                <a:latin typeface="Arial"/>
                <a:cs typeface="Arial"/>
              </a:rPr>
              <a:t> first 8 instruments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i="1" dirty="0">
                <a:solidFill>
                  <a:srgbClr val="FF6600"/>
                </a:solidFill>
                <a:latin typeface="Arial"/>
                <a:cs typeface="Arial"/>
              </a:rPr>
              <a:t>as part of </a:t>
            </a:r>
            <a:r>
              <a:rPr lang="en-US" sz="2800" b="1" i="1" dirty="0">
                <a:solidFill>
                  <a:srgbClr val="FF6600"/>
                </a:solidFill>
                <a:latin typeface="Arial"/>
                <a:cs typeface="Arial"/>
              </a:rPr>
              <a:t>NSS construction budget</a:t>
            </a:r>
            <a:endParaRPr lang="en-GB" dirty="0"/>
          </a:p>
          <a:p>
            <a:pPr marL="342900" lvl="1" indent="0">
              <a:buNone/>
            </a:pPr>
            <a:endParaRPr lang="en-GB" dirty="0"/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4537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EC417B-05CB-374F-BFCA-C21A8788BF6E}"/>
              </a:ext>
            </a:extLst>
          </p:cNvPr>
          <p:cNvGrpSpPr/>
          <p:nvPr/>
        </p:nvGrpSpPr>
        <p:grpSpPr>
          <a:xfrm>
            <a:off x="0" y="4005064"/>
            <a:ext cx="12192000" cy="2206496"/>
            <a:chOff x="107504" y="4039745"/>
            <a:chExt cx="8928992" cy="248559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1306CF4-D76C-8948-BB53-3068DD1057DA}"/>
                </a:ext>
              </a:extLst>
            </p:cNvPr>
            <p:cNvSpPr/>
            <p:nvPr/>
          </p:nvSpPr>
          <p:spPr>
            <a:xfrm>
              <a:off x="142165" y="4797152"/>
              <a:ext cx="1239161" cy="1651321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1E9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DEMAX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Deuteration &amp; macromolecular Crystallization Group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(in operation)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4E525DB-61F4-7848-8FCF-E7B6FB637306}"/>
                </a:ext>
              </a:extLst>
            </p:cNvPr>
            <p:cNvSpPr/>
            <p:nvPr/>
          </p:nvSpPr>
          <p:spPr>
            <a:xfrm>
              <a:off x="1421085" y="4797152"/>
              <a:ext cx="1239161" cy="165132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rgbClr val="1E9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SULF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Sample and User Labs Group</a:t>
              </a: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(ops in 2020)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B5DEA20-7094-0644-B656-F6C3A7AB6CF8}"/>
                </a:ext>
              </a:extLst>
            </p:cNvPr>
            <p:cNvSpPr/>
            <p:nvPr/>
          </p:nvSpPr>
          <p:spPr>
            <a:xfrm>
              <a:off x="3984280" y="5661248"/>
              <a:ext cx="1239161" cy="787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TEFI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Temperatures and Fields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F91B12C-4C6D-1F4C-857B-98C631CA5615}"/>
                </a:ext>
              </a:extLst>
            </p:cNvPr>
            <p:cNvSpPr/>
            <p:nvPr/>
          </p:nvSpPr>
          <p:spPr>
            <a:xfrm>
              <a:off x="5252536" y="5661248"/>
              <a:ext cx="1239161" cy="787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PREMP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High Pressure &amp; Mech. Process.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C897A05-A9D2-0042-ADA5-6E3E621E58AC}"/>
                </a:ext>
              </a:extLst>
            </p:cNvPr>
            <p:cNvSpPr/>
            <p:nvPr/>
          </p:nvSpPr>
          <p:spPr>
            <a:xfrm>
              <a:off x="6520794" y="5661248"/>
              <a:ext cx="1239161" cy="787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FLUCO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Fluids </a:t>
              </a:r>
              <a:r>
                <a:rPr lang="en-GB" sz="1600" dirty="0" err="1">
                  <a:solidFill>
                    <a:schemeClr val="tx1"/>
                  </a:solidFill>
                </a:rPr>
                <a:t>incl</a:t>
              </a:r>
              <a:r>
                <a:rPr lang="en-GB" sz="1600" dirty="0">
                  <a:solidFill>
                    <a:schemeClr val="tx1"/>
                  </a:solidFill>
                </a:rPr>
                <a:t> Gases, Vapor, </a:t>
              </a:r>
              <a:r>
                <a:rPr lang="en-GB" sz="1600" dirty="0" err="1">
                  <a:solidFill>
                    <a:schemeClr val="tx1"/>
                  </a:solidFill>
                </a:rPr>
                <a:t>Compl</a:t>
              </a:r>
              <a:r>
                <a:rPr lang="en-GB" sz="1600" dirty="0">
                  <a:solidFill>
                    <a:schemeClr val="tx1"/>
                  </a:solidFill>
                </a:rPr>
                <a:t>. Fl.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FB72F1D-D4B5-D549-BB92-8530DCB7BD05}"/>
                </a:ext>
              </a:extLst>
            </p:cNvPr>
            <p:cNvSpPr/>
            <p:nvPr/>
          </p:nvSpPr>
          <p:spPr>
            <a:xfrm>
              <a:off x="7789052" y="5661248"/>
              <a:ext cx="1239161" cy="787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MESI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Mechatronics &amp; System </a:t>
              </a:r>
              <a:r>
                <a:rPr lang="en-GB" sz="1600" dirty="0" err="1">
                  <a:solidFill>
                    <a:schemeClr val="tx1"/>
                  </a:solidFill>
                </a:rPr>
                <a:t>Integr</a:t>
              </a:r>
              <a:r>
                <a:rPr lang="en-GB" sz="16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96C6E6-23E5-C741-9459-FAB70D62FDE5}"/>
                </a:ext>
              </a:extLst>
            </p:cNvPr>
            <p:cNvSpPr/>
            <p:nvPr/>
          </p:nvSpPr>
          <p:spPr>
            <a:xfrm>
              <a:off x="2700004" y="4797152"/>
              <a:ext cx="1239161" cy="165132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  <a:alpha val="49000"/>
              </a:schemeClr>
            </a:solidFill>
            <a:ln>
              <a:solidFill>
                <a:srgbClr val="1E9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SCUO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Scientific Coord. and User Office</a:t>
              </a: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(in operation)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7FDC15C-74A7-A54E-971D-E17F258051F7}"/>
                </a:ext>
              </a:extLst>
            </p:cNvPr>
            <p:cNvSpPr/>
            <p:nvPr/>
          </p:nvSpPr>
          <p:spPr>
            <a:xfrm>
              <a:off x="107504" y="4724921"/>
              <a:ext cx="8928992" cy="1800423"/>
            </a:xfrm>
            <a:prstGeom prst="roundRect">
              <a:avLst>
                <a:gd name="adj" fmla="val 8092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0EB5531-9B99-DD4C-BDB3-54F682B07825}"/>
                </a:ext>
              </a:extLst>
            </p:cNvPr>
            <p:cNvSpPr/>
            <p:nvPr/>
          </p:nvSpPr>
          <p:spPr>
            <a:xfrm>
              <a:off x="107504" y="4039745"/>
              <a:ext cx="8928992" cy="6133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dirty="0"/>
                <a:t>Scientific Activities Division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3021537-48A6-5F45-A6A2-6EB16514B37C}"/>
                </a:ext>
              </a:extLst>
            </p:cNvPr>
            <p:cNvSpPr/>
            <p:nvPr/>
          </p:nvSpPr>
          <p:spPr>
            <a:xfrm>
              <a:off x="3984184" y="4801172"/>
              <a:ext cx="5044029" cy="787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SAMPLE ENVIRONMENT GROUP          </a:t>
              </a:r>
              <a:r>
                <a:rPr lang="en-GB" sz="1600" dirty="0">
                  <a:solidFill>
                    <a:schemeClr val="tx1"/>
                  </a:solidFill>
                </a:rPr>
                <a:t>(operation in 2022)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2DAD42A-676D-524F-A305-9CE4B121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0" y="4005064"/>
            <a:ext cx="4981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4ECE4E-E2D5-814B-9C88-00B4BD0C8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6" y="4010804"/>
            <a:ext cx="44202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64FB2C-3722-9447-AF9E-B036005D9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96" t="-1571" r="16678" b="13608"/>
          <a:stretch/>
        </p:blipFill>
        <p:spPr>
          <a:xfrm>
            <a:off x="4193802" y="6262436"/>
            <a:ext cx="369718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27EBDA-69BD-3A4B-9CE9-454FB3E849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86" t="671" r="23469" b="30997"/>
          <a:stretch/>
        </p:blipFill>
        <p:spPr>
          <a:xfrm>
            <a:off x="10696317" y="6256852"/>
            <a:ext cx="383875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EDABE3-76FC-494C-97C7-D0C0386A8A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12" r="14928"/>
          <a:stretch/>
        </p:blipFill>
        <p:spPr>
          <a:xfrm>
            <a:off x="11168735" y="6256852"/>
            <a:ext cx="40316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E05AE1-3D27-DA48-9232-BB3DA166C9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62" r="10478"/>
          <a:stretch/>
        </p:blipFill>
        <p:spPr>
          <a:xfrm>
            <a:off x="11667033" y="6256852"/>
            <a:ext cx="403167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848AE9-EB7D-914F-A805-58D53AF6FD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23" t="21" r="14081" b="-21"/>
          <a:stretch/>
        </p:blipFill>
        <p:spPr>
          <a:xfrm>
            <a:off x="9190317" y="6269201"/>
            <a:ext cx="41254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D54E8A-1F71-B94F-8B1D-0632B1C34E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8651" y="6269201"/>
            <a:ext cx="540000" cy="540000"/>
          </a:xfrm>
          <a:prstGeom prst="rect">
            <a:avLst/>
          </a:prstGeom>
        </p:spPr>
      </p:pic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9961EF4E-1D37-E64E-8A06-DD572B4E18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158" r="11488"/>
          <a:stretch/>
        </p:blipFill>
        <p:spPr bwMode="auto">
          <a:xfrm>
            <a:off x="7425112" y="6262436"/>
            <a:ext cx="406908" cy="54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FA07A-A669-6E42-B1A7-641ECC455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846" r="29725" b="19747"/>
          <a:stretch/>
        </p:blipFill>
        <p:spPr>
          <a:xfrm>
            <a:off x="7924145" y="6261424"/>
            <a:ext cx="372969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9DA76F-BFB9-4B4C-B714-B106835CFF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924" r="13095"/>
          <a:stretch/>
        </p:blipFill>
        <p:spPr>
          <a:xfrm>
            <a:off x="5706328" y="6273376"/>
            <a:ext cx="405282" cy="54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EA11D6-9B24-DB45-81FB-BE23D0317B6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258" t="837" r="13189" b="14966"/>
          <a:stretch/>
        </p:blipFill>
        <p:spPr>
          <a:xfrm>
            <a:off x="6170020" y="6273346"/>
            <a:ext cx="422891" cy="5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2B25DA-9AC0-DB4C-B975-5CA3DBA37D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</a:blip>
          <a:srcRect l="14526" t="9833" r="14526" b="10426"/>
          <a:stretch/>
        </p:blipFill>
        <p:spPr>
          <a:xfrm>
            <a:off x="1940887" y="6269201"/>
            <a:ext cx="480463" cy="540000"/>
          </a:xfrm>
          <a:prstGeom prst="rect">
            <a:avLst/>
          </a:prstGeom>
        </p:spPr>
      </p:pic>
      <p:pic>
        <p:nvPicPr>
          <p:cNvPr id="34" name="Picture 33" descr="melissasharp.jpg">
            <a:extLst>
              <a:ext uri="{FF2B5EF4-FFF2-40B4-BE49-F238E27FC236}">
                <a16:creationId xmlns:a16="http://schemas.microsoft.com/office/drawing/2014/main" id="{F84C60DC-8A88-5F41-9413-D5744A7DCF46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13" y="6269201"/>
            <a:ext cx="405000" cy="54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C01CBC-CB8E-9D4E-92FF-770B630B69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9277" y="6269201"/>
            <a:ext cx="418411" cy="54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26BA7C-F46C-6B47-AFD0-D5BDF1B5B68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9552"/>
          <a:stretch/>
        </p:blipFill>
        <p:spPr>
          <a:xfrm>
            <a:off x="4501" y="6266955"/>
            <a:ext cx="423397" cy="5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pasted-image.pdf">
            <a:extLst>
              <a:ext uri="{FF2B5EF4-FFF2-40B4-BE49-F238E27FC236}">
                <a16:creationId xmlns:a16="http://schemas.microsoft.com/office/drawing/2014/main" id="{DBBFB219-94ED-8744-8CD2-522523A82C2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alphaModFix/>
            <a:extLst/>
          </a:blip>
          <a:srcRect l="83386" t="24348" r="2022" b="54997"/>
          <a:stretch/>
        </p:blipFill>
        <p:spPr>
          <a:xfrm>
            <a:off x="897986" y="6262436"/>
            <a:ext cx="503565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37" descr="Anna Leung.jpg">
            <a:extLst>
              <a:ext uri="{FF2B5EF4-FFF2-40B4-BE49-F238E27FC236}">
                <a16:creationId xmlns:a16="http://schemas.microsoft.com/office/drawing/2014/main" id="{AB02388E-9611-1741-84BC-4E1CDB2045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6" y="6262436"/>
            <a:ext cx="442232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D09D35-A8C6-4C43-96BA-8C9E99989F8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573" r="18109" b="10992"/>
          <a:stretch/>
        </p:blipFill>
        <p:spPr>
          <a:xfrm>
            <a:off x="1415480" y="6267537"/>
            <a:ext cx="34424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Feedback on STAP report ‘Sample Environment’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51915"/>
            <a:ext cx="11881320" cy="5366546"/>
          </a:xfrm>
        </p:spPr>
        <p:txBody>
          <a:bodyPr/>
          <a:lstStyle/>
          <a:p>
            <a:r>
              <a:rPr lang="en-GB" b="1" dirty="0"/>
              <a:t>Team</a:t>
            </a:r>
            <a:r>
              <a:rPr lang="en-GB" dirty="0"/>
              <a:t> works increasingly together on projects; always potential for improvement and synergies.</a:t>
            </a:r>
          </a:p>
          <a:p>
            <a:r>
              <a:rPr lang="en-GB" b="1" dirty="0"/>
              <a:t>Lack of technicians </a:t>
            </a:r>
            <a:r>
              <a:rPr lang="en-GB" dirty="0"/>
              <a:t>impacted on PREMP plans; Lauritz started March 1; Recruitment started for FLUCO.</a:t>
            </a:r>
          </a:p>
          <a:p>
            <a:r>
              <a:rPr lang="en-GB" b="1" dirty="0"/>
              <a:t>Instrument tollgate</a:t>
            </a:r>
            <a:r>
              <a:rPr lang="en-GB" dirty="0"/>
              <a:t> reviews increasing,; significant workload; participation in relevant topics only (caves)</a:t>
            </a:r>
          </a:p>
          <a:p>
            <a:r>
              <a:rPr lang="en-GB" b="1" dirty="0"/>
              <a:t>Standardisation</a:t>
            </a:r>
            <a:r>
              <a:rPr lang="en-GB" dirty="0"/>
              <a:t> beneficial for instruments; prototypes for mounts available; testing of scanning set-up. </a:t>
            </a:r>
          </a:p>
          <a:p>
            <a:r>
              <a:rPr lang="en-GB" b="1" dirty="0"/>
              <a:t>Safety</a:t>
            </a:r>
            <a:r>
              <a:rPr lang="en-GB" dirty="0"/>
              <a:t> hazard analysis performed by team itself; consultant to implement framework, </a:t>
            </a:r>
          </a:p>
          <a:p>
            <a:r>
              <a:rPr lang="en-GB" b="1" dirty="0"/>
              <a:t>System integration </a:t>
            </a:r>
            <a:r>
              <a:rPr lang="en-GB" dirty="0"/>
              <a:t>via new beamline control team BCT; ICS resourcing still challenging; several tasks ok.</a:t>
            </a:r>
          </a:p>
          <a:p>
            <a:r>
              <a:rPr lang="en-GB" b="1" dirty="0"/>
              <a:t>Mechanical design </a:t>
            </a:r>
            <a:r>
              <a:rPr lang="en-GB" dirty="0"/>
              <a:t>process in place using in-house resources and sub-contracting successfully. </a:t>
            </a:r>
          </a:p>
          <a:p>
            <a:r>
              <a:rPr lang="en-GB" b="1" dirty="0"/>
              <a:t>Line organisation </a:t>
            </a:r>
            <a:r>
              <a:rPr lang="en-GB" dirty="0"/>
              <a:t>to be implemented for operation; efforts on ‘non-core activities remain significant. </a:t>
            </a:r>
          </a:p>
          <a:p>
            <a:r>
              <a:rPr lang="en-GB" b="1" dirty="0"/>
              <a:t>Group leader </a:t>
            </a:r>
            <a:r>
              <a:rPr lang="en-GB" dirty="0"/>
              <a:t>recruitment by end 2019; integration activities MESI to remain direct report to GL.</a:t>
            </a:r>
          </a:p>
          <a:p>
            <a:r>
              <a:rPr lang="en-GB" b="1" dirty="0"/>
              <a:t>SE workshops </a:t>
            </a:r>
            <a:r>
              <a:rPr lang="en-GB" dirty="0"/>
              <a:t>designed jointly with chem. Labs using partner’s IK supplier </a:t>
            </a:r>
            <a:r>
              <a:rPr lang="en-GB" dirty="0" err="1"/>
              <a:t>incl</a:t>
            </a:r>
            <a:r>
              <a:rPr lang="en-GB" dirty="0"/>
              <a:t> supplies, </a:t>
            </a:r>
            <a:r>
              <a:rPr lang="en-GB" dirty="0" err="1"/>
              <a:t>electr</a:t>
            </a:r>
            <a:r>
              <a:rPr lang="en-GB" dirty="0"/>
              <a:t>., networks</a:t>
            </a:r>
          </a:p>
          <a:p>
            <a:r>
              <a:rPr lang="en-GB" b="1" dirty="0" err="1"/>
              <a:t>Utgård</a:t>
            </a:r>
            <a:r>
              <a:rPr lang="en-GB" b="1" dirty="0"/>
              <a:t> </a:t>
            </a:r>
            <a:r>
              <a:rPr lang="en-GB" dirty="0"/>
              <a:t>operational but commute to site challenging; hi-p testing facility stalled; network no addressed.</a:t>
            </a:r>
          </a:p>
          <a:p>
            <a:r>
              <a:rPr lang="en-GB" b="1" dirty="0"/>
              <a:t>Diffraction magnet </a:t>
            </a:r>
            <a:r>
              <a:rPr lang="en-GB" dirty="0"/>
              <a:t>design ok but TA pending; spectroscopy magnet not funded; HZB used systems ok.</a:t>
            </a:r>
          </a:p>
          <a:p>
            <a:r>
              <a:rPr lang="en-GB" b="1" dirty="0"/>
              <a:t>High pressure </a:t>
            </a:r>
            <a:r>
              <a:rPr lang="en-GB" dirty="0"/>
              <a:t>systems available, testing pending </a:t>
            </a:r>
            <a:r>
              <a:rPr lang="en-GB" dirty="0" err="1"/>
              <a:t>Utgård</a:t>
            </a:r>
            <a:r>
              <a:rPr lang="en-GB" dirty="0"/>
              <a:t> facility, collaboration ORNL, U Edinburgh cont.</a:t>
            </a:r>
          </a:p>
          <a:p>
            <a:r>
              <a:rPr lang="en-GB" b="1" dirty="0"/>
              <a:t>Low Temperature</a:t>
            </a:r>
            <a:r>
              <a:rPr lang="en-GB" dirty="0"/>
              <a:t> automation completed; </a:t>
            </a:r>
            <a:r>
              <a:rPr lang="en-GB" dirty="0" err="1"/>
              <a:t>SECoP</a:t>
            </a:r>
            <a:r>
              <a:rPr lang="en-GB" dirty="0"/>
              <a:t> SINE2020 project concluding &amp; to be implemented. 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5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Feedback on STAP report ‘Samples and Users’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51915"/>
            <a:ext cx="11881320" cy="5366546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Lab fit-out: </a:t>
            </a:r>
            <a:r>
              <a:rPr lang="en-GB" dirty="0"/>
              <a:t>plans refined &amp; integration schedule in ESS plans incl. worker cabins; IK &amp; procurement TBD</a:t>
            </a:r>
          </a:p>
          <a:p>
            <a:r>
              <a:rPr lang="en-GB" b="1" dirty="0"/>
              <a:t>Chemical safety</a:t>
            </a:r>
            <a:r>
              <a:rPr lang="en-GB" dirty="0"/>
              <a:t> still challenging requiring work arounds though increased exchange with ESH</a:t>
            </a:r>
          </a:p>
          <a:p>
            <a:r>
              <a:rPr lang="en-GB" b="1" dirty="0"/>
              <a:t>Procurement</a:t>
            </a:r>
            <a:r>
              <a:rPr lang="en-GB" dirty="0"/>
              <a:t> improved with blanket order system and smoother </a:t>
            </a:r>
            <a:r>
              <a:rPr lang="en-GB" b="1" dirty="0"/>
              <a:t>goods pick-up </a:t>
            </a:r>
            <a:r>
              <a:rPr lang="en-GB" dirty="0"/>
              <a:t>but challenges remain.</a:t>
            </a:r>
          </a:p>
          <a:p>
            <a:r>
              <a:rPr lang="en-GB" b="1" dirty="0"/>
              <a:t>SCUO </a:t>
            </a:r>
            <a:r>
              <a:rPr lang="en-GB" dirty="0"/>
              <a:t>recruitment enabled by Brightness2 and user meeting 2020 planning will start soon.</a:t>
            </a:r>
          </a:p>
          <a:p>
            <a:r>
              <a:rPr lang="en-GB" b="1" dirty="0"/>
              <a:t>SULF</a:t>
            </a:r>
            <a:r>
              <a:rPr lang="en-GB" dirty="0"/>
              <a:t> exchange with instrument teams on labs spaces; part of tollgate review, D04 labs specialised 4 REF.</a:t>
            </a:r>
          </a:p>
          <a:p>
            <a:r>
              <a:rPr lang="en-GB" b="1" dirty="0"/>
              <a:t>SULF</a:t>
            </a:r>
            <a:r>
              <a:rPr lang="en-GB" dirty="0"/>
              <a:t> staff exchange with FLUCO envisaged; inventory system to be implemented</a:t>
            </a:r>
          </a:p>
          <a:p>
            <a:r>
              <a:rPr lang="en-GB" b="1" dirty="0"/>
              <a:t>DEMAX</a:t>
            </a:r>
            <a:r>
              <a:rPr lang="en-GB" dirty="0"/>
              <a:t> well supported by SMT &amp; SAC; </a:t>
            </a:r>
          </a:p>
          <a:p>
            <a:r>
              <a:rPr lang="en-GB" b="1" dirty="0"/>
              <a:t>DEMAX </a:t>
            </a:r>
            <a:r>
              <a:rPr lang="en-GB" dirty="0"/>
              <a:t>call for proposals open using dedicated software; SCUO support pending (access policy)</a:t>
            </a:r>
          </a:p>
          <a:p>
            <a:r>
              <a:rPr lang="en-GB" b="1" dirty="0"/>
              <a:t>DEMAX </a:t>
            </a:r>
            <a:r>
              <a:rPr lang="en-GB" dirty="0"/>
              <a:t>MV secured until 2023; LU agreement to be re-negotiated; sustainability discussed SINE B2 LENS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Charge for the Scientific and Technical Advisory Panels</a:t>
            </a:r>
            <a:br>
              <a:rPr lang="en-GB" dirty="0"/>
            </a:br>
            <a:r>
              <a:rPr lang="en-GB" dirty="0"/>
              <a:t>‘Sample Environment’ and ‘Samples and Users’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C2157-3C9F-7B4F-9724-3A20E8E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726690"/>
            <a:ext cx="11953328" cy="4942669"/>
          </a:xfrm>
        </p:spPr>
        <p:txBody>
          <a:bodyPr/>
          <a:lstStyle/>
          <a:p>
            <a:r>
              <a:rPr lang="en-GB" dirty="0"/>
              <a:t>Common Topics</a:t>
            </a:r>
          </a:p>
          <a:p>
            <a:pPr lvl="1"/>
            <a:r>
              <a:rPr lang="en-GB" dirty="0"/>
              <a:t>enactment on SAD vision / mission considering ESS construction project / start initial ops (first science)</a:t>
            </a:r>
          </a:p>
          <a:p>
            <a:pPr lvl="1"/>
            <a:r>
              <a:rPr lang="en-GB" dirty="0"/>
              <a:t>readiness of SAD team to meet challenges of project completion and starting initial operation.</a:t>
            </a:r>
          </a:p>
          <a:p>
            <a:pPr lvl="1"/>
            <a:r>
              <a:rPr lang="en-GB" dirty="0"/>
              <a:t>implementation of logistics and procurement support to meet the needs of (initial) operation.</a:t>
            </a:r>
          </a:p>
          <a:p>
            <a:pPr lvl="1"/>
            <a:r>
              <a:rPr lang="en-GB" dirty="0"/>
              <a:t>ways-of-working within the ESS safety framework: challenges and solutions for operational safety. </a:t>
            </a:r>
          </a:p>
          <a:p>
            <a:pPr lvl="1"/>
            <a:r>
              <a:rPr lang="en-GB" dirty="0"/>
              <a:t>preparation and implementation for on-site installation of laboratories and workshops. </a:t>
            </a:r>
          </a:p>
          <a:p>
            <a:pPr lvl="1"/>
            <a:endParaRPr lang="en-GB" dirty="0"/>
          </a:p>
          <a:p>
            <a:r>
              <a:rPr lang="en-GB" dirty="0"/>
              <a:t>Sample Environment</a:t>
            </a:r>
          </a:p>
          <a:p>
            <a:pPr lvl="1"/>
            <a:r>
              <a:rPr lang="en-US" dirty="0"/>
              <a:t>interactions with instrument team throughout detailed design phase in respect to sample environment operation: sample and sample environment handling, standards and implementation.</a:t>
            </a:r>
          </a:p>
          <a:p>
            <a:pPr lvl="1"/>
            <a:r>
              <a:rPr lang="en-US" dirty="0"/>
              <a:t>progress within each sample environment platform – both in-house achievements as well as in-kind work. </a:t>
            </a:r>
          </a:p>
          <a:p>
            <a:pPr lvl="1"/>
            <a:r>
              <a:rPr lang="en-US" dirty="0"/>
              <a:t>design and installation planning for on-site workshops.</a:t>
            </a:r>
          </a:p>
          <a:p>
            <a:pPr lvl="1"/>
            <a:r>
              <a:rPr lang="en-US" dirty="0"/>
              <a:t>way-of-working with the beam line control team in respect to sample environment integration.</a:t>
            </a:r>
          </a:p>
          <a:p>
            <a:pPr lvl="1"/>
            <a:r>
              <a:rPr lang="en-US" dirty="0"/>
              <a:t>way-of-working with central technical service teams in respect to sample environment design and manufacturing.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61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GB" dirty="0"/>
              <a:t>Charge for the Scientific and Technical Advisory Panels</a:t>
            </a:r>
            <a:br>
              <a:rPr lang="en-GB" dirty="0"/>
            </a:br>
            <a:r>
              <a:rPr lang="en-GB" dirty="0"/>
              <a:t>‘Sample Environment’ and ‘Samples and Users’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38250"/>
            <a:ext cx="9518848" cy="4136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C2157-3C9F-7B4F-9724-3A20E8E8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726690"/>
            <a:ext cx="11953328" cy="4942669"/>
          </a:xfrm>
        </p:spPr>
        <p:txBody>
          <a:bodyPr/>
          <a:lstStyle/>
          <a:p>
            <a:r>
              <a:rPr lang="en-US" dirty="0"/>
              <a:t>Samples and Users</a:t>
            </a:r>
          </a:p>
          <a:p>
            <a:pPr lvl="1"/>
            <a:r>
              <a:rPr lang="en-US" dirty="0"/>
              <a:t>DEMAX: start initial operation deuteration &amp; </a:t>
            </a:r>
            <a:r>
              <a:rPr lang="en-US" dirty="0" err="1"/>
              <a:t>crystallisation</a:t>
            </a:r>
            <a:r>
              <a:rPr lang="en-US" dirty="0"/>
              <a:t> support service incl. proposal administration &amp; user survey.</a:t>
            </a:r>
          </a:p>
          <a:p>
            <a:pPr lvl="1"/>
            <a:r>
              <a:rPr lang="en-US" dirty="0"/>
              <a:t>DEMAX: closer integration of the three DEMAX support pillars with respect to staffing &amp; projects.</a:t>
            </a:r>
          </a:p>
          <a:p>
            <a:pPr lvl="1"/>
            <a:r>
              <a:rPr lang="en-US" dirty="0"/>
              <a:t>DEMAX: synergies and consolidation of on-site and off-site lab infrastructure; options for future DEMAX location.</a:t>
            </a:r>
          </a:p>
          <a:p>
            <a:pPr lvl="1"/>
            <a:r>
              <a:rPr lang="en-US" dirty="0"/>
              <a:t>DEMAX: scientific collaborations &amp; developmental projects: establish new capability via grants (SINE2020, VR, B^2). </a:t>
            </a:r>
          </a:p>
          <a:p>
            <a:pPr lvl="1"/>
            <a:r>
              <a:rPr lang="en-US" dirty="0"/>
              <a:t>DEMAX: strengthen the DEUNET network as part of LENS initiatives.</a:t>
            </a:r>
          </a:p>
          <a:p>
            <a:pPr lvl="1"/>
            <a:r>
              <a:rPr lang="en-US" dirty="0"/>
              <a:t>DEMAX: own ESS priorities for first science and beyond; 3rd DEMAX chemist position (competence and activities)</a:t>
            </a:r>
          </a:p>
          <a:p>
            <a:pPr lvl="1"/>
            <a:r>
              <a:rPr lang="en-US" dirty="0"/>
              <a:t>DEMAX: commercial collaboration with DEMAX “pay for play” – Should we? How?  </a:t>
            </a:r>
          </a:p>
          <a:p>
            <a:pPr lvl="1"/>
            <a:r>
              <a:rPr lang="en-US" dirty="0"/>
              <a:t>SULF: progress of the SULF platform in respect to installation planning and moving to the on-site labs.</a:t>
            </a:r>
          </a:p>
          <a:p>
            <a:pPr lvl="1"/>
            <a:r>
              <a:rPr lang="en-US" dirty="0"/>
              <a:t>SULF: internal projects with accelerator / target; setting-off lab investment by external collaboration.</a:t>
            </a:r>
          </a:p>
          <a:p>
            <a:pPr lvl="1"/>
            <a:r>
              <a:rPr lang="en-US" dirty="0"/>
              <a:t>SULF: way forward with chemical hazard analysis applying and complying with Swedish law for working with chemicals.</a:t>
            </a:r>
          </a:p>
          <a:p>
            <a:pPr lvl="1"/>
            <a:r>
              <a:rPr lang="en-US" dirty="0"/>
              <a:t>SCUO: lessons learned DEMAX; way forward ESS user office software: functionalities, KPIs, DOI, policy implementation</a:t>
            </a:r>
          </a:p>
          <a:p>
            <a:pPr lvl="1"/>
            <a:r>
              <a:rPr lang="en-US" dirty="0"/>
              <a:t>SCUO: next steps towards establishing SCUO; transition functions from DEMAX to SCUO.</a:t>
            </a:r>
          </a:p>
          <a:p>
            <a:pPr lvl="2"/>
            <a:endParaRPr lang="en-US" sz="18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28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214</TotalTime>
  <Words>817</Words>
  <Application>Microsoft Macintosh PowerPoint</Application>
  <PresentationFormat>Widescreen</PresentationFormat>
  <Paragraphs>129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ヒラギノ角ゴ ProN W3</vt:lpstr>
      <vt:lpstr>Arial</vt:lpstr>
      <vt:lpstr>Calibri</vt:lpstr>
      <vt:lpstr>Office-tema</vt:lpstr>
      <vt:lpstr>2_Anpassad formgivning</vt:lpstr>
      <vt:lpstr>STAP Meeting in April 2019  –  Science Support Systems  Sample Environment, Scientific Laboratory Services, Scientific Coordination and User Office</vt:lpstr>
      <vt:lpstr>Meeting of the Scientific and Technical Advisory Panels ‘Sample Environment’ and ‘Samples and Users’ </vt:lpstr>
      <vt:lpstr>Line Organisation and Project Execution</vt:lpstr>
      <vt:lpstr>Feedback on STAP report ‘Sample Environment’</vt:lpstr>
      <vt:lpstr>Feedback on STAP report ‘Samples and Users’</vt:lpstr>
      <vt:lpstr>Charge for the Scientific and Technical Advisory Panels ‘Sample Environment’ and ‘Samples and Users’ </vt:lpstr>
      <vt:lpstr>Charge for the Scientific and Technical Advisory Panels ‘Sample Environment’ and ‘Samples and Users’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Support Systems  Sample Environment, Scientific Laboratory Services, Scientific Coordination and User Office</dc:title>
  <dc:creator>Arno Hiess</dc:creator>
  <cp:lastModifiedBy>Arno Hiess</cp:lastModifiedBy>
  <cp:revision>16</cp:revision>
  <dcterms:created xsi:type="dcterms:W3CDTF">2019-04-01T13:11:04Z</dcterms:created>
  <dcterms:modified xsi:type="dcterms:W3CDTF">2019-04-01T16:45:26Z</dcterms:modified>
</cp:coreProperties>
</file>