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sldIdLst>
    <p:sldId id="256" r:id="rId2"/>
    <p:sldId id="350" r:id="rId3"/>
    <p:sldId id="275" r:id="rId4"/>
    <p:sldId id="278" r:id="rId5"/>
    <p:sldId id="265" r:id="rId6"/>
    <p:sldId id="351" r:id="rId7"/>
    <p:sldId id="276" r:id="rId8"/>
    <p:sldId id="277" r:id="rId9"/>
    <p:sldId id="274" r:id="rId10"/>
    <p:sldId id="360" r:id="rId11"/>
    <p:sldId id="359" r:id="rId12"/>
    <p:sldId id="354" r:id="rId13"/>
    <p:sldId id="361" r:id="rId14"/>
    <p:sldId id="352" r:id="rId15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061" autoAdjust="0"/>
    <p:restoredTop sz="94108" autoAdjust="0"/>
  </p:normalViewPr>
  <p:slideViewPr>
    <p:cSldViewPr>
      <p:cViewPr varScale="1">
        <p:scale>
          <a:sx n="80" d="100"/>
          <a:sy n="80" d="100"/>
        </p:scale>
        <p:origin x="184" y="6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2019-04-01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412639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V20 scan works as a generic “motion” test bed, also useful for instruments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295852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V20 scan works as a generic “motion” test bed, also useful for instruments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22713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Comments: </a:t>
            </a:r>
          </a:p>
          <a:p>
            <a:r>
              <a:rPr lang="en-US" b="1" dirty="0"/>
              <a:t>Bifrost clamp is off-the-shelf</a:t>
            </a:r>
          </a:p>
          <a:p>
            <a:r>
              <a:rPr lang="en-US" dirty="0"/>
              <a:t>Above doesn’t not necessarily reflect interest of user community (e.g. no interest amongst SANS instrument scientists, but Oleg </a:t>
            </a:r>
            <a:r>
              <a:rPr lang="en-US" dirty="0" err="1"/>
              <a:t>Kirichek</a:t>
            </a:r>
            <a:r>
              <a:rPr lang="en-US" dirty="0"/>
              <a:t> mentioned massive interest at ISIS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81558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Comments: </a:t>
            </a:r>
          </a:p>
          <a:p>
            <a:r>
              <a:rPr lang="en-US" b="1" dirty="0"/>
              <a:t>Bifrost clamp is off-the-shelf</a:t>
            </a:r>
          </a:p>
          <a:p>
            <a:r>
              <a:rPr lang="en-US" dirty="0"/>
              <a:t>Above doesn’t not necessarily reflect interest of user community (e.g. no interest amongst SANS instrument scientists, but Oleg </a:t>
            </a:r>
            <a:r>
              <a:rPr lang="en-US" dirty="0" err="1"/>
              <a:t>Kirichek</a:t>
            </a:r>
            <a:r>
              <a:rPr lang="en-US" dirty="0"/>
              <a:t> mentioned massive interest at ISIS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87964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Raman 41.6k (could de-scope to ruby only) ~ 15k (saving 26k)</a:t>
            </a:r>
          </a:p>
          <a:p>
            <a:r>
              <a:rPr lang="en-GB" dirty="0"/>
              <a:t>Portable laser 100k (could swap for MP SEE).</a:t>
            </a:r>
          </a:p>
          <a:p>
            <a:r>
              <a:rPr lang="en-GB" dirty="0"/>
              <a:t>Corrosive gas already removed. 15k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946277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Raman 41.6k (could de-scope to ruby only) ~ 15k (saving 26k)</a:t>
            </a:r>
          </a:p>
          <a:p>
            <a:r>
              <a:rPr lang="en-GB" dirty="0"/>
              <a:t>Portable laser 100k (could swap for MP SEE).</a:t>
            </a:r>
          </a:p>
          <a:p>
            <a:r>
              <a:rPr lang="en-GB" dirty="0"/>
              <a:t>Corrosive gas already removed. 15k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91287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Raman 41.6k (could de-scope to ruby only) ~ 15k (saving 26k)</a:t>
            </a:r>
          </a:p>
          <a:p>
            <a:r>
              <a:rPr lang="en-GB" dirty="0"/>
              <a:t>Portable laser 100k (could swap for MP SEE).</a:t>
            </a:r>
          </a:p>
          <a:p>
            <a:r>
              <a:rPr lang="en-GB" dirty="0"/>
              <a:t>Corrosive gas already removed. 15k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65671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V20 scan works as a generic “motion” test bed, also useful for instruments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341121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V20 scan works as a generic “motion” test bed, also useful for instruments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217585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V20 scan works as a generic “motion” test bed, also useful for instruments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19212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en-GB" noProof="0" smtClean="0"/>
              <a:t>01/04/2019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noProof="0" smtClean="0"/>
              <a:t>01/04/2019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noProof="0" smtClean="0"/>
              <a:t>01/04/2019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en-GB" noProof="0" smtClean="0"/>
              <a:t>01/04/2019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76DC40F-55C4-384F-A14E-20FF4C53AB90}"/>
              </a:ext>
            </a:extLst>
          </p:cNvPr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D684BB-AC49-4844-95DA-6540E04D6D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7596336" y="256034"/>
            <a:ext cx="1513752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46646"/>
            <a:ext cx="7139136" cy="562074"/>
          </a:xfrm>
        </p:spPr>
        <p:txBody>
          <a:bodyPr lIns="90000" anchor="b">
            <a:noAutofit/>
          </a:bodyPr>
          <a:lstStyle>
            <a:lvl1pPr algn="l">
              <a:defRPr sz="24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781000"/>
            <a:ext cx="8229600" cy="4345166"/>
          </a:xfrm>
        </p:spPr>
        <p:txBody>
          <a:bodyPr lIns="90000">
            <a:noAutofit/>
          </a:bodyPr>
          <a:lstStyle>
            <a:lvl1pPr marL="257175" indent="-257175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53337"/>
            <a:ext cx="28956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53337"/>
            <a:ext cx="21336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8011E48-F5AC-104B-BB7F-6322AAB1F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7780"/>
            <a:ext cx="7139136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18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4171864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01/04/2019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2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/>
              <a:t>PREMP </a:t>
            </a:r>
            <a:r>
              <a:rPr lang="en-GB" sz="4000" dirty="0"/>
              <a:t>update</a:t>
            </a:r>
            <a:br>
              <a:rPr lang="en-GB" sz="4000" dirty="0"/>
            </a:br>
            <a:endParaRPr lang="en-GB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Malcolm Guthrie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>
                <a:solidFill>
                  <a:srgbClr val="FFFFFF"/>
                </a:solidFill>
              </a:rPr>
              <a:t>www.europeanspallationsource.se</a:t>
            </a:r>
          </a:p>
          <a:p>
            <a:pPr algn="ctr"/>
            <a:fld id="{656E358F-28A8-D04A-99E6-206C49444CD4}" type="datetime3">
              <a:rPr lang="en-GB" sz="1400" smtClean="0">
                <a:solidFill>
                  <a:srgbClr val="FFFFFF"/>
                </a:solidFill>
              </a:rPr>
              <a:t>1 April, 2019</a:t>
            </a:fld>
            <a:endParaRPr lang="en-GB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10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1C37378-887B-9F40-B9A0-F95BFEFC2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88640"/>
            <a:ext cx="7139136" cy="1143000"/>
          </a:xfrm>
        </p:spPr>
        <p:txBody>
          <a:bodyPr/>
          <a:lstStyle/>
          <a:p>
            <a:r>
              <a:rPr lang="en-GB" dirty="0"/>
              <a:t>Recent Activities: Pressure</a:t>
            </a:r>
            <a:endParaRPr lang="en-GB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436EF8-E02D-314B-B7A3-F694919A2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9080" y="2132071"/>
            <a:ext cx="2091784" cy="13807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914E22-2D47-184E-A12D-F1C49370F7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2928" y="3068960"/>
            <a:ext cx="2730571" cy="15217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927C3A-C58E-4241-A866-C4E6812493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0358" y="4820649"/>
            <a:ext cx="2153610" cy="13182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84C6A8-F815-524D-9849-18693B3B7C7B}"/>
              </a:ext>
            </a:extLst>
          </p:cNvPr>
          <p:cNvSpPr txBox="1"/>
          <p:nvPr/>
        </p:nvSpPr>
        <p:spPr>
          <a:xfrm>
            <a:off x="354475" y="1628800"/>
            <a:ext cx="7265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Focus on integrating and operating PE cells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5D02E6-A9EC-C64C-B687-283F84FAE2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850" y="3646778"/>
            <a:ext cx="3958500" cy="297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872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ell Mount Animation.mp4">
            <a:hlinkClick r:id="" action="ppaction://media"/>
            <a:extLst>
              <a:ext uri="{FF2B5EF4-FFF2-40B4-BE49-F238E27FC236}">
                <a16:creationId xmlns:a16="http://schemas.microsoft.com/office/drawing/2014/main" id="{FB73095A-1A07-534A-9D27-7C9B69B5DC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162" t="255" r="-214" b="-2166"/>
          <a:stretch/>
        </p:blipFill>
        <p:spPr>
          <a:xfrm>
            <a:off x="3869922" y="2236848"/>
            <a:ext cx="4600462" cy="365656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9E90F-1747-DC46-A7CE-BD85C1525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532" y="1897437"/>
            <a:ext cx="8229600" cy="3258875"/>
          </a:xfrm>
        </p:spPr>
        <p:txBody>
          <a:bodyPr/>
          <a:lstStyle/>
          <a:p>
            <a:r>
              <a:rPr lang="en-US" sz="1200" dirty="0"/>
              <a:t>Through </a:t>
            </a:r>
            <a:r>
              <a:rPr lang="en-US" sz="1200" dirty="0" err="1"/>
              <a:t>Zvonko</a:t>
            </a:r>
            <a:r>
              <a:rPr lang="en-US" sz="1200" dirty="0"/>
              <a:t>, contracted Kinetic to do concept, detailed design and final manufacture</a:t>
            </a:r>
          </a:p>
          <a:p>
            <a:r>
              <a:rPr lang="en-US" sz="1200" dirty="0"/>
              <a:t>Design ~ €14k manufacture €8k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36D91E-7CAB-424F-881F-045E8785B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6" name="Flip tool V2.mp4">
            <a:hlinkClick r:id="" action="ppaction://media"/>
            <a:extLst>
              <a:ext uri="{FF2B5EF4-FFF2-40B4-BE49-F238E27FC236}">
                <a16:creationId xmlns:a16="http://schemas.microsoft.com/office/drawing/2014/main" id="{0D6AC7C2-CAA7-854E-B920-BC58E325594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5586" y="2942947"/>
            <a:ext cx="2727778" cy="21118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825D97-D479-9E45-B028-B9DE725F958B}"/>
              </a:ext>
            </a:extLst>
          </p:cNvPr>
          <p:cNvSpPr txBox="1"/>
          <p:nvPr/>
        </p:nvSpPr>
        <p:spPr>
          <a:xfrm>
            <a:off x="1655677" y="5515121"/>
            <a:ext cx="1649927" cy="540060"/>
          </a:xfrm>
          <a:prstGeom prst="rect">
            <a:avLst/>
          </a:prstGeom>
        </p:spPr>
        <p:txBody>
          <a:bodyPr vert="horz" wrap="square" lIns="68580" tIns="34290" rIns="68580" bIns="34290" rtlCol="0" anchor="t">
            <a:normAutofit/>
          </a:bodyPr>
          <a:lstStyle/>
          <a:p>
            <a:pPr algn="l"/>
            <a:r>
              <a:rPr lang="en-US" sz="1500" dirty="0"/>
              <a:t>Initial concept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CA0729-268D-AC48-8D35-93B8D24A850E}"/>
              </a:ext>
            </a:extLst>
          </p:cNvPr>
          <p:cNvSpPr txBox="1"/>
          <p:nvPr/>
        </p:nvSpPr>
        <p:spPr>
          <a:xfrm>
            <a:off x="5541904" y="5481228"/>
            <a:ext cx="1649927" cy="540060"/>
          </a:xfrm>
          <a:prstGeom prst="rect">
            <a:avLst/>
          </a:prstGeom>
        </p:spPr>
        <p:txBody>
          <a:bodyPr vert="horz" wrap="square" lIns="68580" tIns="34290" rIns="68580" bIns="34290" rtlCol="0" anchor="t">
            <a:normAutofit/>
          </a:bodyPr>
          <a:lstStyle/>
          <a:p>
            <a:pPr algn="l"/>
            <a:r>
              <a:rPr lang="en-US" sz="1500" dirty="0"/>
              <a:t>Detailed design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AA4B3E-74F5-604D-B8B8-32080303A7CA}"/>
              </a:ext>
            </a:extLst>
          </p:cNvPr>
          <p:cNvSpPr/>
          <p:nvPr/>
        </p:nvSpPr>
        <p:spPr>
          <a:xfrm>
            <a:off x="3550815" y="2142258"/>
            <a:ext cx="5015768" cy="162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633337-DDB1-904C-BAEF-C0E34EEE3CEA}"/>
              </a:ext>
            </a:extLst>
          </p:cNvPr>
          <p:cNvSpPr/>
          <p:nvPr/>
        </p:nvSpPr>
        <p:spPr>
          <a:xfrm>
            <a:off x="3454617" y="5731392"/>
            <a:ext cx="5015768" cy="162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0B2FDEA2-91B7-C041-9A4E-DD4C89F1F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0" dirty="0"/>
              <a:t>Recent Activities: Pressure</a:t>
            </a:r>
          </a:p>
        </p:txBody>
      </p:sp>
    </p:spTree>
    <p:extLst>
      <p:ext uri="{BB962C8B-B14F-4D97-AF65-F5344CB8AC3E}">
        <p14:creationId xmlns:p14="http://schemas.microsoft.com/office/powerpoint/2010/main" val="267681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90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2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12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1C37378-887B-9F40-B9A0-F95BFEFC2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88640"/>
            <a:ext cx="7139136" cy="1143000"/>
          </a:xfrm>
        </p:spPr>
        <p:txBody>
          <a:bodyPr/>
          <a:lstStyle/>
          <a:p>
            <a:r>
              <a:rPr lang="en-GB" dirty="0"/>
              <a:t>Recent Activities: V20 scanning</a:t>
            </a:r>
            <a:endParaRPr lang="en-GB" b="1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BC30C5A-833C-D848-ADBC-AE24DBF02607}"/>
              </a:ext>
            </a:extLst>
          </p:cNvPr>
          <p:cNvGrpSpPr/>
          <p:nvPr/>
        </p:nvGrpSpPr>
        <p:grpSpPr>
          <a:xfrm>
            <a:off x="683568" y="1760615"/>
            <a:ext cx="4015532" cy="2244449"/>
            <a:chOff x="180724" y="4045289"/>
            <a:chExt cx="4702260" cy="2613382"/>
          </a:xfrm>
        </p:grpSpPr>
        <p:sp>
          <p:nvSpPr>
            <p:cNvPr id="7" name="Cube 6">
              <a:extLst>
                <a:ext uri="{FF2B5EF4-FFF2-40B4-BE49-F238E27FC236}">
                  <a16:creationId xmlns:a16="http://schemas.microsoft.com/office/drawing/2014/main" id="{7B83F7FA-A6C0-F246-9271-67051ABC839E}"/>
                </a:ext>
              </a:extLst>
            </p:cNvPr>
            <p:cNvSpPr/>
            <p:nvPr/>
          </p:nvSpPr>
          <p:spPr>
            <a:xfrm>
              <a:off x="3966211" y="4352291"/>
              <a:ext cx="467696" cy="665266"/>
            </a:xfrm>
            <a:prstGeom prst="cub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ABA2F08B-3534-5947-B9BF-912E84D024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55453" y="4737228"/>
              <a:ext cx="2281351" cy="1153944"/>
            </a:xfrm>
            <a:prstGeom prst="straightConnector1">
              <a:avLst/>
            </a:prstGeom>
            <a:ln w="25400">
              <a:solidFill>
                <a:srgbClr val="FEA8A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8C9A224B-E509-E24D-B1BB-BAAA158ED795}"/>
                </a:ext>
              </a:extLst>
            </p:cNvPr>
            <p:cNvCxnSpPr>
              <a:cxnSpLocks/>
            </p:cNvCxnSpPr>
            <p:nvPr/>
          </p:nvCxnSpPr>
          <p:spPr>
            <a:xfrm>
              <a:off x="611560" y="6286213"/>
              <a:ext cx="25993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16ED342-7414-2F48-B218-5C55B5EF295F}"/>
                </a:ext>
              </a:extLst>
            </p:cNvPr>
            <p:cNvSpPr txBox="1"/>
            <p:nvPr/>
          </p:nvSpPr>
          <p:spPr>
            <a:xfrm>
              <a:off x="2513437" y="6289339"/>
              <a:ext cx="6981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x-axis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C2C7FC6-A299-264E-9C23-2AB7F77C4391}"/>
                </a:ext>
              </a:extLst>
            </p:cNvPr>
            <p:cNvSpPr txBox="1"/>
            <p:nvPr/>
          </p:nvSpPr>
          <p:spPr>
            <a:xfrm rot="19911710">
              <a:off x="3245689" y="4627916"/>
              <a:ext cx="7200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Beam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B9A5915-7924-BF4B-92C6-9D39B41C502B}"/>
                </a:ext>
              </a:extLst>
            </p:cNvPr>
            <p:cNvSpPr/>
            <p:nvPr/>
          </p:nvSpPr>
          <p:spPr>
            <a:xfrm>
              <a:off x="1691680" y="5301200"/>
              <a:ext cx="360040" cy="98501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81284EC-FB26-9541-8E0C-96BABE16AA8D}"/>
                </a:ext>
              </a:extLst>
            </p:cNvPr>
            <p:cNvSpPr/>
            <p:nvPr/>
          </p:nvSpPr>
          <p:spPr>
            <a:xfrm>
              <a:off x="1855453" y="5855172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 Same Side Corner Rectangle 13">
              <a:extLst>
                <a:ext uri="{FF2B5EF4-FFF2-40B4-BE49-F238E27FC236}">
                  <a16:creationId xmlns:a16="http://schemas.microsoft.com/office/drawing/2014/main" id="{12D8C6FC-AD1E-3941-93C1-F89D7C3CFE4F}"/>
                </a:ext>
              </a:extLst>
            </p:cNvPr>
            <p:cNvSpPr/>
            <p:nvPr/>
          </p:nvSpPr>
          <p:spPr>
            <a:xfrm rot="3770105">
              <a:off x="1394144" y="5570313"/>
              <a:ext cx="102848" cy="104596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F000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7F353B0-46AC-094A-A091-B15B1AF06770}"/>
                </a:ext>
              </a:extLst>
            </p:cNvPr>
            <p:cNvSpPr txBox="1"/>
            <p:nvPr/>
          </p:nvSpPr>
          <p:spPr>
            <a:xfrm>
              <a:off x="3877131" y="5044534"/>
              <a:ext cx="10058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Detector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E0EBFFF-FF42-0E42-B7AF-3CA444E248F8}"/>
                </a:ext>
              </a:extLst>
            </p:cNvPr>
            <p:cNvSpPr txBox="1"/>
            <p:nvPr/>
          </p:nvSpPr>
          <p:spPr>
            <a:xfrm>
              <a:off x="628941" y="4632025"/>
              <a:ext cx="7080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z-axis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481F54D-EEED-0842-AEE7-35C0B7F212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43811" y="4889944"/>
              <a:ext cx="0" cy="15633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7C05879-AE07-F44F-B4BD-CDBCC4845B5C}"/>
                </a:ext>
              </a:extLst>
            </p:cNvPr>
            <p:cNvSpPr txBox="1"/>
            <p:nvPr/>
          </p:nvSpPr>
          <p:spPr>
            <a:xfrm>
              <a:off x="180724" y="4045289"/>
              <a:ext cx="11790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Setup: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5EF67FA-7449-5C4F-91D6-DE1D938DB010}"/>
              </a:ext>
            </a:extLst>
          </p:cNvPr>
          <p:cNvGrpSpPr/>
          <p:nvPr/>
        </p:nvGrpSpPr>
        <p:grpSpPr>
          <a:xfrm>
            <a:off x="5352852" y="1605951"/>
            <a:ext cx="3218420" cy="2277929"/>
            <a:chOff x="611560" y="4175407"/>
            <a:chExt cx="3218420" cy="227792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E8694AC-19AD-0745-B343-252D56735097}"/>
                </a:ext>
              </a:extLst>
            </p:cNvPr>
            <p:cNvGrpSpPr/>
            <p:nvPr/>
          </p:nvGrpSpPr>
          <p:grpSpPr>
            <a:xfrm>
              <a:off x="611560" y="4175407"/>
              <a:ext cx="3218420" cy="2207270"/>
              <a:chOff x="1341468" y="3757195"/>
              <a:chExt cx="3218420" cy="2207270"/>
            </a:xfrm>
          </p:grpSpPr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E434255E-46B1-FF4E-BB3F-3B47486E7582}"/>
                  </a:ext>
                </a:extLst>
              </p:cNvPr>
              <p:cNvCxnSpPr/>
              <p:nvPr/>
            </p:nvCxnSpPr>
            <p:spPr>
              <a:xfrm flipV="1">
                <a:off x="1485484" y="3757195"/>
                <a:ext cx="0" cy="220727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0A9F6107-5897-2D42-81EE-774C954249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41468" y="5964465"/>
                <a:ext cx="321842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500717D-35FB-B94F-A563-E8FBCD071833}"/>
                </a:ext>
              </a:extLst>
            </p:cNvPr>
            <p:cNvGrpSpPr/>
            <p:nvPr/>
          </p:nvGrpSpPr>
          <p:grpSpPr>
            <a:xfrm>
              <a:off x="827584" y="4832962"/>
              <a:ext cx="2820144" cy="1620374"/>
              <a:chOff x="827584" y="4967457"/>
              <a:chExt cx="2820144" cy="1620374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FAB3E193-C8B1-7149-84BA-9F38EA38ADC6}"/>
                  </a:ext>
                </a:extLst>
              </p:cNvPr>
              <p:cNvSpPr/>
              <p:nvPr/>
            </p:nvSpPr>
            <p:spPr>
              <a:xfrm>
                <a:off x="827584" y="6356350"/>
                <a:ext cx="72008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F589B31D-4107-144A-85B7-953C3BE38946}"/>
                  </a:ext>
                </a:extLst>
              </p:cNvPr>
              <p:cNvSpPr/>
              <p:nvPr/>
            </p:nvSpPr>
            <p:spPr>
              <a:xfrm>
                <a:off x="979984" y="6237312"/>
                <a:ext cx="72008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B109E9E5-8006-6D4D-9F80-266E09DC9F18}"/>
                  </a:ext>
                </a:extLst>
              </p:cNvPr>
              <p:cNvSpPr/>
              <p:nvPr/>
            </p:nvSpPr>
            <p:spPr>
              <a:xfrm>
                <a:off x="1132384" y="6407617"/>
                <a:ext cx="72008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6C39B4E9-7D4B-3D46-8265-9ADBFAADC339}"/>
                  </a:ext>
                </a:extLst>
              </p:cNvPr>
              <p:cNvSpPr/>
              <p:nvPr/>
            </p:nvSpPr>
            <p:spPr>
              <a:xfrm>
                <a:off x="1259632" y="6165304"/>
                <a:ext cx="72008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F454FDB4-5481-584A-9890-AA21D46E3280}"/>
                  </a:ext>
                </a:extLst>
              </p:cNvPr>
              <p:cNvSpPr/>
              <p:nvPr/>
            </p:nvSpPr>
            <p:spPr>
              <a:xfrm>
                <a:off x="1412032" y="6317704"/>
                <a:ext cx="72008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9EC496ED-99F0-224F-BA53-C5A5AE367034}"/>
                  </a:ext>
                </a:extLst>
              </p:cNvPr>
              <p:cNvSpPr/>
              <p:nvPr/>
            </p:nvSpPr>
            <p:spPr>
              <a:xfrm>
                <a:off x="1564432" y="6470104"/>
                <a:ext cx="72008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BEE80071-8F9D-244D-8FC0-28C3A1C2E1C2}"/>
                  </a:ext>
                </a:extLst>
              </p:cNvPr>
              <p:cNvSpPr/>
              <p:nvPr/>
            </p:nvSpPr>
            <p:spPr>
              <a:xfrm>
                <a:off x="1716832" y="6119585"/>
                <a:ext cx="72008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CAA0125-0A5D-B442-B2FE-61D4EC47AB1F}"/>
                  </a:ext>
                </a:extLst>
              </p:cNvPr>
              <p:cNvSpPr/>
              <p:nvPr/>
            </p:nvSpPr>
            <p:spPr>
              <a:xfrm>
                <a:off x="1869232" y="5661248"/>
                <a:ext cx="72008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D7647AFB-8BFB-5942-9470-21C2B6970426}"/>
                  </a:ext>
                </a:extLst>
              </p:cNvPr>
              <p:cNvSpPr/>
              <p:nvPr/>
            </p:nvSpPr>
            <p:spPr>
              <a:xfrm>
                <a:off x="2051720" y="5183481"/>
                <a:ext cx="72008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BF359085-94CA-C641-A761-A89F72BD24A3}"/>
                  </a:ext>
                </a:extLst>
              </p:cNvPr>
              <p:cNvSpPr/>
              <p:nvPr/>
            </p:nvSpPr>
            <p:spPr>
              <a:xfrm>
                <a:off x="2204120" y="4967457"/>
                <a:ext cx="72008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A43B9B04-D3D4-B740-ABC2-0BE11510D6AB}"/>
                  </a:ext>
                </a:extLst>
              </p:cNvPr>
              <p:cNvSpPr/>
              <p:nvPr/>
            </p:nvSpPr>
            <p:spPr>
              <a:xfrm>
                <a:off x="2356520" y="5399505"/>
                <a:ext cx="72008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F7751AD0-64DD-5141-8160-BAA30FF4A2CD}"/>
                  </a:ext>
                </a:extLst>
              </p:cNvPr>
              <p:cNvSpPr/>
              <p:nvPr/>
            </p:nvSpPr>
            <p:spPr>
              <a:xfrm>
                <a:off x="2508920" y="5759545"/>
                <a:ext cx="72008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59C8C205-C911-DB45-904C-6FDC6E9A1283}"/>
                  </a:ext>
                </a:extLst>
              </p:cNvPr>
              <p:cNvSpPr/>
              <p:nvPr/>
            </p:nvSpPr>
            <p:spPr>
              <a:xfrm>
                <a:off x="2661320" y="6047577"/>
                <a:ext cx="72008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17E0260F-2EDF-0945-9761-41DCD82AFDFE}"/>
                  </a:ext>
                </a:extLst>
              </p:cNvPr>
              <p:cNvSpPr/>
              <p:nvPr/>
            </p:nvSpPr>
            <p:spPr>
              <a:xfrm>
                <a:off x="2813720" y="6335609"/>
                <a:ext cx="72008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72ED4220-EFB8-7E4A-912B-D7CF58541D24}"/>
                  </a:ext>
                </a:extLst>
              </p:cNvPr>
              <p:cNvSpPr/>
              <p:nvPr/>
            </p:nvSpPr>
            <p:spPr>
              <a:xfrm>
                <a:off x="2966120" y="6237312"/>
                <a:ext cx="72008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EF7F176A-5272-404F-9652-AF4152DF3D18}"/>
                  </a:ext>
                </a:extLst>
              </p:cNvPr>
              <p:cNvSpPr/>
              <p:nvPr/>
            </p:nvSpPr>
            <p:spPr>
              <a:xfrm>
                <a:off x="3118520" y="6389712"/>
                <a:ext cx="72008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C7791938-16CD-0449-8663-FB2938FBDFDE}"/>
                  </a:ext>
                </a:extLst>
              </p:cNvPr>
              <p:cNvSpPr/>
              <p:nvPr/>
            </p:nvSpPr>
            <p:spPr>
              <a:xfrm>
                <a:off x="3270920" y="6237312"/>
                <a:ext cx="72008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3EBD4F0E-4F63-1C46-BB9E-A5C84DA50641}"/>
                  </a:ext>
                </a:extLst>
              </p:cNvPr>
              <p:cNvSpPr/>
              <p:nvPr/>
            </p:nvSpPr>
            <p:spPr>
              <a:xfrm>
                <a:off x="3423320" y="6389712"/>
                <a:ext cx="72008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6BC02BBC-BE6E-F942-BDC1-669B209E68BD}"/>
                  </a:ext>
                </a:extLst>
              </p:cNvPr>
              <p:cNvSpPr/>
              <p:nvPr/>
            </p:nvSpPr>
            <p:spPr>
              <a:xfrm>
                <a:off x="3575720" y="6542112"/>
                <a:ext cx="72008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51772E5E-2716-554D-B5FB-1DB47709C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2910" y="4203005"/>
            <a:ext cx="2046000" cy="247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13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13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1C37378-887B-9F40-B9A0-F95BFEFC2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88640"/>
            <a:ext cx="7139136" cy="1143000"/>
          </a:xfrm>
        </p:spPr>
        <p:txBody>
          <a:bodyPr/>
          <a:lstStyle/>
          <a:p>
            <a:r>
              <a:rPr lang="en-GB" dirty="0"/>
              <a:t>Recent Activities: V20 scanning</a:t>
            </a:r>
            <a:endParaRPr lang="en-GB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B39ACA-C5CC-7C4A-B63B-0AFC1C60A744}"/>
              </a:ext>
            </a:extLst>
          </p:cNvPr>
          <p:cNvSpPr txBox="1"/>
          <p:nvPr/>
        </p:nvSpPr>
        <p:spPr>
          <a:xfrm>
            <a:off x="827584" y="4437112"/>
            <a:ext cx="1830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Major project!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FC0022A4-E7FE-1740-BB87-1A1336186271}"/>
              </a:ext>
            </a:extLst>
          </p:cNvPr>
          <p:cNvSpPr/>
          <p:nvPr/>
        </p:nvSpPr>
        <p:spPr>
          <a:xfrm>
            <a:off x="809095" y="5114602"/>
            <a:ext cx="1275258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Choppers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F3A72D0C-32FD-3B44-B2D6-81590998EC55}"/>
              </a:ext>
            </a:extLst>
          </p:cNvPr>
          <p:cNvSpPr/>
          <p:nvPr/>
        </p:nvSpPr>
        <p:spPr>
          <a:xfrm>
            <a:off x="2224241" y="5114602"/>
            <a:ext cx="1275258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Motion control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4268D4FE-0D45-BC41-A1A9-751026F44B8E}"/>
              </a:ext>
            </a:extLst>
          </p:cNvPr>
          <p:cNvSpPr/>
          <p:nvPr/>
        </p:nvSpPr>
        <p:spPr>
          <a:xfrm>
            <a:off x="3627776" y="5114602"/>
            <a:ext cx="1275258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Detectors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C52794E8-06A8-C246-B1AE-6647696131D6}"/>
              </a:ext>
            </a:extLst>
          </p:cNvPr>
          <p:cNvSpPr/>
          <p:nvPr/>
        </p:nvSpPr>
        <p:spPr>
          <a:xfrm>
            <a:off x="4975973" y="5100286"/>
            <a:ext cx="1275258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DMSC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B7315D34-2303-E44E-A8E9-592B30C42CAA}"/>
              </a:ext>
            </a:extLst>
          </p:cNvPr>
          <p:cNvSpPr/>
          <p:nvPr/>
        </p:nvSpPr>
        <p:spPr>
          <a:xfrm>
            <a:off x="6350450" y="5106907"/>
            <a:ext cx="1275258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ICS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206CEC18-85B2-174E-ADF0-9B101784CB0A}"/>
              </a:ext>
            </a:extLst>
          </p:cNvPr>
          <p:cNvSpPr/>
          <p:nvPr/>
        </p:nvSpPr>
        <p:spPr>
          <a:xfrm>
            <a:off x="5478379" y="5770550"/>
            <a:ext cx="1213693" cy="2423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Nicos</a:t>
            </a:r>
            <a:endParaRPr lang="en-US" dirty="0"/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BA3AC6D8-E974-3743-8418-28F9DAB276F8}"/>
              </a:ext>
            </a:extLst>
          </p:cNvPr>
          <p:cNvSpPr/>
          <p:nvPr/>
        </p:nvSpPr>
        <p:spPr>
          <a:xfrm>
            <a:off x="5697394" y="6082172"/>
            <a:ext cx="1213693" cy="2423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EPICS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C24AAC60-02FE-2C4D-96A2-C597BDA36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025" y="1928371"/>
            <a:ext cx="3470656" cy="197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3717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14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2284B4-89F1-3D45-9776-1FF4FDCD7132}"/>
              </a:ext>
            </a:extLst>
          </p:cNvPr>
          <p:cNvSpPr txBox="1"/>
          <p:nvPr/>
        </p:nvSpPr>
        <p:spPr>
          <a:xfrm>
            <a:off x="1416122" y="3140968"/>
            <a:ext cx="620387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V20 scanning (test April 8-11)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Finish kinematic mount project and flanges (remainder 2019)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Safety for high pressure (remainder 2019)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Quality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Pressure test facility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Integration of safety into software control systems</a:t>
            </a:r>
          </a:p>
          <a:p>
            <a:endParaRPr lang="sv-SE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1C37378-887B-9F40-B9A0-F95BFEFC2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GB" dirty="0"/>
              <a:t>Next 6 months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227085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AA8DE-5F9C-774D-A251-7A091E2C21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Alignment with instruments and refining day 1 priorities (“bubble” meeting summary).</a:t>
            </a:r>
          </a:p>
          <a:p>
            <a:r>
              <a:rPr lang="en-GB" dirty="0"/>
              <a:t>Latest long-term schedule</a:t>
            </a:r>
          </a:p>
          <a:p>
            <a:r>
              <a:rPr lang="en-GB" dirty="0"/>
              <a:t>Recent activities</a:t>
            </a:r>
          </a:p>
          <a:p>
            <a:r>
              <a:rPr lang="en-GB" dirty="0"/>
              <a:t>Future plans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</a:t>
            </a:fld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B9121C-D607-7542-93FF-48514E7728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966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3</a:t>
            </a:fld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763836-86B3-7442-808E-D5CA5D1D1992}"/>
              </a:ext>
            </a:extLst>
          </p:cNvPr>
          <p:cNvSpPr txBox="1"/>
          <p:nvPr/>
        </p:nvSpPr>
        <p:spPr>
          <a:xfrm>
            <a:off x="611560" y="1700808"/>
            <a:ext cx="48116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Discussed with instruments in three meetings: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LSS (Nov 2018 @ ISIS)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IMG and ENG (Dec 2018 @ ESS)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DIFF and SPEC (Jan 2019 @ ESS)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703E0CD-D10B-884A-9256-77E9A5E08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GB" dirty="0"/>
              <a:t>Conclusions: bubble meetings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FC5C62-57F3-F049-A69E-5325FFD6A890}"/>
              </a:ext>
            </a:extLst>
          </p:cNvPr>
          <p:cNvSpPr txBox="1"/>
          <p:nvPr/>
        </p:nvSpPr>
        <p:spPr>
          <a:xfrm>
            <a:off x="323528" y="2901137"/>
            <a:ext cx="806489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Main conclusions: </a:t>
            </a:r>
          </a:p>
          <a:p>
            <a:endParaRPr lang="en-US" dirty="0"/>
          </a:p>
          <a:p>
            <a:r>
              <a:rPr lang="en-US" b="1" dirty="0"/>
              <a:t>High pressure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HP not considered urgent by any instrument teams, most prefer to wait until at least 1 MW before pursuing pressure (</a:t>
            </a:r>
            <a:r>
              <a:rPr lang="en-US" dirty="0">
                <a:solidFill>
                  <a:srgbClr val="FF0000"/>
                </a:solidFill>
              </a:rPr>
              <a:t>Q4 2024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Only explicit stated need in “Early science” (</a:t>
            </a:r>
            <a:r>
              <a:rPr lang="en-US" dirty="0">
                <a:solidFill>
                  <a:srgbClr val="FF0000"/>
                </a:solidFill>
              </a:rPr>
              <a:t>Q1 2023</a:t>
            </a:r>
            <a:r>
              <a:rPr lang="en-US" dirty="0"/>
              <a:t>) is from BIFROST (1.5 GPa clamp cell)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Coupling pressure with low T and High B should be </a:t>
            </a:r>
            <a:r>
              <a:rPr lang="en-US" dirty="0" err="1"/>
              <a:t>prioritised</a:t>
            </a:r>
            <a:r>
              <a:rPr lang="en-U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Standard sample sizes should be on smaller side (also to facilitate low 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SANS not really interested in HP, but this might not represent user community (O. </a:t>
            </a:r>
            <a:r>
              <a:rPr lang="en-US" dirty="0" err="1"/>
              <a:t>Kirichek</a:t>
            </a:r>
            <a:r>
              <a:rPr lang="en-US" dirty="0"/>
              <a:t> mentioned HP SANS studies of </a:t>
            </a:r>
            <a:r>
              <a:rPr lang="en-US" dirty="0" err="1"/>
              <a:t>skyrmions</a:t>
            </a:r>
            <a:r>
              <a:rPr lang="en-US" dirty="0"/>
              <a:t> are very popular)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2344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4</a:t>
            </a:fld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763836-86B3-7442-808E-D5CA5D1D1992}"/>
              </a:ext>
            </a:extLst>
          </p:cNvPr>
          <p:cNvSpPr txBox="1"/>
          <p:nvPr/>
        </p:nvSpPr>
        <p:spPr>
          <a:xfrm>
            <a:off x="611560" y="1700808"/>
            <a:ext cx="48116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Discussed with instruments in three meetings: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LSS (Nov 2018 @ ISIS)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IMG and ENG (Dec 2018 @ ESS)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DIFF and SPEC (Jan 2019 @ ESS)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703E0CD-D10B-884A-9256-77E9A5E08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GB" dirty="0"/>
              <a:t>Conclusions: bubble meetings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FC5C62-57F3-F049-A69E-5325FFD6A890}"/>
              </a:ext>
            </a:extLst>
          </p:cNvPr>
          <p:cNvSpPr txBox="1"/>
          <p:nvPr/>
        </p:nvSpPr>
        <p:spPr>
          <a:xfrm>
            <a:off x="323528" y="2901137"/>
            <a:ext cx="806489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Main conclusions: </a:t>
            </a:r>
          </a:p>
          <a:p>
            <a:endParaRPr lang="en-US" dirty="0"/>
          </a:p>
          <a:p>
            <a:r>
              <a:rPr lang="en-US" b="1" dirty="0"/>
              <a:t>Mechanical processing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Stress rig is most urgent, needed end of BEER cold commissioning (</a:t>
            </a:r>
            <a:r>
              <a:rPr lang="en-US" dirty="0">
                <a:solidFill>
                  <a:srgbClr val="FF0000"/>
                </a:solidFill>
              </a:rPr>
              <a:t>22Q4</a:t>
            </a:r>
            <a:r>
              <a:rPr lang="en-US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decided on basic spec (100kN, vert orientation, fatigue testing,…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will facilitate imaging on ODIN (360° rotation).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Basic EPICS integration already via sine2020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Dilatometer needed mid hot commissioning also involves(</a:t>
            </a:r>
            <a:r>
              <a:rPr lang="en-US" dirty="0">
                <a:solidFill>
                  <a:srgbClr val="FF0000"/>
                </a:solidFill>
              </a:rPr>
              <a:t>23Q1</a:t>
            </a:r>
            <a:r>
              <a:rPr lang="en-US" dirty="0"/>
              <a:t>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Also vertical orientation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Suitable for SANS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Plan commercial solution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Preliminary integration in Munich (NICOS)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Interest in portable stress rig for BEER and SANS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827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 of “</a:t>
            </a:r>
            <a:r>
              <a:rPr lang="en-GB" dirty="0" err="1"/>
              <a:t>rebaselining</a:t>
            </a:r>
            <a:r>
              <a:rPr lang="en-GB" dirty="0"/>
              <a:t>” + bubbles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5</a:t>
            </a:fld>
            <a:endParaRPr lang="en-GB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63E9E04-ADCB-4540-861C-2309BA6E54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6361672"/>
              </p:ext>
            </p:extLst>
          </p:nvPr>
        </p:nvGraphicFramePr>
        <p:xfrm>
          <a:off x="1000444" y="2352787"/>
          <a:ext cx="5664630" cy="3112493"/>
        </p:xfrm>
        <a:graphic>
          <a:graphicData uri="http://schemas.openxmlformats.org/drawingml/2006/table">
            <a:tbl>
              <a:tblPr/>
              <a:tblGrid>
                <a:gridCol w="1132926">
                  <a:extLst>
                    <a:ext uri="{9D8B030D-6E8A-4147-A177-3AD203B41FA5}">
                      <a16:colId xmlns:a16="http://schemas.microsoft.com/office/drawing/2014/main" val="4129578656"/>
                    </a:ext>
                  </a:extLst>
                </a:gridCol>
                <a:gridCol w="1132926">
                  <a:extLst>
                    <a:ext uri="{9D8B030D-6E8A-4147-A177-3AD203B41FA5}">
                      <a16:colId xmlns:a16="http://schemas.microsoft.com/office/drawing/2014/main" val="1578590628"/>
                    </a:ext>
                  </a:extLst>
                </a:gridCol>
                <a:gridCol w="1132926">
                  <a:extLst>
                    <a:ext uri="{9D8B030D-6E8A-4147-A177-3AD203B41FA5}">
                      <a16:colId xmlns:a16="http://schemas.microsoft.com/office/drawing/2014/main" val="463018123"/>
                    </a:ext>
                  </a:extLst>
                </a:gridCol>
                <a:gridCol w="1132926">
                  <a:extLst>
                    <a:ext uri="{9D8B030D-6E8A-4147-A177-3AD203B41FA5}">
                      <a16:colId xmlns:a16="http://schemas.microsoft.com/office/drawing/2014/main" val="351729081"/>
                    </a:ext>
                  </a:extLst>
                </a:gridCol>
                <a:gridCol w="1132926">
                  <a:extLst>
                    <a:ext uri="{9D8B030D-6E8A-4147-A177-3AD203B41FA5}">
                      <a16:colId xmlns:a16="http://schemas.microsoft.com/office/drawing/2014/main" val="3849929354"/>
                    </a:ext>
                  </a:extLst>
                </a:gridCol>
              </a:tblGrid>
              <a:tr h="352161">
                <a:tc>
                  <a:txBody>
                    <a:bodyPr/>
                    <a:lstStyle/>
                    <a:p>
                      <a:r>
                        <a:rPr lang="en-GB" sz="1300" b="1" dirty="0">
                          <a:effectLst/>
                          <a:latin typeface="Calibri" panose="020F0502020204030204" pitchFamily="34" charset="0"/>
                        </a:rPr>
                        <a:t>SYSTEM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288" marR="39288" marT="0" marB="0" anchor="ctr">
                    <a:lnL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b="1" dirty="0">
                          <a:effectLst/>
                          <a:latin typeface="Calibri" panose="020F0502020204030204" pitchFamily="34" charset="0"/>
                        </a:rPr>
                        <a:t>Original READY BY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288" marR="39288" marT="0" marB="0" anchor="ctr">
                    <a:lnL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b="1" dirty="0">
                          <a:effectLst/>
                          <a:latin typeface="Calibri" panose="020F0502020204030204" pitchFamily="34" charset="0"/>
                        </a:rPr>
                        <a:t>New </a:t>
                      </a:r>
                    </a:p>
                    <a:p>
                      <a:r>
                        <a:rPr lang="en-GB" sz="1300" b="1" dirty="0">
                          <a:effectLst/>
                          <a:latin typeface="Calibri" panose="020F0502020204030204" pitchFamily="34" charset="0"/>
                        </a:rPr>
                        <a:t>READY BY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288" marR="39288" marT="0" marB="0" anchor="ctr">
                    <a:lnL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b="1" dirty="0">
                          <a:effectLst/>
                          <a:latin typeface="Calibri" panose="020F0502020204030204" pitchFamily="34" charset="0"/>
                        </a:rPr>
                        <a:t>Postponement</a:t>
                      </a:r>
                    </a:p>
                    <a:p>
                      <a:r>
                        <a:rPr lang="en-GB" sz="1300" b="1" dirty="0">
                          <a:effectLst/>
                          <a:latin typeface="Calibri" panose="020F0502020204030204" pitchFamily="34" charset="0"/>
                        </a:rPr>
                        <a:t>years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288" marR="39288" marT="0" marB="0" anchor="ctr">
                    <a:lnL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effectLst/>
                          <a:latin typeface="Calibri" panose="020F0502020204030204" pitchFamily="34" charset="0"/>
                        </a:rPr>
                        <a:t>Years to go</a:t>
                      </a:r>
                    </a:p>
                  </a:txBody>
                  <a:tcPr marL="39288" marR="39288" marT="0" marB="0" anchor="ctr">
                    <a:lnL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3656378"/>
                  </a:ext>
                </a:extLst>
              </a:tr>
              <a:tr h="440643">
                <a:tc>
                  <a:txBody>
                    <a:bodyPr/>
                    <a:lstStyle/>
                    <a:p>
                      <a:r>
                        <a:rPr lang="en-GB" sz="1300">
                          <a:effectLst/>
                          <a:latin typeface="Calibri" panose="020F0502020204030204" pitchFamily="34" charset="0"/>
                        </a:rPr>
                        <a:t>stress/strain rig (generic)</a:t>
                      </a:r>
                    </a:p>
                  </a:txBody>
                  <a:tcPr marL="39288" marR="39288" marT="0" marB="0" anchor="ctr">
                    <a:lnL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>
                          <a:effectLst/>
                          <a:latin typeface="Calibri" panose="020F0502020204030204" pitchFamily="34" charset="0"/>
                        </a:rPr>
                        <a:t>23/Q1</a:t>
                      </a:r>
                    </a:p>
                  </a:txBody>
                  <a:tcPr marL="39288" marR="39288" marT="0" marB="0" anchor="ctr">
                    <a:lnL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effectLst/>
                          <a:latin typeface="Calibri" panose="020F0502020204030204" pitchFamily="34" charset="0"/>
                        </a:rPr>
                        <a:t>23/Q1</a:t>
                      </a:r>
                    </a:p>
                  </a:txBody>
                  <a:tcPr marL="39288" marR="39288" marT="0" marB="0" anchor="ctr">
                    <a:lnL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300" dirty="0">
                          <a:effectLst/>
                          <a:latin typeface="Calibri" panose="020F0502020204030204" pitchFamily="34" charset="0"/>
                        </a:rPr>
                        <a:t>none</a:t>
                      </a:r>
                    </a:p>
                  </a:txBody>
                  <a:tcPr marL="39288" marR="39288" marT="0" marB="0" anchor="ctr">
                    <a:lnL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300" dirty="0"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9288" marR="39288" marT="0" marB="0" anchor="ctr">
                    <a:lnL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8411359"/>
                  </a:ext>
                </a:extLst>
              </a:tr>
              <a:tr h="352161">
                <a:tc>
                  <a:txBody>
                    <a:bodyPr/>
                    <a:lstStyle/>
                    <a:p>
                      <a:r>
                        <a:rPr lang="en-GB" sz="1300">
                          <a:effectLst/>
                          <a:latin typeface="Calibri" panose="020F0502020204030204" pitchFamily="34" charset="0"/>
                        </a:rPr>
                        <a:t>stress strain rig</a:t>
                      </a:r>
                    </a:p>
                  </a:txBody>
                  <a:tcPr marL="39288" marR="39288" marT="0" marB="0" anchor="ctr">
                    <a:lnL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>
                          <a:effectLst/>
                          <a:latin typeface="Calibri" panose="020F0502020204030204" pitchFamily="34" charset="0"/>
                        </a:rPr>
                        <a:t>21/Q1</a:t>
                      </a:r>
                    </a:p>
                  </a:txBody>
                  <a:tcPr marL="39288" marR="39288" marT="0" marB="0" anchor="ctr">
                    <a:lnL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22/Q4</a:t>
                      </a:r>
                    </a:p>
                  </a:txBody>
                  <a:tcPr marL="39288" marR="39288" marT="0" marB="0" anchor="ctr">
                    <a:lnL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300" dirty="0">
                          <a:effectLst/>
                          <a:latin typeface="Calibri" panose="020F0502020204030204" pitchFamily="34" charset="0"/>
                        </a:rPr>
                        <a:t>1.75 </a:t>
                      </a:r>
                    </a:p>
                  </a:txBody>
                  <a:tcPr marL="39288" marR="39288" marT="0" marB="0" anchor="ctr">
                    <a:lnL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300" dirty="0">
                          <a:effectLst/>
                          <a:latin typeface="Calibri" panose="020F0502020204030204" pitchFamily="34" charset="0"/>
                        </a:rPr>
                        <a:t>3.5</a:t>
                      </a:r>
                    </a:p>
                  </a:txBody>
                  <a:tcPr marL="39288" marR="39288" marT="0" marB="0" anchor="ctr">
                    <a:lnL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2189948"/>
                  </a:ext>
                </a:extLst>
              </a:tr>
              <a:tr h="293762">
                <a:tc>
                  <a:txBody>
                    <a:bodyPr/>
                    <a:lstStyle/>
                    <a:p>
                      <a:r>
                        <a:rPr lang="en-GB" sz="1300" dirty="0">
                          <a:effectLst/>
                          <a:latin typeface="Calibri" panose="020F0502020204030204" pitchFamily="34" charset="0"/>
                        </a:rPr>
                        <a:t>dilatometer</a:t>
                      </a:r>
                    </a:p>
                  </a:txBody>
                  <a:tcPr marL="39288" marR="39288" marT="0" marB="0" anchor="ctr">
                    <a:lnL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effectLst/>
                          <a:latin typeface="Calibri" panose="020F0502020204030204" pitchFamily="34" charset="0"/>
                        </a:rPr>
                        <a:t>22/Q1</a:t>
                      </a:r>
                    </a:p>
                  </a:txBody>
                  <a:tcPr marL="39288" marR="39288" marT="0" marB="0" anchor="ctr">
                    <a:lnL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effectLst/>
                          <a:latin typeface="Calibri" panose="020F0502020204030204" pitchFamily="34" charset="0"/>
                        </a:rPr>
                        <a:t>23/Q1</a:t>
                      </a:r>
                    </a:p>
                  </a:txBody>
                  <a:tcPr marL="39288" marR="39288" marT="0" marB="0" anchor="ctr">
                    <a:lnL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300" dirty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9288" marR="39288" marT="0" marB="0" anchor="ctr">
                    <a:lnL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300" dirty="0"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9288" marR="39288" marT="0" marB="0" anchor="ctr">
                    <a:lnL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353256"/>
                  </a:ext>
                </a:extLst>
              </a:tr>
              <a:tr h="440643">
                <a:tc>
                  <a:txBody>
                    <a:bodyPr/>
                    <a:lstStyle/>
                    <a:p>
                      <a:r>
                        <a:rPr lang="en-GB" sz="1300" dirty="0">
                          <a:effectLst/>
                          <a:latin typeface="Calibri" panose="020F0502020204030204" pitchFamily="34" charset="0"/>
                        </a:rPr>
                        <a:t>Diamond Anvil Cell</a:t>
                      </a:r>
                    </a:p>
                  </a:txBody>
                  <a:tcPr marL="39288" marR="39288" marT="0" marB="0" anchor="ctr">
                    <a:lnL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effectLst/>
                          <a:latin typeface="Calibri" panose="020F0502020204030204" pitchFamily="34" charset="0"/>
                        </a:rPr>
                        <a:t>21/Q1</a:t>
                      </a:r>
                    </a:p>
                  </a:txBody>
                  <a:tcPr marL="39288" marR="39288" marT="0" marB="0" anchor="ctr">
                    <a:lnL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effectLst/>
                          <a:latin typeface="Calibri" panose="020F0502020204030204" pitchFamily="34" charset="0"/>
                        </a:rPr>
                        <a:t>24/Q1</a:t>
                      </a:r>
                    </a:p>
                  </a:txBody>
                  <a:tcPr marL="39288" marR="39288" marT="0" marB="0" anchor="ctr">
                    <a:lnL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300" dirty="0"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9288" marR="39288" marT="0" marB="0" anchor="ctr">
                    <a:lnL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300" dirty="0"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9288" marR="39288" marT="0" marB="0" anchor="ctr">
                    <a:lnL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405069"/>
                  </a:ext>
                </a:extLst>
              </a:tr>
              <a:tr h="440643">
                <a:tc>
                  <a:txBody>
                    <a:bodyPr/>
                    <a:lstStyle/>
                    <a:p>
                      <a:r>
                        <a:rPr lang="en-GB" sz="1300" dirty="0">
                          <a:effectLst/>
                          <a:latin typeface="Calibri" panose="020F0502020204030204" pitchFamily="34" charset="0"/>
                        </a:rPr>
                        <a:t>PE Cell</a:t>
                      </a:r>
                    </a:p>
                  </a:txBody>
                  <a:tcPr marL="39288" marR="39288" marT="0" marB="0" anchor="ctr">
                    <a:lnL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>
                          <a:effectLst/>
                          <a:latin typeface="Calibri" panose="020F0502020204030204" pitchFamily="34" charset="0"/>
                        </a:rPr>
                        <a:t>21/Q1</a:t>
                      </a:r>
                    </a:p>
                  </a:txBody>
                  <a:tcPr marL="39288" marR="39288" marT="0" marB="0" anchor="ctr">
                    <a:lnL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effectLst/>
                          <a:latin typeface="Calibri" panose="020F0502020204030204" pitchFamily="34" charset="0"/>
                        </a:rPr>
                        <a:t>24/Q1</a:t>
                      </a:r>
                    </a:p>
                  </a:txBody>
                  <a:tcPr marL="39288" marR="39288" marT="0" marB="0" anchor="ctr">
                    <a:lnL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300" dirty="0"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9288" marR="39288" marT="0" marB="0" anchor="ctr">
                    <a:lnL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300" dirty="0"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9288" marR="39288" marT="0" marB="0" anchor="ctr">
                    <a:lnL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9197387"/>
                  </a:ext>
                </a:extLst>
              </a:tr>
              <a:tr h="352161">
                <a:tc>
                  <a:txBody>
                    <a:bodyPr/>
                    <a:lstStyle/>
                    <a:p>
                      <a:r>
                        <a:rPr lang="en-GB" sz="1300" dirty="0">
                          <a:effectLst/>
                          <a:latin typeface="Calibri" panose="020F0502020204030204" pitchFamily="34" charset="0"/>
                        </a:rPr>
                        <a:t>Clamp &lt; 1.5 GPa</a:t>
                      </a:r>
                    </a:p>
                  </a:txBody>
                  <a:tcPr marL="39288" marR="39288" marT="0" marB="0" anchor="ctr">
                    <a:lnL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>
                          <a:effectLst/>
                          <a:latin typeface="Calibri" panose="020F0502020204030204" pitchFamily="34" charset="0"/>
                        </a:rPr>
                        <a:t>21/Q2</a:t>
                      </a:r>
                    </a:p>
                  </a:txBody>
                  <a:tcPr marL="39288" marR="39288" marT="0" marB="0" anchor="ctr">
                    <a:lnL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22/Q4</a:t>
                      </a:r>
                    </a:p>
                  </a:txBody>
                  <a:tcPr marL="39288" marR="39288" marT="0" marB="0" anchor="ctr">
                    <a:lnL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300" dirty="0">
                          <a:effectLst/>
                          <a:latin typeface="Calibri" panose="020F0502020204030204" pitchFamily="34" charset="0"/>
                        </a:rPr>
                        <a:t>1.5</a:t>
                      </a:r>
                    </a:p>
                  </a:txBody>
                  <a:tcPr marL="39288" marR="39288" marT="0" marB="0" anchor="ctr">
                    <a:lnL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300" dirty="0">
                          <a:effectLst/>
                          <a:latin typeface="Calibri" panose="020F0502020204030204" pitchFamily="34" charset="0"/>
                        </a:rPr>
                        <a:t>3.5</a:t>
                      </a:r>
                    </a:p>
                  </a:txBody>
                  <a:tcPr marL="39288" marR="39288" marT="0" marB="0" anchor="ctr">
                    <a:lnL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4597513"/>
                  </a:ext>
                </a:extLst>
              </a:tr>
              <a:tr h="352161">
                <a:tc>
                  <a:txBody>
                    <a:bodyPr/>
                    <a:lstStyle/>
                    <a:p>
                      <a:r>
                        <a:rPr lang="en-GB" sz="1300" dirty="0">
                          <a:effectLst/>
                          <a:latin typeface="Calibri" panose="020F0502020204030204" pitchFamily="34" charset="0"/>
                        </a:rPr>
                        <a:t>Gas &lt; 0.7 GPa</a:t>
                      </a:r>
                    </a:p>
                  </a:txBody>
                  <a:tcPr marL="39288" marR="39288" marT="0" marB="0" anchor="ctr">
                    <a:lnL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effectLst/>
                          <a:latin typeface="Calibri" panose="020F0502020204030204" pitchFamily="34" charset="0"/>
                        </a:rPr>
                        <a:t>21/Q2</a:t>
                      </a:r>
                    </a:p>
                  </a:txBody>
                  <a:tcPr marL="39288" marR="39288" marT="0" marB="0" anchor="ctr">
                    <a:lnL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effectLst/>
                          <a:latin typeface="Calibri" panose="020F0502020204030204" pitchFamily="34" charset="0"/>
                        </a:rPr>
                        <a:t>24/Q1</a:t>
                      </a:r>
                    </a:p>
                  </a:txBody>
                  <a:tcPr marL="39288" marR="39288" marT="0" marB="0" anchor="ctr">
                    <a:lnL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300" dirty="0">
                          <a:effectLst/>
                          <a:latin typeface="Calibri" panose="020F0502020204030204" pitchFamily="34" charset="0"/>
                        </a:rPr>
                        <a:t>2.75</a:t>
                      </a:r>
                    </a:p>
                  </a:txBody>
                  <a:tcPr marL="39288" marR="39288" marT="0" marB="0" anchor="ctr">
                    <a:lnL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300" dirty="0"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9288" marR="39288" marT="0" marB="0" anchor="ctr">
                    <a:lnL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003237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2D731D2-25C2-5149-95AB-F65947D8B8A0}"/>
              </a:ext>
            </a:extLst>
          </p:cNvPr>
          <p:cNvSpPr txBox="1"/>
          <p:nvPr/>
        </p:nvSpPr>
        <p:spPr>
          <a:xfrm>
            <a:off x="323528" y="1772816"/>
            <a:ext cx="350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Change in required “delivery” dates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8821D7-B0DB-A84A-8598-94A07E107D65}"/>
              </a:ext>
            </a:extLst>
          </p:cNvPr>
          <p:cNvSpPr txBox="1"/>
          <p:nvPr/>
        </p:nvSpPr>
        <p:spPr>
          <a:xfrm>
            <a:off x="457200" y="5519443"/>
            <a:ext cx="44405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Most urgent deliverables: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BEER stress-strain rig and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BIFROST clamp cell (spec is “off the shelf”)</a:t>
            </a:r>
          </a:p>
        </p:txBody>
      </p:sp>
    </p:spTree>
    <p:extLst>
      <p:ext uri="{BB962C8B-B14F-4D97-AF65-F5344CB8AC3E}">
        <p14:creationId xmlns:p14="http://schemas.microsoft.com/office/powerpoint/2010/main" val="3928281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Revising PREMP schedule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6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D731D2-25C2-5149-95AB-F65947D8B8A0}"/>
              </a:ext>
            </a:extLst>
          </p:cNvPr>
          <p:cNvSpPr txBox="1"/>
          <p:nvPr/>
        </p:nvSpPr>
        <p:spPr>
          <a:xfrm>
            <a:off x="323528" y="1772816"/>
            <a:ext cx="6040372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Some experience</a:t>
            </a:r>
          </a:p>
          <a:p>
            <a:r>
              <a:rPr lang="en-US" dirty="0"/>
              <a:t>    </a:t>
            </a:r>
            <a:r>
              <a:rPr lang="en-US" b="1" dirty="0"/>
              <a:t>SE Mounting project (Phase 2)</a:t>
            </a:r>
          </a:p>
          <a:p>
            <a:r>
              <a:rPr lang="en-US" dirty="0"/>
              <a:t>	Design work: 12 month</a:t>
            </a:r>
          </a:p>
          <a:p>
            <a:r>
              <a:rPr lang="en-US" dirty="0"/>
              <a:t>	Manufacturing: 3 months</a:t>
            </a:r>
          </a:p>
          <a:p>
            <a:r>
              <a:rPr lang="en-US" dirty="0"/>
              <a:t>	Assembly – commissioning: 3 months (and counting)</a:t>
            </a:r>
          </a:p>
          <a:p>
            <a:endParaRPr lang="en-US" dirty="0"/>
          </a:p>
          <a:p>
            <a:r>
              <a:rPr lang="en-US" dirty="0"/>
              <a:t>    </a:t>
            </a:r>
            <a:r>
              <a:rPr lang="en-US" b="1" dirty="0"/>
              <a:t>Alignment cameras</a:t>
            </a:r>
          </a:p>
          <a:p>
            <a:r>
              <a:rPr lang="en-US" dirty="0"/>
              <a:t>	Software integration: 9 months</a:t>
            </a:r>
          </a:p>
          <a:p>
            <a:endParaRPr lang="en-US" dirty="0"/>
          </a:p>
          <a:p>
            <a:r>
              <a:rPr lang="en-US" dirty="0"/>
              <a:t>    </a:t>
            </a:r>
            <a:r>
              <a:rPr lang="en-US" b="1" dirty="0"/>
              <a:t>PE cell</a:t>
            </a:r>
          </a:p>
          <a:p>
            <a:r>
              <a:rPr lang="en-US" dirty="0"/>
              <a:t>	mechanical integration (full project): 11 months</a:t>
            </a:r>
          </a:p>
        </p:txBody>
      </p:sp>
    </p:spTree>
    <p:extLst>
      <p:ext uri="{BB962C8B-B14F-4D97-AF65-F5344CB8AC3E}">
        <p14:creationId xmlns:p14="http://schemas.microsoft.com/office/powerpoint/2010/main" val="1536315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Pressure equipment schedule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7</a:t>
            </a:fld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9DBACB-A10F-A342-AFD5-94B317FF4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2" y="1765714"/>
            <a:ext cx="9144000" cy="33992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B1AE5F-CBC8-CC4E-A15A-4AD5AF0837AD}"/>
              </a:ext>
            </a:extLst>
          </p:cNvPr>
          <p:cNvSpPr txBox="1"/>
          <p:nvPr/>
        </p:nvSpPr>
        <p:spPr>
          <a:xfrm>
            <a:off x="611560" y="5484264"/>
            <a:ext cx="5332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Deadline for starting work on clamp cell is mid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Most other projects start in mid 2021</a:t>
            </a:r>
          </a:p>
        </p:txBody>
      </p:sp>
    </p:spTree>
    <p:extLst>
      <p:ext uri="{BB962C8B-B14F-4D97-AF65-F5344CB8AC3E}">
        <p14:creationId xmlns:p14="http://schemas.microsoft.com/office/powerpoint/2010/main" val="14007920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78E9F-3EA7-8F4B-A7C0-233599B6F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 equipment schedule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CAB30F-E07D-5146-BA38-E5ACD5F4E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8</a:t>
            </a:fld>
            <a:endParaRPr lang="en-GB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9CE38F-4596-1D47-819F-CD66DCCEE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22694"/>
            <a:ext cx="9144000" cy="20126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209BB9-2CAA-AE40-BC15-E174A3260E39}"/>
              </a:ext>
            </a:extLst>
          </p:cNvPr>
          <p:cNvSpPr txBox="1"/>
          <p:nvPr/>
        </p:nvSpPr>
        <p:spPr>
          <a:xfrm>
            <a:off x="457200" y="5589240"/>
            <a:ext cx="51376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Deadline for starting stress-rig project is Dec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Preliminary design is already complete</a:t>
            </a:r>
          </a:p>
        </p:txBody>
      </p:sp>
    </p:spTree>
    <p:extLst>
      <p:ext uri="{BB962C8B-B14F-4D97-AF65-F5344CB8AC3E}">
        <p14:creationId xmlns:p14="http://schemas.microsoft.com/office/powerpoint/2010/main" val="35848361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9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1C37378-887B-9F40-B9A0-F95BFEFC2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88640"/>
            <a:ext cx="7139136" cy="1143000"/>
          </a:xfrm>
        </p:spPr>
        <p:txBody>
          <a:bodyPr/>
          <a:lstStyle/>
          <a:p>
            <a:r>
              <a:rPr lang="en-GB" dirty="0"/>
              <a:t>Recent Activities: Mounting</a:t>
            </a:r>
            <a:endParaRPr lang="en-GB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C156056-B266-914F-A4C0-7F89AC09C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308" y="1655422"/>
            <a:ext cx="3771784" cy="49900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F64363-FDC2-A24C-A645-6880CC866E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1655421"/>
            <a:ext cx="3456384" cy="49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88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B44B2280-2390-4D03-8D38-6C24B0BAA245}" vid="{0B7C071A-F5F7-47CF-A93A-F42DBF6073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9919</TotalTime>
  <Words>846</Words>
  <Application>Microsoft Macintosh PowerPoint</Application>
  <PresentationFormat>On-screen Show (4:3)</PresentationFormat>
  <Paragraphs>179</Paragraphs>
  <Slides>14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PREMP update </vt:lpstr>
      <vt:lpstr>Overview</vt:lpstr>
      <vt:lpstr>Conclusions: bubble meetings</vt:lpstr>
      <vt:lpstr>Conclusions: bubble meetings</vt:lpstr>
      <vt:lpstr>Effect of “rebaselining” + bubbles</vt:lpstr>
      <vt:lpstr>Revising PREMP schedule</vt:lpstr>
      <vt:lpstr>Pressure equipment schedule</vt:lpstr>
      <vt:lpstr>MP equipment schedule</vt:lpstr>
      <vt:lpstr>Recent Activities: Mounting</vt:lpstr>
      <vt:lpstr>Recent Activities: Pressure</vt:lpstr>
      <vt:lpstr>Recent Activities: Pressure</vt:lpstr>
      <vt:lpstr>Recent Activities: V20 scanning</vt:lpstr>
      <vt:lpstr>Recent Activities: V20 scanning</vt:lpstr>
      <vt:lpstr>Next 6 months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Malcolm</dc:creator>
  <cp:lastModifiedBy>Malcolm</cp:lastModifiedBy>
  <cp:revision>82</cp:revision>
  <cp:lastPrinted>2019-04-01T08:04:51Z</cp:lastPrinted>
  <dcterms:created xsi:type="dcterms:W3CDTF">2018-02-21T12:56:43Z</dcterms:created>
  <dcterms:modified xsi:type="dcterms:W3CDTF">2019-04-01T08:35:50Z</dcterms:modified>
</cp:coreProperties>
</file>