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15"/>
  </p:notesMasterIdLst>
  <p:sldIdLst>
    <p:sldId id="349" r:id="rId3"/>
    <p:sldId id="355" r:id="rId4"/>
    <p:sldId id="258" r:id="rId5"/>
    <p:sldId id="257" r:id="rId6"/>
    <p:sldId id="262" r:id="rId7"/>
    <p:sldId id="270" r:id="rId8"/>
    <p:sldId id="354" r:id="rId9"/>
    <p:sldId id="256" r:id="rId10"/>
    <p:sldId id="351" r:id="rId11"/>
    <p:sldId id="352" r:id="rId12"/>
    <p:sldId id="353" r:id="rId13"/>
    <p:sldId id="356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96" autoAdjust="0"/>
    <p:restoredTop sz="88623" autoAdjust="0"/>
  </p:normalViewPr>
  <p:slideViewPr>
    <p:cSldViewPr>
      <p:cViewPr>
        <p:scale>
          <a:sx n="83" d="100"/>
          <a:sy n="83" d="100"/>
        </p:scale>
        <p:origin x="856" y="504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896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042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Bubble meeting outcome:</a:t>
            </a:r>
          </a:p>
          <a:p>
            <a:r>
              <a:rPr lang="en-GB" dirty="0"/>
              <a:t>Not a huge urgency for furnaces – standard cryofurnaces are good to start with.</a:t>
            </a:r>
          </a:p>
          <a:p>
            <a:r>
              <a:rPr lang="en-GB" dirty="0"/>
              <a:t>Spectroscopy magnet big gap – could be filled to start with by lower field 2</a:t>
            </a:r>
            <a:r>
              <a:rPr lang="en-GB" baseline="30000" dirty="0"/>
              <a:t>nd</a:t>
            </a:r>
            <a:r>
              <a:rPr lang="en-GB" dirty="0"/>
              <a:t> hand.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173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01/04/2019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F564C-0ED1-0B41-82C9-4A2A719EF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C65D-9431-B54E-BBCA-8D75CF5C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2CEA4-2B9D-154B-AFE2-E142D0605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7F978-9198-9847-A612-DF5A9B98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B3A9D27-0169-9D40-B5EB-71294E9464FA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solidFill>
                <a:srgbClr val="0094CA"/>
              </a:solidFill>
            </a:endParaRPr>
          </a:p>
        </p:txBody>
      </p:sp>
      <p:pic>
        <p:nvPicPr>
          <p:cNvPr id="8" name="Bildobjekt 5" descr="ESS-vit-logga.png">
            <a:extLst>
              <a:ext uri="{FF2B5EF4-FFF2-40B4-BE49-F238E27FC236}">
                <a16:creationId xmlns:a16="http://schemas.microsoft.com/office/drawing/2014/main" id="{52C70F84-CB46-AB48-B5D2-5123C400B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32285-0E9D-F647-8161-A9E39EE7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46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273050" y="186928"/>
            <a:ext cx="11645901" cy="596814"/>
          </a:xfrm>
          <a:prstGeom prst="rect">
            <a:avLst/>
          </a:prstGeom>
        </p:spPr>
        <p:txBody>
          <a:bodyPr lIns="27093" tIns="27093" rIns="27093" bIns="27093"/>
          <a:lstStyle>
            <a:lvl1pPr algn="l" defTabSz="412735">
              <a:defRPr sz="4500" u="sng">
                <a:latin typeface="Apple Garamond"/>
                <a:ea typeface="Apple Garamond"/>
                <a:cs typeface="Apple Garamond"/>
                <a:sym typeface="Apple Garamond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273050" y="990600"/>
            <a:ext cx="11645901" cy="5564818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284623" indent="-284623" defTabSz="412735">
              <a:spcBef>
                <a:spcPts val="1477"/>
              </a:spcBef>
              <a:buSzPct val="100000"/>
              <a:buChar char="-"/>
              <a:defRPr sz="2391">
                <a:latin typeface="Apple Garamond"/>
                <a:ea typeface="Apple Garamond"/>
                <a:cs typeface="Apple Garamond"/>
                <a:sym typeface="Apple Garamond"/>
              </a:defRPr>
            </a:lvl1pPr>
            <a:lvl2pPr marL="689996" indent="-243528" defTabSz="412735">
              <a:spcBef>
                <a:spcPts val="703"/>
              </a:spcBef>
              <a:buClr>
                <a:srgbClr val="000000"/>
              </a:buClr>
              <a:buSzPct val="73000"/>
              <a:buChar char="&gt;"/>
              <a:defRPr sz="2109">
                <a:latin typeface="Apple Garamond"/>
                <a:ea typeface="Apple Garamond"/>
                <a:cs typeface="Apple Garamond"/>
                <a:sym typeface="Apple Garamond"/>
              </a:defRPr>
            </a:lvl2pPr>
            <a:lvl3pPr marL="1106024" indent="-213087" defTabSz="412735">
              <a:spcBef>
                <a:spcPts val="703"/>
              </a:spcBef>
              <a:buClr>
                <a:srgbClr val="000000"/>
              </a:buClr>
              <a:buSzPct val="73000"/>
              <a:buChar char="#"/>
              <a:defRPr sz="2109">
                <a:latin typeface="Apple Garamond Light"/>
                <a:ea typeface="Apple Garamond Light"/>
                <a:cs typeface="Apple Garamond Light"/>
                <a:sym typeface="Apple Garamond Light"/>
              </a:defRPr>
            </a:lvl3pPr>
            <a:lvl4pPr marL="1655654" indent="-316248" defTabSz="412735">
              <a:spcBef>
                <a:spcPts val="703"/>
              </a:spcBef>
              <a:buSzPct val="125000"/>
              <a:buChar char="-"/>
              <a:defRPr sz="2391">
                <a:latin typeface="Apple Garamond"/>
                <a:ea typeface="Apple Garamond"/>
                <a:cs typeface="Apple Garamond"/>
                <a:sym typeface="Apple Garamond"/>
              </a:defRPr>
            </a:lvl4pPr>
            <a:lvl5pPr marL="2102122" indent="-316248" defTabSz="412735">
              <a:spcBef>
                <a:spcPts val="703"/>
              </a:spcBef>
              <a:buSzPct val="125000"/>
              <a:buChar char="-"/>
              <a:defRPr sz="2391">
                <a:latin typeface="Apple Garamond"/>
                <a:ea typeface="Apple Garamond"/>
                <a:cs typeface="Apple Garamond"/>
                <a:sym typeface="Apple Garamon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5553" y="5762625"/>
            <a:ext cx="274543" cy="194691"/>
          </a:xfrm>
          <a:prstGeom prst="rect">
            <a:avLst/>
          </a:prstGeom>
        </p:spPr>
        <p:txBody>
          <a:bodyPr lIns="27093" tIns="27093" rIns="27093" bIns="27093"/>
          <a:lstStyle>
            <a:lvl1pPr defTabSz="412735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137027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  <p:sldLayoutId id="2147483671" r:id="rId7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x/s!AuCQb_HPf3b9g8g2HHqvybpQKix-L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defTabSz="315314"/>
            <a:r>
              <a:rPr lang="en-GB" sz="4000" b="1" dirty="0">
                <a:solidFill>
                  <a:srgbClr val="FFFFFF"/>
                </a:solidFill>
              </a:rPr>
              <a:t>Temperature and Fields (TEFI)</a:t>
            </a:r>
            <a:br>
              <a:rPr lang="en-GB" b="1" dirty="0">
                <a:solidFill>
                  <a:srgbClr val="FFFFFF"/>
                </a:solidFill>
              </a:rPr>
            </a:b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Alex Holmes </a:t>
            </a:r>
          </a:p>
          <a:p>
            <a:pPr defTabSz="315314"/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2 April 2019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9EF69-2D1E-CD43-9D07-308FA7564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Huginn remote operation Lund-Berlin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A208F5-2CA6-4440-9E94-D11B3473B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748339"/>
            <a:ext cx="3258741" cy="43449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2D589-FCC6-F740-B56D-EC41526F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EB9DC-24EA-F44E-B948-E1C68337B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D31CD2-67E2-484F-BD1B-8FA98CBCD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71" y="1618461"/>
            <a:ext cx="7260429" cy="4604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4CC80D-1A02-5C46-BF15-33C46DF7A82C}"/>
              </a:ext>
            </a:extLst>
          </p:cNvPr>
          <p:cNvSpPr txBox="1"/>
          <p:nvPr/>
        </p:nvSpPr>
        <p:spPr>
          <a:xfrm>
            <a:off x="609600" y="6403193"/>
            <a:ext cx="4478289" cy="36004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GB" sz="2000" dirty="0"/>
              <a:t>New! 2</a:t>
            </a:r>
            <a:r>
              <a:rPr lang="en-GB" sz="2000" baseline="30000" dirty="0"/>
              <a:t>nd</a:t>
            </a:r>
            <a:r>
              <a:rPr lang="en-GB" sz="2000" dirty="0"/>
              <a:t> Huginn sub-</a:t>
            </a:r>
            <a:r>
              <a:rPr lang="en-GB" sz="2000" dirty="0" err="1"/>
              <a:t>cryo</a:t>
            </a:r>
            <a:r>
              <a:rPr lang="en-GB" sz="2000" dirty="0"/>
              <a:t> built by Richard</a:t>
            </a:r>
          </a:p>
        </p:txBody>
      </p:sp>
    </p:spTree>
    <p:extLst>
      <p:ext uri="{BB962C8B-B14F-4D97-AF65-F5344CB8AC3E}">
        <p14:creationId xmlns:p14="http://schemas.microsoft.com/office/powerpoint/2010/main" val="316911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5858-EA1D-1B46-B6D6-58132E3CD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1041684"/>
          </a:xfrm>
        </p:spPr>
        <p:txBody>
          <a:bodyPr/>
          <a:lstStyle/>
          <a:p>
            <a:r>
              <a:rPr lang="en-GB" dirty="0"/>
              <a:t>Automatic Flushing Sequence</a:t>
            </a:r>
            <a:br>
              <a:rPr lang="en-GB" dirty="0"/>
            </a:br>
            <a:r>
              <a:rPr lang="en-GB" dirty="0"/>
              <a:t> (with </a:t>
            </a:r>
            <a:r>
              <a:rPr lang="en-GB" dirty="0" err="1"/>
              <a:t>Andreas@MESI</a:t>
            </a:r>
            <a:r>
              <a:rPr lang="en-GB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A431F-8CCA-0045-AFCE-B550CC17C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270376" cy="4345166"/>
          </a:xfrm>
        </p:spPr>
        <p:txBody>
          <a:bodyPr/>
          <a:lstStyle/>
          <a:p>
            <a:r>
              <a:rPr lang="en-GB" dirty="0"/>
              <a:t>Automates pumping &amp; flushing of sample space</a:t>
            </a:r>
          </a:p>
          <a:p>
            <a:r>
              <a:rPr lang="en-GB" dirty="0"/>
              <a:t>Coordinate with vacuum group on automatic valves &amp; pumps</a:t>
            </a:r>
          </a:p>
          <a:p>
            <a:r>
              <a:rPr lang="en-GB" dirty="0"/>
              <a:t>Proof of concept for ‘intelligent’ Sample Environment System</a:t>
            </a:r>
          </a:p>
          <a:p>
            <a:r>
              <a:rPr lang="en-GB" dirty="0"/>
              <a:t>Test case for risk assessment of 2</a:t>
            </a:r>
            <a:r>
              <a:rPr lang="en-GB" baseline="30000" dirty="0"/>
              <a:t>nd</a:t>
            </a:r>
            <a:r>
              <a:rPr lang="en-GB" dirty="0"/>
              <a:t> hand items</a:t>
            </a:r>
          </a:p>
          <a:p>
            <a:r>
              <a:rPr lang="en-GB" dirty="0"/>
              <a:t>Remotely controllable</a:t>
            </a:r>
          </a:p>
          <a:p>
            <a:r>
              <a:rPr lang="en-GB" dirty="0"/>
              <a:t>Next step – needle valve control &amp; cold running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EE81B-7368-9649-A8C8-9CD9C4FC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8D9F4-E31E-6F4A-BDC9-1385FF6C37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FE5203-DD5A-8148-9240-DB53FE260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480" y="620688"/>
            <a:ext cx="4392970" cy="61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44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D9AFF-BA2B-8146-8EBE-125F3D9C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6 months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825D1-F87D-2B4C-8C33-2A956D329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8T magnet finalise &amp; tender launch</a:t>
            </a:r>
          </a:p>
          <a:p>
            <a:r>
              <a:rPr lang="en-GB" sz="2400" dirty="0"/>
              <a:t>Warm bore magnet kick-off</a:t>
            </a:r>
          </a:p>
          <a:p>
            <a:r>
              <a:rPr lang="en-GB" sz="2400" dirty="0"/>
              <a:t>Procure liquid N2 and He equipment &amp; run OC cold with auto needle valve</a:t>
            </a:r>
          </a:p>
          <a:p>
            <a:r>
              <a:rPr lang="en-GB" sz="2400" dirty="0"/>
              <a:t>He recovery connections &amp; flow meter specifications</a:t>
            </a:r>
          </a:p>
          <a:p>
            <a:r>
              <a:rPr lang="en-GB" sz="2400" dirty="0"/>
              <a:t>2</a:t>
            </a:r>
            <a:r>
              <a:rPr lang="en-GB" sz="2400" baseline="30000" dirty="0"/>
              <a:t>nd</a:t>
            </a:r>
            <a:r>
              <a:rPr lang="en-GB" sz="2400" dirty="0"/>
              <a:t> hand HZB equipment </a:t>
            </a:r>
          </a:p>
          <a:p>
            <a:r>
              <a:rPr lang="en-GB" sz="2400" dirty="0"/>
              <a:t>On-site training – possibilities @FRM2, HZB</a:t>
            </a:r>
          </a:p>
          <a:p>
            <a:r>
              <a:rPr lang="en-GB" sz="2400" dirty="0"/>
              <a:t>E03 (see later talk)</a:t>
            </a:r>
          </a:p>
          <a:p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A4DD8-59E2-5A42-BBC0-77B06A17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34DEF-968E-894E-A741-4E1AD0ADAE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54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F22E2-D3E5-864C-B923-73EC194F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6DE13-88D8-FE44-9973-6F2B041FB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Helium recovery</a:t>
            </a:r>
          </a:p>
          <a:p>
            <a:r>
              <a:rPr lang="en-GB" sz="2800" dirty="0"/>
              <a:t>Magnets, suite etc.</a:t>
            </a:r>
          </a:p>
          <a:p>
            <a:r>
              <a:rPr lang="en-GB" sz="2800" dirty="0"/>
              <a:t>In-kind </a:t>
            </a:r>
          </a:p>
          <a:p>
            <a:r>
              <a:rPr lang="en-GB" sz="2800" dirty="0"/>
              <a:t>Highlights</a:t>
            </a:r>
          </a:p>
          <a:p>
            <a:r>
              <a:rPr lang="en-GB" sz="2800" dirty="0"/>
              <a:t>Next steps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20794-10B5-BB4A-A19F-BB9F0BF52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2FA99-9489-7B42-A501-A71662ECA3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538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 recovery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064AF1-3282-5B40-B259-C11B9D6EE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t="11769" b="11864"/>
          <a:stretch/>
        </p:blipFill>
        <p:spPr>
          <a:xfrm rot="16200000">
            <a:off x="756187" y="1617578"/>
            <a:ext cx="4774971" cy="51845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F27F7-250A-0548-B991-824908435DA1}"/>
              </a:ext>
            </a:extLst>
          </p:cNvPr>
          <p:cNvSpPr txBox="1"/>
          <p:nvPr/>
        </p:nvSpPr>
        <p:spPr>
          <a:xfrm>
            <a:off x="5663952" y="1556792"/>
            <a:ext cx="36779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Liquiefier</a:t>
            </a:r>
            <a:r>
              <a:rPr lang="en-GB" dirty="0"/>
              <a:t> Installed and working!  First </a:t>
            </a:r>
            <a:r>
              <a:rPr lang="en-GB" dirty="0" err="1"/>
              <a:t>lHe</a:t>
            </a:r>
            <a:r>
              <a:rPr lang="en-GB" dirty="0"/>
              <a:t> supplied to Lund University!</a:t>
            </a:r>
          </a:p>
          <a:p>
            <a:endParaRPr lang="en-GB" dirty="0"/>
          </a:p>
          <a:p>
            <a:r>
              <a:rPr lang="en-GB" dirty="0"/>
              <a:t>Responsibilities:</a:t>
            </a:r>
          </a:p>
          <a:p>
            <a:r>
              <a:rPr lang="en-GB" dirty="0"/>
              <a:t>Place requirements: NSS/SAD</a:t>
            </a:r>
          </a:p>
          <a:p>
            <a:endParaRPr lang="en-GB" dirty="0"/>
          </a:p>
          <a:p>
            <a:r>
              <a:rPr lang="en-GB" dirty="0"/>
              <a:t>Piping requirement: Cryogenics</a:t>
            </a:r>
          </a:p>
          <a:p>
            <a:endParaRPr lang="en-GB" dirty="0"/>
          </a:p>
          <a:p>
            <a:r>
              <a:rPr lang="en-GB" dirty="0"/>
              <a:t>Design &amp; Implementation: EIS/CF</a:t>
            </a:r>
          </a:p>
          <a:p>
            <a:endParaRPr lang="en-GB" dirty="0"/>
          </a:p>
          <a:p>
            <a:r>
              <a:rPr lang="en-GB" dirty="0"/>
              <a:t>Budget: Main pipe – ACC</a:t>
            </a:r>
          </a:p>
          <a:p>
            <a:r>
              <a:rPr lang="en-GB" dirty="0"/>
              <a:t>Final hook-ups – Instr./SAD</a:t>
            </a:r>
          </a:p>
          <a:p>
            <a:endParaRPr lang="en-GB" dirty="0"/>
          </a:p>
          <a:p>
            <a:r>
              <a:rPr lang="en-GB" dirty="0"/>
              <a:t>Plan to use HZB Helium  management system</a:t>
            </a:r>
          </a:p>
          <a:p>
            <a:endParaRPr lang="en-GB" dirty="0"/>
          </a:p>
          <a:p>
            <a:r>
              <a:rPr lang="en-GB" dirty="0"/>
              <a:t>Target date for main pipework end 2020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B081B3-C33C-B444-9BA8-D2DBE378B048}"/>
              </a:ext>
            </a:extLst>
          </p:cNvPr>
          <p:cNvSpPr/>
          <p:nvPr/>
        </p:nvSpPr>
        <p:spPr>
          <a:xfrm rot="16200000">
            <a:off x="3940696" y="4373045"/>
            <a:ext cx="480772" cy="489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A9C9D9-2703-7449-B22B-523D23E0A8B6}"/>
              </a:ext>
            </a:extLst>
          </p:cNvPr>
          <p:cNvSpPr/>
          <p:nvPr/>
        </p:nvSpPr>
        <p:spPr>
          <a:xfrm rot="16200000">
            <a:off x="3157901" y="5356962"/>
            <a:ext cx="648072" cy="725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E5A355-03AC-0E4D-A255-E89850038643}"/>
              </a:ext>
            </a:extLst>
          </p:cNvPr>
          <p:cNvSpPr/>
          <p:nvPr/>
        </p:nvSpPr>
        <p:spPr>
          <a:xfrm rot="16200000">
            <a:off x="945260" y="2968347"/>
            <a:ext cx="648072" cy="725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43247D-D7A9-2A40-84D9-CFC7901D8EE8}"/>
              </a:ext>
            </a:extLst>
          </p:cNvPr>
          <p:cNvSpPr txBox="1"/>
          <p:nvPr/>
        </p:nvSpPr>
        <p:spPr>
          <a:xfrm>
            <a:off x="640647" y="1875450"/>
            <a:ext cx="260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 </a:t>
            </a:r>
            <a:r>
              <a:rPr lang="en-GB" dirty="0" err="1"/>
              <a:t>dewar</a:t>
            </a:r>
            <a:r>
              <a:rPr lang="en-GB" dirty="0"/>
              <a:t> boil-off stations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75C16-AE02-C64E-9A03-D80DF1BCE37A}"/>
              </a:ext>
            </a:extLst>
          </p:cNvPr>
          <p:cNvSpPr txBox="1"/>
          <p:nvPr/>
        </p:nvSpPr>
        <p:spPr>
          <a:xfrm>
            <a:off x="984738" y="195775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0B54805-D4E2-9242-8AD4-3E6F965AAD8F}"/>
              </a:ext>
            </a:extLst>
          </p:cNvPr>
          <p:cNvSpPr/>
          <p:nvPr/>
        </p:nvSpPr>
        <p:spPr>
          <a:xfrm>
            <a:off x="2886075" y="4429125"/>
            <a:ext cx="1371600" cy="914400"/>
          </a:xfrm>
          <a:custGeom>
            <a:avLst/>
            <a:gdLst>
              <a:gd name="connsiteX0" fmla="*/ 1371600 w 1371600"/>
              <a:gd name="connsiteY0" fmla="*/ 0 h 914400"/>
              <a:gd name="connsiteX1" fmla="*/ 0 w 1371600"/>
              <a:gd name="connsiteY1" fmla="*/ 0 h 914400"/>
              <a:gd name="connsiteX2" fmla="*/ 0 w 1371600"/>
              <a:gd name="connsiteY2" fmla="*/ 914400 h 914400"/>
              <a:gd name="connsiteX3" fmla="*/ 1357313 w 13716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914400">
                <a:moveTo>
                  <a:pt x="1371600" y="0"/>
                </a:moveTo>
                <a:lnTo>
                  <a:pt x="0" y="0"/>
                </a:lnTo>
                <a:lnTo>
                  <a:pt x="0" y="914400"/>
                </a:lnTo>
                <a:lnTo>
                  <a:pt x="1357313" y="914400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190E253-CC00-1A4C-A666-E9CE4064A42A}"/>
              </a:ext>
            </a:extLst>
          </p:cNvPr>
          <p:cNvSpPr/>
          <p:nvPr/>
        </p:nvSpPr>
        <p:spPr>
          <a:xfrm>
            <a:off x="3486150" y="5357813"/>
            <a:ext cx="28575" cy="400050"/>
          </a:xfrm>
          <a:custGeom>
            <a:avLst/>
            <a:gdLst>
              <a:gd name="connsiteX0" fmla="*/ 28575 w 28575"/>
              <a:gd name="connsiteY0" fmla="*/ 0 h 400050"/>
              <a:gd name="connsiteX1" fmla="*/ 0 w 28575"/>
              <a:gd name="connsiteY1" fmla="*/ 4000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" h="400050">
                <a:moveTo>
                  <a:pt x="28575" y="0"/>
                </a:moveTo>
                <a:lnTo>
                  <a:pt x="0" y="400050"/>
                </a:lnTo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211F4F6-3FD2-504D-B28D-5589BACA3F37}"/>
              </a:ext>
            </a:extLst>
          </p:cNvPr>
          <p:cNvSpPr/>
          <p:nvPr/>
        </p:nvSpPr>
        <p:spPr>
          <a:xfrm>
            <a:off x="2214563" y="5372100"/>
            <a:ext cx="685800" cy="0"/>
          </a:xfrm>
          <a:custGeom>
            <a:avLst/>
            <a:gdLst>
              <a:gd name="connsiteX0" fmla="*/ 685800 w 685800"/>
              <a:gd name="connsiteY0" fmla="*/ 0 h 0"/>
              <a:gd name="connsiteX1" fmla="*/ 0 w 685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>
                <a:moveTo>
                  <a:pt x="685800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5AE126-7FC4-7A4A-BAD7-F1EA3A3A8993}"/>
              </a:ext>
            </a:extLst>
          </p:cNvPr>
          <p:cNvCxnSpPr/>
          <p:nvPr/>
        </p:nvCxnSpPr>
        <p:spPr>
          <a:xfrm>
            <a:off x="2886075" y="4429125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DB7E0913-F3FE-E841-A488-08905A006B2C}"/>
              </a:ext>
            </a:extLst>
          </p:cNvPr>
          <p:cNvSpPr/>
          <p:nvPr/>
        </p:nvSpPr>
        <p:spPr>
          <a:xfrm>
            <a:off x="1228725" y="3243262"/>
            <a:ext cx="1657351" cy="1214437"/>
          </a:xfrm>
          <a:custGeom>
            <a:avLst/>
            <a:gdLst>
              <a:gd name="connsiteX0" fmla="*/ 1614488 w 1614488"/>
              <a:gd name="connsiteY0" fmla="*/ 1257300 h 1257300"/>
              <a:gd name="connsiteX1" fmla="*/ 214313 w 1614488"/>
              <a:gd name="connsiteY1" fmla="*/ 471487 h 1257300"/>
              <a:gd name="connsiteX2" fmla="*/ 0 w 1614488"/>
              <a:gd name="connsiteY2" fmla="*/ 385762 h 1257300"/>
              <a:gd name="connsiteX3" fmla="*/ 85725 w 1614488"/>
              <a:gd name="connsiteY3" fmla="*/ 242887 h 1257300"/>
              <a:gd name="connsiteX4" fmla="*/ 85725 w 1614488"/>
              <a:gd name="connsiteY4" fmla="*/ 242887 h 1257300"/>
              <a:gd name="connsiteX5" fmla="*/ 85725 w 1614488"/>
              <a:gd name="connsiteY5" fmla="*/ 242887 h 1257300"/>
              <a:gd name="connsiteX6" fmla="*/ 171450 w 1614488"/>
              <a:gd name="connsiteY6" fmla="*/ 71437 h 1257300"/>
              <a:gd name="connsiteX7" fmla="*/ 42863 w 1614488"/>
              <a:gd name="connsiteY7" fmla="*/ 0 h 1257300"/>
              <a:gd name="connsiteX0" fmla="*/ 1657351 w 1657351"/>
              <a:gd name="connsiteY0" fmla="*/ 1214437 h 1214437"/>
              <a:gd name="connsiteX1" fmla="*/ 214313 w 1657351"/>
              <a:gd name="connsiteY1" fmla="*/ 471487 h 1214437"/>
              <a:gd name="connsiteX2" fmla="*/ 0 w 1657351"/>
              <a:gd name="connsiteY2" fmla="*/ 385762 h 1214437"/>
              <a:gd name="connsiteX3" fmla="*/ 85725 w 1657351"/>
              <a:gd name="connsiteY3" fmla="*/ 242887 h 1214437"/>
              <a:gd name="connsiteX4" fmla="*/ 85725 w 1657351"/>
              <a:gd name="connsiteY4" fmla="*/ 242887 h 1214437"/>
              <a:gd name="connsiteX5" fmla="*/ 85725 w 1657351"/>
              <a:gd name="connsiteY5" fmla="*/ 242887 h 1214437"/>
              <a:gd name="connsiteX6" fmla="*/ 171450 w 1657351"/>
              <a:gd name="connsiteY6" fmla="*/ 71437 h 1214437"/>
              <a:gd name="connsiteX7" fmla="*/ 42863 w 1657351"/>
              <a:gd name="connsiteY7" fmla="*/ 0 h 121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7351" h="1214437">
                <a:moveTo>
                  <a:pt x="1657351" y="1214437"/>
                </a:moveTo>
                <a:lnTo>
                  <a:pt x="214313" y="471487"/>
                </a:lnTo>
                <a:lnTo>
                  <a:pt x="0" y="385762"/>
                </a:lnTo>
                <a:lnTo>
                  <a:pt x="85725" y="242887"/>
                </a:lnTo>
                <a:lnTo>
                  <a:pt x="85725" y="242887"/>
                </a:lnTo>
                <a:lnTo>
                  <a:pt x="85725" y="242887"/>
                </a:lnTo>
                <a:lnTo>
                  <a:pt x="171450" y="71437"/>
                </a:lnTo>
                <a:lnTo>
                  <a:pt x="42863" y="0"/>
                </a:lnTo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1B98B61F-228C-4541-A9E3-1B6391C177F1}"/>
              </a:ext>
            </a:extLst>
          </p:cNvPr>
          <p:cNvSpPr/>
          <p:nvPr/>
        </p:nvSpPr>
        <p:spPr>
          <a:xfrm>
            <a:off x="1199456" y="2564904"/>
            <a:ext cx="4464496" cy="4464496"/>
          </a:xfrm>
          <a:prstGeom prst="arc">
            <a:avLst>
              <a:gd name="adj1" fmla="val 12511503"/>
              <a:gd name="adj2" fmla="val 15522826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623E291-2C93-1743-BA3B-E57AEC519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463" y="2592295"/>
            <a:ext cx="3048997" cy="361473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881940-1711-BA4D-BF69-A3C69E60C5A8}"/>
              </a:ext>
            </a:extLst>
          </p:cNvPr>
          <p:cNvCxnSpPr>
            <a:endCxn id="18" idx="3"/>
          </p:cNvCxnSpPr>
          <p:nvPr/>
        </p:nvCxnSpPr>
        <p:spPr>
          <a:xfrm>
            <a:off x="1199456" y="3429000"/>
            <a:ext cx="114994" cy="5714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01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5386CEE-CB4C-9642-876E-6EC0E1C3D9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8602693"/>
              </p:ext>
            </p:extLst>
          </p:nvPr>
        </p:nvGraphicFramePr>
        <p:xfrm>
          <a:off x="1981200" y="1600200"/>
          <a:ext cx="8579296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888">
                  <a:extLst>
                    <a:ext uri="{9D8B030D-6E8A-4147-A177-3AD203B41FA5}">
                      <a16:colId xmlns:a16="http://schemas.microsoft.com/office/drawing/2014/main" val="2828722136"/>
                    </a:ext>
                  </a:extLst>
                </a:gridCol>
                <a:gridCol w="1803861">
                  <a:extLst>
                    <a:ext uri="{9D8B030D-6E8A-4147-A177-3AD203B41FA5}">
                      <a16:colId xmlns:a16="http://schemas.microsoft.com/office/drawing/2014/main" val="805758364"/>
                    </a:ext>
                  </a:extLst>
                </a:gridCol>
                <a:gridCol w="1539856">
                  <a:extLst>
                    <a:ext uri="{9D8B030D-6E8A-4147-A177-3AD203B41FA5}">
                      <a16:colId xmlns:a16="http://schemas.microsoft.com/office/drawing/2014/main" val="2441822631"/>
                    </a:ext>
                  </a:extLst>
                </a:gridCol>
                <a:gridCol w="1539856">
                  <a:extLst>
                    <a:ext uri="{9D8B030D-6E8A-4147-A177-3AD203B41FA5}">
                      <a16:colId xmlns:a16="http://schemas.microsoft.com/office/drawing/2014/main" val="3070582753"/>
                    </a:ext>
                  </a:extLst>
                </a:gridCol>
                <a:gridCol w="1231885">
                  <a:extLst>
                    <a:ext uri="{9D8B030D-6E8A-4147-A177-3AD203B41FA5}">
                      <a16:colId xmlns:a16="http://schemas.microsoft.com/office/drawing/2014/main" val="2405732774"/>
                    </a:ext>
                  </a:extLst>
                </a:gridCol>
                <a:gridCol w="1055950">
                  <a:extLst>
                    <a:ext uri="{9D8B030D-6E8A-4147-A177-3AD203B41FA5}">
                      <a16:colId xmlns:a16="http://schemas.microsoft.com/office/drawing/2014/main" val="3533871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Instruments</a:t>
                      </a:r>
                    </a:p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OPTIMISED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,</a:t>
                      </a:r>
                      <a:r>
                        <a:rPr lang="en-GB" sz="1600" dirty="0"/>
                        <a:t> </a:t>
                      </a:r>
                      <a:r>
                        <a:rPr lang="en-GB" sz="1600" b="0" dirty="0"/>
                        <a:t>Suitable, </a:t>
                      </a:r>
                      <a:r>
                        <a:rPr lang="en-GB" sz="1600" b="0" i="1" dirty="0"/>
                        <a:t>Possible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Cost (€)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Next 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Available 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596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8 T diffraction cryomagnet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err="1"/>
                        <a:t>MAGiC</a:t>
                      </a:r>
                      <a:r>
                        <a:rPr lang="en-GB" sz="1600" dirty="0"/>
                        <a:t>, DREAM, HEIMDAL, </a:t>
                      </a:r>
                      <a:r>
                        <a:rPr lang="en-GB" sz="1600" i="1" dirty="0"/>
                        <a:t>BIFROST</a:t>
                      </a:r>
                      <a:r>
                        <a:rPr lang="en-GB" sz="1600" dirty="0"/>
                        <a:t>, </a:t>
                      </a:r>
                      <a:r>
                        <a:rPr lang="en-GB" sz="1600" i="1" dirty="0"/>
                        <a:t>CSPEC, TREX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Draft TA. Waiting for 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Finalise TA. Call for tender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Q1/22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005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15 T HZB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i="0" dirty="0"/>
                        <a:t>BIFROST</a:t>
                      </a:r>
                      <a:r>
                        <a:rPr lang="en-GB" sz="1600" b="0" i="0" dirty="0"/>
                        <a:t>, </a:t>
                      </a:r>
                      <a:r>
                        <a:rPr lang="en-GB" sz="1600" b="0" i="1" dirty="0"/>
                        <a:t>DREAM</a:t>
                      </a:r>
                      <a:r>
                        <a:rPr lang="en-GB" sz="1600" b="0" i="0" dirty="0"/>
                        <a:t>, </a:t>
                      </a:r>
                      <a:r>
                        <a:rPr lang="en-GB" sz="1600" b="0" i="1" dirty="0" err="1"/>
                        <a:t>MAGiC</a:t>
                      </a:r>
                      <a:r>
                        <a:rPr lang="en-GB" sz="1600" b="0" i="1" dirty="0"/>
                        <a:t>, HEIMDAL</a:t>
                      </a:r>
                      <a:r>
                        <a:rPr lang="en-GB" sz="1600" b="1" i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sngStrike" baseline="0" dirty="0"/>
                        <a:t>1M</a:t>
                      </a:r>
                      <a:r>
                        <a:rPr lang="en-GB" sz="1600" dirty="0"/>
                        <a:t> 200k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Informal agreement from HZB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Consider integration at V20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Q4/21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25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2.5 T Warm bore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i="0" dirty="0"/>
                        <a:t>ESTIA, </a:t>
                      </a:r>
                      <a:r>
                        <a:rPr lang="en-GB" sz="1600" b="0" i="0" dirty="0"/>
                        <a:t>LOKI, </a:t>
                      </a:r>
                      <a:r>
                        <a:rPr lang="en-GB" sz="1600" b="0" i="0" dirty="0" err="1"/>
                        <a:t>MAGiC</a:t>
                      </a:r>
                      <a:r>
                        <a:rPr lang="en-GB" sz="1600" b="0" i="0" dirty="0"/>
                        <a:t>, BIFROST, SKADI, HEIMDAL, </a:t>
                      </a:r>
                      <a:r>
                        <a:rPr lang="en-GB" sz="1600" b="0" i="1" dirty="0"/>
                        <a:t>DREAM</a:t>
                      </a:r>
                      <a:endParaRPr lang="en-GB" sz="1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335k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Planned FR IK.  Specs from TOFTOF OK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Confirm mounting interface with ESTIA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Q4/21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28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trike="sngStrike" baseline="0" dirty="0"/>
                        <a:t>14 T Spectroscopy cryomagnet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i="0" strike="sngStrike" baseline="0" dirty="0"/>
                        <a:t>CSPEC</a:t>
                      </a:r>
                      <a:r>
                        <a:rPr lang="en-GB" sz="1600" b="0" i="0" strike="sngStrike" baseline="0" dirty="0"/>
                        <a:t>,</a:t>
                      </a:r>
                      <a:r>
                        <a:rPr lang="en-GB" sz="1600" b="1" i="0" strike="sngStrike" baseline="0" dirty="0"/>
                        <a:t> TREX</a:t>
                      </a:r>
                      <a:r>
                        <a:rPr lang="en-GB" sz="1600" b="0" i="0" strike="sngStrike" baseline="0" dirty="0"/>
                        <a:t>,</a:t>
                      </a:r>
                      <a:r>
                        <a:rPr lang="en-GB" sz="1600" b="1" i="0" strike="sngStrike" baseline="0" dirty="0"/>
                        <a:t> </a:t>
                      </a:r>
                      <a:r>
                        <a:rPr lang="en-GB" sz="1600" b="0" i="1" strike="sngStrike" baseline="0" dirty="0" err="1"/>
                        <a:t>MAGiC</a:t>
                      </a:r>
                      <a:r>
                        <a:rPr lang="en-GB" sz="1600" b="0" i="1" strike="sngStrike" baseline="0" dirty="0"/>
                        <a:t>, DREAM, HEIMDAL, BIFROST</a:t>
                      </a:r>
                      <a:endParaRPr lang="en-GB" sz="1600" b="1" i="0" strike="sng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sngStrike" baseline="0" dirty="0"/>
                        <a:t>800k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sngStrike" baseline="0" dirty="0"/>
                        <a:t>Specs collected from CSPEC, TREX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sngStrike" baseline="0" dirty="0"/>
                        <a:t>Decide on IK scenario,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sngStrike" baseline="0" dirty="0"/>
                        <a:t>Q1/22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551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297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Magnets contd. &amp; ULT etc.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5386CEE-CB4C-9642-876E-6EC0E1C3D9D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775520" y="1552575"/>
          <a:ext cx="8064896" cy="189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4743">
                  <a:extLst>
                    <a:ext uri="{9D8B030D-6E8A-4147-A177-3AD203B41FA5}">
                      <a16:colId xmlns:a16="http://schemas.microsoft.com/office/drawing/2014/main" val="2828722136"/>
                    </a:ext>
                  </a:extLst>
                </a:gridCol>
                <a:gridCol w="2312333">
                  <a:extLst>
                    <a:ext uri="{9D8B030D-6E8A-4147-A177-3AD203B41FA5}">
                      <a16:colId xmlns:a16="http://schemas.microsoft.com/office/drawing/2014/main" val="805758364"/>
                    </a:ext>
                  </a:extLst>
                </a:gridCol>
                <a:gridCol w="1973910">
                  <a:extLst>
                    <a:ext uri="{9D8B030D-6E8A-4147-A177-3AD203B41FA5}">
                      <a16:colId xmlns:a16="http://schemas.microsoft.com/office/drawing/2014/main" val="2441822631"/>
                    </a:ext>
                  </a:extLst>
                </a:gridCol>
                <a:gridCol w="1973910">
                  <a:extLst>
                    <a:ext uri="{9D8B030D-6E8A-4147-A177-3AD203B41FA5}">
                      <a16:colId xmlns:a16="http://schemas.microsoft.com/office/drawing/2014/main" val="3070582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Instruments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596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5T warm bore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400k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To be defined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005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2.5T warm bore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1" dirty="0"/>
                        <a:t>Top loading?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280k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To be defined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25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11T horizontal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i="0" dirty="0"/>
                        <a:t>SKADI, </a:t>
                      </a:r>
                      <a:r>
                        <a:rPr lang="en-GB" sz="1600" b="0" i="0" dirty="0"/>
                        <a:t>ESTIA</a:t>
                      </a:r>
                      <a:endParaRPr lang="en-GB" sz="16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Out of construction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2847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B1E91BD5-BE95-3649-8D28-7B64CE90B1B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75520" y="4030662"/>
          <a:ext cx="8229600" cy="177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>
                  <a:extLst>
                    <a:ext uri="{9D8B030D-6E8A-4147-A177-3AD203B41FA5}">
                      <a16:colId xmlns:a16="http://schemas.microsoft.com/office/drawing/2014/main" val="616465204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11507802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35354645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84311858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9762035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067416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Instruments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Next 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Available 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75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Dilution #1,2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Most instruments</a:t>
                      </a:r>
                    </a:p>
                    <a:p>
                      <a:r>
                        <a:rPr lang="en-GB" sz="1600" dirty="0"/>
                        <a:t>(requires wet outer/</a:t>
                      </a:r>
                      <a:r>
                        <a:rPr lang="en-GB" sz="1600" dirty="0" err="1"/>
                        <a:t>cryomag</a:t>
                      </a:r>
                      <a:r>
                        <a:rPr lang="en-GB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250k 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Draft TA. Part of FR 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Conclude 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Q4/22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880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He3 Sorption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Pool + CSPEC specific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Pool part of FR in-kind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Conclude 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Q1/22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87917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B9D5070-35FB-7D46-9F35-B4D5BA7A7E86}"/>
              </a:ext>
            </a:extLst>
          </p:cNvPr>
          <p:cNvSpPr txBox="1"/>
          <p:nvPr/>
        </p:nvSpPr>
        <p:spPr>
          <a:xfrm>
            <a:off x="2116691" y="5894688"/>
            <a:ext cx="7821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Cryofurnace</a:t>
            </a:r>
            <a:r>
              <a:rPr lang="en-GB" dirty="0"/>
              <a:t>, wet/dry </a:t>
            </a:r>
            <a:r>
              <a:rPr lang="en-GB" dirty="0" err="1"/>
              <a:t>cryo</a:t>
            </a:r>
            <a:r>
              <a:rPr lang="en-GB" dirty="0"/>
              <a:t> etc. requirements to be defined in detail later this year</a:t>
            </a:r>
          </a:p>
          <a:p>
            <a:r>
              <a:rPr lang="en-GB" dirty="0"/>
              <a:t>Suite aligned with instrument timelines – see </a:t>
            </a:r>
            <a:r>
              <a:rPr lang="en-GB" dirty="0" err="1"/>
              <a:t>onedrive</a:t>
            </a:r>
            <a:r>
              <a:rPr lang="en-GB" dirty="0"/>
              <a:t> for details:</a:t>
            </a:r>
            <a:br>
              <a:rPr lang="en-GB" dirty="0"/>
            </a:br>
            <a:r>
              <a:rPr lang="en-GB" dirty="0">
                <a:hlinkClick r:id="rId3"/>
              </a:rPr>
              <a:t>https://1drv.ms/x/s!AuCQb_HPf3b9g8g2HHqvybpQKix-Lg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3097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969" y="153507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Temperature and Fields – </a:t>
            </a:r>
            <a:br>
              <a:rPr lang="en-US" dirty="0"/>
            </a:br>
            <a:r>
              <a:rPr lang="en-US" dirty="0"/>
              <a:t>suite for 8 by 2023 incl.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77" y="-23494"/>
            <a:ext cx="1085713" cy="14670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8554210"/>
              </p:ext>
            </p:extLst>
          </p:nvPr>
        </p:nvGraphicFramePr>
        <p:xfrm>
          <a:off x="1864136" y="1624025"/>
          <a:ext cx="8686802" cy="5002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8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6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85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587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800" dirty="0">
                          <a:latin typeface="Calibri"/>
                          <a:cs typeface="Calibri"/>
                        </a:rPr>
                        <a:t>#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800" baseline="0" dirty="0">
                          <a:latin typeface="Calibri"/>
                          <a:cs typeface="Calibri"/>
                        </a:rPr>
                        <a:t>Cost k€</a:t>
                      </a:r>
                      <a:endParaRPr lang="en-US" sz="18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+mn-lt"/>
                          <a:cs typeface="Calibri"/>
                        </a:rPr>
                        <a:t>Ready</a:t>
                      </a:r>
                      <a:endParaRPr lang="en-US" sz="1800" dirty="0">
                        <a:solidFill>
                          <a:srgbClr val="FFFF0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+mn-lt"/>
                          <a:cs typeface="Calibri"/>
                        </a:rPr>
                        <a:t>Start</a:t>
                      </a:r>
                      <a:endParaRPr lang="en-US" sz="1800" dirty="0">
                        <a:solidFill>
                          <a:srgbClr val="FFFF0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+mn-lt"/>
                          <a:cs typeface="Calibri"/>
                        </a:rPr>
                        <a:t>In-kind partner</a:t>
                      </a:r>
                      <a:endParaRPr lang="en-US" sz="1800" dirty="0">
                        <a:solidFill>
                          <a:srgbClr val="FFFF0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Vertical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cryomagnet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8T large opening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/>
                        <a:t>1000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Q4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(FR)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Vertical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cryomagnet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15T (HZB)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/>
                        <a:t>(1000)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Q4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re-used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DE)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Warm bore </a:t>
                      </a:r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magnet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2x 2.5T, 1x 5T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/>
                        <a:t>1000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FR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sng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Horizontal</a:t>
                      </a:r>
                      <a:r>
                        <a:rPr lang="en-US" sz="18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sng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cryomagnet</a:t>
                      </a:r>
                      <a:r>
                        <a:rPr lang="en-US" sz="18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11T</a:t>
                      </a:r>
                      <a:endParaRPr lang="en-US" sz="1800" b="0" i="0" u="none" strike="sng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sng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strike="sngStrike" dirty="0"/>
                        <a:t>500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sng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sng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sng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 identified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891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Cryostat </a:t>
                      </a:r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incl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PTR, 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wet,</a:t>
                      </a:r>
                      <a:r>
                        <a:rPr lang="en-US" sz="18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flow, </a:t>
                      </a:r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cryostream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/>
                        <a:t>350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Q4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FR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83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CryoFurnace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(4K – 500K) incl. changer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/>
                        <a:t>500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Q4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MAGIC, DREAM,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Dilution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/>
                        <a:t>500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Q2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FR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High Temperature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Vacuum Furnace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/>
                        <a:t>80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Q3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FR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Infra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Furnace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/>
                        <a:t>50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Q3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FR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Sorption stick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/>
                        <a:t>150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FR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10kV HV supply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/>
                        <a:t>50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in-house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Peltier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subcryostat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/>
                        <a:t>125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DK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30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in-situ AC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suscept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11444" marR="11444" marT="1270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60000"/>
                        </a:lnSpc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1444" marR="11444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Q3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In-house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LHe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vessels</a:t>
                      </a:r>
                      <a:r>
                        <a:rPr lang="en-US" sz="18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 Helium management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44" marR="11444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</a:t>
                      </a:r>
                    </a:p>
                  </a:txBody>
                  <a:tcPr marL="11444" marR="11444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1" dirty="0"/>
                        <a:t>200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 identified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45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60"/>
    </mc:Choice>
    <mc:Fallback xmlns="">
      <p:transition spd="slow" advTm="3226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4BFC1E-4A0B-7B47-BFF9-CDB61DB61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3 packages:</a:t>
            </a:r>
          </a:p>
          <a:p>
            <a:pPr lvl="1"/>
            <a:r>
              <a:rPr lang="en-GB" sz="2400" dirty="0"/>
              <a:t>8T Magnet + ULT inserts – in progress – two stage procurement envisaged</a:t>
            </a:r>
          </a:p>
          <a:p>
            <a:pPr marL="685800" lvl="2" indent="0">
              <a:buNone/>
            </a:pPr>
            <a:r>
              <a:rPr lang="en-GB" sz="1800" dirty="0"/>
              <a:t>Optimised for single crystal diffraction (aperture vs field vs background), possible to install on top-loading instruments using standard XL flange mount.  Advice welcome on acceptance criteria.</a:t>
            </a:r>
          </a:p>
          <a:p>
            <a:pPr lvl="1"/>
            <a:r>
              <a:rPr lang="en-GB" sz="2400" dirty="0"/>
              <a:t>Warm bore magnets – 2.5T warm bore next.</a:t>
            </a:r>
          </a:p>
          <a:p>
            <a:pPr lvl="1"/>
            <a:r>
              <a:rPr lang="en-GB" sz="2400" dirty="0"/>
              <a:t>Wet/dry </a:t>
            </a:r>
            <a:r>
              <a:rPr lang="en-GB" sz="2400" dirty="0" err="1"/>
              <a:t>cryo</a:t>
            </a:r>
            <a:r>
              <a:rPr lang="en-GB" sz="2400" dirty="0"/>
              <a:t> + furnaces </a:t>
            </a:r>
          </a:p>
          <a:p>
            <a:pPr lvl="1"/>
            <a:endParaRPr lang="en-GB" sz="2400" dirty="0"/>
          </a:p>
          <a:p>
            <a:pPr marL="342900" lvl="1" indent="0">
              <a:buNone/>
            </a:pPr>
            <a:r>
              <a:rPr lang="en-GB" sz="2400" dirty="0"/>
              <a:t>Total ~3M€ for temperature and fields</a:t>
            </a:r>
          </a:p>
          <a:p>
            <a:pPr marL="342900" lvl="1" indent="0">
              <a:buNone/>
            </a:pPr>
            <a:endParaRPr lang="en-GB" sz="2400" dirty="0"/>
          </a:p>
          <a:p>
            <a:pPr marL="342900" lvl="1" indent="0">
              <a:buNone/>
            </a:pPr>
            <a:r>
              <a:rPr lang="en-GB" sz="2400" dirty="0"/>
              <a:t>Potential for 2</a:t>
            </a:r>
            <a:r>
              <a:rPr lang="en-GB" sz="2400" baseline="30000" dirty="0"/>
              <a:t>nd</a:t>
            </a:r>
            <a:r>
              <a:rPr lang="en-GB" sz="2400" dirty="0"/>
              <a:t> hand LLB?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905DEA-A8FD-A24C-8877-BF036F54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B9FCBD-A947-9543-A161-8925EC794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French In-Kind (LLB/Xavier </a:t>
            </a:r>
            <a:r>
              <a:rPr lang="en-GB" dirty="0" err="1"/>
              <a:t>Fabrèges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9493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ave MAGIC 20190329 vue 37.JPG" descr="Cave MAGIC 20190329 vue 37.JPG"/>
          <p:cNvPicPr>
            <a:picLocks noChangeAspect="1"/>
          </p:cNvPicPr>
          <p:nvPr/>
        </p:nvPicPr>
        <p:blipFill>
          <a:blip r:embed="rId2">
            <a:extLst/>
          </a:blip>
          <a:srcRect l="40870" t="15283" r="31151" b="17910"/>
          <a:stretch>
            <a:fillRect/>
          </a:stretch>
        </p:blipFill>
        <p:spPr>
          <a:xfrm flipH="1">
            <a:off x="7115199" y="65684"/>
            <a:ext cx="3997206" cy="604905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French IK contribution to TEF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3098">
              <a:defRPr sz="5376"/>
            </a:lvl1pPr>
          </a:lstStyle>
          <a:p>
            <a:r>
              <a:rPr dirty="0">
                <a:solidFill>
                  <a:schemeClr val="tx1"/>
                </a:solidFill>
              </a:rPr>
              <a:t>French IK contribution to TEFI</a:t>
            </a:r>
          </a:p>
        </p:txBody>
      </p:sp>
      <p:sp>
        <p:nvSpPr>
          <p:cNvPr id="130" name="Large aperture magnet"/>
          <p:cNvSpPr txBox="1"/>
          <p:nvPr/>
        </p:nvSpPr>
        <p:spPr>
          <a:xfrm>
            <a:off x="1764774" y="1000158"/>
            <a:ext cx="1735090" cy="254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587022">
              <a:defRPr sz="2000" i="1" u="sng">
                <a:latin typeface="Apple Garamond BT"/>
                <a:ea typeface="Apple Garamond BT"/>
                <a:cs typeface="Apple Garamond BT"/>
                <a:sym typeface="Apple Garamond BT"/>
              </a:defRPr>
            </a:lvl1pPr>
          </a:lstStyle>
          <a:p>
            <a:r>
              <a:rPr sz="1406"/>
              <a:t>Large aperture magnet</a:t>
            </a:r>
          </a:p>
        </p:txBody>
      </p:sp>
      <p:sp>
        <p:nvSpPr>
          <p:cNvPr id="131" name="Vertical split pair magnet…"/>
          <p:cNvSpPr txBox="1"/>
          <p:nvPr/>
        </p:nvSpPr>
        <p:spPr>
          <a:xfrm>
            <a:off x="2077471" y="1273219"/>
            <a:ext cx="4947405" cy="471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/>
          <a:p>
            <a:pPr marL="186028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/>
              <a:t>Vertical split pair magnet</a:t>
            </a:r>
          </a:p>
          <a:p>
            <a:pPr marL="186028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/>
              <a:t>8T, (120°x50°) aperture</a:t>
            </a:r>
          </a:p>
        </p:txBody>
      </p:sp>
      <p:sp>
        <p:nvSpPr>
          <p:cNvPr id="132" name="Low temperature devices"/>
          <p:cNvSpPr txBox="1"/>
          <p:nvPr/>
        </p:nvSpPr>
        <p:spPr>
          <a:xfrm>
            <a:off x="1764774" y="1848478"/>
            <a:ext cx="1871987" cy="254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587022">
              <a:defRPr sz="2000" i="1" u="sng">
                <a:latin typeface="Apple Garamond BT"/>
                <a:ea typeface="Apple Garamond BT"/>
                <a:cs typeface="Apple Garamond BT"/>
                <a:sym typeface="Apple Garamond BT"/>
              </a:defRPr>
            </a:lvl1pPr>
          </a:lstStyle>
          <a:p>
            <a:r>
              <a:rPr sz="1406"/>
              <a:t>Low temperature devices</a:t>
            </a:r>
          </a:p>
        </p:txBody>
      </p:sp>
      <p:sp>
        <p:nvSpPr>
          <p:cNvPr id="133" name="2 x dilution fridges…"/>
          <p:cNvSpPr txBox="1"/>
          <p:nvPr/>
        </p:nvSpPr>
        <p:spPr>
          <a:xfrm>
            <a:off x="2077471" y="2166188"/>
            <a:ext cx="4947405" cy="471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/>
          <a:p>
            <a:pPr marL="186028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/>
              <a:t>2 x dilution fridges</a:t>
            </a:r>
          </a:p>
          <a:p>
            <a:pPr marL="186028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 baseline="31999"/>
              <a:t>3</a:t>
            </a:r>
            <a:r>
              <a:rPr sz="1406"/>
              <a:t>He sorption stick</a:t>
            </a:r>
          </a:p>
        </p:txBody>
      </p:sp>
      <p:sp>
        <p:nvSpPr>
          <p:cNvPr id="134" name="Where are we ?"/>
          <p:cNvSpPr txBox="1"/>
          <p:nvPr/>
        </p:nvSpPr>
        <p:spPr>
          <a:xfrm>
            <a:off x="1764774" y="2741447"/>
            <a:ext cx="1187826" cy="254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587022">
              <a:defRPr sz="2000" i="1" u="sng">
                <a:latin typeface="Apple Garamond BT"/>
                <a:ea typeface="Apple Garamond BT"/>
                <a:cs typeface="Apple Garamond BT"/>
                <a:sym typeface="Apple Garamond BT"/>
              </a:defRPr>
            </a:lvl1pPr>
          </a:lstStyle>
          <a:p>
            <a:r>
              <a:rPr sz="1406"/>
              <a:t>Where are we ?</a:t>
            </a:r>
          </a:p>
        </p:txBody>
      </p:sp>
      <p:sp>
        <p:nvSpPr>
          <p:cNvPr id="135" name="Magnet:…"/>
          <p:cNvSpPr txBox="1"/>
          <p:nvPr/>
        </p:nvSpPr>
        <p:spPr>
          <a:xfrm>
            <a:off x="2077471" y="3059157"/>
            <a:ext cx="4947405" cy="3716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/>
          <a:p>
            <a:pPr marL="186028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 b="1">
                <a:latin typeface="Apple Garamond BT"/>
                <a:ea typeface="Apple Garamond BT"/>
                <a:cs typeface="Apple Garamond BT"/>
                <a:sym typeface="Apple Garamond BT"/>
              </a:rPr>
              <a:t>Magnet</a:t>
            </a:r>
            <a:r>
              <a:rPr sz="1406"/>
              <a:t>:</a:t>
            </a:r>
          </a:p>
          <a:p>
            <a:pPr marL="632497" lvl="1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/>
              <a:t>Specifications set</a:t>
            </a:r>
          </a:p>
          <a:p>
            <a:pPr marL="632497" lvl="1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/>
              <a:t>Preliminary design from Oxford and Cryogenics</a:t>
            </a:r>
          </a:p>
          <a:p>
            <a:pPr defTabSz="412735"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endParaRPr sz="1406"/>
          </a:p>
          <a:p>
            <a:pPr marL="186028" indent="-186028" defTabSz="412735">
              <a:buSzPct val="125000"/>
              <a:buChar char="-"/>
              <a:defRPr sz="2000">
                <a:latin typeface="Apple Garamond BT"/>
                <a:ea typeface="Apple Garamond BT"/>
                <a:cs typeface="Apple Garamond BT"/>
                <a:sym typeface="Apple Garamond BT"/>
              </a:defRPr>
            </a:pPr>
            <a:r>
              <a:rPr sz="1406"/>
              <a:t>LT devices:</a:t>
            </a:r>
          </a:p>
          <a:p>
            <a:pPr marL="632497" lvl="1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/>
              <a:t>High level specifications set</a:t>
            </a:r>
          </a:p>
          <a:p>
            <a:pPr defTabSz="412735"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endParaRPr sz="1406"/>
          </a:p>
          <a:p>
            <a:pPr marL="186028" indent="-186028" defTabSz="412735">
              <a:buSzPct val="125000"/>
              <a:buChar char="-"/>
              <a:defRPr sz="2000">
                <a:latin typeface="Apple Garamond BT"/>
                <a:ea typeface="Apple Garamond BT"/>
                <a:cs typeface="Apple Garamond BT"/>
                <a:sym typeface="Apple Garamond BT"/>
              </a:defRPr>
            </a:pPr>
            <a:r>
              <a:rPr sz="1406"/>
              <a:t>Legal status:</a:t>
            </a:r>
          </a:p>
          <a:p>
            <a:pPr marL="632497" lvl="1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/>
              <a:t>TA is well advanced. Will not be submitted to the April IKRC as LLB focus on instruments.</a:t>
            </a:r>
          </a:p>
          <a:p>
            <a:pPr marL="632497" lvl="1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/>
              <a:t>French IKCA will be signed in April =&gt; access to funding</a:t>
            </a:r>
          </a:p>
          <a:p>
            <a:pPr defTabSz="412735"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endParaRPr sz="1406"/>
          </a:p>
          <a:p>
            <a:pPr marL="186028" indent="-186028" defTabSz="412735">
              <a:buSzPct val="125000"/>
              <a:buChar char="-"/>
              <a:defRPr sz="2000">
                <a:latin typeface="Apple Garamond BT"/>
                <a:ea typeface="Apple Garamond BT"/>
                <a:cs typeface="Apple Garamond BT"/>
                <a:sym typeface="Apple Garamond BT"/>
              </a:defRPr>
            </a:pPr>
            <a:r>
              <a:rPr sz="1406"/>
              <a:t>Next steps:</a:t>
            </a:r>
          </a:p>
          <a:p>
            <a:pPr marL="632497" lvl="1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/>
              <a:t>Call for tender documentation to write (June 2019)</a:t>
            </a:r>
          </a:p>
          <a:p>
            <a:pPr marL="632497" lvl="1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/>
              <a:t>Validation by CNRS and ESS (November 2019)</a:t>
            </a:r>
          </a:p>
          <a:p>
            <a:pPr marL="632497" lvl="1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/>
              <a:t>CDR (April 2020)</a:t>
            </a:r>
          </a:p>
          <a:p>
            <a:pPr marL="632497" lvl="1" indent="-186028" defTabSz="412735">
              <a:buSzPct val="125000"/>
              <a:buChar char="-"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sz="1406"/>
              <a:t>Delivery (April 2022)</a:t>
            </a:r>
          </a:p>
        </p:txBody>
      </p:sp>
      <p:pic>
        <p:nvPicPr>
          <p:cNvPr id="136" name="180921_RFQEB5508 proposal drawing Aug 2018.pdf" descr="180921_RFQEB5508 proposal drawing Aug 2018.pdf"/>
          <p:cNvPicPr>
            <a:picLocks noChangeAspect="1"/>
          </p:cNvPicPr>
          <p:nvPr/>
        </p:nvPicPr>
        <p:blipFill>
          <a:blip r:embed="rId3">
            <a:extLst/>
          </a:blip>
          <a:srcRect l="29125" t="6199" b="44363"/>
          <a:stretch>
            <a:fillRect/>
          </a:stretch>
        </p:blipFill>
        <p:spPr>
          <a:xfrm rot="5400000">
            <a:off x="5912554" y="2065253"/>
            <a:ext cx="6262870" cy="30893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68377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</a:t>
            </a:r>
            <a:r>
              <a:rPr lang="en-GB" dirty="0" err="1"/>
              <a:t>Spurions@HZB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423369-8823-5748-B2C1-0A347C3F4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78" y="2244130"/>
            <a:ext cx="4346575" cy="32599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Collaboration with Mads </a:t>
            </a:r>
            <a:r>
              <a:rPr lang="en-GB" dirty="0" err="1"/>
              <a:t>Bertelsen</a:t>
            </a:r>
            <a:r>
              <a:rPr lang="en-GB" dirty="0"/>
              <a:t> to verify </a:t>
            </a:r>
            <a:r>
              <a:rPr lang="en-GB" dirty="0" err="1"/>
              <a:t>McSTAS</a:t>
            </a:r>
            <a:r>
              <a:rPr lang="en-GB" dirty="0"/>
              <a:t> Union Components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4D83DB-961B-384A-BECD-047EC42688E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679084" y="1388330"/>
            <a:ext cx="4393659" cy="2641426"/>
          </a:xfrm>
          <a:prstGeom prst="rect">
            <a:avLst/>
          </a:prstGeom>
        </p:spPr>
      </p:pic>
      <p:pic>
        <p:nvPicPr>
          <p:cNvPr id="9" name="Picture 8" descr="Macintosh HD:Users:madsbertelsen:PostDoc:Union_validation:V20_2018_beamtime:mcstas_model:plots:Large_Cu_tube_and_Si_TOTAL.png">
            <a:extLst>
              <a:ext uri="{FF2B5EF4-FFF2-40B4-BE49-F238E27FC236}">
                <a16:creationId xmlns:a16="http://schemas.microsoft.com/office/drawing/2014/main" id="{DC3A5412-1333-CA4B-8B51-44CEC80434D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34" y="3874095"/>
            <a:ext cx="3297314" cy="324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E67B47-E358-C64E-A9F9-517619BE8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09" y="1756353"/>
            <a:ext cx="3176613" cy="42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7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1160</TotalTime>
  <Words>915</Words>
  <Application>Microsoft Macintosh PowerPoint</Application>
  <PresentationFormat>Widescreen</PresentationFormat>
  <Paragraphs>260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Apple Garamond</vt:lpstr>
      <vt:lpstr>Apple Garamond BT</vt:lpstr>
      <vt:lpstr>Apple Garamond Light</vt:lpstr>
      <vt:lpstr>Arial</vt:lpstr>
      <vt:lpstr>Calibri</vt:lpstr>
      <vt:lpstr>Office-tema</vt:lpstr>
      <vt:lpstr>2_Anpassad formgivning</vt:lpstr>
      <vt:lpstr>Temperature and Fields (TEFI) </vt:lpstr>
      <vt:lpstr>Outline</vt:lpstr>
      <vt:lpstr>He recovery</vt:lpstr>
      <vt:lpstr>Magnets</vt:lpstr>
      <vt:lpstr>Magnets contd. &amp; ULT etc.</vt:lpstr>
      <vt:lpstr>Temperature and Fields –  suite for 8 by 2023 incl. infrastructure</vt:lpstr>
      <vt:lpstr>French In-Kind (LLB/Xavier Fabrèges)</vt:lpstr>
      <vt:lpstr>French IK contribution to TEFI</vt:lpstr>
      <vt:lpstr>Testing Spurions@HZB</vt:lpstr>
      <vt:lpstr>Huginn remote operation Lund-Berlin</vt:lpstr>
      <vt:lpstr>Automatic Flushing Sequence  (with Andreas@MESI)</vt:lpstr>
      <vt:lpstr>Next 6 months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and Fields </dc:title>
  <dc:creator>Alex Holmes</dc:creator>
  <cp:lastModifiedBy>Alex Holmes</cp:lastModifiedBy>
  <cp:revision>34</cp:revision>
  <dcterms:created xsi:type="dcterms:W3CDTF">2019-04-01T18:42:22Z</dcterms:created>
  <dcterms:modified xsi:type="dcterms:W3CDTF">2019-04-02T14:02:51Z</dcterms:modified>
</cp:coreProperties>
</file>