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  <p:sldMasterId id="2147483670" r:id="rId3"/>
  </p:sldMasterIdLst>
  <p:notesMasterIdLst>
    <p:notesMasterId r:id="rId28"/>
  </p:notesMasterIdLst>
  <p:sldIdLst>
    <p:sldId id="364" r:id="rId4"/>
    <p:sldId id="608" r:id="rId5"/>
    <p:sldId id="609" r:id="rId6"/>
    <p:sldId id="349" r:id="rId7"/>
    <p:sldId id="610" r:id="rId8"/>
    <p:sldId id="351" r:id="rId9"/>
    <p:sldId id="258" r:id="rId10"/>
    <p:sldId id="362" r:id="rId11"/>
    <p:sldId id="350" r:id="rId12"/>
    <p:sldId id="257" r:id="rId13"/>
    <p:sldId id="363" r:id="rId14"/>
    <p:sldId id="356" r:id="rId15"/>
    <p:sldId id="357" r:id="rId16"/>
    <p:sldId id="353" r:id="rId17"/>
    <p:sldId id="261" r:id="rId18"/>
    <p:sldId id="263" r:id="rId19"/>
    <p:sldId id="267" r:id="rId20"/>
    <p:sldId id="269" r:id="rId21"/>
    <p:sldId id="352" r:id="rId22"/>
    <p:sldId id="361" r:id="rId23"/>
    <p:sldId id="358" r:id="rId24"/>
    <p:sldId id="279" r:id="rId25"/>
    <p:sldId id="359" r:id="rId26"/>
    <p:sldId id="360" r:id="rId2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72" autoAdjust="0"/>
    <p:restoredTop sz="93243" autoAdjust="0"/>
  </p:normalViewPr>
  <p:slideViewPr>
    <p:cSldViewPr>
      <p:cViewPr>
        <p:scale>
          <a:sx n="70" d="100"/>
          <a:sy n="70" d="100"/>
        </p:scale>
        <p:origin x="232" y="984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5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4E5AC-DDBE-4948-9836-E8533261F0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75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669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01/04/2019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8" indent="0" algn="ctr">
              <a:buNone/>
              <a:defRPr sz="1125"/>
            </a:lvl2pPr>
            <a:lvl3pPr marL="514336" indent="0" algn="ctr">
              <a:buNone/>
              <a:defRPr sz="1012"/>
            </a:lvl3pPr>
            <a:lvl4pPr marL="771504" indent="0" algn="ctr">
              <a:buNone/>
              <a:defRPr sz="900"/>
            </a:lvl4pPr>
            <a:lvl5pPr marL="1028673" indent="0" algn="ctr">
              <a:buNone/>
              <a:defRPr sz="900"/>
            </a:lvl5pPr>
            <a:lvl6pPr marL="1285841" indent="0" algn="ctr">
              <a:buNone/>
              <a:defRPr sz="900"/>
            </a:lvl6pPr>
            <a:lvl7pPr marL="1543009" indent="0" algn="ctr">
              <a:buNone/>
              <a:defRPr sz="900"/>
            </a:lvl7pPr>
            <a:lvl8pPr marL="1800177" indent="0" algn="ctr">
              <a:buNone/>
              <a:defRPr sz="900"/>
            </a:lvl8pPr>
            <a:lvl9pPr marL="2057345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188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4664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6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6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50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7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0067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8711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6" indent="0">
              <a:buNone/>
              <a:defRPr sz="1012" b="1"/>
            </a:lvl3pPr>
            <a:lvl4pPr marL="771504" indent="0">
              <a:buNone/>
              <a:defRPr sz="900" b="1"/>
            </a:lvl4pPr>
            <a:lvl5pPr marL="1028673" indent="0">
              <a:buNone/>
              <a:defRPr sz="900" b="1"/>
            </a:lvl5pPr>
            <a:lvl6pPr marL="1285841" indent="0">
              <a:buNone/>
              <a:defRPr sz="900" b="1"/>
            </a:lvl6pPr>
            <a:lvl7pPr marL="1543009" indent="0">
              <a:buNone/>
              <a:defRPr sz="900" b="1"/>
            </a:lvl7pPr>
            <a:lvl8pPr marL="1800177" indent="0">
              <a:buNone/>
              <a:defRPr sz="900" b="1"/>
            </a:lvl8pPr>
            <a:lvl9pPr marL="2057345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9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6" indent="0">
              <a:buNone/>
              <a:defRPr sz="1012" b="1"/>
            </a:lvl3pPr>
            <a:lvl4pPr marL="771504" indent="0">
              <a:buNone/>
              <a:defRPr sz="900" b="1"/>
            </a:lvl4pPr>
            <a:lvl5pPr marL="1028673" indent="0">
              <a:buNone/>
              <a:defRPr sz="900" b="1"/>
            </a:lvl5pPr>
            <a:lvl6pPr marL="1285841" indent="0">
              <a:buNone/>
              <a:defRPr sz="900" b="1"/>
            </a:lvl6pPr>
            <a:lvl7pPr marL="1543009" indent="0">
              <a:buNone/>
              <a:defRPr sz="900" b="1"/>
            </a:lvl7pPr>
            <a:lvl8pPr marL="1800177" indent="0">
              <a:buNone/>
              <a:defRPr sz="900" b="1"/>
            </a:lvl8pPr>
            <a:lvl9pPr marL="2057345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8712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9071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2183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427"/>
            <a:ext cx="6172201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68" indent="0">
              <a:buNone/>
              <a:defRPr sz="787"/>
            </a:lvl2pPr>
            <a:lvl3pPr marL="514336" indent="0">
              <a:buNone/>
              <a:defRPr sz="675"/>
            </a:lvl3pPr>
            <a:lvl4pPr marL="771504" indent="0">
              <a:buNone/>
              <a:defRPr sz="562"/>
            </a:lvl4pPr>
            <a:lvl5pPr marL="1028673" indent="0">
              <a:buNone/>
              <a:defRPr sz="562"/>
            </a:lvl5pPr>
            <a:lvl6pPr marL="1285841" indent="0">
              <a:buNone/>
              <a:defRPr sz="562"/>
            </a:lvl6pPr>
            <a:lvl7pPr marL="1543009" indent="0">
              <a:buNone/>
              <a:defRPr sz="562"/>
            </a:lvl7pPr>
            <a:lvl8pPr marL="1800177" indent="0">
              <a:buNone/>
              <a:defRPr sz="562"/>
            </a:lvl8pPr>
            <a:lvl9pPr marL="2057345" indent="0">
              <a:buNone/>
              <a:defRPr sz="56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8154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987427"/>
            <a:ext cx="6172201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68" indent="0">
              <a:buNone/>
              <a:defRPr sz="1575"/>
            </a:lvl2pPr>
            <a:lvl3pPr marL="514336" indent="0">
              <a:buNone/>
              <a:defRPr sz="1350"/>
            </a:lvl3pPr>
            <a:lvl4pPr marL="771504" indent="0">
              <a:buNone/>
              <a:defRPr sz="1125"/>
            </a:lvl4pPr>
            <a:lvl5pPr marL="1028673" indent="0">
              <a:buNone/>
              <a:defRPr sz="1125"/>
            </a:lvl5pPr>
            <a:lvl6pPr marL="1285841" indent="0">
              <a:buNone/>
              <a:defRPr sz="1125"/>
            </a:lvl6pPr>
            <a:lvl7pPr marL="1543009" indent="0">
              <a:buNone/>
              <a:defRPr sz="1125"/>
            </a:lvl7pPr>
            <a:lvl8pPr marL="1800177" indent="0">
              <a:buNone/>
              <a:defRPr sz="1125"/>
            </a:lvl8pPr>
            <a:lvl9pPr marL="2057345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68" indent="0">
              <a:buNone/>
              <a:defRPr sz="787"/>
            </a:lvl2pPr>
            <a:lvl3pPr marL="514336" indent="0">
              <a:buNone/>
              <a:defRPr sz="675"/>
            </a:lvl3pPr>
            <a:lvl4pPr marL="771504" indent="0">
              <a:buNone/>
              <a:defRPr sz="562"/>
            </a:lvl4pPr>
            <a:lvl5pPr marL="1028673" indent="0">
              <a:buNone/>
              <a:defRPr sz="562"/>
            </a:lvl5pPr>
            <a:lvl6pPr marL="1285841" indent="0">
              <a:buNone/>
              <a:defRPr sz="562"/>
            </a:lvl6pPr>
            <a:lvl7pPr marL="1543009" indent="0">
              <a:buNone/>
              <a:defRPr sz="562"/>
            </a:lvl7pPr>
            <a:lvl8pPr marL="1800177" indent="0">
              <a:buNone/>
              <a:defRPr sz="562"/>
            </a:lvl8pPr>
            <a:lvl9pPr marL="2057345" indent="0">
              <a:buNone/>
              <a:defRPr sz="56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6781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1017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0A77-893A-2E4C-B465-6CD07A644E7A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925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8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8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94756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5/22/2017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DRAFT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4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83" r:id="rId6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00A77-893A-2E4C-B465-6CD07A644E7A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FA3A0-6C90-DD4A-A79A-271F53F66A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367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514336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4" indent="-128584" algn="l" defTabSz="514336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2" indent="-128584" algn="l" defTabSz="51433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0" indent="-128584" algn="l" defTabSz="51433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88" indent="-128584" algn="l" defTabSz="51433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7" indent="-128584" algn="l" defTabSz="51433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5" indent="-128584" algn="l" defTabSz="51433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3" indent="-128584" algn="l" defTabSz="51433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1" indent="-128584" algn="l" defTabSz="51433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185929" indent="-128584" algn="l" defTabSz="51433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336" algn="l" defTabSz="51433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504" algn="l" defTabSz="51433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3" algn="l" defTabSz="51433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1" algn="l" defTabSz="51433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3009" algn="l" defTabSz="51433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800177" algn="l" defTabSz="51433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5" algn="l" defTabSz="51433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9260A-C5F0-F640-9E7A-F48963C075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Sample Environment Workshops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48976A-919F-514C-8D39-E803E68754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Sample Environment STAP </a:t>
            </a:r>
          </a:p>
          <a:p>
            <a:r>
              <a:rPr lang="en-GB" dirty="0"/>
              <a:t>2 April 2019</a:t>
            </a:r>
          </a:p>
        </p:txBody>
      </p:sp>
    </p:spTree>
    <p:extLst>
      <p:ext uri="{BB962C8B-B14F-4D97-AF65-F5344CB8AC3E}">
        <p14:creationId xmlns:p14="http://schemas.microsoft.com/office/powerpoint/2010/main" val="3949330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EF4FBF-ECE0-E44A-97BA-437116CC1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103039"/>
            <a:ext cx="6336704" cy="659787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88C79A2F-8225-EC4A-9B94-94AD9BFA5454}"/>
              </a:ext>
            </a:extLst>
          </p:cNvPr>
          <p:cNvSpPr txBox="1"/>
          <p:nvPr/>
        </p:nvSpPr>
        <p:spPr>
          <a:xfrm>
            <a:off x="-458854" y="5940293"/>
            <a:ext cx="184731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76056"/>
            <a:endParaRPr lang="en-US" sz="1134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5457DC-9E98-9648-B0EE-8C4832631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1502" y="1484231"/>
            <a:ext cx="4592158" cy="3444119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14EED4D3-22FD-7E45-BB1E-2B112FF1A59A}"/>
              </a:ext>
            </a:extLst>
          </p:cNvPr>
          <p:cNvSpPr/>
          <p:nvPr/>
        </p:nvSpPr>
        <p:spPr>
          <a:xfrm>
            <a:off x="5446174" y="3068960"/>
            <a:ext cx="471892" cy="19568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ight Arrow 132">
            <a:extLst>
              <a:ext uri="{FF2B5EF4-FFF2-40B4-BE49-F238E27FC236}">
                <a16:creationId xmlns:a16="http://schemas.microsoft.com/office/drawing/2014/main" id="{083A9D08-588B-9342-9D48-D1068B479FEB}"/>
              </a:ext>
            </a:extLst>
          </p:cNvPr>
          <p:cNvSpPr/>
          <p:nvPr/>
        </p:nvSpPr>
        <p:spPr>
          <a:xfrm>
            <a:off x="5446174" y="4293096"/>
            <a:ext cx="471892" cy="19568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Up-Down Arrow 104">
            <a:extLst>
              <a:ext uri="{FF2B5EF4-FFF2-40B4-BE49-F238E27FC236}">
                <a16:creationId xmlns:a16="http://schemas.microsoft.com/office/drawing/2014/main" id="{AF9C76F3-143E-134B-9EED-5E5444DA584B}"/>
              </a:ext>
            </a:extLst>
          </p:cNvPr>
          <p:cNvSpPr/>
          <p:nvPr/>
        </p:nvSpPr>
        <p:spPr>
          <a:xfrm>
            <a:off x="5663952" y="3186140"/>
            <a:ext cx="180353" cy="1178964"/>
          </a:xfrm>
          <a:prstGeom prst="up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56"/>
            <a:endParaRPr lang="sv-SE" sz="1134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641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DD5DC-4E53-C142-BD40-C24698BFB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176E10-95DA-4B4C-BA1F-31B107E76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12364793" cy="6114777"/>
          </a:xfrm>
        </p:spPr>
      </p:pic>
    </p:spTree>
    <p:extLst>
      <p:ext uri="{BB962C8B-B14F-4D97-AF65-F5344CB8AC3E}">
        <p14:creationId xmlns:p14="http://schemas.microsoft.com/office/powerpoint/2010/main" val="4080545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2282F-FC56-B044-B543-E59BCD4D4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E03 - MESI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1B650-82A3-3E4B-94CD-6D8CFC6EA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3703C-CD29-FB4D-AFA7-C37433E22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200F3-6966-7E47-8C0E-5B43F09CA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1578708"/>
            <a:ext cx="7258050" cy="527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75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9BD0D-9BAD-E74B-A78B-9A361D3F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E03 - MESI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1F897-EF8E-1948-A08B-DC38F1079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3C8A4C8-C695-464B-8C26-306B4E732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382" y="1417639"/>
            <a:ext cx="7943850" cy="5284053"/>
          </a:xfrm>
        </p:spPr>
      </p:pic>
    </p:spTree>
    <p:extLst>
      <p:ext uri="{BB962C8B-B14F-4D97-AF65-F5344CB8AC3E}">
        <p14:creationId xmlns:p14="http://schemas.microsoft.com/office/powerpoint/2010/main" val="3427903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0B16-63AA-5947-91C3-F8F9C52D4B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D04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6D2406-C6F9-B94E-B52E-D41FE350DC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Harald Schneider</a:t>
            </a:r>
          </a:p>
        </p:txBody>
      </p:sp>
    </p:spTree>
    <p:extLst>
      <p:ext uri="{BB962C8B-B14F-4D97-AF65-F5344CB8AC3E}">
        <p14:creationId xmlns:p14="http://schemas.microsoft.com/office/powerpoint/2010/main" val="1201732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54EFE-6B59-A543-877C-0568D78BB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34" y="0"/>
            <a:ext cx="97083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D3FBB8-387C-1F4F-A376-BD299FFA9508}"/>
              </a:ext>
            </a:extLst>
          </p:cNvPr>
          <p:cNvSpPr txBox="1"/>
          <p:nvPr/>
        </p:nvSpPr>
        <p:spPr>
          <a:xfrm>
            <a:off x="1629507" y="679939"/>
            <a:ext cx="1680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D04.100.2021 SE lab</a:t>
            </a:r>
          </a:p>
          <a:p>
            <a:r>
              <a:rPr lang="en-GB" sz="1400" dirty="0"/>
              <a:t>58 m</a:t>
            </a:r>
            <a:r>
              <a:rPr lang="en-GB" sz="1400" baseline="30000" dirty="0"/>
              <a:t>2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C52BD9E-D4B6-5F46-A010-5CFA6909F255}"/>
              </a:ext>
            </a:extLst>
          </p:cNvPr>
          <p:cNvSpPr/>
          <p:nvPr/>
        </p:nvSpPr>
        <p:spPr>
          <a:xfrm rot="1382463">
            <a:off x="2481125" y="1697006"/>
            <a:ext cx="3145124" cy="2579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7934AE6E-72A3-0248-A70E-8092213E3BA2}"/>
              </a:ext>
            </a:extLst>
          </p:cNvPr>
          <p:cNvSpPr/>
          <p:nvPr/>
        </p:nvSpPr>
        <p:spPr>
          <a:xfrm rot="7142902">
            <a:off x="6212608" y="1084692"/>
            <a:ext cx="992663" cy="2579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D49BCFE-C954-8E47-94E1-F8CDD1A091EA}"/>
              </a:ext>
            </a:extLst>
          </p:cNvPr>
          <p:cNvSpPr/>
          <p:nvPr/>
        </p:nvSpPr>
        <p:spPr>
          <a:xfrm rot="19613872">
            <a:off x="2811376" y="3234576"/>
            <a:ext cx="2779762" cy="2579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1D2649A-4031-6240-A049-BFD950DF136A}"/>
              </a:ext>
            </a:extLst>
          </p:cNvPr>
          <p:cNvSpPr/>
          <p:nvPr/>
        </p:nvSpPr>
        <p:spPr>
          <a:xfrm rot="676380">
            <a:off x="3695829" y="2227987"/>
            <a:ext cx="1181377" cy="2579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1E8A13-AC05-3C4B-AD15-08F73C67BE04}"/>
              </a:ext>
            </a:extLst>
          </p:cNvPr>
          <p:cNvSpPr txBox="1"/>
          <p:nvPr/>
        </p:nvSpPr>
        <p:spPr>
          <a:xfrm>
            <a:off x="1752160" y="2048745"/>
            <a:ext cx="1250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Main entrance</a:t>
            </a:r>
            <a:endParaRPr lang="en-GB" sz="14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592711-CD9C-A74D-8066-33E7241BB4AB}"/>
              </a:ext>
            </a:extLst>
          </p:cNvPr>
          <p:cNvSpPr txBox="1"/>
          <p:nvPr/>
        </p:nvSpPr>
        <p:spPr>
          <a:xfrm>
            <a:off x="1648219" y="4268706"/>
            <a:ext cx="1064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Crane beam</a:t>
            </a:r>
            <a:endParaRPr lang="en-GB" sz="1400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A1CCEE-5ABF-4849-B957-58CD9367F51A}"/>
              </a:ext>
            </a:extLst>
          </p:cNvPr>
          <p:cNvSpPr txBox="1"/>
          <p:nvPr/>
        </p:nvSpPr>
        <p:spPr>
          <a:xfrm>
            <a:off x="5626698" y="425099"/>
            <a:ext cx="3603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Outside LN2 tank with filling station for </a:t>
            </a:r>
            <a:r>
              <a:rPr lang="en-GB" sz="1400" dirty="0" err="1"/>
              <a:t>dewars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8FF1D8-209C-8842-B101-B5656FDA4A21}"/>
              </a:ext>
            </a:extLst>
          </p:cNvPr>
          <p:cNvSpPr txBox="1"/>
          <p:nvPr/>
        </p:nvSpPr>
        <p:spPr>
          <a:xfrm>
            <a:off x="2879476" y="238126"/>
            <a:ext cx="19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 FLUCO habitat</a:t>
            </a:r>
            <a:endParaRPr lang="en-GB" b="1" baseline="30000" dirty="0"/>
          </a:p>
        </p:txBody>
      </p:sp>
    </p:spTree>
    <p:extLst>
      <p:ext uri="{BB962C8B-B14F-4D97-AF65-F5344CB8AC3E}">
        <p14:creationId xmlns:p14="http://schemas.microsoft.com/office/powerpoint/2010/main" val="168524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E1D8F-D1D9-6C45-9B89-BDC575FA1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66" y="808463"/>
            <a:ext cx="10045939" cy="51758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F221AE-1A3E-7746-B534-BC9AE1A8C244}"/>
              </a:ext>
            </a:extLst>
          </p:cNvPr>
          <p:cNvSpPr/>
          <p:nvPr/>
        </p:nvSpPr>
        <p:spPr>
          <a:xfrm>
            <a:off x="2157761" y="4025590"/>
            <a:ext cx="7086600" cy="34011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6AAD3A-62F2-9E4A-89F9-50AFA791DD1F}"/>
              </a:ext>
            </a:extLst>
          </p:cNvPr>
          <p:cNvSpPr/>
          <p:nvPr/>
        </p:nvSpPr>
        <p:spPr>
          <a:xfrm>
            <a:off x="2538046" y="1670539"/>
            <a:ext cx="6641123" cy="826476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4AEFE1-4F50-2144-9393-7725922BF0E2}"/>
              </a:ext>
            </a:extLst>
          </p:cNvPr>
          <p:cNvSpPr/>
          <p:nvPr/>
        </p:nvSpPr>
        <p:spPr>
          <a:xfrm>
            <a:off x="8253046" y="1260231"/>
            <a:ext cx="844062" cy="1184031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8D27F9-4032-9A4E-806C-2C8ED1560F82}"/>
              </a:ext>
            </a:extLst>
          </p:cNvPr>
          <p:cNvSpPr/>
          <p:nvPr/>
        </p:nvSpPr>
        <p:spPr>
          <a:xfrm>
            <a:off x="1890195" y="2256692"/>
            <a:ext cx="759220" cy="1664677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C47507-A1E9-DD46-BF90-019F7A20BE28}"/>
              </a:ext>
            </a:extLst>
          </p:cNvPr>
          <p:cNvSpPr/>
          <p:nvPr/>
        </p:nvSpPr>
        <p:spPr>
          <a:xfrm>
            <a:off x="2455985" y="2338754"/>
            <a:ext cx="990600" cy="1037492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5528625-AEB5-CB47-91C1-705C2EE89DE5}"/>
              </a:ext>
            </a:extLst>
          </p:cNvPr>
          <p:cNvSpPr/>
          <p:nvPr/>
        </p:nvSpPr>
        <p:spPr>
          <a:xfrm rot="18693158">
            <a:off x="7971693" y="1412769"/>
            <a:ext cx="2157046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9B37776-60D5-8445-BDE6-828F93CEDB33}"/>
              </a:ext>
            </a:extLst>
          </p:cNvPr>
          <p:cNvSpPr/>
          <p:nvPr/>
        </p:nvSpPr>
        <p:spPr>
          <a:xfrm>
            <a:off x="8657492" y="4146901"/>
            <a:ext cx="2157046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89958-3FF2-F540-946B-7106F314D9D3}"/>
              </a:ext>
            </a:extLst>
          </p:cNvPr>
          <p:cNvSpPr txBox="1"/>
          <p:nvPr/>
        </p:nvSpPr>
        <p:spPr>
          <a:xfrm>
            <a:off x="9036182" y="110069"/>
            <a:ext cx="15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Lost space, due to </a:t>
            </a:r>
          </a:p>
          <a:p>
            <a:pPr algn="ctr"/>
            <a:r>
              <a:rPr lang="en-GB" sz="1400" dirty="0"/>
              <a:t>LN2 transport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FBA850-E908-614A-A80F-F0C5E273EAAF}"/>
              </a:ext>
            </a:extLst>
          </p:cNvPr>
          <p:cNvSpPr txBox="1"/>
          <p:nvPr/>
        </p:nvSpPr>
        <p:spPr>
          <a:xfrm>
            <a:off x="10799956" y="4044296"/>
            <a:ext cx="1064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Crane beam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ADCFA1B-165C-6A47-B441-040A088597E0}"/>
              </a:ext>
            </a:extLst>
          </p:cNvPr>
          <p:cNvSpPr/>
          <p:nvPr/>
        </p:nvSpPr>
        <p:spPr>
          <a:xfrm rot="19837365">
            <a:off x="8764065" y="2338279"/>
            <a:ext cx="2095032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6FEA2-98DC-DC49-AB1A-686D410B321B}"/>
              </a:ext>
            </a:extLst>
          </p:cNvPr>
          <p:cNvSpPr txBox="1"/>
          <p:nvPr/>
        </p:nvSpPr>
        <p:spPr>
          <a:xfrm>
            <a:off x="10606499" y="1060104"/>
            <a:ext cx="1637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Fume hood cabinet,</a:t>
            </a:r>
          </a:p>
          <a:p>
            <a:r>
              <a:rPr lang="en-GB" sz="1400" dirty="0"/>
              <a:t>e.g. </a:t>
            </a:r>
            <a:r>
              <a:rPr lang="en-GB" sz="1400" dirty="0" err="1"/>
              <a:t>Exploris</a:t>
            </a:r>
            <a:r>
              <a:rPr lang="en-GB" sz="1400" dirty="0"/>
              <a:t> type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9574322-9EFB-3B44-9E1A-5C9F2123B197}"/>
              </a:ext>
            </a:extLst>
          </p:cNvPr>
          <p:cNvSpPr/>
          <p:nvPr/>
        </p:nvSpPr>
        <p:spPr>
          <a:xfrm>
            <a:off x="8657492" y="5284038"/>
            <a:ext cx="2157046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C97FA0-46CD-C846-BDE8-082BFC955ED1}"/>
              </a:ext>
            </a:extLst>
          </p:cNvPr>
          <p:cNvSpPr txBox="1"/>
          <p:nvPr/>
        </p:nvSpPr>
        <p:spPr>
          <a:xfrm>
            <a:off x="10866930" y="5181433"/>
            <a:ext cx="1290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Gas cylinder</a:t>
            </a:r>
          </a:p>
          <a:p>
            <a:r>
              <a:rPr lang="en-GB" sz="1400" dirty="0"/>
              <a:t>Storage 3,4 </a:t>
            </a:r>
            <a:r>
              <a:rPr lang="en-GB" sz="1400" dirty="0" err="1"/>
              <a:t>cyl</a:t>
            </a:r>
            <a:r>
              <a:rPr lang="en-GB" sz="14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266E5A-A6DC-4647-8A0C-FFCAFD2C90B0}"/>
              </a:ext>
            </a:extLst>
          </p:cNvPr>
          <p:cNvSpPr txBox="1"/>
          <p:nvPr/>
        </p:nvSpPr>
        <p:spPr>
          <a:xfrm>
            <a:off x="7542059" y="6245838"/>
            <a:ext cx="4215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3 workplaces : 2 w. chemical benches , 1 for office work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5E41A98-92BF-3842-9B23-C055D3AF0D8D}"/>
              </a:ext>
            </a:extLst>
          </p:cNvPr>
          <p:cNvSpPr/>
          <p:nvPr/>
        </p:nvSpPr>
        <p:spPr>
          <a:xfrm rot="1768843">
            <a:off x="5525875" y="5804186"/>
            <a:ext cx="2157046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99D390-E8CD-5B47-A3F9-ADDF1DE689B7}"/>
              </a:ext>
            </a:extLst>
          </p:cNvPr>
          <p:cNvSpPr txBox="1"/>
          <p:nvPr/>
        </p:nvSpPr>
        <p:spPr>
          <a:xfrm>
            <a:off x="3672428" y="60346"/>
            <a:ext cx="504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“Island” bench for “</a:t>
            </a:r>
            <a:r>
              <a:rPr lang="en-GB" sz="1400" dirty="0" err="1"/>
              <a:t>standing”work</a:t>
            </a:r>
            <a:r>
              <a:rPr lang="en-GB" sz="1400" dirty="0"/>
              <a:t>, w. </a:t>
            </a:r>
            <a:r>
              <a:rPr lang="en-GB" sz="1400" dirty="0" err="1"/>
              <a:t>furnaces,spin</a:t>
            </a:r>
            <a:r>
              <a:rPr lang="en-GB" sz="1400" dirty="0"/>
              <a:t> coater,</a:t>
            </a:r>
          </a:p>
          <a:p>
            <a:r>
              <a:rPr lang="en-GB" sz="1400" dirty="0"/>
              <a:t>Electro chem. </a:t>
            </a:r>
            <a:r>
              <a:rPr lang="en-GB" sz="1400" dirty="0" err="1"/>
              <a:t>Testcells,balances,temporary</a:t>
            </a:r>
            <a:r>
              <a:rPr lang="en-GB" sz="1400" dirty="0"/>
              <a:t>. setups. Height 900mm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3FEC29-96FF-3B4B-8C6E-A4F3B75BCB6B}"/>
              </a:ext>
            </a:extLst>
          </p:cNvPr>
          <p:cNvSpPr/>
          <p:nvPr/>
        </p:nvSpPr>
        <p:spPr>
          <a:xfrm>
            <a:off x="3159369" y="1189892"/>
            <a:ext cx="4179277" cy="3934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F2F74D1C-D7A6-044A-BA0E-357BD3504CAE}"/>
              </a:ext>
            </a:extLst>
          </p:cNvPr>
          <p:cNvSpPr/>
          <p:nvPr/>
        </p:nvSpPr>
        <p:spPr>
          <a:xfrm rot="18195125">
            <a:off x="4514890" y="1612360"/>
            <a:ext cx="2488245" cy="164123"/>
          </a:xfrm>
          <a:prstGeom prst="rightArrow">
            <a:avLst>
              <a:gd name="adj1" fmla="val 55688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3B73C5DE-2EE3-504F-B791-3E4B0FA802CC}"/>
              </a:ext>
            </a:extLst>
          </p:cNvPr>
          <p:cNvSpPr/>
          <p:nvPr/>
        </p:nvSpPr>
        <p:spPr>
          <a:xfrm rot="12244755">
            <a:off x="2428306" y="867994"/>
            <a:ext cx="2488245" cy="164123"/>
          </a:xfrm>
          <a:prstGeom prst="rightArrow">
            <a:avLst>
              <a:gd name="adj1" fmla="val 55688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652445-0621-2445-8A72-B4EE2497843B}"/>
              </a:ext>
            </a:extLst>
          </p:cNvPr>
          <p:cNvSpPr txBox="1"/>
          <p:nvPr/>
        </p:nvSpPr>
        <p:spPr>
          <a:xfrm>
            <a:off x="319525" y="71896"/>
            <a:ext cx="2961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Window front/</a:t>
            </a:r>
            <a:r>
              <a:rPr lang="en-GB" sz="1400" dirty="0" err="1"/>
              <a:t>bench,heater</a:t>
            </a:r>
            <a:r>
              <a:rPr lang="en-GB" sz="1400" dirty="0"/>
              <a:t> elements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CE6F6B-6713-6C47-8F5B-52A2250CA9F6}"/>
              </a:ext>
            </a:extLst>
          </p:cNvPr>
          <p:cNvSpPr txBox="1"/>
          <p:nvPr/>
        </p:nvSpPr>
        <p:spPr>
          <a:xfrm>
            <a:off x="1087217" y="6289636"/>
            <a:ext cx="385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Test area with laser protection curtain, class 3a/3b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3513EE44-3F88-D94A-8E09-C0B621A53DC4}"/>
              </a:ext>
            </a:extLst>
          </p:cNvPr>
          <p:cNvSpPr/>
          <p:nvPr/>
        </p:nvSpPr>
        <p:spPr>
          <a:xfrm rot="5971069">
            <a:off x="2417882" y="5372794"/>
            <a:ext cx="1626579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110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E1D8F-D1D9-6C45-9B89-BDC575FA1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66" y="808463"/>
            <a:ext cx="10045939" cy="5175894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389958-3FF2-F540-946B-7106F314D9D3}"/>
              </a:ext>
            </a:extLst>
          </p:cNvPr>
          <p:cNvSpPr txBox="1"/>
          <p:nvPr/>
        </p:nvSpPr>
        <p:spPr>
          <a:xfrm>
            <a:off x="7816410" y="342497"/>
            <a:ext cx="1131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 extraction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6FEA2-98DC-DC49-AB1A-686D410B321B}"/>
              </a:ext>
            </a:extLst>
          </p:cNvPr>
          <p:cNvSpPr txBox="1"/>
          <p:nvPr/>
        </p:nvSpPr>
        <p:spPr>
          <a:xfrm>
            <a:off x="10571598" y="2838387"/>
            <a:ext cx="167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2 x Media supply,[D]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C97FA0-46CD-C846-BDE8-082BFC955ED1}"/>
              </a:ext>
            </a:extLst>
          </p:cNvPr>
          <p:cNvSpPr txBox="1"/>
          <p:nvPr/>
        </p:nvSpPr>
        <p:spPr>
          <a:xfrm>
            <a:off x="484257" y="6301836"/>
            <a:ext cx="2520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Sink,tap</a:t>
            </a:r>
            <a:r>
              <a:rPr lang="en-GB" sz="1400" dirty="0"/>
              <a:t> water cold/warm, drain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266E5A-A6DC-4647-8A0C-FFCAFD2C90B0}"/>
              </a:ext>
            </a:extLst>
          </p:cNvPr>
          <p:cNvSpPr txBox="1"/>
          <p:nvPr/>
        </p:nvSpPr>
        <p:spPr>
          <a:xfrm>
            <a:off x="7678146" y="6074624"/>
            <a:ext cx="4215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3 workplaces : 2 w. chemical benches , 1 for office work</a:t>
            </a:r>
          </a:p>
          <a:p>
            <a:r>
              <a:rPr lang="en-GB" sz="1400" dirty="0"/>
              <a:t>With bench top media supply [C]2x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99D390-E8CD-5B47-A3F9-ADDF1DE689B7}"/>
              </a:ext>
            </a:extLst>
          </p:cNvPr>
          <p:cNvSpPr txBox="1"/>
          <p:nvPr/>
        </p:nvSpPr>
        <p:spPr>
          <a:xfrm>
            <a:off x="1021729" y="13650"/>
            <a:ext cx="2685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Media supply column from top [A]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80EA70-1A7C-C744-A08C-8B8ABEAF087D}"/>
              </a:ext>
            </a:extLst>
          </p:cNvPr>
          <p:cNvSpPr/>
          <p:nvPr/>
        </p:nvSpPr>
        <p:spPr>
          <a:xfrm>
            <a:off x="4489938" y="2907323"/>
            <a:ext cx="386862" cy="3106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DE6C74-0314-9E4F-9F29-EC4132A71833}"/>
              </a:ext>
            </a:extLst>
          </p:cNvPr>
          <p:cNvSpPr/>
          <p:nvPr/>
        </p:nvSpPr>
        <p:spPr>
          <a:xfrm>
            <a:off x="4876800" y="2956520"/>
            <a:ext cx="2749062" cy="2122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F2F74D1C-D7A6-044A-BA0E-357BD3504CAE}"/>
              </a:ext>
            </a:extLst>
          </p:cNvPr>
          <p:cNvSpPr/>
          <p:nvPr/>
        </p:nvSpPr>
        <p:spPr>
          <a:xfrm rot="13988112">
            <a:off x="1915664" y="1612073"/>
            <a:ext cx="3555408" cy="164123"/>
          </a:xfrm>
          <a:prstGeom prst="rightArrow">
            <a:avLst>
              <a:gd name="adj1" fmla="val 55688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9B37776-60D5-8445-BDE6-828F93CEDB33}"/>
              </a:ext>
            </a:extLst>
          </p:cNvPr>
          <p:cNvSpPr/>
          <p:nvPr/>
        </p:nvSpPr>
        <p:spPr>
          <a:xfrm rot="15750785">
            <a:off x="4120318" y="1751068"/>
            <a:ext cx="2514218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E65209-308C-1047-8F87-59BE141AE19D}"/>
              </a:ext>
            </a:extLst>
          </p:cNvPr>
          <p:cNvSpPr txBox="1"/>
          <p:nvPr/>
        </p:nvSpPr>
        <p:spPr>
          <a:xfrm>
            <a:off x="3795324" y="65811"/>
            <a:ext cx="3028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Media supply bench top [B], both sides</a:t>
            </a:r>
          </a:p>
          <a:p>
            <a:r>
              <a:rPr lang="en-GB" sz="1400" dirty="0"/>
              <a:t> from media supply column [A]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B760BE-5EC4-4543-B5F3-61D3FA891ED2}"/>
              </a:ext>
            </a:extLst>
          </p:cNvPr>
          <p:cNvSpPr/>
          <p:nvPr/>
        </p:nvSpPr>
        <p:spPr>
          <a:xfrm>
            <a:off x="4258143" y="5278719"/>
            <a:ext cx="3836642" cy="2122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820130-F1B3-9B4A-8747-B04FCA53BE0F}"/>
              </a:ext>
            </a:extLst>
          </p:cNvPr>
          <p:cNvSpPr/>
          <p:nvPr/>
        </p:nvSpPr>
        <p:spPr>
          <a:xfrm>
            <a:off x="9036182" y="3714760"/>
            <a:ext cx="152003" cy="12986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30B06D-0710-634D-9422-81B6519A453C}"/>
              </a:ext>
            </a:extLst>
          </p:cNvPr>
          <p:cNvSpPr/>
          <p:nvPr/>
        </p:nvSpPr>
        <p:spPr>
          <a:xfrm>
            <a:off x="9036181" y="1564371"/>
            <a:ext cx="152003" cy="105348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5528625-AEB5-CB47-91C1-705C2EE89DE5}"/>
              </a:ext>
            </a:extLst>
          </p:cNvPr>
          <p:cNvSpPr/>
          <p:nvPr/>
        </p:nvSpPr>
        <p:spPr>
          <a:xfrm rot="2084370">
            <a:off x="8929513" y="2192547"/>
            <a:ext cx="1946265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ADCFA1B-165C-6A47-B441-040A088597E0}"/>
              </a:ext>
            </a:extLst>
          </p:cNvPr>
          <p:cNvSpPr/>
          <p:nvPr/>
        </p:nvSpPr>
        <p:spPr>
          <a:xfrm rot="19837365">
            <a:off x="8956466" y="3535090"/>
            <a:ext cx="1865917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BBCC85E3-76E6-334D-991F-53AD05D4142F}"/>
              </a:ext>
            </a:extLst>
          </p:cNvPr>
          <p:cNvSpPr/>
          <p:nvPr/>
        </p:nvSpPr>
        <p:spPr>
          <a:xfrm rot="15212411">
            <a:off x="7450579" y="1651511"/>
            <a:ext cx="2232246" cy="16412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EE176FC9-BF23-BC41-86D1-911DBF12CFDD}"/>
              </a:ext>
            </a:extLst>
          </p:cNvPr>
          <p:cNvSpPr/>
          <p:nvPr/>
        </p:nvSpPr>
        <p:spPr>
          <a:xfrm rot="15632921">
            <a:off x="6092818" y="2901339"/>
            <a:ext cx="4662633" cy="16412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9F6544-9E7B-FD4A-A9AE-E053D8F8BE80}"/>
              </a:ext>
            </a:extLst>
          </p:cNvPr>
          <p:cNvSpPr txBox="1"/>
          <p:nvPr/>
        </p:nvSpPr>
        <p:spPr>
          <a:xfrm>
            <a:off x="2226308" y="6058166"/>
            <a:ext cx="1676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 mobile extraction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8B22F0DE-1B32-754F-8013-796025D5C579}"/>
              </a:ext>
            </a:extLst>
          </p:cNvPr>
          <p:cNvSpPr/>
          <p:nvPr/>
        </p:nvSpPr>
        <p:spPr>
          <a:xfrm rot="16863771">
            <a:off x="5618940" y="1724301"/>
            <a:ext cx="2076701" cy="16412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C496C9-D9AE-0C48-AA44-766E05658FFF}"/>
              </a:ext>
            </a:extLst>
          </p:cNvPr>
          <p:cNvSpPr/>
          <p:nvPr/>
        </p:nvSpPr>
        <p:spPr>
          <a:xfrm>
            <a:off x="2928538" y="5255180"/>
            <a:ext cx="1169347" cy="2218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5E41A98-92BF-3842-9B23-C055D3AF0D8D}"/>
              </a:ext>
            </a:extLst>
          </p:cNvPr>
          <p:cNvSpPr/>
          <p:nvPr/>
        </p:nvSpPr>
        <p:spPr>
          <a:xfrm rot="1768843">
            <a:off x="3286561" y="5663924"/>
            <a:ext cx="1409821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CA8F28-BAAB-EA43-AB7F-096F30FAF0D2}"/>
              </a:ext>
            </a:extLst>
          </p:cNvPr>
          <p:cNvSpPr txBox="1"/>
          <p:nvPr/>
        </p:nvSpPr>
        <p:spPr>
          <a:xfrm>
            <a:off x="3824897" y="6182345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Media supply,[E]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202F287-548B-8343-9A16-6F76D97915B2}"/>
              </a:ext>
            </a:extLst>
          </p:cNvPr>
          <p:cNvSpPr/>
          <p:nvPr/>
        </p:nvSpPr>
        <p:spPr>
          <a:xfrm>
            <a:off x="1967418" y="5126319"/>
            <a:ext cx="293077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7CA0007-B8B5-284F-B037-1D9A9250C926}"/>
              </a:ext>
            </a:extLst>
          </p:cNvPr>
          <p:cNvSpPr/>
          <p:nvPr/>
        </p:nvSpPr>
        <p:spPr>
          <a:xfrm rot="5400000">
            <a:off x="1662181" y="5717631"/>
            <a:ext cx="892291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CBDA18F-A8EF-C140-9542-ED653568788A}"/>
              </a:ext>
            </a:extLst>
          </p:cNvPr>
          <p:cNvSpPr/>
          <p:nvPr/>
        </p:nvSpPr>
        <p:spPr>
          <a:xfrm>
            <a:off x="4254040" y="5288421"/>
            <a:ext cx="1153002" cy="21226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Office/IT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02B8B242-5F08-E344-AC5E-571A3ED54190}"/>
              </a:ext>
            </a:extLst>
          </p:cNvPr>
          <p:cNvSpPr/>
          <p:nvPr/>
        </p:nvSpPr>
        <p:spPr>
          <a:xfrm rot="1768843">
            <a:off x="6342552" y="5663925"/>
            <a:ext cx="1409821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F6D75E46-472E-6843-9979-945B8F3A45AE}"/>
              </a:ext>
            </a:extLst>
          </p:cNvPr>
          <p:cNvSpPr/>
          <p:nvPr/>
        </p:nvSpPr>
        <p:spPr>
          <a:xfrm rot="20614261">
            <a:off x="2449088" y="1765971"/>
            <a:ext cx="269631" cy="28069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EA5777-E915-CD47-B50D-09580C7AA132}"/>
              </a:ext>
            </a:extLst>
          </p:cNvPr>
          <p:cNvSpPr txBox="1"/>
          <p:nvPr/>
        </p:nvSpPr>
        <p:spPr>
          <a:xfrm>
            <a:off x="90022" y="386970"/>
            <a:ext cx="2087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Main electrical supply box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C75BA976-BE62-4D40-9622-A5CF076F9A6D}"/>
              </a:ext>
            </a:extLst>
          </p:cNvPr>
          <p:cNvSpPr/>
          <p:nvPr/>
        </p:nvSpPr>
        <p:spPr>
          <a:xfrm rot="13564035">
            <a:off x="1101119" y="1222221"/>
            <a:ext cx="1716939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7077BCA7-23B5-BC40-87D0-4705966D8A70}"/>
              </a:ext>
            </a:extLst>
          </p:cNvPr>
          <p:cNvSpPr/>
          <p:nvPr/>
        </p:nvSpPr>
        <p:spPr>
          <a:xfrm rot="1768843">
            <a:off x="4838245" y="5858870"/>
            <a:ext cx="1409821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938CAA2-5979-FF47-812A-A41CD0C5D857}"/>
              </a:ext>
            </a:extLst>
          </p:cNvPr>
          <p:cNvSpPr txBox="1"/>
          <p:nvPr/>
        </p:nvSpPr>
        <p:spPr>
          <a:xfrm>
            <a:off x="5546399" y="6416286"/>
            <a:ext cx="139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Media supply,[F]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BF38241-DEAD-6C41-9F35-9D3D3AADC516}"/>
              </a:ext>
            </a:extLst>
          </p:cNvPr>
          <p:cNvSpPr/>
          <p:nvPr/>
        </p:nvSpPr>
        <p:spPr>
          <a:xfrm>
            <a:off x="4489938" y="3328508"/>
            <a:ext cx="287216" cy="3260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6D6957B-46B1-F141-8433-24A8249885B9}"/>
              </a:ext>
            </a:extLst>
          </p:cNvPr>
          <p:cNvSpPr/>
          <p:nvPr/>
        </p:nvSpPr>
        <p:spPr>
          <a:xfrm>
            <a:off x="4478846" y="2500764"/>
            <a:ext cx="287216" cy="3260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085BF1-776D-244E-A76C-953744D732EF}"/>
              </a:ext>
            </a:extLst>
          </p:cNvPr>
          <p:cNvSpPr txBox="1"/>
          <p:nvPr/>
        </p:nvSpPr>
        <p:spPr>
          <a:xfrm>
            <a:off x="1849249" y="2669106"/>
            <a:ext cx="1658211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Protected corners</a:t>
            </a:r>
          </a:p>
          <a:p>
            <a:r>
              <a:rPr lang="en-GB" sz="1400" dirty="0"/>
              <a:t>For 10l gas </a:t>
            </a:r>
            <a:r>
              <a:rPr lang="en-GB" sz="1400" dirty="0" err="1"/>
              <a:t>cyl</a:t>
            </a:r>
            <a:r>
              <a:rPr lang="en-GB" sz="1400" dirty="0"/>
              <a:t>.</a:t>
            </a:r>
          </a:p>
          <a:p>
            <a:r>
              <a:rPr lang="en-GB" sz="1400" dirty="0"/>
              <a:t>Temporary sp. gases</a:t>
            </a: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063993B3-AAD0-7A48-84CA-ADA93B6FB656}"/>
              </a:ext>
            </a:extLst>
          </p:cNvPr>
          <p:cNvSpPr/>
          <p:nvPr/>
        </p:nvSpPr>
        <p:spPr>
          <a:xfrm rot="20804679">
            <a:off x="3505716" y="2751996"/>
            <a:ext cx="1133671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88EC337D-EC6F-B344-BBB8-2F840F2F1316}"/>
              </a:ext>
            </a:extLst>
          </p:cNvPr>
          <p:cNvSpPr/>
          <p:nvPr/>
        </p:nvSpPr>
        <p:spPr>
          <a:xfrm rot="568925">
            <a:off x="3537334" y="3330189"/>
            <a:ext cx="1140306" cy="164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45A00C9E-6FE7-7F41-8BE3-0B9CC878FA28}"/>
              </a:ext>
            </a:extLst>
          </p:cNvPr>
          <p:cNvSpPr/>
          <p:nvPr/>
        </p:nvSpPr>
        <p:spPr>
          <a:xfrm rot="6363315">
            <a:off x="2735541" y="5362724"/>
            <a:ext cx="1341926" cy="16412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A3F84D4-A2F8-A140-AE1A-9ED879FA8A26}"/>
              </a:ext>
            </a:extLst>
          </p:cNvPr>
          <p:cNvSpPr txBox="1"/>
          <p:nvPr/>
        </p:nvSpPr>
        <p:spPr>
          <a:xfrm>
            <a:off x="6279271" y="514237"/>
            <a:ext cx="1676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 mobile extraction</a:t>
            </a:r>
          </a:p>
        </p:txBody>
      </p:sp>
    </p:spTree>
    <p:extLst>
      <p:ext uri="{BB962C8B-B14F-4D97-AF65-F5344CB8AC3E}">
        <p14:creationId xmlns:p14="http://schemas.microsoft.com/office/powerpoint/2010/main" val="1162179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EA2D01-E33F-3C45-8354-61DFC1827553}"/>
              </a:ext>
            </a:extLst>
          </p:cNvPr>
          <p:cNvSpPr txBox="1"/>
          <p:nvPr/>
        </p:nvSpPr>
        <p:spPr>
          <a:xfrm>
            <a:off x="1195754" y="603738"/>
            <a:ext cx="10476201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u="sng" dirty="0"/>
              <a:t>Use cases:</a:t>
            </a:r>
          </a:p>
          <a:p>
            <a:endParaRPr lang="en-GB" sz="2000" b="1" u="sng" dirty="0"/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Electrochemistry measurements, Island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Calibration measurements with moveable test rack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Cell development, tests. Island &amp; workbenches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Prototyping &amp; mounting of Liquid-Solid/Liquid-Liquid/user cells. Island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 err="1"/>
              <a:t>Ashering</a:t>
            </a:r>
            <a:r>
              <a:rPr lang="en-GB" sz="2000" dirty="0"/>
              <a:t> of old samples , </a:t>
            </a:r>
            <a:r>
              <a:rPr lang="en-GB" sz="2000" dirty="0" err="1"/>
              <a:t>Muffel</a:t>
            </a:r>
            <a:r>
              <a:rPr lang="en-GB" sz="2000" dirty="0"/>
              <a:t> oven. Island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Troughs/Longmuir troughs development, tests. Island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Standard setup for SANS, Euro-palette – tests/calibration/development – Laser curtain test area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Preparation/calibration/of gas handling systems and gas manifolds. Island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Preparation of gas stream devices. Island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Testing and </a:t>
            </a:r>
            <a:r>
              <a:rPr lang="en-GB" sz="2000" dirty="0" err="1"/>
              <a:t>risc</a:t>
            </a:r>
            <a:r>
              <a:rPr lang="en-GB" sz="2000" dirty="0"/>
              <a:t> analysis of user devices and cells/chambers. Island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Development/test of ortho-para-generator – Laser curtain test area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Method development DLS/SLS/DWS/WLS/RAMAN/FIR… - Laser curtain area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Characterizing updating LPP. Laser curtain area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Installing, testing, calibrating, prototyping of modules for SANS mag. Laser curtain area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Preparing special sample cells with desktop laser. Moveable desk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Various measurements/devices-balance/ovens/stirrer/spin coater/autoclaves/</a:t>
            </a:r>
            <a:r>
              <a:rPr lang="en-GB" sz="2000" dirty="0" err="1"/>
              <a:t>HPLC..Island</a:t>
            </a:r>
            <a:endParaRPr lang="en-GB" sz="2000" dirty="0"/>
          </a:p>
          <a:p>
            <a:pPr marL="342900" indent="-342900">
              <a:buFont typeface="+mj-lt"/>
              <a:buAutoNum type="alphaUcPeriod"/>
            </a:pPr>
            <a:r>
              <a:rPr lang="en-GB" sz="2000" dirty="0"/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3733069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D4F345-8C90-6D4E-A581-2F5514B7C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95" y="167268"/>
            <a:ext cx="4408716" cy="311676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73C4DEC-8481-A946-9527-D52EDADC6D97}"/>
              </a:ext>
            </a:extLst>
          </p:cNvPr>
          <p:cNvSpPr/>
          <p:nvPr/>
        </p:nvSpPr>
        <p:spPr>
          <a:xfrm>
            <a:off x="985168" y="2090712"/>
            <a:ext cx="298939" cy="3282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C39AB6-F276-D240-813D-BB58C578946A}"/>
              </a:ext>
            </a:extLst>
          </p:cNvPr>
          <p:cNvSpPr txBox="1"/>
          <p:nvPr/>
        </p:nvSpPr>
        <p:spPr>
          <a:xfrm>
            <a:off x="733122" y="1715573"/>
            <a:ext cx="1255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Sink/tap 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74A3A-3F71-B345-87C4-E34DD32EF42A}"/>
              </a:ext>
            </a:extLst>
          </p:cNvPr>
          <p:cNvSpPr txBox="1"/>
          <p:nvPr/>
        </p:nvSpPr>
        <p:spPr>
          <a:xfrm>
            <a:off x="2836985" y="1271683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Mains el.</a:t>
            </a:r>
          </a:p>
          <a:p>
            <a:r>
              <a:rPr lang="en-GB" sz="1400" dirty="0"/>
              <a:t>supply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C338F2-8549-8347-B1ED-7D03C304E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360" y="323383"/>
            <a:ext cx="3477671" cy="2458559"/>
          </a:xfrm>
          <a:prstGeom prst="rect">
            <a:avLst/>
          </a:prstGeom>
        </p:spPr>
      </p:pic>
      <p:pic>
        <p:nvPicPr>
          <p:cNvPr id="10" name="Picture 2" descr="https://www.koettermann.com/wp-content/uploads/tischabzug-1024x1024.jpg">
            <a:extLst>
              <a:ext uri="{FF2B5EF4-FFF2-40B4-BE49-F238E27FC236}">
                <a16:creationId xmlns:a16="http://schemas.microsoft.com/office/drawing/2014/main" id="{8B61EC2B-AB21-5345-9E23-EB079BF6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62" y="1315844"/>
            <a:ext cx="798410" cy="79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ww.koettermann.com/wp-content/uploads/sicherheitsschrank-fuer-druckgasflaschen-offen.jpg">
            <a:extLst>
              <a:ext uri="{FF2B5EF4-FFF2-40B4-BE49-F238E27FC236}">
                <a16:creationId xmlns:a16="http://schemas.microsoft.com/office/drawing/2014/main" id="{DC58DDF7-CE10-B340-B1BD-7C0DF54C0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499" y="1188635"/>
            <a:ext cx="925619" cy="92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738DEF-C191-3542-BEE5-9F285F367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95" y="3462453"/>
            <a:ext cx="4408716" cy="31167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1CA20-ED5A-9049-8F8F-82BD02CA79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448" y="3947531"/>
            <a:ext cx="3320339" cy="23473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9398EC9-24E0-BB42-84CF-35D405D858E4}"/>
              </a:ext>
            </a:extLst>
          </p:cNvPr>
          <p:cNvSpPr/>
          <p:nvPr/>
        </p:nvSpPr>
        <p:spPr>
          <a:xfrm>
            <a:off x="8860324" y="4859286"/>
            <a:ext cx="902105" cy="95078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Test field with laser</a:t>
            </a:r>
          </a:p>
          <a:p>
            <a:pPr algn="ctr"/>
            <a:r>
              <a:rPr lang="en-GB" sz="1200" dirty="0"/>
              <a:t>Protection curtain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969F3C-86E5-DE47-B54B-BB1A26EFB38F}"/>
              </a:ext>
            </a:extLst>
          </p:cNvPr>
          <p:cNvSpPr/>
          <p:nvPr/>
        </p:nvSpPr>
        <p:spPr>
          <a:xfrm>
            <a:off x="7232538" y="5592336"/>
            <a:ext cx="1833404" cy="217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Three workplaces</a:t>
            </a:r>
          </a:p>
        </p:txBody>
      </p:sp>
    </p:spTree>
    <p:extLst>
      <p:ext uri="{BB962C8B-B14F-4D97-AF65-F5344CB8AC3E}">
        <p14:creationId xmlns:p14="http://schemas.microsoft.com/office/powerpoint/2010/main" val="1400274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4648200" cy="944562"/>
          </a:xfrm>
        </p:spPr>
        <p:txBody>
          <a:bodyPr/>
          <a:lstStyle/>
          <a:p>
            <a:r>
              <a:rPr lang="en-GB" dirty="0"/>
              <a:t>Buildings hand-over (Labs &amp; Workshops)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958503" y="4660933"/>
          <a:ext cx="2655067" cy="99756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30381">
                  <a:extLst>
                    <a:ext uri="{9D8B030D-6E8A-4147-A177-3AD203B41FA5}">
                      <a16:colId xmlns:a16="http://schemas.microsoft.com/office/drawing/2014/main" val="604685577"/>
                    </a:ext>
                  </a:extLst>
                </a:gridCol>
                <a:gridCol w="1324686">
                  <a:extLst>
                    <a:ext uri="{9D8B030D-6E8A-4147-A177-3AD203B41FA5}">
                      <a16:colId xmlns:a16="http://schemas.microsoft.com/office/drawing/2014/main" val="3908580609"/>
                    </a:ext>
                  </a:extLst>
                </a:gridCol>
              </a:tblGrid>
              <a:tr h="1628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D04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03" marR="7403" marT="74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04-May-20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03" marR="7403" marT="7403" marB="0" anchor="b"/>
                </a:tc>
                <a:extLst>
                  <a:ext uri="{0D108BD9-81ED-4DB2-BD59-A6C34878D82A}">
                    <a16:rowId xmlns:a16="http://schemas.microsoft.com/office/drawing/2014/main" val="3841969518"/>
                  </a:ext>
                </a:extLst>
              </a:tr>
              <a:tr h="1628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D07 (Basement)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03" marR="7403" marT="740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15/Aug/19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03" marR="7403" marT="7403" marB="0" anchor="ctr"/>
                </a:tc>
                <a:extLst>
                  <a:ext uri="{0D108BD9-81ED-4DB2-BD59-A6C34878D82A}">
                    <a16:rowId xmlns:a16="http://schemas.microsoft.com/office/drawing/2014/main" val="4257232105"/>
                  </a:ext>
                </a:extLst>
              </a:tr>
              <a:tr h="7358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D08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03" marR="7403" marT="740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26/Feb/21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03" marR="7403" marT="7403" marB="0" anchor="ctr"/>
                </a:tc>
                <a:extLst>
                  <a:ext uri="{0D108BD9-81ED-4DB2-BD59-A6C34878D82A}">
                    <a16:rowId xmlns:a16="http://schemas.microsoft.com/office/drawing/2014/main" val="3781042065"/>
                  </a:ext>
                </a:extLst>
              </a:tr>
            </a:tbl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4324756" y="1676401"/>
            <a:ext cx="6113213" cy="4868313"/>
            <a:chOff x="1945288" y="1663409"/>
            <a:chExt cx="6113213" cy="4868313"/>
          </a:xfrm>
        </p:grpSpPr>
        <p:pic>
          <p:nvPicPr>
            <p:cNvPr id="25" name="Picture 24"/>
            <p:cNvPicPr/>
            <p:nvPr/>
          </p:nvPicPr>
          <p:blipFill rotWithShape="1">
            <a:blip r:embed="rId2"/>
            <a:srcRect l="18519" t="15149" r="34797" b="6628"/>
            <a:stretch/>
          </p:blipFill>
          <p:spPr bwMode="auto">
            <a:xfrm>
              <a:off x="2629134" y="1726307"/>
              <a:ext cx="4705446" cy="42290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410567" y="3805159"/>
              <a:ext cx="647934" cy="430887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2200" b="1" dirty="0">
                  <a:solidFill>
                    <a:schemeClr val="bg1"/>
                  </a:solidFill>
                </a:rPr>
                <a:t>D04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78589" y="5214623"/>
              <a:ext cx="647934" cy="430887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2200" b="1" dirty="0">
                  <a:solidFill>
                    <a:schemeClr val="bg1"/>
                  </a:solidFill>
                </a:rPr>
                <a:t>D08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72200" y="6100835"/>
              <a:ext cx="647934" cy="430887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2200" b="1" dirty="0">
                  <a:solidFill>
                    <a:schemeClr val="bg1"/>
                  </a:solidFill>
                </a:rPr>
                <a:t>D07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6648567" y="4236046"/>
              <a:ext cx="1409934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078589" y="5645510"/>
              <a:ext cx="1226711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6172200" y="5791000"/>
              <a:ext cx="1" cy="74072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1945288" y="2538505"/>
              <a:ext cx="607859" cy="430887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2200" b="1" dirty="0">
                  <a:solidFill>
                    <a:schemeClr val="bg1"/>
                  </a:solidFill>
                </a:rPr>
                <a:t>E03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746210" y="1663409"/>
              <a:ext cx="607859" cy="430887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2200" b="1" dirty="0">
                  <a:solidFill>
                    <a:schemeClr val="bg1"/>
                  </a:solidFill>
                </a:rPr>
                <a:t>E04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1945288" y="2969392"/>
              <a:ext cx="1226711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40713" y="2094296"/>
              <a:ext cx="985810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1958503" y="2049010"/>
          <a:ext cx="2136253" cy="50248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32730">
                  <a:extLst>
                    <a:ext uri="{9D8B030D-6E8A-4147-A177-3AD203B41FA5}">
                      <a16:colId xmlns:a16="http://schemas.microsoft.com/office/drawing/2014/main" val="2874581960"/>
                    </a:ext>
                  </a:extLst>
                </a:gridCol>
                <a:gridCol w="1203523">
                  <a:extLst>
                    <a:ext uri="{9D8B030D-6E8A-4147-A177-3AD203B41FA5}">
                      <a16:colId xmlns:a16="http://schemas.microsoft.com/office/drawing/2014/main" val="3093530318"/>
                    </a:ext>
                  </a:extLst>
                </a:gridCol>
              </a:tblGrid>
              <a:tr h="2127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E03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03" marR="7403" marT="740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16/Dec/19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03" marR="7403" marT="7403" marB="0" anchor="ctr"/>
                </a:tc>
                <a:extLst>
                  <a:ext uri="{0D108BD9-81ED-4DB2-BD59-A6C34878D82A}">
                    <a16:rowId xmlns:a16="http://schemas.microsoft.com/office/drawing/2014/main" val="546711780"/>
                  </a:ext>
                </a:extLst>
              </a:tr>
              <a:tr h="20736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E04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03" marR="7403" marT="740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02/Dec/19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03" marR="7403" marT="7403" marB="0" anchor="ctr"/>
                </a:tc>
                <a:extLst>
                  <a:ext uri="{0D108BD9-81ED-4DB2-BD59-A6C34878D82A}">
                    <a16:rowId xmlns:a16="http://schemas.microsoft.com/office/drawing/2014/main" val="2876960918"/>
                  </a:ext>
                </a:extLst>
              </a:tr>
            </a:tbl>
          </a:graphicData>
        </a:graphic>
      </p:graphicFrame>
      <p:sp>
        <p:nvSpPr>
          <p:cNvPr id="38" name="Rectangle 37"/>
          <p:cNvSpPr/>
          <p:nvPr/>
        </p:nvSpPr>
        <p:spPr>
          <a:xfrm>
            <a:off x="1958503" y="1660223"/>
            <a:ext cx="1860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E buildings (Labs)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951836" y="4185679"/>
            <a:ext cx="2113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 buildings (Labs)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239000" y="4095148"/>
            <a:ext cx="1312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18.01.2021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295837" y="5236164"/>
            <a:ext cx="1423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03.06.2021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922422" y="2729330"/>
            <a:ext cx="1392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15.08.2019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551679" y="3557205"/>
            <a:ext cx="1338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10.05.2021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32B876-65A2-E541-A939-B00014741B54}"/>
              </a:ext>
            </a:extLst>
          </p:cNvPr>
          <p:cNvGrpSpPr/>
          <p:nvPr/>
        </p:nvGrpSpPr>
        <p:grpSpPr>
          <a:xfrm>
            <a:off x="3134314" y="2613116"/>
            <a:ext cx="6179688" cy="2897391"/>
            <a:chOff x="3134314" y="2613116"/>
            <a:chExt cx="6179688" cy="289739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C153063-3A99-9A4A-81F1-04EA3567742D}"/>
                </a:ext>
              </a:extLst>
            </p:cNvPr>
            <p:cNvSpPr/>
            <p:nvPr/>
          </p:nvSpPr>
          <p:spPr>
            <a:xfrm>
              <a:off x="6321423" y="4995687"/>
              <a:ext cx="594775" cy="5148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7AE0BE-8478-B54E-9FD6-34BFE2AA0EB6}"/>
                </a:ext>
              </a:extLst>
            </p:cNvPr>
            <p:cNvSpPr/>
            <p:nvPr/>
          </p:nvSpPr>
          <p:spPr>
            <a:xfrm>
              <a:off x="8719227" y="3803286"/>
              <a:ext cx="594775" cy="5148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095816E-4D40-B042-80CE-3368D979F4DF}"/>
                </a:ext>
              </a:extLst>
            </p:cNvPr>
            <p:cNvSpPr/>
            <p:nvPr/>
          </p:nvSpPr>
          <p:spPr>
            <a:xfrm>
              <a:off x="5292855" y="2613116"/>
              <a:ext cx="594775" cy="5148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05101B-6BAE-644B-B796-B83E30A7C462}"/>
                </a:ext>
              </a:extLst>
            </p:cNvPr>
            <p:cNvSpPr txBox="1"/>
            <p:nvPr/>
          </p:nvSpPr>
          <p:spPr>
            <a:xfrm>
              <a:off x="3134314" y="3210251"/>
              <a:ext cx="1985867" cy="9144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 lnSpcReduction="10000"/>
            </a:bodyPr>
            <a:lstStyle/>
            <a:p>
              <a:pPr algn="l"/>
              <a:r>
                <a:rPr lang="en-GB" sz="2000" dirty="0">
                  <a:solidFill>
                    <a:srgbClr val="FF0000"/>
                  </a:solidFill>
                </a:rPr>
                <a:t>Sample environment workshops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03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DB00C-91E4-824B-A3F9-1EBFCB63F0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B02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1F9C27-EF6E-FC48-96BE-F73552A37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/>
              <a:t>Anders </a:t>
            </a:r>
            <a:r>
              <a:rPr lang="en-GB" sz="2000" dirty="0" err="1"/>
              <a:t>Pettersson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54615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B02 building. SE Workshop.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02" r="2734" b="16380"/>
          <a:stretch/>
        </p:blipFill>
        <p:spPr>
          <a:xfrm>
            <a:off x="1782233" y="1593172"/>
            <a:ext cx="8595482" cy="498060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6197601" y="2179935"/>
            <a:ext cx="828523" cy="116772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05288" y="1655722"/>
            <a:ext cx="276325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B02, SAD-SE 170sqm</a:t>
            </a:r>
          </a:p>
        </p:txBody>
      </p:sp>
    </p:spTree>
    <p:extLst>
      <p:ext uri="{BB962C8B-B14F-4D97-AF65-F5344CB8AC3E}">
        <p14:creationId xmlns:p14="http://schemas.microsoft.com/office/powerpoint/2010/main" val="1367331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C041D-444C-1547-B5B5-978C1EC2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B02 SE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52BB4-FA62-174E-9511-F9B1EB871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800" dirty="0" err="1">
                <a:solidFill>
                  <a:schemeClr val="tx1"/>
                </a:solidFill>
              </a:rPr>
              <a:t>Additional</a:t>
            </a:r>
            <a:r>
              <a:rPr lang="sv-SE" sz="2800" dirty="0">
                <a:solidFill>
                  <a:schemeClr val="tx1"/>
                </a:solidFill>
              </a:rPr>
              <a:t> SE workshop area</a:t>
            </a:r>
          </a:p>
          <a:p>
            <a:r>
              <a:rPr lang="sv-SE" sz="2800" dirty="0" err="1">
                <a:solidFill>
                  <a:schemeClr val="tx1"/>
                </a:solidFill>
              </a:rPr>
              <a:t>Mainly</a:t>
            </a:r>
            <a:r>
              <a:rPr lang="sv-SE" sz="2800" dirty="0">
                <a:solidFill>
                  <a:schemeClr val="tx1"/>
                </a:solidFill>
              </a:rPr>
              <a:t> </a:t>
            </a:r>
            <a:r>
              <a:rPr lang="sv-SE" sz="2800" dirty="0" err="1">
                <a:solidFill>
                  <a:schemeClr val="tx1"/>
                </a:solidFill>
              </a:rPr>
              <a:t>intended</a:t>
            </a:r>
            <a:r>
              <a:rPr lang="sv-SE" sz="2800" dirty="0">
                <a:solidFill>
                  <a:schemeClr val="tx1"/>
                </a:solidFill>
              </a:rPr>
              <a:t> for </a:t>
            </a:r>
            <a:r>
              <a:rPr lang="sv-SE" sz="2800" dirty="0" err="1">
                <a:solidFill>
                  <a:schemeClr val="tx1"/>
                </a:solidFill>
              </a:rPr>
              <a:t>development</a:t>
            </a:r>
            <a:r>
              <a:rPr lang="sv-SE" sz="2800" dirty="0">
                <a:solidFill>
                  <a:schemeClr val="tx1"/>
                </a:solidFill>
              </a:rPr>
              <a:t> and long term </a:t>
            </a:r>
            <a:r>
              <a:rPr lang="sv-SE" sz="2800" dirty="0" err="1">
                <a:solidFill>
                  <a:schemeClr val="tx1"/>
                </a:solidFill>
              </a:rPr>
              <a:t>testing</a:t>
            </a:r>
            <a:endParaRPr lang="sv-SE" sz="2800" dirty="0">
              <a:solidFill>
                <a:schemeClr val="tx1"/>
              </a:solidFill>
            </a:endParaRPr>
          </a:p>
          <a:p>
            <a:r>
              <a:rPr lang="sv-SE" sz="2800" dirty="0" err="1">
                <a:solidFill>
                  <a:schemeClr val="tx1"/>
                </a:solidFill>
              </a:rPr>
              <a:t>Includes</a:t>
            </a:r>
            <a:r>
              <a:rPr lang="sv-SE" sz="2800" dirty="0">
                <a:solidFill>
                  <a:schemeClr val="tx1"/>
                </a:solidFill>
              </a:rPr>
              <a:t> a non-</a:t>
            </a:r>
            <a:r>
              <a:rPr lang="sv-SE" sz="2800" dirty="0" err="1">
                <a:solidFill>
                  <a:schemeClr val="tx1"/>
                </a:solidFill>
              </a:rPr>
              <a:t>magnetic</a:t>
            </a:r>
            <a:r>
              <a:rPr lang="sv-SE" sz="2800" dirty="0">
                <a:solidFill>
                  <a:schemeClr val="tx1"/>
                </a:solidFill>
              </a:rPr>
              <a:t> area</a:t>
            </a:r>
          </a:p>
          <a:p>
            <a:r>
              <a:rPr lang="sv-SE" sz="2800" dirty="0">
                <a:solidFill>
                  <a:schemeClr val="tx1"/>
                </a:solidFill>
              </a:rPr>
              <a:t>Close to </a:t>
            </a:r>
            <a:r>
              <a:rPr lang="sv-SE" sz="2800" dirty="0" err="1">
                <a:solidFill>
                  <a:schemeClr val="tx1"/>
                </a:solidFill>
              </a:rPr>
              <a:t>main</a:t>
            </a:r>
            <a:r>
              <a:rPr lang="sv-SE" sz="2800" dirty="0">
                <a:solidFill>
                  <a:schemeClr val="tx1"/>
                </a:solidFill>
              </a:rPr>
              <a:t> workshop</a:t>
            </a:r>
          </a:p>
          <a:p>
            <a:r>
              <a:rPr lang="sv-SE" sz="2800" dirty="0">
                <a:solidFill>
                  <a:schemeClr val="tx1"/>
                </a:solidFill>
              </a:rPr>
              <a:t> 170 </a:t>
            </a:r>
            <a:r>
              <a:rPr lang="sv-SE" sz="2800" dirty="0" err="1">
                <a:solidFill>
                  <a:schemeClr val="tx1"/>
                </a:solidFill>
              </a:rPr>
              <a:t>sqm</a:t>
            </a:r>
            <a:endParaRPr lang="sv-SE" sz="2800" dirty="0">
              <a:solidFill>
                <a:schemeClr val="tx1"/>
              </a:solidFill>
            </a:endParaRPr>
          </a:p>
          <a:p>
            <a:r>
              <a:rPr lang="sv-SE" sz="2800" dirty="0" err="1">
                <a:solidFill>
                  <a:schemeClr val="tx1"/>
                </a:solidFill>
              </a:rPr>
              <a:t>Estimated</a:t>
            </a:r>
            <a:r>
              <a:rPr lang="sv-SE" sz="2800" dirty="0">
                <a:solidFill>
                  <a:schemeClr val="tx1"/>
                </a:solidFill>
              </a:rPr>
              <a:t> access in Q1 2021</a:t>
            </a:r>
          </a:p>
          <a:p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B7017-CA8C-7044-88A2-0D0CB443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C2A86-D2D1-8044-8960-F34279D9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829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880C74-AFA3-4F40-AD51-2887CD163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4" y="1422219"/>
            <a:ext cx="6197600" cy="53943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2C08E-2810-0E45-AB7F-FB04110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306AE8-2BDD-E749-8D74-3F2F73117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B02 building overview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BD0582-03B0-4F41-ACBF-833DF0ADF9E2}"/>
              </a:ext>
            </a:extLst>
          </p:cNvPr>
          <p:cNvCxnSpPr/>
          <p:nvPr/>
        </p:nvCxnSpPr>
        <p:spPr>
          <a:xfrm>
            <a:off x="4041494" y="3617088"/>
            <a:ext cx="318304" cy="509286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A9741B-B206-9F42-9BD7-CCBF4D98ADBF}"/>
              </a:ext>
            </a:extLst>
          </p:cNvPr>
          <p:cNvCxnSpPr>
            <a:cxnSpLocks/>
          </p:cNvCxnSpPr>
          <p:nvPr/>
        </p:nvCxnSpPr>
        <p:spPr>
          <a:xfrm flipV="1">
            <a:off x="4365586" y="3825432"/>
            <a:ext cx="519391" cy="312516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70FCEC-FB44-7C48-BB01-0E011065E53C}"/>
              </a:ext>
            </a:extLst>
          </p:cNvPr>
          <p:cNvCxnSpPr>
            <a:cxnSpLocks/>
          </p:cNvCxnSpPr>
          <p:nvPr/>
        </p:nvCxnSpPr>
        <p:spPr>
          <a:xfrm flipV="1">
            <a:off x="4016875" y="2928395"/>
            <a:ext cx="1089490" cy="640288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C39E65-E1FC-AF4A-93FE-FA0BABD34095}"/>
              </a:ext>
            </a:extLst>
          </p:cNvPr>
          <p:cNvCxnSpPr>
            <a:cxnSpLocks/>
          </p:cNvCxnSpPr>
          <p:nvPr/>
        </p:nvCxnSpPr>
        <p:spPr>
          <a:xfrm>
            <a:off x="5106366" y="2926474"/>
            <a:ext cx="202557" cy="346268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20726C-9B68-D941-BF9A-E10FFB221E68}"/>
              </a:ext>
            </a:extLst>
          </p:cNvPr>
          <p:cNvCxnSpPr>
            <a:cxnSpLocks/>
          </p:cNvCxnSpPr>
          <p:nvPr/>
        </p:nvCxnSpPr>
        <p:spPr>
          <a:xfrm flipH="1">
            <a:off x="4996406" y="3222416"/>
            <a:ext cx="312517" cy="192117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50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AA257-224D-1F4D-B251-08B72B25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ED2DE3-59F2-A34A-A687-632D735B1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02" y="1501369"/>
            <a:ext cx="8220933" cy="550692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68F0D-AC81-334F-A50B-0372D9DF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0F617-3B53-7E4B-A5E9-1DA341566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0658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BF0C0-5D17-2F47-8021-1D8DE8D79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 of Workshops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2A7B4-3108-4E44-81F3-3986F2D8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83C4FC-FDD9-CD4B-8CEB-44087D92996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36" y="1772816"/>
            <a:ext cx="10972800" cy="21253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7CDA8C-EAE7-3940-9AEE-D51F2597A273}"/>
              </a:ext>
            </a:extLst>
          </p:cNvPr>
          <p:cNvSpPr txBox="1"/>
          <p:nvPr/>
        </p:nvSpPr>
        <p:spPr>
          <a:xfrm>
            <a:off x="-1000000" y="7361995"/>
            <a:ext cx="4176464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C2F4E-77DA-6B40-9116-85A690A85540}"/>
              </a:ext>
            </a:extLst>
          </p:cNvPr>
          <p:cNvSpPr txBox="1"/>
          <p:nvPr/>
        </p:nvSpPr>
        <p:spPr>
          <a:xfrm>
            <a:off x="423764" y="4437112"/>
            <a:ext cx="3567608" cy="149046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SAD2CF – CF contact (Monika)</a:t>
            </a:r>
          </a:p>
          <a:p>
            <a:r>
              <a:rPr lang="en-GB" sz="2000" dirty="0"/>
              <a:t>BR  –  Building Responsible</a:t>
            </a:r>
          </a:p>
          <a:p>
            <a:pPr algn="l"/>
            <a:r>
              <a:rPr lang="en-GB" sz="2000" dirty="0"/>
              <a:t>AR – Area Responsible</a:t>
            </a:r>
          </a:p>
          <a:p>
            <a:pPr algn="l"/>
            <a:r>
              <a:rPr lang="en-GB" sz="2000" dirty="0"/>
              <a:t>SME – Subject Matter Experts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ADE6D-C797-2E4B-9223-C71F2C86F691}"/>
              </a:ext>
            </a:extLst>
          </p:cNvPr>
          <p:cNvSpPr txBox="1"/>
          <p:nvPr/>
        </p:nvSpPr>
        <p:spPr>
          <a:xfrm>
            <a:off x="422987" y="5796737"/>
            <a:ext cx="3384376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l"/>
            <a:r>
              <a:rPr lang="en-GB" sz="2000" dirty="0"/>
              <a:t>E03 – Alex Holmes</a:t>
            </a:r>
          </a:p>
          <a:p>
            <a:pPr algn="l"/>
            <a:r>
              <a:rPr lang="en-GB" sz="2000" dirty="0"/>
              <a:t>D04 – Harald Schneider</a:t>
            </a:r>
          </a:p>
          <a:p>
            <a:pPr algn="l"/>
            <a:r>
              <a:rPr lang="en-GB" sz="2000" dirty="0"/>
              <a:t>D08 – Malcolm Guthrie</a:t>
            </a:r>
          </a:p>
        </p:txBody>
      </p:sp>
      <p:pic>
        <p:nvPicPr>
          <p:cNvPr id="1026" name="Picture 2" descr="https://res.cloudinary.com/hrscywv4p/image/upload/c_limit,fl_lossy,h_300,w_300,f_auto,q_auto/v1/972550/aduavzf4vzwyrnbypkkb.png">
            <a:extLst>
              <a:ext uri="{FF2B5EF4-FFF2-40B4-BE49-F238E27FC236}">
                <a16:creationId xmlns:a16="http://schemas.microsoft.com/office/drawing/2014/main" id="{EE140755-FD0A-074E-8B15-4EB25E561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4437112"/>
            <a:ext cx="38100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045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defTabSz="315314"/>
            <a:r>
              <a:rPr lang="en-GB" sz="4000" b="1" dirty="0">
                <a:solidFill>
                  <a:srgbClr val="FFFFFF"/>
                </a:solidFill>
              </a:rPr>
              <a:t>E03</a:t>
            </a:r>
            <a:endParaRPr lang="sv-SE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A66806E-BF27-A64B-8A19-A7E85A2092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FA5C2-BBCE-3046-ADFD-9A768D02D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for STAP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C9FBA-E650-B247-8026-A3379A975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Layout reasonable?</a:t>
            </a:r>
          </a:p>
          <a:p>
            <a:r>
              <a:rPr lang="en-GB" sz="2800" dirty="0"/>
              <a:t>Utility supplies, enough?</a:t>
            </a:r>
          </a:p>
          <a:p>
            <a:r>
              <a:rPr lang="en-GB" sz="2800" dirty="0"/>
              <a:t>Cranes</a:t>
            </a:r>
          </a:p>
          <a:p>
            <a:pPr lvl="1"/>
            <a:r>
              <a:rPr lang="en-GB" sz="2500" dirty="0"/>
              <a:t>Beam vs XY, investment priorities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D2269-C009-7446-AA78-0429FA72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921BE7-7814-A34C-BA10-7461EE386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859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803DF6-2408-9240-B949-2DBAA56D7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cases E03 100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56238A-A22F-A544-995A-E20A07309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Sample environment system preparation</a:t>
            </a:r>
          </a:p>
          <a:p>
            <a:r>
              <a:rPr lang="en-GB" sz="2800" dirty="0"/>
              <a:t>Cryomagnet testing (requires non-magnetic area)</a:t>
            </a:r>
          </a:p>
          <a:p>
            <a:r>
              <a:rPr lang="en-GB" sz="2800" dirty="0"/>
              <a:t>Cryogen filling</a:t>
            </a:r>
          </a:p>
          <a:p>
            <a:r>
              <a:rPr lang="en-GB" sz="2800" dirty="0"/>
              <a:t>Furnace testing and maintenance</a:t>
            </a:r>
          </a:p>
          <a:p>
            <a:r>
              <a:rPr lang="en-GB" sz="2800" dirty="0"/>
              <a:t>Alignment</a:t>
            </a:r>
          </a:p>
          <a:p>
            <a:r>
              <a:rPr lang="en-GB" sz="2800" dirty="0"/>
              <a:t>Pumping and leak checking</a:t>
            </a:r>
          </a:p>
          <a:p>
            <a:r>
              <a:rPr lang="en-GB" sz="2800" dirty="0"/>
              <a:t>Wiring and soldering</a:t>
            </a:r>
          </a:p>
          <a:p>
            <a:r>
              <a:rPr lang="en-GB" sz="2800" dirty="0"/>
              <a:t>Welding and brazing</a:t>
            </a:r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46B682-5B26-7540-A979-AE931857E9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84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95583440-66BD-BB4E-866B-7108F8EE0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28047"/>
            <a:ext cx="5688632" cy="688911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A984DC-D5BF-9943-B26E-7A5842ED0E1E}"/>
              </a:ext>
            </a:extLst>
          </p:cNvPr>
          <p:cNvSpPr txBox="1"/>
          <p:nvPr/>
        </p:nvSpPr>
        <p:spPr>
          <a:xfrm>
            <a:off x="7752184" y="4149080"/>
            <a:ext cx="3195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Non-magnetic floor + 2 columns</a:t>
            </a:r>
          </a:p>
        </p:txBody>
      </p:sp>
    </p:spTree>
    <p:extLst>
      <p:ext uri="{BB962C8B-B14F-4D97-AF65-F5344CB8AC3E}">
        <p14:creationId xmlns:p14="http://schemas.microsoft.com/office/powerpoint/2010/main" val="3714468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7B8A9-8867-0B4C-8115-06ED90A7E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37"/>
            <a:ext cx="12192000" cy="6029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ED0FFB-B024-8C4A-BAE1-BB2676025F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r="33903"/>
          <a:stretch/>
        </p:blipFill>
        <p:spPr>
          <a:xfrm>
            <a:off x="8328248" y="908720"/>
            <a:ext cx="3456384" cy="339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446AE-6F39-134C-9D52-D34DECC54616}"/>
              </a:ext>
            </a:extLst>
          </p:cNvPr>
          <p:cNvSpPr txBox="1"/>
          <p:nvPr/>
        </p:nvSpPr>
        <p:spPr>
          <a:xfrm>
            <a:off x="2135560" y="1700808"/>
            <a:ext cx="180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 cranes installed</a:t>
            </a:r>
          </a:p>
        </p:txBody>
      </p:sp>
    </p:spTree>
    <p:extLst>
      <p:ext uri="{BB962C8B-B14F-4D97-AF65-F5344CB8AC3E}">
        <p14:creationId xmlns:p14="http://schemas.microsoft.com/office/powerpoint/2010/main" val="3694287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cases E03 110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Mechatronics development</a:t>
            </a:r>
          </a:p>
          <a:p>
            <a:r>
              <a:rPr lang="en-GB" sz="2800" dirty="0"/>
              <a:t>Soldering (hot work)</a:t>
            </a:r>
          </a:p>
          <a:p>
            <a:r>
              <a:rPr lang="en-GB" sz="2800" dirty="0"/>
              <a:t>Pressure assembly &amp; testing</a:t>
            </a:r>
          </a:p>
          <a:p>
            <a:r>
              <a:rPr lang="en-GB" sz="2800" dirty="0"/>
              <a:t>Storage</a:t>
            </a:r>
          </a:p>
          <a:p>
            <a:r>
              <a:rPr lang="en-GB" sz="2800" dirty="0"/>
              <a:t>Destructive testing</a:t>
            </a:r>
          </a:p>
          <a:p>
            <a:r>
              <a:rPr lang="en-GB" sz="2800" dirty="0"/>
              <a:t>Mechanical workshop</a:t>
            </a:r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4298</TotalTime>
  <Words>648</Words>
  <Application>Microsoft Macintosh PowerPoint</Application>
  <PresentationFormat>Widescreen</PresentationFormat>
  <Paragraphs>144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Office-tema</vt:lpstr>
      <vt:lpstr>2_Anpassad formgivning</vt:lpstr>
      <vt:lpstr>1_Office Theme</vt:lpstr>
      <vt:lpstr>Sample Environment Workshops</vt:lpstr>
      <vt:lpstr>Buildings hand-over (Labs &amp; Workshops)</vt:lpstr>
      <vt:lpstr>Organisation of Workshops</vt:lpstr>
      <vt:lpstr>E03</vt:lpstr>
      <vt:lpstr>Questions for STAP</vt:lpstr>
      <vt:lpstr>Use cases E03 100</vt:lpstr>
      <vt:lpstr>PowerPoint Presentation</vt:lpstr>
      <vt:lpstr>PowerPoint Presentation</vt:lpstr>
      <vt:lpstr>Use cases E03 110</vt:lpstr>
      <vt:lpstr>PowerPoint Presentation</vt:lpstr>
      <vt:lpstr>PowerPoint Presentation</vt:lpstr>
      <vt:lpstr>E03 - MESI</vt:lpstr>
      <vt:lpstr>E03 - MESI</vt:lpstr>
      <vt:lpstr>D04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B02</vt:lpstr>
      <vt:lpstr>B02 building. SE Workshop. </vt:lpstr>
      <vt:lpstr>B02 SE workshop</vt:lpstr>
      <vt:lpstr>B02 building overview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E03</dc:title>
  <dc:creator>Alex Holmes</dc:creator>
  <cp:lastModifiedBy>Alex Holmes</cp:lastModifiedBy>
  <cp:revision>30</cp:revision>
  <dcterms:created xsi:type="dcterms:W3CDTF">2019-02-26T12:34:38Z</dcterms:created>
  <dcterms:modified xsi:type="dcterms:W3CDTF">2019-04-02T14:23:00Z</dcterms:modified>
</cp:coreProperties>
</file>