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8"/>
  </p:notesMasterIdLst>
  <p:sldIdLst>
    <p:sldId id="351" r:id="rId3"/>
    <p:sldId id="352" r:id="rId4"/>
    <p:sldId id="360" r:id="rId5"/>
    <p:sldId id="370" r:id="rId6"/>
    <p:sldId id="371"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43" autoAdjust="0"/>
  </p:normalViewPr>
  <p:slideViewPr>
    <p:cSldViewPr>
      <p:cViewPr varScale="1">
        <p:scale>
          <a:sx n="76" d="100"/>
          <a:sy n="76" d="100"/>
        </p:scale>
        <p:origin x="72" y="317"/>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2019-04-01</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01/04/2019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01/04/2019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01/04/2019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2019-04-01</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algn="ctr" defTabSz="315314"/>
            <a:r>
              <a:rPr lang="en-GB" sz="4000" b="1" dirty="0" smtClean="0">
                <a:solidFill>
                  <a:srgbClr val="FFFFFF"/>
                </a:solidFill>
              </a:rPr>
              <a:t>SULF activities</a:t>
            </a:r>
            <a:br>
              <a:rPr lang="en-GB" sz="4000" b="1" dirty="0" smtClean="0">
                <a:solidFill>
                  <a:srgbClr val="FFFFFF"/>
                </a:solidFill>
              </a:rPr>
            </a:br>
            <a:r>
              <a:rPr lang="en-GB" sz="4000" b="1" dirty="0" smtClean="0">
                <a:solidFill>
                  <a:srgbClr val="FFFFFF"/>
                </a:solidFill>
              </a:rPr>
              <a:t>-ONE chemistry lab for ESS</a:t>
            </a: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smtClean="0">
                <a:solidFill>
                  <a:srgbClr val="FFFFFF"/>
                </a:solidFill>
              </a:rPr>
              <a:t>Monika Hartl	</a:t>
            </a:r>
            <a:r>
              <a:rPr lang="sv-SE" sz="1800" dirty="0" smtClean="0">
                <a:solidFill>
                  <a:srgbClr val="FFFFFF"/>
                </a:solidFill>
              </a:rPr>
              <a:t>, Katrin Michel, Melissa Sharp </a:t>
            </a:r>
            <a:endParaRPr lang="sv-SE" sz="1800" dirty="0">
              <a:solidFill>
                <a:srgbClr val="FFFFFF"/>
              </a:solidFill>
            </a:endParaRPr>
          </a:p>
          <a:p>
            <a:pPr defTabSz="315314"/>
            <a:endParaRPr lang="en-US" sz="14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Date</a:t>
            </a:r>
            <a:endParaRPr lang="en-GB" sz="1200" dirty="0">
              <a:solidFill>
                <a:srgbClr val="FFFFFF"/>
              </a:solidFill>
            </a:endParaRPr>
          </a:p>
          <a:p>
            <a:endParaRPr lang="sv-SE" dirty="0"/>
          </a:p>
        </p:txBody>
      </p:sp>
    </p:spTree>
    <p:extLst>
      <p:ext uri="{BB962C8B-B14F-4D97-AF65-F5344CB8AC3E}">
        <p14:creationId xmlns:p14="http://schemas.microsoft.com/office/powerpoint/2010/main" val="2854007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
        <p:nvSpPr>
          <p:cNvPr id="6" name="Title 5"/>
          <p:cNvSpPr>
            <a:spLocks noGrp="1"/>
          </p:cNvSpPr>
          <p:nvPr>
            <p:ph type="title"/>
          </p:nvPr>
        </p:nvSpPr>
        <p:spPr/>
        <p:txBody>
          <a:bodyPr/>
          <a:lstStyle/>
          <a:p>
            <a:r>
              <a:rPr lang="en-US" dirty="0" smtClean="0"/>
              <a:t>SULF = one chemistry lab for ESS</a:t>
            </a:r>
            <a:endParaRPr lang="en-US" dirty="0"/>
          </a:p>
        </p:txBody>
      </p:sp>
      <p:sp>
        <p:nvSpPr>
          <p:cNvPr id="7" name="Text Placeholder 6"/>
          <p:cNvSpPr>
            <a:spLocks noGrp="1"/>
          </p:cNvSpPr>
          <p:nvPr>
            <p:ph type="body" sz="quarter" idx="13"/>
          </p:nvPr>
        </p:nvSpPr>
        <p:spPr/>
        <p:txBody>
          <a:bodyPr/>
          <a:lstStyle/>
          <a:p>
            <a:endParaRPr lang="en-US"/>
          </a:p>
        </p:txBody>
      </p:sp>
      <p:sp>
        <p:nvSpPr>
          <p:cNvPr id="3" name="Content Placeholder 2"/>
          <p:cNvSpPr>
            <a:spLocks noGrp="1"/>
          </p:cNvSpPr>
          <p:nvPr>
            <p:ph idx="4294967295"/>
          </p:nvPr>
        </p:nvSpPr>
        <p:spPr>
          <a:xfrm>
            <a:off x="551384" y="1781175"/>
            <a:ext cx="10972800" cy="4344988"/>
          </a:xfrm>
        </p:spPr>
        <p:txBody>
          <a:bodyPr>
            <a:normAutofit fontScale="85000" lnSpcReduction="20000"/>
          </a:bodyPr>
          <a:lstStyle/>
          <a:p>
            <a:pPr marL="0" indent="0">
              <a:buNone/>
            </a:pPr>
            <a:r>
              <a:rPr lang="en-US" dirty="0" smtClean="0"/>
              <a:t>REASONS to have one chemistry lab for all </a:t>
            </a:r>
            <a:r>
              <a:rPr lang="en-US" dirty="0" smtClean="0"/>
              <a:t>ESS instead of several small scale labs in each division:</a:t>
            </a:r>
            <a:endParaRPr lang="en-US" dirty="0" smtClean="0"/>
          </a:p>
          <a:p>
            <a:r>
              <a:rPr lang="en-US" dirty="0" smtClean="0"/>
              <a:t>The </a:t>
            </a:r>
            <a:r>
              <a:rPr lang="en-US" b="1" dirty="0" smtClean="0"/>
              <a:t>expertise is and will be in </a:t>
            </a:r>
            <a:r>
              <a:rPr lang="en-US" b="1" dirty="0" smtClean="0"/>
              <a:t>SULF</a:t>
            </a:r>
            <a:r>
              <a:rPr lang="en-US" dirty="0" smtClean="0"/>
              <a:t> </a:t>
            </a:r>
            <a:r>
              <a:rPr lang="en-US" dirty="0" smtClean="0"/>
              <a:t>as shown by various involvements, nationally and internationally.</a:t>
            </a:r>
            <a:endParaRPr lang="en-US" dirty="0" smtClean="0"/>
          </a:p>
          <a:p>
            <a:r>
              <a:rPr lang="en-US" dirty="0" smtClean="0"/>
              <a:t>Having to go to an outside lab </a:t>
            </a:r>
            <a:r>
              <a:rPr lang="en-US" dirty="0" smtClean="0"/>
              <a:t>is expensive and takes </a:t>
            </a:r>
            <a:r>
              <a:rPr lang="en-US" dirty="0" smtClean="0"/>
              <a:t>longer.</a:t>
            </a:r>
            <a:endParaRPr lang="en-US" dirty="0" smtClean="0"/>
          </a:p>
          <a:p>
            <a:r>
              <a:rPr lang="en-US" dirty="0" smtClean="0"/>
              <a:t>Activated materials cannot easily be sent outside.</a:t>
            </a:r>
          </a:p>
          <a:p>
            <a:endParaRPr lang="en-US" dirty="0" smtClean="0"/>
          </a:p>
          <a:p>
            <a:pPr marL="0" indent="0">
              <a:buNone/>
            </a:pPr>
            <a:r>
              <a:rPr lang="en-US" dirty="0" smtClean="0"/>
              <a:t>We have the expertise and the experience </a:t>
            </a:r>
          </a:p>
          <a:p>
            <a:r>
              <a:rPr lang="en-US" dirty="0" smtClean="0"/>
              <a:t>Neutron scattering and working at chemistry labs of neutron sources (with involvement of chemistry work for accelerator and target)</a:t>
            </a:r>
          </a:p>
          <a:p>
            <a:r>
              <a:rPr lang="en-US" b="1" dirty="0" smtClean="0"/>
              <a:t>Internal and external collaborations/projects</a:t>
            </a:r>
            <a:endParaRPr lang="en-US" b="1" dirty="0"/>
          </a:p>
          <a:p>
            <a:r>
              <a:rPr lang="en-US" dirty="0" smtClean="0"/>
              <a:t>Very close collaborations with sample environment and materials group will benefit both sides.</a:t>
            </a:r>
            <a:endParaRPr lang="en-US" dirty="0"/>
          </a:p>
          <a:p>
            <a:endParaRPr lang="en-US" dirty="0" smtClean="0"/>
          </a:p>
          <a:p>
            <a:pPr marL="0" indent="0">
              <a:buNone/>
            </a:pPr>
            <a:r>
              <a:rPr lang="en-US" dirty="0" smtClean="0"/>
              <a:t>External collaborations , grants, projects</a:t>
            </a:r>
          </a:p>
          <a:p>
            <a:r>
              <a:rPr lang="en-US" dirty="0" smtClean="0"/>
              <a:t>Will help us build </a:t>
            </a:r>
            <a:r>
              <a:rPr lang="en-US" dirty="0" smtClean="0"/>
              <a:t>up </a:t>
            </a:r>
            <a:r>
              <a:rPr lang="en-US" dirty="0" smtClean="0"/>
              <a:t>a user base in Sweden by educating </a:t>
            </a:r>
            <a:r>
              <a:rPr lang="en-US" dirty="0" smtClean="0"/>
              <a:t>local users on neutron </a:t>
            </a:r>
            <a:r>
              <a:rPr lang="en-US" dirty="0" smtClean="0"/>
              <a:t>scattering and assisting with their </a:t>
            </a:r>
            <a:r>
              <a:rPr lang="en-US" dirty="0" err="1" smtClean="0"/>
              <a:t>beamtime</a:t>
            </a:r>
            <a:r>
              <a:rPr lang="en-US" dirty="0" smtClean="0"/>
              <a:t> preparation  </a:t>
            </a:r>
            <a:r>
              <a:rPr lang="en-150" dirty="0" smtClean="0"/>
              <a:t>–</a:t>
            </a:r>
            <a:r>
              <a:rPr lang="en-US" dirty="0" smtClean="0"/>
              <a:t>&gt; </a:t>
            </a:r>
            <a:r>
              <a:rPr lang="en-US" dirty="0" smtClean="0"/>
              <a:t>SULF benefit: equipment, </a:t>
            </a:r>
            <a:r>
              <a:rPr lang="en-US" dirty="0" smtClean="0"/>
              <a:t>“advertisement” and gaining expertise</a:t>
            </a:r>
            <a:endParaRPr lang="en-US" dirty="0" smtClean="0"/>
          </a:p>
          <a:p>
            <a:r>
              <a:rPr lang="en-US" dirty="0" smtClean="0"/>
              <a:t>Will and is assisting us in buying </a:t>
            </a:r>
            <a:r>
              <a:rPr lang="en-US" dirty="0" err="1" smtClean="0"/>
              <a:t>equipmen</a:t>
            </a:r>
            <a:endParaRPr lang="en-US" dirty="0" smtClean="0"/>
          </a:p>
        </p:txBody>
      </p:sp>
    </p:spTree>
    <p:extLst>
      <p:ext uri="{BB962C8B-B14F-4D97-AF65-F5344CB8AC3E}">
        <p14:creationId xmlns:p14="http://schemas.microsoft.com/office/powerpoint/2010/main" val="308707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the in-house experts</a:t>
            </a:r>
            <a:endParaRPr lang="en-US" dirty="0"/>
          </a:p>
        </p:txBody>
      </p:sp>
      <p:sp>
        <p:nvSpPr>
          <p:cNvPr id="3" name="Content Placeholder 2"/>
          <p:cNvSpPr>
            <a:spLocks noGrp="1"/>
          </p:cNvSpPr>
          <p:nvPr>
            <p:ph idx="1"/>
          </p:nvPr>
        </p:nvSpPr>
        <p:spPr>
          <a:xfrm>
            <a:off x="263352" y="1484784"/>
            <a:ext cx="10972800" cy="5189661"/>
          </a:xfrm>
        </p:spPr>
        <p:txBody>
          <a:bodyPr/>
          <a:lstStyle/>
          <a:p>
            <a:r>
              <a:rPr lang="en-US" dirty="0" smtClean="0"/>
              <a:t>Ortho/</a:t>
            </a:r>
            <a:r>
              <a:rPr lang="en-US" dirty="0" err="1" smtClean="0"/>
              <a:t>parahydrogen</a:t>
            </a:r>
            <a:r>
              <a:rPr lang="en-US" dirty="0" smtClean="0"/>
              <a:t> online diagnostics for TD</a:t>
            </a:r>
          </a:p>
          <a:p>
            <a:r>
              <a:rPr lang="en-US" dirty="0" smtClean="0"/>
              <a:t>Synthesis and characterization of luminescence screen materials for target (AD)</a:t>
            </a:r>
          </a:p>
          <a:p>
            <a:r>
              <a:rPr lang="en-US" dirty="0" smtClean="0"/>
              <a:t>Advisor for TD on water chemistry and diagnostics (pH, conductivity, AAS</a:t>
            </a:r>
            <a:r>
              <a:rPr lang="en-150" dirty="0" smtClean="0"/>
              <a:t>…</a:t>
            </a:r>
            <a:r>
              <a:rPr lang="en-US" dirty="0" smtClean="0"/>
              <a:t>)</a:t>
            </a:r>
          </a:p>
          <a:p>
            <a:r>
              <a:rPr lang="en-US" dirty="0" smtClean="0"/>
              <a:t>Small tasks for SD, TD, AD: cleaning, analysis, guidance/assistance for small laboratory tasks</a:t>
            </a:r>
            <a:r>
              <a:rPr lang="en-150" dirty="0" smtClean="0"/>
              <a:t>…</a:t>
            </a:r>
            <a:r>
              <a:rPr lang="en-US" dirty="0" smtClean="0"/>
              <a:t>, debris from the ion source,</a:t>
            </a:r>
            <a:r>
              <a:rPr lang="en-150" dirty="0" smtClean="0"/>
              <a:t>…</a:t>
            </a:r>
            <a:endParaRPr lang="en-US" dirty="0" smtClean="0"/>
          </a:p>
          <a:p>
            <a:endParaRPr lang="en-US" dirty="0" smtClean="0"/>
          </a:p>
          <a:p>
            <a:pPr marL="0" indent="0">
              <a:buNone/>
            </a:pPr>
            <a:r>
              <a:rPr lang="en-US" dirty="0" smtClean="0"/>
              <a:t>We are currently establishing ourselves and are becoming “known” in ESS. This is a step in the direction that we want to go:</a:t>
            </a:r>
            <a:endParaRPr lang="en-US" dirty="0"/>
          </a:p>
          <a:p>
            <a:r>
              <a:rPr lang="en-US" dirty="0" smtClean="0"/>
              <a:t>Well-working chemistry laboratories at user facilities offer more than just a place with glassware and instrumentation (see STFC ISIS labs), they offer assistance and knowledge. Other well equipped labs (also at an European User Facility) have little use as the users are left to fend for themselves.</a:t>
            </a:r>
          </a:p>
          <a:p>
            <a:r>
              <a:rPr lang="en-US" dirty="0" smtClean="0"/>
              <a:t>We cannot offer extensive service to every user, but we can do a lot to enhance and sometimes to “save” experiments.</a:t>
            </a:r>
            <a:endParaRPr lang="en-US" dirty="0"/>
          </a:p>
          <a:p>
            <a:pPr marL="0" indent="0">
              <a:buNone/>
            </a:pPr>
            <a:endParaRPr lang="en-US" dirty="0" smtClean="0"/>
          </a:p>
          <a:p>
            <a:pPr>
              <a:buFontTx/>
              <a:buChar char="-"/>
            </a:pPr>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3</a:t>
            </a:fld>
            <a:endParaRPr lang="en-GB"/>
          </a:p>
        </p:txBody>
      </p:sp>
    </p:spTree>
    <p:extLst>
      <p:ext uri="{BB962C8B-B14F-4D97-AF65-F5344CB8AC3E}">
        <p14:creationId xmlns:p14="http://schemas.microsoft.com/office/powerpoint/2010/main" val="4147344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ESS-Internal Collaborations</a:t>
            </a:r>
            <a:endParaRPr lang="en-US" dirty="0"/>
          </a:p>
        </p:txBody>
      </p:sp>
      <p:sp>
        <p:nvSpPr>
          <p:cNvPr id="3" name="Content Placeholder 2"/>
          <p:cNvSpPr>
            <a:spLocks noGrp="1"/>
          </p:cNvSpPr>
          <p:nvPr>
            <p:ph idx="1"/>
          </p:nvPr>
        </p:nvSpPr>
        <p:spPr>
          <a:xfrm>
            <a:off x="300159" y="1622610"/>
            <a:ext cx="10972800" cy="4974742"/>
          </a:xfrm>
        </p:spPr>
        <p:txBody>
          <a:bodyPr/>
          <a:lstStyle/>
          <a:p>
            <a:pPr marL="0" indent="0">
              <a:buNone/>
            </a:pPr>
            <a:r>
              <a:rPr lang="en-US" dirty="0"/>
              <a:t>Internal collaborations:</a:t>
            </a:r>
          </a:p>
          <a:p>
            <a:pPr>
              <a:buFontTx/>
              <a:buChar char="-"/>
            </a:pPr>
            <a:r>
              <a:rPr lang="en-US" dirty="0"/>
              <a:t>Ortho-</a:t>
            </a:r>
            <a:r>
              <a:rPr lang="en-US" dirty="0" err="1"/>
              <a:t>parahydrogen</a:t>
            </a:r>
            <a:r>
              <a:rPr lang="en-US" dirty="0"/>
              <a:t> (TD, FZ </a:t>
            </a:r>
            <a:r>
              <a:rPr lang="en-US" dirty="0" err="1"/>
              <a:t>Jülich</a:t>
            </a:r>
            <a:r>
              <a:rPr lang="en-US" dirty="0"/>
              <a:t>, SNS, JPARC)</a:t>
            </a:r>
          </a:p>
          <a:p>
            <a:pPr>
              <a:buFontTx/>
              <a:buChar char="-"/>
            </a:pPr>
            <a:r>
              <a:rPr lang="en-US" dirty="0"/>
              <a:t>Luminescence Screen (AD, SNS)</a:t>
            </a:r>
          </a:p>
          <a:p>
            <a:pPr>
              <a:buFontTx/>
              <a:buChar char="-"/>
            </a:pPr>
            <a:r>
              <a:rPr lang="en-US" dirty="0"/>
              <a:t>Beryllium Reflector (TD)</a:t>
            </a:r>
          </a:p>
          <a:p>
            <a:pPr>
              <a:buFontTx/>
              <a:buChar char="-"/>
            </a:pPr>
            <a:r>
              <a:rPr lang="en-US" dirty="0"/>
              <a:t>Electrochemistry (SD 0 FLUCO)</a:t>
            </a:r>
          </a:p>
          <a:p>
            <a:pPr>
              <a:buFontTx/>
              <a:buChar char="-"/>
            </a:pPr>
            <a:r>
              <a:rPr lang="en-US" dirty="0"/>
              <a:t>Levitator (SD -FLUCO, DEMAX?)</a:t>
            </a:r>
          </a:p>
          <a:p>
            <a:pPr>
              <a:buFontTx/>
              <a:buChar char="-"/>
            </a:pPr>
            <a:r>
              <a:rPr lang="en-US" dirty="0"/>
              <a:t>Irradiated greases (TD, U Brescia, Lena Reactor)</a:t>
            </a:r>
          </a:p>
          <a:p>
            <a:pPr>
              <a:buFontTx/>
              <a:buChar char="-"/>
            </a:pPr>
            <a:r>
              <a:rPr lang="en-US" dirty="0"/>
              <a:t>Densified Wood (AD</a:t>
            </a:r>
            <a:r>
              <a:rPr lang="en-US" dirty="0" smtClean="0"/>
              <a:t>)</a:t>
            </a:r>
          </a:p>
          <a:p>
            <a:pPr>
              <a:buFontTx/>
              <a:buChar char="-"/>
            </a:pPr>
            <a:r>
              <a:rPr lang="en-US" dirty="0" smtClean="0"/>
              <a:t>Gas </a:t>
            </a:r>
            <a:r>
              <a:rPr lang="en-US" dirty="0" smtClean="0"/>
              <a:t>handling (SD-FLUCO</a:t>
            </a:r>
            <a:r>
              <a:rPr lang="en-US" dirty="0" smtClean="0"/>
              <a:t>)</a:t>
            </a:r>
          </a:p>
          <a:p>
            <a:pPr>
              <a:buFontTx/>
              <a:buChar char="-"/>
            </a:pPr>
            <a:endParaRPr lang="en-US" dirty="0"/>
          </a:p>
          <a:p>
            <a:pPr marL="0" indent="0">
              <a:buNone/>
            </a:pPr>
            <a:r>
              <a:rPr lang="en-US" dirty="0"/>
              <a:t>FLUCO collaboration will intensify (</a:t>
            </a:r>
            <a:r>
              <a:rPr lang="en-US" dirty="0" smtClean="0"/>
              <a:t>shared </a:t>
            </a:r>
            <a:r>
              <a:rPr lang="en-US" dirty="0"/>
              <a:t>TA</a:t>
            </a:r>
            <a:r>
              <a:rPr lang="en-US" dirty="0" smtClean="0"/>
              <a:t>)</a:t>
            </a:r>
          </a:p>
          <a:p>
            <a:pPr marL="0" indent="0">
              <a:buNone/>
            </a:pPr>
            <a:r>
              <a:rPr lang="en-US" dirty="0" smtClean="0"/>
              <a:t>Materials Group collaboration will also deepen (SEM-postdoc)</a:t>
            </a: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4</a:t>
            </a:fld>
            <a:endParaRPr lang="en-GB"/>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46113" t="21032" r="16790" b="17320"/>
          <a:stretch/>
        </p:blipFill>
        <p:spPr>
          <a:xfrm>
            <a:off x="9840602" y="4173194"/>
            <a:ext cx="2188596" cy="2045861"/>
          </a:xfrm>
          <a:prstGeom prst="rect">
            <a:avLst/>
          </a:prstGeom>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38975" t="7524" r="24801" b="32277"/>
          <a:stretch/>
        </p:blipFill>
        <p:spPr>
          <a:xfrm>
            <a:off x="7648633" y="4173195"/>
            <a:ext cx="2188597" cy="2045861"/>
          </a:xfrm>
          <a:prstGeom prst="rect">
            <a:avLst/>
          </a:prstGeom>
        </p:spPr>
      </p:pic>
      <p:sp>
        <p:nvSpPr>
          <p:cNvPr id="8" name="TextBox 7"/>
          <p:cNvSpPr txBox="1"/>
          <p:nvPr/>
        </p:nvSpPr>
        <p:spPr>
          <a:xfrm>
            <a:off x="7648633" y="6219055"/>
            <a:ext cx="4280201" cy="584775"/>
          </a:xfrm>
          <a:prstGeom prst="rect">
            <a:avLst/>
          </a:prstGeom>
          <a:noFill/>
        </p:spPr>
        <p:txBody>
          <a:bodyPr wrap="square" rtlCol="0">
            <a:spAutoFit/>
          </a:bodyPr>
          <a:lstStyle/>
          <a:p>
            <a:r>
              <a:rPr lang="en-US" sz="1600" i="1" dirty="0" smtClean="0"/>
              <a:t>Solid (10K) </a:t>
            </a:r>
            <a:r>
              <a:rPr lang="en-US" sz="1600" i="1" dirty="0"/>
              <a:t>and </a:t>
            </a:r>
            <a:r>
              <a:rPr lang="en-US" sz="1600" i="1" dirty="0" smtClean="0"/>
              <a:t>liquid </a:t>
            </a:r>
            <a:r>
              <a:rPr lang="en-US" sz="1600" i="1" dirty="0"/>
              <a:t>hydrogen </a:t>
            </a:r>
            <a:r>
              <a:rPr lang="en-US" sz="1600" i="1" dirty="0" smtClean="0"/>
              <a:t>(16K)</a:t>
            </a:r>
            <a:br>
              <a:rPr lang="en-US" sz="1600" i="1" dirty="0" smtClean="0"/>
            </a:br>
            <a:r>
              <a:rPr lang="en-US" sz="1600" i="1" dirty="0" smtClean="0"/>
              <a:t>Raman Spectroscopy at low temperatures</a:t>
            </a:r>
            <a:endParaRPr lang="en-US" sz="1600" i="1" dirty="0"/>
          </a:p>
        </p:txBody>
      </p:sp>
      <p:sp>
        <p:nvSpPr>
          <p:cNvPr id="9" name="TextBox 8"/>
          <p:cNvSpPr txBox="1"/>
          <p:nvPr/>
        </p:nvSpPr>
        <p:spPr>
          <a:xfrm>
            <a:off x="7648633" y="3812864"/>
            <a:ext cx="3624326" cy="338554"/>
          </a:xfrm>
          <a:prstGeom prst="rect">
            <a:avLst/>
          </a:prstGeom>
          <a:noFill/>
        </p:spPr>
        <p:txBody>
          <a:bodyPr wrap="none" rtlCol="0">
            <a:spAutoFit/>
          </a:bodyPr>
          <a:lstStyle/>
          <a:p>
            <a:r>
              <a:rPr lang="en-US" sz="1600" i="1" dirty="0" smtClean="0"/>
              <a:t>Glovebox providing an inert environment.</a:t>
            </a:r>
            <a:endParaRPr lang="en-US" sz="1600" i="1" dirty="0"/>
          </a:p>
        </p:txBody>
      </p:sp>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8039" t="5334" r="15137" b="5412"/>
          <a:stretch/>
        </p:blipFill>
        <p:spPr>
          <a:xfrm>
            <a:off x="7758338" y="1500969"/>
            <a:ext cx="4032447" cy="2356208"/>
          </a:xfrm>
          <a:prstGeom prst="rect">
            <a:avLst/>
          </a:prstGeom>
        </p:spPr>
      </p:pic>
    </p:spTree>
    <p:extLst>
      <p:ext uri="{BB962C8B-B14F-4D97-AF65-F5344CB8AC3E}">
        <p14:creationId xmlns:p14="http://schemas.microsoft.com/office/powerpoint/2010/main" val="19737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collaborations</a:t>
            </a:r>
            <a:endParaRPr lang="en-US" dirty="0"/>
          </a:p>
        </p:txBody>
      </p:sp>
      <p:sp>
        <p:nvSpPr>
          <p:cNvPr id="3" name="Content Placeholder 2"/>
          <p:cNvSpPr>
            <a:spLocks noGrp="1"/>
          </p:cNvSpPr>
          <p:nvPr>
            <p:ph idx="1"/>
          </p:nvPr>
        </p:nvSpPr>
        <p:spPr>
          <a:xfrm>
            <a:off x="21817" y="1484784"/>
            <a:ext cx="6683403" cy="5373216"/>
          </a:xfrm>
        </p:spPr>
        <p:txBody>
          <a:bodyPr/>
          <a:lstStyle/>
          <a:p>
            <a:r>
              <a:rPr lang="en-US" dirty="0" smtClean="0"/>
              <a:t>Physics Department (combustion physics), Lund University (F. </a:t>
            </a:r>
            <a:r>
              <a:rPr lang="en-US" dirty="0" err="1" smtClean="0"/>
              <a:t>Oessler</a:t>
            </a:r>
            <a:r>
              <a:rPr lang="en-US" dirty="0" smtClean="0"/>
              <a:t>)</a:t>
            </a:r>
          </a:p>
          <a:p>
            <a:pPr lvl="1"/>
            <a:r>
              <a:rPr lang="en-US" dirty="0" smtClean="0"/>
              <a:t>Assistance in sample modification and for </a:t>
            </a:r>
            <a:r>
              <a:rPr lang="en-US" dirty="0" err="1" smtClean="0"/>
              <a:t>beamtime</a:t>
            </a:r>
            <a:r>
              <a:rPr lang="en-US" dirty="0" smtClean="0"/>
              <a:t> (one joint grant proposal submitted)</a:t>
            </a:r>
          </a:p>
          <a:p>
            <a:r>
              <a:rPr lang="en-US" dirty="0" smtClean="0"/>
              <a:t>Swedish Water Research</a:t>
            </a:r>
          </a:p>
          <a:p>
            <a:pPr lvl="1"/>
            <a:r>
              <a:rPr lang="en-US" dirty="0" smtClean="0"/>
              <a:t>One successful grant with </a:t>
            </a:r>
            <a:r>
              <a:rPr lang="en-US" dirty="0" err="1" smtClean="0"/>
              <a:t>Vinnova</a:t>
            </a:r>
            <a:r>
              <a:rPr lang="en-US" dirty="0" smtClean="0"/>
              <a:t> (</a:t>
            </a:r>
            <a:r>
              <a:rPr lang="en-150" dirty="0" smtClean="0"/>
              <a:t>€</a:t>
            </a:r>
            <a:r>
              <a:rPr lang="en-US" dirty="0" smtClean="0"/>
              <a:t>50k/1 year) - </a:t>
            </a:r>
            <a:r>
              <a:rPr lang="en-GB" dirty="0"/>
              <a:t>Maria Rindelöv </a:t>
            </a:r>
            <a:r>
              <a:rPr lang="en-GB" dirty="0" smtClean="0"/>
              <a:t>(lab technician, 100</a:t>
            </a:r>
            <a:r>
              <a:rPr lang="en-GB" dirty="0"/>
              <a:t>% grant money: 3 month Q2, </a:t>
            </a:r>
            <a:r>
              <a:rPr lang="en-GB" dirty="0" smtClean="0"/>
              <a:t>2019)</a:t>
            </a:r>
            <a:endParaRPr lang="en-US" dirty="0" smtClean="0"/>
          </a:p>
          <a:p>
            <a:pPr lvl="1"/>
            <a:r>
              <a:rPr lang="en-US" dirty="0" smtClean="0"/>
              <a:t>One grant with </a:t>
            </a:r>
            <a:r>
              <a:rPr lang="en-US" dirty="0" err="1" smtClean="0"/>
              <a:t>Vinnova</a:t>
            </a:r>
            <a:r>
              <a:rPr lang="en-US" dirty="0" smtClean="0"/>
              <a:t> just submitted (</a:t>
            </a:r>
            <a:r>
              <a:rPr lang="en-150" dirty="0" smtClean="0"/>
              <a:t>€</a:t>
            </a:r>
            <a:r>
              <a:rPr lang="en-US" dirty="0" smtClean="0"/>
              <a:t>50k/1.5 year)</a:t>
            </a:r>
          </a:p>
          <a:p>
            <a:r>
              <a:rPr lang="en-US" dirty="0" smtClean="0"/>
              <a:t>International grant (Melissa Sharp)</a:t>
            </a:r>
            <a:endParaRPr lang="en-US" dirty="0"/>
          </a:p>
          <a:p>
            <a:pPr lvl="1"/>
            <a:r>
              <a:rPr lang="en-US" dirty="0" smtClean="0"/>
              <a:t>successful grant for 2 years on membrane dynamics and neutron spin echo which will allow us to procure equipment and work with a postdoc</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5</a:t>
            </a:fld>
            <a:endParaRPr lang="en-GB"/>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rotWithShape="1">
          <a:blip r:embed="rId2"/>
          <a:srcRect l="7085" t="11259" r="7077" b="4741"/>
          <a:stretch/>
        </p:blipFill>
        <p:spPr>
          <a:xfrm>
            <a:off x="7176120" y="1475516"/>
            <a:ext cx="5015879" cy="2761035"/>
          </a:xfrm>
          <a:prstGeom prst="rect">
            <a:avLst/>
          </a:prstGeom>
        </p:spPr>
      </p:pic>
      <p:pic>
        <p:nvPicPr>
          <p:cNvPr id="7" name="Picture 6"/>
          <p:cNvPicPr>
            <a:picLocks noChangeAspect="1"/>
          </p:cNvPicPr>
          <p:nvPr/>
        </p:nvPicPr>
        <p:blipFill rotWithShape="1">
          <a:blip r:embed="rId3"/>
          <a:srcRect l="8211" t="11558" r="9890" b="5843"/>
          <a:stretch/>
        </p:blipFill>
        <p:spPr>
          <a:xfrm>
            <a:off x="7176120" y="4236551"/>
            <a:ext cx="4870101" cy="2762846"/>
          </a:xfrm>
          <a:prstGeom prst="rect">
            <a:avLst/>
          </a:prstGeom>
        </p:spPr>
      </p:pic>
    </p:spTree>
    <p:extLst>
      <p:ext uri="{BB962C8B-B14F-4D97-AF65-F5344CB8AC3E}">
        <p14:creationId xmlns:p14="http://schemas.microsoft.com/office/powerpoint/2010/main" val="309356441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ESS-0060907 - Chess Core Powerpoint</Template>
  <TotalTime>9940</TotalTime>
  <Words>536</Words>
  <Application>Microsoft Office PowerPoint</Application>
  <PresentationFormat>Widescreen</PresentationFormat>
  <Paragraphs>63</Paragraphs>
  <Slides>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Office-tema</vt:lpstr>
      <vt:lpstr>2_Anpassad formgivning</vt:lpstr>
      <vt:lpstr>SULF activities -ONE chemistry lab for ESS</vt:lpstr>
      <vt:lpstr>SULF = one chemistry lab for ESS</vt:lpstr>
      <vt:lpstr>We are the in-house experts</vt:lpstr>
      <vt:lpstr>ESS-Internal Collaborations</vt:lpstr>
      <vt:lpstr>External collaborations</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SULF Update</dc:title>
  <dc:creator>Monika Hartl</dc:creator>
  <cp:lastModifiedBy>Monika Hartl</cp:lastModifiedBy>
  <cp:revision>61</cp:revision>
  <dcterms:created xsi:type="dcterms:W3CDTF">2019-03-21T13:01:15Z</dcterms:created>
  <dcterms:modified xsi:type="dcterms:W3CDTF">2019-04-02T09:55:08Z</dcterms:modified>
</cp:coreProperties>
</file>