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2"/>
  </p:notesMasterIdLst>
  <p:sldIdLst>
    <p:sldId id="349" r:id="rId3"/>
    <p:sldId id="350" r:id="rId4"/>
    <p:sldId id="373" r:id="rId5"/>
    <p:sldId id="374" r:id="rId6"/>
    <p:sldId id="375" r:id="rId7"/>
    <p:sldId id="371" r:id="rId8"/>
    <p:sldId id="376" r:id="rId9"/>
    <p:sldId id="377" r:id="rId10"/>
    <p:sldId id="35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BFBF"/>
    <a:srgbClr val="D9D9D9"/>
    <a:srgbClr val="1E9FDB"/>
    <a:srgbClr val="76D6FF"/>
    <a:srgbClr val="0094CA"/>
    <a:srgbClr val="13A1DD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5" autoAdjust="0"/>
    <p:restoredTop sz="93243" autoAdjust="0"/>
  </p:normalViewPr>
  <p:slideViewPr>
    <p:cSldViewPr>
      <p:cViewPr varScale="1">
        <p:scale>
          <a:sx n="87" d="100"/>
          <a:sy n="87" d="100"/>
        </p:scale>
        <p:origin x="296" y="200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2019-03-29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29/03/2019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29/03/2019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29/03/2019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2019-03-29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315314"/>
            <a:r>
              <a:rPr lang="en-GB" sz="4000" b="1" dirty="0">
                <a:solidFill>
                  <a:srgbClr val="FFFFFF"/>
                </a:solidFill>
              </a:rPr>
              <a:t>STAP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Sample Environment Engineering</a:t>
            </a:r>
            <a:endParaRPr lang="sv-SE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en-US" sz="2000" dirty="0">
                <a:solidFill>
                  <a:srgbClr val="FFFFFF"/>
                </a:solidFill>
              </a:rPr>
              <a:t>Zvonko Lazic</a:t>
            </a:r>
            <a:endParaRPr lang="en-US" sz="2000" dirty="0">
              <a:solidFill>
                <a:prstClr val="white"/>
              </a:solidFill>
            </a:endParaRPr>
          </a:p>
          <a:p>
            <a:pPr defTabSz="315314"/>
            <a:r>
              <a:rPr lang="en-GB" sz="16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600" dirty="0">
                <a:solidFill>
                  <a:srgbClr val="FFFFFF"/>
                </a:solidFill>
              </a:rPr>
              <a:t>April.2019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for the SAD – Sample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F600EEE-196A-BA4E-AEB7-53255330FE5D}"/>
              </a:ext>
            </a:extLst>
          </p:cNvPr>
          <p:cNvSpPr/>
          <p:nvPr/>
        </p:nvSpPr>
        <p:spPr>
          <a:xfrm>
            <a:off x="839416" y="1628800"/>
            <a:ext cx="3240360" cy="1656184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 Scientist needs ‘something’ designed/produced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A56CB0-5BBC-D54C-AA02-B1F00CACD821}"/>
              </a:ext>
            </a:extLst>
          </p:cNvPr>
          <p:cNvSpPr/>
          <p:nvPr/>
        </p:nvSpPr>
        <p:spPr>
          <a:xfrm>
            <a:off x="3011286" y="3154092"/>
            <a:ext cx="244827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Engineer conceptualises the idea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05196DF-D506-0B41-A0B8-4EE25682C4D9}"/>
              </a:ext>
            </a:extLst>
          </p:cNvPr>
          <p:cNvSpPr/>
          <p:nvPr/>
        </p:nvSpPr>
        <p:spPr>
          <a:xfrm>
            <a:off x="3359696" y="2492963"/>
            <a:ext cx="1440160" cy="1656184"/>
          </a:xfrm>
          <a:prstGeom prst="arc">
            <a:avLst>
              <a:gd name="adj1" fmla="val 16200000"/>
              <a:gd name="adj2" fmla="val 20623118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9AD87E7-A442-5044-A2F5-4FC212ABE339}"/>
              </a:ext>
            </a:extLst>
          </p:cNvPr>
          <p:cNvSpPr/>
          <p:nvPr/>
        </p:nvSpPr>
        <p:spPr>
          <a:xfrm rot="10800000">
            <a:off x="2244687" y="2456892"/>
            <a:ext cx="1440160" cy="1656184"/>
          </a:xfrm>
          <a:prstGeom prst="arc">
            <a:avLst/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C8174AC-DA7D-1C46-92D7-5F7008B0BA53}"/>
              </a:ext>
            </a:extLst>
          </p:cNvPr>
          <p:cNvSpPr/>
          <p:nvPr/>
        </p:nvSpPr>
        <p:spPr>
          <a:xfrm>
            <a:off x="5093703" y="4077072"/>
            <a:ext cx="2016224" cy="1584176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Arrive at acceptable solution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FAF31FB-ED10-3345-AA2C-E9ACFAC030E6}"/>
              </a:ext>
            </a:extLst>
          </p:cNvPr>
          <p:cNvSpPr/>
          <p:nvPr/>
        </p:nvSpPr>
        <p:spPr>
          <a:xfrm>
            <a:off x="3479896" y="1988840"/>
            <a:ext cx="2933768" cy="3024403"/>
          </a:xfrm>
          <a:prstGeom prst="arc">
            <a:avLst>
              <a:gd name="adj1" fmla="val 14099750"/>
              <a:gd name="adj2" fmla="val 1315112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2C1C28A-37A1-4148-BBB9-70A9EEC873C2}"/>
              </a:ext>
            </a:extLst>
          </p:cNvPr>
          <p:cNvSpPr/>
          <p:nvPr/>
        </p:nvSpPr>
        <p:spPr>
          <a:xfrm rot="10800000">
            <a:off x="1847527" y="1628799"/>
            <a:ext cx="3992979" cy="3888565"/>
          </a:xfrm>
          <a:prstGeom prst="arc">
            <a:avLst>
              <a:gd name="adj1" fmla="val 13765913"/>
              <a:gd name="adj2" fmla="val 578213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1D26770F-7628-1F4B-98FC-4ACDEEBD8618}"/>
              </a:ext>
            </a:extLst>
          </p:cNvPr>
          <p:cNvSpPr/>
          <p:nvPr/>
        </p:nvSpPr>
        <p:spPr>
          <a:xfrm>
            <a:off x="6848616" y="3537012"/>
            <a:ext cx="1440160" cy="108012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Detailed design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0E3A3588-D722-564E-9D41-3D5A772DFA96}"/>
              </a:ext>
            </a:extLst>
          </p:cNvPr>
          <p:cNvSpPr/>
          <p:nvPr/>
        </p:nvSpPr>
        <p:spPr>
          <a:xfrm>
            <a:off x="9331908" y="2781027"/>
            <a:ext cx="1656184" cy="1584109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Manufacturing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F520AAE-D801-784C-9DC9-34F994030915}"/>
              </a:ext>
            </a:extLst>
          </p:cNvPr>
          <p:cNvSpPr/>
          <p:nvPr/>
        </p:nvSpPr>
        <p:spPr>
          <a:xfrm>
            <a:off x="7968208" y="2600875"/>
            <a:ext cx="2117866" cy="2016257"/>
          </a:xfrm>
          <a:prstGeom prst="arc">
            <a:avLst>
              <a:gd name="adj1" fmla="val 11262294"/>
              <a:gd name="adj2" fmla="val 18266725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D67CD55D-FEEB-BA42-9589-A592FE9126B7}"/>
              </a:ext>
            </a:extLst>
          </p:cNvPr>
          <p:cNvSpPr/>
          <p:nvPr/>
        </p:nvSpPr>
        <p:spPr>
          <a:xfrm rot="5400000">
            <a:off x="9668342" y="4413112"/>
            <a:ext cx="895093" cy="912095"/>
          </a:xfrm>
          <a:prstGeom prst="stripedRightArrow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47CBF-4A97-0547-ABD4-5B3727F1D458}"/>
              </a:ext>
            </a:extLst>
          </p:cNvPr>
          <p:cNvSpPr/>
          <p:nvPr/>
        </p:nvSpPr>
        <p:spPr>
          <a:xfrm>
            <a:off x="9214828" y="5501766"/>
            <a:ext cx="174249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Finished 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D95101-2BA8-614D-A2F3-7EEA60CB3E7E}"/>
              </a:ext>
            </a:extLst>
          </p:cNvPr>
          <p:cNvSpPr/>
          <p:nvPr/>
        </p:nvSpPr>
        <p:spPr>
          <a:xfrm>
            <a:off x="9657536" y="5323043"/>
            <a:ext cx="914400" cy="178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C48A5E3-454B-6840-BFA5-569CCC60973A}"/>
              </a:ext>
            </a:extLst>
          </p:cNvPr>
          <p:cNvSpPr/>
          <p:nvPr/>
        </p:nvSpPr>
        <p:spPr>
          <a:xfrm>
            <a:off x="1415480" y="90652"/>
            <a:ext cx="10585175" cy="6460806"/>
          </a:xfrm>
          <a:prstGeom prst="arc">
            <a:avLst>
              <a:gd name="adj1" fmla="val 2988899"/>
              <a:gd name="adj2" fmla="val 10866563"/>
            </a:avLst>
          </a:prstGeom>
          <a:ln w="317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237BF7-25A6-3847-A59E-E6052AB3448A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264457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ESS based design</a:t>
            </a:r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for the SAD – Sample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F600EEE-196A-BA4E-AEB7-53255330FE5D}"/>
              </a:ext>
            </a:extLst>
          </p:cNvPr>
          <p:cNvSpPr/>
          <p:nvPr/>
        </p:nvSpPr>
        <p:spPr>
          <a:xfrm>
            <a:off x="839416" y="1628800"/>
            <a:ext cx="3240360" cy="1656184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 Scientist needs ‘something’ designed/produced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A56CB0-5BBC-D54C-AA02-B1F00CACD821}"/>
              </a:ext>
            </a:extLst>
          </p:cNvPr>
          <p:cNvSpPr/>
          <p:nvPr/>
        </p:nvSpPr>
        <p:spPr>
          <a:xfrm>
            <a:off x="3004262" y="3154205"/>
            <a:ext cx="244827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Conceptualise internally (Zvonko &amp; the scientist)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05196DF-D506-0B41-A0B8-4EE25682C4D9}"/>
              </a:ext>
            </a:extLst>
          </p:cNvPr>
          <p:cNvSpPr/>
          <p:nvPr/>
        </p:nvSpPr>
        <p:spPr>
          <a:xfrm>
            <a:off x="3359696" y="2492963"/>
            <a:ext cx="1440160" cy="1656184"/>
          </a:xfrm>
          <a:prstGeom prst="arc">
            <a:avLst>
              <a:gd name="adj1" fmla="val 16200000"/>
              <a:gd name="adj2" fmla="val 20604844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9AD87E7-A442-5044-A2F5-4FC212ABE339}"/>
              </a:ext>
            </a:extLst>
          </p:cNvPr>
          <p:cNvSpPr/>
          <p:nvPr/>
        </p:nvSpPr>
        <p:spPr>
          <a:xfrm rot="10800000">
            <a:off x="2244687" y="2456892"/>
            <a:ext cx="1440160" cy="1656184"/>
          </a:xfrm>
          <a:prstGeom prst="arc">
            <a:avLst/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C8174AC-DA7D-1C46-92D7-5F7008B0BA53}"/>
              </a:ext>
            </a:extLst>
          </p:cNvPr>
          <p:cNvSpPr/>
          <p:nvPr/>
        </p:nvSpPr>
        <p:spPr>
          <a:xfrm>
            <a:off x="5093703" y="4077072"/>
            <a:ext cx="2016224" cy="1584176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Pass the concept to external designer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FAF31FB-ED10-3345-AA2C-E9ACFAC030E6}"/>
              </a:ext>
            </a:extLst>
          </p:cNvPr>
          <p:cNvSpPr/>
          <p:nvPr/>
        </p:nvSpPr>
        <p:spPr>
          <a:xfrm>
            <a:off x="3479896" y="1988840"/>
            <a:ext cx="2933768" cy="3024403"/>
          </a:xfrm>
          <a:prstGeom prst="arc">
            <a:avLst>
              <a:gd name="adj1" fmla="val 14099750"/>
              <a:gd name="adj2" fmla="val 1315112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2C1C28A-37A1-4148-BBB9-70A9EEC873C2}"/>
              </a:ext>
            </a:extLst>
          </p:cNvPr>
          <p:cNvSpPr/>
          <p:nvPr/>
        </p:nvSpPr>
        <p:spPr>
          <a:xfrm rot="10800000">
            <a:off x="3773500" y="3501041"/>
            <a:ext cx="1869637" cy="2052360"/>
          </a:xfrm>
          <a:prstGeom prst="arc">
            <a:avLst>
              <a:gd name="adj1" fmla="val 14499270"/>
              <a:gd name="adj2" fmla="val 21300395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1D26770F-7628-1F4B-98FC-4ACDEEBD8618}"/>
              </a:ext>
            </a:extLst>
          </p:cNvPr>
          <p:cNvSpPr/>
          <p:nvPr/>
        </p:nvSpPr>
        <p:spPr>
          <a:xfrm>
            <a:off x="6848616" y="3537012"/>
            <a:ext cx="1440160" cy="108012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Detailed design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0E3A3588-D722-564E-9D41-3D5A772DFA96}"/>
              </a:ext>
            </a:extLst>
          </p:cNvPr>
          <p:cNvSpPr/>
          <p:nvPr/>
        </p:nvSpPr>
        <p:spPr>
          <a:xfrm>
            <a:off x="9331908" y="2781027"/>
            <a:ext cx="1656184" cy="1584109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Manufacturing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F520AAE-D801-784C-9DC9-34F994030915}"/>
              </a:ext>
            </a:extLst>
          </p:cNvPr>
          <p:cNvSpPr/>
          <p:nvPr/>
        </p:nvSpPr>
        <p:spPr>
          <a:xfrm>
            <a:off x="7968208" y="2600875"/>
            <a:ext cx="2117866" cy="2016257"/>
          </a:xfrm>
          <a:prstGeom prst="arc">
            <a:avLst>
              <a:gd name="adj1" fmla="val 11262294"/>
              <a:gd name="adj2" fmla="val 18266725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D67CD55D-FEEB-BA42-9589-A592FE9126B7}"/>
              </a:ext>
            </a:extLst>
          </p:cNvPr>
          <p:cNvSpPr/>
          <p:nvPr/>
        </p:nvSpPr>
        <p:spPr>
          <a:xfrm rot="5400000">
            <a:off x="9668342" y="4413112"/>
            <a:ext cx="895093" cy="912095"/>
          </a:xfrm>
          <a:prstGeom prst="stripedRightArrow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47CBF-4A97-0547-ABD4-5B3727F1D458}"/>
              </a:ext>
            </a:extLst>
          </p:cNvPr>
          <p:cNvSpPr/>
          <p:nvPr/>
        </p:nvSpPr>
        <p:spPr>
          <a:xfrm>
            <a:off x="9214828" y="5501766"/>
            <a:ext cx="174249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Finished 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D95101-2BA8-614D-A2F3-7EEA60CB3E7E}"/>
              </a:ext>
            </a:extLst>
          </p:cNvPr>
          <p:cNvSpPr/>
          <p:nvPr/>
        </p:nvSpPr>
        <p:spPr>
          <a:xfrm>
            <a:off x="9657536" y="5323043"/>
            <a:ext cx="914400" cy="178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C48A5E3-454B-6840-BFA5-569CCC60973A}"/>
              </a:ext>
            </a:extLst>
          </p:cNvPr>
          <p:cNvSpPr/>
          <p:nvPr/>
        </p:nvSpPr>
        <p:spPr>
          <a:xfrm>
            <a:off x="1415480" y="90652"/>
            <a:ext cx="10585175" cy="6460806"/>
          </a:xfrm>
          <a:prstGeom prst="arc">
            <a:avLst>
              <a:gd name="adj1" fmla="val 2988899"/>
              <a:gd name="adj2" fmla="val 10866563"/>
            </a:avLst>
          </a:prstGeom>
          <a:ln w="317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701FE05-39B7-9F4C-AA1B-95BDA8A3AD60}"/>
              </a:ext>
            </a:extLst>
          </p:cNvPr>
          <p:cNvSpPr/>
          <p:nvPr/>
        </p:nvSpPr>
        <p:spPr>
          <a:xfrm>
            <a:off x="4743715" y="3410983"/>
            <a:ext cx="1440160" cy="1656184"/>
          </a:xfrm>
          <a:prstGeom prst="arc">
            <a:avLst>
              <a:gd name="adj1" fmla="val 16200000"/>
              <a:gd name="adj2" fmla="val 20604844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7754DC4-8D66-E740-89FE-3A96D0A83670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264457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External design</a:t>
            </a:r>
          </a:p>
        </p:txBody>
      </p:sp>
    </p:spTree>
    <p:extLst>
      <p:ext uri="{BB962C8B-B14F-4D97-AF65-F5344CB8AC3E}">
        <p14:creationId xmlns:p14="http://schemas.microsoft.com/office/powerpoint/2010/main" val="33625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for the SAD – Sample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F600EEE-196A-BA4E-AEB7-53255330FE5D}"/>
              </a:ext>
            </a:extLst>
          </p:cNvPr>
          <p:cNvSpPr/>
          <p:nvPr/>
        </p:nvSpPr>
        <p:spPr>
          <a:xfrm>
            <a:off x="839416" y="1628800"/>
            <a:ext cx="3240360" cy="1656184"/>
          </a:xfrm>
          <a:prstGeom prst="cloud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 Scientist needs ‘something’ designed/produced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A56CB0-5BBC-D54C-AA02-B1F00CACD821}"/>
              </a:ext>
            </a:extLst>
          </p:cNvPr>
          <p:cNvSpPr/>
          <p:nvPr/>
        </p:nvSpPr>
        <p:spPr>
          <a:xfrm>
            <a:off x="3071664" y="3429000"/>
            <a:ext cx="2448272" cy="1440160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Engineer conceptualises the idea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05196DF-D506-0B41-A0B8-4EE25682C4D9}"/>
              </a:ext>
            </a:extLst>
          </p:cNvPr>
          <p:cNvSpPr/>
          <p:nvPr/>
        </p:nvSpPr>
        <p:spPr>
          <a:xfrm>
            <a:off x="3359696" y="2492963"/>
            <a:ext cx="1440160" cy="1656184"/>
          </a:xfrm>
          <a:prstGeom prst="arc">
            <a:avLst/>
          </a:prstGeom>
          <a:ln w="31750">
            <a:solidFill>
              <a:schemeClr val="accent1">
                <a:shade val="95000"/>
                <a:satMod val="105000"/>
                <a:alpha val="49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9AD87E7-A442-5044-A2F5-4FC212ABE339}"/>
              </a:ext>
            </a:extLst>
          </p:cNvPr>
          <p:cNvSpPr/>
          <p:nvPr/>
        </p:nvSpPr>
        <p:spPr>
          <a:xfrm rot="10800000">
            <a:off x="2244687" y="2456892"/>
            <a:ext cx="1440160" cy="1656184"/>
          </a:xfrm>
          <a:prstGeom prst="arc">
            <a:avLst/>
          </a:prstGeom>
          <a:ln w="31750">
            <a:solidFill>
              <a:schemeClr val="accent1">
                <a:shade val="95000"/>
                <a:satMod val="105000"/>
                <a:alpha val="49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C8174AC-DA7D-1C46-92D7-5F7008B0BA53}"/>
              </a:ext>
            </a:extLst>
          </p:cNvPr>
          <p:cNvSpPr/>
          <p:nvPr/>
        </p:nvSpPr>
        <p:spPr>
          <a:xfrm>
            <a:off x="5093703" y="4077072"/>
            <a:ext cx="2016224" cy="1584176"/>
          </a:xfrm>
          <a:prstGeom prst="hexagon">
            <a:avLst/>
          </a:prstGeom>
          <a:solidFill>
            <a:schemeClr val="accent5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Arrive at acceptable solution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FAF31FB-ED10-3345-AA2C-E9ACFAC030E6}"/>
              </a:ext>
            </a:extLst>
          </p:cNvPr>
          <p:cNvSpPr/>
          <p:nvPr/>
        </p:nvSpPr>
        <p:spPr>
          <a:xfrm>
            <a:off x="3479896" y="1988840"/>
            <a:ext cx="2933768" cy="3024403"/>
          </a:xfrm>
          <a:prstGeom prst="arc">
            <a:avLst>
              <a:gd name="adj1" fmla="val 14099750"/>
              <a:gd name="adj2" fmla="val 1315112"/>
            </a:avLst>
          </a:prstGeom>
          <a:ln w="31750">
            <a:solidFill>
              <a:schemeClr val="accent1">
                <a:shade val="95000"/>
                <a:satMod val="105000"/>
                <a:alpha val="51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2C1C28A-37A1-4148-BBB9-70A9EEC873C2}"/>
              </a:ext>
            </a:extLst>
          </p:cNvPr>
          <p:cNvSpPr/>
          <p:nvPr/>
        </p:nvSpPr>
        <p:spPr>
          <a:xfrm rot="10800000">
            <a:off x="1847527" y="1628799"/>
            <a:ext cx="3992979" cy="3888565"/>
          </a:xfrm>
          <a:prstGeom prst="arc">
            <a:avLst>
              <a:gd name="adj1" fmla="val 13765913"/>
              <a:gd name="adj2" fmla="val 578213"/>
            </a:avLst>
          </a:prstGeom>
          <a:ln w="31750">
            <a:solidFill>
              <a:schemeClr val="accent1">
                <a:shade val="95000"/>
                <a:satMod val="105000"/>
                <a:alpha val="49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1D26770F-7628-1F4B-98FC-4ACDEEBD8618}"/>
              </a:ext>
            </a:extLst>
          </p:cNvPr>
          <p:cNvSpPr/>
          <p:nvPr/>
        </p:nvSpPr>
        <p:spPr>
          <a:xfrm>
            <a:off x="6848616" y="3537012"/>
            <a:ext cx="1440160" cy="108012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Detailed design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0E3A3588-D722-564E-9D41-3D5A772DFA96}"/>
              </a:ext>
            </a:extLst>
          </p:cNvPr>
          <p:cNvSpPr/>
          <p:nvPr/>
        </p:nvSpPr>
        <p:spPr>
          <a:xfrm>
            <a:off x="9331908" y="2781027"/>
            <a:ext cx="1656184" cy="1584109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Manufacturing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F520AAE-D801-784C-9DC9-34F994030915}"/>
              </a:ext>
            </a:extLst>
          </p:cNvPr>
          <p:cNvSpPr/>
          <p:nvPr/>
        </p:nvSpPr>
        <p:spPr>
          <a:xfrm>
            <a:off x="7968208" y="2600875"/>
            <a:ext cx="2117866" cy="2016257"/>
          </a:xfrm>
          <a:prstGeom prst="arc">
            <a:avLst>
              <a:gd name="adj1" fmla="val 11262294"/>
              <a:gd name="adj2" fmla="val 18266725"/>
            </a:avLst>
          </a:prstGeom>
          <a:ln w="3175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D67CD55D-FEEB-BA42-9589-A592FE9126B7}"/>
              </a:ext>
            </a:extLst>
          </p:cNvPr>
          <p:cNvSpPr/>
          <p:nvPr/>
        </p:nvSpPr>
        <p:spPr>
          <a:xfrm rot="5400000">
            <a:off x="9668342" y="4413112"/>
            <a:ext cx="895093" cy="912095"/>
          </a:xfrm>
          <a:prstGeom prst="stripedRightArrow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47CBF-4A97-0547-ABD4-5B3727F1D458}"/>
              </a:ext>
            </a:extLst>
          </p:cNvPr>
          <p:cNvSpPr/>
          <p:nvPr/>
        </p:nvSpPr>
        <p:spPr>
          <a:xfrm>
            <a:off x="9214828" y="5501766"/>
            <a:ext cx="174249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Finished 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D95101-2BA8-614D-A2F3-7EEA60CB3E7E}"/>
              </a:ext>
            </a:extLst>
          </p:cNvPr>
          <p:cNvSpPr/>
          <p:nvPr/>
        </p:nvSpPr>
        <p:spPr>
          <a:xfrm>
            <a:off x="9657536" y="5323043"/>
            <a:ext cx="914400" cy="178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C48A5E3-454B-6840-BFA5-569CCC60973A}"/>
              </a:ext>
            </a:extLst>
          </p:cNvPr>
          <p:cNvSpPr/>
          <p:nvPr/>
        </p:nvSpPr>
        <p:spPr>
          <a:xfrm>
            <a:off x="1415480" y="54581"/>
            <a:ext cx="10585175" cy="6460806"/>
          </a:xfrm>
          <a:prstGeom prst="arc">
            <a:avLst>
              <a:gd name="adj1" fmla="val 2988899"/>
              <a:gd name="adj2" fmla="val 10866563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69C3D2A-8CAA-0C43-9397-BA62058CB652}"/>
              </a:ext>
            </a:extLst>
          </p:cNvPr>
          <p:cNvSpPr/>
          <p:nvPr/>
        </p:nvSpPr>
        <p:spPr>
          <a:xfrm>
            <a:off x="2177904" y="2158659"/>
            <a:ext cx="3680965" cy="2102598"/>
          </a:xfrm>
          <a:prstGeom prst="cloud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Extremely long time </a:t>
            </a:r>
            <a:r>
              <a:rPr lang="en-AU" sz="1600" i="1" dirty="0">
                <a:solidFill>
                  <a:schemeClr val="tx1"/>
                </a:solidFill>
              </a:rPr>
              <a:t>(internal communication difficulties, engineering competences missing…)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52856710-6766-8F4C-98AB-C782AA8693E2}"/>
              </a:ext>
            </a:extLst>
          </p:cNvPr>
          <p:cNvSpPr/>
          <p:nvPr/>
        </p:nvSpPr>
        <p:spPr>
          <a:xfrm>
            <a:off x="5745065" y="1711143"/>
            <a:ext cx="3680965" cy="2102598"/>
          </a:xfrm>
          <a:prstGeom prst="cloud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Extremely long time </a:t>
            </a:r>
            <a:r>
              <a:rPr lang="en-AU" sz="1600" i="1" dirty="0">
                <a:solidFill>
                  <a:schemeClr val="tx1"/>
                </a:solidFill>
              </a:rPr>
              <a:t>(ESS CAD procedures…)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2E14D06-9998-2149-8516-1CE9A25F2264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264457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ESS based design</a:t>
            </a:r>
          </a:p>
        </p:txBody>
      </p:sp>
    </p:spTree>
    <p:extLst>
      <p:ext uri="{BB962C8B-B14F-4D97-AF65-F5344CB8AC3E}">
        <p14:creationId xmlns:p14="http://schemas.microsoft.com/office/powerpoint/2010/main" val="28253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for the SAD – Sample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F600EEE-196A-BA4E-AEB7-53255330FE5D}"/>
              </a:ext>
            </a:extLst>
          </p:cNvPr>
          <p:cNvSpPr/>
          <p:nvPr/>
        </p:nvSpPr>
        <p:spPr>
          <a:xfrm>
            <a:off x="839416" y="1628800"/>
            <a:ext cx="3240360" cy="1656184"/>
          </a:xfrm>
          <a:prstGeom prst="cloud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 Scientist needs ‘something’ designed/produced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A56CB0-5BBC-D54C-AA02-B1F00CACD821}"/>
              </a:ext>
            </a:extLst>
          </p:cNvPr>
          <p:cNvSpPr/>
          <p:nvPr/>
        </p:nvSpPr>
        <p:spPr>
          <a:xfrm>
            <a:off x="3004262" y="3154205"/>
            <a:ext cx="2448272" cy="144016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Conceptualise internally (Zvonko &amp; the scientist)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05196DF-D506-0B41-A0B8-4EE25682C4D9}"/>
              </a:ext>
            </a:extLst>
          </p:cNvPr>
          <p:cNvSpPr/>
          <p:nvPr/>
        </p:nvSpPr>
        <p:spPr>
          <a:xfrm>
            <a:off x="3359696" y="2492963"/>
            <a:ext cx="1440160" cy="1656184"/>
          </a:xfrm>
          <a:prstGeom prst="arc">
            <a:avLst>
              <a:gd name="adj1" fmla="val 16200000"/>
              <a:gd name="adj2" fmla="val 20604844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9AD87E7-A442-5044-A2F5-4FC212ABE339}"/>
              </a:ext>
            </a:extLst>
          </p:cNvPr>
          <p:cNvSpPr/>
          <p:nvPr/>
        </p:nvSpPr>
        <p:spPr>
          <a:xfrm rot="10800000">
            <a:off x="2244687" y="2456892"/>
            <a:ext cx="1440160" cy="1656184"/>
          </a:xfrm>
          <a:prstGeom prst="arc">
            <a:avLst/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C8174AC-DA7D-1C46-92D7-5F7008B0BA53}"/>
              </a:ext>
            </a:extLst>
          </p:cNvPr>
          <p:cNvSpPr/>
          <p:nvPr/>
        </p:nvSpPr>
        <p:spPr>
          <a:xfrm>
            <a:off x="5093703" y="4077072"/>
            <a:ext cx="2016224" cy="1584176"/>
          </a:xfrm>
          <a:prstGeom prst="hexagon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Pass the concept to external designer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FAF31FB-ED10-3345-AA2C-E9ACFAC030E6}"/>
              </a:ext>
            </a:extLst>
          </p:cNvPr>
          <p:cNvSpPr/>
          <p:nvPr/>
        </p:nvSpPr>
        <p:spPr>
          <a:xfrm>
            <a:off x="3479896" y="1988840"/>
            <a:ext cx="2933768" cy="3024403"/>
          </a:xfrm>
          <a:prstGeom prst="arc">
            <a:avLst>
              <a:gd name="adj1" fmla="val 14099750"/>
              <a:gd name="adj2" fmla="val 1315112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2C1C28A-37A1-4148-BBB9-70A9EEC873C2}"/>
              </a:ext>
            </a:extLst>
          </p:cNvPr>
          <p:cNvSpPr/>
          <p:nvPr/>
        </p:nvSpPr>
        <p:spPr>
          <a:xfrm rot="10800000">
            <a:off x="3773500" y="3501041"/>
            <a:ext cx="1869637" cy="2052360"/>
          </a:xfrm>
          <a:prstGeom prst="arc">
            <a:avLst>
              <a:gd name="adj1" fmla="val 14499270"/>
              <a:gd name="adj2" fmla="val 21300395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1D26770F-7628-1F4B-98FC-4ACDEEBD8618}"/>
              </a:ext>
            </a:extLst>
          </p:cNvPr>
          <p:cNvSpPr/>
          <p:nvPr/>
        </p:nvSpPr>
        <p:spPr>
          <a:xfrm>
            <a:off x="6848616" y="3537012"/>
            <a:ext cx="1440160" cy="1080120"/>
          </a:xfrm>
          <a:prstGeom prst="foldedCorne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Detailed design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0E3A3588-D722-564E-9D41-3D5A772DFA96}"/>
              </a:ext>
            </a:extLst>
          </p:cNvPr>
          <p:cNvSpPr/>
          <p:nvPr/>
        </p:nvSpPr>
        <p:spPr>
          <a:xfrm>
            <a:off x="9331908" y="2781027"/>
            <a:ext cx="1656184" cy="1584109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Manufacturing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F520AAE-D801-784C-9DC9-34F994030915}"/>
              </a:ext>
            </a:extLst>
          </p:cNvPr>
          <p:cNvSpPr/>
          <p:nvPr/>
        </p:nvSpPr>
        <p:spPr>
          <a:xfrm>
            <a:off x="7968208" y="2600875"/>
            <a:ext cx="2117866" cy="2016257"/>
          </a:xfrm>
          <a:prstGeom prst="arc">
            <a:avLst>
              <a:gd name="adj1" fmla="val 11262294"/>
              <a:gd name="adj2" fmla="val 18266725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D67CD55D-FEEB-BA42-9589-A592FE9126B7}"/>
              </a:ext>
            </a:extLst>
          </p:cNvPr>
          <p:cNvSpPr/>
          <p:nvPr/>
        </p:nvSpPr>
        <p:spPr>
          <a:xfrm rot="5400000">
            <a:off x="9668342" y="4413112"/>
            <a:ext cx="895093" cy="912095"/>
          </a:xfrm>
          <a:prstGeom prst="stripedRightArrow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47CBF-4A97-0547-ABD4-5B3727F1D458}"/>
              </a:ext>
            </a:extLst>
          </p:cNvPr>
          <p:cNvSpPr/>
          <p:nvPr/>
        </p:nvSpPr>
        <p:spPr>
          <a:xfrm>
            <a:off x="9214828" y="5501766"/>
            <a:ext cx="174249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Finished 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D95101-2BA8-614D-A2F3-7EEA60CB3E7E}"/>
              </a:ext>
            </a:extLst>
          </p:cNvPr>
          <p:cNvSpPr/>
          <p:nvPr/>
        </p:nvSpPr>
        <p:spPr>
          <a:xfrm>
            <a:off x="9657536" y="5323043"/>
            <a:ext cx="914400" cy="178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C48A5E3-454B-6840-BFA5-569CCC60973A}"/>
              </a:ext>
            </a:extLst>
          </p:cNvPr>
          <p:cNvSpPr/>
          <p:nvPr/>
        </p:nvSpPr>
        <p:spPr>
          <a:xfrm>
            <a:off x="1415480" y="90652"/>
            <a:ext cx="10585175" cy="6460806"/>
          </a:xfrm>
          <a:prstGeom prst="arc">
            <a:avLst>
              <a:gd name="adj1" fmla="val 2988899"/>
              <a:gd name="adj2" fmla="val 10866563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701FE05-39B7-9F4C-AA1B-95BDA8A3AD60}"/>
              </a:ext>
            </a:extLst>
          </p:cNvPr>
          <p:cNvSpPr/>
          <p:nvPr/>
        </p:nvSpPr>
        <p:spPr>
          <a:xfrm>
            <a:off x="4743715" y="3410983"/>
            <a:ext cx="1440160" cy="1656184"/>
          </a:xfrm>
          <a:prstGeom prst="arc">
            <a:avLst>
              <a:gd name="adj1" fmla="val 16200000"/>
              <a:gd name="adj2" fmla="val 20604844"/>
            </a:avLst>
          </a:prstGeom>
          <a:ln w="3175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AAD02F69-635F-FB45-87E1-B29E30C62DCF}"/>
              </a:ext>
            </a:extLst>
          </p:cNvPr>
          <p:cNvSpPr/>
          <p:nvPr/>
        </p:nvSpPr>
        <p:spPr>
          <a:xfrm>
            <a:off x="3739555" y="2221782"/>
            <a:ext cx="5388367" cy="2031567"/>
          </a:xfrm>
          <a:prstGeom prst="cloud">
            <a:avLst/>
          </a:prstGeom>
          <a:solidFill>
            <a:srgbClr val="00B0F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Working on fixed cost (fixed time-spent) for design, no cost overruns. Still problems with timely delivery.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E9B08BA-AF2F-E145-A0C1-BA4BF5D51B90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264457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External design</a:t>
            </a:r>
          </a:p>
        </p:txBody>
      </p:sp>
    </p:spTree>
    <p:extLst>
      <p:ext uri="{BB962C8B-B14F-4D97-AF65-F5344CB8AC3E}">
        <p14:creationId xmlns:p14="http://schemas.microsoft.com/office/powerpoint/2010/main" val="8611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for the SAD – Sample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66996-5C52-4B4D-B78E-89D5D8E3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448"/>
            <a:ext cx="8230938" cy="5420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8D590-2BC8-854E-814A-BA43FE344D28}"/>
              </a:ext>
            </a:extLst>
          </p:cNvPr>
          <p:cNvSpPr txBox="1"/>
          <p:nvPr/>
        </p:nvSpPr>
        <p:spPr>
          <a:xfrm>
            <a:off x="8196102" y="1802984"/>
            <a:ext cx="3927796" cy="43924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AU" dirty="0"/>
              <a:t>*Done ‘all in-house’.</a:t>
            </a:r>
          </a:p>
          <a:p>
            <a:pPr algn="l"/>
            <a:r>
              <a:rPr lang="en-AU" dirty="0"/>
              <a:t>*The design effort took ~6 months.</a:t>
            </a:r>
          </a:p>
          <a:p>
            <a:pPr algn="l"/>
            <a:r>
              <a:rPr lang="en-AU" dirty="0"/>
              <a:t>*The designer – scientist communication</a:t>
            </a:r>
            <a:br>
              <a:rPr lang="en-AU" dirty="0"/>
            </a:br>
            <a:r>
              <a:rPr lang="en-AU" dirty="0"/>
              <a:t>   wasn’t the best.</a:t>
            </a:r>
          </a:p>
          <a:p>
            <a:pPr algn="l"/>
            <a:r>
              <a:rPr lang="en-AU" dirty="0"/>
              <a:t>*The engineer was a ‘generic’ skilled</a:t>
            </a:r>
            <a:br>
              <a:rPr lang="en-AU" dirty="0"/>
            </a:br>
            <a:r>
              <a:rPr lang="en-AU" dirty="0"/>
              <a:t>  person.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+ ESS is severely limited on engineering </a:t>
            </a:r>
            <a:br>
              <a:rPr lang="en-AU" dirty="0"/>
            </a:br>
            <a:r>
              <a:rPr lang="en-AU" dirty="0"/>
              <a:t>  resources </a:t>
            </a:r>
            <a:r>
              <a:rPr lang="en-AU" sz="1600" i="1" dirty="0"/>
              <a:t>(we can either search for a </a:t>
            </a:r>
            <a:br>
              <a:rPr lang="en-AU" sz="1600" i="1" dirty="0"/>
            </a:br>
            <a:r>
              <a:rPr lang="en-AU" sz="1600" i="1" dirty="0"/>
              <a:t>  particular skill, but have to wait ~6 months</a:t>
            </a:r>
            <a:br>
              <a:rPr lang="en-AU" sz="1600" i="1" dirty="0"/>
            </a:br>
            <a:r>
              <a:rPr lang="en-AU" sz="1600" i="1" dirty="0"/>
              <a:t>  and more until the person is fully </a:t>
            </a:r>
            <a:br>
              <a:rPr lang="en-AU" sz="1600" i="1" dirty="0"/>
            </a:br>
            <a:r>
              <a:rPr lang="en-AU" sz="1600" i="1" dirty="0"/>
              <a:t>  acquainted with the ESS CAD/PLM; or hire</a:t>
            </a:r>
            <a:br>
              <a:rPr lang="en-AU" sz="1600" i="1" dirty="0"/>
            </a:br>
            <a:r>
              <a:rPr lang="en-AU" sz="1600" i="1" dirty="0"/>
              <a:t>  a software/CAD specialist without appropriate</a:t>
            </a:r>
            <a:br>
              <a:rPr lang="en-AU" sz="1600" i="1" dirty="0"/>
            </a:br>
            <a:r>
              <a:rPr lang="en-AU" sz="1600" i="1" dirty="0"/>
              <a:t>  experience).</a:t>
            </a:r>
            <a:br>
              <a:rPr lang="en-AU" dirty="0"/>
            </a:br>
            <a:r>
              <a:rPr lang="en-AU" dirty="0"/>
              <a:t>+ This bars us from acquiring suitable</a:t>
            </a:r>
            <a:br>
              <a:rPr lang="en-AU" dirty="0"/>
            </a:br>
            <a:r>
              <a:rPr lang="en-AU" dirty="0"/>
              <a:t>   skilled designers (consultants).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9FBA48-CB4F-B948-919D-6BC5001B8EC7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732509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ESS based design – case study</a:t>
            </a:r>
          </a:p>
        </p:txBody>
      </p:sp>
    </p:spTree>
    <p:extLst>
      <p:ext uri="{BB962C8B-B14F-4D97-AF65-F5344CB8AC3E}">
        <p14:creationId xmlns:p14="http://schemas.microsoft.com/office/powerpoint/2010/main" val="270496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for the SAD – Sample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8D590-2BC8-854E-814A-BA43FE344D28}"/>
              </a:ext>
            </a:extLst>
          </p:cNvPr>
          <p:cNvSpPr txBox="1"/>
          <p:nvPr/>
        </p:nvSpPr>
        <p:spPr>
          <a:xfrm>
            <a:off x="7968208" y="1532892"/>
            <a:ext cx="4223792" cy="25441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AU" dirty="0"/>
              <a:t>*Initial concept developed here.</a:t>
            </a:r>
          </a:p>
          <a:p>
            <a:pPr algn="l"/>
            <a:r>
              <a:rPr lang="en-AU" dirty="0"/>
              <a:t>*Concept passed to external design house.</a:t>
            </a:r>
          </a:p>
          <a:p>
            <a:pPr algn="l"/>
            <a:r>
              <a:rPr lang="en-AU" dirty="0"/>
              <a:t>*External design house provided a fixed price for</a:t>
            </a:r>
            <a:br>
              <a:rPr lang="en-AU" dirty="0"/>
            </a:br>
            <a:r>
              <a:rPr lang="en-AU" dirty="0"/>
              <a:t>  the development and detailed design.</a:t>
            </a:r>
          </a:p>
          <a:p>
            <a:pPr algn="l"/>
            <a:r>
              <a:rPr lang="en-AU" dirty="0"/>
              <a:t>*Upon several rounds of iterations, the detailing</a:t>
            </a:r>
            <a:br>
              <a:rPr lang="en-AU" dirty="0"/>
            </a:br>
            <a:r>
              <a:rPr lang="en-AU" dirty="0"/>
              <a:t>   was completed.</a:t>
            </a:r>
            <a:br>
              <a:rPr lang="en-AU" dirty="0"/>
            </a:br>
            <a:r>
              <a:rPr lang="en-AU" dirty="0"/>
              <a:t>*We asked the design house to proceed with the</a:t>
            </a:r>
            <a:br>
              <a:rPr lang="en-AU" dirty="0"/>
            </a:br>
            <a:r>
              <a:rPr lang="en-AU" dirty="0"/>
              <a:t>   manufacturing.</a:t>
            </a:r>
            <a:br>
              <a:rPr lang="en-AU" dirty="0"/>
            </a:br>
            <a:r>
              <a:rPr lang="en-AU" dirty="0"/>
              <a:t>*The manufacturing is completed, acceptance testing</a:t>
            </a:r>
            <a:br>
              <a:rPr lang="en-AU" dirty="0"/>
            </a:br>
            <a:r>
              <a:rPr lang="en-AU" dirty="0"/>
              <a:t>   and consequent adjustment(s) are outstanding.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28B240-7861-E14E-8174-39C56CB31D8F}"/>
              </a:ext>
            </a:extLst>
          </p:cNvPr>
          <p:cNvGrpSpPr/>
          <p:nvPr/>
        </p:nvGrpSpPr>
        <p:grpSpPr>
          <a:xfrm>
            <a:off x="1487488" y="1412777"/>
            <a:ext cx="6552728" cy="2127214"/>
            <a:chOff x="1199456" y="1412776"/>
            <a:chExt cx="6480720" cy="20498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5C4177-9B6D-8B4C-A0D8-B6987DE6D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5"/>
            <a:stretch/>
          </p:blipFill>
          <p:spPr>
            <a:xfrm>
              <a:off x="1214767" y="1412776"/>
              <a:ext cx="6465409" cy="20498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953130-DFDB-9B43-9F67-EF7D220F90FE}"/>
                </a:ext>
              </a:extLst>
            </p:cNvPr>
            <p:cNvSpPr/>
            <p:nvPr/>
          </p:nvSpPr>
          <p:spPr>
            <a:xfrm>
              <a:off x="1199456" y="1412776"/>
              <a:ext cx="4800211" cy="491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F35416D-AF19-3743-93C6-F9B505EF2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6" r="20065"/>
          <a:stretch/>
        </p:blipFill>
        <p:spPr>
          <a:xfrm>
            <a:off x="1" y="1412776"/>
            <a:ext cx="1559496" cy="2127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8C1FC8-4635-E046-B7EE-FD21B0F44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" y="3539991"/>
            <a:ext cx="2751460" cy="2992915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DE941D42-C756-1E44-A405-C77BCB469679}"/>
              </a:ext>
            </a:extLst>
          </p:cNvPr>
          <p:cNvSpPr/>
          <p:nvPr/>
        </p:nvSpPr>
        <p:spPr>
          <a:xfrm>
            <a:off x="644205" y="4509120"/>
            <a:ext cx="785044" cy="864096"/>
          </a:xfrm>
          <a:prstGeom prst="arc">
            <a:avLst>
              <a:gd name="adj1" fmla="val 476881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97F0C9-9408-F646-B6DD-6EDEDDE31A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3124" y="3933056"/>
            <a:ext cx="2998493" cy="2599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07437D-5B86-BA4D-9741-862A4BF2E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0" y="3539991"/>
            <a:ext cx="2557233" cy="3318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0D7B51-BA7B-7741-8CED-C51C5E183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583536"/>
            <a:ext cx="5724639" cy="32309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6C3901-494E-0941-8540-F080C88BA29F}"/>
              </a:ext>
            </a:extLst>
          </p:cNvPr>
          <p:cNvSpPr/>
          <p:nvPr/>
        </p:nvSpPr>
        <p:spPr>
          <a:xfrm>
            <a:off x="61505" y="1299129"/>
            <a:ext cx="1426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886677-F50A-2A4D-9DE9-F7481B898832}"/>
              </a:ext>
            </a:extLst>
          </p:cNvPr>
          <p:cNvSpPr/>
          <p:nvPr/>
        </p:nvSpPr>
        <p:spPr>
          <a:xfrm>
            <a:off x="9167020" y="3429000"/>
            <a:ext cx="1426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FINISH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242EF0-F1DD-8C48-9D72-86CEC4F16395}"/>
              </a:ext>
            </a:extLst>
          </p:cNvPr>
          <p:cNvCxnSpPr/>
          <p:nvPr/>
        </p:nvCxnSpPr>
        <p:spPr>
          <a:xfrm flipH="1" flipV="1">
            <a:off x="191344" y="3539991"/>
            <a:ext cx="11593288" cy="43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5EC6665-6735-E641-B95E-D2C747494C35}"/>
              </a:ext>
            </a:extLst>
          </p:cNvPr>
          <p:cNvSpPr/>
          <p:nvPr/>
        </p:nvSpPr>
        <p:spPr>
          <a:xfrm>
            <a:off x="3427558" y="1389056"/>
            <a:ext cx="1426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 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922FA-55CB-5A49-B0B9-3C964AAE1D06}"/>
              </a:ext>
            </a:extLst>
          </p:cNvPr>
          <p:cNvSpPr/>
          <p:nvPr/>
        </p:nvSpPr>
        <p:spPr>
          <a:xfrm>
            <a:off x="3512540" y="6336784"/>
            <a:ext cx="3549822" cy="52322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 subcontractor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4E6472-4E10-754F-80AD-85BFA61C667E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732509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External design – case study</a:t>
            </a:r>
          </a:p>
        </p:txBody>
      </p:sp>
    </p:spTree>
    <p:extLst>
      <p:ext uri="{BB962C8B-B14F-4D97-AF65-F5344CB8AC3E}">
        <p14:creationId xmlns:p14="http://schemas.microsoft.com/office/powerpoint/2010/main" val="35346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2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807766"/>
            <a:ext cx="4190256" cy="29893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ESS based design</a:t>
            </a:r>
          </a:p>
          <a:p>
            <a:r>
              <a:rPr lang="en-US" b="1" dirty="0">
                <a:solidFill>
                  <a:srgbClr val="00B050"/>
                </a:solidFill>
              </a:rPr>
              <a:t>Fosters in-house expertise.</a:t>
            </a:r>
          </a:p>
          <a:p>
            <a:r>
              <a:rPr lang="en-US" b="1" dirty="0">
                <a:solidFill>
                  <a:srgbClr val="00B050"/>
                </a:solidFill>
              </a:rPr>
              <a:t>Designer-scientist at hand for discussions.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Prolonged design cycle.</a:t>
            </a:r>
          </a:p>
          <a:p>
            <a:r>
              <a:rPr lang="en-US" b="1" dirty="0">
                <a:solidFill>
                  <a:srgbClr val="FF0000"/>
                </a:solidFill>
              </a:rPr>
              <a:t>Unforeseen costs.</a:t>
            </a:r>
          </a:p>
          <a:p>
            <a:r>
              <a:rPr lang="en-US" b="1" dirty="0">
                <a:solidFill>
                  <a:srgbClr val="FF0000"/>
                </a:solidFill>
              </a:rPr>
              <a:t>Large overhead costs.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15D614-FE97-8C4D-8052-CBE629B9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18848" cy="562074"/>
          </a:xfrm>
        </p:spPr>
        <p:txBody>
          <a:bodyPr/>
          <a:lstStyle/>
          <a:p>
            <a:r>
              <a:rPr lang="en-GB" dirty="0"/>
              <a:t>Designing for the SAD – Sample Environment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DF73C7-D9CD-1C43-91AF-20CD7B1BEE32}"/>
              </a:ext>
            </a:extLst>
          </p:cNvPr>
          <p:cNvSpPr txBox="1">
            <a:spLocks/>
          </p:cNvSpPr>
          <p:nvPr/>
        </p:nvSpPr>
        <p:spPr>
          <a:xfrm>
            <a:off x="571104" y="754301"/>
            <a:ext cx="7325096" cy="562074"/>
          </a:xfrm>
          <a:prstGeom prst="rect">
            <a:avLst/>
          </a:prstGeom>
        </p:spPr>
        <p:txBody>
          <a:bodyPr vert="horz" lIns="9000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External vs. External design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F23A0F-11EF-F64B-9BAF-7F48EE54D41F}"/>
              </a:ext>
            </a:extLst>
          </p:cNvPr>
          <p:cNvSpPr txBox="1">
            <a:spLocks/>
          </p:cNvSpPr>
          <p:nvPr/>
        </p:nvSpPr>
        <p:spPr>
          <a:xfrm>
            <a:off x="4000872" y="1745892"/>
            <a:ext cx="4190256" cy="34482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External design</a:t>
            </a:r>
          </a:p>
          <a:p>
            <a:r>
              <a:rPr lang="en-US" b="1" dirty="0">
                <a:solidFill>
                  <a:srgbClr val="FF0000"/>
                </a:solidFill>
              </a:rPr>
              <a:t>Expertise retained by externa company.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Distance communication.</a:t>
            </a:r>
          </a:p>
          <a:p>
            <a:r>
              <a:rPr lang="en-US" b="1" dirty="0">
                <a:solidFill>
                  <a:srgbClr val="00B050"/>
                </a:solidFill>
              </a:rPr>
              <a:t>Known (fixed) cost beforehand.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Timing (schedule) management needed.</a:t>
            </a:r>
          </a:p>
          <a:p>
            <a:r>
              <a:rPr lang="en-US" b="1" dirty="0">
                <a:solidFill>
                  <a:srgbClr val="00B050"/>
                </a:solidFill>
              </a:rPr>
              <a:t>Designs done at ½ the price at (at least) 2 x the speed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C25D2-BB37-F845-BEA7-2BB31238BD22}"/>
              </a:ext>
            </a:extLst>
          </p:cNvPr>
          <p:cNvSpPr txBox="1"/>
          <p:nvPr/>
        </p:nvSpPr>
        <p:spPr>
          <a:xfrm>
            <a:off x="8432800" y="1406711"/>
            <a:ext cx="3567856" cy="45486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AU" sz="2400" dirty="0"/>
              <a:t>External design and</a:t>
            </a:r>
            <a:br>
              <a:rPr lang="en-AU" sz="2400" dirty="0"/>
            </a:br>
            <a:r>
              <a:rPr lang="en-AU" sz="2400" dirty="0"/>
              <a:t>manufacturing timeline:</a:t>
            </a:r>
          </a:p>
          <a:p>
            <a:endParaRPr lang="en-AU" dirty="0"/>
          </a:p>
          <a:p>
            <a:r>
              <a:rPr lang="en-AU" dirty="0"/>
              <a:t>First meeting </a:t>
            </a:r>
            <a:r>
              <a:rPr lang="en-AU" b="1" dirty="0"/>
              <a:t>April 2018</a:t>
            </a:r>
          </a:p>
          <a:p>
            <a:r>
              <a:rPr lang="en-AU" dirty="0"/>
              <a:t>Internal conceptual design</a:t>
            </a:r>
            <a:br>
              <a:rPr lang="en-AU" dirty="0"/>
            </a:br>
            <a:r>
              <a:rPr lang="en-AU" b="1" dirty="0"/>
              <a:t>Jul 2018-Aug2018</a:t>
            </a:r>
          </a:p>
          <a:p>
            <a:r>
              <a:rPr lang="en-AU" dirty="0"/>
              <a:t>Kinetic engaged </a:t>
            </a:r>
            <a:r>
              <a:rPr lang="en-AU" b="1" dirty="0"/>
              <a:t>Sept 2018</a:t>
            </a:r>
          </a:p>
          <a:p>
            <a:r>
              <a:rPr lang="en-AU" dirty="0"/>
              <a:t>Kinetic Conceptual design</a:t>
            </a:r>
            <a:br>
              <a:rPr lang="en-AU" dirty="0"/>
            </a:br>
            <a:r>
              <a:rPr lang="en-AU" dirty="0"/>
              <a:t>finalised </a:t>
            </a:r>
            <a:r>
              <a:rPr lang="en-AU" b="1" dirty="0"/>
              <a:t>Dec 2018</a:t>
            </a:r>
          </a:p>
          <a:p>
            <a:r>
              <a:rPr lang="en-AU" dirty="0"/>
              <a:t>Detailed design </a:t>
            </a:r>
            <a:r>
              <a:rPr lang="en-AU" b="1" dirty="0"/>
              <a:t>Jan 2019</a:t>
            </a:r>
          </a:p>
          <a:p>
            <a:r>
              <a:rPr lang="en-AU" dirty="0"/>
              <a:t>Manufacturing </a:t>
            </a:r>
            <a:r>
              <a:rPr lang="en-AU" b="1" dirty="0"/>
              <a:t>Feb 2019</a:t>
            </a:r>
          </a:p>
          <a:p>
            <a:r>
              <a:rPr lang="en-AU" dirty="0"/>
              <a:t>Delivery </a:t>
            </a:r>
            <a:r>
              <a:rPr lang="en-AU" b="1" dirty="0"/>
              <a:t>March 2019</a:t>
            </a:r>
            <a:endParaRPr lang="en-AU" sz="2000" b="1" dirty="0"/>
          </a:p>
          <a:p>
            <a:pPr algn="l"/>
            <a:endParaRPr lang="en-AU" sz="2000" dirty="0"/>
          </a:p>
          <a:p>
            <a:pPr algn="l"/>
            <a:r>
              <a:rPr lang="en-AU" sz="2000" dirty="0"/>
              <a:t>Design cost: 7 600 [EUR]</a:t>
            </a:r>
          </a:p>
          <a:p>
            <a:pPr algn="l"/>
            <a:r>
              <a:rPr lang="en-AU" sz="1600" dirty="0"/>
              <a:t>(80 [hrs] concept + 120 [hrs] det</a:t>
            </a:r>
            <a:r>
              <a:rPr lang="en-AU" sz="2000" dirty="0"/>
              <a:t>.</a:t>
            </a:r>
          </a:p>
          <a:p>
            <a:pPr algn="l"/>
            <a:r>
              <a:rPr lang="en-AU" sz="2000" dirty="0"/>
              <a:t>Manufacturing cost: 8 000 [EUR]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D801F0-150C-4A40-83FC-2E70C9B6A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67158"/>
              </p:ext>
            </p:extLst>
          </p:nvPr>
        </p:nvGraphicFramePr>
        <p:xfrm>
          <a:off x="0" y="5955345"/>
          <a:ext cx="1219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2961175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585002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150932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606562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129665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652915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89635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952716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746164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559274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8281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2340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Apr.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May ‘18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June ‘18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July ‘18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Aug. ‘18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Sep.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Oct.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Nov.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Dec. 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Jan. ’19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Feb. ’19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Mar. ‘19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85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Initiation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ESS Conceptualisation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Engage ext.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Concept design finalised by ext. comp.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Det. 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Manuf.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96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9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sv-SE" dirty="0"/>
              <a:t>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8128000" cy="4168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Questions?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5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602</TotalTime>
  <Words>415</Words>
  <Application>Microsoft Macintosh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Office-tema</vt:lpstr>
      <vt:lpstr>2_Anpassad formgivning</vt:lpstr>
      <vt:lpstr>STAP Sample Environment Engineering</vt:lpstr>
      <vt:lpstr>Designing for the SAD – Sample Environment</vt:lpstr>
      <vt:lpstr>Designing for the SAD – Sample Environment</vt:lpstr>
      <vt:lpstr>Designing for the SAD – Sample Environment</vt:lpstr>
      <vt:lpstr>Designing for the SAD – Sample Environment</vt:lpstr>
      <vt:lpstr>Designing for the SAD – Sample Environment</vt:lpstr>
      <vt:lpstr>Designing for the SAD – Sample Environment</vt:lpstr>
      <vt:lpstr>Designing for the SAD – Sample Environment</vt:lpstr>
      <vt:lpstr>Q&amp;A</vt:lpstr>
    </vt:vector>
  </TitlesOfParts>
  <Company>European Spallation Source ERIC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Instruments – Bunker Wall interfaces Follow-up</dc:title>
  <dc:creator>Dawid Patrzalek</dc:creator>
  <cp:lastModifiedBy>Microsoft Office User</cp:lastModifiedBy>
  <cp:revision>42</cp:revision>
  <dcterms:created xsi:type="dcterms:W3CDTF">2019-01-30T11:23:47Z</dcterms:created>
  <dcterms:modified xsi:type="dcterms:W3CDTF">2019-03-29T14:20:45Z</dcterms:modified>
</cp:coreProperties>
</file>