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2"/>
  </p:notesMasterIdLst>
  <p:sldIdLst>
    <p:sldId id="375" r:id="rId3"/>
    <p:sldId id="381" r:id="rId4"/>
    <p:sldId id="373" r:id="rId5"/>
    <p:sldId id="390" r:id="rId6"/>
    <p:sldId id="406" r:id="rId7"/>
    <p:sldId id="408" r:id="rId8"/>
    <p:sldId id="407" r:id="rId9"/>
    <p:sldId id="404" r:id="rId10"/>
    <p:sldId id="40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Davidge" initials="BD" lastIdx="2" clrIdx="0">
    <p:extLst>
      <p:ext uri="{19B8F6BF-5375-455C-9EA6-DF929625EA0E}">
        <p15:presenceInfo xmlns:p15="http://schemas.microsoft.com/office/powerpoint/2012/main" userId="S-1-5-21-1853637497-491971987-2917381224-5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DB"/>
    <a:srgbClr val="DAA600"/>
    <a:srgbClr val="76D6FF"/>
    <a:srgbClr val="FF0000"/>
    <a:srgbClr val="FFFFFF"/>
    <a:srgbClr val="D9D9D9"/>
    <a:srgbClr val="BFBFBF"/>
    <a:srgbClr val="0094CA"/>
    <a:srgbClr val="13A1DD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3243" autoAdjust="0"/>
  </p:normalViewPr>
  <p:slideViewPr>
    <p:cSldViewPr>
      <p:cViewPr varScale="1">
        <p:scale>
          <a:sx n="102" d="100"/>
          <a:sy n="102" d="100"/>
        </p:scale>
        <p:origin x="138" y="75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400" b="1" dirty="0" smtClean="0"/>
              <a:t>STAP 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 smtClean="0"/>
              <a:t>Central Technical Services</a:t>
            </a:r>
            <a:r>
              <a:rPr lang="sv-SE" sz="4400" dirty="0"/>
              <a:t>:</a:t>
            </a:r>
            <a:r>
              <a:rPr lang="sv-SE" sz="4400" dirty="0" smtClean="0"/>
              <a:t> </a:t>
            </a:r>
            <a:r>
              <a:rPr lang="sv-SE" sz="4400" dirty="0"/>
              <a:t>Manufacturing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09120"/>
            <a:ext cx="8534400" cy="1752600"/>
          </a:xfrm>
        </p:spPr>
        <p:txBody>
          <a:bodyPr>
            <a:normAutofit fontScale="77500" lnSpcReduction="20000"/>
          </a:bodyPr>
          <a:lstStyle/>
          <a:p>
            <a:r>
              <a:rPr lang="sv-SE" sz="3600" dirty="0" smtClean="0"/>
              <a:t>Benjamin Davidge</a:t>
            </a:r>
          </a:p>
          <a:p>
            <a:r>
              <a:rPr lang="sv-SE" sz="2400" i="1" dirty="0" smtClean="0"/>
              <a:t>Manufacturing </a:t>
            </a:r>
            <a:r>
              <a:rPr lang="sv-SE" sz="2400" i="1" dirty="0"/>
              <a:t>Section </a:t>
            </a:r>
            <a:r>
              <a:rPr lang="sv-SE" sz="2400" i="1" dirty="0" smtClean="0"/>
              <a:t>Leader </a:t>
            </a:r>
          </a:p>
          <a:p>
            <a:r>
              <a:rPr lang="sv-SE" sz="3300" dirty="0" smtClean="0"/>
              <a:t>European Spallation Source ERIC</a:t>
            </a:r>
          </a:p>
          <a:p>
            <a:endParaRPr lang="sv-SE" sz="2000" dirty="0"/>
          </a:p>
          <a:p>
            <a:r>
              <a:rPr lang="sv-SE" sz="2400" dirty="0" smtClean="0"/>
              <a:t>April 3rd 2019</a:t>
            </a:r>
          </a:p>
        </p:txBody>
      </p:sp>
    </p:spTree>
    <p:extLst>
      <p:ext uri="{BB962C8B-B14F-4D97-AF65-F5344CB8AC3E}">
        <p14:creationId xmlns:p14="http://schemas.microsoft.com/office/powerpoint/2010/main" val="3191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584" y="1484784"/>
            <a:ext cx="7507852" cy="33655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63420" y="1533165"/>
            <a:ext cx="1522151" cy="68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5048039" y="3525624"/>
            <a:ext cx="847996" cy="367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/>
          <p:cNvCxnSpPr>
            <a:stCxn id="12" idx="2"/>
            <a:endCxn id="12" idx="2"/>
          </p:cNvCxnSpPr>
          <p:nvPr/>
        </p:nvCxnSpPr>
        <p:spPr>
          <a:xfrm>
            <a:off x="6105510" y="48503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779" y="5202290"/>
            <a:ext cx="1200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Manufacturing Section Mandate</a:t>
            </a:r>
            <a:r>
              <a:rPr lang="sv-SE" sz="2000" b="1" dirty="0" smtClean="0">
                <a:solidFill>
                  <a:srgbClr val="0070C0"/>
                </a:solidFill>
              </a:rPr>
              <a:t>: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“Provide </a:t>
            </a:r>
            <a:r>
              <a:rPr lang="en-US" sz="2000" i="1" dirty="0">
                <a:solidFill>
                  <a:srgbClr val="0070C0"/>
                </a:solidFill>
              </a:rPr>
              <a:t>support for all mechanical disciplines of manufacturing to ESS as necessary to support installation, commissioning &amp; operation of the facility."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endParaRPr lang="sv-S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28" y="1916833"/>
            <a:ext cx="5381474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17" y="4875995"/>
            <a:ext cx="1616745" cy="1888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40" y="4875995"/>
            <a:ext cx="3092491" cy="18966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77950"/>
            <a:ext cx="7848872" cy="29591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Temporary Technical </a:t>
            </a:r>
            <a:r>
              <a:rPr lang="en-GB" sz="2000" dirty="0" err="1" smtClean="0">
                <a:solidFill>
                  <a:srgbClr val="0070C0"/>
                </a:solidFill>
              </a:rPr>
              <a:t>Center</a:t>
            </a:r>
            <a:r>
              <a:rPr lang="en-GB" sz="2000" dirty="0" smtClean="0">
                <a:solidFill>
                  <a:srgbClr val="0070C0"/>
                </a:solidFill>
              </a:rPr>
              <a:t> (TTC)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"/>
          <a:stretch/>
        </p:blipFill>
        <p:spPr>
          <a:xfrm rot="5400000">
            <a:off x="7310677" y="1654094"/>
            <a:ext cx="2091959" cy="1897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6360" y="1556792"/>
            <a:ext cx="2698536" cy="1853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637" y="1556793"/>
            <a:ext cx="1495034" cy="2091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81761" y="3727594"/>
            <a:ext cx="5252547" cy="30603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r>
              <a:rPr lang="en-US" sz="1700" b="1" dirty="0" smtClean="0"/>
              <a:t>Equipment</a:t>
            </a:r>
            <a:r>
              <a:rPr lang="sv-SE" sz="1700" b="1" dirty="0" smtClean="0"/>
              <a:t>:</a:t>
            </a:r>
            <a:endParaRPr lang="sv-SE" sz="17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Drilling </a:t>
            </a:r>
            <a:r>
              <a:rPr lang="en-US" sz="1500" i="1" dirty="0" smtClean="0"/>
              <a:t>(sub-mm </a:t>
            </a:r>
            <a:r>
              <a:rPr lang="en-US" sz="1500" i="1" dirty="0"/>
              <a:t>to </a:t>
            </a:r>
            <a:r>
              <a:rPr lang="en-US" sz="1500" i="1" dirty="0" smtClean="0"/>
              <a:t>Ø50mm </a:t>
            </a:r>
            <a:r>
              <a:rPr lang="en-US" sz="1500" i="1" dirty="0"/>
              <a:t>drilling </a:t>
            </a:r>
            <a:r>
              <a:rPr lang="en-US" sz="1500" i="1" dirty="0" smtClean="0"/>
              <a:t>capacity)</a:t>
            </a:r>
            <a:endParaRPr lang="en-US" sz="15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Milling </a:t>
            </a:r>
            <a:r>
              <a:rPr lang="en-US" sz="1500" i="1" dirty="0" smtClean="0"/>
              <a:t>(max</a:t>
            </a:r>
            <a:r>
              <a:rPr lang="en-US" sz="1500" i="1" dirty="0"/>
              <a:t>. travel 850x300x500mm, </a:t>
            </a:r>
            <a:r>
              <a:rPr lang="en-US" sz="1500" i="1" dirty="0" smtClean="0"/>
              <a:t>300kg)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Turning</a:t>
            </a:r>
            <a:r>
              <a:rPr lang="en-US" sz="1500" dirty="0"/>
              <a:t> </a:t>
            </a:r>
            <a:r>
              <a:rPr lang="en-US" sz="1500" i="1" dirty="0" smtClean="0"/>
              <a:t>(max</a:t>
            </a:r>
            <a:r>
              <a:rPr lang="en-US" sz="1500" i="1" dirty="0"/>
              <a:t>. </a:t>
            </a:r>
            <a:r>
              <a:rPr lang="en-US" sz="1500" i="1" dirty="0" err="1"/>
              <a:t>workpiece</a:t>
            </a:r>
            <a:r>
              <a:rPr lang="en-US" sz="1500" i="1" dirty="0"/>
              <a:t> Ø530x2000mm, </a:t>
            </a:r>
            <a:r>
              <a:rPr lang="en-US" sz="1500" i="1" dirty="0" smtClean="0"/>
              <a:t>500kg)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Horizontal and vertical band saws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H</a:t>
            </a:r>
            <a:r>
              <a:rPr lang="en-US" sz="1500" dirty="0" smtClean="0"/>
              <a:t>igh-speed </a:t>
            </a:r>
            <a:r>
              <a:rPr lang="en-US" sz="1500" dirty="0"/>
              <a:t>circular saw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MIG &amp; TIG welding </a:t>
            </a:r>
            <a:r>
              <a:rPr lang="en-US" sz="1500" i="1" dirty="0" smtClean="0"/>
              <a:t>(Excluding </a:t>
            </a:r>
            <a:r>
              <a:rPr lang="en-US" sz="1500" i="1" dirty="0"/>
              <a:t>certified welding under </a:t>
            </a:r>
            <a:r>
              <a:rPr lang="en-US" sz="1500" i="1" dirty="0" smtClean="0"/>
              <a:t>ISO3834)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Precision measuring equipment, including 3D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Hardness tester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Precision assembly equipment including bearing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Removal/extraction/repair tooling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Numerous </a:t>
            </a:r>
            <a:r>
              <a:rPr lang="en-US" sz="1500" dirty="0"/>
              <a:t>hand </a:t>
            </a:r>
            <a:r>
              <a:rPr lang="en-US" sz="1500" dirty="0" smtClean="0"/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Bar stock bender &amp; pan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Grinding </a:t>
            </a:r>
            <a:r>
              <a:rPr lang="en-US" sz="1500" dirty="0"/>
              <a:t>&amp;</a:t>
            </a:r>
            <a:r>
              <a:rPr lang="en-US" sz="1500" dirty="0" smtClean="0"/>
              <a:t> </a:t>
            </a:r>
            <a:r>
              <a:rPr lang="en-US" sz="1500" dirty="0" err="1" smtClean="0"/>
              <a:t>linishing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Hydraulic </a:t>
            </a:r>
            <a:r>
              <a:rPr lang="en-US" sz="1500" dirty="0"/>
              <a:t>press – 40T </a:t>
            </a:r>
            <a:r>
              <a:rPr lang="sv-SE" sz="1500" dirty="0" smtClean="0"/>
              <a:t>&amp; a</a:t>
            </a:r>
            <a:r>
              <a:rPr lang="en-US" sz="1500" dirty="0" err="1" smtClean="0"/>
              <a:t>rbor</a:t>
            </a:r>
            <a:r>
              <a:rPr lang="en-US" sz="1500" dirty="0" smtClean="0"/>
              <a:t> </a:t>
            </a:r>
            <a:r>
              <a:rPr lang="en-US" sz="1500" dirty="0"/>
              <a:t>press - </a:t>
            </a:r>
            <a:r>
              <a:rPr lang="en-US" sz="1500" dirty="0" smtClean="0"/>
              <a:t>8T</a:t>
            </a:r>
            <a:endParaRPr lang="sv-SE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542EF-BAC1-E449-822D-B8EB9C19D477}"/>
              </a:ext>
            </a:extLst>
          </p:cNvPr>
          <p:cNvSpPr txBox="1"/>
          <p:nvPr/>
        </p:nvSpPr>
        <p:spPr>
          <a:xfrm>
            <a:off x="4132924" y="1477875"/>
            <a:ext cx="5243702" cy="5310058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600" b="1" dirty="0" smtClean="0"/>
              <a:t>In 2 months our new CNC milling machine arrives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3 axis simultaneous machining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1450x700x550mm XYZ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Up to 2t on </a:t>
            </a:r>
            <a:r>
              <a:rPr lang="en-GB" sz="1400" dirty="0" smtClean="0"/>
              <a:t>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20 000rpm spindle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</a:t>
            </a:r>
            <a:r>
              <a:rPr lang="en-GB" sz="1400" dirty="0" smtClean="0"/>
              <a:t>ccuracy 6µ</a:t>
            </a:r>
            <a:endParaRPr lang="en-GB" sz="2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7641" y="1641815"/>
            <a:ext cx="5160964" cy="367474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251" y="3027331"/>
            <a:ext cx="3604330" cy="2679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625" y="5227273"/>
            <a:ext cx="1635243" cy="1518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4190" y="4659726"/>
            <a:ext cx="1510027" cy="2070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898" y="3181633"/>
            <a:ext cx="1511319" cy="137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755" y="5222588"/>
            <a:ext cx="1427930" cy="15231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77950"/>
            <a:ext cx="7848872" cy="29591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Fastener Stock</a:t>
            </a:r>
          </a:p>
          <a:p>
            <a:r>
              <a:rPr lang="en-US" sz="1400" dirty="0"/>
              <a:t>Fasteners in A4 stainless steel and steel 8.8</a:t>
            </a:r>
          </a:p>
          <a:p>
            <a:r>
              <a:rPr lang="en-US" sz="1400" dirty="0"/>
              <a:t>Range of sizes from M2-M24</a:t>
            </a:r>
          </a:p>
          <a:p>
            <a:r>
              <a:rPr lang="en-US" sz="1400" dirty="0"/>
              <a:t>Includes; bolts, nuts, washers, socket head screws, threaded rod, etc.</a:t>
            </a:r>
          </a:p>
          <a:p>
            <a:r>
              <a:rPr lang="en-US" sz="1400" dirty="0"/>
              <a:t>Common Bosch/Rexroth profile and </a:t>
            </a:r>
            <a:r>
              <a:rPr lang="en-US" sz="1400" dirty="0" smtClean="0"/>
              <a:t>components</a:t>
            </a:r>
            <a:endParaRPr lang="en-US" sz="1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 txBox="1">
            <a:spLocks/>
          </p:cNvSpPr>
          <p:nvPr/>
        </p:nvSpPr>
        <p:spPr>
          <a:xfrm>
            <a:off x="6023992" y="1488617"/>
            <a:ext cx="5832648" cy="295916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FDM 3D Printing </a:t>
            </a:r>
          </a:p>
          <a:p>
            <a:r>
              <a:rPr lang="en-US" sz="1400" dirty="0" smtClean="0"/>
              <a:t>Prototype mechanical components, jigs and fixtures</a:t>
            </a:r>
          </a:p>
          <a:p>
            <a:r>
              <a:rPr lang="en-US" sz="1400" dirty="0" smtClean="0"/>
              <a:t>PLA, ABS and Glass/carbon </a:t>
            </a:r>
            <a:r>
              <a:rPr lang="en-US" sz="1400" dirty="0" err="1" smtClean="0"/>
              <a:t>fibre</a:t>
            </a:r>
            <a:r>
              <a:rPr lang="en-US" sz="1400" dirty="0" smtClean="0"/>
              <a:t> reinforced PP/Polyamide</a:t>
            </a:r>
          </a:p>
          <a:p>
            <a:r>
              <a:rPr lang="en-US" sz="1400" dirty="0" smtClean="0"/>
              <a:t>Dual-extrusion print head allowing soluble PVA support material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05" y="5166494"/>
            <a:ext cx="1455560" cy="1635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20" y="5811504"/>
            <a:ext cx="2305008" cy="974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01" y="3027331"/>
            <a:ext cx="3586577" cy="26899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77951"/>
            <a:ext cx="5184576" cy="147777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E</a:t>
            </a:r>
            <a:r>
              <a:rPr lang="en-GB" sz="2000" dirty="0" smtClean="0">
                <a:solidFill>
                  <a:srgbClr val="0070C0"/>
                </a:solidFill>
              </a:rPr>
              <a:t>xternal Vendor Outsourcing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US" sz="1400" dirty="0"/>
              <a:t>Local vendor network with 40+ </a:t>
            </a:r>
            <a:r>
              <a:rPr lang="en-US" sz="1400" dirty="0" smtClean="0"/>
              <a:t>companies </a:t>
            </a:r>
          </a:p>
          <a:p>
            <a:r>
              <a:rPr lang="en-US" sz="1400" dirty="0" smtClean="0"/>
              <a:t>Access </a:t>
            </a:r>
            <a:r>
              <a:rPr lang="en-US" sz="1400" dirty="0"/>
              <a:t>to </a:t>
            </a:r>
            <a:r>
              <a:rPr lang="en-US" sz="1400" dirty="0" err="1"/>
              <a:t>MaxIV</a:t>
            </a:r>
            <a:r>
              <a:rPr lang="en-US" sz="1400" dirty="0"/>
              <a:t> and CERN </a:t>
            </a:r>
            <a:r>
              <a:rPr lang="en-US" sz="1400" dirty="0" smtClean="0"/>
              <a:t>networks </a:t>
            </a:r>
            <a:endParaRPr lang="en-US" sz="1400" dirty="0"/>
          </a:p>
          <a:p>
            <a:r>
              <a:rPr lang="en-US" sz="1400" dirty="0"/>
              <a:t>Coordinate jobs on behalf of requestor with total value &lt;€</a:t>
            </a:r>
            <a:r>
              <a:rPr lang="en-US" sz="1400" dirty="0" smtClean="0"/>
              <a:t>10k</a:t>
            </a:r>
            <a:endParaRPr lang="en-US" sz="1400" dirty="0"/>
          </a:p>
          <a:p>
            <a:r>
              <a:rPr lang="en-US" sz="1400" dirty="0"/>
              <a:t>Support/assist with job requests &gt;€</a:t>
            </a:r>
            <a:r>
              <a:rPr lang="en-US" sz="1400" dirty="0" smtClean="0"/>
              <a:t>10k</a:t>
            </a:r>
            <a:endParaRPr lang="en-US" sz="1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 txBox="1">
            <a:spLocks/>
          </p:cNvSpPr>
          <p:nvPr/>
        </p:nvSpPr>
        <p:spPr>
          <a:xfrm>
            <a:off x="6023992" y="1488617"/>
            <a:ext cx="5832648" cy="136431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Design Support</a:t>
            </a:r>
          </a:p>
          <a:p>
            <a:r>
              <a:rPr lang="en-US" sz="1400" dirty="0"/>
              <a:t>Cost </a:t>
            </a:r>
            <a:r>
              <a:rPr lang="en-US" sz="1400" dirty="0" smtClean="0"/>
              <a:t>optimization support </a:t>
            </a:r>
            <a:r>
              <a:rPr lang="en-US" sz="1400" dirty="0"/>
              <a:t>focused on manufacturing </a:t>
            </a:r>
            <a:r>
              <a:rPr lang="en-US" sz="1400" dirty="0" smtClean="0"/>
              <a:t>processes</a:t>
            </a:r>
            <a:endParaRPr lang="en-US" sz="1400" dirty="0" smtClean="0"/>
          </a:p>
          <a:p>
            <a:r>
              <a:rPr lang="en-US" sz="1400" dirty="0" smtClean="0"/>
              <a:t>Support/advice </a:t>
            </a:r>
            <a:r>
              <a:rPr lang="en-US" sz="1400" dirty="0"/>
              <a:t>to partners on manufacturing </a:t>
            </a:r>
            <a:r>
              <a:rPr lang="en-US" sz="1400" dirty="0" smtClean="0"/>
              <a:t>concerns/issues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21" y="4631669"/>
            <a:ext cx="1876362" cy="2048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78" y="2960394"/>
            <a:ext cx="1682560" cy="2263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24300" y="3234194"/>
            <a:ext cx="2270128" cy="1709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098" y="4631669"/>
            <a:ext cx="2425675" cy="2054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091" y="3789040"/>
            <a:ext cx="2040651" cy="2999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822359"/>
            <a:ext cx="2713311" cy="1960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2813490"/>
            <a:ext cx="3433391" cy="19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563420" y="1533165"/>
            <a:ext cx="1522151" cy="68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/>
          <p:cNvCxnSpPr>
            <a:stCxn id="12" idx="2"/>
            <a:endCxn id="12" idx="2"/>
          </p:cNvCxnSpPr>
          <p:nvPr/>
        </p:nvCxnSpPr>
        <p:spPr>
          <a:xfrm>
            <a:off x="6105510" y="48503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1533165"/>
            <a:ext cx="7992887" cy="469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104112" y="2255878"/>
            <a:ext cx="1322797" cy="144016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2711624" y="6332624"/>
            <a:ext cx="6048672" cy="50405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2000" dirty="0"/>
              <a:t>https://confluence.esss.lu.se/display/EIS/Manufacturing+Request</a:t>
            </a:r>
            <a:endParaRPr lang="sv-SE" sz="20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563420" y="1533165"/>
            <a:ext cx="1522151" cy="68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/>
          <p:cNvCxnSpPr>
            <a:stCxn id="12" idx="2"/>
            <a:endCxn id="12" idx="2"/>
          </p:cNvCxnSpPr>
          <p:nvPr/>
        </p:nvCxnSpPr>
        <p:spPr>
          <a:xfrm>
            <a:off x="6105510" y="48503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77950"/>
            <a:ext cx="10945216" cy="461534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How it works</a:t>
            </a:r>
            <a:endParaRPr lang="en-US" sz="1400" dirty="0" smtClean="0"/>
          </a:p>
          <a:p>
            <a:pPr marL="0" indent="0">
              <a:buNone/>
            </a:pPr>
            <a:r>
              <a:rPr lang="en-US" sz="1600" b="1" dirty="0"/>
              <a:t>Processing job requests</a:t>
            </a:r>
            <a:r>
              <a:rPr lang="sv-SE" sz="1600" b="1" dirty="0"/>
              <a:t>:</a:t>
            </a:r>
            <a:endParaRPr lang="en-US" sz="1600" b="1" dirty="0"/>
          </a:p>
          <a:p>
            <a:r>
              <a:rPr lang="en-US" sz="1400" dirty="0" smtClean="0"/>
              <a:t>The TTC will have 3 full-time technicians by end-2019</a:t>
            </a:r>
          </a:p>
          <a:p>
            <a:r>
              <a:rPr lang="en-US" sz="1400" dirty="0" smtClean="0"/>
              <a:t>Primarily</a:t>
            </a:r>
            <a:r>
              <a:rPr lang="en-US" sz="1400" dirty="0" smtClean="0"/>
              <a:t> </a:t>
            </a:r>
            <a:r>
              <a:rPr lang="en-US" sz="1400" dirty="0" smtClean="0"/>
              <a:t>provides time-critical mechanical support focused on </a:t>
            </a:r>
            <a:r>
              <a:rPr lang="en-US" sz="1400" dirty="0" smtClean="0"/>
              <a:t>installation</a:t>
            </a:r>
            <a:endParaRPr lang="en-US" sz="1400" dirty="0" smtClean="0"/>
          </a:p>
          <a:p>
            <a:r>
              <a:rPr lang="en-US" sz="1400" dirty="0" smtClean="0"/>
              <a:t>Additionally provides </a:t>
            </a:r>
            <a:r>
              <a:rPr lang="en-US" sz="1400" dirty="0" smtClean="0"/>
              <a:t>mechanical support </a:t>
            </a:r>
            <a:r>
              <a:rPr lang="en-US" sz="1400" dirty="0" smtClean="0"/>
              <a:t>when </a:t>
            </a:r>
            <a:r>
              <a:rPr lang="en-US" sz="1400" dirty="0" smtClean="0"/>
              <a:t>considered impractical to outsource (processing vs admin time, etc.) </a:t>
            </a:r>
            <a:endParaRPr lang="sv-SE" sz="1400" dirty="0" smtClean="0"/>
          </a:p>
          <a:p>
            <a:r>
              <a:rPr lang="en-US" sz="1400" dirty="0" smtClean="0"/>
              <a:t>Job prioritization works in the following way:</a:t>
            </a:r>
          </a:p>
          <a:p>
            <a:pPr lvl="1"/>
            <a:r>
              <a:rPr lang="sv-SE" sz="1100" dirty="0" smtClean="0"/>
              <a:t>Coordinated directly with us and the ESS Installation </a:t>
            </a:r>
            <a:r>
              <a:rPr lang="sv-SE" sz="1100" dirty="0"/>
              <a:t>C</a:t>
            </a:r>
            <a:r>
              <a:rPr lang="sv-SE" sz="1100" dirty="0" smtClean="0"/>
              <a:t>oordinators</a:t>
            </a:r>
          </a:p>
          <a:p>
            <a:pPr lvl="1"/>
            <a:r>
              <a:rPr lang="sv-SE" sz="1100" dirty="0" smtClean="0"/>
              <a:t>When conflicts occur between divisions the ESS Installation Manager will decide</a:t>
            </a:r>
          </a:p>
          <a:p>
            <a:pPr lvl="1"/>
            <a:r>
              <a:rPr lang="en-GB" sz="1100" dirty="0" smtClean="0"/>
              <a:t>Production volume jobs </a:t>
            </a:r>
            <a:r>
              <a:rPr lang="en-GB" sz="1100" dirty="0"/>
              <a:t>are not intended to be processed in the </a:t>
            </a:r>
            <a:r>
              <a:rPr lang="en-GB" sz="1100" dirty="0" smtClean="0"/>
              <a:t>TTC, they will be outsourced</a:t>
            </a:r>
          </a:p>
          <a:p>
            <a:pPr lvl="1"/>
            <a:r>
              <a:rPr lang="en-GB" sz="1100" dirty="0" smtClean="0"/>
              <a:t>Jobs able to accept lead times &gt;2 weeks will be outsourced</a:t>
            </a:r>
          </a:p>
          <a:p>
            <a:r>
              <a:rPr lang="en-GB" sz="1400" dirty="0" smtClean="0"/>
              <a:t>External vendor service level agreements will </a:t>
            </a:r>
            <a:r>
              <a:rPr lang="en-GB" sz="1400" dirty="0" smtClean="0"/>
              <a:t>be in place later this year to </a:t>
            </a:r>
            <a:r>
              <a:rPr lang="en-GB" sz="1400" dirty="0" smtClean="0"/>
              <a:t>deal with peak loads</a:t>
            </a:r>
          </a:p>
          <a:p>
            <a:r>
              <a:rPr lang="en-GB" sz="1400" dirty="0" smtClean="0"/>
              <a:t>Vendor framework agreements will simplify interaction with external vendors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sv-SE" sz="1600" b="1" dirty="0"/>
              <a:t>Who pays:</a:t>
            </a:r>
          </a:p>
          <a:p>
            <a:r>
              <a:rPr lang="en-US" sz="1400" dirty="0"/>
              <a:t>Staff, machinery and basic consumables are centrally funded</a:t>
            </a:r>
          </a:p>
          <a:p>
            <a:r>
              <a:rPr lang="en-US" sz="1400" dirty="0"/>
              <a:t>Specific materials or tooling are paid by the requestor</a:t>
            </a:r>
          </a:p>
          <a:p>
            <a:r>
              <a:rPr lang="en-US" sz="1400" dirty="0"/>
              <a:t>All outsourced jobs are paid by the requestor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" t="12153" r="488" b="2857"/>
          <a:stretch/>
        </p:blipFill>
        <p:spPr>
          <a:xfrm>
            <a:off x="5527639" y="1484784"/>
            <a:ext cx="6664361" cy="382906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6788028" y="3375967"/>
            <a:ext cx="623956" cy="6717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Straight Connector 31"/>
          <p:cNvCxnSpPr>
            <a:stCxn id="31" idx="0"/>
            <a:endCxn id="12" idx="0"/>
          </p:cNvCxnSpPr>
          <p:nvPr/>
        </p:nvCxnSpPr>
        <p:spPr>
          <a:xfrm>
            <a:off x="7100006" y="3375967"/>
            <a:ext cx="2758039" cy="3353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>
            <a:off x="6879404" y="3949381"/>
            <a:ext cx="1599621" cy="21330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623092" y="3079564"/>
            <a:ext cx="218512" cy="77336"/>
          </a:xfrm>
          <a:prstGeom prst="rect">
            <a:avLst/>
          </a:prstGeom>
          <a:solidFill>
            <a:srgbClr val="FF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Box 34"/>
          <p:cNvSpPr txBox="1"/>
          <p:nvPr/>
        </p:nvSpPr>
        <p:spPr>
          <a:xfrm>
            <a:off x="8477396" y="2052042"/>
            <a:ext cx="2508529" cy="584775"/>
          </a:xfrm>
          <a:prstGeom prst="borderCallout1">
            <a:avLst>
              <a:gd name="adj1" fmla="val 103393"/>
              <a:gd name="adj2" fmla="val 50519"/>
              <a:gd name="adj3" fmla="val 174562"/>
              <a:gd name="adj4" fmla="val 49906"/>
            </a:avLst>
          </a:prstGeom>
          <a:solidFill>
            <a:schemeClr val="bg1"/>
          </a:solidFill>
          <a:ln w="12700">
            <a:solidFill>
              <a:srgbClr val="FF0000"/>
            </a:solidFill>
            <a:tailEnd type="none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Temporary Technical Center  (TTC)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07736" y="5152026"/>
            <a:ext cx="1228538" cy="71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4B999-7C95-0045-AA1F-5322DD158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317" y="3711345"/>
            <a:ext cx="3291456" cy="3085741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 rot="20064642">
            <a:off x="10501647" y="4808347"/>
            <a:ext cx="673386" cy="762329"/>
          </a:xfrm>
          <a:prstGeom prst="rect">
            <a:avLst/>
          </a:prstGeom>
          <a:solidFill>
            <a:srgbClr val="FFC000">
              <a:alpha val="25098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Box 55"/>
          <p:cNvSpPr txBox="1"/>
          <p:nvPr/>
        </p:nvSpPr>
        <p:spPr>
          <a:xfrm>
            <a:off x="8883406" y="3978383"/>
            <a:ext cx="541126" cy="3175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l"/>
            <a:r>
              <a:rPr lang="en-NZ" sz="1600" dirty="0" smtClean="0">
                <a:solidFill>
                  <a:srgbClr val="FF0000"/>
                </a:solidFill>
              </a:rPr>
              <a:t>B02</a:t>
            </a:r>
          </a:p>
        </p:txBody>
      </p:sp>
      <p:sp>
        <p:nvSpPr>
          <p:cNvPr id="24" name="Trapezoid 23"/>
          <p:cNvSpPr/>
          <p:nvPr/>
        </p:nvSpPr>
        <p:spPr>
          <a:xfrm rot="14561923">
            <a:off x="9338416" y="4838997"/>
            <a:ext cx="368195" cy="453738"/>
          </a:xfrm>
          <a:prstGeom prst="trapezoid">
            <a:avLst>
              <a:gd name="adj" fmla="val 3696"/>
            </a:avLst>
          </a:prstGeom>
          <a:solidFill>
            <a:srgbClr val="92D050">
              <a:alpha val="25098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9584075" y="6095990"/>
            <a:ext cx="2508529" cy="584775"/>
          </a:xfrm>
          <a:prstGeom prst="borderCallout1">
            <a:avLst>
              <a:gd name="adj1" fmla="val -4613"/>
              <a:gd name="adj2" fmla="val 59914"/>
              <a:gd name="adj3" fmla="val -93037"/>
              <a:gd name="adj4" fmla="val 54040"/>
            </a:avLst>
          </a:prstGeom>
          <a:solidFill>
            <a:schemeClr val="bg1"/>
          </a:solidFill>
          <a:ln w="12700">
            <a:solidFill>
              <a:srgbClr val="FFC000"/>
            </a:solidFill>
            <a:tailEnd type="none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B02 Central Mechanical Workshop</a:t>
            </a:r>
            <a:endParaRPr lang="sv-SE" sz="1600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9624" y="5735727"/>
            <a:ext cx="1965386" cy="584775"/>
          </a:xfrm>
          <a:prstGeom prst="borderCallout1">
            <a:avLst>
              <a:gd name="adj1" fmla="val -1389"/>
              <a:gd name="adj2" fmla="val 87254"/>
              <a:gd name="adj3" fmla="val -96261"/>
              <a:gd name="adj4" fmla="val 106321"/>
            </a:avLst>
          </a:prstGeom>
          <a:solidFill>
            <a:schemeClr val="bg1"/>
          </a:solidFill>
          <a:ln w="12700">
            <a:solidFill>
              <a:srgbClr val="00B050"/>
            </a:solidFill>
            <a:tailEnd type="none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B02 User Mechanical Workshop</a:t>
            </a:r>
            <a:endParaRPr lang="sv-SE" sz="1600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9784076">
            <a:off x="9141109" y="4513950"/>
            <a:ext cx="523846" cy="330908"/>
          </a:xfrm>
          <a:prstGeom prst="rect">
            <a:avLst/>
          </a:prstGeom>
          <a:solidFill>
            <a:srgbClr val="00B0F0">
              <a:alpha val="25098"/>
            </a:srgbClr>
          </a:solidFill>
          <a:ln w="19050">
            <a:solidFill>
              <a:srgbClr val="1E9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77951"/>
            <a:ext cx="5184576" cy="51089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B02 Campus Lab</a:t>
            </a:r>
            <a:r>
              <a:rPr lang="en-US" sz="2000" dirty="0" smtClean="0">
                <a:solidFill>
                  <a:srgbClr val="0070C0"/>
                </a:solidFill>
              </a:rPr>
              <a:t>/Workshop Building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 txBox="1">
            <a:spLocks/>
          </p:cNvSpPr>
          <p:nvPr/>
        </p:nvSpPr>
        <p:spPr>
          <a:xfrm>
            <a:off x="121268" y="1868070"/>
            <a:ext cx="5184576" cy="121149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DAA600"/>
                </a:solidFill>
              </a:rPr>
              <a:t>B02 Central Mechanical Workshop</a:t>
            </a:r>
          </a:p>
          <a:p>
            <a:r>
              <a:rPr lang="en-US" sz="1400" dirty="0" smtClean="0"/>
              <a:t>TTC workshop will move to B02 in Q1-Q2 2021</a:t>
            </a:r>
          </a:p>
          <a:p>
            <a:r>
              <a:rPr lang="en-US" sz="1400" dirty="0" smtClean="0"/>
              <a:t>Expands to include more CNC machinery, </a:t>
            </a:r>
            <a:r>
              <a:rPr lang="en-US" sz="1400" dirty="0" err="1" smtClean="0"/>
              <a:t>wirecut</a:t>
            </a:r>
            <a:r>
              <a:rPr lang="en-US" sz="1400" dirty="0" smtClean="0"/>
              <a:t> and waterjet</a:t>
            </a:r>
          </a:p>
          <a:p>
            <a:r>
              <a:rPr lang="en-US" sz="1400" dirty="0" smtClean="0"/>
              <a:t>Staff </a:t>
            </a:r>
            <a:r>
              <a:rPr lang="en-US" sz="1400" dirty="0" smtClean="0"/>
              <a:t>expanding </a:t>
            </a:r>
            <a:r>
              <a:rPr lang="en-US" sz="1400" dirty="0" smtClean="0"/>
              <a:t>to </a:t>
            </a:r>
            <a:r>
              <a:rPr lang="en-US" sz="1400" dirty="0" smtClean="0"/>
              <a:t>&gt;6 </a:t>
            </a:r>
            <a:r>
              <a:rPr lang="en-US" sz="1400" dirty="0" smtClean="0"/>
              <a:t>central technicians by 2025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 txBox="1">
            <a:spLocks/>
          </p:cNvSpPr>
          <p:nvPr/>
        </p:nvSpPr>
        <p:spPr>
          <a:xfrm>
            <a:off x="106756" y="3011593"/>
            <a:ext cx="5184576" cy="214043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B050"/>
                </a:solidFill>
              </a:rPr>
              <a:t>B02 Mechanical Workshop</a:t>
            </a:r>
          </a:p>
          <a:p>
            <a:r>
              <a:rPr lang="en-US" sz="1400" dirty="0" smtClean="0"/>
              <a:t>New ‘User Mechanical Workshop’ established during 2021</a:t>
            </a:r>
          </a:p>
          <a:p>
            <a:r>
              <a:rPr lang="en-US" sz="1400" dirty="0" smtClean="0"/>
              <a:t>User workshop available to approved persons</a:t>
            </a:r>
          </a:p>
          <a:p>
            <a:r>
              <a:rPr lang="en-US" sz="1400" dirty="0" smtClean="0"/>
              <a:t>Equipment to include</a:t>
            </a:r>
            <a:r>
              <a:rPr lang="sv-SE" sz="1400" dirty="0" smtClean="0"/>
              <a:t>:</a:t>
            </a:r>
          </a:p>
          <a:p>
            <a:pPr lvl="1"/>
            <a:r>
              <a:rPr lang="sv-SE" sz="1100" dirty="0" smtClean="0"/>
              <a:t>Manual drill, lathe and milling machines</a:t>
            </a:r>
          </a:p>
          <a:p>
            <a:pPr lvl="1"/>
            <a:r>
              <a:rPr lang="en-US" sz="1100" dirty="0" smtClean="0"/>
              <a:t>Band saw and circular saw</a:t>
            </a:r>
          </a:p>
          <a:p>
            <a:pPr lvl="1"/>
            <a:r>
              <a:rPr lang="en-US" sz="1100" dirty="0" smtClean="0"/>
              <a:t>MMA, MIG and TIG welding equipment</a:t>
            </a:r>
          </a:p>
          <a:p>
            <a:pPr lvl="1"/>
            <a:r>
              <a:rPr lang="en-US" sz="1100" dirty="0" smtClean="0"/>
              <a:t>Hand tools</a:t>
            </a:r>
          </a:p>
          <a:p>
            <a:pPr lvl="1"/>
            <a:r>
              <a:rPr lang="en-US" sz="1100" dirty="0" smtClean="0"/>
              <a:t>Limited measuring equipment</a:t>
            </a:r>
          </a:p>
        </p:txBody>
      </p:sp>
      <p:sp>
        <p:nvSpPr>
          <p:cNvPr id="9" name="Down Arrow 8"/>
          <p:cNvSpPr/>
          <p:nvPr/>
        </p:nvSpPr>
        <p:spPr>
          <a:xfrm rot="19853933">
            <a:off x="10045798" y="3194964"/>
            <a:ext cx="311011" cy="162721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37" grpId="0"/>
      <p:bldP spid="3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563420" y="1533165"/>
            <a:ext cx="1522151" cy="687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/>
          <p:cNvCxnSpPr>
            <a:stCxn id="12" idx="2"/>
            <a:endCxn id="12" idx="2"/>
          </p:cNvCxnSpPr>
          <p:nvPr/>
        </p:nvCxnSpPr>
        <p:spPr>
          <a:xfrm>
            <a:off x="6105510" y="48503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2" t="855" r="3538"/>
          <a:stretch/>
        </p:blipFill>
        <p:spPr>
          <a:xfrm>
            <a:off x="0" y="1433384"/>
            <a:ext cx="12192000" cy="5424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7688" y="1988840"/>
            <a:ext cx="61818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sv-SE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7E2A9-67AA-7644-BCB8-EE7B73F3C377}"/>
              </a:ext>
            </a:extLst>
          </p:cNvPr>
          <p:cNvSpPr txBox="1"/>
          <p:nvPr/>
        </p:nvSpPr>
        <p:spPr>
          <a:xfrm>
            <a:off x="335360" y="260648"/>
            <a:ext cx="792088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Central Technical Services: Manufacturing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2200" dirty="0" smtClean="0">
                <a:solidFill>
                  <a:schemeClr val="bg1"/>
                </a:solidFill>
              </a:rPr>
              <a:t>STAP 2019-04-03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4398</TotalTime>
  <Words>583</Words>
  <Application>Microsoft Office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Office-tema</vt:lpstr>
      <vt:lpstr>2_Anpassad formgivning</vt:lpstr>
      <vt:lpstr>STAP  Central Technical Services: Manufacturing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Rey</dc:creator>
  <cp:lastModifiedBy>Benjamin Davidge</cp:lastModifiedBy>
  <cp:revision>338</cp:revision>
  <dcterms:created xsi:type="dcterms:W3CDTF">2018-11-21T12:49:33Z</dcterms:created>
  <dcterms:modified xsi:type="dcterms:W3CDTF">2019-04-01T14:17:47Z</dcterms:modified>
</cp:coreProperties>
</file>