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70" r:id="rId3"/>
  </p:sldMasterIdLst>
  <p:notesMasterIdLst>
    <p:notesMasterId r:id="rId15"/>
  </p:notesMasterIdLst>
  <p:sldIdLst>
    <p:sldId id="349" r:id="rId4"/>
    <p:sldId id="351" r:id="rId5"/>
    <p:sldId id="352" r:id="rId6"/>
    <p:sldId id="395" r:id="rId7"/>
    <p:sldId id="353" r:id="rId8"/>
    <p:sldId id="358" r:id="rId9"/>
    <p:sldId id="261" r:id="rId10"/>
    <p:sldId id="396" r:id="rId11"/>
    <p:sldId id="359" r:id="rId12"/>
    <p:sldId id="350" r:id="rId13"/>
    <p:sldId id="35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DB"/>
    <a:srgbClr val="D9D9D9"/>
    <a:srgbClr val="BFBFBF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7" autoAdjust="0"/>
    <p:restoredTop sz="93243" autoAdjust="0"/>
  </p:normalViewPr>
  <p:slideViewPr>
    <p:cSldViewPr>
      <p:cViewPr>
        <p:scale>
          <a:sx n="97" d="100"/>
          <a:sy n="97" d="100"/>
        </p:scale>
        <p:origin x="1256" y="274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02/04/2019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6g.eps">
            <a:extLst>
              <a:ext uri="{FF2B5EF4-FFF2-40B4-BE49-F238E27FC236}">
                <a16:creationId xmlns:a16="http://schemas.microsoft.com/office/drawing/2014/main" id="{F9BBCA3C-1AB8-144A-BEBF-5072847CF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2" y="0"/>
            <a:ext cx="6414768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18280F2-AA8C-5E4F-BA8D-76346CEE2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600" y="2209806"/>
            <a:ext cx="6572733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485156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83121ED-BABE-3942-A49B-E457AF3935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41733" y="3685117"/>
            <a:ext cx="6574600" cy="1752600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rgbClr val="48515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0CDF998C-E9AC-1F47-8234-6B92B72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7024051"/>
            <a:ext cx="2844800" cy="27432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01/04/2019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53FB324-2E23-954E-B44F-38F6E25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7024051"/>
            <a:ext cx="3860800" cy="27432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2587A0-7E8A-BA44-AF45-2103D31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7024051"/>
            <a:ext cx="28448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Pladsholder til billede 16">
            <a:extLst>
              <a:ext uri="{FF2B5EF4-FFF2-40B4-BE49-F238E27FC236}">
                <a16:creationId xmlns:a16="http://schemas.microsoft.com/office/drawing/2014/main" id="{34249B8D-F476-1C42-9DCD-0DABCAAA3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5283" y="1862667"/>
            <a:ext cx="5316119" cy="5161384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/>
          <a:lstStyle>
            <a:lvl1pPr>
              <a:defRPr>
                <a:solidFill>
                  <a:srgbClr val="485156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77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BC1FD0-9FD5-FE40-AE93-E9C538256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733" y="1148821"/>
            <a:ext cx="10972800" cy="1143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879C99C-84E4-6F4D-BB8E-9EC6E394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33" y="2262720"/>
            <a:ext cx="10972800" cy="37449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059CE24C-7C12-8640-B7E0-4A24851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40733" y="6356352"/>
            <a:ext cx="2844800" cy="365125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01/04/2019</a:t>
            </a:fld>
            <a:endParaRPr lang="da-DK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EFDBF7F-04EB-5A4B-ADAE-94121CE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4800" y="7029574"/>
            <a:ext cx="3860800" cy="36000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2EB3897-652E-134E-BF9B-81582DB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733" y="7029574"/>
            <a:ext cx="2844800" cy="360001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0528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360BB66C-7A07-9B43-A88A-34DCE447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4800" y="6390000"/>
            <a:ext cx="3860800" cy="36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6E843094-E224-5F49-96E1-3D9A8FE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733" y="6390000"/>
            <a:ext cx="2844800" cy="360000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8CE1AE-82C0-4C42-936F-545DD38B80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69903E-8E37-ED4C-B713-2C752BA2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000" y="3186113"/>
            <a:ext cx="10363200" cy="1362075"/>
          </a:xfrm>
        </p:spPr>
        <p:txBody>
          <a:bodyPr anchor="t"/>
          <a:lstStyle>
            <a:lvl1pPr algn="l">
              <a:defRPr sz="5333" b="1" cap="none">
                <a:solidFill>
                  <a:srgbClr val="82AF19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FB079385-8B56-DA4C-AF62-A5E59A48DD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000" y="1685928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82AF19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68E9F665-32EB-9B44-8BBF-3332D3A2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40733" y="6356352"/>
            <a:ext cx="2844800" cy="365125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01/04/2019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59B8A96-E09E-D945-BD38-6AC949B4E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02" y="515474"/>
            <a:ext cx="1614925" cy="33970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D28807E-28FA-EC44-8CBC-C3572D63F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17" y="6295604"/>
            <a:ext cx="3366516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6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2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6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42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23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15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6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/>
              <a:t>4/1/19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82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9516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696-42AC-C24E-BE93-CCD60DA285B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9516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9516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E15850-5D09-E845-A3C5-FC5A5A41DB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5783" y="6299976"/>
            <a:ext cx="3366516" cy="238760"/>
          </a:xfrm>
          <a:prstGeom prst="rect">
            <a:avLst/>
          </a:prstGeom>
        </p:spPr>
      </p:pic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3D09D76-3B58-8546-8FB5-4394CB6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33" y="11488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F5402D9-37CF-EA45-875B-0982994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733" y="2262720"/>
            <a:ext cx="109728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334CEA-30A2-5344-B6CE-C8C5597624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800" y="506647"/>
            <a:ext cx="1608667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56792"/>
            <a:ext cx="10363200" cy="3312368"/>
          </a:xfrm>
        </p:spPr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STAP Meeting in April 2019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 – 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Scientific Coordination and User Office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Update and Way Forward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772744"/>
            <a:ext cx="8534400" cy="1752600"/>
          </a:xfrm>
        </p:spPr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Arno Hiess </a:t>
            </a:r>
          </a:p>
          <a:p>
            <a:pPr defTabSz="315314"/>
            <a:r>
              <a:rPr lang="en-GB" sz="1800" dirty="0">
                <a:solidFill>
                  <a:srgbClr val="FFFFFF"/>
                </a:solidFill>
              </a:rPr>
              <a:t>Head of the Scientific Activities Division</a:t>
            </a:r>
            <a:endParaRPr lang="en-GB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2. April 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778098"/>
          </a:xfrm>
        </p:spPr>
        <p:txBody>
          <a:bodyPr/>
          <a:lstStyle/>
          <a:p>
            <a:r>
              <a:rPr lang="en-GB" dirty="0"/>
              <a:t>SCUO activities for 2019 / 2020 and beyond.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5" y="1412776"/>
            <a:ext cx="12071665" cy="5077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2200" b="1" dirty="0"/>
              <a:t>SCUO Deliverables in 2019 / 2020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input to access policy and its implementation; adapt and optimise procedures based on the best practice at other facilities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develop and promote new access modes for (academic and industrial) users; implement key performance indicators for ESS’ impact. 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liaise with with DMSC (SCUO software),  local / regional / European </a:t>
            </a:r>
            <a:r>
              <a:rPr lang="en-GB" sz="1600" dirty="0" err="1"/>
              <a:t>Ris</a:t>
            </a:r>
            <a:r>
              <a:rPr lang="en-GB" sz="1600" dirty="0"/>
              <a:t>;  coordinate organisation of the ESS - ILL user meeting 2020. </a:t>
            </a:r>
          </a:p>
          <a:p>
            <a:pPr>
              <a:spcBef>
                <a:spcPts val="200"/>
              </a:spcBef>
            </a:pPr>
            <a:r>
              <a:rPr lang="en-GB" sz="2200" b="1" dirty="0"/>
              <a:t>Brightness2 deliverables 2019 / 2020 on WP2: roadmap and strategy for neutrons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work with partners on roadmap: common goals (M12), methodological needs (M24), implementation strategy (M34)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liaise with ENSA and non-European partners to report on future user needs (M18), synergies / complementarities with other RIs (M30)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liaise with the responsible for the pilot projects (engineering, deuteration) on lessons learned (M30) </a:t>
            </a:r>
          </a:p>
          <a:p>
            <a:pPr lvl="1">
              <a:spcBef>
                <a:spcPts val="200"/>
              </a:spcBef>
            </a:pPr>
            <a:r>
              <a:rPr lang="en-GB" sz="1600" dirty="0"/>
              <a:t>support the director for science on LENS initiative (execution board) and linking it B2.</a:t>
            </a:r>
            <a:endParaRPr lang="en-GB" sz="2100" dirty="0"/>
          </a:p>
          <a:p>
            <a:r>
              <a:rPr lang="en-GB" sz="2200" b="1" dirty="0"/>
              <a:t>Timeline</a:t>
            </a:r>
          </a:p>
          <a:p>
            <a:pPr lvl="1"/>
            <a:r>
              <a:rPr lang="en-GB" sz="1600" dirty="0"/>
              <a:t>Initially plan: 3 </a:t>
            </a:r>
            <a:r>
              <a:rPr lang="en-GB" sz="1600" dirty="0" err="1"/>
              <a:t>yrs</a:t>
            </a:r>
            <a:r>
              <a:rPr lang="en-GB" sz="1600" dirty="0"/>
              <a:t>; VE 4/2017: 1 </a:t>
            </a:r>
            <a:r>
              <a:rPr lang="en-GB" sz="1600" dirty="0" err="1"/>
              <a:t>yr</a:t>
            </a:r>
            <a:r>
              <a:rPr lang="en-GB" sz="1600" dirty="0"/>
              <a:t> (STAP commented to be not credible), re-baselining: 2 </a:t>
            </a:r>
            <a:r>
              <a:rPr lang="en-GB" sz="1600" dirty="0" err="1"/>
              <a:t>yrs</a:t>
            </a:r>
            <a:r>
              <a:rPr lang="en-GB" sz="1600" dirty="0"/>
              <a:t>; brightness2: back to initial planning.</a:t>
            </a:r>
          </a:p>
          <a:p>
            <a:r>
              <a:rPr lang="en-GB" sz="2200" b="1" dirty="0">
                <a:solidFill>
                  <a:srgbClr val="FF0000"/>
                </a:solidFill>
              </a:rPr>
              <a:t>Reputational damage by further delaying SCUO implementation</a:t>
            </a:r>
          </a:p>
          <a:p>
            <a:pPr lvl="1"/>
            <a:r>
              <a:rPr lang="en-GB" sz="1600" dirty="0"/>
              <a:t>Will not deliver on BrighnESS2 WP2, impacts first science during hot commissioning, high visibility with LENS &amp; community.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Additional Information and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D34F8-5CCF-D548-8B81-90A22FD1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44" y="4941168"/>
            <a:ext cx="13271448" cy="93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Charge for the Scientific and Technical Advisory Panels</a:t>
            </a:r>
            <a:br>
              <a:rPr lang="en-GB" dirty="0"/>
            </a:br>
            <a:r>
              <a:rPr lang="en-GB" dirty="0"/>
              <a:t>‘Sample Environment’ and ‘Samples and Users’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C2157-3C9F-7B4F-9724-3A20E8E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726690"/>
            <a:ext cx="11953328" cy="4942669"/>
          </a:xfrm>
        </p:spPr>
        <p:txBody>
          <a:bodyPr/>
          <a:lstStyle/>
          <a:p>
            <a:r>
              <a:rPr lang="en-US" dirty="0"/>
              <a:t>Samples and Users</a:t>
            </a:r>
          </a:p>
          <a:p>
            <a:pPr lvl="1"/>
            <a:r>
              <a:rPr lang="en-US" dirty="0"/>
              <a:t>DEMAX: start initial operation deuteration &amp; </a:t>
            </a:r>
            <a:r>
              <a:rPr lang="en-US" dirty="0" err="1"/>
              <a:t>crystallisation</a:t>
            </a:r>
            <a:r>
              <a:rPr lang="en-US" dirty="0"/>
              <a:t> support service incl. proposal administration &amp; user survey.</a:t>
            </a:r>
          </a:p>
          <a:p>
            <a:pPr lvl="1"/>
            <a:r>
              <a:rPr lang="en-US" dirty="0"/>
              <a:t>DEMAX: closer integration of the three DEMAX support pillars with respect to staffing &amp; projects.</a:t>
            </a:r>
          </a:p>
          <a:p>
            <a:pPr lvl="1"/>
            <a:r>
              <a:rPr lang="en-US" dirty="0"/>
              <a:t>DEMAX: synergies and consolidation of on-site and off-site lab infrastructure; options for future DEMAX location.</a:t>
            </a:r>
          </a:p>
          <a:p>
            <a:pPr lvl="1"/>
            <a:r>
              <a:rPr lang="en-US" dirty="0"/>
              <a:t>DEMAX: scientific collaborations &amp; developmental projects: establish new capability via grants (SINE2020, VR, B^2). </a:t>
            </a:r>
          </a:p>
          <a:p>
            <a:pPr lvl="1"/>
            <a:r>
              <a:rPr lang="en-US" dirty="0"/>
              <a:t>DEMAX: strengthen the DEUNET network as part of LENS initiatives.</a:t>
            </a:r>
          </a:p>
          <a:p>
            <a:pPr lvl="1"/>
            <a:r>
              <a:rPr lang="en-US" dirty="0"/>
              <a:t>DEMAX: own ESS priorities for first science and beyond; 3rd DEMAX chemist position (competence and activities)</a:t>
            </a:r>
          </a:p>
          <a:p>
            <a:pPr lvl="1"/>
            <a:r>
              <a:rPr lang="en-US" dirty="0"/>
              <a:t>DEMAX: commercial collaboration with DEMAX “pay for play” – Should we? How?  </a:t>
            </a:r>
          </a:p>
          <a:p>
            <a:pPr lvl="1"/>
            <a:r>
              <a:rPr lang="en-US" dirty="0"/>
              <a:t>SULF: progress of the SULF platform in respect to installation planning and moving to the on-site labs.</a:t>
            </a:r>
          </a:p>
          <a:p>
            <a:pPr lvl="1"/>
            <a:r>
              <a:rPr lang="en-US" dirty="0"/>
              <a:t>SULF: internal projects with accelerator / target; setting-off lab investment by external collaboration.</a:t>
            </a:r>
          </a:p>
          <a:p>
            <a:pPr lvl="1"/>
            <a:r>
              <a:rPr lang="en-US" dirty="0"/>
              <a:t>SULF: way forward with chemical hazard analysis applying and complying with Swedish law for working with chemicals.</a:t>
            </a:r>
          </a:p>
          <a:p>
            <a:pPr lvl="1"/>
            <a:r>
              <a:rPr lang="en-US" dirty="0"/>
              <a:t>SCUO: lessons learned DEMAX; way forward ESS user office software: functionalities, KPIs, DOI, policy implementation</a:t>
            </a:r>
          </a:p>
          <a:p>
            <a:pPr lvl="1"/>
            <a:r>
              <a:rPr lang="en-US" dirty="0"/>
              <a:t>SCUO: next steps towards establishing SCUO; transition functions from DEMAX to SCUO.</a:t>
            </a:r>
          </a:p>
          <a:p>
            <a:pPr lvl="2"/>
            <a:endParaRPr lang="en-US" sz="18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8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7384"/>
            <a:ext cx="9518848" cy="778098"/>
          </a:xfrm>
        </p:spPr>
        <p:txBody>
          <a:bodyPr/>
          <a:lstStyle/>
          <a:p>
            <a:r>
              <a:rPr lang="en-GB" dirty="0"/>
              <a:t>Scientific Coordination and User office (SCUO)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5" y="1403720"/>
            <a:ext cx="11928111" cy="54096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2400" b="1" dirty="0"/>
              <a:t>Requirements and Functions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Enable user access based on scientific merit and others incl. industrial access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Ensure community interaction and ‘industry as user’ support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Provide training activities and collaborative industry actions.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Internal and collaborative scientific activities; support young researchers</a:t>
            </a:r>
          </a:p>
          <a:p>
            <a:pPr>
              <a:spcBef>
                <a:spcPts val="200"/>
              </a:spcBef>
            </a:pPr>
            <a:r>
              <a:rPr lang="en-GB" sz="2400" b="1" dirty="0"/>
              <a:t>Scope, Features and Quality Objectives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User program incl. proposals, feasibility, scheduling, user visits, reporting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Scheduling minimizing losses; high availability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User meetings, science symposia, training activities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Organizing access for and outreach to industry; industry specific access with other hubs 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Science Focus Teams:  scientific seminars and events; PhD program</a:t>
            </a:r>
          </a:p>
          <a:p>
            <a:pPr>
              <a:spcBef>
                <a:spcPts val="200"/>
              </a:spcBef>
            </a:pPr>
            <a:r>
              <a:rPr lang="en-GB" sz="2400" b="1" dirty="0"/>
              <a:t>Scope Exclusions, Interfaces and Responsibilities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SCUO software maintenance 									[DMSC] 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External relations incl. ILO network, legal support, site access, </a:t>
            </a:r>
            <a:r>
              <a:rPr lang="en-GB" sz="2000" dirty="0" err="1"/>
              <a:t>coomunication</a:t>
            </a:r>
            <a:r>
              <a:rPr lang="en-GB" sz="2000" dirty="0"/>
              <a:t> 		[ADMIN, EXTREL] 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User safety training 											[ESH]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Individual and collaborative scientific projects 							[NID, SAD]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797780"/>
            <a:ext cx="9950896" cy="590550"/>
          </a:xfrm>
        </p:spPr>
        <p:txBody>
          <a:bodyPr/>
          <a:lstStyle/>
          <a:p>
            <a:r>
              <a:rPr lang="en-GB" sz="2200" dirty="0"/>
              <a:t>Scope, Requirements, Function - as presented and </a:t>
            </a:r>
            <a:r>
              <a:rPr lang="en-GB" sz="2200" b="1" dirty="0"/>
              <a:t>unchanged</a:t>
            </a:r>
            <a:r>
              <a:rPr lang="en-GB" sz="2200" dirty="0"/>
              <a:t> since OPS Review 2016</a:t>
            </a:r>
          </a:p>
        </p:txBody>
      </p:sp>
    </p:spTree>
    <p:extLst>
      <p:ext uri="{BB962C8B-B14F-4D97-AF65-F5344CB8AC3E}">
        <p14:creationId xmlns:p14="http://schemas.microsoft.com/office/powerpoint/2010/main" val="20409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Scientific Coordination – 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51915"/>
            <a:ext cx="11881320" cy="5366546"/>
          </a:xfrm>
        </p:spPr>
        <p:txBody>
          <a:bodyPr/>
          <a:lstStyle/>
          <a:p>
            <a:r>
              <a:rPr lang="en-GB" b="1" dirty="0"/>
              <a:t>Science Focus Teams</a:t>
            </a:r>
            <a:r>
              <a:rPr lang="en-GB" dirty="0"/>
              <a:t> internal scientific exchange, networking, web presence 				‘Chemistry, Magnetic and Electronic Phenomena’   ‘Life Science and Soft Condensed Matter Research’	‘Engineering Materials, Geosciences, Archaeology and Heritage Conservation’    ‘Particle Physics’.</a:t>
            </a:r>
            <a:endParaRPr lang="en-GB" b="1" dirty="0"/>
          </a:p>
          <a:p>
            <a:r>
              <a:rPr lang="en-GB" b="1" dirty="0"/>
              <a:t>Science Day </a:t>
            </a:r>
            <a:r>
              <a:rPr lang="en-GB" dirty="0"/>
              <a:t>in June as single event at ESS focused on Science using Neutrons.</a:t>
            </a:r>
          </a:p>
          <a:p>
            <a:r>
              <a:rPr lang="en-GB" dirty="0"/>
              <a:t>Monthly </a:t>
            </a:r>
            <a:r>
              <a:rPr lang="en-GB" b="1" dirty="0"/>
              <a:t>Joint ESS / MAX IV Colloquium </a:t>
            </a:r>
            <a:r>
              <a:rPr lang="en-GB" dirty="0"/>
              <a:t>to start in May; further </a:t>
            </a:r>
            <a:r>
              <a:rPr lang="en-GB" b="1" dirty="0"/>
              <a:t>Science Seminars </a:t>
            </a:r>
            <a:r>
              <a:rPr lang="en-GB" dirty="0"/>
              <a:t>remain rare.</a:t>
            </a:r>
            <a:endParaRPr lang="en-GB" b="1" dirty="0"/>
          </a:p>
          <a:p>
            <a:r>
              <a:rPr lang="en-GB" b="1" dirty="0"/>
              <a:t>Joint ILL / ESS user meeting </a:t>
            </a:r>
            <a:r>
              <a:rPr lang="en-GB" dirty="0"/>
              <a:t>2018 successful; planning for 2020 in Lund to be started</a:t>
            </a:r>
          </a:p>
          <a:p>
            <a:r>
              <a:rPr lang="en-GB" dirty="0"/>
              <a:t>Co-located </a:t>
            </a:r>
            <a:r>
              <a:rPr lang="en-GB" b="1" dirty="0"/>
              <a:t>ILL / ESS booth </a:t>
            </a:r>
            <a:r>
              <a:rPr lang="en-GB" dirty="0"/>
              <a:t>at ECNS 2019 in preparation. </a:t>
            </a:r>
            <a:endParaRPr lang="en-GB" b="1" dirty="0"/>
          </a:p>
          <a:p>
            <a:r>
              <a:rPr lang="en-GB" b="1" dirty="0"/>
              <a:t>Workshop</a:t>
            </a:r>
            <a:r>
              <a:rPr lang="en-GB" dirty="0"/>
              <a:t> (co-) organisation, sponsoring and participation; revision of guidelines</a:t>
            </a:r>
          </a:p>
          <a:p>
            <a:r>
              <a:rPr lang="en-GB" b="1" dirty="0"/>
              <a:t>Outreach</a:t>
            </a:r>
            <a:r>
              <a:rPr lang="en-GB" dirty="0"/>
              <a:t> to industry and mediators together with SINE2020 and </a:t>
            </a:r>
            <a:r>
              <a:rPr lang="en-GB" dirty="0" err="1"/>
              <a:t>Calipso</a:t>
            </a:r>
            <a:r>
              <a:rPr lang="en-GB" dirty="0"/>
              <a:t> partners: Sandvik, </a:t>
            </a:r>
            <a:r>
              <a:rPr lang="en-GB" dirty="0" err="1"/>
              <a:t>Synergi</a:t>
            </a:r>
            <a:r>
              <a:rPr lang="en-GB" dirty="0"/>
              <a:t> </a:t>
            </a:r>
            <a:endParaRPr lang="en-GB" b="1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r>
              <a:rPr lang="en-GB" dirty="0"/>
              <a:t>supporting future science using neutrons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2774B-1CC2-2848-BEB1-6A1489A1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5157352"/>
            <a:ext cx="3913043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C78FA-3CC2-5342-8C77-3280466D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5149898"/>
            <a:ext cx="2162162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5F8CD7-7DCD-504A-84C0-590C96FAF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18" y="5195898"/>
            <a:ext cx="147422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Basics towards SCUO operation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20" y="1604442"/>
            <a:ext cx="86868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To become a world leading user facility, we need scientists understanding and contributing to world leading science </a:t>
            </a:r>
          </a:p>
          <a:p>
            <a:r>
              <a:rPr lang="en-US" dirty="0"/>
              <a:t>Give ESS scientists some time to do science  </a:t>
            </a:r>
          </a:p>
          <a:p>
            <a:r>
              <a:rPr lang="en-US" dirty="0"/>
              <a:t>Encourage association of our scientists with universities</a:t>
            </a:r>
          </a:p>
          <a:p>
            <a:r>
              <a:rPr lang="en-US" dirty="0"/>
              <a:t>Allow them to have PhD students</a:t>
            </a:r>
          </a:p>
          <a:p>
            <a:r>
              <a:rPr lang="en-US" dirty="0"/>
              <a:t>Build a scientific network around ESS</a:t>
            </a:r>
          </a:p>
          <a:p>
            <a:r>
              <a:rPr lang="en-US" dirty="0"/>
              <a:t>Host seminars, workshops and an ESS science day</a:t>
            </a:r>
          </a:p>
          <a:p>
            <a:r>
              <a:rPr lang="en-US" dirty="0"/>
              <a:t>Sustain and strengthen Science Focus Teams (SFTs)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115BC-487E-4422-894C-CB7CD3E79223}" type="slidenum">
              <a:rPr lang="sv-SE" sz="12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sv-SE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77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ILL – ESS – European Neutron User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54" y="1484784"/>
            <a:ext cx="11884646" cy="4345166"/>
          </a:xfrm>
        </p:spPr>
        <p:txBody>
          <a:bodyPr/>
          <a:lstStyle/>
          <a:p>
            <a:r>
              <a:rPr lang="en-GB" sz="2400" dirty="0"/>
              <a:t>510 Participants attended (200-300 initially envisaged); </a:t>
            </a:r>
            <a:r>
              <a:rPr lang="en-GB" sz="2400" i="1" dirty="0"/>
              <a:t>very positive participants feedback</a:t>
            </a:r>
          </a:p>
          <a:p>
            <a:endParaRPr lang="en-GB" sz="600" dirty="0"/>
          </a:p>
          <a:p>
            <a:r>
              <a:rPr lang="en-GB" sz="2400" dirty="0"/>
              <a:t>Facility Updates, Methodological Focus, User Feedback on ILL / ESS instrumentation</a:t>
            </a:r>
          </a:p>
          <a:p>
            <a:pPr lvl="1"/>
            <a:r>
              <a:rPr lang="en-GB" sz="2100" dirty="0"/>
              <a:t>Plenary presentations, Q&amp;A session, posters, booth incl. virtual reality walk through ESS, survey</a:t>
            </a:r>
          </a:p>
          <a:p>
            <a:pPr lvl="1"/>
            <a:r>
              <a:rPr lang="en-GB" sz="2100" dirty="0"/>
              <a:t>Very much informal interaction with scientific community to ‘add value and unique </a:t>
            </a:r>
            <a:r>
              <a:rPr lang="en-GB" sz="2100" dirty="0" err="1"/>
              <a:t>possilbites</a:t>
            </a:r>
            <a:r>
              <a:rPr lang="en-GB" sz="2100" dirty="0"/>
              <a:t> for the science community … we develop our facilities with the users for the users.’ (AS)</a:t>
            </a:r>
          </a:p>
          <a:p>
            <a:endParaRPr lang="en-GB" sz="600" dirty="0"/>
          </a:p>
          <a:p>
            <a:r>
              <a:rPr lang="en-GB" sz="2400" dirty="0"/>
              <a:t>Highlighting the great Science done using Neutrons</a:t>
            </a:r>
          </a:p>
          <a:p>
            <a:pPr lvl="1"/>
            <a:r>
              <a:rPr lang="en-GB" sz="2100" dirty="0"/>
              <a:t>10 scientific key notes, focus sessions, parallel topical workshops resulted in fire work of science (HS)</a:t>
            </a:r>
          </a:p>
          <a:p>
            <a:endParaRPr lang="en-GB" sz="600" dirty="0"/>
          </a:p>
          <a:p>
            <a:r>
              <a:rPr lang="en-GB" sz="2400" dirty="0"/>
              <a:t>Agreed to organise such event regularly; next event 2020 in Lund (or surroundings)</a:t>
            </a:r>
            <a:endParaRPr lang="en-GB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10-12 Oct. 2018, WTC Grenoble, France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62FFB-2E64-9C4B-B746-7ADB2743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5157352"/>
            <a:ext cx="3913043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C00FE-9B18-0846-8C55-E08B6D3D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5149898"/>
            <a:ext cx="2162162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5E8A0-F957-EB41-95AF-3E5C1F2BF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18" y="5195898"/>
            <a:ext cx="1474229" cy="144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46491D-BB6D-734F-927A-166B26F64197}"/>
              </a:ext>
            </a:extLst>
          </p:cNvPr>
          <p:cNvSpPr/>
          <p:nvPr/>
        </p:nvSpPr>
        <p:spPr>
          <a:xfrm>
            <a:off x="0" y="6577607"/>
            <a:ext cx="12648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</a:t>
            </a:r>
            <a:r>
              <a:rPr lang="en-US" sz="1400" dirty="0" err="1">
                <a:solidFill>
                  <a:srgbClr val="FF0000"/>
                </a:solidFill>
              </a:rPr>
              <a:t>www.ill.eu</a:t>
            </a:r>
            <a:r>
              <a:rPr lang="en-US" sz="1400" dirty="0">
                <a:solidFill>
                  <a:srgbClr val="FF0000"/>
                </a:solidFill>
              </a:rPr>
              <a:t>/news-press-events/press-corner/press-releases/ill-and-ess-bring-together-global-neutron-science-community-to-tackle-societys-biggest-challenges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9706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User Office – 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51915"/>
            <a:ext cx="11881320" cy="5366546"/>
          </a:xfrm>
        </p:spPr>
        <p:txBody>
          <a:bodyPr/>
          <a:lstStyle/>
          <a:p>
            <a:r>
              <a:rPr lang="en-GB" b="1" dirty="0"/>
              <a:t>Access Policy </a:t>
            </a:r>
            <a:r>
              <a:rPr lang="en-GB" dirty="0"/>
              <a:t>drafted and supported by SMT; shall soon be presented to EMT and Council; in-line with ESS statutes and European Charter of Access to RIs; </a:t>
            </a:r>
            <a:endParaRPr lang="en-GB" b="1" dirty="0"/>
          </a:p>
          <a:p>
            <a:r>
              <a:rPr lang="en-GB" b="1" dirty="0"/>
              <a:t>Re-baselining estimate </a:t>
            </a:r>
            <a:r>
              <a:rPr lang="en-GB" dirty="0"/>
              <a:t>user programme w. instr. schedule: number of users; number of PhD programme</a:t>
            </a:r>
          </a:p>
          <a:p>
            <a:endParaRPr lang="en-GB" b="1" dirty="0"/>
          </a:p>
          <a:p>
            <a:r>
              <a:rPr lang="en-GB" b="1" dirty="0" err="1"/>
              <a:t>brightnESS</a:t>
            </a:r>
            <a:r>
              <a:rPr lang="en-GB" b="1" dirty="0"/>
              <a:t> </a:t>
            </a:r>
            <a:r>
              <a:rPr lang="en-GB" dirty="0"/>
              <a:t>deliverables completed: survey, KPIs; needs KPI implementation incl. DOIs.</a:t>
            </a:r>
            <a:endParaRPr lang="en-GB" b="1" dirty="0"/>
          </a:p>
          <a:p>
            <a:r>
              <a:rPr lang="en-GB" b="1" dirty="0"/>
              <a:t>brightnESS2 WP2</a:t>
            </a:r>
            <a:r>
              <a:rPr lang="en-GB" dirty="0"/>
              <a:t>: 	A strategy to deliver neutrons for Europe and beyond supporting LENS WG1-2-3.</a:t>
            </a:r>
            <a:endParaRPr lang="en-GB" b="1" dirty="0"/>
          </a:p>
          <a:p>
            <a:r>
              <a:rPr lang="en-GB" b="1" dirty="0"/>
              <a:t>brightnESS2 WP4.3</a:t>
            </a:r>
            <a:r>
              <a:rPr lang="en-GB" dirty="0"/>
              <a:t>: 	Getting ready for industrial users</a:t>
            </a:r>
          </a:p>
          <a:p>
            <a:endParaRPr lang="en-GB" dirty="0"/>
          </a:p>
          <a:p>
            <a:r>
              <a:rPr lang="en-GB" b="1" dirty="0"/>
              <a:t>User Office Software: </a:t>
            </a:r>
            <a:r>
              <a:rPr lang="en-GB" dirty="0"/>
              <a:t>DMSC recruitment completed; MAX IV collaboration; lessons learned from DEMAX; </a:t>
            </a:r>
            <a:r>
              <a:rPr lang="en-US" dirty="0"/>
              <a:t>functionalities: KPIs </a:t>
            </a:r>
            <a:r>
              <a:rPr lang="en-US" dirty="0" err="1"/>
              <a:t>incl</a:t>
            </a:r>
            <a:r>
              <a:rPr lang="en-US" dirty="0"/>
              <a:t> DOI, policy implementation; safety and security features. 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r>
              <a:rPr lang="en-GB" dirty="0"/>
              <a:t>Prepare for providing access to neutrons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CE836-B308-6849-8532-A792511D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6203025"/>
            <a:ext cx="2009800" cy="635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15D53-1D3D-DA4F-9889-A2B7B51C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47" y="5867990"/>
            <a:ext cx="3528801" cy="1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C261F2-0818-894D-B5C6-C6E45F03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" y="1099165"/>
            <a:ext cx="12140361" cy="575883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b="1" dirty="0"/>
              <a:t>Objectives </a:t>
            </a:r>
            <a:endParaRPr lang="sv-SE" sz="3733" b="1" dirty="0"/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2.1: Establishing a common roadmap and implementation strategy for future neutron capability </a:t>
            </a:r>
            <a:r>
              <a:rPr lang="en-GB" sz="2133" dirty="0"/>
              <a:t>in terms of the instrumentation available at neutron facilities and their partners, while taking into consideration global perspectives </a:t>
            </a:r>
            <a:endParaRPr lang="sv-SE" sz="2133" dirty="0"/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2.2: Defining and reporting the needs of the user communities </a:t>
            </a:r>
            <a:r>
              <a:rPr lang="en-GB" sz="2133" dirty="0"/>
              <a:t>in terms of new neutron-based methods in alignment with the ESS facility capabilities. Regular updates will be provided when needed</a:t>
            </a:r>
            <a:endParaRPr lang="sv-SE" sz="2133" dirty="0"/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2.3: Exploring and implementing new ways of working for the most efficient usage of neutrons </a:t>
            </a:r>
            <a:r>
              <a:rPr lang="en-GB" sz="2133" dirty="0"/>
              <a:t>through two pilots, an experimentally-validated Neutron Quality Label for residual stress, and strengthened soft matter and life sciences with deuterated samples, respectively</a:t>
            </a:r>
            <a:endParaRPr lang="sv-SE" sz="213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8BEA1F-E580-2347-8B9C-1E063CF5E4B3}"/>
              </a:ext>
            </a:extLst>
          </p:cNvPr>
          <p:cNvSpPr txBox="1">
            <a:spLocks/>
          </p:cNvSpPr>
          <p:nvPr/>
        </p:nvSpPr>
        <p:spPr>
          <a:xfrm>
            <a:off x="2034116" y="263137"/>
            <a:ext cx="10126080" cy="8360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dirty="0">
                <a:solidFill>
                  <a:srgbClr val="485156"/>
                </a:solidFill>
                <a:latin typeface="Calibri" panose="020F0502020204030204"/>
              </a:rPr>
              <a:t>WP2: A strategy to deliver neutrons for Europe and beyond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7FFD74-B79D-4F47-9212-E693880C725B}"/>
              </a:ext>
            </a:extLst>
          </p:cNvPr>
          <p:cNvSpPr txBox="1"/>
          <p:nvPr/>
        </p:nvSpPr>
        <p:spPr>
          <a:xfrm>
            <a:off x="205520" y="5332752"/>
            <a:ext cx="3600000" cy="553998"/>
          </a:xfrm>
          <a:prstGeom prst="rect">
            <a:avLst/>
          </a:prstGeom>
          <a:noFill/>
          <a:ln w="31750" cap="sq">
            <a:solidFill>
              <a:srgbClr val="4472C4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Definition of common goals</a:t>
            </a:r>
          </a:p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D2.2 (M12)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63AC4-9852-1540-A0E3-B9D9B36BAEDA}"/>
              </a:ext>
            </a:extLst>
          </p:cNvPr>
          <p:cNvSpPr txBox="1"/>
          <p:nvPr/>
        </p:nvSpPr>
        <p:spPr>
          <a:xfrm>
            <a:off x="4307552" y="5332752"/>
            <a:ext cx="3600000" cy="553998"/>
          </a:xfrm>
          <a:prstGeom prst="rect">
            <a:avLst/>
          </a:prstGeom>
          <a:noFill/>
          <a:ln w="31750" cap="sq">
            <a:solidFill>
              <a:srgbClr val="4472C4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Report on methodological needs</a:t>
            </a:r>
          </a:p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D2.5 (M24)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0C0D6A-A8D9-6F4C-AD88-2BEF62098C12}"/>
              </a:ext>
            </a:extLst>
          </p:cNvPr>
          <p:cNvSpPr txBox="1"/>
          <p:nvPr/>
        </p:nvSpPr>
        <p:spPr>
          <a:xfrm>
            <a:off x="8409581" y="5332752"/>
            <a:ext cx="3600000" cy="553998"/>
          </a:xfrm>
          <a:prstGeom prst="rect">
            <a:avLst/>
          </a:prstGeom>
          <a:noFill/>
          <a:ln w="31750" cap="sq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Common roadmap and implementation strategy: D2.10 (M34)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97329A-253E-E049-AC24-F5C81637C7B1}"/>
              </a:ext>
            </a:extLst>
          </p:cNvPr>
          <p:cNvSpPr txBox="1"/>
          <p:nvPr/>
        </p:nvSpPr>
        <p:spPr>
          <a:xfrm>
            <a:off x="3790489" y="4426060"/>
            <a:ext cx="3600000" cy="553998"/>
          </a:xfrm>
          <a:prstGeom prst="rect">
            <a:avLst/>
          </a:prstGeom>
          <a:noFill/>
          <a:ln w="31750" cap="sq">
            <a:solidFill>
              <a:srgbClr val="82AA1E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Reports on future user needs</a:t>
            </a:r>
          </a:p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D2.3 (M18), D2.4 (M18)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273D30-ADAE-E640-A303-7AC6B72F75B8}"/>
              </a:ext>
            </a:extLst>
          </p:cNvPr>
          <p:cNvSpPr txBox="1"/>
          <p:nvPr/>
        </p:nvSpPr>
        <p:spPr>
          <a:xfrm>
            <a:off x="7887973" y="4436384"/>
            <a:ext cx="3600000" cy="553998"/>
          </a:xfrm>
          <a:prstGeom prst="rect">
            <a:avLst/>
          </a:prstGeom>
          <a:noFill/>
          <a:ln w="31750" cap="sq">
            <a:solidFill>
              <a:srgbClr val="82AA1E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Synergies &amp; complementarities with other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Ris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D2.9 (M30)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E202C9-CECD-4C4C-B429-46792311592F}"/>
              </a:ext>
            </a:extLst>
          </p:cNvPr>
          <p:cNvSpPr txBox="1"/>
          <p:nvPr/>
        </p:nvSpPr>
        <p:spPr>
          <a:xfrm>
            <a:off x="7887973" y="6247161"/>
            <a:ext cx="3600000" cy="553998"/>
          </a:xfrm>
          <a:prstGeom prst="rect">
            <a:avLst/>
          </a:prstGeom>
          <a:noFill/>
          <a:ln w="31750" cap="sq"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Lessons learned from pilots</a:t>
            </a:r>
          </a:p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D2.8 (M30)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A65046-C92A-2F49-B9F3-14A44EC567D3}"/>
              </a:ext>
            </a:extLst>
          </p:cNvPr>
          <p:cNvSpPr txBox="1"/>
          <p:nvPr/>
        </p:nvSpPr>
        <p:spPr>
          <a:xfrm>
            <a:off x="3790489" y="6247162"/>
            <a:ext cx="3600000" cy="553998"/>
          </a:xfrm>
          <a:prstGeom prst="rect">
            <a:avLst/>
          </a:prstGeom>
          <a:noFill/>
          <a:ln w="31750" cap="sq"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Engineering: D2.1 (M6), D2.6 (M24)</a:t>
            </a:r>
          </a:p>
          <a:p>
            <a:pPr algn="ctr" defTabSz="1219170">
              <a:lnSpc>
                <a:spcPts val="1787"/>
              </a:lnSpc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Soft Matter / L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ife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Science: D2.7 (M30)</a:t>
            </a:r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F2C13532-BF50-9A41-8814-44DD87D565B0}"/>
              </a:ext>
            </a:extLst>
          </p:cNvPr>
          <p:cNvSpPr/>
          <p:nvPr/>
        </p:nvSpPr>
        <p:spPr>
          <a:xfrm>
            <a:off x="3907335" y="5438301"/>
            <a:ext cx="298403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Right Arrow 135">
            <a:extLst>
              <a:ext uri="{FF2B5EF4-FFF2-40B4-BE49-F238E27FC236}">
                <a16:creationId xmlns:a16="http://schemas.microsoft.com/office/drawing/2014/main" id="{703B2142-676C-A943-9BFD-697BC6761FF1}"/>
              </a:ext>
            </a:extLst>
          </p:cNvPr>
          <p:cNvSpPr/>
          <p:nvPr/>
        </p:nvSpPr>
        <p:spPr>
          <a:xfrm>
            <a:off x="8009367" y="5419649"/>
            <a:ext cx="298403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ight Arrow 136">
            <a:extLst>
              <a:ext uri="{FF2B5EF4-FFF2-40B4-BE49-F238E27FC236}">
                <a16:creationId xmlns:a16="http://schemas.microsoft.com/office/drawing/2014/main" id="{80A016A1-4437-474A-BDB7-FF045CF1B44B}"/>
              </a:ext>
            </a:extLst>
          </p:cNvPr>
          <p:cNvSpPr/>
          <p:nvPr/>
        </p:nvSpPr>
        <p:spPr>
          <a:xfrm>
            <a:off x="7498316" y="6321381"/>
            <a:ext cx="298403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3F86F755-AEB1-CF4D-ABD2-AE0B7CC5F51B}"/>
              </a:ext>
            </a:extLst>
          </p:cNvPr>
          <p:cNvSpPr/>
          <p:nvPr/>
        </p:nvSpPr>
        <p:spPr>
          <a:xfrm rot="16200000">
            <a:off x="9587122" y="5877036"/>
            <a:ext cx="201705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40E6C38B-6AF9-DC49-BC63-74DF47F38C33}"/>
              </a:ext>
            </a:extLst>
          </p:cNvPr>
          <p:cNvSpPr/>
          <p:nvPr/>
        </p:nvSpPr>
        <p:spPr>
          <a:xfrm rot="5400000">
            <a:off x="9587122" y="4955472"/>
            <a:ext cx="201705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F4C34154-63E2-4C40-ADC5-03C8D461B1C1}"/>
              </a:ext>
            </a:extLst>
          </p:cNvPr>
          <p:cNvSpPr/>
          <p:nvPr/>
        </p:nvSpPr>
        <p:spPr>
          <a:xfrm rot="5400000">
            <a:off x="5489638" y="4936368"/>
            <a:ext cx="201705" cy="417960"/>
          </a:xfrm>
          <a:prstGeom prst="rightArrow">
            <a:avLst>
              <a:gd name="adj1" fmla="val 42857"/>
              <a:gd name="adj2" fmla="val 150000"/>
            </a:avLst>
          </a:prstGeom>
          <a:solidFill>
            <a:sysClr val="windowText" lastClr="000000"/>
          </a:solidFill>
          <a:ln w="539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lnSpc>
                <a:spcPts val="1787"/>
              </a:lnSpc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261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8BEA1F-E580-2347-8B9C-1E063CF5E4B3}"/>
              </a:ext>
            </a:extLst>
          </p:cNvPr>
          <p:cNvSpPr txBox="1">
            <a:spLocks/>
          </p:cNvSpPr>
          <p:nvPr/>
        </p:nvSpPr>
        <p:spPr>
          <a:xfrm>
            <a:off x="2034116" y="263137"/>
            <a:ext cx="10126080" cy="8360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dirty="0">
                <a:solidFill>
                  <a:srgbClr val="485156"/>
                </a:solidFill>
                <a:latin typeface="Calibri" panose="020F0502020204030204"/>
              </a:rPr>
              <a:t>WP4.3: Getting ready for industrial users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FCF50EE7-8754-1F4A-BFCD-530F2D7A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33" y="868958"/>
            <a:ext cx="9170511" cy="544036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3BB025F-FE73-AE42-B3E2-E82C2C40BB14}"/>
              </a:ext>
            </a:extLst>
          </p:cNvPr>
          <p:cNvSpPr/>
          <p:nvPr/>
        </p:nvSpPr>
        <p:spPr>
          <a:xfrm>
            <a:off x="5218652" y="5124415"/>
            <a:ext cx="1700010" cy="10843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FE8676-21EC-4C40-9533-153ED28464C3}"/>
              </a:ext>
            </a:extLst>
          </p:cNvPr>
          <p:cNvSpPr/>
          <p:nvPr/>
        </p:nvSpPr>
        <p:spPr>
          <a:xfrm>
            <a:off x="5218652" y="1979712"/>
            <a:ext cx="1700010" cy="16249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6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C261F2-0818-894D-B5C6-C6E45F03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052736"/>
            <a:ext cx="12140361" cy="575883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b="1" dirty="0"/>
              <a:t>Objectives </a:t>
            </a:r>
            <a:endParaRPr lang="sv-SE" sz="3733" b="1" dirty="0"/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Developing policies, processes, procedures to ensure an efficient entry point for industrial use: 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ESS Access Policy will be in line with ESS Statues and European Charter of Access to Research Infrastructures.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Processes and procedures implemented to ensure transparent handling of contracts, including IP / NDA.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External Industrial Advisory Board supporting implementation phase but also selection of (non-proprietary) industry-related R&amp;D using neutrons.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Service catalogue/price list to be developed as a sustainable and transparent offer for industrial users at ESS.  </a:t>
            </a:r>
            <a:endParaRPr lang="en-GB" sz="2133" dirty="0"/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Implementing targeted access routes for industrial use: 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Project-oriented round-tables and workshops, quality assurance (such as ‘quality labels’).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Framework for topical training for mediators and industry.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0" dirty="0"/>
              <a:t>Innovation-based (non-proprietary) access criteria.  </a:t>
            </a:r>
          </a:p>
          <a:p>
            <a:pPr marL="457189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2133" b="1" dirty="0"/>
              <a:t>Creating a human resources environment enabling innovation by using neutrons: 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Exchange of staff between neutron sources, mediators and industry.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Provide hands-on training to ESS staff, increase their skills to effectively engage future industrial users of ESS.  </a:t>
            </a:r>
          </a:p>
          <a:p>
            <a:pPr marL="914378" lvl="1" indent="-457189">
              <a:spcBef>
                <a:spcPts val="30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GB" sz="1733" dirty="0"/>
              <a:t>Provide incentives and career development based on “results for industrial users”. 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8BEA1F-E580-2347-8B9C-1E063CF5E4B3}"/>
              </a:ext>
            </a:extLst>
          </p:cNvPr>
          <p:cNvSpPr txBox="1">
            <a:spLocks/>
          </p:cNvSpPr>
          <p:nvPr/>
        </p:nvSpPr>
        <p:spPr>
          <a:xfrm>
            <a:off x="2034116" y="263137"/>
            <a:ext cx="10126080" cy="8360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dirty="0">
                <a:solidFill>
                  <a:srgbClr val="485156"/>
                </a:solidFill>
                <a:latin typeface="Calibri" panose="020F0502020204030204"/>
              </a:rPr>
              <a:t>WP4.3: Getting ready for industrial users</a:t>
            </a:r>
          </a:p>
        </p:txBody>
      </p:sp>
    </p:spTree>
    <p:extLst>
      <p:ext uri="{BB962C8B-B14F-4D97-AF65-F5344CB8AC3E}">
        <p14:creationId xmlns:p14="http://schemas.microsoft.com/office/powerpoint/2010/main" val="48781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1_Office-tema">
  <a:themeElements>
    <a:clrScheme name="brightness2">
      <a:dk1>
        <a:srgbClr val="485156"/>
      </a:dk1>
      <a:lt1>
        <a:srgbClr val="FFFFFF"/>
      </a:lt1>
      <a:dk2>
        <a:srgbClr val="9CBC26"/>
      </a:dk2>
      <a:lt2>
        <a:srgbClr val="DEDFB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914</TotalTime>
  <Words>732</Words>
  <Application>Microsoft Macintosh PowerPoint</Application>
  <PresentationFormat>Widescreen</PresentationFormat>
  <Paragraphs>134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Office-tema</vt:lpstr>
      <vt:lpstr>2_Anpassad formgivning</vt:lpstr>
      <vt:lpstr>1_Office-tema</vt:lpstr>
      <vt:lpstr>STAP Meeting in April 2019  –  Scientific Coordination and User Office Update and Way Forward</vt:lpstr>
      <vt:lpstr>Scientific Coordination and User office (SCUO)</vt:lpstr>
      <vt:lpstr>Scientific Coordination – current activities</vt:lpstr>
      <vt:lpstr>Some Basics towards SCUO operation </vt:lpstr>
      <vt:lpstr>First ILL – ESS – European Neutron User Meeting</vt:lpstr>
      <vt:lpstr>User Office – current activities</vt:lpstr>
      <vt:lpstr>PowerPoint Presentation</vt:lpstr>
      <vt:lpstr>PowerPoint Presentation</vt:lpstr>
      <vt:lpstr>PowerPoint Presentation</vt:lpstr>
      <vt:lpstr>SCUO activities for 2019 / 2020 and beyond.</vt:lpstr>
      <vt:lpstr>Charge for the Scientific and Technical Advisory Panels ‘Sample Environment’ and ‘Samples and Users’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Support Systems  Sample Environment, Scientific Laboratory Services, Scientific Coordination and User Office</dc:title>
  <dc:creator>Arno Hiess</dc:creator>
  <cp:lastModifiedBy>Arno Hiess</cp:lastModifiedBy>
  <cp:revision>28</cp:revision>
  <dcterms:created xsi:type="dcterms:W3CDTF">2019-04-01T13:11:04Z</dcterms:created>
  <dcterms:modified xsi:type="dcterms:W3CDTF">2019-04-02T16:23:17Z</dcterms:modified>
</cp:coreProperties>
</file>