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87" r:id="rId3"/>
    <p:sldId id="288" r:id="rId4"/>
    <p:sldId id="303" r:id="rId5"/>
    <p:sldId id="304" r:id="rId6"/>
    <p:sldId id="305" r:id="rId7"/>
    <p:sldId id="299" r:id="rId8"/>
    <p:sldId id="295" r:id="rId9"/>
    <p:sldId id="306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3" autoAdjust="0"/>
    <p:restoredTop sz="95018" autoAdjust="0"/>
  </p:normalViewPr>
  <p:slideViewPr>
    <p:cSldViewPr>
      <p:cViewPr varScale="1">
        <p:scale>
          <a:sx n="87" d="100"/>
          <a:sy n="87" d="100"/>
        </p:scale>
        <p:origin x="75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2019-04-24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137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194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6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97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2019-04-24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2019-04-24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2019-04-24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2019-04-24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2019-04-24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tiff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uteration.net/" TargetMode="External"/><Relationship Id="rId2" Type="http://schemas.openxmlformats.org/officeDocument/2006/relationships/hyperlink" Target="https://demax.esss.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ESS Update</a:t>
            </a:r>
            <a:br>
              <a:rPr lang="en-GB" sz="4000" dirty="0"/>
            </a:br>
            <a:r>
              <a:rPr lang="en-GB" sz="2000" dirty="0"/>
              <a:t>DEUNET Meeting, 25</a:t>
            </a:r>
            <a:r>
              <a:rPr lang="en-GB" sz="2000" baseline="30000" dirty="0"/>
              <a:t>th</a:t>
            </a:r>
            <a:r>
              <a:rPr lang="en-GB" sz="2000" dirty="0"/>
              <a:t> April 2019</a:t>
            </a:r>
            <a:endParaRPr lang="en-GB" sz="2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GB" sz="2000" noProof="0" dirty="0">
              <a:solidFill>
                <a:schemeClr val="bg1"/>
              </a:solidFill>
            </a:endParaRPr>
          </a:p>
          <a:p>
            <a:r>
              <a:rPr lang="en-GB" sz="2000" noProof="0" dirty="0">
                <a:solidFill>
                  <a:schemeClr val="bg1"/>
                </a:solidFill>
              </a:rPr>
              <a:t>Anna Leung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19-04-24</a:t>
            </a:fld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deuteration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24335" y="1455265"/>
            <a:ext cx="4296792" cy="540273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0094CA"/>
                </a:solidFill>
              </a:rPr>
              <a:t>The chemical deuteration laboratory has 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0094CA"/>
                </a:solidFill>
              </a:rPr>
              <a:t>long-term home in </a:t>
            </a:r>
            <a:r>
              <a:rPr lang="en-US" sz="2200" dirty="0" err="1">
                <a:solidFill>
                  <a:srgbClr val="0094CA"/>
                </a:solidFill>
              </a:rPr>
              <a:t>Medicon</a:t>
            </a:r>
            <a:r>
              <a:rPr lang="en-US" sz="2200" dirty="0">
                <a:solidFill>
                  <a:srgbClr val="0094CA"/>
                </a:solidFill>
              </a:rPr>
              <a:t>          Village (five-year lease negotiated   in 2018)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solidFill>
                <a:srgbClr val="0094CA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0094CA"/>
                </a:solidFill>
              </a:rPr>
              <a:t>Equipment: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GC-FID, automated   FCC, rotary evaporator, pH controller,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freeze-dryer, analytical and analytical to semi-preparative HPLC system, rotating bed reactor,                  Nanodrop spectrophotometer, </a:t>
            </a:r>
            <a:r>
              <a:rPr lang="en-US" sz="2200" dirty="0">
                <a:solidFill>
                  <a:srgbClr val="0094CA"/>
                </a:solidFill>
              </a:rPr>
              <a:t>1 L Parr reactor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solidFill>
                <a:srgbClr val="0094CA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Access to NMR, MS via RGD, LU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94CA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94CA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5ACE64-AEEB-E246-8B82-3BFA1956B77C}"/>
              </a:ext>
            </a:extLst>
          </p:cNvPr>
          <p:cNvGrpSpPr/>
          <p:nvPr/>
        </p:nvGrpSpPr>
        <p:grpSpPr>
          <a:xfrm>
            <a:off x="4043851" y="1702480"/>
            <a:ext cx="5603603" cy="4557530"/>
            <a:chOff x="4043851" y="1702480"/>
            <a:chExt cx="5603603" cy="455753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4909FCB-12F0-B346-856D-22B6F03BFECB}"/>
                </a:ext>
              </a:extLst>
            </p:cNvPr>
            <p:cNvGrpSpPr/>
            <p:nvPr/>
          </p:nvGrpSpPr>
          <p:grpSpPr>
            <a:xfrm>
              <a:off x="4043851" y="1732834"/>
              <a:ext cx="5018697" cy="4527176"/>
              <a:chOff x="4211960" y="1832229"/>
              <a:chExt cx="5018697" cy="452717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894AC7D-AF8A-9F44-BF0F-9E7A79B81B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8124" t="1423" r="5499" b="6718"/>
              <a:stretch/>
            </p:blipFill>
            <p:spPr>
              <a:xfrm>
                <a:off x="4211960" y="1832229"/>
                <a:ext cx="5018697" cy="4527176"/>
              </a:xfrm>
              <a:prstGeom prst="rect">
                <a:avLst/>
              </a:prstGeom>
            </p:spPr>
          </p:pic>
          <p:sp>
            <p:nvSpPr>
              <p:cNvPr id="10" name="5-Point Star 9">
                <a:extLst>
                  <a:ext uri="{FF2B5EF4-FFF2-40B4-BE49-F238E27FC236}">
                    <a16:creationId xmlns:a16="http://schemas.microsoft.com/office/drawing/2014/main" id="{7E6F7CCB-40CF-7C46-9563-06906071B87D}"/>
                  </a:ext>
                </a:extLst>
              </p:cNvPr>
              <p:cNvSpPr/>
              <p:nvPr/>
            </p:nvSpPr>
            <p:spPr>
              <a:xfrm>
                <a:off x="4893021" y="5294734"/>
                <a:ext cx="207128" cy="209903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" name="5-Point Star 10">
                <a:extLst>
                  <a:ext uri="{FF2B5EF4-FFF2-40B4-BE49-F238E27FC236}">
                    <a16:creationId xmlns:a16="http://schemas.microsoft.com/office/drawing/2014/main" id="{35D82F79-8C56-CF43-89F0-3B56D6A1EFCA}"/>
                  </a:ext>
                </a:extLst>
              </p:cNvPr>
              <p:cNvSpPr/>
              <p:nvPr/>
            </p:nvSpPr>
            <p:spPr>
              <a:xfrm>
                <a:off x="6198611" y="5366742"/>
                <a:ext cx="207128" cy="209903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64B8C7-EF6E-5346-8C6A-71D8779A4B58}"/>
                  </a:ext>
                </a:extLst>
              </p:cNvPr>
              <p:cNvSpPr txBox="1"/>
              <p:nvPr/>
            </p:nvSpPr>
            <p:spPr>
              <a:xfrm>
                <a:off x="4556186" y="5504637"/>
                <a:ext cx="11920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1" dirty="0" err="1"/>
                  <a:t>Biolab</a:t>
                </a:r>
                <a:r>
                  <a:rPr lang="sv-SE" sz="1200" b="1" dirty="0"/>
                  <a:t> &amp; </a:t>
                </a:r>
                <a:r>
                  <a:rPr lang="sv-SE" sz="1200" b="1" dirty="0" err="1"/>
                  <a:t>Crystallization</a:t>
                </a:r>
                <a:endParaRPr lang="sv-SE" sz="1200" b="1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4F523A-CC0A-9C4D-A943-99CCA748F1E9}"/>
                  </a:ext>
                </a:extLst>
              </p:cNvPr>
              <p:cNvSpPr txBox="1"/>
              <p:nvPr/>
            </p:nvSpPr>
            <p:spPr>
              <a:xfrm>
                <a:off x="6430356" y="5360621"/>
                <a:ext cx="14060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1" dirty="0"/>
                  <a:t>Chemistry D-</a:t>
                </a:r>
                <a:r>
                  <a:rPr lang="sv-SE" sz="1200" b="1" dirty="0" err="1"/>
                  <a:t>lab</a:t>
                </a:r>
                <a:endParaRPr lang="sv-SE" sz="1200" b="1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BDE51B-76C5-DB41-8299-9597D900032D}"/>
                </a:ext>
              </a:extLst>
            </p:cNvPr>
            <p:cNvSpPr txBox="1"/>
            <p:nvPr/>
          </p:nvSpPr>
          <p:spPr>
            <a:xfrm>
              <a:off x="7460649" y="2029134"/>
              <a:ext cx="1333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>
                  <a:solidFill>
                    <a:schemeClr val="bg1"/>
                  </a:solidFill>
                </a:rPr>
                <a:t>MAX IV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1FED9F0-B8FC-234C-8C08-CDD81963C8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8849" y="1812577"/>
              <a:ext cx="495300" cy="3683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322B56-99D1-3649-B362-C0369355E6D2}"/>
                </a:ext>
              </a:extLst>
            </p:cNvPr>
            <p:cNvSpPr txBox="1"/>
            <p:nvPr/>
          </p:nvSpPr>
          <p:spPr>
            <a:xfrm>
              <a:off x="8313954" y="1702480"/>
              <a:ext cx="1333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>
                  <a:solidFill>
                    <a:schemeClr val="bg1"/>
                  </a:solidFill>
                </a:rPr>
                <a:t>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572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H/D exchange; synthesis of </a:t>
            </a:r>
            <a:br>
              <a:rPr lang="en-US" dirty="0"/>
            </a:br>
            <a:r>
              <a:rPr lang="en-US" dirty="0"/>
              <a:t>lipids and surfactants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F4F100-C423-5A40-8BC9-099931A9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AU" sz="1800" dirty="0" err="1">
                <a:solidFill>
                  <a:srgbClr val="0094CA"/>
                </a:solidFill>
              </a:rPr>
              <a:t>Perdeuteration</a:t>
            </a:r>
            <a:r>
              <a:rPr lang="en-AU" sz="1800" dirty="0">
                <a:solidFill>
                  <a:srgbClr val="0094CA"/>
                </a:solidFill>
              </a:rPr>
              <a:t> of saturated fatty acids (C9, C12, C16) and diacids (C9), and oleic acid (C18:1):</a:t>
            </a:r>
          </a:p>
          <a:p>
            <a:endParaRPr lang="en-AU" sz="1800" dirty="0">
              <a:solidFill>
                <a:srgbClr val="0094CA"/>
              </a:solidFill>
            </a:endParaRPr>
          </a:p>
          <a:p>
            <a:endParaRPr lang="en-AU" sz="1800" dirty="0">
              <a:solidFill>
                <a:srgbClr val="0094CA"/>
              </a:solidFill>
            </a:endParaRPr>
          </a:p>
          <a:p>
            <a:endParaRPr lang="en-AU" sz="1800" dirty="0">
              <a:solidFill>
                <a:srgbClr val="0094CA"/>
              </a:solidFill>
            </a:endParaRPr>
          </a:p>
          <a:p>
            <a:endParaRPr lang="en-AU" sz="1800" dirty="0">
              <a:solidFill>
                <a:srgbClr val="0094CA"/>
              </a:solidFill>
            </a:endParaRPr>
          </a:p>
          <a:p>
            <a:endParaRPr lang="en-AU" sz="1800" dirty="0">
              <a:solidFill>
                <a:srgbClr val="0094CA"/>
              </a:solidFill>
            </a:endParaRPr>
          </a:p>
          <a:p>
            <a:endParaRPr lang="en-AU" sz="1800" dirty="0">
              <a:solidFill>
                <a:srgbClr val="0094CA"/>
              </a:solidFill>
            </a:endParaRPr>
          </a:p>
          <a:p>
            <a:r>
              <a:rPr lang="en-AU" sz="1800" dirty="0">
                <a:solidFill>
                  <a:srgbClr val="0094CA"/>
                </a:solidFill>
              </a:rPr>
              <a:t>Method of reducing deuterated carboxylic acids to deuterated alcohols without LiAlD</a:t>
            </a:r>
            <a:r>
              <a:rPr lang="en-AU" sz="1800" baseline="-25000" dirty="0">
                <a:solidFill>
                  <a:srgbClr val="0094CA"/>
                </a:solidFill>
              </a:rPr>
              <a:t>4</a:t>
            </a:r>
            <a:r>
              <a:rPr lang="en-AU" sz="1800" dirty="0">
                <a:solidFill>
                  <a:srgbClr val="0094CA"/>
                </a:solidFill>
              </a:rPr>
              <a:t> (no longer commercially available); with ANSTO:</a:t>
            </a:r>
          </a:p>
          <a:p>
            <a:endParaRPr lang="en-AU" sz="2200" dirty="0">
              <a:solidFill>
                <a:srgbClr val="0094CA"/>
              </a:solidFill>
            </a:endParaRPr>
          </a:p>
          <a:p>
            <a:endParaRPr lang="en-AU" sz="2200" dirty="0">
              <a:solidFill>
                <a:srgbClr val="0094CA"/>
              </a:solidFill>
            </a:endParaRPr>
          </a:p>
          <a:p>
            <a:endParaRPr lang="en-AU" sz="1800" dirty="0">
              <a:solidFill>
                <a:srgbClr val="0094CA"/>
              </a:solidFill>
            </a:endParaRPr>
          </a:p>
          <a:p>
            <a:r>
              <a:rPr lang="en-AU" sz="1800" dirty="0">
                <a:solidFill>
                  <a:srgbClr val="0094CA"/>
                </a:solidFill>
              </a:rPr>
              <a:t>Synthesis of chiral amino acid surfactants:</a:t>
            </a:r>
          </a:p>
          <a:p>
            <a:endParaRPr lang="en-AU" sz="1800" dirty="0">
              <a:solidFill>
                <a:srgbClr val="0094CA"/>
              </a:solidFill>
            </a:endParaRPr>
          </a:p>
          <a:p>
            <a:endParaRPr lang="en-AU" sz="2200" dirty="0">
              <a:solidFill>
                <a:srgbClr val="0094C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CDE66F-15C3-D447-A48C-13E6DC36D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40" y="2146624"/>
            <a:ext cx="5461000" cy="119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3B3771-005E-894F-A332-B0C902179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01" y="4904234"/>
            <a:ext cx="5524500" cy="901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45793E-7A70-8342-92FD-283E4603C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14" y="5934075"/>
            <a:ext cx="2578100" cy="787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F7AF07-C2DB-8C43-BED4-2299D5B3A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39977"/>
            <a:ext cx="32512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09CBAA-5E9C-4E4A-AFC5-94EAFD59EF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83506"/>
            <a:ext cx="1453182" cy="1937576"/>
          </a:xfrm>
          <a:prstGeom prst="rect">
            <a:avLst/>
          </a:prstGeom>
        </p:spPr>
      </p:pic>
      <p:pic>
        <p:nvPicPr>
          <p:cNvPr id="10" name="Picture 38">
            <a:extLst>
              <a:ext uri="{FF2B5EF4-FFF2-40B4-BE49-F238E27FC236}">
                <a16:creationId xmlns:a16="http://schemas.microsoft.com/office/drawing/2014/main" id="{8428F22C-E11E-624F-8C02-D3E6DF5C3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213" y="40898763"/>
            <a:ext cx="18161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2DF7DB33-6B2F-284C-8EB7-FE5CE37D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613" y="41051163"/>
            <a:ext cx="18161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8">
            <a:extLst>
              <a:ext uri="{FF2B5EF4-FFF2-40B4-BE49-F238E27FC236}">
                <a16:creationId xmlns:a16="http://schemas.microsoft.com/office/drawing/2014/main" id="{17D4E771-B714-0F44-867E-A52E3B060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013" y="41203563"/>
            <a:ext cx="18161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>
            <a:extLst>
              <a:ext uri="{FF2B5EF4-FFF2-40B4-BE49-F238E27FC236}">
                <a16:creationId xmlns:a16="http://schemas.microsoft.com/office/drawing/2014/main" id="{BCF5B682-D0B2-9842-8EA0-446A360F9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413" y="41355963"/>
            <a:ext cx="18161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>
            <a:extLst>
              <a:ext uri="{FF2B5EF4-FFF2-40B4-BE49-F238E27FC236}">
                <a16:creationId xmlns:a16="http://schemas.microsoft.com/office/drawing/2014/main" id="{B7257869-EAA8-3042-95DA-41218EEC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813" y="41508363"/>
            <a:ext cx="18161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2FCDDF-54ED-D948-913F-80C4E495ED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154721"/>
            <a:ext cx="1409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5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821A-10E0-FC44-9F3A-703DF747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Enzymatic modification of phospholipids</a:t>
            </a:r>
            <a:endParaRPr lang="en-AU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ECE1-8191-2B42-A1EF-104B8026C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200" b="1" dirty="0">
                <a:solidFill>
                  <a:srgbClr val="0094CA"/>
                </a:solidFill>
              </a:rPr>
              <a:t>Enzymes as catalysts:</a:t>
            </a:r>
          </a:p>
          <a:p>
            <a:pPr>
              <a:buFont typeface="Apple Color Emoji" pitchFamily="2" charset="0"/>
              <a:buChar char="😀"/>
            </a:pPr>
            <a:r>
              <a:rPr lang="en-AU" sz="2200" dirty="0">
                <a:solidFill>
                  <a:srgbClr val="0094CA"/>
                </a:solidFill>
              </a:rPr>
              <a:t>CLEANER and GREENER: fewer by-products, toxic chemicals</a:t>
            </a:r>
          </a:p>
          <a:p>
            <a:pPr>
              <a:buFont typeface="Apple Color Emoji" pitchFamily="2" charset="0"/>
              <a:buChar char="😀"/>
            </a:pPr>
            <a:r>
              <a:rPr lang="en-AU" sz="2200" dirty="0">
                <a:solidFill>
                  <a:srgbClr val="0094CA"/>
                </a:solidFill>
              </a:rPr>
              <a:t>SPECIFIC: fewer side reactions; increased atom economy, simpler purification</a:t>
            </a:r>
          </a:p>
          <a:p>
            <a:pPr>
              <a:buFont typeface="Apple Color Emoji" pitchFamily="2" charset="0"/>
              <a:buChar char="😀"/>
            </a:pPr>
            <a:r>
              <a:rPr lang="en-AU" sz="2200" dirty="0">
                <a:solidFill>
                  <a:srgbClr val="0094CA"/>
                </a:solidFill>
              </a:rPr>
              <a:t>RECYCLABLE: if immobilised</a:t>
            </a:r>
          </a:p>
          <a:p>
            <a:pPr>
              <a:buFont typeface="Apple Color Emoji" pitchFamily="2" charset="0"/>
              <a:buChar char="😀"/>
            </a:pPr>
            <a:endParaRPr lang="en-AU" sz="2200" dirty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AU" sz="2200" b="1" dirty="0">
                <a:solidFill>
                  <a:srgbClr val="0094CA"/>
                </a:solidFill>
              </a:rPr>
              <a:t>Phospholipase enzymes (PLA1, PLA2, PLC, PLD):</a:t>
            </a:r>
          </a:p>
          <a:p>
            <a:pPr>
              <a:buFont typeface="Apple Color Emoji" pitchFamily="2" charset="0"/>
              <a:buChar char="😀"/>
            </a:pPr>
            <a:r>
              <a:rPr lang="en-AU" sz="2200" dirty="0">
                <a:solidFill>
                  <a:srgbClr val="0094CA"/>
                </a:solidFill>
              </a:rPr>
              <a:t>React at specific positions of phospholipids</a:t>
            </a:r>
          </a:p>
          <a:p>
            <a:pPr>
              <a:buFont typeface="Apple Color Emoji" pitchFamily="2" charset="0"/>
              <a:buChar char="😀"/>
            </a:pPr>
            <a:r>
              <a:rPr lang="en-AU" sz="2200" dirty="0">
                <a:solidFill>
                  <a:srgbClr val="0094CA"/>
                </a:solidFill>
              </a:rPr>
              <a:t>PLA1 and PLA2 can be used to specifically </a:t>
            </a:r>
          </a:p>
          <a:p>
            <a:pPr marL="0" indent="0">
              <a:buNone/>
            </a:pPr>
            <a:r>
              <a:rPr lang="en-AU" sz="2200" dirty="0">
                <a:solidFill>
                  <a:srgbClr val="0094CA"/>
                </a:solidFill>
              </a:rPr>
              <a:t>     exchange chains for deuterated chains</a:t>
            </a:r>
          </a:p>
          <a:p>
            <a:pPr>
              <a:buFont typeface="Apple Color Emoji" pitchFamily="2" charset="0"/>
              <a:buChar char="😀"/>
            </a:pPr>
            <a:r>
              <a:rPr lang="en-AU" sz="2200" dirty="0">
                <a:solidFill>
                  <a:srgbClr val="0094CA"/>
                </a:solidFill>
              </a:rPr>
              <a:t>Some lipases can replace PLA1 (these are more                        accessible and better studied)</a:t>
            </a:r>
          </a:p>
          <a:p>
            <a:pPr marL="0" indent="0">
              <a:buNone/>
            </a:pPr>
            <a:endParaRPr lang="en-AU" sz="2200" b="1" dirty="0">
              <a:solidFill>
                <a:srgbClr val="0094C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92069-855F-9546-83BA-F7580D96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5" name="Picture 4" descr="Skärmavbild 2019-02-27 kl. 15.12.13.png">
            <a:extLst>
              <a:ext uri="{FF2B5EF4-FFF2-40B4-BE49-F238E27FC236}">
                <a16:creationId xmlns:a16="http://schemas.microsoft.com/office/drawing/2014/main" id="{4C937C44-271D-BD4C-9A90-8FD4F41B8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277" y="3140968"/>
            <a:ext cx="2724227" cy="285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B1D6-45BB-F648-A597-D3AD721E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Chain-deuterated POPC in four steps (100 mg)</a:t>
            </a:r>
            <a:br>
              <a:rPr lang="en-AU" sz="2400" dirty="0"/>
            </a:br>
            <a:r>
              <a:rPr lang="en-AU" sz="1400" dirty="0"/>
              <a:t>BrightnESS</a:t>
            </a:r>
            <a:r>
              <a:rPr lang="en-AU" sz="1400" baseline="30000" dirty="0"/>
              <a:t>2</a:t>
            </a:r>
            <a:r>
              <a:rPr lang="en-AU" sz="1400" dirty="0"/>
              <a:t> is funded by the European Framework Programme for Research </a:t>
            </a:r>
            <a:br>
              <a:rPr lang="en-AU" sz="1400" dirty="0"/>
            </a:br>
            <a:r>
              <a:rPr lang="en-AU" sz="1400" dirty="0"/>
              <a:t>and Innovation Horizon 2020, under grant agreement 823867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38D64-F267-2E46-8910-D427F927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D15FC3-A7D5-0F42-B7CE-DF4235D0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>
            <a:normAutofit/>
          </a:bodyPr>
          <a:lstStyle/>
          <a:p>
            <a:r>
              <a:rPr lang="en-AU" sz="2200" dirty="0">
                <a:solidFill>
                  <a:srgbClr val="0094CA"/>
                </a:solidFill>
              </a:rPr>
              <a:t>Specificity of enzymes allows us to hydrolyse </a:t>
            </a:r>
            <a:r>
              <a:rPr lang="en-AU" sz="2200" i="1" dirty="0">
                <a:solidFill>
                  <a:srgbClr val="0094CA"/>
                </a:solidFill>
              </a:rPr>
              <a:t>one chain of DOPC</a:t>
            </a:r>
            <a:r>
              <a:rPr lang="en-AU" sz="2200" dirty="0">
                <a:solidFill>
                  <a:srgbClr val="0094CA"/>
                </a:solidFill>
              </a:rPr>
              <a:t>:</a:t>
            </a:r>
          </a:p>
          <a:p>
            <a:endParaRPr lang="en-AU" sz="2200" dirty="0">
              <a:solidFill>
                <a:srgbClr val="0094CA"/>
              </a:solidFill>
            </a:endParaRPr>
          </a:p>
          <a:p>
            <a:endParaRPr lang="en-AU" sz="2200" dirty="0">
              <a:solidFill>
                <a:srgbClr val="0094CA"/>
              </a:solidFill>
            </a:endParaRPr>
          </a:p>
          <a:p>
            <a:endParaRPr lang="en-AU" sz="2200" dirty="0">
              <a:solidFill>
                <a:srgbClr val="0094CA"/>
              </a:solidFill>
            </a:endParaRPr>
          </a:p>
          <a:p>
            <a:pPr marL="0" indent="0">
              <a:buNone/>
            </a:pPr>
            <a:endParaRPr lang="en-AU" sz="2200" dirty="0">
              <a:solidFill>
                <a:srgbClr val="0094CA"/>
              </a:solidFill>
            </a:endParaRPr>
          </a:p>
          <a:p>
            <a:endParaRPr lang="en-AU" sz="1000" dirty="0">
              <a:solidFill>
                <a:srgbClr val="0094CA"/>
              </a:solidFill>
            </a:endParaRPr>
          </a:p>
          <a:p>
            <a:endParaRPr lang="en-AU" sz="2200" dirty="0">
              <a:solidFill>
                <a:srgbClr val="0094CA"/>
              </a:solidFill>
            </a:endParaRPr>
          </a:p>
          <a:p>
            <a:r>
              <a:rPr lang="en-AU" sz="2200" dirty="0">
                <a:solidFill>
                  <a:srgbClr val="0094CA"/>
                </a:solidFill>
              </a:rPr>
              <a:t>Discrimination isn’t required for the esterification reaction…</a:t>
            </a:r>
          </a:p>
          <a:p>
            <a:endParaRPr lang="en-AU" sz="2200" dirty="0">
              <a:solidFill>
                <a:srgbClr val="0094CA"/>
              </a:solidFill>
            </a:endParaRPr>
          </a:p>
          <a:p>
            <a:endParaRPr lang="en-AU" sz="2200" dirty="0">
              <a:solidFill>
                <a:srgbClr val="0094CA"/>
              </a:solidFill>
            </a:endParaRPr>
          </a:p>
          <a:p>
            <a:endParaRPr lang="en-AU" sz="2200" dirty="0">
              <a:solidFill>
                <a:srgbClr val="0094CA"/>
              </a:solidFill>
            </a:endParaRPr>
          </a:p>
          <a:p>
            <a:endParaRPr lang="en-AU" sz="2200" dirty="0">
              <a:solidFill>
                <a:srgbClr val="0094CA"/>
              </a:solidFill>
            </a:endParaRPr>
          </a:p>
          <a:p>
            <a:endParaRPr lang="en-AU" sz="2200" dirty="0">
              <a:solidFill>
                <a:srgbClr val="0094CA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AB2E2C-7EDA-A544-9A47-F85C99AA5529}"/>
              </a:ext>
            </a:extLst>
          </p:cNvPr>
          <p:cNvSpPr txBox="1"/>
          <p:nvPr/>
        </p:nvSpPr>
        <p:spPr>
          <a:xfrm>
            <a:off x="5329238" y="5572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6579E6-1129-8E4A-A6F0-7301D07D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81328"/>
            <a:ext cx="5847335" cy="18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A4A4AA-15E2-B54F-A2C7-7A75B41A8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33091"/>
            <a:ext cx="1035669" cy="10356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7CF57B-EE5C-D943-BC3C-A3FF0B841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973"/>
            <a:ext cx="9144000" cy="1813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F8F14-30E1-534D-A92F-4A1967262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1128"/>
            <a:ext cx="6114380" cy="183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973D-D2C7-B748-9FFB-B4A8A16E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39F0E-5A35-2543-93C7-D16124E16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200" dirty="0">
                <a:solidFill>
                  <a:srgbClr val="0094CA"/>
                </a:solidFill>
              </a:rPr>
              <a:t>…but the chemical esterification may be problematic in other ways</a:t>
            </a:r>
          </a:p>
          <a:p>
            <a:pPr lvl="1"/>
            <a:r>
              <a:rPr lang="en-AU" sz="1800" dirty="0">
                <a:solidFill>
                  <a:srgbClr val="0094CA"/>
                </a:solidFill>
              </a:rPr>
              <a:t>side reactions lead to impure products</a:t>
            </a:r>
          </a:p>
          <a:p>
            <a:r>
              <a:rPr lang="en-AU" sz="2200" dirty="0">
                <a:solidFill>
                  <a:srgbClr val="0094CA"/>
                </a:solidFill>
              </a:rPr>
              <a:t>Under the right conditions, the enzymes can catalyse the reaction in reverse (and suffer fewer </a:t>
            </a:r>
            <a:r>
              <a:rPr lang="en-AU" sz="2200">
                <a:solidFill>
                  <a:srgbClr val="0094CA"/>
                </a:solidFill>
              </a:rPr>
              <a:t>side reactions):</a:t>
            </a:r>
            <a:endParaRPr lang="en-AU" sz="2200" dirty="0">
              <a:solidFill>
                <a:srgbClr val="0094CA"/>
              </a:solidFill>
            </a:endParaRPr>
          </a:p>
          <a:p>
            <a:endParaRPr lang="en-AU" sz="2200" dirty="0">
              <a:solidFill>
                <a:srgbClr val="0094CA"/>
              </a:solidFill>
            </a:endParaRPr>
          </a:p>
          <a:p>
            <a:pPr marL="0" indent="0">
              <a:buNone/>
            </a:pPr>
            <a:endParaRPr lang="en-AU" sz="1800" dirty="0">
              <a:solidFill>
                <a:srgbClr val="0094CA"/>
              </a:solidFill>
            </a:endParaRP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r>
              <a:rPr lang="en-AU" sz="2200" dirty="0">
                <a:solidFill>
                  <a:srgbClr val="0094CA"/>
                </a:solidFill>
              </a:rPr>
              <a:t>Future work:</a:t>
            </a:r>
          </a:p>
          <a:p>
            <a:pPr lvl="1"/>
            <a:r>
              <a:rPr lang="en-AU" sz="1800" dirty="0">
                <a:solidFill>
                  <a:srgbClr val="0094CA"/>
                </a:solidFill>
              </a:rPr>
              <a:t>chain-deuterated POPE</a:t>
            </a:r>
          </a:p>
          <a:p>
            <a:pPr lvl="1"/>
            <a:r>
              <a:rPr lang="en-AU" sz="1800" dirty="0">
                <a:solidFill>
                  <a:srgbClr val="0094CA"/>
                </a:solidFill>
              </a:rPr>
              <a:t>oxidised lipids</a:t>
            </a:r>
          </a:p>
          <a:p>
            <a:pPr lvl="1"/>
            <a:r>
              <a:rPr lang="en-AU" sz="1800" dirty="0">
                <a:solidFill>
                  <a:srgbClr val="0094CA"/>
                </a:solidFill>
              </a:rPr>
              <a:t>unnatural lipids</a:t>
            </a:r>
          </a:p>
          <a:p>
            <a:pPr lvl="1"/>
            <a:r>
              <a:rPr lang="en-AU" sz="1800" dirty="0">
                <a:solidFill>
                  <a:srgbClr val="0094CA"/>
                </a:solidFill>
              </a:rPr>
              <a:t>perdeuterated single lipid species </a:t>
            </a:r>
            <a:r>
              <a:rPr lang="en-AU" sz="1800" dirty="0" err="1">
                <a:solidFill>
                  <a:srgbClr val="0094CA"/>
                </a:solidFill>
              </a:rPr>
              <a:t>ie</a:t>
            </a:r>
            <a:r>
              <a:rPr lang="en-AU" sz="1800" dirty="0">
                <a:solidFill>
                  <a:srgbClr val="0094CA"/>
                </a:solidFill>
              </a:rPr>
              <a:t> POPC (via enzymatic modification of biological lipid mixtures)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F3EC0-0E30-E04C-B8BC-4CFCA889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1B65A7-1C66-C340-A2F4-900B831A9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96952"/>
            <a:ext cx="5442913" cy="14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6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2">
            <a:extLst>
              <a:ext uri="{FF2B5EF4-FFF2-40B4-BE49-F238E27FC236}">
                <a16:creationId xmlns:a16="http://schemas.microsoft.com/office/drawing/2014/main" id="{3221281C-7D4B-6846-87EF-1A3C140FA0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49" y="4092758"/>
            <a:ext cx="1864766" cy="21296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B34DF4-6165-6D4D-8558-1BDDF5CF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04" y="258738"/>
            <a:ext cx="7203091" cy="857250"/>
          </a:xfrm>
        </p:spPr>
        <p:txBody>
          <a:bodyPr>
            <a:normAutofit/>
          </a:bodyPr>
          <a:lstStyle/>
          <a:p>
            <a:r>
              <a:rPr lang="en-AU" dirty="0"/>
              <a:t>Lipid extraction, purification, analysis</a:t>
            </a:r>
            <a:br>
              <a:rPr lang="en-AU" dirty="0"/>
            </a:br>
            <a:r>
              <a:rPr lang="en-AU" sz="1650" dirty="0" err="1"/>
              <a:t>Biodeuterated</a:t>
            </a:r>
            <a:r>
              <a:rPr lang="en-AU" sz="1650" dirty="0"/>
              <a:t> lipids from Pichia Pastoris yeast biomass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8B668-2886-E64B-B141-4900571E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9314" y="5678521"/>
            <a:ext cx="2133600" cy="273844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D839E12-A457-B84F-B8D9-E434263CD999}"/>
              </a:ext>
            </a:extLst>
          </p:cNvPr>
          <p:cNvSpPr txBox="1">
            <a:spLocks/>
          </p:cNvSpPr>
          <p:nvPr/>
        </p:nvSpPr>
        <p:spPr>
          <a:xfrm>
            <a:off x="7084014" y="5948562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z="900"/>
              <a:pPr/>
              <a:t>7</a:t>
            </a:fld>
            <a:endParaRPr lang="sv-SE" sz="900" dirty="0"/>
          </a:p>
        </p:txBody>
      </p:sp>
      <p:pic>
        <p:nvPicPr>
          <p:cNvPr id="29" name="thumb_IMG_4890_1024.jpg">
            <a:extLst>
              <a:ext uri="{FF2B5EF4-FFF2-40B4-BE49-F238E27FC236}">
                <a16:creationId xmlns:a16="http://schemas.microsoft.com/office/drawing/2014/main" id="{021D5912-1C35-6E45-A55B-199FE2774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2611" t="4953" r="17166" b="4953"/>
          <a:stretch>
            <a:fillRect/>
          </a:stretch>
        </p:blipFill>
        <p:spPr>
          <a:xfrm>
            <a:off x="5574623" y="4140395"/>
            <a:ext cx="1925912" cy="184472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9081975-7F87-D54C-AF56-E695968A3B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35" y="2184938"/>
            <a:ext cx="1502816" cy="20037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91F65D7-E47A-8743-A6FD-25791EBF56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451" y="1952221"/>
            <a:ext cx="1440042" cy="192005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6485A4-7D6B-B147-98E5-B4BF3C375E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0751" y="4143427"/>
            <a:ext cx="2169195" cy="162689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9E4086FB-2A06-3245-A862-BA151AB8E3BF}"/>
              </a:ext>
            </a:extLst>
          </p:cNvPr>
          <p:cNvSpPr/>
          <p:nvPr/>
        </p:nvSpPr>
        <p:spPr>
          <a:xfrm>
            <a:off x="179125" y="1693483"/>
            <a:ext cx="31609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500" b="1" u="sng" dirty="0">
                <a:solidFill>
                  <a:srgbClr val="0094CA"/>
                </a:solidFill>
                <a:latin typeface="Calibri" charset="0"/>
              </a:rPr>
              <a:t>Current capabilities:</a:t>
            </a:r>
            <a:endParaRPr lang="en-GB" sz="1500" b="1" dirty="0">
              <a:solidFill>
                <a:srgbClr val="0094CA"/>
              </a:solidFill>
              <a:latin typeface="Calibri" charset="0"/>
            </a:endParaRPr>
          </a:p>
          <a:p>
            <a:pPr marL="214313" indent="-214313">
              <a:buFont typeface="Wingdings" pitchFamily="2" charset="2"/>
              <a:buChar char="ü"/>
              <a:defRPr/>
            </a:pPr>
            <a:r>
              <a:rPr lang="en-GB" sz="1500" dirty="0">
                <a:solidFill>
                  <a:srgbClr val="0094CA"/>
                </a:solidFill>
                <a:latin typeface="Calibri" charset="0"/>
              </a:rPr>
              <a:t>Total lipid extracts</a:t>
            </a:r>
          </a:p>
          <a:p>
            <a:pPr marL="214313" indent="-214313">
              <a:buFont typeface="Wingdings" pitchFamily="2" charset="2"/>
              <a:buChar char="ü"/>
              <a:defRPr/>
            </a:pPr>
            <a:r>
              <a:rPr lang="en-GB" sz="1500" dirty="0">
                <a:solidFill>
                  <a:srgbClr val="0094CA"/>
                </a:solidFill>
                <a:latin typeface="Calibri" charset="0"/>
              </a:rPr>
              <a:t>Non-polar lipid separation</a:t>
            </a:r>
          </a:p>
          <a:p>
            <a:pPr marL="214313" indent="-214313">
              <a:buFont typeface="Wingdings" pitchFamily="2" charset="2"/>
              <a:buChar char="ü"/>
              <a:defRPr/>
            </a:pPr>
            <a:r>
              <a:rPr lang="en-GB" sz="1500" dirty="0">
                <a:solidFill>
                  <a:srgbClr val="0094CA"/>
                </a:solidFill>
                <a:latin typeface="Calibri" charset="0"/>
              </a:rPr>
              <a:t>Total phospholipid extracts</a:t>
            </a:r>
          </a:p>
          <a:p>
            <a:pPr marL="214313" indent="-214313">
              <a:buFont typeface="Wingdings" pitchFamily="2" charset="2"/>
              <a:buChar char="ü"/>
              <a:defRPr/>
            </a:pPr>
            <a:r>
              <a:rPr lang="en-GB" sz="1500" dirty="0">
                <a:solidFill>
                  <a:srgbClr val="0094CA"/>
                </a:solidFill>
                <a:latin typeface="Calibri" charset="0"/>
              </a:rPr>
              <a:t>Sterols</a:t>
            </a:r>
          </a:p>
          <a:p>
            <a:pPr marL="214313" indent="-214313">
              <a:buFont typeface="Wingdings" pitchFamily="2" charset="2"/>
              <a:buChar char="ü"/>
              <a:defRPr/>
            </a:pPr>
            <a:r>
              <a:rPr lang="en-GB" sz="1500" dirty="0">
                <a:solidFill>
                  <a:srgbClr val="0094CA"/>
                </a:solidFill>
                <a:latin typeface="Calibri" charset="0"/>
              </a:rPr>
              <a:t>Analysis, %d (TLC, GC, MS)</a:t>
            </a:r>
          </a:p>
          <a:p>
            <a:pPr>
              <a:defRPr/>
            </a:pPr>
            <a:endParaRPr lang="en-GB" sz="1500" dirty="0">
              <a:solidFill>
                <a:srgbClr val="0094CA"/>
              </a:solidFill>
              <a:latin typeface="Calibri" charset="0"/>
            </a:endParaRPr>
          </a:p>
          <a:p>
            <a:pPr>
              <a:defRPr/>
            </a:pPr>
            <a:r>
              <a:rPr lang="en-GB" sz="1500" dirty="0">
                <a:solidFill>
                  <a:schemeClr val="accent5"/>
                </a:solidFill>
                <a:latin typeface="Calibri" charset="0"/>
              </a:rPr>
              <a:t>On-going: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charset="0"/>
              </a:rPr>
              <a:t>Separation of phospholipid classes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charset="0"/>
              </a:rPr>
              <a:t>Reverse-phase HPLC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FB8C4-E74E-574F-AF2F-F9E0B1A4A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9518" y="2184938"/>
            <a:ext cx="3346502" cy="13002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570E30-F1E9-5040-9913-FB1DAD4654F7}"/>
              </a:ext>
            </a:extLst>
          </p:cNvPr>
          <p:cNvSpPr txBox="1"/>
          <p:nvPr/>
        </p:nvSpPr>
        <p:spPr>
          <a:xfrm>
            <a:off x="4079368" y="3686584"/>
            <a:ext cx="10433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d-</a:t>
            </a:r>
            <a:r>
              <a:rPr lang="sv-SE" sz="1350" dirty="0" err="1"/>
              <a:t>ergosterol</a:t>
            </a:r>
            <a:endParaRPr lang="sv-SE" sz="1350" dirty="0"/>
          </a:p>
        </p:txBody>
      </p:sp>
      <p:pic>
        <p:nvPicPr>
          <p:cNvPr id="19" name="Picture 18" descr="robin.jpg">
            <a:extLst>
              <a:ext uri="{FF2B5EF4-FFF2-40B4-BE49-F238E27FC236}">
                <a16:creationId xmlns:a16="http://schemas.microsoft.com/office/drawing/2014/main" id="{BAF84F82-6935-0644-944A-9E88C3F99F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3"/>
          <a:stretch/>
        </p:blipFill>
        <p:spPr>
          <a:xfrm>
            <a:off x="6600540" y="208666"/>
            <a:ext cx="758697" cy="9721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5B0ABD-FEE4-8644-A5B6-A4D268268EBC}"/>
              </a:ext>
            </a:extLst>
          </p:cNvPr>
          <p:cNvSpPr/>
          <p:nvPr/>
        </p:nvSpPr>
        <p:spPr>
          <a:xfrm>
            <a:off x="6485583" y="1146839"/>
            <a:ext cx="257391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50" dirty="0" err="1">
                <a:solidFill>
                  <a:schemeClr val="bg1"/>
                </a:solidFill>
              </a:rPr>
              <a:t>R.Delhom</a:t>
            </a:r>
            <a:r>
              <a:rPr lang="en-AU" sz="1350" dirty="0">
                <a:solidFill>
                  <a:schemeClr val="bg1"/>
                </a:solidFill>
              </a:rPr>
              <a:t> ESS/ILL PhD 2014-2017 </a:t>
            </a:r>
            <a:endParaRPr lang="sv-SE" sz="135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232363-89B9-EE40-B07B-7DE0976CBF7D}"/>
              </a:ext>
            </a:extLst>
          </p:cNvPr>
          <p:cNvSpPr/>
          <p:nvPr/>
        </p:nvSpPr>
        <p:spPr>
          <a:xfrm>
            <a:off x="2906681" y="1956462"/>
            <a:ext cx="2930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/>
              <a:t>Effect of carbon source on lipid composition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289522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DEMAX in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94CA"/>
                </a:solidFill>
              </a:rPr>
              <a:t>The Deuteration and Macromolecular </a:t>
            </a:r>
            <a:r>
              <a:rPr lang="en-US" sz="2000" dirty="0" err="1">
                <a:solidFill>
                  <a:srgbClr val="0094CA"/>
                </a:solidFill>
              </a:rPr>
              <a:t>Crystallisation</a:t>
            </a:r>
            <a:r>
              <a:rPr lang="en-US" sz="2000" dirty="0">
                <a:solidFill>
                  <a:srgbClr val="0094CA"/>
                </a:solidFill>
              </a:rPr>
              <a:t> (DEMAX) Platform at ESS entered </a:t>
            </a:r>
            <a:r>
              <a:rPr lang="en-US" sz="2000" b="1" dirty="0">
                <a:solidFill>
                  <a:srgbClr val="0094CA"/>
                </a:solidFill>
              </a:rPr>
              <a:t>Initial Operations </a:t>
            </a:r>
            <a:r>
              <a:rPr lang="en-US" sz="2000" dirty="0">
                <a:solidFill>
                  <a:srgbClr val="0094CA"/>
                </a:solidFill>
              </a:rPr>
              <a:t>this year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94CA"/>
                </a:solidFill>
              </a:rPr>
              <a:t>The DEMAX team:   Zoë Fisher (DEMAX Platform Leader)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94CA"/>
                </a:solidFill>
              </a:rPr>
              <a:t>		    Hanna </a:t>
            </a:r>
            <a:r>
              <a:rPr lang="en-US" sz="2000" dirty="0" err="1">
                <a:solidFill>
                  <a:srgbClr val="0094CA"/>
                </a:solidFill>
              </a:rPr>
              <a:t>Wacklin</a:t>
            </a:r>
            <a:r>
              <a:rPr lang="en-US" sz="2000" dirty="0">
                <a:solidFill>
                  <a:srgbClr val="0094CA"/>
                </a:solidFill>
              </a:rPr>
              <a:t>-Knecht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94CA"/>
                </a:solidFill>
              </a:rPr>
              <a:t>		    Anna Leung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94CA"/>
                </a:solidFill>
              </a:rPr>
              <a:t>		    Oliver </a:t>
            </a:r>
            <a:r>
              <a:rPr lang="en-US" sz="2000" dirty="0" err="1">
                <a:solidFill>
                  <a:srgbClr val="0094CA"/>
                </a:solidFill>
              </a:rPr>
              <a:t>Bogojevic</a:t>
            </a:r>
            <a:endParaRPr lang="en-US" sz="2000" dirty="0">
              <a:solidFill>
                <a:srgbClr val="0094CA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94CA"/>
                </a:solidFill>
              </a:rPr>
              <a:t>Our first proposal round was open 25</a:t>
            </a:r>
            <a:r>
              <a:rPr lang="en-US" sz="2000" baseline="30000" dirty="0">
                <a:solidFill>
                  <a:srgbClr val="0094CA"/>
                </a:solidFill>
              </a:rPr>
              <a:t>th</a:t>
            </a:r>
            <a:r>
              <a:rPr lang="en-US" sz="2000" dirty="0">
                <a:solidFill>
                  <a:srgbClr val="0094CA"/>
                </a:solidFill>
              </a:rPr>
              <a:t> February-5</a:t>
            </a:r>
            <a:r>
              <a:rPr lang="en-US" sz="2000" baseline="30000" dirty="0">
                <a:solidFill>
                  <a:srgbClr val="0094CA"/>
                </a:solidFill>
              </a:rPr>
              <a:t>th</a:t>
            </a:r>
            <a:r>
              <a:rPr lang="en-US" sz="2000" dirty="0">
                <a:solidFill>
                  <a:srgbClr val="0094CA"/>
                </a:solidFill>
              </a:rPr>
              <a:t> April 2019; we asked for expressions of interest in addition to offering the following materials:</a:t>
            </a:r>
          </a:p>
          <a:p>
            <a:pPr marL="0" indent="0">
              <a:buNone/>
            </a:pPr>
            <a:endParaRPr lang="en-US" sz="2400" dirty="0">
              <a:solidFill>
                <a:srgbClr val="0094CA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94CA"/>
              </a:solidFill>
            </a:endParaRPr>
          </a:p>
          <a:p>
            <a:endParaRPr lang="en-US" sz="2400" dirty="0">
              <a:solidFill>
                <a:srgbClr val="0094CA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94C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CD680-CB88-1949-932C-BE29E389EA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5773" r="9140" b="77063"/>
          <a:stretch/>
        </p:blipFill>
        <p:spPr>
          <a:xfrm>
            <a:off x="833850" y="4581128"/>
            <a:ext cx="7626582" cy="21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0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56D5-314E-0C43-8B1C-573C5224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AD71-7D2A-4A4A-92C2-2F09C547C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94CA"/>
              </a:solidFill>
            </a:endParaRPr>
          </a:p>
          <a:p>
            <a:r>
              <a:rPr lang="en-US" dirty="0">
                <a:solidFill>
                  <a:srgbClr val="0094CA"/>
                </a:solidFill>
              </a:rPr>
              <a:t>19 proposals were received (</a:t>
            </a:r>
            <a:r>
              <a:rPr lang="en-US" dirty="0" err="1">
                <a:solidFill>
                  <a:srgbClr val="0094CA"/>
                </a:solidFill>
              </a:rPr>
              <a:t>chem</a:t>
            </a:r>
            <a:r>
              <a:rPr lang="en-US" dirty="0">
                <a:solidFill>
                  <a:srgbClr val="0094CA"/>
                </a:solidFill>
              </a:rPr>
              <a:t>/bio/</a:t>
            </a:r>
            <a:r>
              <a:rPr lang="en-US" dirty="0" err="1">
                <a:solidFill>
                  <a:srgbClr val="0094CA"/>
                </a:solidFill>
              </a:rPr>
              <a:t>cryst</a:t>
            </a:r>
            <a:r>
              <a:rPr lang="en-US" dirty="0">
                <a:solidFill>
                  <a:srgbClr val="0094CA"/>
                </a:solidFill>
              </a:rPr>
              <a:t>); these are currently under review</a:t>
            </a:r>
          </a:p>
          <a:p>
            <a:r>
              <a:rPr lang="en-US" dirty="0">
                <a:solidFill>
                  <a:srgbClr val="0094CA"/>
                </a:solidFill>
              </a:rPr>
              <a:t>Successful proposers will be notified in May and materials will be delivered by November 2019</a:t>
            </a:r>
          </a:p>
          <a:p>
            <a:r>
              <a:rPr lang="en-US" dirty="0">
                <a:solidFill>
                  <a:srgbClr val="0094CA"/>
                </a:solidFill>
              </a:rPr>
              <a:t>The call for the second round will be published in </a:t>
            </a:r>
            <a:r>
              <a:rPr lang="en-US">
                <a:solidFill>
                  <a:srgbClr val="0094CA"/>
                </a:solidFill>
              </a:rPr>
              <a:t>late 2019</a:t>
            </a:r>
            <a:endParaRPr lang="en-US" dirty="0">
              <a:solidFill>
                <a:srgbClr val="0094CA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0094CA"/>
              </a:solidFill>
              <a:hlinkClick r:id="rId2"/>
            </a:endParaRPr>
          </a:p>
          <a:p>
            <a:pPr marL="0" indent="0">
              <a:buNone/>
            </a:pPr>
            <a:endParaRPr lang="en-US" dirty="0">
              <a:solidFill>
                <a:srgbClr val="0094CA"/>
              </a:solidFill>
              <a:hlinkClick r:id="rId2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94CA"/>
                </a:solidFill>
                <a:hlinkClick r:id="rId2"/>
              </a:rPr>
              <a:t>https://demax.esss.se</a:t>
            </a:r>
            <a:r>
              <a:rPr lang="en-US" dirty="0">
                <a:solidFill>
                  <a:srgbClr val="0094CA"/>
                </a:solidFill>
              </a:rPr>
              <a:t> </a:t>
            </a:r>
          </a:p>
          <a:p>
            <a:pPr marL="0" indent="0">
              <a:buNone/>
            </a:pPr>
            <a:r>
              <a:rPr lang="en-GB" altLang="x-none" dirty="0">
                <a:solidFill>
                  <a:srgbClr val="0094CA"/>
                </a:solidFill>
                <a:hlinkClick r:id="rId3"/>
              </a:rPr>
              <a:t>https://deuteration.net</a:t>
            </a:r>
            <a:endParaRPr lang="en-GB" altLang="x-none" dirty="0">
              <a:solidFill>
                <a:srgbClr val="0094CA"/>
              </a:solidFill>
            </a:endParaRPr>
          </a:p>
          <a:p>
            <a:pPr marL="0" indent="0">
              <a:buNone/>
            </a:pPr>
            <a:endParaRPr lang="en-GB" altLang="x-none" dirty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GB" altLang="x-none" dirty="0">
                <a:solidFill>
                  <a:srgbClr val="0094CA"/>
                </a:solidFill>
              </a:rPr>
              <a:t>	 @</a:t>
            </a:r>
            <a:r>
              <a:rPr lang="en-GB" altLang="x-none" dirty="0" err="1">
                <a:solidFill>
                  <a:srgbClr val="0094CA"/>
                </a:solidFill>
              </a:rPr>
              <a:t>deuteration_net</a:t>
            </a:r>
            <a:endParaRPr lang="en-GB" altLang="x-none" dirty="0">
              <a:solidFill>
                <a:srgbClr val="0094CA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F9123-00FA-A940-A8E1-B9013742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65CE6-FF82-7D46-A9D6-857135B1A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45224"/>
            <a:ext cx="730424" cy="3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58323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10658</TotalTime>
  <Words>458</Words>
  <Application>Microsoft Macintosh PowerPoint</Application>
  <PresentationFormat>On-screen Show (4:3)</PresentationFormat>
  <Paragraphs>112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Apple Color Emoji</vt:lpstr>
      <vt:lpstr>Arial</vt:lpstr>
      <vt:lpstr>Calibri</vt:lpstr>
      <vt:lpstr>Wingdings</vt:lpstr>
      <vt:lpstr>ESS Core Powerpoint</vt:lpstr>
      <vt:lpstr>ESS Update DEUNET Meeting, 25th April 2019</vt:lpstr>
      <vt:lpstr>Chemical deuteration</vt:lpstr>
      <vt:lpstr>H/D exchange; synthesis of  lipids and surfactants </vt:lpstr>
      <vt:lpstr>Enzymatic modification of phospholipids</vt:lpstr>
      <vt:lpstr>Chain-deuterated POPC in four steps (100 mg) BrightnESS2 is funded by the European Framework Programme for Research  and Innovation Horizon 2020, under grant agreement 823867</vt:lpstr>
      <vt:lpstr>PowerPoint Presentation</vt:lpstr>
      <vt:lpstr>Lipid extraction, purification, analysis Biodeuterated lipids from Pichia Pastoris yeast biomass</vt:lpstr>
      <vt:lpstr>DEMAX in operations</vt:lpstr>
      <vt:lpstr>PowerPoint Presentation</vt:lpstr>
    </vt:vector>
  </TitlesOfParts>
  <Company>ESS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263</cp:revision>
  <dcterms:created xsi:type="dcterms:W3CDTF">2013-10-29T16:05:10Z</dcterms:created>
  <dcterms:modified xsi:type="dcterms:W3CDTF">2019-04-24T20:14:58Z</dcterms:modified>
</cp:coreProperties>
</file>