
<file path=[Content_Types].xml><?xml version="1.0" encoding="utf-8"?>
<Types xmlns="http://schemas.openxmlformats.org/package/2006/content-types">
  <Default Extension="png" ContentType="image/png"/>
  <Default Extension="bin" ContentType="image/x-e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819" r:id="rId2"/>
    <p:sldId id="842" r:id="rId3"/>
    <p:sldId id="809" r:id="rId4"/>
    <p:sldId id="859" r:id="rId5"/>
    <p:sldId id="874" r:id="rId6"/>
    <p:sldId id="831" r:id="rId7"/>
    <p:sldId id="830" r:id="rId8"/>
    <p:sldId id="836" r:id="rId9"/>
    <p:sldId id="905" r:id="rId10"/>
    <p:sldId id="875" r:id="rId11"/>
    <p:sldId id="303" r:id="rId12"/>
    <p:sldId id="310" r:id="rId13"/>
    <p:sldId id="866" r:id="rId14"/>
    <p:sldId id="304" r:id="rId15"/>
    <p:sldId id="869" r:id="rId16"/>
    <p:sldId id="287" r:id="rId17"/>
    <p:sldId id="901" r:id="rId18"/>
    <p:sldId id="311" r:id="rId19"/>
    <p:sldId id="867" r:id="rId20"/>
    <p:sldId id="847" r:id="rId21"/>
    <p:sldId id="849" r:id="rId22"/>
    <p:sldId id="312" r:id="rId23"/>
    <p:sldId id="841" r:id="rId24"/>
    <p:sldId id="860" r:id="rId25"/>
    <p:sldId id="845" r:id="rId26"/>
    <p:sldId id="848" r:id="rId27"/>
    <p:sldId id="876" r:id="rId28"/>
    <p:sldId id="886" r:id="rId29"/>
    <p:sldId id="887" r:id="rId30"/>
    <p:sldId id="888" r:id="rId31"/>
    <p:sldId id="890" r:id="rId32"/>
    <p:sldId id="289" r:id="rId33"/>
    <p:sldId id="891" r:id="rId34"/>
    <p:sldId id="863" r:id="rId35"/>
    <p:sldId id="302" r:id="rId36"/>
    <p:sldId id="893" r:id="rId37"/>
    <p:sldId id="894" r:id="rId38"/>
    <p:sldId id="895" r:id="rId39"/>
    <p:sldId id="903" r:id="rId40"/>
    <p:sldId id="904" r:id="rId41"/>
    <p:sldId id="896" r:id="rId42"/>
    <p:sldId id="898" r:id="rId43"/>
    <p:sldId id="899" r:id="rId44"/>
    <p:sldId id="902" r:id="rId45"/>
    <p:sldId id="897" r:id="rId46"/>
    <p:sldId id="268" r:id="rId47"/>
    <p:sldId id="900" r:id="rId48"/>
    <p:sldId id="855" r:id="rId49"/>
    <p:sldId id="840" r:id="rId50"/>
    <p:sldId id="837" r:id="rId5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F6D86A"/>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5" autoAdjust="0"/>
    <p:restoredTop sz="75502" autoAdjust="0"/>
  </p:normalViewPr>
  <p:slideViewPr>
    <p:cSldViewPr>
      <p:cViewPr varScale="1">
        <p:scale>
          <a:sx n="125" d="100"/>
          <a:sy n="125" d="100"/>
        </p:scale>
        <p:origin x="3752"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2019-04-09</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Appologise</a:t>
            </a:r>
            <a:r>
              <a:rPr lang="en-GB" dirty="0"/>
              <a:t> for not having all of the documentation ready for this review</a:t>
            </a:r>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394154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217169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182246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335994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a:p>
        </p:txBody>
      </p:sp>
    </p:spTree>
    <p:extLst>
      <p:ext uri="{BB962C8B-B14F-4D97-AF65-F5344CB8AC3E}">
        <p14:creationId xmlns:p14="http://schemas.microsoft.com/office/powerpoint/2010/main" val="38216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336222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20</a:t>
            </a:fld>
            <a:endParaRPr lang="sv-SE"/>
          </a:p>
        </p:txBody>
      </p:sp>
    </p:spTree>
    <p:extLst>
      <p:ext uri="{BB962C8B-B14F-4D97-AF65-F5344CB8AC3E}">
        <p14:creationId xmlns:p14="http://schemas.microsoft.com/office/powerpoint/2010/main" val="179479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22</a:t>
            </a:fld>
            <a:endParaRPr lang="sv-SE"/>
          </a:p>
        </p:txBody>
      </p:sp>
    </p:spTree>
    <p:extLst>
      <p:ext uri="{BB962C8B-B14F-4D97-AF65-F5344CB8AC3E}">
        <p14:creationId xmlns:p14="http://schemas.microsoft.com/office/powerpoint/2010/main" val="309492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Safety Requirements Specification (SRS) for TS2 PSS SIFs</a:t>
            </a:r>
          </a:p>
          <a:p>
            <a:r>
              <a:rPr lang="en-GB" dirty="0"/>
              <a:t>Inputs</a:t>
            </a:r>
          </a:p>
          <a:p>
            <a:pPr lvl="1"/>
            <a:r>
              <a:rPr lang="en-GB" dirty="0"/>
              <a:t>Results from SIL Determination</a:t>
            </a:r>
          </a:p>
          <a:p>
            <a:pPr lvl="1"/>
            <a:r>
              <a:rPr lang="en-GB" dirty="0"/>
              <a:t>Requirements from IEC 61511</a:t>
            </a:r>
          </a:p>
          <a:p>
            <a:pPr lvl="1"/>
            <a:r>
              <a:rPr lang="en-GB" dirty="0" err="1"/>
              <a:t>ConOps</a:t>
            </a:r>
            <a:endParaRPr lang="en-GB" dirty="0"/>
          </a:p>
          <a:p>
            <a:r>
              <a:rPr lang="en-GB" dirty="0"/>
              <a:t>Outputs</a:t>
            </a:r>
          </a:p>
          <a:p>
            <a:pPr lvl="1"/>
            <a:r>
              <a:rPr lang="en-GB" dirty="0"/>
              <a:t>SRS (ESS-0288460), used for</a:t>
            </a:r>
          </a:p>
          <a:p>
            <a:pPr lvl="2"/>
            <a:r>
              <a:rPr lang="en-GB" dirty="0"/>
              <a:t>Design and engineering</a:t>
            </a:r>
          </a:p>
          <a:p>
            <a:pPr lvl="2"/>
            <a:r>
              <a:rPr lang="en-GB" dirty="0"/>
              <a:t>SIL Verification (ESS-0478596) </a:t>
            </a:r>
          </a:p>
          <a:p>
            <a:pPr lvl="3"/>
            <a:r>
              <a:rPr lang="en-GB" dirty="0"/>
              <a:t>To confirm the design meet SIL targets from SIL Determination</a:t>
            </a:r>
          </a:p>
          <a:p>
            <a:pPr lvl="2"/>
            <a:r>
              <a:rPr lang="en-GB" dirty="0"/>
              <a:t>Subsequent safety lifecycle stages</a:t>
            </a:r>
          </a:p>
          <a:p>
            <a:pPr lvl="3"/>
            <a:r>
              <a:rPr lang="en-GB" dirty="0"/>
              <a:t>FAT, SAT, commissioning, operation, maintenance, etc.</a:t>
            </a:r>
          </a:p>
        </p:txBody>
      </p:sp>
      <p:sp>
        <p:nvSpPr>
          <p:cNvPr id="4" name="Slide Number Placeholder 3"/>
          <p:cNvSpPr>
            <a:spLocks noGrp="1"/>
          </p:cNvSpPr>
          <p:nvPr>
            <p:ph type="sldNum" sz="quarter" idx="5"/>
          </p:nvPr>
        </p:nvSpPr>
        <p:spPr/>
        <p:txBody>
          <a:bodyPr/>
          <a:lstStyle/>
          <a:p>
            <a:fld id="{161A53A7-64CD-4D0E-AAE8-1AC9C79D7085}" type="slidenum">
              <a:rPr lang="sv-SE" smtClean="0"/>
              <a:t>23</a:t>
            </a:fld>
            <a:endParaRPr lang="sv-SE"/>
          </a:p>
        </p:txBody>
      </p:sp>
    </p:spTree>
    <p:extLst>
      <p:ext uri="{BB962C8B-B14F-4D97-AF65-F5344CB8AC3E}">
        <p14:creationId xmlns:p14="http://schemas.microsoft.com/office/powerpoint/2010/main" val="407766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88108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dirty="0"/>
          </a:p>
        </p:txBody>
      </p:sp>
    </p:spTree>
    <p:extLst>
      <p:ext uri="{BB962C8B-B14F-4D97-AF65-F5344CB8AC3E}">
        <p14:creationId xmlns:p14="http://schemas.microsoft.com/office/powerpoint/2010/main" val="360071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1817139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32</a:t>
            </a:fld>
            <a:endParaRPr lang="sv-SE"/>
          </a:p>
        </p:txBody>
      </p:sp>
    </p:spTree>
    <p:extLst>
      <p:ext uri="{BB962C8B-B14F-4D97-AF65-F5344CB8AC3E}">
        <p14:creationId xmlns:p14="http://schemas.microsoft.com/office/powerpoint/2010/main" val="519251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Fan Described this in the PDR</a:t>
            </a:r>
          </a:p>
        </p:txBody>
      </p:sp>
      <p:sp>
        <p:nvSpPr>
          <p:cNvPr id="4" name="Slide Number Placeholder 3"/>
          <p:cNvSpPr>
            <a:spLocks noGrp="1"/>
          </p:cNvSpPr>
          <p:nvPr>
            <p:ph type="sldNum" sz="quarter" idx="10"/>
          </p:nvPr>
        </p:nvSpPr>
        <p:spPr/>
        <p:txBody>
          <a:bodyPr/>
          <a:lstStyle/>
          <a:p>
            <a:fld id="{161A53A7-64CD-4D0E-AAE8-1AC9C79D7085}" type="slidenum">
              <a:rPr lang="sv-SE" smtClean="0"/>
              <a:t>34</a:t>
            </a:fld>
            <a:endParaRPr lang="sv-SE"/>
          </a:p>
        </p:txBody>
      </p:sp>
    </p:spTree>
    <p:extLst>
      <p:ext uri="{BB962C8B-B14F-4D97-AF65-F5344CB8AC3E}">
        <p14:creationId xmlns:p14="http://schemas.microsoft.com/office/powerpoint/2010/main" val="2952977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35</a:t>
            </a:fld>
            <a:endParaRPr lang="sv-SE"/>
          </a:p>
        </p:txBody>
      </p:sp>
    </p:spTree>
    <p:extLst>
      <p:ext uri="{BB962C8B-B14F-4D97-AF65-F5344CB8AC3E}">
        <p14:creationId xmlns:p14="http://schemas.microsoft.com/office/powerpoint/2010/main" val="97267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48</a:t>
            </a:fld>
            <a:endParaRPr lang="sv-SE"/>
          </a:p>
        </p:txBody>
      </p:sp>
    </p:spTree>
    <p:extLst>
      <p:ext uri="{BB962C8B-B14F-4D97-AF65-F5344CB8AC3E}">
        <p14:creationId xmlns:p14="http://schemas.microsoft.com/office/powerpoint/2010/main" val="315070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355611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8962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302604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39724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17163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FAN described most of this in the PDR</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127647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2658038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2019-04-09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2019-04-09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2019-04-09</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Introduction, PDR Recommendations &amp; </a:t>
            </a:r>
            <a:br>
              <a:rPr lang="en-GB" dirty="0"/>
            </a:br>
            <a:r>
              <a:rPr lang="en-GB" dirty="0"/>
              <a:t>TS2 PSS Safety Analysis</a:t>
            </a:r>
            <a:endParaRPr lang="en-GB" noProof="0" dirty="0"/>
          </a:p>
        </p:txBody>
      </p:sp>
      <p:sp>
        <p:nvSpPr>
          <p:cNvPr id="3" name="Subtitle 2"/>
          <p:cNvSpPr>
            <a:spLocks noGrp="1"/>
          </p:cNvSpPr>
          <p:nvPr>
            <p:ph type="subTitle" idx="1"/>
          </p:nvPr>
        </p:nvSpPr>
        <p:spPr>
          <a:xfrm>
            <a:off x="391580" y="4426272"/>
            <a:ext cx="8136904" cy="625624"/>
          </a:xfrm>
        </p:spPr>
        <p:txBody>
          <a:bodyPr>
            <a:noAutofit/>
          </a:bodyPr>
          <a:lstStyle/>
          <a:p>
            <a:r>
              <a:rPr lang="en-GB" sz="1800" dirty="0">
                <a:solidFill>
                  <a:schemeClr val="bg1"/>
                </a:solidFill>
              </a:rPr>
              <a:t>Stuart Birch </a:t>
            </a:r>
          </a:p>
          <a:p>
            <a:r>
              <a:rPr lang="en-GB" sz="1800" dirty="0">
                <a:solidFill>
                  <a:schemeClr val="bg1"/>
                </a:solidFill>
              </a:rPr>
              <a:t>ICS-Protection Systems Group- Senior Engineer Personnel Safety Systems</a:t>
            </a:r>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2019-04-09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TS2 PSS Critical Design Review</a:t>
            </a:r>
            <a:endParaRPr lang="en-GB" sz="1200" dirty="0"/>
          </a:p>
        </p:txBody>
      </p:sp>
    </p:spTree>
    <p:extLst>
      <p:ext uri="{BB962C8B-B14F-4D97-AF65-F5344CB8AC3E}">
        <p14:creationId xmlns:p14="http://schemas.microsoft.com/office/powerpoint/2010/main" val="45762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TS2 PSS Safety analysis</a:t>
            </a:r>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2019-04-09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TS2 PSS Critical Design Review</a:t>
            </a:r>
            <a:endParaRPr lang="en-GB" sz="1200" dirty="0"/>
          </a:p>
        </p:txBody>
      </p:sp>
    </p:spTree>
    <p:extLst>
      <p:ext uri="{BB962C8B-B14F-4D97-AF65-F5344CB8AC3E}">
        <p14:creationId xmlns:p14="http://schemas.microsoft.com/office/powerpoint/2010/main" val="359733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27384"/>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TS2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
        <p:nvSpPr>
          <p:cNvPr id="13" name="Rounded Rectangle 12">
            <a:extLst>
              <a:ext uri="{FF2B5EF4-FFF2-40B4-BE49-F238E27FC236}">
                <a16:creationId xmlns:a16="http://schemas.microsoft.com/office/drawing/2014/main" id="{E6E918D4-7720-9949-9757-86997C489907}"/>
              </a:ext>
            </a:extLst>
          </p:cNvPr>
          <p:cNvSpPr/>
          <p:nvPr/>
        </p:nvSpPr>
        <p:spPr bwMode="auto">
          <a:xfrm>
            <a:off x="4406623" y="2880510"/>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75036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E23CF8A3-7443-134F-B33E-4773A6FC7F1D}"/>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B55F85A8-FDFD-DB45-8FAB-B547A42D5BF9}"/>
              </a:ext>
            </a:extLst>
          </p:cNvPr>
          <p:cNvSpPr/>
          <p:nvPr/>
        </p:nvSpPr>
        <p:spPr>
          <a:xfrm>
            <a:off x="7308304" y="757252"/>
            <a:ext cx="1728192" cy="642912"/>
          </a:xfrm>
          <a:prstGeom prst="wedgeRoundRectCallout">
            <a:avLst>
              <a:gd name="adj1" fmla="val -85443"/>
              <a:gd name="adj2" fmla="val -79861"/>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TS2 Risk Assessment</a:t>
            </a:r>
          </a:p>
        </p:txBody>
      </p:sp>
      <p:sp>
        <p:nvSpPr>
          <p:cNvPr id="16" name="Rounded Rectangular Callout 15">
            <a:extLst>
              <a:ext uri="{FF2B5EF4-FFF2-40B4-BE49-F238E27FC236}">
                <a16:creationId xmlns:a16="http://schemas.microsoft.com/office/drawing/2014/main" id="{77F67BE4-8FF0-B948-92E6-3362AE2C12DB}"/>
              </a:ext>
            </a:extLst>
          </p:cNvPr>
          <p:cNvSpPr/>
          <p:nvPr/>
        </p:nvSpPr>
        <p:spPr>
          <a:xfrm>
            <a:off x="42698" y="1485613"/>
            <a:ext cx="2560802" cy="440580"/>
          </a:xfrm>
          <a:prstGeom prst="wedgeRoundRectCallout">
            <a:avLst>
              <a:gd name="adj1" fmla="val 158532"/>
              <a:gd name="adj2" fmla="val -7504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Initiating Events Analysis</a:t>
            </a:r>
          </a:p>
        </p:txBody>
      </p:sp>
      <p:sp>
        <p:nvSpPr>
          <p:cNvPr id="17" name="Rounded Rectangular Callout 16">
            <a:extLst>
              <a:ext uri="{FF2B5EF4-FFF2-40B4-BE49-F238E27FC236}">
                <a16:creationId xmlns:a16="http://schemas.microsoft.com/office/drawing/2014/main" id="{C6D0E50C-B752-2441-937E-18937B21C65B}"/>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24186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B8B-610A-3F43-8733-AF022E5835AD}"/>
              </a:ext>
            </a:extLst>
          </p:cNvPr>
          <p:cNvSpPr>
            <a:spLocks noGrp="1"/>
          </p:cNvSpPr>
          <p:nvPr>
            <p:ph type="title"/>
          </p:nvPr>
        </p:nvSpPr>
        <p:spPr/>
        <p:txBody>
          <a:bodyPr/>
          <a:lstStyle/>
          <a:p>
            <a:r>
              <a:rPr lang="en-GB" dirty="0"/>
              <a:t>TS2 PSS Initiating Events Analysis</a:t>
            </a:r>
          </a:p>
        </p:txBody>
      </p:sp>
      <p:sp>
        <p:nvSpPr>
          <p:cNvPr id="4" name="Slide Number Placeholder 3">
            <a:extLst>
              <a:ext uri="{FF2B5EF4-FFF2-40B4-BE49-F238E27FC236}">
                <a16:creationId xmlns:a16="http://schemas.microsoft.com/office/drawing/2014/main" id="{52BEF60E-BDA2-C840-9AD5-62510E75B2CB}"/>
              </a:ext>
            </a:extLst>
          </p:cNvPr>
          <p:cNvSpPr>
            <a:spLocks noGrp="1"/>
          </p:cNvSpPr>
          <p:nvPr>
            <p:ph type="sldNum" sz="quarter" idx="12"/>
          </p:nvPr>
        </p:nvSpPr>
        <p:spPr/>
        <p:txBody>
          <a:bodyPr/>
          <a:lstStyle/>
          <a:p>
            <a:fld id="{551115BC-487E-4422-894C-CB7CD3E79223}" type="slidenum">
              <a:rPr lang="sv-SE" smtClean="0"/>
              <a:t>13</a:t>
            </a:fld>
            <a:endParaRPr lang="sv-SE"/>
          </a:p>
        </p:txBody>
      </p:sp>
      <p:sp>
        <p:nvSpPr>
          <p:cNvPr id="5" name="Rectangle 4">
            <a:extLst>
              <a:ext uri="{FF2B5EF4-FFF2-40B4-BE49-F238E27FC236}">
                <a16:creationId xmlns:a16="http://schemas.microsoft.com/office/drawing/2014/main" id="{58A99E8A-D180-064C-8090-4FD54E9243F3}"/>
              </a:ext>
            </a:extLst>
          </p:cNvPr>
          <p:cNvSpPr/>
          <p:nvPr/>
        </p:nvSpPr>
        <p:spPr>
          <a:xfrm>
            <a:off x="457200" y="1628800"/>
            <a:ext cx="8229600" cy="1801134"/>
          </a:xfrm>
          <a:prstGeom prst="rect">
            <a:avLst/>
          </a:prstGeom>
        </p:spPr>
        <p:txBody>
          <a:bodyPr wrap="square">
            <a:spAutoFit/>
          </a:bodyPr>
          <a:lstStyle/>
          <a:p>
            <a:pPr algn="just">
              <a:lnSpc>
                <a:spcPts val="1400"/>
              </a:lnSpc>
              <a:spcAft>
                <a:spcPts val="1200"/>
              </a:spcAft>
            </a:pPr>
            <a:r>
              <a:rPr lang="en-GB" dirty="0">
                <a:latin typeface="Calibri" panose="020F0502020204030204" pitchFamily="34" charset="0"/>
                <a:ea typeface="Calibri" panose="020F0502020204030204" pitchFamily="34" charset="0"/>
                <a:cs typeface="Arial" panose="020B0604020202020204" pitchFamily="34" charset="0"/>
              </a:rPr>
              <a:t>The Initiating Event Analysis defines:</a:t>
            </a:r>
          </a:p>
          <a:p>
            <a:pPr marL="285750" indent="-285750" algn="just">
              <a:lnSpc>
                <a:spcPts val="1400"/>
              </a:lnSpc>
              <a:spcAft>
                <a:spcPts val="12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overall safety requirements for the Test Stand 2 Personnel Safety System extracted from the TS2 Risk Assessment</a:t>
            </a:r>
          </a:p>
          <a:p>
            <a:pPr marL="285750" indent="-285750" algn="just">
              <a:lnSpc>
                <a:spcPts val="1400"/>
              </a:lnSpc>
              <a:spcAft>
                <a:spcPts val="12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Identification of the Initiating events</a:t>
            </a:r>
          </a:p>
          <a:p>
            <a:pPr marL="285750" indent="-285750" algn="just">
              <a:lnSpc>
                <a:spcPts val="1400"/>
              </a:lnSpc>
              <a:spcAft>
                <a:spcPts val="12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Initiating event analysis</a:t>
            </a:r>
          </a:p>
          <a:p>
            <a:pPr marL="285750" indent="-285750" algn="just">
              <a:lnSpc>
                <a:spcPts val="1400"/>
              </a:lnSpc>
              <a:spcAft>
                <a:spcPts val="12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Initial ETAs for the initiating events</a:t>
            </a:r>
          </a:p>
        </p:txBody>
      </p:sp>
      <p:pic>
        <p:nvPicPr>
          <p:cNvPr id="7" name="p14_Diagram1">
            <a:extLst>
              <a:ext uri="{FF2B5EF4-FFF2-40B4-BE49-F238E27FC236}">
                <a16:creationId xmlns:a16="http://schemas.microsoft.com/office/drawing/2014/main" id="{CA484203-3A91-E244-B4C0-24F5CF892687}"/>
              </a:ext>
            </a:extLst>
          </p:cNvPr>
          <p:cNvPicPr/>
          <p:nvPr/>
        </p:nvPicPr>
        <p:blipFill>
          <a:blip r:embed="rId2"/>
          <a:stretch>
            <a:fillRect/>
          </a:stretch>
        </p:blipFill>
        <p:spPr bwMode="auto">
          <a:xfrm>
            <a:off x="539552" y="3498932"/>
            <a:ext cx="5904656" cy="3098420"/>
          </a:xfrm>
          <a:prstGeom prst="rect">
            <a:avLst/>
          </a:prstGeom>
          <a:ln w="3175" cmpd="sng">
            <a:solidFill>
              <a:srgbClr val="000000"/>
            </a:solidFill>
          </a:ln>
        </p:spPr>
      </p:pic>
    </p:spTree>
    <p:extLst>
      <p:ext uri="{BB962C8B-B14F-4D97-AF65-F5344CB8AC3E}">
        <p14:creationId xmlns:p14="http://schemas.microsoft.com/office/powerpoint/2010/main" val="2759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Initiating Events Analysis</a:t>
            </a:r>
            <a:br>
              <a:rPr lang="en-GB" dirty="0"/>
            </a:br>
            <a:r>
              <a:rPr lang="en-GB" dirty="0"/>
              <a:t>Overall safety requirements</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 name="Rectangle 4">
            <a:extLst>
              <a:ext uri="{FF2B5EF4-FFF2-40B4-BE49-F238E27FC236}">
                <a16:creationId xmlns:a16="http://schemas.microsoft.com/office/drawing/2014/main" id="{FD33839A-80E0-9746-9991-9D7CE0720416}"/>
              </a:ext>
            </a:extLst>
          </p:cNvPr>
          <p:cNvSpPr/>
          <p:nvPr/>
        </p:nvSpPr>
        <p:spPr>
          <a:xfrm>
            <a:off x="457200" y="1493947"/>
            <a:ext cx="8229600" cy="4781630"/>
          </a:xfrm>
          <a:prstGeom prst="rect">
            <a:avLst/>
          </a:prstGeom>
        </p:spPr>
        <p:txBody>
          <a:bodyPr wrap="square">
            <a:spAutoFit/>
          </a:bodyPr>
          <a:lstStyle/>
          <a:p>
            <a:pPr algn="just">
              <a:lnSpc>
                <a:spcPts val="1400"/>
              </a:lnSpc>
              <a:spcAft>
                <a:spcPts val="1200"/>
              </a:spcAft>
            </a:pPr>
            <a:r>
              <a:rPr lang="en-GB" sz="1600" dirty="0">
                <a:latin typeface="Calibri" panose="020F0502020204030204" pitchFamily="34" charset="0"/>
                <a:ea typeface="Calibri" panose="020F0502020204030204" pitchFamily="34" charset="0"/>
                <a:cs typeface="Arial" panose="020B0604020202020204" pitchFamily="34" charset="0"/>
              </a:rPr>
              <a:t>The overall safety requirements for the TS2 PSS have been derived Risk Assessment.</a:t>
            </a:r>
          </a:p>
          <a:p>
            <a:pPr algn="just">
              <a:lnSpc>
                <a:spcPts val="1400"/>
              </a:lnSpc>
              <a:spcAft>
                <a:spcPts val="1200"/>
              </a:spcAft>
            </a:pPr>
            <a:r>
              <a:rPr lang="en-GB" sz="1600" dirty="0">
                <a:latin typeface="Calibri" panose="020F0502020204030204" pitchFamily="34" charset="0"/>
                <a:ea typeface="Calibri" panose="020F0502020204030204" pitchFamily="34" charset="0"/>
                <a:cs typeface="Arial" panose="020B0604020202020204" pitchFamily="34" charset="0"/>
              </a:rPr>
              <a:t> The high-level safety requirements can be expressed as follows:</a:t>
            </a: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TS2PSS_REQG1: </a:t>
            </a:r>
            <a:r>
              <a:rPr lang="en-GB" sz="1600" i="1" dirty="0">
                <a:latin typeface="Calibri" panose="020F0502020204030204" pitchFamily="34" charset="0"/>
                <a:ea typeface="Calibri" panose="020F0502020204030204" pitchFamily="34" charset="0"/>
                <a:cs typeface="Arial" panose="020B0604020202020204" pitchFamily="34" charset="0"/>
              </a:rPr>
              <a:t>TS2 bunker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be searched prior to lock-up and search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be controlled by PSS.</a:t>
            </a:r>
            <a:endParaRPr lang="en-GB"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TS2PSS_REQG2: </a:t>
            </a:r>
            <a:r>
              <a:rPr lang="en-GB" sz="1600" i="1" dirty="0">
                <a:latin typeface="Calibri" panose="020F0502020204030204" pitchFamily="34" charset="0"/>
                <a:ea typeface="Calibri" panose="020F0502020204030204" pitchFamily="34" charset="0"/>
                <a:cs typeface="Arial" panose="020B0604020202020204" pitchFamily="34" charset="0"/>
              </a:rPr>
              <a:t>TS2 PSS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prevent access to TS2 bunker area during operation.</a:t>
            </a:r>
            <a:endParaRPr lang="en-GB"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TS2PSS_REQG3: </a:t>
            </a:r>
            <a:r>
              <a:rPr lang="en-GB" sz="1600" i="1" dirty="0">
                <a:latin typeface="Calibri" panose="020F0502020204030204" pitchFamily="34" charset="0"/>
                <a:ea typeface="Calibri" panose="020F0502020204030204" pitchFamily="34" charset="0"/>
                <a:cs typeface="Arial" panose="020B0604020202020204" pitchFamily="34" charset="0"/>
              </a:rPr>
              <a:t>TS2 PSS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interface the RF waveguide during the Klystron testing outside of the TS2 bunker to ensure that the RF power to CM is disconnected.</a:t>
            </a:r>
            <a:endParaRPr lang="en-GB"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TS2PSS_REQG4: </a:t>
            </a:r>
            <a:r>
              <a:rPr lang="en-GB" sz="1600" i="1" dirty="0">
                <a:latin typeface="Calibri" panose="020F0502020204030204" pitchFamily="34" charset="0"/>
                <a:ea typeface="Calibri" panose="020F0502020204030204" pitchFamily="34" charset="0"/>
                <a:cs typeface="Arial" panose="020B0604020202020204" pitchFamily="34" charset="0"/>
              </a:rPr>
              <a:t>TS2 PSS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have the interface with radiation monitors outside TS2 bunker area to switch off the RF power in case of high radiation.</a:t>
            </a:r>
            <a:endParaRPr lang="en-GB"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TS2PSS_REQG5: </a:t>
            </a:r>
            <a:r>
              <a:rPr lang="en-GB" sz="1600" i="1" dirty="0">
                <a:latin typeface="Calibri" panose="020F0502020204030204" pitchFamily="34" charset="0"/>
                <a:ea typeface="Calibri" panose="020F0502020204030204" pitchFamily="34" charset="0"/>
                <a:cs typeface="Arial" panose="020B0604020202020204" pitchFamily="34" charset="0"/>
              </a:rPr>
              <a:t>ODH detection system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be installed outside the TS2 bunker (if the oxygen levels inside the bunker drop below 18% the ODH evacuation alarms shall be triggered).</a:t>
            </a:r>
            <a:endParaRPr lang="en-GB"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en-GB" sz="1600" b="1" i="1" dirty="0">
                <a:latin typeface="Calibri" panose="020F0502020204030204" pitchFamily="34" charset="0"/>
                <a:ea typeface="Calibri" panose="020F0502020204030204" pitchFamily="34" charset="0"/>
                <a:cs typeface="Arial" panose="020B0604020202020204" pitchFamily="34" charset="0"/>
              </a:rPr>
              <a:t>TS2PSS_REQG6: </a:t>
            </a:r>
            <a:r>
              <a:rPr lang="en-GB" sz="1600" i="1" dirty="0">
                <a:latin typeface="Calibri" panose="020F0502020204030204" pitchFamily="34" charset="0"/>
                <a:ea typeface="Calibri" panose="020F0502020204030204" pitchFamily="34" charset="0"/>
                <a:cs typeface="Arial" panose="020B0604020202020204" pitchFamily="34" charset="0"/>
              </a:rPr>
              <a:t>TS2 PSS </a:t>
            </a:r>
            <a:r>
              <a:rPr lang="en-GB" sz="1600" b="1" i="1" dirty="0">
                <a:latin typeface="Calibri" panose="020F0502020204030204" pitchFamily="34" charset="0"/>
                <a:ea typeface="Calibri" panose="020F0502020204030204" pitchFamily="34" charset="0"/>
                <a:cs typeface="Arial" panose="020B0604020202020204" pitchFamily="34" charset="0"/>
              </a:rPr>
              <a:t>shall</a:t>
            </a:r>
            <a:r>
              <a:rPr lang="en-GB" sz="1600" i="1" dirty="0">
                <a:latin typeface="Calibri" panose="020F0502020204030204" pitchFamily="34" charset="0"/>
                <a:ea typeface="Calibri" panose="020F0502020204030204" pitchFamily="34" charset="0"/>
                <a:cs typeface="Arial" panose="020B0604020202020204" pitchFamily="34" charset="0"/>
              </a:rPr>
              <a:t> provide means within TS2 bunker to switch off the RF power in case of emergency. </a:t>
            </a:r>
            <a:r>
              <a:rPr lang="en-GB" sz="1600" b="1" i="1" dirty="0">
                <a:solidFill>
                  <a:srgbClr val="FF0000"/>
                </a:solidFill>
                <a:latin typeface="Calibri" panose="020F0502020204030204" pitchFamily="34" charset="0"/>
                <a:ea typeface="Calibri" panose="020F0502020204030204" pitchFamily="34" charset="0"/>
                <a:cs typeface="Arial" panose="020B0604020202020204" pitchFamily="34" charset="0"/>
              </a:rPr>
              <a:t>(PSS team Requirement! not from risk assessments!)</a:t>
            </a:r>
            <a:endParaRPr lang="en-GB" sz="1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661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Initiating Events Analysis</a:t>
            </a:r>
            <a:br>
              <a:rPr lang="en-GB" dirty="0"/>
            </a:br>
            <a:r>
              <a:rPr lang="en-GB" dirty="0"/>
              <a:t>IEs</a:t>
            </a: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graphicFrame>
        <p:nvGraphicFramePr>
          <p:cNvPr id="3" name="Table 2">
            <a:extLst>
              <a:ext uri="{FF2B5EF4-FFF2-40B4-BE49-F238E27FC236}">
                <a16:creationId xmlns:a16="http://schemas.microsoft.com/office/drawing/2014/main" id="{BAC7DE1D-DC72-D947-8F76-D74A8DF843B8}"/>
              </a:ext>
            </a:extLst>
          </p:cNvPr>
          <p:cNvGraphicFramePr>
            <a:graphicFrameLocks noGrp="1"/>
          </p:cNvGraphicFramePr>
          <p:nvPr/>
        </p:nvGraphicFramePr>
        <p:xfrm>
          <a:off x="323528" y="1772816"/>
          <a:ext cx="8568951" cy="2448270"/>
        </p:xfrm>
        <a:graphic>
          <a:graphicData uri="http://schemas.openxmlformats.org/drawingml/2006/table">
            <a:tbl>
              <a:tblPr firstRow="1" firstCol="1" bandRow="1">
                <a:tableStyleId>{5C22544A-7EE6-4342-B048-85BDC9FD1C3A}</a:tableStyleId>
              </a:tblPr>
              <a:tblGrid>
                <a:gridCol w="1383763">
                  <a:extLst>
                    <a:ext uri="{9D8B030D-6E8A-4147-A177-3AD203B41FA5}">
                      <a16:colId xmlns:a16="http://schemas.microsoft.com/office/drawing/2014/main" val="1454808766"/>
                    </a:ext>
                  </a:extLst>
                </a:gridCol>
                <a:gridCol w="1387680">
                  <a:extLst>
                    <a:ext uri="{9D8B030D-6E8A-4147-A177-3AD203B41FA5}">
                      <a16:colId xmlns:a16="http://schemas.microsoft.com/office/drawing/2014/main" val="3474918267"/>
                    </a:ext>
                  </a:extLst>
                </a:gridCol>
                <a:gridCol w="1659928">
                  <a:extLst>
                    <a:ext uri="{9D8B030D-6E8A-4147-A177-3AD203B41FA5}">
                      <a16:colId xmlns:a16="http://schemas.microsoft.com/office/drawing/2014/main" val="1268827045"/>
                    </a:ext>
                  </a:extLst>
                </a:gridCol>
                <a:gridCol w="4137580">
                  <a:extLst>
                    <a:ext uri="{9D8B030D-6E8A-4147-A177-3AD203B41FA5}">
                      <a16:colId xmlns:a16="http://schemas.microsoft.com/office/drawing/2014/main" val="3565460406"/>
                    </a:ext>
                  </a:extLst>
                </a:gridCol>
              </a:tblGrid>
              <a:tr h="489654">
                <a:tc>
                  <a:txBody>
                    <a:bodyPr/>
                    <a:lstStyle/>
                    <a:p>
                      <a:pPr algn="ctr">
                        <a:lnSpc>
                          <a:spcPts val="1400"/>
                        </a:lnSpc>
                        <a:spcAft>
                          <a:spcPts val="0"/>
                        </a:spcAft>
                      </a:pPr>
                      <a:r>
                        <a:rPr lang="en-GB" sz="1200" dirty="0">
                          <a:effectLst/>
                        </a:rPr>
                        <a:t>IE ID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RA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IEs Register</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IE Description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8322511"/>
                  </a:ext>
                </a:extLst>
              </a:tr>
              <a:tr h="489654">
                <a:tc>
                  <a:txBody>
                    <a:bodyPr/>
                    <a:lstStyle/>
                    <a:p>
                      <a:pPr>
                        <a:lnSpc>
                          <a:spcPts val="1400"/>
                        </a:lnSpc>
                        <a:spcAft>
                          <a:spcPts val="0"/>
                        </a:spcAft>
                      </a:pPr>
                      <a:r>
                        <a:rPr lang="en-GB" sz="1200">
                          <a:effectLst/>
                        </a:rPr>
                        <a:t>TS2PSS_IE1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1.1.1a, 1.1.1b,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a:effectLst/>
                        </a:rPr>
                        <a:t>TS2 operation (i.e. RF is delivered to CM under testing) inadvertently started</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34260736"/>
                  </a:ext>
                </a:extLst>
              </a:tr>
              <a:tr h="489654">
                <a:tc>
                  <a:txBody>
                    <a:bodyPr/>
                    <a:lstStyle/>
                    <a:p>
                      <a:pPr>
                        <a:lnSpc>
                          <a:spcPts val="1400"/>
                        </a:lnSpc>
                        <a:spcAft>
                          <a:spcPts val="0"/>
                        </a:spcAft>
                      </a:pPr>
                      <a:r>
                        <a:rPr lang="en-GB" sz="1200" dirty="0">
                          <a:effectLst/>
                        </a:rPr>
                        <a:t>TS2PSS_IE2</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1.1.2a, 1.1.2b,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dirty="0">
                          <a:effectLst/>
                        </a:rPr>
                        <a:t>Intrusion into TS2 bunker area during TS2 operation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4012304"/>
                  </a:ext>
                </a:extLst>
              </a:tr>
              <a:tr h="489654">
                <a:tc>
                  <a:txBody>
                    <a:bodyPr/>
                    <a:lstStyle/>
                    <a:p>
                      <a:pPr>
                        <a:lnSpc>
                          <a:spcPts val="1400"/>
                        </a:lnSpc>
                        <a:spcAft>
                          <a:spcPts val="0"/>
                        </a:spcAft>
                      </a:pPr>
                      <a:r>
                        <a:rPr lang="en-GB" sz="1200">
                          <a:effectLst/>
                        </a:rPr>
                        <a:t>TS2PSS_IE3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1.1.4a, 1.1.4b, 1.16.1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dirty="0">
                          <a:effectLst/>
                        </a:rPr>
                        <a:t>Failure to remove removable part of RF waveguide before the Klystron test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3417651"/>
                  </a:ext>
                </a:extLst>
              </a:tr>
              <a:tr h="244827">
                <a:tc>
                  <a:txBody>
                    <a:bodyPr/>
                    <a:lstStyle/>
                    <a:p>
                      <a:pPr>
                        <a:lnSpc>
                          <a:spcPts val="1400"/>
                        </a:lnSpc>
                        <a:spcAft>
                          <a:spcPts val="0"/>
                        </a:spcAft>
                      </a:pPr>
                      <a:r>
                        <a:rPr lang="en-GB" sz="1200">
                          <a:effectLst/>
                        </a:rPr>
                        <a:t>TS2PSS_IE4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1.5.1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Release of Helium within the bunker due to equipment failure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216023"/>
                  </a:ext>
                </a:extLst>
              </a:tr>
              <a:tr h="244827">
                <a:tc>
                  <a:txBody>
                    <a:bodyPr/>
                    <a:lstStyle/>
                    <a:p>
                      <a:pPr>
                        <a:lnSpc>
                          <a:spcPts val="1400"/>
                        </a:lnSpc>
                        <a:spcAft>
                          <a:spcPts val="0"/>
                        </a:spcAft>
                      </a:pPr>
                      <a:r>
                        <a:rPr lang="en-GB" sz="1200">
                          <a:effectLst/>
                        </a:rPr>
                        <a:t>TS2PSS_IE5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dirty="0">
                          <a:effectLst/>
                        </a:rPr>
                        <a:t>High radiation outside TS2 bunker during TS2 operation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57187608"/>
                  </a:ext>
                </a:extLst>
              </a:tr>
            </a:tbl>
          </a:graphicData>
        </a:graphic>
      </p:graphicFrame>
    </p:spTree>
    <p:extLst>
      <p:ext uri="{BB962C8B-B14F-4D97-AF65-F5344CB8AC3E}">
        <p14:creationId xmlns:p14="http://schemas.microsoft.com/office/powerpoint/2010/main" val="374685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TS2 PSS Initiating Events Analysis</a:t>
            </a:r>
            <a:br>
              <a:rPr lang="en-GB" dirty="0"/>
            </a:br>
            <a:r>
              <a:rPr lang="en-GB" dirty="0"/>
              <a:t>SIFs</a:t>
            </a: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96711" y="5641531"/>
            <a:ext cx="8229600" cy="1275143"/>
          </a:xfrm>
        </p:spPr>
        <p:txBody>
          <a:bodyPr>
            <a:normAutofit/>
          </a:bodyPr>
          <a:lstStyle/>
          <a:p>
            <a:pPr marL="0" indent="0">
              <a:buNone/>
            </a:pPr>
            <a:r>
              <a:rPr lang="en-GB" sz="1600" dirty="0"/>
              <a:t>SIFs action </a:t>
            </a:r>
          </a:p>
          <a:p>
            <a:r>
              <a:rPr lang="en-GB" sz="1600" dirty="0"/>
              <a:t>Remove permit to energise the TS2 modulator and the LLRF</a:t>
            </a:r>
          </a:p>
          <a:p>
            <a:r>
              <a:rPr lang="en-GB" sz="1600" dirty="0"/>
              <a:t>TS2PSS_SIF04 action</a:t>
            </a:r>
          </a:p>
          <a:p>
            <a:pPr lvl="1"/>
            <a:r>
              <a:rPr lang="en-GB" sz="1600" dirty="0"/>
              <a:t>Electrically lock the personnel access door</a:t>
            </a:r>
          </a:p>
        </p:txBody>
      </p:sp>
      <p:graphicFrame>
        <p:nvGraphicFramePr>
          <p:cNvPr id="6" name="Table 5">
            <a:extLst>
              <a:ext uri="{FF2B5EF4-FFF2-40B4-BE49-F238E27FC236}">
                <a16:creationId xmlns:a16="http://schemas.microsoft.com/office/drawing/2014/main" id="{32DAA491-2028-6F4C-9D8D-3DCEA45E7DCA}"/>
              </a:ext>
            </a:extLst>
          </p:cNvPr>
          <p:cNvGraphicFramePr>
            <a:graphicFrameLocks noGrp="1"/>
          </p:cNvGraphicFramePr>
          <p:nvPr>
            <p:extLst>
              <p:ext uri="{D42A27DB-BD31-4B8C-83A1-F6EECF244321}">
                <p14:modId xmlns:p14="http://schemas.microsoft.com/office/powerpoint/2010/main" val="1041211488"/>
              </p:ext>
            </p:extLst>
          </p:nvPr>
        </p:nvGraphicFramePr>
        <p:xfrm>
          <a:off x="496709" y="1473113"/>
          <a:ext cx="8229602" cy="4112943"/>
        </p:xfrm>
        <a:graphic>
          <a:graphicData uri="http://schemas.openxmlformats.org/drawingml/2006/table">
            <a:tbl>
              <a:tblPr firstRow="1" firstCol="1" bandRow="1">
                <a:tableStyleId>{5C22544A-7EE6-4342-B048-85BDC9FD1C3A}</a:tableStyleId>
              </a:tblPr>
              <a:tblGrid>
                <a:gridCol w="1327143">
                  <a:extLst>
                    <a:ext uri="{9D8B030D-6E8A-4147-A177-3AD203B41FA5}">
                      <a16:colId xmlns:a16="http://schemas.microsoft.com/office/drawing/2014/main" val="784636805"/>
                    </a:ext>
                  </a:extLst>
                </a:gridCol>
                <a:gridCol w="931724">
                  <a:extLst>
                    <a:ext uri="{9D8B030D-6E8A-4147-A177-3AD203B41FA5}">
                      <a16:colId xmlns:a16="http://schemas.microsoft.com/office/drawing/2014/main" val="1364897981"/>
                    </a:ext>
                  </a:extLst>
                </a:gridCol>
                <a:gridCol w="3733471">
                  <a:extLst>
                    <a:ext uri="{9D8B030D-6E8A-4147-A177-3AD203B41FA5}">
                      <a16:colId xmlns:a16="http://schemas.microsoft.com/office/drawing/2014/main" val="1991843354"/>
                    </a:ext>
                  </a:extLst>
                </a:gridCol>
                <a:gridCol w="1198466">
                  <a:extLst>
                    <a:ext uri="{9D8B030D-6E8A-4147-A177-3AD203B41FA5}">
                      <a16:colId xmlns:a16="http://schemas.microsoft.com/office/drawing/2014/main" val="4007584055"/>
                    </a:ext>
                  </a:extLst>
                </a:gridCol>
                <a:gridCol w="1038798">
                  <a:extLst>
                    <a:ext uri="{9D8B030D-6E8A-4147-A177-3AD203B41FA5}">
                      <a16:colId xmlns:a16="http://schemas.microsoft.com/office/drawing/2014/main" val="10408157"/>
                    </a:ext>
                  </a:extLst>
                </a:gridCol>
              </a:tblGrid>
              <a:tr h="218712">
                <a:tc>
                  <a:txBody>
                    <a:bodyPr/>
                    <a:lstStyle/>
                    <a:p>
                      <a:pPr algn="ctr">
                        <a:lnSpc>
                          <a:spcPts val="1400"/>
                        </a:lnSpc>
                        <a:spcAft>
                          <a:spcPts val="1200"/>
                        </a:spcAft>
                      </a:pPr>
                      <a:r>
                        <a:rPr lang="en-GB" sz="900">
                          <a:effectLst/>
                        </a:rPr>
                        <a:t>Hazard ID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SIF Tag</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SIF Description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Mode of Operation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Req.</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723867188"/>
                  </a:ext>
                </a:extLst>
              </a:tr>
              <a:tr h="55284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TS2PSS_SIF1</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Emergency Switch-off Button: Upon detection of an emergency switch-off station pushbutton being pressed, remove the permit to energise the TS2 modulator and the Low Level RF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TS2PSS_REQG6</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081785086"/>
                  </a:ext>
                </a:extLst>
              </a:tr>
              <a:tr h="55284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Door Switches: Upon detection of intrusion via the access doors to the TS2 controlled area (safety position monitoring switches), remove the permit to energise the TS2 modulator and the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579825494"/>
                  </a:ext>
                </a:extLst>
              </a:tr>
              <a:tr h="552847">
                <a:tc>
                  <a:txBody>
                    <a:bodyPr/>
                    <a:lstStyle/>
                    <a:p>
                      <a:pPr algn="ctr">
                        <a:lnSpc>
                          <a:spcPts val="1400"/>
                        </a:lnSpc>
                        <a:spcAft>
                          <a:spcPts val="0"/>
                        </a:spcAft>
                      </a:pPr>
                      <a:r>
                        <a:rPr lang="en-GB" sz="900" dirty="0">
                          <a:effectLst/>
                        </a:rPr>
                        <a:t>TS2_HAZ1, TS2_HAZ2</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TS2PSS_SIF3</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TS2 PSS Main Key: Upon removal of the TS2 PSS Main key from the key exchange system, remove the permit to energise the TS2 modulator and the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High</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791013985"/>
                  </a:ext>
                </a:extLst>
              </a:tr>
              <a:tr h="55284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TS2PSS_SIF4</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Personnel Access Door Lock: Upon detection of the removal of the Personnel Access Door (PAD) Key from PAD lock, lock the PAD to the TS2 controlled area via a Safety PLC and a Solenoid.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High</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431293000"/>
                  </a:ext>
                </a:extLst>
              </a:tr>
              <a:tr h="55284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dirty="0">
                          <a:effectLst/>
                        </a:rPr>
                        <a:t>Waveguide: Upon detection of the dedicated removable part of the RF waveguide in place during Klystron testing, remove the permit to energise the TS2 modulator and the LLRF via a Safety PLC.</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TS2PSS_REQG3</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694180110"/>
                  </a:ext>
                </a:extLst>
              </a:tr>
              <a:tr h="55284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TS2PSS_SIF6</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dirty="0">
                          <a:effectLst/>
                        </a:rPr>
                        <a:t>High Radiation: Upon detection of high radiation (from the radiation monitors installed outside the TS2 controlled area), remove the permit to energise the TS2 modulator and the LLRF via a Safety PLC.</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TS2PSS_REQG4</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394917256"/>
                  </a:ext>
                </a:extLst>
              </a:tr>
              <a:tr h="218712">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NON-SIF, Search procedure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TS2PSS_REQG1</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134349487"/>
                  </a:ext>
                </a:extLst>
              </a:tr>
              <a:tr h="218712">
                <a:tc>
                  <a:txBody>
                    <a:bodyPr/>
                    <a:lstStyle/>
                    <a:p>
                      <a:pPr algn="ctr">
                        <a:lnSpc>
                          <a:spcPts val="1400"/>
                        </a:lnSpc>
                        <a:spcAft>
                          <a:spcPts val="0"/>
                        </a:spcAft>
                      </a:pPr>
                      <a:r>
                        <a:rPr lang="en-GB" sz="900">
                          <a:effectLst/>
                        </a:rPr>
                        <a:t>TS2_HAZ3</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NON-SIF, ODH alarm</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dirty="0">
                          <a:effectLst/>
                        </a:rPr>
                        <a:t>TS2PSS_REQG5</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068276196"/>
                  </a:ext>
                </a:extLst>
              </a:tr>
            </a:tbl>
          </a:graphicData>
        </a:graphic>
      </p:graphicFrame>
    </p:spTree>
    <p:extLst>
      <p:ext uri="{BB962C8B-B14F-4D97-AF65-F5344CB8AC3E}">
        <p14:creationId xmlns:p14="http://schemas.microsoft.com/office/powerpoint/2010/main" val="6850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Initiating Events Register ESS-0507830</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graphicFrame>
        <p:nvGraphicFramePr>
          <p:cNvPr id="5" name="Table 4">
            <a:extLst>
              <a:ext uri="{FF2B5EF4-FFF2-40B4-BE49-F238E27FC236}">
                <a16:creationId xmlns:a16="http://schemas.microsoft.com/office/drawing/2014/main" id="{6FBAE261-D2F9-4E4B-AB3A-3A8AF99EDEA9}"/>
              </a:ext>
            </a:extLst>
          </p:cNvPr>
          <p:cNvGraphicFramePr>
            <a:graphicFrameLocks noGrp="1"/>
          </p:cNvGraphicFramePr>
          <p:nvPr>
            <p:extLst>
              <p:ext uri="{D42A27DB-BD31-4B8C-83A1-F6EECF244321}">
                <p14:modId xmlns:p14="http://schemas.microsoft.com/office/powerpoint/2010/main" val="3234823740"/>
              </p:ext>
            </p:extLst>
          </p:nvPr>
        </p:nvGraphicFramePr>
        <p:xfrm>
          <a:off x="65569" y="1556792"/>
          <a:ext cx="9073008" cy="4668568"/>
        </p:xfrm>
        <a:graphic>
          <a:graphicData uri="http://schemas.openxmlformats.org/drawingml/2006/table">
            <a:tbl>
              <a:tblPr/>
              <a:tblGrid>
                <a:gridCol w="375166">
                  <a:extLst>
                    <a:ext uri="{9D8B030D-6E8A-4147-A177-3AD203B41FA5}">
                      <a16:colId xmlns:a16="http://schemas.microsoft.com/office/drawing/2014/main" val="500016252"/>
                    </a:ext>
                  </a:extLst>
                </a:gridCol>
                <a:gridCol w="842353">
                  <a:extLst>
                    <a:ext uri="{9D8B030D-6E8A-4147-A177-3AD203B41FA5}">
                      <a16:colId xmlns:a16="http://schemas.microsoft.com/office/drawing/2014/main" val="336335198"/>
                    </a:ext>
                  </a:extLst>
                </a:gridCol>
                <a:gridCol w="647693">
                  <a:extLst>
                    <a:ext uri="{9D8B030D-6E8A-4147-A177-3AD203B41FA5}">
                      <a16:colId xmlns:a16="http://schemas.microsoft.com/office/drawing/2014/main" val="716243705"/>
                    </a:ext>
                  </a:extLst>
                </a:gridCol>
                <a:gridCol w="647693">
                  <a:extLst>
                    <a:ext uri="{9D8B030D-6E8A-4147-A177-3AD203B41FA5}">
                      <a16:colId xmlns:a16="http://schemas.microsoft.com/office/drawing/2014/main" val="959390193"/>
                    </a:ext>
                  </a:extLst>
                </a:gridCol>
                <a:gridCol w="1097184">
                  <a:extLst>
                    <a:ext uri="{9D8B030D-6E8A-4147-A177-3AD203B41FA5}">
                      <a16:colId xmlns:a16="http://schemas.microsoft.com/office/drawing/2014/main" val="4223923750"/>
                    </a:ext>
                  </a:extLst>
                </a:gridCol>
                <a:gridCol w="523818">
                  <a:extLst>
                    <a:ext uri="{9D8B030D-6E8A-4147-A177-3AD203B41FA5}">
                      <a16:colId xmlns:a16="http://schemas.microsoft.com/office/drawing/2014/main" val="144522611"/>
                    </a:ext>
                  </a:extLst>
                </a:gridCol>
                <a:gridCol w="523818">
                  <a:extLst>
                    <a:ext uri="{9D8B030D-6E8A-4147-A177-3AD203B41FA5}">
                      <a16:colId xmlns:a16="http://schemas.microsoft.com/office/drawing/2014/main" val="184470320"/>
                    </a:ext>
                  </a:extLst>
                </a:gridCol>
                <a:gridCol w="1473235">
                  <a:extLst>
                    <a:ext uri="{9D8B030D-6E8A-4147-A177-3AD203B41FA5}">
                      <a16:colId xmlns:a16="http://schemas.microsoft.com/office/drawing/2014/main" val="2056502006"/>
                    </a:ext>
                  </a:extLst>
                </a:gridCol>
                <a:gridCol w="523818">
                  <a:extLst>
                    <a:ext uri="{9D8B030D-6E8A-4147-A177-3AD203B41FA5}">
                      <a16:colId xmlns:a16="http://schemas.microsoft.com/office/drawing/2014/main" val="3988148701"/>
                    </a:ext>
                  </a:extLst>
                </a:gridCol>
                <a:gridCol w="2418230">
                  <a:extLst>
                    <a:ext uri="{9D8B030D-6E8A-4147-A177-3AD203B41FA5}">
                      <a16:colId xmlns:a16="http://schemas.microsoft.com/office/drawing/2014/main" val="3365508465"/>
                    </a:ext>
                  </a:extLst>
                </a:gridCol>
              </a:tblGrid>
              <a:tr h="111718">
                <a:tc>
                  <a:txBody>
                    <a:bodyPr/>
                    <a:lstStyle/>
                    <a:p>
                      <a:pPr algn="l" fontAlgn="t"/>
                      <a:r>
                        <a:rPr lang="en-GB" sz="500" b="1" i="0" u="none" strike="noStrike" dirty="0">
                          <a:solidFill>
                            <a:srgbClr val="000000"/>
                          </a:solidFill>
                          <a:effectLst/>
                          <a:latin typeface="Calibri" panose="020F0502020204030204" pitchFamily="34" charset="0"/>
                        </a:rPr>
                        <a:t>Initiating Event (IE) ID</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IE description</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Hazard ID</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Hazard</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IE Likelihood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Consequence</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Risk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Protection layers</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Target risk*</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Comment</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039383"/>
                  </a:ext>
                </a:extLst>
              </a:tr>
              <a:tr h="193706">
                <a:tc rowSpan="2">
                  <a:txBody>
                    <a:bodyPr/>
                    <a:lstStyle/>
                    <a:p>
                      <a:pPr algn="l" fontAlgn="t"/>
                      <a:r>
                        <a:rPr lang="en-GB" sz="500" b="0" i="0" u="none" strike="noStrike">
                          <a:solidFill>
                            <a:srgbClr val="000000"/>
                          </a:solidFill>
                          <a:effectLst/>
                          <a:latin typeface="Calibri" panose="020F0502020204030204" pitchFamily="34" charset="0"/>
                        </a:rPr>
                        <a:t>TS2PSS_IE1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TS2 operation inadvertently started</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This covers the scenario where a person is present in the bunker during TS2 operation. TS2 operation, means RF is delivered to the Cryo Module (CM). A person left in the bunker would be exposed to the radiation hazards.</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TS2_HAZ1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Ionising radiation (X-rays)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endParaRPr lang="en-GB" sz="500" b="0" i="0" u="none" strike="noStrike">
                        <a:solidFill>
                          <a:srgbClr val="000000"/>
                        </a:solidFill>
                        <a:effectLst/>
                        <a:latin typeface="Calibri" panose="020F0502020204030204" pitchFamily="34" charset="0"/>
                      </a:endParaRP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1.2 per year</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Justification: One CM is tested per month in a maximum 2-week period (10 working days). Assuming TS2 operation is conducted once per work day during the CM test period, this would give 10 TS2 operations per month, and 120 TS2 operations per year.</a:t>
                      </a: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Human error probability has been estimated as 1 in 100 (trained personnel following writing procedure, under low level of stress).The overall frequency for the IE would be 1.2 per year [1].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&gt;20mSv/event</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GSO matrix: H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l" fontAlgn="t"/>
                      <a:r>
                        <a:rPr lang="en-GB" sz="500" b="0" i="0" u="none" strike="noStrike">
                          <a:solidFill>
                            <a:srgbClr val="000000"/>
                          </a:solidFill>
                          <a:effectLst/>
                          <a:latin typeface="Calibri" panose="020F0502020204030204" pitchFamily="34" charset="0"/>
                        </a:rPr>
                        <a:t>a) Warning lights and sounder to alert people inside and outside of TS2 bunker area, that operation is permitted.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Formalised search procedure to make sure there is no one left in the TS2 bunker area before TS2 operation.</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c) Key exchange system to remove the permit to energise the RF systems.</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d) Possibility to manually switch-off the RF systems from inside the TS2 bunker area.</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GSO matrix: L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rtl="0" fontAlgn="t"/>
                      <a:r>
                        <a:rPr lang="en-GB" sz="500" b="0" i="0" u="none" strike="noStrike">
                          <a:solidFill>
                            <a:srgbClr val="000000"/>
                          </a:solidFill>
                          <a:effectLst/>
                          <a:latin typeface="Calibri" panose="020F0502020204030204" pitchFamily="34" charset="0"/>
                        </a:rPr>
                        <a:t>a) The protection layers required for mitigating against Ionising radiation, mitigate against the non-ionising radiation as well.</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It is not currently known what the likely radiation from the cryomodules will be, it is therefore assumed to be greater than 20mSv in the bunker area (ESS-0488867)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652994"/>
                  </a:ext>
                </a:extLst>
              </a:tr>
              <a:tr h="591209">
                <a:tc vMerge="1">
                  <a:txBody>
                    <a:bodyPr/>
                    <a:lstStyle/>
                    <a:p>
                      <a:endParaRPr lang="en-GB"/>
                    </a:p>
                  </a:txBody>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TS2_HAZ2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Non-ionising radiation (radio frequency)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Microwave exposure leading to burns to personnel in bunker area.</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Conventional risk matrix: C4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Conventional risk matrix: C5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extLst>
                  <a:ext uri="{0D108BD9-81ED-4DB2-BD59-A6C34878D82A}">
                    <a16:rowId xmlns:a16="http://schemas.microsoft.com/office/drawing/2014/main" val="3566404943"/>
                  </a:ext>
                </a:extLst>
              </a:tr>
              <a:tr h="242133">
                <a:tc rowSpan="2">
                  <a:txBody>
                    <a:bodyPr/>
                    <a:lstStyle/>
                    <a:p>
                      <a:pPr algn="l" fontAlgn="t"/>
                      <a:r>
                        <a:rPr lang="en-GB" sz="500" b="0" i="0" u="none" strike="noStrike">
                          <a:solidFill>
                            <a:srgbClr val="000000"/>
                          </a:solidFill>
                          <a:effectLst/>
                          <a:latin typeface="Calibri" panose="020F0502020204030204" pitchFamily="34" charset="0"/>
                        </a:rPr>
                        <a:t>TS2PSS_IE2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Intrusion into TS2 bunker area during TS2 operation</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This covers the scenario where a person is trying to gain access to the bunker area during TS2 operation. A person that enters the bunker would be exposed to the radiation hazard.</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TS2_HAZ1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Ionising radiation (X-rays)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1 per year</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Justification: During TS2 operation, the TS2 bunker will be locked with signs to warn personnel of the radiation hazard. It is estimated that personnel may attempt to enter the TS2 bunker whilst TS2 operation is ongoing, with a frequency of 1 per year [1].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&gt;20mSv/event</a:t>
                      </a:r>
                      <a:br>
                        <a:rPr lang="en-GB" sz="500" b="0" i="0" u="none" strike="noStrike">
                          <a:solidFill>
                            <a:srgbClr val="000000"/>
                          </a:solidFill>
                          <a:effectLst/>
                          <a:latin typeface="Calibri" panose="020F0502020204030204" pitchFamily="34" charset="0"/>
                        </a:rPr>
                      </a:br>
                      <a:endParaRPr lang="en-GB" sz="500" b="0" i="0" u="none" strike="noStrike">
                        <a:solidFill>
                          <a:srgbClr val="000000"/>
                        </a:solidFill>
                        <a:effectLst/>
                        <a:latin typeface="Calibri" panose="020F0502020204030204" pitchFamily="34" charset="0"/>
                      </a:endParaRP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GSO matrix: H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l" fontAlgn="t"/>
                      <a:r>
                        <a:rPr lang="en-GB" sz="500" b="0" i="0" u="none" strike="noStrike">
                          <a:solidFill>
                            <a:srgbClr val="000000"/>
                          </a:solidFill>
                          <a:effectLst/>
                          <a:latin typeface="Calibri" panose="020F0502020204030204" pitchFamily="34" charset="0"/>
                        </a:rPr>
                        <a:t>a) Warning lights and sounders to alert people inside and outside of TS2 bunker, that operation is permitted.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A SIS that prevents access to bunker during operation.</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c) Concrete bunker around TS2</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endParaRPr lang="en-GB" sz="500" b="0" i="0" u="none" strike="noStrike">
                        <a:solidFill>
                          <a:srgbClr val="000000"/>
                        </a:solidFill>
                        <a:effectLst/>
                        <a:latin typeface="Calibri" panose="020F0502020204030204" pitchFamily="34" charset="0"/>
                      </a:endParaRP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GSO matrix: L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t"/>
                      <a:r>
                        <a:rPr lang="en-GB" sz="500" b="0" i="0" u="none" strike="noStrike">
                          <a:solidFill>
                            <a:srgbClr val="000000"/>
                          </a:solidFill>
                          <a:effectLst/>
                          <a:latin typeface="Calibri" panose="020F0502020204030204" pitchFamily="34" charset="0"/>
                        </a:rPr>
                        <a:t>a) The protection layers required for mitigating against Ionising radiation, mitigate against the non-ionising radiation as well.</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892866"/>
                  </a:ext>
                </a:extLst>
              </a:tr>
              <a:tr h="358156">
                <a:tc vMerge="1">
                  <a:txBody>
                    <a:bodyPr/>
                    <a:lstStyle/>
                    <a:p>
                      <a:endParaRPr lang="en-GB"/>
                    </a:p>
                  </a:txBody>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TS2_HAZ2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Non-ionising radiation (radio frequency)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Microwave exposure leading to burns to personnel in bunker area.</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Conventional risk matrix: C4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Conventional risk matrix: C5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extLst>
                  <a:ext uri="{0D108BD9-81ED-4DB2-BD59-A6C34878D82A}">
                    <a16:rowId xmlns:a16="http://schemas.microsoft.com/office/drawing/2014/main" val="3534697918"/>
                  </a:ext>
                </a:extLst>
              </a:tr>
              <a:tr h="129139">
                <a:tc rowSpan="2">
                  <a:txBody>
                    <a:bodyPr/>
                    <a:lstStyle/>
                    <a:p>
                      <a:pPr algn="l" fontAlgn="t"/>
                      <a:r>
                        <a:rPr lang="en-GB" sz="500" b="0" i="0" u="none" strike="noStrike">
                          <a:solidFill>
                            <a:srgbClr val="000000"/>
                          </a:solidFill>
                          <a:effectLst/>
                          <a:latin typeface="Calibri" panose="020F0502020204030204" pitchFamily="34" charset="0"/>
                        </a:rPr>
                        <a:t>TS2PSS_IE3</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Human error, failure to remove removable waveguide before the Klystron test</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This covers the scenario where the Klystron test is started without following the correct procedures. A person inside the bunker would be exposed to the radiation hazard.</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TS2_HAZ1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Ionising radiation (X-rays)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GB" sz="500" b="0" i="0" u="none" strike="noStrike">
                          <a:solidFill>
                            <a:srgbClr val="000000"/>
                          </a:solidFill>
                          <a:effectLst/>
                          <a:latin typeface="Calibri" panose="020F0502020204030204" pitchFamily="34" charset="0"/>
                        </a:rPr>
                        <a:t>0.1 per year</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Justification: There are approximately 10 Klystron tests to be conducted per year. Human error probability has been estimated as 1 in 100 (trained personnel following writing procedure, under low level of stress) [1].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&gt;20mSv/event</a:t>
                      </a:r>
                      <a:br>
                        <a:rPr lang="en-GB" sz="500" b="0" i="0" u="none" strike="noStrike">
                          <a:solidFill>
                            <a:srgbClr val="000000"/>
                          </a:solidFill>
                          <a:effectLst/>
                          <a:latin typeface="Calibri" panose="020F0502020204030204" pitchFamily="34" charset="0"/>
                        </a:rPr>
                      </a:br>
                      <a:endParaRPr lang="en-GB" sz="500" b="0" i="0" u="none" strike="noStrike">
                        <a:solidFill>
                          <a:srgbClr val="000000"/>
                        </a:solidFill>
                        <a:effectLst/>
                        <a:latin typeface="Calibri" panose="020F0502020204030204" pitchFamily="34" charset="0"/>
                      </a:endParaRP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GSO matrix: H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l" fontAlgn="t"/>
                      <a:r>
                        <a:rPr lang="en-GB" sz="500" b="0" i="0" u="none" strike="noStrike">
                          <a:solidFill>
                            <a:srgbClr val="000000"/>
                          </a:solidFill>
                          <a:effectLst/>
                          <a:latin typeface="Calibri" panose="020F0502020204030204" pitchFamily="34" charset="0"/>
                        </a:rPr>
                        <a:t>a) Written procedure for removing the part of RF waveguide upon klystron testing.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Monitor  the position of the removable part of RF waveguide.</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c) RF shutter switch</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GSO matrix: L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l" fontAlgn="t"/>
                      <a:r>
                        <a:rPr lang="en-GB" sz="500" b="0" i="0" u="none" strike="noStrike">
                          <a:solidFill>
                            <a:srgbClr val="000000"/>
                          </a:solidFill>
                          <a:effectLst/>
                          <a:latin typeface="Calibri" panose="020F0502020204030204" pitchFamily="34" charset="0"/>
                        </a:rPr>
                        <a:t>a) The protection layers required for mitigating against Ionising radiation, mitigate against the non-ionising radiation as well.</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213428"/>
                  </a:ext>
                </a:extLst>
              </a:tr>
              <a:tr h="295603">
                <a:tc vMerge="1">
                  <a:txBody>
                    <a:bodyPr/>
                    <a:lstStyle/>
                    <a:p>
                      <a:endParaRPr lang="en-GB"/>
                    </a:p>
                  </a:txBody>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TS2_HAZ2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Non-ionising radiation (radio frequency)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Microwave exposure leading to burns to personnel in bunker area.</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Conventional risk matrix: C4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tc>
                  <a:txBody>
                    <a:bodyPr/>
                    <a:lstStyle/>
                    <a:p>
                      <a:pPr algn="l" fontAlgn="t"/>
                      <a:r>
                        <a:rPr lang="en-GB" sz="500" b="0" i="0" u="none" strike="noStrike">
                          <a:solidFill>
                            <a:srgbClr val="000000"/>
                          </a:solidFill>
                          <a:effectLst/>
                          <a:latin typeface="Calibri" panose="020F0502020204030204" pitchFamily="34" charset="0"/>
                        </a:rPr>
                        <a:t>Conventional risk matrix: C5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extLst>
                  <a:ext uri="{0D108BD9-81ED-4DB2-BD59-A6C34878D82A}">
                    <a16:rowId xmlns:a16="http://schemas.microsoft.com/office/drawing/2014/main" val="786021061"/>
                  </a:ext>
                </a:extLst>
              </a:tr>
              <a:tr h="322844">
                <a:tc>
                  <a:txBody>
                    <a:bodyPr/>
                    <a:lstStyle/>
                    <a:p>
                      <a:pPr algn="l" fontAlgn="t"/>
                      <a:r>
                        <a:rPr lang="en-GB" sz="500" b="0" i="0" u="none" strike="noStrike">
                          <a:solidFill>
                            <a:srgbClr val="000000"/>
                          </a:solidFill>
                          <a:effectLst/>
                          <a:latin typeface="Calibri" panose="020F0502020204030204" pitchFamily="34" charset="0"/>
                        </a:rPr>
                        <a:t>TS2PSS_IE4</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Release of helium within the bunker due to equipment failure (i.e. valves, flanges, pipes and instrument connections).</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TS2_HAZ3</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Oxygen deficiency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See, Accelerator Division’s requirements for the oxygen deficiency detection system to be installed in Test Stand 2 Bunker [3]</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Low oxygen levels in bunker causing ODH symptoms, possibly ultimately death, to personnel in the bunker</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1" i="0" u="none" strike="noStrike">
                          <a:solidFill>
                            <a:srgbClr val="000000"/>
                          </a:solidFill>
                          <a:effectLst/>
                          <a:latin typeface="Calibri" panose="020F0502020204030204" pitchFamily="34" charset="0"/>
                        </a:rPr>
                        <a:t>Conventional risk matrix: 3D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500" b="0" i="0" u="none" strike="noStrike">
                          <a:solidFill>
                            <a:srgbClr val="000000"/>
                          </a:solidFill>
                          <a:effectLst/>
                          <a:latin typeface="Calibri" panose="020F0502020204030204" pitchFamily="34" charset="0"/>
                        </a:rPr>
                        <a:t>a) Warning lights and sounders to alert people inside the TS2 bunker area about ODH.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Warning ODH lights at entry points to the TS2 bunker.</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c) Helium to be routed outside bunker from relief valves.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1" i="0" u="none" strike="noStrike">
                          <a:solidFill>
                            <a:srgbClr val="000000"/>
                          </a:solidFill>
                          <a:effectLst/>
                          <a:latin typeface="Calibri" panose="020F0502020204030204" pitchFamily="34" charset="0"/>
                        </a:rPr>
                        <a:t>Conventional risk matrix: 4D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500" b="0" i="0" u="none" strike="noStrike">
                          <a:solidFill>
                            <a:srgbClr val="000000"/>
                          </a:solidFill>
                          <a:effectLst/>
                          <a:latin typeface="Calibri" panose="020F0502020204030204" pitchFamily="34" charset="0"/>
                        </a:rPr>
                        <a:t>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301959"/>
                  </a:ext>
                </a:extLst>
              </a:tr>
              <a:tr h="274754">
                <a:tc>
                  <a:txBody>
                    <a:bodyPr/>
                    <a:lstStyle/>
                    <a:p>
                      <a:pPr algn="l" fontAlgn="t"/>
                      <a:r>
                        <a:rPr lang="en-GB" sz="500" b="0" i="0" u="none" strike="noStrike">
                          <a:solidFill>
                            <a:srgbClr val="000000"/>
                          </a:solidFill>
                          <a:effectLst/>
                          <a:latin typeface="Calibri" panose="020F0502020204030204" pitchFamily="34" charset="0"/>
                        </a:rPr>
                        <a:t>TS2PSS_IE5</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500" b="0" i="0" u="none" strike="noStrike">
                          <a:solidFill>
                            <a:srgbClr val="000000"/>
                          </a:solidFill>
                          <a:effectLst/>
                          <a:latin typeface="Calibri" panose="020F0502020204030204" pitchFamily="34" charset="0"/>
                        </a:rPr>
                        <a:t>High radiation outside TS2 bunker area due to leakage from bunker openings.</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TS2_HAZ1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Ionising radiation (X-rays) </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Analysis TBC. The hazard could be continuously present if the IE is due to the deficiency in the bunker design [1].</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&gt;20mSv/event</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GSO matrix: H [2]</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500" b="0" i="0" u="none" strike="noStrike">
                          <a:solidFill>
                            <a:srgbClr val="000000"/>
                          </a:solidFill>
                          <a:effectLst/>
                          <a:latin typeface="Calibri" panose="020F0502020204030204" pitchFamily="34" charset="0"/>
                        </a:rPr>
                        <a:t>a) Interface with radiation monitors and remove the permit to energise the RF systems in case of high radiation. </a:t>
                      </a:r>
                      <a:br>
                        <a:rPr lang="en-GB" sz="500" b="0" i="0" u="none" strike="noStrike">
                          <a:solidFill>
                            <a:srgbClr val="000000"/>
                          </a:solidFill>
                          <a:effectLst/>
                          <a:latin typeface="Calibri" panose="020F0502020204030204" pitchFamily="34" charset="0"/>
                        </a:rPr>
                      </a:br>
                      <a:br>
                        <a:rPr lang="en-GB" sz="500" b="0" i="0" u="none" strike="noStrike">
                          <a:solidFill>
                            <a:srgbClr val="000000"/>
                          </a:solidFill>
                          <a:effectLst/>
                          <a:latin typeface="Calibri" panose="020F0502020204030204" pitchFamily="34" charset="0"/>
                        </a:rPr>
                      </a:br>
                      <a:r>
                        <a:rPr lang="en-GB" sz="500" b="0" i="0" u="none" strike="noStrike">
                          <a:solidFill>
                            <a:srgbClr val="000000"/>
                          </a:solidFill>
                          <a:effectLst/>
                          <a:latin typeface="Calibri" panose="020F0502020204030204" pitchFamily="34" charset="0"/>
                        </a:rPr>
                        <a:t>b) Concrete bunker around TS2</a:t>
                      </a:r>
                      <a:br>
                        <a:rPr lang="en-GB" sz="500" b="0" i="0" u="none" strike="noStrike">
                          <a:solidFill>
                            <a:srgbClr val="000000"/>
                          </a:solidFill>
                          <a:effectLst/>
                          <a:latin typeface="Calibri" panose="020F0502020204030204" pitchFamily="34" charset="0"/>
                        </a:rPr>
                      </a:br>
                      <a:endParaRPr lang="en-GB" sz="500" b="0" i="0" u="none" strike="noStrike">
                        <a:solidFill>
                          <a:srgbClr val="000000"/>
                        </a:solidFill>
                        <a:effectLst/>
                        <a:latin typeface="Calibri" panose="020F0502020204030204" pitchFamily="34" charset="0"/>
                      </a:endParaRP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500" b="0" i="0" u="none" strike="noStrike">
                          <a:solidFill>
                            <a:srgbClr val="000000"/>
                          </a:solidFill>
                          <a:effectLst/>
                          <a:latin typeface="Calibri" panose="020F0502020204030204" pitchFamily="34" charset="0"/>
                        </a:rPr>
                        <a:t>GSO matrix: L</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500" b="0" i="0" u="none" strike="noStrike">
                          <a:solidFill>
                            <a:srgbClr val="000000"/>
                          </a:solidFill>
                          <a:effectLst/>
                          <a:latin typeface="Calibri" panose="020F0502020204030204" pitchFamily="34" charset="0"/>
                        </a:rPr>
                        <a:t>Note that in the first revision of the Test Stand 2 Risk Assessment (ESS-0488867) [2], says that the target risk is H, however this will be changed in the next revision.</a:t>
                      </a:r>
                    </a:p>
                  </a:txBody>
                  <a:tcPr marL="2546" marR="2546" marT="25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993833"/>
                  </a:ext>
                </a:extLst>
              </a:tr>
              <a:tr h="60533">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68332"/>
                  </a:ext>
                </a:extLst>
              </a:tr>
              <a:tr h="516550">
                <a:tc>
                  <a:txBody>
                    <a:bodyPr/>
                    <a:lstStyle/>
                    <a:p>
                      <a:pPr algn="ctr" fontAlgn="ctr"/>
                      <a:r>
                        <a:rPr lang="en-GB" sz="500" b="0" i="0" u="none" strike="noStrike">
                          <a:solidFill>
                            <a:srgbClr val="000000"/>
                          </a:solidFill>
                          <a:effectLst/>
                          <a:latin typeface="Calibri" panose="020F0502020204030204" pitchFamily="34" charset="0"/>
                        </a:rPr>
                        <a:t>*</a:t>
                      </a:r>
                    </a:p>
                  </a:txBody>
                  <a:tcPr marL="2546" marR="2546" marT="2546" marB="0" anchor="ctr">
                    <a:lnL>
                      <a:noFill/>
                    </a:lnL>
                    <a:lnR>
                      <a:noFill/>
                    </a:lnR>
                    <a:lnT>
                      <a:noFill/>
                    </a:lnT>
                    <a:lnB>
                      <a:noFill/>
                    </a:lnB>
                  </a:tcPr>
                </a:tc>
                <a:tc>
                  <a:txBody>
                    <a:bodyPr/>
                    <a:lstStyle/>
                    <a:p>
                      <a:pPr algn="l" fontAlgn="t"/>
                      <a:r>
                        <a:rPr lang="en-GB" sz="500" b="0" i="0" u="none" strike="noStrike">
                          <a:solidFill>
                            <a:srgbClr val="000000"/>
                          </a:solidFill>
                          <a:effectLst/>
                          <a:latin typeface="Calibri" panose="020F0502020204030204" pitchFamily="34" charset="0"/>
                        </a:rPr>
                        <a:t>For more information, see the Conventional risk and GSO risk matrices in this document". Note that the likelihood mentioned in those matrices are the likelihood for the hazardous equipment going to a hazardous state and is not the same as the IE likelihood, which is also considering if people are there at the same time the equipement is in a hazardous state.</a:t>
                      </a:r>
                    </a:p>
                  </a:txBody>
                  <a:tcPr marL="2546" marR="2546" marT="2546" marB="0">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dirty="0">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tc>
                  <a:txBody>
                    <a:bodyPr/>
                    <a:lstStyle/>
                    <a:p>
                      <a:pPr algn="ctr" fontAlgn="ctr"/>
                      <a:endParaRPr lang="en-GB" sz="500" b="0" i="0" u="none" strike="noStrike" dirty="0">
                        <a:solidFill>
                          <a:srgbClr val="000000"/>
                        </a:solidFill>
                        <a:effectLst/>
                        <a:latin typeface="Calibri" panose="020F0502020204030204" pitchFamily="34" charset="0"/>
                      </a:endParaRPr>
                    </a:p>
                  </a:txBody>
                  <a:tcPr marL="2546" marR="2546" marT="2546" marB="0" anchor="ctr">
                    <a:lnL>
                      <a:noFill/>
                    </a:lnL>
                    <a:lnR>
                      <a:noFill/>
                    </a:lnR>
                    <a:lnT>
                      <a:noFill/>
                    </a:lnT>
                    <a:lnB>
                      <a:noFill/>
                    </a:lnB>
                  </a:tcPr>
                </a:tc>
                <a:extLst>
                  <a:ext uri="{0D108BD9-81ED-4DB2-BD59-A6C34878D82A}">
                    <a16:rowId xmlns:a16="http://schemas.microsoft.com/office/drawing/2014/main" val="716044250"/>
                  </a:ext>
                </a:extLst>
              </a:tr>
            </a:tbl>
          </a:graphicData>
        </a:graphic>
      </p:graphicFrame>
    </p:spTree>
    <p:extLst>
      <p:ext uri="{BB962C8B-B14F-4D97-AF65-F5344CB8AC3E}">
        <p14:creationId xmlns:p14="http://schemas.microsoft.com/office/powerpoint/2010/main" val="337576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le 13">
            <a:extLst>
              <a:ext uri="{FF2B5EF4-FFF2-40B4-BE49-F238E27FC236}">
                <a16:creationId xmlns:a16="http://schemas.microsoft.com/office/drawing/2014/main" id="{9D54892D-BD4E-5A40-81DC-089F9282BC9A}"/>
              </a:ext>
            </a:extLst>
          </p:cNvPr>
          <p:cNvSpPr/>
          <p:nvPr/>
        </p:nvSpPr>
        <p:spPr bwMode="auto">
          <a:xfrm>
            <a:off x="5364088" y="703091"/>
            <a:ext cx="1836712"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TS2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SIL</a:t>
            </a:r>
            <a:r>
              <a:rPr lang="en-GB" dirty="0"/>
              <a:t> </a:t>
            </a:r>
            <a:r>
              <a:rPr lang="en-GB" dirty="0">
                <a:solidFill>
                  <a:srgbClr val="FF0000"/>
                </a:solidFill>
              </a:rPr>
              <a:t>Determination</a:t>
            </a:r>
          </a:p>
        </p:txBody>
      </p:sp>
    </p:spTree>
    <p:extLst>
      <p:ext uri="{BB962C8B-B14F-4D97-AF65-F5344CB8AC3E}">
        <p14:creationId xmlns:p14="http://schemas.microsoft.com/office/powerpoint/2010/main" val="257572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442B-B0CA-6941-8A3A-2D7536AEDA6D}"/>
              </a:ext>
            </a:extLst>
          </p:cNvPr>
          <p:cNvSpPr>
            <a:spLocks noGrp="1"/>
          </p:cNvSpPr>
          <p:nvPr>
            <p:ph type="title"/>
          </p:nvPr>
        </p:nvSpPr>
        <p:spPr/>
        <p:txBody>
          <a:bodyPr/>
          <a:lstStyle/>
          <a:p>
            <a:r>
              <a:rPr lang="en-GB" dirty="0"/>
              <a:t>SIL Determination</a:t>
            </a:r>
          </a:p>
        </p:txBody>
      </p:sp>
      <p:sp>
        <p:nvSpPr>
          <p:cNvPr id="3" name="Content Placeholder 2">
            <a:extLst>
              <a:ext uri="{FF2B5EF4-FFF2-40B4-BE49-F238E27FC236}">
                <a16:creationId xmlns:a16="http://schemas.microsoft.com/office/drawing/2014/main" id="{CE51C23F-6351-E54B-9DB7-9D93895F28ED}"/>
              </a:ext>
            </a:extLst>
          </p:cNvPr>
          <p:cNvSpPr>
            <a:spLocks noGrp="1"/>
          </p:cNvSpPr>
          <p:nvPr>
            <p:ph idx="1"/>
          </p:nvPr>
        </p:nvSpPr>
        <p:spPr>
          <a:xfrm>
            <a:off x="457200" y="1600201"/>
            <a:ext cx="8229600" cy="2116832"/>
          </a:xfrm>
        </p:spPr>
        <p:txBody>
          <a:bodyPr>
            <a:normAutofit/>
          </a:bodyPr>
          <a:lstStyle/>
          <a:p>
            <a:pPr marL="0" indent="0">
              <a:buNone/>
            </a:pPr>
            <a:r>
              <a:rPr lang="en-GB" sz="1800" dirty="0"/>
              <a:t>The SIL Determination of the TS2 PSS shall:</a:t>
            </a:r>
            <a:endParaRPr lang="en-GB" dirty="0"/>
          </a:p>
          <a:p>
            <a:pPr lvl="0"/>
            <a:r>
              <a:rPr lang="en-GB" sz="1800" dirty="0"/>
              <a:t>Determine the frequency and consequence of identified hazards;</a:t>
            </a:r>
          </a:p>
          <a:p>
            <a:pPr lvl="0"/>
            <a:r>
              <a:rPr lang="en-GB" sz="1800" dirty="0"/>
              <a:t>Determine the risk reduction provided by other measures and the resulting risk gap, if any;</a:t>
            </a:r>
          </a:p>
          <a:p>
            <a:pPr lvl="0"/>
            <a:r>
              <a:rPr lang="en-GB" sz="1800" dirty="0"/>
              <a:t>Assign SIL requirements for SIFs to any resulting risk gaps in accordance with IEC 61511.</a:t>
            </a:r>
            <a:endParaRPr lang="en-GB" dirty="0"/>
          </a:p>
        </p:txBody>
      </p:sp>
      <p:sp>
        <p:nvSpPr>
          <p:cNvPr id="4" name="Slide Number Placeholder 3">
            <a:extLst>
              <a:ext uri="{FF2B5EF4-FFF2-40B4-BE49-F238E27FC236}">
                <a16:creationId xmlns:a16="http://schemas.microsoft.com/office/drawing/2014/main" id="{F3C35996-6910-644A-AAB3-6B2161F82368}"/>
              </a:ext>
            </a:extLst>
          </p:cNvPr>
          <p:cNvSpPr>
            <a:spLocks noGrp="1"/>
          </p:cNvSpPr>
          <p:nvPr>
            <p:ph type="sldNum" sz="quarter" idx="12"/>
          </p:nvPr>
        </p:nvSpPr>
        <p:spPr/>
        <p:txBody>
          <a:bodyPr/>
          <a:lstStyle/>
          <a:p>
            <a:fld id="{551115BC-487E-4422-894C-CB7CD3E79223}" type="slidenum">
              <a:rPr lang="sv-SE" smtClean="0"/>
              <a:t>19</a:t>
            </a:fld>
            <a:endParaRPr lang="sv-SE"/>
          </a:p>
        </p:txBody>
      </p:sp>
    </p:spTree>
    <p:extLst>
      <p:ext uri="{BB962C8B-B14F-4D97-AF65-F5344CB8AC3E}">
        <p14:creationId xmlns:p14="http://schemas.microsoft.com/office/powerpoint/2010/main" val="57873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Contents</a:t>
            </a:r>
            <a:r>
              <a:rPr lang="sv-SE" dirty="0"/>
              <a:t> </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30387"/>
            <a:ext cx="8445624" cy="3038773"/>
          </a:xfrm>
        </p:spPr>
        <p:txBody>
          <a:bodyPr>
            <a:normAutofit fontScale="77500" lnSpcReduction="20000"/>
          </a:bodyPr>
          <a:lstStyle/>
          <a:p>
            <a:r>
              <a:rPr lang="en-GB" sz="2600" dirty="0"/>
              <a:t>Welcome</a:t>
            </a:r>
          </a:p>
          <a:p>
            <a:r>
              <a:rPr lang="en-GB" sz="2600" dirty="0"/>
              <a:t>PDR Recommendations</a:t>
            </a:r>
          </a:p>
          <a:p>
            <a:r>
              <a:rPr lang="en-GB" sz="2600" dirty="0"/>
              <a:t>TS2 PSS Safety analysis</a:t>
            </a:r>
          </a:p>
          <a:p>
            <a:pPr lvl="1">
              <a:buFont typeface="Courier New" panose="02070309020205020404" pitchFamily="49" charset="0"/>
              <a:buChar char="o"/>
            </a:pPr>
            <a:r>
              <a:rPr lang="en-GB" sz="2600" dirty="0"/>
              <a:t>IE Analysis</a:t>
            </a:r>
          </a:p>
          <a:p>
            <a:pPr lvl="1">
              <a:buFont typeface="Courier New" panose="02070309020205020404" pitchFamily="49" charset="0"/>
              <a:buChar char="o"/>
            </a:pPr>
            <a:r>
              <a:rPr lang="en-GB" sz="2600" dirty="0"/>
              <a:t>SIL Determination</a:t>
            </a:r>
          </a:p>
          <a:p>
            <a:pPr lvl="1">
              <a:buFont typeface="Courier New" panose="02070309020205020404" pitchFamily="49" charset="0"/>
              <a:buChar char="o"/>
            </a:pPr>
            <a:r>
              <a:rPr lang="en-GB" sz="2600" dirty="0"/>
              <a:t>SRS</a:t>
            </a:r>
          </a:p>
          <a:p>
            <a:pPr lvl="1">
              <a:buFont typeface="Courier New" panose="02070309020205020404" pitchFamily="49" charset="0"/>
              <a:buChar char="o"/>
            </a:pPr>
            <a:r>
              <a:rPr lang="en-GB" sz="2600" dirty="0"/>
              <a:t>SIL Verification</a:t>
            </a:r>
          </a:p>
          <a:p>
            <a:pPr lvl="1">
              <a:buFont typeface="Courier New" panose="02070309020205020404" pitchFamily="49" charset="0"/>
              <a:buChar char="o"/>
            </a:pPr>
            <a:endParaRPr lang="en-GB" sz="2600" dirty="0"/>
          </a:p>
          <a:p>
            <a:r>
              <a:rPr lang="en-GB" sz="2600" dirty="0"/>
              <a:t>Example of the Process for a TS2 PSS function (Waveguide Removal)</a:t>
            </a:r>
          </a:p>
          <a:p>
            <a:pPr marL="457200" lvl="1" indent="0">
              <a:buNone/>
            </a:pPr>
            <a:endParaRPr lang="en-GB" sz="2600" dirty="0"/>
          </a:p>
          <a:p>
            <a:pPr marL="457200" lvl="1" indent="0">
              <a:buNone/>
            </a:pPr>
            <a:endParaRPr lang="en-GB" sz="1400" dirty="0"/>
          </a:p>
        </p:txBody>
      </p:sp>
    </p:spTree>
    <p:extLst>
      <p:ext uri="{BB962C8B-B14F-4D97-AF65-F5344CB8AC3E}">
        <p14:creationId xmlns:p14="http://schemas.microsoft.com/office/powerpoint/2010/main" val="354463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SIL Determination ESS-0288441</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20</a:t>
            </a:fld>
            <a:endParaRPr lang="sv-SE"/>
          </a:p>
        </p:txBody>
      </p:sp>
      <p:sp>
        <p:nvSpPr>
          <p:cNvPr id="6" name="Rectangle 5">
            <a:extLst>
              <a:ext uri="{FF2B5EF4-FFF2-40B4-BE49-F238E27FC236}">
                <a16:creationId xmlns:a16="http://schemas.microsoft.com/office/drawing/2014/main" id="{F5E368F3-76FF-FF44-BF8C-28C0C1866163}"/>
              </a:ext>
            </a:extLst>
          </p:cNvPr>
          <p:cNvSpPr/>
          <p:nvPr/>
        </p:nvSpPr>
        <p:spPr>
          <a:xfrm>
            <a:off x="457200" y="1553070"/>
            <a:ext cx="3614772" cy="369332"/>
          </a:xfrm>
          <a:prstGeom prst="rect">
            <a:avLst/>
          </a:prstGeom>
        </p:spPr>
        <p:txBody>
          <a:bodyPr wrap="none">
            <a:spAutoFit/>
          </a:bodyPr>
          <a:lstStyle/>
          <a:p>
            <a:r>
              <a:rPr lang="en-GB" dirty="0">
                <a:ea typeface="SimSun" panose="02010600030101010101" pitchFamily="2" charset="-122"/>
                <a:cs typeface="Arial" panose="020B0604020202020204" pitchFamily="34" charset="0"/>
              </a:rPr>
              <a:t>LOW Demand SIFs</a:t>
            </a:r>
            <a:r>
              <a:rPr lang="en-GB" dirty="0"/>
              <a:t> (demands &lt;1/</a:t>
            </a:r>
            <a:r>
              <a:rPr lang="en-GB" dirty="0" err="1"/>
              <a:t>yr</a:t>
            </a:r>
            <a:r>
              <a:rPr lang="en-GB" dirty="0"/>
              <a:t>) </a:t>
            </a:r>
          </a:p>
        </p:txBody>
      </p:sp>
      <p:graphicFrame>
        <p:nvGraphicFramePr>
          <p:cNvPr id="7" name="Table 6">
            <a:extLst>
              <a:ext uri="{FF2B5EF4-FFF2-40B4-BE49-F238E27FC236}">
                <a16:creationId xmlns:a16="http://schemas.microsoft.com/office/drawing/2014/main" id="{4BAD3166-829C-1F45-A8F6-68FD529E54D5}"/>
              </a:ext>
            </a:extLst>
          </p:cNvPr>
          <p:cNvGraphicFramePr>
            <a:graphicFrameLocks noGrp="1"/>
          </p:cNvGraphicFramePr>
          <p:nvPr>
            <p:extLst>
              <p:ext uri="{D42A27DB-BD31-4B8C-83A1-F6EECF244321}">
                <p14:modId xmlns:p14="http://schemas.microsoft.com/office/powerpoint/2010/main" val="1729803296"/>
              </p:ext>
            </p:extLst>
          </p:nvPr>
        </p:nvGraphicFramePr>
        <p:xfrm>
          <a:off x="101576" y="1937222"/>
          <a:ext cx="8964488" cy="2744718"/>
        </p:xfrm>
        <a:graphic>
          <a:graphicData uri="http://schemas.openxmlformats.org/drawingml/2006/table">
            <a:tbl>
              <a:tblPr firstRow="1" firstCol="1" bandRow="1">
                <a:tableStyleId>{5C22544A-7EE6-4342-B048-85BDC9FD1C3A}</a:tableStyleId>
              </a:tblPr>
              <a:tblGrid>
                <a:gridCol w="2069122">
                  <a:extLst>
                    <a:ext uri="{9D8B030D-6E8A-4147-A177-3AD203B41FA5}">
                      <a16:colId xmlns:a16="http://schemas.microsoft.com/office/drawing/2014/main" val="3200758827"/>
                    </a:ext>
                  </a:extLst>
                </a:gridCol>
                <a:gridCol w="1481454">
                  <a:extLst>
                    <a:ext uri="{9D8B030D-6E8A-4147-A177-3AD203B41FA5}">
                      <a16:colId xmlns:a16="http://schemas.microsoft.com/office/drawing/2014/main" val="229923494"/>
                    </a:ext>
                  </a:extLst>
                </a:gridCol>
                <a:gridCol w="1625812">
                  <a:extLst>
                    <a:ext uri="{9D8B030D-6E8A-4147-A177-3AD203B41FA5}">
                      <a16:colId xmlns:a16="http://schemas.microsoft.com/office/drawing/2014/main" val="2352134293"/>
                    </a:ext>
                  </a:extLst>
                </a:gridCol>
                <a:gridCol w="1262359">
                  <a:extLst>
                    <a:ext uri="{9D8B030D-6E8A-4147-A177-3AD203B41FA5}">
                      <a16:colId xmlns:a16="http://schemas.microsoft.com/office/drawing/2014/main" val="1306554471"/>
                    </a:ext>
                  </a:extLst>
                </a:gridCol>
                <a:gridCol w="1262359">
                  <a:extLst>
                    <a:ext uri="{9D8B030D-6E8A-4147-A177-3AD203B41FA5}">
                      <a16:colId xmlns:a16="http://schemas.microsoft.com/office/drawing/2014/main" val="4132954946"/>
                    </a:ext>
                  </a:extLst>
                </a:gridCol>
                <a:gridCol w="1263382">
                  <a:extLst>
                    <a:ext uri="{9D8B030D-6E8A-4147-A177-3AD203B41FA5}">
                      <a16:colId xmlns:a16="http://schemas.microsoft.com/office/drawing/2014/main" val="2918121163"/>
                    </a:ext>
                  </a:extLst>
                </a:gridCol>
              </a:tblGrid>
              <a:tr h="555674">
                <a:tc>
                  <a:txBody>
                    <a:bodyPr/>
                    <a:lstStyle/>
                    <a:p>
                      <a:pPr algn="ctr">
                        <a:spcAft>
                          <a:spcPts val="400"/>
                        </a:spcAft>
                      </a:pPr>
                      <a:r>
                        <a:rPr lang="en-GB" sz="1000" dirty="0">
                          <a:effectLst/>
                        </a:rPr>
                        <a:t>SIF Tag</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SIF Description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Hazardous Event (Deviation)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Risk Target (/yr)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PFD Target</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Selected SIL Target</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1629288876"/>
                  </a:ext>
                </a:extLst>
              </a:tr>
              <a:tr h="547261">
                <a:tc>
                  <a:txBody>
                    <a:bodyPr/>
                    <a:lstStyle/>
                    <a:p>
                      <a:pPr algn="l">
                        <a:spcAft>
                          <a:spcPts val="400"/>
                        </a:spcAft>
                      </a:pPr>
                      <a:r>
                        <a:rPr lang="en-GB" sz="1000" dirty="0">
                          <a:effectLst/>
                        </a:rPr>
                        <a:t>TS2PSS_SIF1 – Emergency Switch-off Button</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r>
                        <a:rPr lang="en-GB" sz="1000" dirty="0"/>
                        <a:t>Emergency switch-off</a:t>
                      </a:r>
                    </a:p>
                  </a:txBody>
                  <a:tcPr/>
                </a:tc>
                <a:tc>
                  <a:txBody>
                    <a:bodyPr/>
                    <a:lstStyle/>
                    <a:p>
                      <a:pPr algn="l">
                        <a:spcAft>
                          <a:spcPts val="400"/>
                        </a:spcAft>
                      </a:pPr>
                      <a:r>
                        <a:rPr lang="en-GB" sz="1000">
                          <a:effectLst/>
                        </a:rPr>
                        <a:t>TS2 operation started by mistake</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1.0E-6</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2.8E-2</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SIL 1</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441981326"/>
                  </a:ext>
                </a:extLst>
              </a:tr>
              <a:tr h="547261">
                <a:tc>
                  <a:txBody>
                    <a:bodyPr/>
                    <a:lstStyle/>
                    <a:p>
                      <a:pPr algn="l">
                        <a:spcAft>
                          <a:spcPts val="400"/>
                        </a:spcAft>
                      </a:pPr>
                      <a:r>
                        <a:rPr lang="en-GB" sz="1000">
                          <a:effectLst/>
                        </a:rPr>
                        <a:t>TS2PSS_SIF2 – Interlock on Intrusion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r>
                        <a:rPr lang="en-GB" sz="1000" dirty="0"/>
                        <a:t>Intrusion interlock</a:t>
                      </a:r>
                    </a:p>
                  </a:txBody>
                  <a:tcPr/>
                </a:tc>
                <a:tc>
                  <a:txBody>
                    <a:bodyPr/>
                    <a:lstStyle/>
                    <a:p>
                      <a:pPr algn="l">
                        <a:spcAft>
                          <a:spcPts val="400"/>
                        </a:spcAft>
                      </a:pPr>
                      <a:r>
                        <a:rPr lang="en-GB" sz="1000">
                          <a:effectLst/>
                        </a:rPr>
                        <a:t>Intrusion into TS2 bunker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1.0E-6</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1.0E-3</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SIL 2</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1265233917"/>
                  </a:ext>
                </a:extLst>
              </a:tr>
              <a:tr h="547261">
                <a:tc>
                  <a:txBody>
                    <a:bodyPr/>
                    <a:lstStyle/>
                    <a:p>
                      <a:pPr algn="l">
                        <a:spcAft>
                          <a:spcPts val="400"/>
                        </a:spcAft>
                      </a:pPr>
                      <a:r>
                        <a:rPr lang="en-GB" sz="1000">
                          <a:effectLst/>
                        </a:rPr>
                        <a:t>TS2PSS_SIF5 –Waveguide interface during Klystron Testing</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r>
                        <a:rPr lang="en-GB" sz="1000" dirty="0"/>
                        <a:t>Waveguide interlock</a:t>
                      </a:r>
                    </a:p>
                  </a:txBody>
                  <a:tcPr anchor="ctr"/>
                </a:tc>
                <a:tc>
                  <a:txBody>
                    <a:bodyPr/>
                    <a:lstStyle/>
                    <a:p>
                      <a:pPr algn="l">
                        <a:spcAft>
                          <a:spcPts val="400"/>
                        </a:spcAft>
                      </a:pPr>
                      <a:r>
                        <a:rPr lang="en-GB" sz="1000">
                          <a:effectLst/>
                        </a:rPr>
                        <a:t>High RF during Klystron testing</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1.0E-6</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1.0E-3</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SIL 2</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695002695"/>
                  </a:ext>
                </a:extLst>
              </a:tr>
              <a:tr h="547261">
                <a:tc>
                  <a:txBody>
                    <a:bodyPr/>
                    <a:lstStyle/>
                    <a:p>
                      <a:pPr algn="l">
                        <a:spcAft>
                          <a:spcPts val="400"/>
                        </a:spcAft>
                      </a:pPr>
                      <a:r>
                        <a:rPr lang="en-GB" sz="1000" dirty="0">
                          <a:solidFill>
                            <a:schemeClr val="tx1"/>
                          </a:solidFill>
                          <a:effectLst/>
                          <a:highlight>
                            <a:srgbClr val="FFFF00"/>
                          </a:highlight>
                        </a:rPr>
                        <a:t>TS2PSS_SIF6 – Interlock on High Radiation</a:t>
                      </a:r>
                      <a:endParaRPr lang="en-GB" sz="12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High radiation interlock</a:t>
                      </a:r>
                    </a:p>
                    <a:p>
                      <a:endParaRPr lang="en-GB" dirty="0"/>
                    </a:p>
                  </a:txBody>
                  <a:tcPr/>
                </a:tc>
                <a:tc>
                  <a:txBody>
                    <a:bodyPr/>
                    <a:lstStyle/>
                    <a:p>
                      <a:pPr algn="l">
                        <a:spcAft>
                          <a:spcPts val="400"/>
                        </a:spcAft>
                      </a:pPr>
                      <a:r>
                        <a:rPr lang="en-GB" sz="1000">
                          <a:effectLst/>
                          <a:highlight>
                            <a:srgbClr val="FFFF00"/>
                          </a:highlight>
                        </a:rPr>
                        <a:t>High Radiation during TS2 operation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highlight>
                            <a:srgbClr val="FFFF00"/>
                          </a:highlight>
                        </a:rPr>
                        <a:t>1.0E-6</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highlight>
                            <a:srgbClr val="FFFF00"/>
                          </a:highlight>
                        </a:rPr>
                        <a:t>TBC</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dirty="0">
                          <a:effectLst/>
                          <a:highlight>
                            <a:srgbClr val="FFFF00"/>
                          </a:highlight>
                        </a:rPr>
                        <a:t>TBC</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4267136046"/>
                  </a:ext>
                </a:extLst>
              </a:tr>
            </a:tbl>
          </a:graphicData>
        </a:graphic>
      </p:graphicFrame>
      <p:sp>
        <p:nvSpPr>
          <p:cNvPr id="8" name="Rectangle 7">
            <a:extLst>
              <a:ext uri="{FF2B5EF4-FFF2-40B4-BE49-F238E27FC236}">
                <a16:creationId xmlns:a16="http://schemas.microsoft.com/office/drawing/2014/main" id="{CFB0F170-05EB-0A47-8309-D2CE2393B47A}"/>
              </a:ext>
            </a:extLst>
          </p:cNvPr>
          <p:cNvSpPr/>
          <p:nvPr/>
        </p:nvSpPr>
        <p:spPr>
          <a:xfrm>
            <a:off x="648544" y="4809125"/>
            <a:ext cx="5904656" cy="369332"/>
          </a:xfrm>
          <a:prstGeom prst="rect">
            <a:avLst/>
          </a:prstGeom>
        </p:spPr>
        <p:txBody>
          <a:bodyPr wrap="square">
            <a:spAutoFit/>
          </a:bodyPr>
          <a:lstStyle/>
          <a:p>
            <a:pPr marL="633730" indent="-633730">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HIGH Demand SIFs</a:t>
            </a:r>
            <a:r>
              <a:rPr lang="en-GB" dirty="0"/>
              <a:t> (demands &gt;&gt;1/</a:t>
            </a:r>
            <a:r>
              <a:rPr lang="en-GB" dirty="0" err="1"/>
              <a:t>yr</a:t>
            </a:r>
            <a:r>
              <a:rPr lang="en-GB" dirty="0"/>
              <a:t>)</a:t>
            </a:r>
            <a:endParaRPr lang="en-GB" dirty="0">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9" name="Table 8">
            <a:extLst>
              <a:ext uri="{FF2B5EF4-FFF2-40B4-BE49-F238E27FC236}">
                <a16:creationId xmlns:a16="http://schemas.microsoft.com/office/drawing/2014/main" id="{215399A5-1B3B-D04C-B888-F2D4744A204D}"/>
              </a:ext>
            </a:extLst>
          </p:cNvPr>
          <p:cNvGraphicFramePr>
            <a:graphicFrameLocks noGrp="1"/>
          </p:cNvGraphicFramePr>
          <p:nvPr>
            <p:extLst>
              <p:ext uri="{D42A27DB-BD31-4B8C-83A1-F6EECF244321}">
                <p14:modId xmlns:p14="http://schemas.microsoft.com/office/powerpoint/2010/main" val="1757368293"/>
              </p:ext>
            </p:extLst>
          </p:nvPr>
        </p:nvGraphicFramePr>
        <p:xfrm>
          <a:off x="101576" y="5218522"/>
          <a:ext cx="8964489" cy="1371444"/>
        </p:xfrm>
        <a:graphic>
          <a:graphicData uri="http://schemas.openxmlformats.org/drawingml/2006/table">
            <a:tbl>
              <a:tblPr firstRow="1" firstCol="1" bandRow="1">
                <a:tableStyleId>{5C22544A-7EE6-4342-B048-85BDC9FD1C3A}</a:tableStyleId>
              </a:tblPr>
              <a:tblGrid>
                <a:gridCol w="2070954">
                  <a:extLst>
                    <a:ext uri="{9D8B030D-6E8A-4147-A177-3AD203B41FA5}">
                      <a16:colId xmlns:a16="http://schemas.microsoft.com/office/drawing/2014/main" val="4285880461"/>
                    </a:ext>
                  </a:extLst>
                </a:gridCol>
                <a:gridCol w="1481107">
                  <a:extLst>
                    <a:ext uri="{9D8B030D-6E8A-4147-A177-3AD203B41FA5}">
                      <a16:colId xmlns:a16="http://schemas.microsoft.com/office/drawing/2014/main" val="1834859019"/>
                    </a:ext>
                  </a:extLst>
                </a:gridCol>
                <a:gridCol w="1626822">
                  <a:extLst>
                    <a:ext uri="{9D8B030D-6E8A-4147-A177-3AD203B41FA5}">
                      <a16:colId xmlns:a16="http://schemas.microsoft.com/office/drawing/2014/main" val="3550275082"/>
                    </a:ext>
                  </a:extLst>
                </a:gridCol>
                <a:gridCol w="1277505">
                  <a:extLst>
                    <a:ext uri="{9D8B030D-6E8A-4147-A177-3AD203B41FA5}">
                      <a16:colId xmlns:a16="http://schemas.microsoft.com/office/drawing/2014/main" val="3661808682"/>
                    </a:ext>
                  </a:extLst>
                </a:gridCol>
                <a:gridCol w="1273512">
                  <a:extLst>
                    <a:ext uri="{9D8B030D-6E8A-4147-A177-3AD203B41FA5}">
                      <a16:colId xmlns:a16="http://schemas.microsoft.com/office/drawing/2014/main" val="3764142373"/>
                    </a:ext>
                  </a:extLst>
                </a:gridCol>
                <a:gridCol w="1234589">
                  <a:extLst>
                    <a:ext uri="{9D8B030D-6E8A-4147-A177-3AD203B41FA5}">
                      <a16:colId xmlns:a16="http://schemas.microsoft.com/office/drawing/2014/main" val="2539781905"/>
                    </a:ext>
                  </a:extLst>
                </a:gridCol>
              </a:tblGrid>
              <a:tr h="487602">
                <a:tc>
                  <a:txBody>
                    <a:bodyPr/>
                    <a:lstStyle/>
                    <a:p>
                      <a:pPr algn="ctr">
                        <a:spcAft>
                          <a:spcPts val="400"/>
                        </a:spcAft>
                      </a:pPr>
                      <a:r>
                        <a:rPr lang="en-GB" sz="1000">
                          <a:effectLst/>
                        </a:rPr>
                        <a:t>SIF Tag</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SIF Description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Hazardous Event (Deviation)</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Risk Target (/hr)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PFH Target</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Selected SIL Target</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1703711296"/>
                  </a:ext>
                </a:extLst>
              </a:tr>
              <a:tr h="487602">
                <a:tc>
                  <a:txBody>
                    <a:bodyPr/>
                    <a:lstStyle/>
                    <a:p>
                      <a:pPr algn="l">
                        <a:spcAft>
                          <a:spcPts val="400"/>
                        </a:spcAft>
                      </a:pPr>
                      <a:r>
                        <a:rPr lang="en-GB" sz="1000" dirty="0">
                          <a:effectLst/>
                        </a:rPr>
                        <a:t>TS2PSS_SIF3 – Interlock on TS2 PSS Main Key</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r>
                        <a:rPr lang="en-GB" sz="1000" dirty="0"/>
                        <a:t>Key switch interlock</a:t>
                      </a:r>
                    </a:p>
                  </a:txBody>
                  <a:tcPr/>
                </a:tc>
                <a:tc>
                  <a:txBody>
                    <a:bodyPr/>
                    <a:lstStyle/>
                    <a:p>
                      <a:pPr algn="l">
                        <a:spcAft>
                          <a:spcPts val="400"/>
                        </a:spcAft>
                      </a:pPr>
                      <a:r>
                        <a:rPr lang="en-GB" sz="1000">
                          <a:effectLst/>
                        </a:rPr>
                        <a:t>TS2 operation started by mistake</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1.1E-10 (1.0E-6/yr)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3.7E-6</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SIL 1</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2758179554"/>
                  </a:ext>
                </a:extLst>
              </a:tr>
              <a:tr h="290591">
                <a:tc>
                  <a:txBody>
                    <a:bodyPr/>
                    <a:lstStyle/>
                    <a:p>
                      <a:pPr algn="l">
                        <a:spcAft>
                          <a:spcPts val="400"/>
                        </a:spcAft>
                      </a:pPr>
                      <a:r>
                        <a:rPr lang="en-GB" sz="1000" dirty="0">
                          <a:effectLst/>
                        </a:rPr>
                        <a:t>TS2PSS_SIF4 – Access door Lock</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r>
                        <a:rPr lang="en-GB" sz="1000" dirty="0"/>
                        <a:t>Personnel access door lock</a:t>
                      </a:r>
                    </a:p>
                  </a:txBody>
                  <a:tcPr/>
                </a:tc>
                <a:tc>
                  <a:txBody>
                    <a:bodyPr/>
                    <a:lstStyle/>
                    <a:p>
                      <a:pPr algn="l">
                        <a:spcAft>
                          <a:spcPts val="400"/>
                        </a:spcAft>
                      </a:pPr>
                      <a:r>
                        <a:rPr lang="en-GB" sz="1000">
                          <a:effectLst/>
                        </a:rPr>
                        <a:t>Intrusion into TS2 bunker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1.1E-10 (1.0E-6/yr)</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a:effectLst/>
                        </a:rPr>
                        <a:t>1.1E-7</a:t>
                      </a:r>
                      <a:endParaRPr lang="en-GB" sz="120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tc>
                  <a:txBody>
                    <a:bodyPr/>
                    <a:lstStyle/>
                    <a:p>
                      <a:pPr algn="ctr">
                        <a:spcAft>
                          <a:spcPts val="400"/>
                        </a:spcAft>
                      </a:pPr>
                      <a:r>
                        <a:rPr lang="en-GB" sz="1000" dirty="0">
                          <a:effectLst/>
                        </a:rPr>
                        <a:t>SIL 2</a:t>
                      </a:r>
                      <a:endParaRPr lang="en-GB" sz="12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36195" marB="36195"/>
                </a:tc>
                <a:extLst>
                  <a:ext uri="{0D108BD9-81ED-4DB2-BD59-A6C34878D82A}">
                    <a16:rowId xmlns:a16="http://schemas.microsoft.com/office/drawing/2014/main" val="735591499"/>
                  </a:ext>
                </a:extLst>
              </a:tr>
            </a:tbl>
          </a:graphicData>
        </a:graphic>
      </p:graphicFrame>
    </p:spTree>
    <p:extLst>
      <p:ext uri="{BB962C8B-B14F-4D97-AF65-F5344CB8AC3E}">
        <p14:creationId xmlns:p14="http://schemas.microsoft.com/office/powerpoint/2010/main" val="70835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Common Cause</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21</a:t>
            </a:fld>
            <a:endParaRPr lang="sv-SE"/>
          </a:p>
        </p:txBody>
      </p:sp>
      <p:sp>
        <p:nvSpPr>
          <p:cNvPr id="3" name="Rectangle 2">
            <a:extLst>
              <a:ext uri="{FF2B5EF4-FFF2-40B4-BE49-F238E27FC236}">
                <a16:creationId xmlns:a16="http://schemas.microsoft.com/office/drawing/2014/main" id="{0ED03BB3-B9FA-0544-8EED-86DBA4FBBFB2}"/>
              </a:ext>
            </a:extLst>
          </p:cNvPr>
          <p:cNvSpPr/>
          <p:nvPr/>
        </p:nvSpPr>
        <p:spPr>
          <a:xfrm>
            <a:off x="179512" y="1772816"/>
            <a:ext cx="8712968" cy="3703578"/>
          </a:xfrm>
          <a:prstGeom prst="rect">
            <a:avLst/>
          </a:prstGeom>
        </p:spPr>
        <p:txBody>
          <a:bodyPr wrap="square">
            <a:spAutoFit/>
          </a:bodyPr>
          <a:lstStyle/>
          <a:p>
            <a:pPr lvl="0">
              <a:spcBef>
                <a:spcPts val="2400"/>
              </a:spcBef>
              <a:spcAft>
                <a:spcPts val="1200"/>
              </a:spcAft>
              <a:tabLst>
                <a:tab pos="629920" algn="l"/>
              </a:tabLst>
            </a:pPr>
            <a:r>
              <a:rPr lang="en-GB" sz="2000" b="1" kern="0" cap="all" dirty="0">
                <a:latin typeface="Calibri" panose="020F0502020204030204" pitchFamily="34" charset="0"/>
                <a:ea typeface="MS Gothic" panose="020B0609070205080204" pitchFamily="49" charset="-128"/>
                <a:cs typeface="Times New Roman" pitchFamily="2" charset="0"/>
              </a:rPr>
              <a:t>Common Cause Failure analysis</a:t>
            </a:r>
          </a:p>
          <a:p>
            <a:pPr>
              <a:spcAft>
                <a:spcPts val="400"/>
              </a:spcAft>
            </a:pPr>
            <a:r>
              <a:rPr lang="en-GB" dirty="0">
                <a:latin typeface="Calibri" panose="020F0502020204030204" pitchFamily="34" charset="0"/>
                <a:ea typeface="SimSun" panose="02010600030101010101" pitchFamily="2" charset="-122"/>
                <a:cs typeface="Arial" panose="020B0604020202020204" pitchFamily="34" charset="0"/>
              </a:rPr>
              <a:t>Common Cause Failures (CCFs) have been considered during the SIL Determination. IPLs used in LOPA have been examined to ensure that they are independent from each other and each IPL is independent from the initiating events.</a:t>
            </a:r>
          </a:p>
          <a:p>
            <a:pPr>
              <a:spcAft>
                <a:spcPts val="400"/>
              </a:spcAft>
            </a:pPr>
            <a:r>
              <a:rPr lang="en-GB" dirty="0">
                <a:latin typeface="Calibri" panose="020F0502020204030204" pitchFamily="34" charset="0"/>
                <a:ea typeface="SimSun" panose="02010600030101010101" pitchFamily="2" charset="-122"/>
                <a:cs typeface="Arial" panose="020B0604020202020204" pitchFamily="34" charset="0"/>
              </a:rPr>
              <a:t>Other typical CCF factors are considered below:</a:t>
            </a:r>
          </a:p>
          <a:p>
            <a:pPr marL="342900" lvl="0" indent="-342900">
              <a:spcAft>
                <a:spcPts val="0"/>
              </a:spcAft>
              <a:buFont typeface="Symbol" pitchFamily="2" charset="2"/>
              <a:buChar char=""/>
            </a:pPr>
            <a:r>
              <a:rPr lang="en-GB" b="1" dirty="0">
                <a:latin typeface="Calibri" panose="020F0502020204030204" pitchFamily="34" charset="0"/>
                <a:ea typeface="SimSun" panose="02010600030101010101" pitchFamily="2" charset="-122"/>
                <a:cs typeface="Arial" panose="020B0604020202020204" pitchFamily="34" charset="0"/>
              </a:rPr>
              <a:t>Loss of power supply.</a:t>
            </a:r>
            <a:r>
              <a:rPr lang="en-GB" dirty="0">
                <a:latin typeface="Calibri" panose="020F0502020204030204" pitchFamily="34" charset="0"/>
                <a:ea typeface="SimSun" panose="02010600030101010101" pitchFamily="2" charset="-122"/>
                <a:cs typeface="Arial" panose="020B0604020202020204" pitchFamily="34" charset="0"/>
              </a:rPr>
              <a:t> Loss of power supply to the PSS system would affect all SIFs at the same time. However, since the TS2 PSS SIFs are designed as de-energised to trip, loss of power would put the system in a safe state (i.e. permit to energise TS2 modulator or LLRF removed).</a:t>
            </a:r>
          </a:p>
          <a:p>
            <a:pPr marL="342900" lvl="0" indent="-342900">
              <a:spcAft>
                <a:spcPts val="400"/>
              </a:spcAft>
              <a:buFont typeface="Symbol" pitchFamily="2" charset="2"/>
              <a:buChar char=""/>
            </a:pPr>
            <a:r>
              <a:rPr lang="en-GB" b="1" dirty="0">
                <a:latin typeface="Calibri" panose="020F0502020204030204" pitchFamily="34" charset="0"/>
                <a:ea typeface="SimSun" panose="02010600030101010101" pitchFamily="2" charset="-122"/>
                <a:cs typeface="Arial" panose="020B0604020202020204" pitchFamily="34" charset="0"/>
              </a:rPr>
              <a:t>Major accidents.</a:t>
            </a:r>
            <a:r>
              <a:rPr lang="en-GB" dirty="0">
                <a:latin typeface="Calibri" panose="020F0502020204030204" pitchFamily="34" charset="0"/>
                <a:ea typeface="SimSun" panose="02010600030101010101" pitchFamily="2" charset="-122"/>
                <a:cs typeface="Arial" panose="020B0604020202020204" pitchFamily="34" charset="0"/>
              </a:rPr>
              <a:t> A major accident such as earthquake, fire, flood etc. could lead to power loss affecting all SIFs. Loss of power supply would put the system in a safe state, see the bullet point above.</a:t>
            </a:r>
          </a:p>
        </p:txBody>
      </p:sp>
    </p:spTree>
    <p:extLst>
      <p:ext uri="{BB962C8B-B14F-4D97-AF65-F5344CB8AC3E}">
        <p14:creationId xmlns:p14="http://schemas.microsoft.com/office/powerpoint/2010/main" val="3491872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7" name="Rounded Rectangle 6">
            <a:extLst>
              <a:ext uri="{FF2B5EF4-FFF2-40B4-BE49-F238E27FC236}">
                <a16:creationId xmlns:a16="http://schemas.microsoft.com/office/drawing/2014/main" id="{1132A0DA-9EDA-B843-9164-2D6119A672ED}"/>
              </a:ext>
            </a:extLst>
          </p:cNvPr>
          <p:cNvSpPr/>
          <p:nvPr/>
        </p:nvSpPr>
        <p:spPr bwMode="auto">
          <a:xfrm>
            <a:off x="4355976" y="1844824"/>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TS2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115336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SRS – List of Safety Requirements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23</a:t>
            </a:fld>
            <a:endParaRPr lang="sv-SE"/>
          </a:p>
        </p:txBody>
      </p:sp>
      <p:graphicFrame>
        <p:nvGraphicFramePr>
          <p:cNvPr id="5" name="Table 4">
            <a:extLst>
              <a:ext uri="{FF2B5EF4-FFF2-40B4-BE49-F238E27FC236}">
                <a16:creationId xmlns:a16="http://schemas.microsoft.com/office/drawing/2014/main" id="{32F0E3A8-1AC1-BB43-8A1C-D81572119696}"/>
              </a:ext>
            </a:extLst>
          </p:cNvPr>
          <p:cNvGraphicFramePr>
            <a:graphicFrameLocks noGrp="1"/>
          </p:cNvGraphicFramePr>
          <p:nvPr>
            <p:extLst>
              <p:ext uri="{D42A27DB-BD31-4B8C-83A1-F6EECF244321}">
                <p14:modId xmlns:p14="http://schemas.microsoft.com/office/powerpoint/2010/main" val="2916577517"/>
              </p:ext>
            </p:extLst>
          </p:nvPr>
        </p:nvGraphicFramePr>
        <p:xfrm>
          <a:off x="405880" y="1483305"/>
          <a:ext cx="8280920" cy="5258469"/>
        </p:xfrm>
        <a:graphic>
          <a:graphicData uri="http://schemas.openxmlformats.org/drawingml/2006/table">
            <a:tbl>
              <a:tblPr firstRow="1" firstCol="1" bandRow="1">
                <a:tableStyleId>{5C22544A-7EE6-4342-B048-85BDC9FD1C3A}</a:tableStyleId>
              </a:tblPr>
              <a:tblGrid>
                <a:gridCol w="2074180">
                  <a:extLst>
                    <a:ext uri="{9D8B030D-6E8A-4147-A177-3AD203B41FA5}">
                      <a16:colId xmlns:a16="http://schemas.microsoft.com/office/drawing/2014/main" val="1466274209"/>
                    </a:ext>
                  </a:extLst>
                </a:gridCol>
                <a:gridCol w="6206740">
                  <a:extLst>
                    <a:ext uri="{9D8B030D-6E8A-4147-A177-3AD203B41FA5}">
                      <a16:colId xmlns:a16="http://schemas.microsoft.com/office/drawing/2014/main" val="3730011808"/>
                    </a:ext>
                  </a:extLst>
                </a:gridCol>
              </a:tblGrid>
              <a:tr h="186596">
                <a:tc>
                  <a:txBody>
                    <a:bodyPr/>
                    <a:lstStyle/>
                    <a:p>
                      <a:pPr algn="ctr">
                        <a:lnSpc>
                          <a:spcPts val="1400"/>
                        </a:lnSpc>
                        <a:spcAft>
                          <a:spcPts val="1200"/>
                        </a:spcAft>
                      </a:pPr>
                      <a:r>
                        <a:rPr lang="en-GB" sz="800">
                          <a:effectLst/>
                        </a:rPr>
                        <a:t>PSS ID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ctr">
                        <a:lnSpc>
                          <a:spcPts val="1400"/>
                        </a:lnSpc>
                        <a:spcAft>
                          <a:spcPts val="1200"/>
                        </a:spcAft>
                      </a:pPr>
                      <a:r>
                        <a:rPr lang="en-GB" sz="800">
                          <a:effectLst/>
                        </a:rPr>
                        <a:t>Requirement Description</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3761483720"/>
                  </a:ext>
                </a:extLst>
              </a:tr>
              <a:tr h="254824">
                <a:tc>
                  <a:txBody>
                    <a:bodyPr/>
                    <a:lstStyle/>
                    <a:p>
                      <a:pPr algn="ctr">
                        <a:lnSpc>
                          <a:spcPts val="1400"/>
                        </a:lnSpc>
                        <a:spcAft>
                          <a:spcPts val="0"/>
                        </a:spcAft>
                      </a:pPr>
                      <a:r>
                        <a:rPr lang="en-GB" sz="800">
                          <a:effectLst/>
                        </a:rPr>
                        <a:t>TS2PSS_REQG7</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The TS2 PSS HMI shall allow acknowledge TS2 PSS alarms and reset triggered SIFs.</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3382296174"/>
                  </a:ext>
                </a:extLst>
              </a:tr>
              <a:tr h="341668">
                <a:tc>
                  <a:txBody>
                    <a:bodyPr/>
                    <a:lstStyle/>
                    <a:p>
                      <a:pPr algn="ctr">
                        <a:lnSpc>
                          <a:spcPts val="1400"/>
                        </a:lnSpc>
                        <a:spcAft>
                          <a:spcPts val="0"/>
                        </a:spcAft>
                      </a:pPr>
                      <a:r>
                        <a:rPr lang="en-GB" sz="800">
                          <a:effectLst/>
                        </a:rPr>
                        <a:t>TS2PSS_REQG8</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The TS2 PSS HMI shall be password protected and can only be accessed by authorised TS2 operators and PSS team members.</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3522230258"/>
                  </a:ext>
                </a:extLst>
              </a:tr>
              <a:tr h="186596">
                <a:tc>
                  <a:txBody>
                    <a:bodyPr/>
                    <a:lstStyle/>
                    <a:p>
                      <a:pPr algn="ctr">
                        <a:lnSpc>
                          <a:spcPts val="1400"/>
                        </a:lnSpc>
                        <a:spcAft>
                          <a:spcPts val="0"/>
                        </a:spcAft>
                      </a:pPr>
                      <a:r>
                        <a:rPr lang="en-GB" sz="800">
                          <a:effectLst/>
                        </a:rPr>
                        <a:t>TS2PSS_REQG9</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dirty="0">
                          <a:effectLst/>
                        </a:rPr>
                        <a:t>There shall be a read-only TS2 PSS screen for TS2 operators in the control room.</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789703355"/>
                  </a:ext>
                </a:extLst>
              </a:tr>
              <a:tr h="799369">
                <a:tc>
                  <a:txBody>
                    <a:bodyPr/>
                    <a:lstStyle/>
                    <a:p>
                      <a:pPr algn="ctr">
                        <a:lnSpc>
                          <a:spcPts val="1400"/>
                        </a:lnSpc>
                        <a:spcAft>
                          <a:spcPts val="0"/>
                        </a:spcAft>
                      </a:pPr>
                      <a:r>
                        <a:rPr lang="en-GB" sz="800">
                          <a:effectLst/>
                        </a:rPr>
                        <a:t>TS2PSS_REQG10</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The read-only TS2 PSS operator screen shall provide operators with the following information:</a:t>
                      </a:r>
                    </a:p>
                    <a:p>
                      <a:pPr marL="342900" lvl="0" indent="-342900" algn="l">
                        <a:lnSpc>
                          <a:spcPts val="1400"/>
                        </a:lnSpc>
                        <a:spcAft>
                          <a:spcPts val="0"/>
                        </a:spcAft>
                        <a:buFont typeface="Symbol" pitchFamily="2" charset="2"/>
                        <a:buChar char=""/>
                      </a:pPr>
                      <a:r>
                        <a:rPr lang="en-GB" sz="800">
                          <a:effectLst/>
                        </a:rPr>
                        <a:t>The current mode of TS2 PSS</a:t>
                      </a:r>
                    </a:p>
                    <a:p>
                      <a:pPr marL="342900" lvl="0" indent="-342900" algn="l">
                        <a:lnSpc>
                          <a:spcPts val="1400"/>
                        </a:lnSpc>
                        <a:spcAft>
                          <a:spcPts val="0"/>
                        </a:spcAft>
                        <a:buFont typeface="Symbol" pitchFamily="2" charset="2"/>
                        <a:buChar char=""/>
                      </a:pPr>
                      <a:r>
                        <a:rPr lang="en-GB" sz="800">
                          <a:effectLst/>
                        </a:rPr>
                        <a:t>The state of TS2 PSS permits to the Stakeholder Associated Equipment (SAE, i.e. the TS2 modulator)</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1177210469"/>
                  </a:ext>
                </a:extLst>
              </a:tr>
              <a:tr h="336416">
                <a:tc>
                  <a:txBody>
                    <a:bodyPr/>
                    <a:lstStyle/>
                    <a:p>
                      <a:pPr algn="ctr">
                        <a:lnSpc>
                          <a:spcPts val="1400"/>
                        </a:lnSpc>
                        <a:spcAft>
                          <a:spcPts val="0"/>
                        </a:spcAft>
                      </a:pPr>
                      <a:r>
                        <a:rPr lang="en-GB" sz="800" dirty="0">
                          <a:effectLst/>
                        </a:rPr>
                        <a:t>TS2PSS_REQG11</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TS2 PSS shall be in Alarm Mode at SIS start-up / restart, until acknowledged from the HMI.</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2725534356"/>
                  </a:ext>
                </a:extLst>
              </a:tr>
              <a:tr h="186596">
                <a:tc>
                  <a:txBody>
                    <a:bodyPr/>
                    <a:lstStyle/>
                    <a:p>
                      <a:pPr algn="ctr">
                        <a:lnSpc>
                          <a:spcPts val="1400"/>
                        </a:lnSpc>
                        <a:spcAft>
                          <a:spcPts val="0"/>
                        </a:spcAft>
                      </a:pPr>
                      <a:r>
                        <a:rPr lang="en-GB" sz="800">
                          <a:effectLst/>
                        </a:rPr>
                        <a:t>TS2PSS_REQG12</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Siemens proven-in-use devices and safety library shall be used.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1804749313"/>
                  </a:ext>
                </a:extLst>
              </a:tr>
              <a:tr h="336416">
                <a:tc>
                  <a:txBody>
                    <a:bodyPr/>
                    <a:lstStyle/>
                    <a:p>
                      <a:pPr algn="ctr">
                        <a:lnSpc>
                          <a:spcPts val="1400"/>
                        </a:lnSpc>
                        <a:spcAft>
                          <a:spcPts val="0"/>
                        </a:spcAft>
                      </a:pPr>
                      <a:r>
                        <a:rPr lang="en-GB" sz="800">
                          <a:effectLst/>
                        </a:rPr>
                        <a:t>TS2PSS_REQG13</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Any constraints and limitations listed in Siemens Safety PLC manual shall be observed.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1137740291"/>
                  </a:ext>
                </a:extLst>
              </a:tr>
              <a:tr h="336416">
                <a:tc>
                  <a:txBody>
                    <a:bodyPr/>
                    <a:lstStyle/>
                    <a:p>
                      <a:pPr algn="ctr">
                        <a:lnSpc>
                          <a:spcPts val="1400"/>
                        </a:lnSpc>
                        <a:spcAft>
                          <a:spcPts val="0"/>
                        </a:spcAft>
                      </a:pPr>
                      <a:r>
                        <a:rPr lang="en-GB" sz="800">
                          <a:effectLst/>
                        </a:rPr>
                        <a:t>TS2PSS_REQG14</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There shall be a delay of 500ms from removing the permit to acting on the UVR coil.</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703813632"/>
                  </a:ext>
                </a:extLst>
              </a:tr>
              <a:tr h="186596">
                <a:tc>
                  <a:txBody>
                    <a:bodyPr/>
                    <a:lstStyle/>
                    <a:p>
                      <a:pPr algn="ctr">
                        <a:lnSpc>
                          <a:spcPts val="1400"/>
                        </a:lnSpc>
                        <a:spcAft>
                          <a:spcPts val="0"/>
                        </a:spcAft>
                      </a:pPr>
                      <a:r>
                        <a:rPr lang="en-GB" sz="800" dirty="0">
                          <a:effectLst/>
                        </a:rPr>
                        <a:t>TS2PSS_REQG15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Proof Test procedure and schedule shall be developed.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493784128"/>
                  </a:ext>
                </a:extLst>
              </a:tr>
              <a:tr h="341668">
                <a:tc>
                  <a:txBody>
                    <a:bodyPr/>
                    <a:lstStyle/>
                    <a:p>
                      <a:pPr algn="ctr">
                        <a:lnSpc>
                          <a:spcPts val="1400"/>
                        </a:lnSpc>
                        <a:spcAft>
                          <a:spcPts val="0"/>
                        </a:spcAft>
                      </a:pPr>
                      <a:r>
                        <a:rPr lang="en-GB" sz="800">
                          <a:effectLst/>
                        </a:rPr>
                        <a:t>TS2PSS_REQG16</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TS2 PSS shall send information to the operator screen in the LCR via a separate network through Gateway PLC.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3293426823"/>
                  </a:ext>
                </a:extLst>
              </a:tr>
              <a:tr h="498395">
                <a:tc>
                  <a:txBody>
                    <a:bodyPr/>
                    <a:lstStyle/>
                    <a:p>
                      <a:pPr algn="ctr">
                        <a:lnSpc>
                          <a:spcPts val="1400"/>
                        </a:lnSpc>
                        <a:spcAft>
                          <a:spcPts val="0"/>
                        </a:spcAft>
                      </a:pPr>
                      <a:r>
                        <a:rPr lang="en-GB" sz="800">
                          <a:effectLst/>
                        </a:rPr>
                        <a:t>TS2PSS_REQG17</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Security analyses will not be conducted for TS2, but security measures (e.g. physical access control to the TS2 PSS cabinets, access control to the TS2 PSS HMI, application program validation via checksum) shall be taken into account.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3831552423"/>
                  </a:ext>
                </a:extLst>
              </a:tr>
              <a:tr h="341668">
                <a:tc>
                  <a:txBody>
                    <a:bodyPr/>
                    <a:lstStyle/>
                    <a:p>
                      <a:pPr algn="ctr">
                        <a:lnSpc>
                          <a:spcPts val="1400"/>
                        </a:lnSpc>
                        <a:spcAft>
                          <a:spcPts val="0"/>
                        </a:spcAft>
                      </a:pPr>
                      <a:r>
                        <a:rPr lang="en-GB" sz="800">
                          <a:effectLst/>
                        </a:rPr>
                        <a:t>TS2PSS_REQG18</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Loss of power supply shall put TS2 in a safe state.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1601091556"/>
                  </a:ext>
                </a:extLst>
              </a:tr>
              <a:tr h="341668">
                <a:tc>
                  <a:txBody>
                    <a:bodyPr/>
                    <a:lstStyle/>
                    <a:p>
                      <a:pPr algn="ctr">
                        <a:lnSpc>
                          <a:spcPts val="1400"/>
                        </a:lnSpc>
                        <a:spcAft>
                          <a:spcPts val="0"/>
                        </a:spcAft>
                      </a:pPr>
                      <a:r>
                        <a:rPr lang="en-GB" sz="800">
                          <a:effectLst/>
                        </a:rPr>
                        <a:t>TS2PSS_REQG19</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a:effectLst/>
                        </a:rPr>
                        <a:t>TS2 PSS SIFs shall be reset manually via the TS2 PSS HMI following an activation of the SIFs except for SIF4 PAD Lock.</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641961749"/>
                  </a:ext>
                </a:extLst>
              </a:tr>
              <a:tr h="490733">
                <a:tc>
                  <a:txBody>
                    <a:bodyPr/>
                    <a:lstStyle/>
                    <a:p>
                      <a:pPr algn="ctr">
                        <a:lnSpc>
                          <a:spcPts val="1400"/>
                        </a:lnSpc>
                        <a:spcAft>
                          <a:spcPts val="0"/>
                        </a:spcAft>
                      </a:pPr>
                      <a:r>
                        <a:rPr lang="en-GB" sz="800">
                          <a:effectLst/>
                        </a:rPr>
                        <a:t>TS2PSS_REQG20</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tc>
                  <a:txBody>
                    <a:bodyPr/>
                    <a:lstStyle/>
                    <a:p>
                      <a:pPr algn="l">
                        <a:lnSpc>
                          <a:spcPts val="1400"/>
                        </a:lnSpc>
                        <a:spcAft>
                          <a:spcPts val="0"/>
                        </a:spcAft>
                      </a:pPr>
                      <a:r>
                        <a:rPr lang="en-GB" sz="800" dirty="0">
                          <a:effectLst/>
                        </a:rPr>
                        <a:t>There shall be no overrides / inhibits / bypasses for any of the TS2 PSS SIFs except for SIF4 PAD Lock (a special key may be used to unlock the PAD under emergency circumstances, e.g. fire).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046" marR="47046" marT="24830" marB="24830"/>
                </a:tc>
                <a:extLst>
                  <a:ext uri="{0D108BD9-81ED-4DB2-BD59-A6C34878D82A}">
                    <a16:rowId xmlns:a16="http://schemas.microsoft.com/office/drawing/2014/main" val="553784299"/>
                  </a:ext>
                </a:extLst>
              </a:tr>
            </a:tbl>
          </a:graphicData>
        </a:graphic>
      </p:graphicFrame>
    </p:spTree>
    <p:extLst>
      <p:ext uri="{BB962C8B-B14F-4D97-AF65-F5344CB8AC3E}">
        <p14:creationId xmlns:p14="http://schemas.microsoft.com/office/powerpoint/2010/main" val="388200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 map</a:t>
            </a:r>
            <a:endParaRPr lang="en-GB" dirty="0">
              <a:highlight>
                <a:srgbClr val="FFFF00"/>
              </a:highlight>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pic>
        <p:nvPicPr>
          <p:cNvPr id="5" name="Picture 4">
            <a:extLst>
              <a:ext uri="{FF2B5EF4-FFF2-40B4-BE49-F238E27FC236}">
                <a16:creationId xmlns:a16="http://schemas.microsoft.com/office/drawing/2014/main" id="{9EC0AA5B-0BD5-1645-AAB5-D635F6738E26}"/>
              </a:ext>
            </a:extLst>
          </p:cNvPr>
          <p:cNvPicPr>
            <a:picLocks noChangeAspect="1"/>
          </p:cNvPicPr>
          <p:nvPr/>
        </p:nvPicPr>
        <p:blipFill>
          <a:blip r:embed="rId3"/>
          <a:stretch>
            <a:fillRect/>
          </a:stretch>
        </p:blipFill>
        <p:spPr>
          <a:xfrm>
            <a:off x="2603500" y="0"/>
            <a:ext cx="6540500" cy="6858000"/>
          </a:xfrm>
          <a:prstGeom prst="rect">
            <a:avLst/>
          </a:prstGeom>
        </p:spPr>
      </p:pic>
      <p:sp>
        <p:nvSpPr>
          <p:cNvPr id="11" name="Rounded Rectangular Callout 10">
            <a:extLst>
              <a:ext uri="{FF2B5EF4-FFF2-40B4-BE49-F238E27FC236}">
                <a16:creationId xmlns:a16="http://schemas.microsoft.com/office/drawing/2014/main" id="{F0B46A08-234D-FC43-A36F-8688C050AC69}"/>
              </a:ext>
            </a:extLst>
          </p:cNvPr>
          <p:cNvSpPr/>
          <p:nvPr/>
        </p:nvSpPr>
        <p:spPr>
          <a:xfrm>
            <a:off x="42698" y="2563595"/>
            <a:ext cx="2560802" cy="440580"/>
          </a:xfrm>
          <a:prstGeom prst="wedgeRoundRectCallout">
            <a:avLst>
              <a:gd name="adj1" fmla="val 116429"/>
              <a:gd name="adj2" fmla="val -81244"/>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SRS</a:t>
            </a:r>
          </a:p>
        </p:txBody>
      </p:sp>
      <p:sp>
        <p:nvSpPr>
          <p:cNvPr id="12" name="Rounded Rectangular Callout 11">
            <a:extLst>
              <a:ext uri="{FF2B5EF4-FFF2-40B4-BE49-F238E27FC236}">
                <a16:creationId xmlns:a16="http://schemas.microsoft.com/office/drawing/2014/main" id="{7077D17D-B2A9-F644-B71A-9050A81FD5D0}"/>
              </a:ext>
            </a:extLst>
          </p:cNvPr>
          <p:cNvSpPr/>
          <p:nvPr/>
        </p:nvSpPr>
        <p:spPr>
          <a:xfrm>
            <a:off x="42698" y="3102586"/>
            <a:ext cx="2560802" cy="440580"/>
          </a:xfrm>
          <a:prstGeom prst="wedgeRoundRectCallout">
            <a:avLst>
              <a:gd name="adj1" fmla="val 120693"/>
              <a:gd name="adj2" fmla="val -316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SIL Verification</a:t>
            </a:r>
          </a:p>
        </p:txBody>
      </p:sp>
      <p:sp>
        <p:nvSpPr>
          <p:cNvPr id="15" name="Rounded Rectangular Callout 14">
            <a:extLst>
              <a:ext uri="{FF2B5EF4-FFF2-40B4-BE49-F238E27FC236}">
                <a16:creationId xmlns:a16="http://schemas.microsoft.com/office/drawing/2014/main" id="{E22BB8C6-E33E-574C-9F28-342A0F190AE3}"/>
              </a:ext>
            </a:extLst>
          </p:cNvPr>
          <p:cNvSpPr/>
          <p:nvPr/>
        </p:nvSpPr>
        <p:spPr>
          <a:xfrm>
            <a:off x="7308304" y="757252"/>
            <a:ext cx="1728192" cy="642912"/>
          </a:xfrm>
          <a:prstGeom prst="wedgeRoundRectCallout">
            <a:avLst>
              <a:gd name="adj1" fmla="val -85443"/>
              <a:gd name="adj2" fmla="val -79861"/>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TS2 Risk Assessment</a:t>
            </a:r>
          </a:p>
        </p:txBody>
      </p:sp>
      <p:sp>
        <p:nvSpPr>
          <p:cNvPr id="16" name="Rounded Rectangular Callout 15">
            <a:extLst>
              <a:ext uri="{FF2B5EF4-FFF2-40B4-BE49-F238E27FC236}">
                <a16:creationId xmlns:a16="http://schemas.microsoft.com/office/drawing/2014/main" id="{A36FEFB9-6C1F-B049-8DC8-AF1B581746D0}"/>
              </a:ext>
            </a:extLst>
          </p:cNvPr>
          <p:cNvSpPr/>
          <p:nvPr/>
        </p:nvSpPr>
        <p:spPr>
          <a:xfrm>
            <a:off x="42698" y="1485613"/>
            <a:ext cx="2560802" cy="440580"/>
          </a:xfrm>
          <a:prstGeom prst="wedgeRoundRectCallout">
            <a:avLst>
              <a:gd name="adj1" fmla="val 158532"/>
              <a:gd name="adj2" fmla="val -75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Initiating Events Analysis</a:t>
            </a:r>
          </a:p>
        </p:txBody>
      </p:sp>
      <p:sp>
        <p:nvSpPr>
          <p:cNvPr id="17" name="Rounded Rectangular Callout 16">
            <a:extLst>
              <a:ext uri="{FF2B5EF4-FFF2-40B4-BE49-F238E27FC236}">
                <a16:creationId xmlns:a16="http://schemas.microsoft.com/office/drawing/2014/main" id="{929EFC2A-14BC-1447-BEBD-29A4FAA4541E}"/>
              </a:ext>
            </a:extLst>
          </p:cNvPr>
          <p:cNvSpPr/>
          <p:nvPr/>
        </p:nvSpPr>
        <p:spPr>
          <a:xfrm>
            <a:off x="42698" y="2024604"/>
            <a:ext cx="2560802" cy="440580"/>
          </a:xfrm>
          <a:prstGeom prst="wedgeRoundRectCallout">
            <a:avLst>
              <a:gd name="adj1" fmla="val 168125"/>
              <a:gd name="adj2" fmla="val -1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
        <p:nvSpPr>
          <p:cNvPr id="13" name="Rounded Rectangle 12">
            <a:extLst>
              <a:ext uri="{FF2B5EF4-FFF2-40B4-BE49-F238E27FC236}">
                <a16:creationId xmlns:a16="http://schemas.microsoft.com/office/drawing/2014/main" id="{CA54B34A-CA34-734E-9AA9-AEAD2BF15AE4}"/>
              </a:ext>
            </a:extLst>
          </p:cNvPr>
          <p:cNvSpPr/>
          <p:nvPr/>
        </p:nvSpPr>
        <p:spPr bwMode="auto">
          <a:xfrm>
            <a:off x="4382179" y="2842309"/>
            <a:ext cx="1872208" cy="836104"/>
          </a:xfrm>
          <a:prstGeom prst="roundRect">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rgbClr val="333333"/>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3756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SIL Verification – ESS-0478596</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25</a:t>
            </a:fld>
            <a:endParaRPr lang="sv-SE"/>
          </a:p>
        </p:txBody>
      </p:sp>
      <p:sp>
        <p:nvSpPr>
          <p:cNvPr id="3" name="Rectangle 2">
            <a:extLst>
              <a:ext uri="{FF2B5EF4-FFF2-40B4-BE49-F238E27FC236}">
                <a16:creationId xmlns:a16="http://schemas.microsoft.com/office/drawing/2014/main" id="{6D9BF50A-18EA-D64A-8FD9-1E63ED35D9B2}"/>
              </a:ext>
            </a:extLst>
          </p:cNvPr>
          <p:cNvSpPr/>
          <p:nvPr/>
        </p:nvSpPr>
        <p:spPr>
          <a:xfrm>
            <a:off x="359024" y="1700808"/>
            <a:ext cx="8784976" cy="1903726"/>
          </a:xfrm>
          <a:prstGeom prst="rect">
            <a:avLst/>
          </a:prstGeom>
        </p:spPr>
        <p:txBody>
          <a:bodyPr wrap="square">
            <a:spAutoFit/>
          </a:bodyPr>
          <a:lstStyle/>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SIL Verification of the TS2 PSS, conducted in accordance with IEC 61511.</a:t>
            </a:r>
          </a:p>
          <a:p>
            <a:pPr algn="just">
              <a:lnSpc>
                <a:spcPts val="1400"/>
              </a:lnSpc>
              <a:spcAft>
                <a:spcPts val="400"/>
              </a:spcAft>
            </a:pPr>
            <a:endParaRPr lang="en-GB" dirty="0">
              <a:latin typeface="Calibri" panose="020F0502020204030204" pitchFamily="34" charset="0"/>
              <a:ea typeface="Calibri" panose="020F0502020204030204" pitchFamily="34" charset="0"/>
              <a:cs typeface="Times New Roman" pitchFamily="2" charset="0"/>
            </a:endParaRP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The random hardware reliability, and minimum architecture in terms of hardware fault </a:t>
            </a: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tolerance of each SIF has been addressed, comprising input devices, logic modules, actuator </a:t>
            </a: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and final element devices.</a:t>
            </a:r>
          </a:p>
          <a:p>
            <a:pPr algn="just">
              <a:lnSpc>
                <a:spcPts val="1400"/>
              </a:lnSpc>
              <a:spcAft>
                <a:spcPts val="400"/>
              </a:spcAft>
            </a:pPr>
            <a:endParaRPr lang="en-GB" dirty="0">
              <a:latin typeface="Calibri" panose="020F0502020204030204" pitchFamily="34" charset="0"/>
              <a:ea typeface="Calibri" panose="020F0502020204030204" pitchFamily="34" charset="0"/>
              <a:cs typeface="Times New Roman" pitchFamily="2" charset="0"/>
            </a:endParaRP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Based on the test and maintenance strategy, the maximum allowable SIL for the SIF was </a:t>
            </a: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calculated and compared with the requirements identified by the SIL Determination report.</a:t>
            </a:r>
          </a:p>
        </p:txBody>
      </p:sp>
    </p:spTree>
    <p:extLst>
      <p:ext uri="{BB962C8B-B14F-4D97-AF65-F5344CB8AC3E}">
        <p14:creationId xmlns:p14="http://schemas.microsoft.com/office/powerpoint/2010/main" val="350489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SIL Verification – ESS-0478596 Summary of Results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26</a:t>
            </a:fld>
            <a:endParaRPr lang="sv-SE"/>
          </a:p>
        </p:txBody>
      </p:sp>
      <p:sp>
        <p:nvSpPr>
          <p:cNvPr id="3" name="Rectangle 2">
            <a:extLst>
              <a:ext uri="{FF2B5EF4-FFF2-40B4-BE49-F238E27FC236}">
                <a16:creationId xmlns:a16="http://schemas.microsoft.com/office/drawing/2014/main" id="{C9BD685C-82F7-D144-A46A-98E6382E1544}"/>
              </a:ext>
            </a:extLst>
          </p:cNvPr>
          <p:cNvSpPr/>
          <p:nvPr/>
        </p:nvSpPr>
        <p:spPr>
          <a:xfrm>
            <a:off x="453468" y="1628800"/>
            <a:ext cx="4042260" cy="369332"/>
          </a:xfrm>
          <a:prstGeom prst="rect">
            <a:avLst/>
          </a:prstGeom>
        </p:spPr>
        <p:txBody>
          <a:bodyPr wrap="none">
            <a:spAutoFit/>
          </a:bodyPr>
          <a:lstStyle/>
          <a:p>
            <a:pPr marL="633730" indent="-633730">
              <a:spcAft>
                <a:spcPts val="1000"/>
              </a:spcAft>
            </a:pPr>
            <a:r>
              <a:rPr lang="en-GB" b="1" dirty="0">
                <a:latin typeface="Calibri" panose="020F0502020204030204" pitchFamily="34" charset="0"/>
                <a:ea typeface="Calibri" panose="020F0502020204030204" pitchFamily="34" charset="0"/>
                <a:cs typeface="Times New Roman" pitchFamily="2" charset="0"/>
              </a:rPr>
              <a:t>Summary of Results – LOW Demand SIFs</a:t>
            </a:r>
          </a:p>
        </p:txBody>
      </p:sp>
      <p:graphicFrame>
        <p:nvGraphicFramePr>
          <p:cNvPr id="5" name="Table 4">
            <a:extLst>
              <a:ext uri="{FF2B5EF4-FFF2-40B4-BE49-F238E27FC236}">
                <a16:creationId xmlns:a16="http://schemas.microsoft.com/office/drawing/2014/main" id="{28D3A213-3746-3D47-8AE5-915E7518DA9F}"/>
              </a:ext>
            </a:extLst>
          </p:cNvPr>
          <p:cNvGraphicFramePr>
            <a:graphicFrameLocks noGrp="1"/>
          </p:cNvGraphicFramePr>
          <p:nvPr>
            <p:extLst>
              <p:ext uri="{D42A27DB-BD31-4B8C-83A1-F6EECF244321}">
                <p14:modId xmlns:p14="http://schemas.microsoft.com/office/powerpoint/2010/main" val="2206009152"/>
              </p:ext>
            </p:extLst>
          </p:nvPr>
        </p:nvGraphicFramePr>
        <p:xfrm>
          <a:off x="453470" y="2132856"/>
          <a:ext cx="8233330" cy="1846072"/>
        </p:xfrm>
        <a:graphic>
          <a:graphicData uri="http://schemas.openxmlformats.org/drawingml/2006/table">
            <a:tbl>
              <a:tblPr firstRow="1" firstCol="1" bandRow="1">
                <a:tableStyleId>{5C22544A-7EE6-4342-B048-85BDC9FD1C3A}</a:tableStyleId>
              </a:tblPr>
              <a:tblGrid>
                <a:gridCol w="1534718">
                  <a:extLst>
                    <a:ext uri="{9D8B030D-6E8A-4147-A177-3AD203B41FA5}">
                      <a16:colId xmlns:a16="http://schemas.microsoft.com/office/drawing/2014/main" val="394215613"/>
                    </a:ext>
                  </a:extLst>
                </a:gridCol>
                <a:gridCol w="1297588">
                  <a:extLst>
                    <a:ext uri="{9D8B030D-6E8A-4147-A177-3AD203B41FA5}">
                      <a16:colId xmlns:a16="http://schemas.microsoft.com/office/drawing/2014/main" val="653424535"/>
                    </a:ext>
                  </a:extLst>
                </a:gridCol>
                <a:gridCol w="866078">
                  <a:extLst>
                    <a:ext uri="{9D8B030D-6E8A-4147-A177-3AD203B41FA5}">
                      <a16:colId xmlns:a16="http://schemas.microsoft.com/office/drawing/2014/main" val="1882044177"/>
                    </a:ext>
                  </a:extLst>
                </a:gridCol>
                <a:gridCol w="1054355">
                  <a:extLst>
                    <a:ext uri="{9D8B030D-6E8A-4147-A177-3AD203B41FA5}">
                      <a16:colId xmlns:a16="http://schemas.microsoft.com/office/drawing/2014/main" val="1805422619"/>
                    </a:ext>
                  </a:extLst>
                </a:gridCol>
                <a:gridCol w="1099134">
                  <a:extLst>
                    <a:ext uri="{9D8B030D-6E8A-4147-A177-3AD203B41FA5}">
                      <a16:colId xmlns:a16="http://schemas.microsoft.com/office/drawing/2014/main" val="672781626"/>
                    </a:ext>
                  </a:extLst>
                </a:gridCol>
                <a:gridCol w="1465512">
                  <a:extLst>
                    <a:ext uri="{9D8B030D-6E8A-4147-A177-3AD203B41FA5}">
                      <a16:colId xmlns:a16="http://schemas.microsoft.com/office/drawing/2014/main" val="2335485448"/>
                    </a:ext>
                  </a:extLst>
                </a:gridCol>
                <a:gridCol w="915945">
                  <a:extLst>
                    <a:ext uri="{9D8B030D-6E8A-4147-A177-3AD203B41FA5}">
                      <a16:colId xmlns:a16="http://schemas.microsoft.com/office/drawing/2014/main" val="480702879"/>
                    </a:ext>
                  </a:extLst>
                </a:gridCol>
              </a:tblGrid>
              <a:tr h="0">
                <a:tc>
                  <a:txBody>
                    <a:bodyPr/>
                    <a:lstStyle/>
                    <a:p>
                      <a:pPr algn="ctr">
                        <a:lnSpc>
                          <a:spcPts val="1400"/>
                        </a:lnSpc>
                        <a:spcAft>
                          <a:spcPts val="1200"/>
                        </a:spcAft>
                      </a:pPr>
                      <a:r>
                        <a:rPr lang="en-GB" sz="1000" dirty="0">
                          <a:effectLst/>
                        </a:rPr>
                        <a:t>SIF Tag</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Hazardous Event (Deviation)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PFD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PFD Achieved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Selected SIL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Max Allowable SIL (Arch. Constraints)</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Result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2569602539"/>
                  </a:ext>
                </a:extLst>
              </a:tr>
              <a:tr h="0">
                <a:tc>
                  <a:txBody>
                    <a:bodyPr/>
                    <a:lstStyle/>
                    <a:p>
                      <a:pPr algn="l">
                        <a:lnSpc>
                          <a:spcPts val="1400"/>
                        </a:lnSpc>
                        <a:spcAft>
                          <a:spcPts val="1200"/>
                        </a:spcAft>
                      </a:pPr>
                      <a:r>
                        <a:rPr lang="en-GB" sz="1000">
                          <a:effectLst/>
                        </a:rPr>
                        <a:t>TS2PSS_SIF1 – Emergency Switch-off Button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a:effectLst/>
                        </a:rPr>
                        <a:t>TS2 operation started by mistake</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dirty="0">
                          <a:effectLst/>
                        </a:rPr>
                        <a:t>2.8E-2</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2.2E-4</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1</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Passed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1561141389"/>
                  </a:ext>
                </a:extLst>
              </a:tr>
              <a:tr h="0">
                <a:tc>
                  <a:txBody>
                    <a:bodyPr/>
                    <a:lstStyle/>
                    <a:p>
                      <a:pPr algn="l">
                        <a:lnSpc>
                          <a:spcPts val="1400"/>
                        </a:lnSpc>
                        <a:spcAft>
                          <a:spcPts val="1200"/>
                        </a:spcAft>
                      </a:pPr>
                      <a:r>
                        <a:rPr lang="en-GB" sz="1000">
                          <a:effectLst/>
                        </a:rPr>
                        <a:t>TS2PSS_SIF2 – Interlock on Intrusion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a:effectLst/>
                        </a:rPr>
                        <a:t>Intrusion into TS2 bunker</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1.0E-3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4.9E-5</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Passed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3747649419"/>
                  </a:ext>
                </a:extLst>
              </a:tr>
              <a:tr h="0">
                <a:tc>
                  <a:txBody>
                    <a:bodyPr/>
                    <a:lstStyle/>
                    <a:p>
                      <a:pPr algn="l">
                        <a:lnSpc>
                          <a:spcPts val="1400"/>
                        </a:lnSpc>
                        <a:spcAft>
                          <a:spcPts val="1200"/>
                        </a:spcAft>
                      </a:pPr>
                      <a:r>
                        <a:rPr lang="en-GB" sz="1000">
                          <a:effectLst/>
                        </a:rPr>
                        <a:t>TS2PSS_SIF5 – Interlock on Waveguide during Klystron Testing</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dirty="0">
                          <a:effectLst/>
                        </a:rPr>
                        <a:t>High RF during Klystron testing</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1.0E-3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5.9E-4</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dirty="0">
                          <a:effectLst/>
                        </a:rPr>
                        <a:t>Passed</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1121899584"/>
                  </a:ext>
                </a:extLst>
              </a:tr>
            </a:tbl>
          </a:graphicData>
        </a:graphic>
      </p:graphicFrame>
      <p:sp>
        <p:nvSpPr>
          <p:cNvPr id="6" name="Rectangle 5">
            <a:extLst>
              <a:ext uri="{FF2B5EF4-FFF2-40B4-BE49-F238E27FC236}">
                <a16:creationId xmlns:a16="http://schemas.microsoft.com/office/drawing/2014/main" id="{89D967CF-623E-C84A-B313-8C0067F4E522}"/>
              </a:ext>
            </a:extLst>
          </p:cNvPr>
          <p:cNvSpPr/>
          <p:nvPr/>
        </p:nvSpPr>
        <p:spPr>
          <a:xfrm>
            <a:off x="457081" y="4294696"/>
            <a:ext cx="4138890"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cs typeface="Times New Roman" pitchFamily="2" charset="0"/>
              </a:rPr>
              <a:t>Summary of Results – HIGH Demand SIFs</a:t>
            </a:r>
            <a:r>
              <a:rPr lang="en-GB" b="1" dirty="0"/>
              <a:t> </a:t>
            </a:r>
          </a:p>
        </p:txBody>
      </p:sp>
      <p:graphicFrame>
        <p:nvGraphicFramePr>
          <p:cNvPr id="7" name="Table 6">
            <a:extLst>
              <a:ext uri="{FF2B5EF4-FFF2-40B4-BE49-F238E27FC236}">
                <a16:creationId xmlns:a16="http://schemas.microsoft.com/office/drawing/2014/main" id="{728A446D-BA37-7C4A-8EDB-319963D80D37}"/>
              </a:ext>
            </a:extLst>
          </p:cNvPr>
          <p:cNvGraphicFramePr>
            <a:graphicFrameLocks noGrp="1"/>
          </p:cNvGraphicFramePr>
          <p:nvPr>
            <p:extLst>
              <p:ext uri="{D42A27DB-BD31-4B8C-83A1-F6EECF244321}">
                <p14:modId xmlns:p14="http://schemas.microsoft.com/office/powerpoint/2010/main" val="2619234980"/>
              </p:ext>
            </p:extLst>
          </p:nvPr>
        </p:nvGraphicFramePr>
        <p:xfrm>
          <a:off x="453468" y="4696726"/>
          <a:ext cx="8233332" cy="1659624"/>
        </p:xfrm>
        <a:graphic>
          <a:graphicData uri="http://schemas.openxmlformats.org/drawingml/2006/table">
            <a:tbl>
              <a:tblPr firstRow="1" firstCol="1" bandRow="1">
                <a:tableStyleId>{5C22544A-7EE6-4342-B048-85BDC9FD1C3A}</a:tableStyleId>
              </a:tblPr>
              <a:tblGrid>
                <a:gridCol w="1534718">
                  <a:extLst>
                    <a:ext uri="{9D8B030D-6E8A-4147-A177-3AD203B41FA5}">
                      <a16:colId xmlns:a16="http://schemas.microsoft.com/office/drawing/2014/main" val="679260548"/>
                    </a:ext>
                  </a:extLst>
                </a:gridCol>
                <a:gridCol w="1297589">
                  <a:extLst>
                    <a:ext uri="{9D8B030D-6E8A-4147-A177-3AD203B41FA5}">
                      <a16:colId xmlns:a16="http://schemas.microsoft.com/office/drawing/2014/main" val="3572107860"/>
                    </a:ext>
                  </a:extLst>
                </a:gridCol>
                <a:gridCol w="866077">
                  <a:extLst>
                    <a:ext uri="{9D8B030D-6E8A-4147-A177-3AD203B41FA5}">
                      <a16:colId xmlns:a16="http://schemas.microsoft.com/office/drawing/2014/main" val="901978767"/>
                    </a:ext>
                  </a:extLst>
                </a:gridCol>
                <a:gridCol w="1054355">
                  <a:extLst>
                    <a:ext uri="{9D8B030D-6E8A-4147-A177-3AD203B41FA5}">
                      <a16:colId xmlns:a16="http://schemas.microsoft.com/office/drawing/2014/main" val="1309777093"/>
                    </a:ext>
                  </a:extLst>
                </a:gridCol>
                <a:gridCol w="1099134">
                  <a:extLst>
                    <a:ext uri="{9D8B030D-6E8A-4147-A177-3AD203B41FA5}">
                      <a16:colId xmlns:a16="http://schemas.microsoft.com/office/drawing/2014/main" val="2519189486"/>
                    </a:ext>
                  </a:extLst>
                </a:gridCol>
                <a:gridCol w="1465513">
                  <a:extLst>
                    <a:ext uri="{9D8B030D-6E8A-4147-A177-3AD203B41FA5}">
                      <a16:colId xmlns:a16="http://schemas.microsoft.com/office/drawing/2014/main" val="1140015450"/>
                    </a:ext>
                  </a:extLst>
                </a:gridCol>
                <a:gridCol w="915946">
                  <a:extLst>
                    <a:ext uri="{9D8B030D-6E8A-4147-A177-3AD203B41FA5}">
                      <a16:colId xmlns:a16="http://schemas.microsoft.com/office/drawing/2014/main" val="366071151"/>
                    </a:ext>
                  </a:extLst>
                </a:gridCol>
              </a:tblGrid>
              <a:tr h="430778">
                <a:tc>
                  <a:txBody>
                    <a:bodyPr/>
                    <a:lstStyle/>
                    <a:p>
                      <a:pPr algn="ctr">
                        <a:lnSpc>
                          <a:spcPts val="1400"/>
                        </a:lnSpc>
                        <a:spcAft>
                          <a:spcPts val="1200"/>
                        </a:spcAft>
                      </a:pPr>
                      <a:r>
                        <a:rPr lang="en-GB" sz="1000">
                          <a:effectLst/>
                        </a:rPr>
                        <a:t>SIF Tag</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Hazardous Event (Deviation)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PFH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PFH Achieved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Selected SIL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Max Allowable SIL (Arch. Constraints)</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Result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502459244"/>
                  </a:ext>
                </a:extLst>
              </a:tr>
              <a:tr h="614423">
                <a:tc>
                  <a:txBody>
                    <a:bodyPr/>
                    <a:lstStyle/>
                    <a:p>
                      <a:pPr algn="l">
                        <a:lnSpc>
                          <a:spcPts val="1400"/>
                        </a:lnSpc>
                        <a:spcAft>
                          <a:spcPts val="1200"/>
                        </a:spcAft>
                      </a:pPr>
                      <a:r>
                        <a:rPr lang="en-GB" sz="1000">
                          <a:effectLst/>
                        </a:rPr>
                        <a:t>TS2PSS_SIF3 – Interlock on Permit Key</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a:effectLst/>
                        </a:rPr>
                        <a:t>TS2 operation started by mistake</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3.7E-6</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2.5E-8</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1</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dirty="0">
                          <a:effectLst/>
                        </a:rPr>
                        <a:t>SIL 2</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Passed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3098478157"/>
                  </a:ext>
                </a:extLst>
              </a:tr>
              <a:tr h="614423">
                <a:tc>
                  <a:txBody>
                    <a:bodyPr/>
                    <a:lstStyle/>
                    <a:p>
                      <a:pPr algn="l">
                        <a:lnSpc>
                          <a:spcPts val="1400"/>
                        </a:lnSpc>
                        <a:spcAft>
                          <a:spcPts val="1200"/>
                        </a:spcAft>
                      </a:pPr>
                      <a:r>
                        <a:rPr lang="en-GB" sz="1000">
                          <a:effectLst/>
                        </a:rPr>
                        <a:t>TS2PSS_SIF4 – Personnel Access Door Lock</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dirty="0">
                          <a:effectLst/>
                        </a:rPr>
                        <a:t>Intrusion into TS2 bunker</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1.1E-7</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1.1E-7</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dirty="0">
                          <a:effectLst/>
                        </a:rPr>
                        <a:t>Passed</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1834154284"/>
                  </a:ext>
                </a:extLst>
              </a:tr>
            </a:tbl>
          </a:graphicData>
        </a:graphic>
      </p:graphicFrame>
    </p:spTree>
    <p:extLst>
      <p:ext uri="{BB962C8B-B14F-4D97-AF65-F5344CB8AC3E}">
        <p14:creationId xmlns:p14="http://schemas.microsoft.com/office/powerpoint/2010/main" val="965926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TS2 PSS Safety Analysis </a:t>
            </a:r>
            <a:br>
              <a:rPr lang="en-GB" dirty="0"/>
            </a:br>
            <a:r>
              <a:rPr lang="en-GB" dirty="0"/>
              <a:t>Example - Failure to remove waveguide</a:t>
            </a:r>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2019-04-09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TS2 PSS Critical Design Review</a:t>
            </a:r>
            <a:endParaRPr lang="en-GB" sz="1200" dirty="0"/>
          </a:p>
        </p:txBody>
      </p:sp>
    </p:spTree>
    <p:extLst>
      <p:ext uri="{BB962C8B-B14F-4D97-AF65-F5344CB8AC3E}">
        <p14:creationId xmlns:p14="http://schemas.microsoft.com/office/powerpoint/2010/main" val="294109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IE Analysis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28</a:t>
            </a:fld>
            <a:endParaRPr lang="sv-SE"/>
          </a:p>
        </p:txBody>
      </p:sp>
      <p:sp>
        <p:nvSpPr>
          <p:cNvPr id="7" name="Rectangle 6">
            <a:extLst>
              <a:ext uri="{FF2B5EF4-FFF2-40B4-BE49-F238E27FC236}">
                <a16:creationId xmlns:a16="http://schemas.microsoft.com/office/drawing/2014/main" id="{666D47AE-9E7D-F347-84EF-F02251B3A266}"/>
              </a:ext>
            </a:extLst>
          </p:cNvPr>
          <p:cNvSpPr/>
          <p:nvPr/>
        </p:nvSpPr>
        <p:spPr>
          <a:xfrm>
            <a:off x="2915816" y="2292103"/>
            <a:ext cx="5513783" cy="1347805"/>
          </a:xfrm>
          <a:prstGeom prst="rect">
            <a:avLst/>
          </a:prstGeom>
        </p:spPr>
        <p:txBody>
          <a:bodyPr wrap="square">
            <a:spAutoFit/>
          </a:bodyPr>
          <a:lstStyle/>
          <a:p>
            <a:pPr lvl="0" algn="just">
              <a:lnSpc>
                <a:spcPct val="115000"/>
              </a:lnSpc>
              <a:spcAft>
                <a:spcPts val="1000"/>
              </a:spcAft>
            </a:pPr>
            <a:r>
              <a:rPr lang="en-GB" b="1" i="1" dirty="0">
                <a:latin typeface="Calibri" panose="020F0502020204030204" pitchFamily="34" charset="0"/>
                <a:ea typeface="Calibri" panose="020F0502020204030204" pitchFamily="34" charset="0"/>
                <a:cs typeface="Arial" panose="020B0604020202020204" pitchFamily="34" charset="0"/>
              </a:rPr>
              <a:t>3.   TS2PSS_REQG3: </a:t>
            </a:r>
            <a:r>
              <a:rPr lang="en-GB" i="1" dirty="0">
                <a:latin typeface="Calibri" panose="020F0502020204030204" pitchFamily="34" charset="0"/>
                <a:ea typeface="Calibri" panose="020F0502020204030204" pitchFamily="34" charset="0"/>
                <a:cs typeface="Arial" panose="020B0604020202020204" pitchFamily="34" charset="0"/>
              </a:rPr>
              <a:t>TS2 PSS </a:t>
            </a:r>
            <a:r>
              <a:rPr lang="en-GB" b="1" i="1" dirty="0">
                <a:latin typeface="Calibri" panose="020F0502020204030204" pitchFamily="34" charset="0"/>
                <a:ea typeface="Calibri" panose="020F0502020204030204" pitchFamily="34" charset="0"/>
                <a:cs typeface="Arial" panose="020B0604020202020204" pitchFamily="34" charset="0"/>
              </a:rPr>
              <a:t>shall</a:t>
            </a:r>
            <a:r>
              <a:rPr lang="en-GB" i="1" dirty="0">
                <a:latin typeface="Calibri" panose="020F0502020204030204" pitchFamily="34" charset="0"/>
                <a:ea typeface="Calibri" panose="020F0502020204030204" pitchFamily="34" charset="0"/>
                <a:cs typeface="Arial" panose="020B0604020202020204" pitchFamily="34" charset="0"/>
              </a:rPr>
              <a:t> interface the RF waveguide during the Klystron testing outside of the TS2 bunker to ensure that the RF power to CM is disconnected.</a:t>
            </a:r>
            <a:endParaRPr lang="en-GB"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8A72002-0392-5049-8DA3-6DF32BE2D687}"/>
              </a:ext>
            </a:extLst>
          </p:cNvPr>
          <p:cNvSpPr/>
          <p:nvPr/>
        </p:nvSpPr>
        <p:spPr>
          <a:xfrm>
            <a:off x="2915816" y="1544208"/>
            <a:ext cx="5513783" cy="621324"/>
          </a:xfrm>
          <a:prstGeom prst="rect">
            <a:avLst/>
          </a:prstGeom>
        </p:spPr>
        <p:txBody>
          <a:bodyPr wrap="square">
            <a:spAutoFit/>
          </a:bodyPr>
          <a:lstStyle/>
          <a:p>
            <a:pPr algn="just">
              <a:lnSpc>
                <a:spcPts val="1400"/>
              </a:lnSpc>
              <a:spcAft>
                <a:spcPts val="1200"/>
              </a:spcAft>
            </a:pPr>
            <a:r>
              <a:rPr lang="en-GB" dirty="0">
                <a:latin typeface="Calibri" panose="020F0502020204030204" pitchFamily="34" charset="0"/>
                <a:ea typeface="Calibri" panose="020F0502020204030204" pitchFamily="34" charset="0"/>
                <a:cs typeface="Arial" panose="020B0604020202020204" pitchFamily="34" charset="0"/>
              </a:rPr>
              <a:t>The overall safety requirements for the TS2 PSS have</a:t>
            </a:r>
          </a:p>
          <a:p>
            <a:pPr algn="just">
              <a:lnSpc>
                <a:spcPts val="1400"/>
              </a:lnSpc>
              <a:spcAft>
                <a:spcPts val="1200"/>
              </a:spcAft>
            </a:pPr>
            <a:r>
              <a:rPr lang="en-GB" dirty="0">
                <a:latin typeface="Calibri" panose="020F0502020204030204" pitchFamily="34" charset="0"/>
                <a:ea typeface="Calibri" panose="020F0502020204030204" pitchFamily="34" charset="0"/>
                <a:cs typeface="Arial" panose="020B0604020202020204" pitchFamily="34" charset="0"/>
              </a:rPr>
              <a:t>been derived from the Risk Assessment.</a:t>
            </a:r>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TS2 Risk Assessment</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2966005"/>
            <a:ext cx="10081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79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IE Analysis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29</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725144"/>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Initiating Events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5049180"/>
            <a:ext cx="10081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681D407C-2A62-6C4D-8EF1-046458428594}"/>
              </a:ext>
            </a:extLst>
          </p:cNvPr>
          <p:cNvGraphicFramePr>
            <a:graphicFrameLocks noGrp="1"/>
          </p:cNvGraphicFramePr>
          <p:nvPr>
            <p:extLst>
              <p:ext uri="{D42A27DB-BD31-4B8C-83A1-F6EECF244321}">
                <p14:modId xmlns:p14="http://schemas.microsoft.com/office/powerpoint/2010/main" val="943531187"/>
              </p:ext>
            </p:extLst>
          </p:nvPr>
        </p:nvGraphicFramePr>
        <p:xfrm>
          <a:off x="2771800" y="3212976"/>
          <a:ext cx="5513782" cy="2801054"/>
        </p:xfrm>
        <a:graphic>
          <a:graphicData uri="http://schemas.openxmlformats.org/drawingml/2006/table">
            <a:tbl>
              <a:tblPr firstRow="1" firstCol="1" bandRow="1">
                <a:tableStyleId>{5C22544A-7EE6-4342-B048-85BDC9FD1C3A}</a:tableStyleId>
              </a:tblPr>
              <a:tblGrid>
                <a:gridCol w="890396">
                  <a:extLst>
                    <a:ext uri="{9D8B030D-6E8A-4147-A177-3AD203B41FA5}">
                      <a16:colId xmlns:a16="http://schemas.microsoft.com/office/drawing/2014/main" val="1454808766"/>
                    </a:ext>
                  </a:extLst>
                </a:gridCol>
                <a:gridCol w="892918">
                  <a:extLst>
                    <a:ext uri="{9D8B030D-6E8A-4147-A177-3AD203B41FA5}">
                      <a16:colId xmlns:a16="http://schemas.microsoft.com/office/drawing/2014/main" val="3474918267"/>
                    </a:ext>
                  </a:extLst>
                </a:gridCol>
                <a:gridCol w="1068098">
                  <a:extLst>
                    <a:ext uri="{9D8B030D-6E8A-4147-A177-3AD203B41FA5}">
                      <a16:colId xmlns:a16="http://schemas.microsoft.com/office/drawing/2014/main" val="1268827045"/>
                    </a:ext>
                  </a:extLst>
                </a:gridCol>
                <a:gridCol w="2662370">
                  <a:extLst>
                    <a:ext uri="{9D8B030D-6E8A-4147-A177-3AD203B41FA5}">
                      <a16:colId xmlns:a16="http://schemas.microsoft.com/office/drawing/2014/main" val="3565460406"/>
                    </a:ext>
                  </a:extLst>
                </a:gridCol>
              </a:tblGrid>
              <a:tr h="489654">
                <a:tc>
                  <a:txBody>
                    <a:bodyPr/>
                    <a:lstStyle/>
                    <a:p>
                      <a:pPr algn="ctr">
                        <a:lnSpc>
                          <a:spcPts val="1400"/>
                        </a:lnSpc>
                        <a:spcAft>
                          <a:spcPts val="0"/>
                        </a:spcAft>
                      </a:pPr>
                      <a:r>
                        <a:rPr lang="en-GB" sz="1200" dirty="0">
                          <a:effectLst/>
                        </a:rPr>
                        <a:t>IE ID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RA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IEs Register</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IE Description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8322511"/>
                  </a:ext>
                </a:extLst>
              </a:tr>
              <a:tr h="489654">
                <a:tc>
                  <a:txBody>
                    <a:bodyPr/>
                    <a:lstStyle/>
                    <a:p>
                      <a:pPr>
                        <a:lnSpc>
                          <a:spcPts val="1400"/>
                        </a:lnSpc>
                        <a:spcAft>
                          <a:spcPts val="0"/>
                        </a:spcAft>
                      </a:pPr>
                      <a:r>
                        <a:rPr lang="en-GB" sz="1200">
                          <a:effectLst/>
                        </a:rPr>
                        <a:t>TS2PSS_IE1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1.1.1a, 1.1.1b,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a:effectLst/>
                        </a:rPr>
                        <a:t>TS2 operation (i.e. RF is delivered to CM under testing) inadvertently started</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34260736"/>
                  </a:ext>
                </a:extLst>
              </a:tr>
              <a:tr h="489654">
                <a:tc>
                  <a:txBody>
                    <a:bodyPr/>
                    <a:lstStyle/>
                    <a:p>
                      <a:pPr>
                        <a:lnSpc>
                          <a:spcPts val="1400"/>
                        </a:lnSpc>
                        <a:spcAft>
                          <a:spcPts val="0"/>
                        </a:spcAft>
                      </a:pPr>
                      <a:r>
                        <a:rPr lang="en-GB" sz="1200" dirty="0">
                          <a:effectLst/>
                        </a:rPr>
                        <a:t>TS2PSS_IE2</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1.1.2a, 1.1.2b,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dirty="0">
                          <a:effectLst/>
                        </a:rPr>
                        <a:t>Intrusion into TS2 bunker area during TS2 operation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4012304"/>
                  </a:ext>
                </a:extLst>
              </a:tr>
              <a:tr h="489654">
                <a:tc>
                  <a:txBody>
                    <a:bodyPr/>
                    <a:lstStyle/>
                    <a:p>
                      <a:pPr>
                        <a:lnSpc>
                          <a:spcPts val="1400"/>
                        </a:lnSpc>
                        <a:spcAft>
                          <a:spcPts val="0"/>
                        </a:spcAft>
                      </a:pPr>
                      <a:r>
                        <a:rPr lang="en-GB" sz="1200" dirty="0">
                          <a:solidFill>
                            <a:schemeClr val="tx1"/>
                          </a:solidFill>
                          <a:effectLst/>
                        </a:rPr>
                        <a:t>TS2PSS_IE3</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alpha val="26000"/>
                      </a:srgbClr>
                    </a:solidFill>
                  </a:tcPr>
                </a:tc>
                <a:tc>
                  <a:txBody>
                    <a:bodyPr/>
                    <a:lstStyle/>
                    <a:p>
                      <a:pPr>
                        <a:lnSpc>
                          <a:spcPts val="1400"/>
                        </a:lnSpc>
                        <a:spcAft>
                          <a:spcPts val="0"/>
                        </a:spcAft>
                      </a:pPr>
                      <a:r>
                        <a:rPr lang="en-GB" sz="1200" dirty="0">
                          <a:solidFill>
                            <a:schemeClr val="tx1"/>
                          </a:solidFill>
                          <a:effectLst/>
                        </a:rPr>
                        <a:t>1.1.4a, 1.1.4b, 1.16.1</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alpha val="26000"/>
                      </a:srgbClr>
                    </a:solidFill>
                  </a:tcPr>
                </a:tc>
                <a:tc>
                  <a:txBody>
                    <a:bodyPr/>
                    <a:lstStyle/>
                    <a:p>
                      <a:pPr>
                        <a:lnSpc>
                          <a:spcPts val="1400"/>
                        </a:lnSpc>
                        <a:spcAft>
                          <a:spcPts val="0"/>
                        </a:spcAft>
                      </a:pPr>
                      <a:r>
                        <a:rPr lang="en-GB" sz="1200" dirty="0">
                          <a:solidFill>
                            <a:schemeClr val="tx1"/>
                          </a:solidFill>
                          <a:effectLst/>
                        </a:rPr>
                        <a:t>TS2_HAZ1, TS2_HAZ2</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alpha val="26000"/>
                      </a:srgbClr>
                    </a:solidFill>
                  </a:tcP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dirty="0">
                          <a:solidFill>
                            <a:schemeClr val="tx1"/>
                          </a:solidFill>
                          <a:effectLst/>
                        </a:rPr>
                        <a:t>Failure to remove removable part of RF waveguide before the Klystron test</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FF00">
                        <a:alpha val="26000"/>
                      </a:srgbClr>
                    </a:solidFill>
                  </a:tcPr>
                </a:tc>
                <a:extLst>
                  <a:ext uri="{0D108BD9-81ED-4DB2-BD59-A6C34878D82A}">
                    <a16:rowId xmlns:a16="http://schemas.microsoft.com/office/drawing/2014/main" val="3423417651"/>
                  </a:ext>
                </a:extLst>
              </a:tr>
              <a:tr h="244827">
                <a:tc>
                  <a:txBody>
                    <a:bodyPr/>
                    <a:lstStyle/>
                    <a:p>
                      <a:pPr>
                        <a:lnSpc>
                          <a:spcPts val="1400"/>
                        </a:lnSpc>
                        <a:spcAft>
                          <a:spcPts val="0"/>
                        </a:spcAft>
                      </a:pPr>
                      <a:r>
                        <a:rPr lang="en-GB" sz="1200">
                          <a:effectLst/>
                        </a:rPr>
                        <a:t>TS2PSS_IE4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1.5.1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Release of Helium within the bunker due to equipment failure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216023"/>
                  </a:ext>
                </a:extLst>
              </a:tr>
              <a:tr h="244827">
                <a:tc>
                  <a:txBody>
                    <a:bodyPr/>
                    <a:lstStyle/>
                    <a:p>
                      <a:pPr>
                        <a:lnSpc>
                          <a:spcPts val="1400"/>
                        </a:lnSpc>
                        <a:spcAft>
                          <a:spcPts val="0"/>
                        </a:spcAft>
                      </a:pPr>
                      <a:r>
                        <a:rPr lang="en-GB" sz="1200">
                          <a:effectLst/>
                        </a:rPr>
                        <a:t>TS2PSS_IE5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dirty="0">
                          <a:effectLst/>
                        </a:rPr>
                        <a:t>High radiation outside TS2 bunker during TS2 operation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57187608"/>
                  </a:ext>
                </a:extLst>
              </a:tr>
            </a:tbl>
          </a:graphicData>
        </a:graphic>
      </p:graphicFrame>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TS2 Risk Assessment</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14351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E80A81E-B0D3-5746-A799-D8A7A58844EC}"/>
              </a:ext>
            </a:extLst>
          </p:cNvPr>
          <p:cNvSpPr/>
          <p:nvPr/>
        </p:nvSpPr>
        <p:spPr>
          <a:xfrm>
            <a:off x="2771800" y="1597955"/>
            <a:ext cx="3598101" cy="287899"/>
          </a:xfrm>
          <a:prstGeom prst="rect">
            <a:avLst/>
          </a:prstGeom>
        </p:spPr>
        <p:txBody>
          <a:bodyPr wrap="none">
            <a:spAutoFit/>
          </a:bodyPr>
          <a:lstStyle/>
          <a:p>
            <a:pPr algn="just">
              <a:lnSpc>
                <a:spcPts val="1400"/>
              </a:lnSpc>
              <a:spcAft>
                <a:spcPts val="1200"/>
              </a:spcAft>
            </a:pPr>
            <a:r>
              <a:rPr lang="en-GB" dirty="0">
                <a:latin typeface="Calibri" panose="020F0502020204030204" pitchFamily="34" charset="0"/>
                <a:ea typeface="Calibri" panose="020F0502020204030204" pitchFamily="34" charset="0"/>
                <a:cs typeface="Arial" panose="020B0604020202020204" pitchFamily="34" charset="0"/>
              </a:rPr>
              <a:t>Identification of the Initiating events</a:t>
            </a:r>
          </a:p>
        </p:txBody>
      </p:sp>
    </p:spTree>
    <p:extLst>
      <p:ext uri="{BB962C8B-B14F-4D97-AF65-F5344CB8AC3E}">
        <p14:creationId xmlns:p14="http://schemas.microsoft.com/office/powerpoint/2010/main" val="29346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9A7B-DFCC-6746-AF46-B57002C5B11D}"/>
              </a:ext>
            </a:extLst>
          </p:cNvPr>
          <p:cNvSpPr>
            <a:spLocks noGrp="1"/>
          </p:cNvSpPr>
          <p:nvPr>
            <p:ph type="title"/>
          </p:nvPr>
        </p:nvSpPr>
        <p:spPr/>
        <p:txBody>
          <a:bodyPr/>
          <a:lstStyle/>
          <a:p>
            <a:r>
              <a:rPr lang="en-GB" dirty="0"/>
              <a:t>Welcome </a:t>
            </a:r>
          </a:p>
        </p:txBody>
      </p:sp>
      <p:sp>
        <p:nvSpPr>
          <p:cNvPr id="3" name="Content Placeholder 2">
            <a:extLst>
              <a:ext uri="{FF2B5EF4-FFF2-40B4-BE49-F238E27FC236}">
                <a16:creationId xmlns:a16="http://schemas.microsoft.com/office/drawing/2014/main" id="{A61C1953-F4F2-D54F-B898-02116647E71A}"/>
              </a:ext>
            </a:extLst>
          </p:cNvPr>
          <p:cNvSpPr>
            <a:spLocks noGrp="1"/>
          </p:cNvSpPr>
          <p:nvPr>
            <p:ph idx="1"/>
          </p:nvPr>
        </p:nvSpPr>
        <p:spPr>
          <a:xfrm>
            <a:off x="457200" y="1600200"/>
            <a:ext cx="8229600" cy="4756149"/>
          </a:xfrm>
        </p:spPr>
        <p:txBody>
          <a:bodyPr>
            <a:noAutofit/>
          </a:bodyPr>
          <a:lstStyle/>
          <a:p>
            <a:pPr marL="0" indent="0" algn="ctr">
              <a:buNone/>
            </a:pPr>
            <a:r>
              <a:rPr lang="en-GB" sz="1400" b="1" dirty="0"/>
              <a:t>Thank you everyone for attending today’s CDR for the TS2 PSS.</a:t>
            </a:r>
          </a:p>
          <a:p>
            <a:pPr marL="0" indent="0">
              <a:buNone/>
            </a:pPr>
            <a:endParaRPr lang="en-GB" sz="1400" dirty="0"/>
          </a:p>
          <a:p>
            <a:pPr marL="0" indent="0">
              <a:buNone/>
            </a:pPr>
            <a:r>
              <a:rPr lang="en-GB" sz="1400" b="1" dirty="0"/>
              <a:t>Critical Design Review (CDR)</a:t>
            </a:r>
          </a:p>
          <a:p>
            <a:r>
              <a:rPr lang="en-GB" sz="1400" dirty="0"/>
              <a:t>The CDR verifies that the specified requirements are met by the detailed design. A CDR demonstrates that the maturity of the design is appropriate to proceed into implementation and installation.</a:t>
            </a:r>
          </a:p>
          <a:p>
            <a:endParaRPr lang="en-GB" sz="1400" dirty="0"/>
          </a:p>
          <a:p>
            <a:pPr lvl="0"/>
            <a:r>
              <a:rPr lang="en-GB" sz="1400" dirty="0"/>
              <a:t>The charge for the CDR – ESS-1083622</a:t>
            </a:r>
          </a:p>
          <a:p>
            <a:pPr lvl="0"/>
            <a:endParaRPr lang="en-GB" sz="1400" dirty="0"/>
          </a:p>
          <a:p>
            <a:pPr marL="285750" lvl="0" indent="-285750"/>
            <a:r>
              <a:rPr lang="en-GB" sz="1400" dirty="0"/>
              <a:t>The results of the review shall be summarized in a short report, outlining the answers to the above review questions and whether the review is considered passed, passed with action items, or failed. </a:t>
            </a:r>
          </a:p>
          <a:p>
            <a:pPr marL="285750" lvl="0" indent="-285750"/>
            <a:endParaRPr lang="en-GB" sz="1400" dirty="0"/>
          </a:p>
          <a:p>
            <a:pPr marL="285750" indent="-285750"/>
            <a:r>
              <a:rPr lang="en-GB" sz="1400" dirty="0"/>
              <a:t>The report may also provide findings, comments, and recommended actions. </a:t>
            </a:r>
          </a:p>
          <a:p>
            <a:endParaRPr lang="en-GB" sz="1400" dirty="0"/>
          </a:p>
          <a:p>
            <a:pPr marL="285750" indent="-285750"/>
            <a:r>
              <a:rPr lang="en-GB" sz="1400" dirty="0"/>
              <a:t>Actions should be clearly categorized as one of the following:</a:t>
            </a:r>
          </a:p>
          <a:p>
            <a:pPr lvl="1">
              <a:buFont typeface="Courier New" panose="02070309020205020404" pitchFamily="49" charset="0"/>
              <a:buChar char="o"/>
            </a:pPr>
            <a:r>
              <a:rPr lang="en-GB" sz="1400" dirty="0"/>
              <a:t>Must be addressed before CDR is considered closed</a:t>
            </a:r>
          </a:p>
          <a:p>
            <a:pPr lvl="1">
              <a:buFont typeface="Courier New" panose="02070309020205020404" pitchFamily="49" charset="0"/>
              <a:buChar char="o"/>
            </a:pPr>
            <a:r>
              <a:rPr lang="en-GB" sz="1400" dirty="0"/>
              <a:t>Must be addressed prior to the system verification</a:t>
            </a:r>
          </a:p>
          <a:p>
            <a:pPr lvl="1">
              <a:buFont typeface="Courier New" panose="02070309020205020404" pitchFamily="49" charset="0"/>
              <a:buChar char="o"/>
            </a:pPr>
            <a:r>
              <a:rPr lang="en-GB" sz="1400" dirty="0"/>
              <a:t>Must be addressed Post CDR</a:t>
            </a:r>
          </a:p>
          <a:p>
            <a:endParaRPr lang="en-GB" sz="1600" dirty="0"/>
          </a:p>
          <a:p>
            <a:pPr marL="0" indent="0">
              <a:buNone/>
            </a:pPr>
            <a:endParaRPr lang="en-GB" sz="1600" dirty="0"/>
          </a:p>
        </p:txBody>
      </p:sp>
      <p:sp>
        <p:nvSpPr>
          <p:cNvPr id="4" name="Slide Number Placeholder 3">
            <a:extLst>
              <a:ext uri="{FF2B5EF4-FFF2-40B4-BE49-F238E27FC236}">
                <a16:creationId xmlns:a16="http://schemas.microsoft.com/office/drawing/2014/main" id="{722DD867-C215-1F45-8801-9ECE1FDFFCDF}"/>
              </a:ext>
            </a:extLst>
          </p:cNvPr>
          <p:cNvSpPr>
            <a:spLocks noGrp="1"/>
          </p:cNvSpPr>
          <p:nvPr>
            <p:ph type="sldNum" sz="quarter" idx="12"/>
          </p:nvPr>
        </p:nvSpPr>
        <p:spPr/>
        <p:txBody>
          <a:bodyPr/>
          <a:lstStyle/>
          <a:p>
            <a:fld id="{551115BC-487E-4422-894C-CB7CD3E79223}" type="slidenum">
              <a:rPr lang="sv-SE" smtClean="0"/>
              <a:t>3</a:t>
            </a:fld>
            <a:endParaRPr lang="sv-SE"/>
          </a:p>
        </p:txBody>
      </p:sp>
    </p:spTree>
    <p:extLst>
      <p:ext uri="{BB962C8B-B14F-4D97-AF65-F5344CB8AC3E}">
        <p14:creationId xmlns:p14="http://schemas.microsoft.com/office/powerpoint/2010/main" val="157216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IE Analysis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30</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653136"/>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Define SIFs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977172"/>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Initiating Events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13630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F316095-87AD-174E-996F-0BDF8C20B726}"/>
              </a:ext>
            </a:extLst>
          </p:cNvPr>
          <p:cNvSpPr/>
          <p:nvPr/>
        </p:nvSpPr>
        <p:spPr>
          <a:xfrm>
            <a:off x="2771800" y="1694679"/>
            <a:ext cx="1576457" cy="287899"/>
          </a:xfrm>
          <a:prstGeom prst="rect">
            <a:avLst/>
          </a:prstGeom>
        </p:spPr>
        <p:txBody>
          <a:bodyPr wrap="none">
            <a:spAutoFit/>
          </a:bodyPr>
          <a:lstStyle/>
          <a:p>
            <a:pPr algn="just">
              <a:lnSpc>
                <a:spcPts val="1400"/>
              </a:lnSpc>
              <a:spcAft>
                <a:spcPts val="1200"/>
              </a:spcAft>
            </a:pPr>
            <a:r>
              <a:rPr lang="en-GB" dirty="0">
                <a:latin typeface="Calibri" panose="020F0502020204030204" pitchFamily="34" charset="0"/>
                <a:ea typeface="Calibri" panose="020F0502020204030204" pitchFamily="34" charset="0"/>
                <a:cs typeface="Arial" panose="020B0604020202020204" pitchFamily="34" charset="0"/>
              </a:rPr>
              <a:t>Define the SIFs</a:t>
            </a:r>
          </a:p>
        </p:txBody>
      </p:sp>
      <p:graphicFrame>
        <p:nvGraphicFramePr>
          <p:cNvPr id="12" name="Table 11">
            <a:extLst>
              <a:ext uri="{FF2B5EF4-FFF2-40B4-BE49-F238E27FC236}">
                <a16:creationId xmlns:a16="http://schemas.microsoft.com/office/drawing/2014/main" id="{9D3FEA01-BCA1-5B4E-9BED-4E806A2393A5}"/>
              </a:ext>
            </a:extLst>
          </p:cNvPr>
          <p:cNvGraphicFramePr>
            <a:graphicFrameLocks noGrp="1"/>
          </p:cNvGraphicFramePr>
          <p:nvPr>
            <p:extLst>
              <p:ext uri="{D42A27DB-BD31-4B8C-83A1-F6EECF244321}">
                <p14:modId xmlns:p14="http://schemas.microsoft.com/office/powerpoint/2010/main" val="3066899441"/>
              </p:ext>
            </p:extLst>
          </p:nvPr>
        </p:nvGraphicFramePr>
        <p:xfrm>
          <a:off x="2300288" y="1484784"/>
          <a:ext cx="6736209" cy="5260743"/>
        </p:xfrm>
        <a:graphic>
          <a:graphicData uri="http://schemas.openxmlformats.org/drawingml/2006/table">
            <a:tbl>
              <a:tblPr firstRow="1" firstCol="1" bandRow="1">
                <a:tableStyleId>{5C22544A-7EE6-4342-B048-85BDC9FD1C3A}</a:tableStyleId>
              </a:tblPr>
              <a:tblGrid>
                <a:gridCol w="1086311">
                  <a:extLst>
                    <a:ext uri="{9D8B030D-6E8A-4147-A177-3AD203B41FA5}">
                      <a16:colId xmlns:a16="http://schemas.microsoft.com/office/drawing/2014/main" val="784636805"/>
                    </a:ext>
                  </a:extLst>
                </a:gridCol>
                <a:gridCol w="762648">
                  <a:extLst>
                    <a:ext uri="{9D8B030D-6E8A-4147-A177-3AD203B41FA5}">
                      <a16:colId xmlns:a16="http://schemas.microsoft.com/office/drawing/2014/main" val="1364897981"/>
                    </a:ext>
                  </a:extLst>
                </a:gridCol>
                <a:gridCol w="3055973">
                  <a:extLst>
                    <a:ext uri="{9D8B030D-6E8A-4147-A177-3AD203B41FA5}">
                      <a16:colId xmlns:a16="http://schemas.microsoft.com/office/drawing/2014/main" val="1991843354"/>
                    </a:ext>
                  </a:extLst>
                </a:gridCol>
                <a:gridCol w="980985">
                  <a:extLst>
                    <a:ext uri="{9D8B030D-6E8A-4147-A177-3AD203B41FA5}">
                      <a16:colId xmlns:a16="http://schemas.microsoft.com/office/drawing/2014/main" val="4007584055"/>
                    </a:ext>
                  </a:extLst>
                </a:gridCol>
                <a:gridCol w="850292">
                  <a:extLst>
                    <a:ext uri="{9D8B030D-6E8A-4147-A177-3AD203B41FA5}">
                      <a16:colId xmlns:a16="http://schemas.microsoft.com/office/drawing/2014/main" val="10408157"/>
                    </a:ext>
                  </a:extLst>
                </a:gridCol>
              </a:tblGrid>
              <a:tr h="300927">
                <a:tc>
                  <a:txBody>
                    <a:bodyPr/>
                    <a:lstStyle/>
                    <a:p>
                      <a:pPr algn="ctr">
                        <a:lnSpc>
                          <a:spcPts val="1400"/>
                        </a:lnSpc>
                        <a:spcAft>
                          <a:spcPts val="1200"/>
                        </a:spcAft>
                      </a:pPr>
                      <a:r>
                        <a:rPr lang="en-GB" sz="900">
                          <a:effectLst/>
                        </a:rPr>
                        <a:t>Hazard ID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SIF Tag</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SIF Description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Mode of Operation</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1200"/>
                        </a:spcAft>
                      </a:pPr>
                      <a:r>
                        <a:rPr lang="en-GB" sz="900">
                          <a:effectLst/>
                        </a:rPr>
                        <a:t>Req.</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723867188"/>
                  </a:ext>
                </a:extLst>
              </a:tr>
              <a:tr h="569980">
                <a:tc>
                  <a:txBody>
                    <a:bodyPr/>
                    <a:lstStyle/>
                    <a:p>
                      <a:pPr algn="ctr">
                        <a:lnSpc>
                          <a:spcPts val="1400"/>
                        </a:lnSpc>
                        <a:spcAft>
                          <a:spcPts val="0"/>
                        </a:spcAft>
                      </a:pPr>
                      <a:r>
                        <a:rPr lang="en-GB" sz="900" dirty="0">
                          <a:effectLst/>
                        </a:rPr>
                        <a:t>TS2_HAZ1, TS2_HAZ2</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TS2PSS_SIF1</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Emergency Switch-off Button: Upon detection of an emergency switch-off station pushbutton being pressed, remove the permit to energise the TS2 modulator and the Low Level RF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TS2PSS_REQG6</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081785086"/>
                  </a:ext>
                </a:extLst>
              </a:tr>
              <a:tr h="569980">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Door Switches: Upon detection of intrusion via the access doors to the TS2 controlled area (safety position monitoring switches), remove the permit to energise the TS2 modulator and the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dirty="0">
                          <a:effectLst/>
                        </a:rPr>
                        <a:t>TS2PSS_REQG2</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579825494"/>
                  </a:ext>
                </a:extLst>
              </a:tr>
              <a:tr h="435454">
                <a:tc>
                  <a:txBody>
                    <a:bodyPr/>
                    <a:lstStyle/>
                    <a:p>
                      <a:pPr algn="ctr">
                        <a:lnSpc>
                          <a:spcPts val="1400"/>
                        </a:lnSpc>
                        <a:spcAft>
                          <a:spcPts val="0"/>
                        </a:spcAft>
                      </a:pPr>
                      <a:r>
                        <a:rPr lang="en-GB" sz="900" dirty="0">
                          <a:effectLst/>
                        </a:rPr>
                        <a:t>TS2_HAZ1, TS2_HAZ2</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TS2PSS_SIF3</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TS2 PSS Main Key: Upon removal of the TS2 PSS Main key from the key exchange system, remove the permit to energise the TS2 modulator and the LLRF via a Safety PLC.</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High</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791013985"/>
                  </a:ext>
                </a:extLst>
              </a:tr>
              <a:tr h="569980">
                <a:tc>
                  <a:txBody>
                    <a:bodyPr/>
                    <a:lstStyle/>
                    <a:p>
                      <a:pPr algn="ctr">
                        <a:lnSpc>
                          <a:spcPts val="1400"/>
                        </a:lnSpc>
                        <a:spcAft>
                          <a:spcPts val="0"/>
                        </a:spcAft>
                      </a:pPr>
                      <a:r>
                        <a:rPr lang="en-GB" sz="900" dirty="0">
                          <a:effectLst/>
                        </a:rPr>
                        <a:t>TS2_HAZ1, TS2_HAZ2</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TS2PSS_SIF4</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Personnel Access Door Lock: Upon detection of the removal of the Personnel Access Door (PAD) Key from PAD lock, lock the PAD to the TS2 controlled area via a Safety PLC and a Solenoid.</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High</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431293000"/>
                  </a:ext>
                </a:extLst>
              </a:tr>
              <a:tr h="569980">
                <a:tc>
                  <a:txBody>
                    <a:bodyPr/>
                    <a:lstStyle/>
                    <a:p>
                      <a:pPr algn="ctr">
                        <a:lnSpc>
                          <a:spcPts val="1400"/>
                        </a:lnSpc>
                        <a:spcAft>
                          <a:spcPts val="0"/>
                        </a:spcAft>
                      </a:pPr>
                      <a:r>
                        <a:rPr lang="en-GB" sz="900" dirty="0">
                          <a:solidFill>
                            <a:schemeClr val="tx1"/>
                          </a:solidFill>
                          <a:effectLst/>
                        </a:rPr>
                        <a:t>TS2_HAZ1, TS2_HAZ2</a:t>
                      </a:r>
                      <a:endParaRPr lang="en-GB" sz="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solidFill>
                      <a:srgbClr val="FFFF00">
                        <a:alpha val="24000"/>
                      </a:srgbClr>
                    </a:solidFill>
                  </a:tcPr>
                </a:tc>
                <a:tc>
                  <a:txBody>
                    <a:bodyPr/>
                    <a:lstStyle/>
                    <a:p>
                      <a:pPr algn="ctr">
                        <a:lnSpc>
                          <a:spcPts val="1400"/>
                        </a:lnSpc>
                        <a:spcAft>
                          <a:spcPts val="0"/>
                        </a:spcAft>
                      </a:pPr>
                      <a:r>
                        <a:rPr lang="en-GB" sz="900" dirty="0">
                          <a:effectLst/>
                        </a:rPr>
                        <a:t>TS2PSS_SIF5</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solidFill>
                      <a:srgbClr val="FFFF00">
                        <a:alpha val="24000"/>
                      </a:srgbClr>
                    </a:solidFill>
                  </a:tcPr>
                </a:tc>
                <a:tc>
                  <a:txBody>
                    <a:bodyPr/>
                    <a:lstStyle/>
                    <a:p>
                      <a:pPr algn="l">
                        <a:lnSpc>
                          <a:spcPts val="1400"/>
                        </a:lnSpc>
                        <a:spcAft>
                          <a:spcPts val="0"/>
                        </a:spcAft>
                      </a:pPr>
                      <a:r>
                        <a:rPr lang="en-GB" sz="900" dirty="0">
                          <a:effectLst/>
                        </a:rPr>
                        <a:t>Waveguide: Upon detection of the dedicated removable part of the RF waveguide in place during Klystron testing, remove the permit to energise the TS2 modulator and the LLRF via a Safety PLC.</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solidFill>
                      <a:srgbClr val="FFFF00">
                        <a:alpha val="24000"/>
                      </a:srgbClr>
                    </a:solidFill>
                  </a:tcPr>
                </a:tc>
                <a:tc>
                  <a:txBody>
                    <a:bodyPr/>
                    <a:lstStyle/>
                    <a:p>
                      <a:pPr algn="ctr">
                        <a:lnSpc>
                          <a:spcPts val="1400"/>
                        </a:lnSpc>
                        <a:spcAft>
                          <a:spcPts val="0"/>
                        </a:spcAft>
                      </a:pPr>
                      <a:r>
                        <a:rPr lang="en-GB" sz="900" dirty="0">
                          <a:effectLst/>
                        </a:rPr>
                        <a:t>Low</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solidFill>
                      <a:srgbClr val="FFFF00">
                        <a:alpha val="24000"/>
                      </a:srgbClr>
                    </a:solidFill>
                  </a:tcPr>
                </a:tc>
                <a:tc>
                  <a:txBody>
                    <a:bodyPr/>
                    <a:lstStyle/>
                    <a:p>
                      <a:pPr algn="ctr">
                        <a:lnSpc>
                          <a:spcPts val="1400"/>
                        </a:lnSpc>
                        <a:spcAft>
                          <a:spcPts val="0"/>
                        </a:spcAft>
                      </a:pPr>
                      <a:r>
                        <a:rPr lang="en-GB" sz="900" dirty="0">
                          <a:effectLst/>
                        </a:rPr>
                        <a:t>TS2PSS_REQG3</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solidFill>
                      <a:srgbClr val="FFFF00">
                        <a:alpha val="24000"/>
                      </a:srgbClr>
                    </a:solidFill>
                  </a:tcPr>
                </a:tc>
                <a:extLst>
                  <a:ext uri="{0D108BD9-81ED-4DB2-BD59-A6C34878D82A}">
                    <a16:rowId xmlns:a16="http://schemas.microsoft.com/office/drawing/2014/main" val="1694180110"/>
                  </a:ext>
                </a:extLst>
              </a:tr>
              <a:tr h="569980">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TS2PSS_SIF6</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dirty="0">
                          <a:effectLst/>
                        </a:rPr>
                        <a:t>High Radiation: Upon detection of high radiation (from the radiation monitors installed outside the TS2 controlled area), remove the permit to energise the TS2 modulator and the LLRF via a Safety PLC.</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Low</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TS2PSS_REQG4</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2394917256"/>
                  </a:ext>
                </a:extLst>
              </a:tr>
              <a:tr h="300927">
                <a:tc>
                  <a:txBody>
                    <a:bodyPr/>
                    <a:lstStyle/>
                    <a:p>
                      <a:pPr algn="ctr">
                        <a:lnSpc>
                          <a:spcPts val="1400"/>
                        </a:lnSpc>
                        <a:spcAft>
                          <a:spcPts val="0"/>
                        </a:spcAft>
                      </a:pPr>
                      <a:r>
                        <a:rPr lang="en-GB" sz="900">
                          <a:effectLst/>
                        </a:rPr>
                        <a:t>TS2_HAZ1, TS2_HAZ2</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NON-SIF, Search procedure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TS2PSS_REQG1</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134349487"/>
                  </a:ext>
                </a:extLst>
              </a:tr>
              <a:tr h="300927">
                <a:tc>
                  <a:txBody>
                    <a:bodyPr/>
                    <a:lstStyle/>
                    <a:p>
                      <a:pPr algn="ctr">
                        <a:lnSpc>
                          <a:spcPts val="1400"/>
                        </a:lnSpc>
                        <a:spcAft>
                          <a:spcPts val="0"/>
                        </a:spcAft>
                      </a:pPr>
                      <a:r>
                        <a:rPr lang="en-GB" sz="900">
                          <a:effectLst/>
                        </a:rPr>
                        <a:t>TS2_HAZ3</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l">
                        <a:lnSpc>
                          <a:spcPts val="1400"/>
                        </a:lnSpc>
                        <a:spcAft>
                          <a:spcPts val="0"/>
                        </a:spcAft>
                      </a:pPr>
                      <a:r>
                        <a:rPr lang="en-GB" sz="900">
                          <a:effectLst/>
                        </a:rPr>
                        <a:t>NON-SIF, ODH alarm</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a:effectLst/>
                        </a:rPr>
                        <a:t>N/A</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tc>
                  <a:txBody>
                    <a:bodyPr/>
                    <a:lstStyle/>
                    <a:p>
                      <a:pPr algn="ctr">
                        <a:lnSpc>
                          <a:spcPts val="1400"/>
                        </a:lnSpc>
                        <a:spcAft>
                          <a:spcPts val="0"/>
                        </a:spcAft>
                      </a:pPr>
                      <a:r>
                        <a:rPr lang="en-GB" sz="900" dirty="0">
                          <a:effectLst/>
                        </a:rPr>
                        <a:t>TS2PSS_REQG5</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45" marR="53445" marT="28207" marB="28207"/>
                </a:tc>
                <a:extLst>
                  <a:ext uri="{0D108BD9-81ED-4DB2-BD59-A6C34878D82A}">
                    <a16:rowId xmlns:a16="http://schemas.microsoft.com/office/drawing/2014/main" val="1068276196"/>
                  </a:ext>
                </a:extLst>
              </a:tr>
            </a:tbl>
          </a:graphicData>
        </a:graphic>
      </p:graphicFrame>
    </p:spTree>
    <p:extLst>
      <p:ext uri="{BB962C8B-B14F-4D97-AF65-F5344CB8AC3E}">
        <p14:creationId xmlns:p14="http://schemas.microsoft.com/office/powerpoint/2010/main" val="8661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IE Analysis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31</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Initial ETAs for the IEs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Define SIFs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138A7A3-E3EE-A443-B95D-4F653366BC77}"/>
              </a:ext>
            </a:extLst>
          </p:cNvPr>
          <p:cNvSpPr/>
          <p:nvPr/>
        </p:nvSpPr>
        <p:spPr>
          <a:xfrm>
            <a:off x="2699792" y="1498043"/>
            <a:ext cx="3430683"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Arial" panose="020B0604020202020204" pitchFamily="34" charset="0"/>
              </a:rPr>
              <a:t>Initial ETAs for the initiating events</a:t>
            </a:r>
            <a:endParaRPr lang="en-GB" dirty="0"/>
          </a:p>
        </p:txBody>
      </p:sp>
      <p:pic>
        <p:nvPicPr>
          <p:cNvPr id="12" name="p15_Diagram1">
            <a:extLst>
              <a:ext uri="{FF2B5EF4-FFF2-40B4-BE49-F238E27FC236}">
                <a16:creationId xmlns:a16="http://schemas.microsoft.com/office/drawing/2014/main" id="{5CAA66EE-5F29-2949-9661-18936602A23D}"/>
              </a:ext>
            </a:extLst>
          </p:cNvPr>
          <p:cNvPicPr/>
          <p:nvPr/>
        </p:nvPicPr>
        <p:blipFill>
          <a:blip r:embed="rId2"/>
          <a:stretch>
            <a:fillRect/>
          </a:stretch>
        </p:blipFill>
        <p:spPr bwMode="auto">
          <a:xfrm>
            <a:off x="2267744" y="1980360"/>
            <a:ext cx="6696744" cy="4689000"/>
          </a:xfrm>
          <a:prstGeom prst="rect">
            <a:avLst/>
          </a:prstGeom>
          <a:ln w="3175" cmpd="sng">
            <a:solidFill>
              <a:srgbClr val="000000"/>
            </a:solidFill>
          </a:ln>
        </p:spPr>
      </p:pic>
      <p:sp>
        <p:nvSpPr>
          <p:cNvPr id="6" name="Rectangle 5">
            <a:extLst>
              <a:ext uri="{FF2B5EF4-FFF2-40B4-BE49-F238E27FC236}">
                <a16:creationId xmlns:a16="http://schemas.microsoft.com/office/drawing/2014/main" id="{7D66A351-7682-1D4F-B332-E76F8D429AC9}"/>
              </a:ext>
            </a:extLst>
          </p:cNvPr>
          <p:cNvSpPr/>
          <p:nvPr/>
        </p:nvSpPr>
        <p:spPr>
          <a:xfrm>
            <a:off x="778546" y="1841644"/>
            <a:ext cx="622735" cy="369332"/>
          </a:xfrm>
          <a:prstGeom prst="rect">
            <a:avLst/>
          </a:prstGeom>
        </p:spPr>
        <p:txBody>
          <a:bodyPr wrap="none">
            <a:spAutoFit/>
          </a:bodyPr>
          <a:lstStyle/>
          <a:p>
            <a:r>
              <a:rPr lang="en-GB" b="1" dirty="0">
                <a:solidFill>
                  <a:srgbClr val="FF0000"/>
                </a:solidFill>
              </a:rPr>
              <a:t>New</a:t>
            </a:r>
            <a:endParaRPr lang="en-GB" dirty="0"/>
          </a:p>
        </p:txBody>
      </p:sp>
    </p:spTree>
    <p:extLst>
      <p:ext uri="{BB962C8B-B14F-4D97-AF65-F5344CB8AC3E}">
        <p14:creationId xmlns:p14="http://schemas.microsoft.com/office/powerpoint/2010/main" val="25883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FF0000"/>
                </a:solidFill>
              </a:rPr>
              <a:t>Original</a:t>
            </a:r>
            <a:r>
              <a:rPr lang="en-GB" dirty="0"/>
              <a:t> TS2 PSS Initiating Events Analysis </a:t>
            </a:r>
            <a:br>
              <a:rPr lang="en-GB" dirty="0"/>
            </a:br>
            <a:r>
              <a:rPr lang="en-GB" dirty="0"/>
              <a:t>ETA – Failure to remove waveguide</a:t>
            </a:r>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pic>
        <p:nvPicPr>
          <p:cNvPr id="6" name="p15_Diagram1">
            <a:extLst>
              <a:ext uri="{FF2B5EF4-FFF2-40B4-BE49-F238E27FC236}">
                <a16:creationId xmlns:a16="http://schemas.microsoft.com/office/drawing/2014/main" id="{B62ABD11-B147-024C-8730-492A206D7F35}"/>
              </a:ext>
            </a:extLst>
          </p:cNvPr>
          <p:cNvPicPr>
            <a:picLocks noChangeAspect="1"/>
          </p:cNvPicPr>
          <p:nvPr/>
        </p:nvPicPr>
        <p:blipFill>
          <a:blip r:embed="rId3"/>
          <a:stretch>
            <a:fillRect/>
          </a:stretch>
        </p:blipFill>
        <p:spPr bwMode="auto">
          <a:xfrm>
            <a:off x="0" y="1436002"/>
            <a:ext cx="9144000" cy="5087861"/>
          </a:xfrm>
          <a:prstGeom prst="rect">
            <a:avLst/>
          </a:prstGeom>
          <a:ln w="3175" cmpd="sng">
            <a:solidFill>
              <a:srgbClr val="000000"/>
            </a:solidFill>
          </a:ln>
        </p:spPr>
      </p:pic>
    </p:spTree>
    <p:extLst>
      <p:ext uri="{BB962C8B-B14F-4D97-AF65-F5344CB8AC3E}">
        <p14:creationId xmlns:p14="http://schemas.microsoft.com/office/powerpoint/2010/main" val="2247400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Determination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33</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IE Analysis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664A64-1FE1-A14D-9250-1A4BF13CD10E}"/>
              </a:ext>
            </a:extLst>
          </p:cNvPr>
          <p:cNvSpPr/>
          <p:nvPr/>
        </p:nvSpPr>
        <p:spPr>
          <a:xfrm>
            <a:off x="2272680" y="3722089"/>
            <a:ext cx="6419056" cy="1477328"/>
          </a:xfrm>
          <a:prstGeom prst="rect">
            <a:avLst/>
          </a:prstGeom>
        </p:spPr>
        <p:txBody>
          <a:bodyPr wrap="square">
            <a:spAutoFit/>
          </a:bodyPr>
          <a:lstStyle/>
          <a:p>
            <a:pPr lvl="0"/>
            <a:r>
              <a:rPr lang="en-GB" dirty="0"/>
              <a:t>Determine the frequency and consequence of identified hazards;</a:t>
            </a:r>
          </a:p>
          <a:p>
            <a:pPr lvl="0"/>
            <a:r>
              <a:rPr lang="en-GB" dirty="0"/>
              <a:t>Determine the risk reduction provided by other measures and the resulting risk gap, if any;</a:t>
            </a:r>
          </a:p>
          <a:p>
            <a:pPr lvl="0"/>
            <a:r>
              <a:rPr lang="en-GB" dirty="0"/>
              <a:t>Assign SIL requirements for SIFs to any resulting risk gaps in accordance with IEC 61511.</a:t>
            </a:r>
          </a:p>
        </p:txBody>
      </p:sp>
    </p:spTree>
    <p:extLst>
      <p:ext uri="{BB962C8B-B14F-4D97-AF65-F5344CB8AC3E}">
        <p14:creationId xmlns:p14="http://schemas.microsoft.com/office/powerpoint/2010/main" val="34224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sp>
        <p:nvSpPr>
          <p:cNvPr id="7" name="Line 3">
            <a:extLst>
              <a:ext uri="{FF2B5EF4-FFF2-40B4-BE49-F238E27FC236}">
                <a16:creationId xmlns:a16="http://schemas.microsoft.com/office/drawing/2014/main" id="{FB155ECD-E74F-C245-A17A-3448E0F80F44}"/>
              </a:ext>
            </a:extLst>
          </p:cNvPr>
          <p:cNvSpPr>
            <a:spLocks noChangeShapeType="1"/>
          </p:cNvSpPr>
          <p:nvPr/>
        </p:nvSpPr>
        <p:spPr bwMode="auto">
          <a:xfrm>
            <a:off x="355972" y="3982857"/>
            <a:ext cx="8166100" cy="0"/>
          </a:xfrm>
          <a:prstGeom prst="line">
            <a:avLst/>
          </a:prstGeom>
          <a:noFill/>
          <a:ln w="57150">
            <a:solidFill>
              <a:schemeClr val="tx1"/>
            </a:solidFill>
            <a:round/>
            <a:headEnd type="oval" w="lg" len="lg"/>
            <a:tailEnd type="stealth" w="lg" len="lg"/>
          </a:ln>
        </p:spPr>
        <p:txBody>
          <a:bodyPr/>
          <a:lstStyle/>
          <a:p>
            <a:endParaRPr lang="en-GB" b="0" dirty="0">
              <a:solidFill>
                <a:schemeClr val="tx1"/>
              </a:solidFill>
              <a:latin typeface="Calibri" panose="020F0502020204030204" pitchFamily="34" charset="0"/>
              <a:cs typeface="Calibri" panose="020F0502020204030204" pitchFamily="34" charset="0"/>
            </a:endParaRPr>
          </a:p>
        </p:txBody>
      </p:sp>
      <p:sp>
        <p:nvSpPr>
          <p:cNvPr id="8" name="Text Box 4">
            <a:extLst>
              <a:ext uri="{FF2B5EF4-FFF2-40B4-BE49-F238E27FC236}">
                <a16:creationId xmlns:a16="http://schemas.microsoft.com/office/drawing/2014/main" id="{F856F74C-F02D-E34B-B588-CE18D5A6782B}"/>
              </a:ext>
            </a:extLst>
          </p:cNvPr>
          <p:cNvSpPr txBox="1">
            <a:spLocks noChangeArrowheads="1"/>
          </p:cNvSpPr>
          <p:nvPr/>
        </p:nvSpPr>
        <p:spPr bwMode="auto">
          <a:xfrm>
            <a:off x="8491583" y="3798191"/>
            <a:ext cx="572594" cy="369332"/>
          </a:xfrm>
          <a:prstGeom prst="rect">
            <a:avLst/>
          </a:prstGeom>
          <a:noFill/>
          <a:ln w="38100">
            <a:noFill/>
            <a:miter lim="800000"/>
            <a:headEnd/>
            <a:tailEnd/>
          </a:ln>
        </p:spPr>
        <p:txBody>
          <a:bodyPr wrap="none">
            <a:spAutoFit/>
          </a:bodyPr>
          <a:lstStyle/>
          <a:p>
            <a:pPr algn="ctr"/>
            <a:r>
              <a:rPr lang="en-GB" sz="1800" b="0" dirty="0">
                <a:solidFill>
                  <a:schemeClr val="tx1"/>
                </a:solidFill>
                <a:latin typeface="Calibri" panose="020F0502020204030204" pitchFamily="34" charset="0"/>
                <a:cs typeface="Calibri" panose="020F0502020204030204" pitchFamily="34" charset="0"/>
              </a:rPr>
              <a:t>Risk</a:t>
            </a:r>
          </a:p>
        </p:txBody>
      </p:sp>
      <p:sp>
        <p:nvSpPr>
          <p:cNvPr id="9" name="Text Box 21">
            <a:extLst>
              <a:ext uri="{FF2B5EF4-FFF2-40B4-BE49-F238E27FC236}">
                <a16:creationId xmlns:a16="http://schemas.microsoft.com/office/drawing/2014/main" id="{527AB239-E81A-AB44-85D9-CE65EF2BA34F}"/>
              </a:ext>
            </a:extLst>
          </p:cNvPr>
          <p:cNvSpPr txBox="1">
            <a:spLocks noChangeArrowheads="1"/>
          </p:cNvSpPr>
          <p:nvPr/>
        </p:nvSpPr>
        <p:spPr bwMode="auto">
          <a:xfrm>
            <a:off x="6658851" y="1772816"/>
            <a:ext cx="1947736" cy="1200329"/>
          </a:xfrm>
          <a:prstGeom prst="rect">
            <a:avLst/>
          </a:prstGeom>
          <a:no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Risks arising from dangerous failures in the process &amp; in the BPCS</a:t>
            </a:r>
          </a:p>
        </p:txBody>
      </p:sp>
      <p:sp>
        <p:nvSpPr>
          <p:cNvPr id="10" name="Rectangle 25">
            <a:extLst>
              <a:ext uri="{FF2B5EF4-FFF2-40B4-BE49-F238E27FC236}">
                <a16:creationId xmlns:a16="http://schemas.microsoft.com/office/drawing/2014/main" id="{01B22308-342D-CA4C-AACB-16F11B252D27}"/>
              </a:ext>
            </a:extLst>
          </p:cNvPr>
          <p:cNvSpPr>
            <a:spLocks noChangeArrowheads="1"/>
          </p:cNvSpPr>
          <p:nvPr/>
        </p:nvSpPr>
        <p:spPr bwMode="auto">
          <a:xfrm>
            <a:off x="7524768" y="3801032"/>
            <a:ext cx="215902" cy="304803"/>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1" name="AutoShape 26">
            <a:extLst>
              <a:ext uri="{FF2B5EF4-FFF2-40B4-BE49-F238E27FC236}">
                <a16:creationId xmlns:a16="http://schemas.microsoft.com/office/drawing/2014/main" id="{A45DDE0C-40FA-EC46-A57D-155795959672}"/>
              </a:ext>
            </a:extLst>
          </p:cNvPr>
          <p:cNvCxnSpPr>
            <a:cxnSpLocks noChangeShapeType="1"/>
            <a:stCxn id="9" idx="2"/>
            <a:endCxn id="10" idx="0"/>
          </p:cNvCxnSpPr>
          <p:nvPr/>
        </p:nvCxnSpPr>
        <p:spPr bwMode="auto">
          <a:xfrm>
            <a:off x="7632719" y="2973145"/>
            <a:ext cx="0" cy="827887"/>
          </a:xfrm>
          <a:prstGeom prst="straightConnector1">
            <a:avLst/>
          </a:prstGeom>
          <a:solidFill>
            <a:schemeClr val="accent1"/>
          </a:solidFill>
          <a:ln w="28575" cap="flat" cmpd="sng" algn="ctr">
            <a:solidFill>
              <a:schemeClr val="tx1"/>
            </a:solidFill>
            <a:prstDash val="sysDash"/>
            <a:round/>
            <a:headEnd type="none" w="med" len="med"/>
            <a:tailEnd type="triangle" w="lg" len="lg"/>
          </a:ln>
          <a:effectLst/>
        </p:spPr>
      </p:cxnSp>
      <p:sp>
        <p:nvSpPr>
          <p:cNvPr id="12" name="Rectangle 25">
            <a:extLst>
              <a:ext uri="{FF2B5EF4-FFF2-40B4-BE49-F238E27FC236}">
                <a16:creationId xmlns:a16="http://schemas.microsoft.com/office/drawing/2014/main" id="{3477E5F3-AD92-E14D-97B6-65FF28EA0EFD}"/>
              </a:ext>
            </a:extLst>
          </p:cNvPr>
          <p:cNvSpPr>
            <a:spLocks noChangeArrowheads="1"/>
          </p:cNvSpPr>
          <p:nvPr/>
        </p:nvSpPr>
        <p:spPr bwMode="auto">
          <a:xfrm>
            <a:off x="894375" y="3792638"/>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 Box 250">
            <a:extLst>
              <a:ext uri="{FF2B5EF4-FFF2-40B4-BE49-F238E27FC236}">
                <a16:creationId xmlns:a16="http://schemas.microsoft.com/office/drawing/2014/main" id="{66DEA7A8-C371-1349-837D-88320A607C4A}"/>
              </a:ext>
            </a:extLst>
          </p:cNvPr>
          <p:cNvSpPr txBox="1">
            <a:spLocks noChangeArrowheads="1"/>
          </p:cNvSpPr>
          <p:nvPr/>
        </p:nvSpPr>
        <p:spPr bwMode="auto">
          <a:xfrm>
            <a:off x="1097111" y="4733045"/>
            <a:ext cx="1633521"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Conditional Modifiers</a:t>
            </a:r>
          </a:p>
        </p:txBody>
      </p:sp>
      <p:cxnSp>
        <p:nvCxnSpPr>
          <p:cNvPr id="14" name="AutoShape 16">
            <a:extLst>
              <a:ext uri="{FF2B5EF4-FFF2-40B4-BE49-F238E27FC236}">
                <a16:creationId xmlns:a16="http://schemas.microsoft.com/office/drawing/2014/main" id="{6191A195-6C84-BC44-80DD-CA71C3589253}"/>
              </a:ext>
            </a:extLst>
          </p:cNvPr>
          <p:cNvCxnSpPr>
            <a:cxnSpLocks noChangeShapeType="1"/>
          </p:cNvCxnSpPr>
          <p:nvPr/>
        </p:nvCxnSpPr>
        <p:spPr bwMode="auto">
          <a:xfrm flipV="1">
            <a:off x="978207" y="4239863"/>
            <a:ext cx="1871331" cy="10632"/>
          </a:xfrm>
          <a:prstGeom prst="straightConnector1">
            <a:avLst/>
          </a:prstGeom>
          <a:solidFill>
            <a:schemeClr val="bg1"/>
          </a:solidFill>
          <a:ln w="38100">
            <a:solidFill>
              <a:schemeClr val="tx1"/>
            </a:solidFill>
            <a:prstDash val="sysDash"/>
            <a:round/>
            <a:headEnd type="stealth" w="lg" len="lg"/>
            <a:tailEnd type="stealth" w="lg" len="lg"/>
          </a:ln>
        </p:spPr>
      </p:cxnSp>
      <p:sp>
        <p:nvSpPr>
          <p:cNvPr id="15" name="Rectangle 25">
            <a:extLst>
              <a:ext uri="{FF2B5EF4-FFF2-40B4-BE49-F238E27FC236}">
                <a16:creationId xmlns:a16="http://schemas.microsoft.com/office/drawing/2014/main" id="{8A16F0F0-61FF-3743-B108-526996E29BB8}"/>
              </a:ext>
            </a:extLst>
          </p:cNvPr>
          <p:cNvSpPr>
            <a:spLocks noChangeArrowheads="1"/>
          </p:cNvSpPr>
          <p:nvPr/>
        </p:nvSpPr>
        <p:spPr bwMode="auto">
          <a:xfrm>
            <a:off x="2737335" y="3806815"/>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Text Box 250">
            <a:extLst>
              <a:ext uri="{FF2B5EF4-FFF2-40B4-BE49-F238E27FC236}">
                <a16:creationId xmlns:a16="http://schemas.microsoft.com/office/drawing/2014/main" id="{5240664C-3148-D64E-8843-6D86C2182845}"/>
              </a:ext>
            </a:extLst>
          </p:cNvPr>
          <p:cNvSpPr txBox="1">
            <a:spLocks noChangeArrowheads="1"/>
          </p:cNvSpPr>
          <p:nvPr/>
        </p:nvSpPr>
        <p:spPr bwMode="auto">
          <a:xfrm>
            <a:off x="2944616" y="4734729"/>
            <a:ext cx="2014300"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Other Risk Reduction Measures</a:t>
            </a:r>
          </a:p>
        </p:txBody>
      </p:sp>
      <p:cxnSp>
        <p:nvCxnSpPr>
          <p:cNvPr id="17" name="AutoShape 16">
            <a:extLst>
              <a:ext uri="{FF2B5EF4-FFF2-40B4-BE49-F238E27FC236}">
                <a16:creationId xmlns:a16="http://schemas.microsoft.com/office/drawing/2014/main" id="{4459990C-B2BF-4040-9A90-1028576E7A74}"/>
              </a:ext>
            </a:extLst>
          </p:cNvPr>
          <p:cNvCxnSpPr>
            <a:cxnSpLocks noChangeShapeType="1"/>
          </p:cNvCxnSpPr>
          <p:nvPr/>
        </p:nvCxnSpPr>
        <p:spPr bwMode="auto">
          <a:xfrm flipV="1">
            <a:off x="2874332" y="4239863"/>
            <a:ext cx="2154868" cy="14149"/>
          </a:xfrm>
          <a:prstGeom prst="straightConnector1">
            <a:avLst/>
          </a:prstGeom>
          <a:solidFill>
            <a:schemeClr val="bg1"/>
          </a:solidFill>
          <a:ln w="38100">
            <a:solidFill>
              <a:schemeClr val="tx1"/>
            </a:solidFill>
            <a:prstDash val="sysDash"/>
            <a:round/>
            <a:headEnd type="stealth" w="lg" len="lg"/>
            <a:tailEnd type="stealth" w="lg" len="lg"/>
          </a:ln>
        </p:spPr>
      </p:cxnSp>
      <p:sp>
        <p:nvSpPr>
          <p:cNvPr id="18" name="Rectangle 246">
            <a:extLst>
              <a:ext uri="{FF2B5EF4-FFF2-40B4-BE49-F238E27FC236}">
                <a16:creationId xmlns:a16="http://schemas.microsoft.com/office/drawing/2014/main" id="{4D070C32-1CC3-9E4D-B081-6EC33763FC73}"/>
              </a:ext>
            </a:extLst>
          </p:cNvPr>
          <p:cNvSpPr>
            <a:spLocks noChangeArrowheads="1"/>
          </p:cNvSpPr>
          <p:nvPr/>
        </p:nvSpPr>
        <p:spPr bwMode="auto">
          <a:xfrm>
            <a:off x="4933873" y="3797983"/>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9" name="AutoShape 248">
            <a:extLst>
              <a:ext uri="{FF2B5EF4-FFF2-40B4-BE49-F238E27FC236}">
                <a16:creationId xmlns:a16="http://schemas.microsoft.com/office/drawing/2014/main" id="{4FCEA93A-A30C-0246-A3FB-8F55C7C88AC9}"/>
              </a:ext>
            </a:extLst>
          </p:cNvPr>
          <p:cNvCxnSpPr>
            <a:cxnSpLocks noChangeShapeType="1"/>
          </p:cNvCxnSpPr>
          <p:nvPr/>
        </p:nvCxnSpPr>
        <p:spPr bwMode="auto">
          <a:xfrm>
            <a:off x="5039833" y="4239864"/>
            <a:ext cx="2541181" cy="21263"/>
          </a:xfrm>
          <a:prstGeom prst="straightConnector1">
            <a:avLst/>
          </a:prstGeom>
          <a:solidFill>
            <a:schemeClr val="bg1"/>
          </a:solidFill>
          <a:ln w="38100">
            <a:solidFill>
              <a:schemeClr val="tx1"/>
            </a:solidFill>
            <a:prstDash val="sysDash"/>
            <a:round/>
            <a:headEnd type="stealth" w="lg" len="lg"/>
            <a:tailEnd type="stealth" w="lg" len="lg"/>
          </a:ln>
        </p:spPr>
      </p:cxnSp>
      <p:sp>
        <p:nvSpPr>
          <p:cNvPr id="20" name="Text Box 250">
            <a:extLst>
              <a:ext uri="{FF2B5EF4-FFF2-40B4-BE49-F238E27FC236}">
                <a16:creationId xmlns:a16="http://schemas.microsoft.com/office/drawing/2014/main" id="{C6337394-696A-FC44-9E03-4731E94E65A4}"/>
              </a:ext>
            </a:extLst>
          </p:cNvPr>
          <p:cNvSpPr txBox="1">
            <a:spLocks noChangeArrowheads="1"/>
          </p:cNvSpPr>
          <p:nvPr/>
        </p:nvSpPr>
        <p:spPr bwMode="auto">
          <a:xfrm>
            <a:off x="5311767" y="4882189"/>
            <a:ext cx="1962040" cy="1021556"/>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a:t>
            </a:r>
          </a:p>
          <a:p>
            <a:pPr algn="ctr"/>
            <a:r>
              <a:rPr lang="en-GB" sz="1800" b="0" dirty="0">
                <a:solidFill>
                  <a:schemeClr val="tx1"/>
                </a:solidFill>
                <a:latin typeface="Calibri" panose="020F0502020204030204" pitchFamily="34" charset="0"/>
                <a:cs typeface="Calibri" panose="020F0502020204030204" pitchFamily="34" charset="0"/>
              </a:rPr>
              <a:t> achieved by SIS/SIF</a:t>
            </a:r>
          </a:p>
        </p:txBody>
      </p:sp>
      <p:cxnSp>
        <p:nvCxnSpPr>
          <p:cNvPr id="21" name="Straight Arrow Connector 20">
            <a:extLst>
              <a:ext uri="{FF2B5EF4-FFF2-40B4-BE49-F238E27FC236}">
                <a16:creationId xmlns:a16="http://schemas.microsoft.com/office/drawing/2014/main" id="{0AFC061F-C407-FA4A-A58D-C11CE4C2D153}"/>
              </a:ext>
            </a:extLst>
          </p:cNvPr>
          <p:cNvCxnSpPr>
            <a:cxnSpLocks/>
            <a:endCxn id="12" idx="0"/>
          </p:cNvCxnSpPr>
          <p:nvPr/>
        </p:nvCxnSpPr>
        <p:spPr bwMode="auto">
          <a:xfrm flipH="1">
            <a:off x="1002325" y="2219156"/>
            <a:ext cx="2" cy="1573482"/>
          </a:xfrm>
          <a:prstGeom prst="straightConnector1">
            <a:avLst/>
          </a:prstGeom>
          <a:solidFill>
            <a:schemeClr val="accent1"/>
          </a:solidFill>
          <a:ln w="28575" cap="flat" cmpd="sng" algn="ctr">
            <a:solidFill>
              <a:schemeClr val="tx1"/>
            </a:solidFill>
            <a:prstDash val="dash"/>
            <a:round/>
            <a:headEnd type="none" w="med" len="med"/>
            <a:tailEnd type="triangle" w="lg" len="lg"/>
          </a:ln>
          <a:effectLst/>
        </p:spPr>
      </p:cxnSp>
      <p:sp>
        <p:nvSpPr>
          <p:cNvPr id="22" name="Text Box 8">
            <a:extLst>
              <a:ext uri="{FF2B5EF4-FFF2-40B4-BE49-F238E27FC236}">
                <a16:creationId xmlns:a16="http://schemas.microsoft.com/office/drawing/2014/main" id="{C6F587B5-A243-BA46-89DF-A4BEF3925EB7}"/>
              </a:ext>
            </a:extLst>
          </p:cNvPr>
          <p:cNvSpPr txBox="1">
            <a:spLocks noChangeArrowheads="1"/>
          </p:cNvSpPr>
          <p:nvPr/>
        </p:nvSpPr>
        <p:spPr bwMode="auto">
          <a:xfrm>
            <a:off x="240285" y="1880602"/>
            <a:ext cx="1524080" cy="369332"/>
          </a:xfrm>
          <a:prstGeom prst="rect">
            <a:avLst/>
          </a:prstGeom>
          <a:solidFill>
            <a:srgbClr val="41546F"/>
          </a:solidFill>
          <a:ln w="38100">
            <a:solidFill>
              <a:srgbClr val="8D171D"/>
            </a:solidFill>
            <a:miter lim="800000"/>
            <a:headEnd/>
            <a:tailEnd/>
          </a:ln>
        </p:spPr>
        <p:txBody>
          <a:bodyPr wrap="square">
            <a:spAutoFit/>
          </a:bodyPr>
          <a:lstStyle/>
          <a:p>
            <a:pPr algn="ctr">
              <a:defRPr/>
            </a:pPr>
            <a:r>
              <a:rPr lang="en-GB" sz="1800" dirty="0">
                <a:solidFill>
                  <a:schemeClr val="bg1"/>
                </a:solidFill>
                <a:latin typeface="Calibri" panose="020F0502020204030204" pitchFamily="34" charset="0"/>
                <a:cs typeface="Calibri" panose="020F0502020204030204" pitchFamily="34" charset="0"/>
              </a:rPr>
              <a:t>Target Risk</a:t>
            </a:r>
          </a:p>
        </p:txBody>
      </p:sp>
      <p:sp>
        <p:nvSpPr>
          <p:cNvPr id="23" name="AutoShape 10">
            <a:extLst>
              <a:ext uri="{FF2B5EF4-FFF2-40B4-BE49-F238E27FC236}">
                <a16:creationId xmlns:a16="http://schemas.microsoft.com/office/drawing/2014/main" id="{0133A740-4465-FA4D-8C35-6622D5CE72B5}"/>
              </a:ext>
            </a:extLst>
          </p:cNvPr>
          <p:cNvSpPr>
            <a:spLocks noChangeArrowheads="1"/>
          </p:cNvSpPr>
          <p:nvPr/>
        </p:nvSpPr>
        <p:spPr bwMode="auto">
          <a:xfrm rot="5400000" flipH="1" flipV="1">
            <a:off x="1744838" y="4263464"/>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4" name="AutoShape 10">
            <a:extLst>
              <a:ext uri="{FF2B5EF4-FFF2-40B4-BE49-F238E27FC236}">
                <a16:creationId xmlns:a16="http://schemas.microsoft.com/office/drawing/2014/main" id="{6C53A54C-F3B1-D448-81A3-B9D65E610434}"/>
              </a:ext>
            </a:extLst>
          </p:cNvPr>
          <p:cNvSpPr>
            <a:spLocks noChangeArrowheads="1"/>
          </p:cNvSpPr>
          <p:nvPr/>
        </p:nvSpPr>
        <p:spPr bwMode="auto">
          <a:xfrm rot="5400000" flipH="1" flipV="1">
            <a:off x="3782732" y="4250269"/>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5" name="AutoShape 10">
            <a:extLst>
              <a:ext uri="{FF2B5EF4-FFF2-40B4-BE49-F238E27FC236}">
                <a16:creationId xmlns:a16="http://schemas.microsoft.com/office/drawing/2014/main" id="{9254F441-1A73-8546-AD7C-99BDA1E13075}"/>
              </a:ext>
            </a:extLst>
          </p:cNvPr>
          <p:cNvSpPr>
            <a:spLocks noChangeArrowheads="1"/>
          </p:cNvSpPr>
          <p:nvPr/>
        </p:nvSpPr>
        <p:spPr bwMode="auto">
          <a:xfrm rot="5400000" flipH="1" flipV="1">
            <a:off x="6051768" y="4316632"/>
            <a:ext cx="482039"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29E6D12-48FD-9045-8E77-F4DD1FA176E5}"/>
              </a:ext>
            </a:extLst>
          </p:cNvPr>
          <p:cNvSpPr txBox="1"/>
          <p:nvPr/>
        </p:nvSpPr>
        <p:spPr>
          <a:xfrm>
            <a:off x="3000842" y="3458814"/>
            <a:ext cx="484428" cy="400110"/>
          </a:xfrm>
          <a:prstGeom prst="rect">
            <a:avLst/>
          </a:prstGeom>
          <a:noFill/>
          <a:ln w="28575">
            <a:noFill/>
          </a:ln>
        </p:spPr>
        <p:txBody>
          <a:bodyPr wrap="square" rtlCol="0">
            <a:spAutoFit/>
          </a:bodyPr>
          <a:lstStyle/>
          <a:p>
            <a:pPr algn="ctr" eaLnBrk="1" hangingPunct="1"/>
            <a:r>
              <a:rPr lang="en-GB" sz="2000" b="0" dirty="0">
                <a:solidFill>
                  <a:schemeClr val="bg1"/>
                </a:solidFill>
                <a:latin typeface="Calibri" panose="020F0502020204030204" pitchFamily="34" charset="0"/>
                <a:cs typeface="Calibri" panose="020F0502020204030204" pitchFamily="34" charset="0"/>
              </a:rPr>
              <a:t>F3</a:t>
            </a:r>
          </a:p>
        </p:txBody>
      </p:sp>
      <p:grpSp>
        <p:nvGrpSpPr>
          <p:cNvPr id="27" name="Group 26">
            <a:extLst>
              <a:ext uri="{FF2B5EF4-FFF2-40B4-BE49-F238E27FC236}">
                <a16:creationId xmlns:a16="http://schemas.microsoft.com/office/drawing/2014/main" id="{0FC245DB-F6AE-B043-9E7D-68DE589BF1C6}"/>
              </a:ext>
            </a:extLst>
          </p:cNvPr>
          <p:cNvGrpSpPr/>
          <p:nvPr/>
        </p:nvGrpSpPr>
        <p:grpSpPr>
          <a:xfrm>
            <a:off x="6207493" y="3098868"/>
            <a:ext cx="1176663" cy="635833"/>
            <a:chOff x="6009966" y="2478772"/>
            <a:chExt cx="1215956" cy="613599"/>
          </a:xfrm>
          <a:solidFill>
            <a:srgbClr val="41546F"/>
          </a:solidFill>
        </p:grpSpPr>
        <p:sp>
          <p:nvSpPr>
            <p:cNvPr id="28" name="Arrow: Left 39">
              <a:extLst>
                <a:ext uri="{FF2B5EF4-FFF2-40B4-BE49-F238E27FC236}">
                  <a16:creationId xmlns:a16="http://schemas.microsoft.com/office/drawing/2014/main" id="{8B20EBA7-C014-9C4F-9C46-055556838128}"/>
                </a:ext>
              </a:extLst>
            </p:cNvPr>
            <p:cNvSpPr/>
            <p:nvPr/>
          </p:nvSpPr>
          <p:spPr bwMode="auto">
            <a:xfrm flipH="1">
              <a:off x="6014272" y="2478772"/>
              <a:ext cx="1211650" cy="613599"/>
            </a:xfrm>
            <a:prstGeom prst="lef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1" u="none" strike="noStrike" cap="none" normalizeH="0" baseline="0">
                <a:ln>
                  <a:noFill/>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73C31158-A373-A349-B17B-AE6061AA1746}"/>
                </a:ext>
              </a:extLst>
            </p:cNvPr>
            <p:cNvSpPr txBox="1"/>
            <p:nvPr/>
          </p:nvSpPr>
          <p:spPr>
            <a:xfrm>
              <a:off x="6009966" y="2606995"/>
              <a:ext cx="958520" cy="356417"/>
            </a:xfrm>
            <a:prstGeom prst="rect">
              <a:avLst/>
            </a:prstGeom>
            <a:grpFill/>
            <a:ln w="19050">
              <a:noFill/>
            </a:ln>
          </p:spPr>
          <p:txBody>
            <a:bodyPr wrap="none" rtlCol="0" anchor="ctr">
              <a:spAutoFit/>
            </a:bodyPr>
            <a:lstStyle/>
            <a:p>
              <a:pPr eaLnBrk="1" hangingPunct="1"/>
              <a:r>
                <a:rPr lang="en-GB" sz="1800" dirty="0">
                  <a:solidFill>
                    <a:schemeClr val="bg1"/>
                  </a:solidFill>
                  <a:latin typeface="Calibri" panose="020F0502020204030204" pitchFamily="34" charset="0"/>
                  <a:cs typeface="Calibri" panose="020F0502020204030204" pitchFamily="34" charset="0"/>
                </a:rPr>
                <a:t>Demands</a:t>
              </a:r>
            </a:p>
          </p:txBody>
        </p:sp>
      </p:grpSp>
    </p:spTree>
    <p:extLst>
      <p:ext uri="{BB962C8B-B14F-4D97-AF65-F5344CB8AC3E}">
        <p14:creationId xmlns:p14="http://schemas.microsoft.com/office/powerpoint/2010/main" val="335301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animBg="1"/>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SIL Determination</a:t>
            </a:r>
            <a:br>
              <a:rPr lang="en-GB" dirty="0"/>
            </a:br>
            <a:r>
              <a:rPr lang="en-GB" dirty="0"/>
              <a:t>Methodology – LOPA</a:t>
            </a:r>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
        <p:nvSpPr>
          <p:cNvPr id="43" name="Line 3">
            <a:extLst>
              <a:ext uri="{FF2B5EF4-FFF2-40B4-BE49-F238E27FC236}">
                <a16:creationId xmlns:a16="http://schemas.microsoft.com/office/drawing/2014/main" id="{AD8A8095-D978-F64C-97E8-00DA5A362E6A}"/>
              </a:ext>
            </a:extLst>
          </p:cNvPr>
          <p:cNvSpPr>
            <a:spLocks noChangeShapeType="1"/>
          </p:cNvSpPr>
          <p:nvPr/>
        </p:nvSpPr>
        <p:spPr bwMode="auto">
          <a:xfrm>
            <a:off x="355972" y="3982857"/>
            <a:ext cx="8166100" cy="0"/>
          </a:xfrm>
          <a:prstGeom prst="line">
            <a:avLst/>
          </a:prstGeom>
          <a:noFill/>
          <a:ln w="57150">
            <a:solidFill>
              <a:schemeClr val="tx1"/>
            </a:solidFill>
            <a:round/>
            <a:headEnd type="oval" w="lg" len="lg"/>
            <a:tailEnd type="stealth" w="lg" len="lg"/>
          </a:ln>
        </p:spPr>
        <p:txBody>
          <a:bodyPr/>
          <a:lstStyle/>
          <a:p>
            <a:endParaRPr lang="en-GB" b="0" dirty="0">
              <a:solidFill>
                <a:schemeClr val="tx1"/>
              </a:solidFill>
              <a:latin typeface="Calibri" panose="020F0502020204030204" pitchFamily="34" charset="0"/>
              <a:cs typeface="Calibri" panose="020F0502020204030204" pitchFamily="34" charset="0"/>
            </a:endParaRPr>
          </a:p>
        </p:txBody>
      </p:sp>
      <p:sp>
        <p:nvSpPr>
          <p:cNvPr id="44" name="Text Box 4">
            <a:extLst>
              <a:ext uri="{FF2B5EF4-FFF2-40B4-BE49-F238E27FC236}">
                <a16:creationId xmlns:a16="http://schemas.microsoft.com/office/drawing/2014/main" id="{5A4F8A6A-5416-2942-BEB7-240D54820A82}"/>
              </a:ext>
            </a:extLst>
          </p:cNvPr>
          <p:cNvSpPr txBox="1">
            <a:spLocks noChangeArrowheads="1"/>
          </p:cNvSpPr>
          <p:nvPr/>
        </p:nvSpPr>
        <p:spPr bwMode="auto">
          <a:xfrm>
            <a:off x="8491583" y="3798191"/>
            <a:ext cx="572594" cy="369332"/>
          </a:xfrm>
          <a:prstGeom prst="rect">
            <a:avLst/>
          </a:prstGeom>
          <a:noFill/>
          <a:ln w="38100">
            <a:noFill/>
            <a:miter lim="800000"/>
            <a:headEnd/>
            <a:tailEnd/>
          </a:ln>
        </p:spPr>
        <p:txBody>
          <a:bodyPr wrap="none">
            <a:spAutoFit/>
          </a:bodyPr>
          <a:lstStyle/>
          <a:p>
            <a:pPr algn="ctr"/>
            <a:r>
              <a:rPr lang="en-GB" sz="1800" b="0" dirty="0">
                <a:solidFill>
                  <a:schemeClr val="tx1"/>
                </a:solidFill>
                <a:latin typeface="Calibri" panose="020F0502020204030204" pitchFamily="34" charset="0"/>
                <a:cs typeface="Calibri" panose="020F0502020204030204" pitchFamily="34" charset="0"/>
              </a:rPr>
              <a:t>Risk</a:t>
            </a:r>
          </a:p>
        </p:txBody>
      </p:sp>
      <p:sp>
        <p:nvSpPr>
          <p:cNvPr id="45" name="Text Box 21">
            <a:extLst>
              <a:ext uri="{FF2B5EF4-FFF2-40B4-BE49-F238E27FC236}">
                <a16:creationId xmlns:a16="http://schemas.microsoft.com/office/drawing/2014/main" id="{9BC005B8-CB26-5C48-B215-AEB9EB4DD753}"/>
              </a:ext>
            </a:extLst>
          </p:cNvPr>
          <p:cNvSpPr txBox="1">
            <a:spLocks noChangeArrowheads="1"/>
          </p:cNvSpPr>
          <p:nvPr/>
        </p:nvSpPr>
        <p:spPr bwMode="auto">
          <a:xfrm>
            <a:off x="6658851" y="1772816"/>
            <a:ext cx="1947736" cy="1200329"/>
          </a:xfrm>
          <a:prstGeom prst="rect">
            <a:avLst/>
          </a:prstGeom>
          <a:no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Risks arising from dangerous failures in the process &amp; in the BPCS</a:t>
            </a:r>
          </a:p>
        </p:txBody>
      </p:sp>
      <p:sp>
        <p:nvSpPr>
          <p:cNvPr id="46" name="Rectangle 25">
            <a:extLst>
              <a:ext uri="{FF2B5EF4-FFF2-40B4-BE49-F238E27FC236}">
                <a16:creationId xmlns:a16="http://schemas.microsoft.com/office/drawing/2014/main" id="{9056B040-309D-174C-9124-76D3B84312BE}"/>
              </a:ext>
            </a:extLst>
          </p:cNvPr>
          <p:cNvSpPr>
            <a:spLocks noChangeArrowheads="1"/>
          </p:cNvSpPr>
          <p:nvPr/>
        </p:nvSpPr>
        <p:spPr bwMode="auto">
          <a:xfrm>
            <a:off x="7524768" y="3801032"/>
            <a:ext cx="215902" cy="304803"/>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47" name="AutoShape 26">
            <a:extLst>
              <a:ext uri="{FF2B5EF4-FFF2-40B4-BE49-F238E27FC236}">
                <a16:creationId xmlns:a16="http://schemas.microsoft.com/office/drawing/2014/main" id="{971C9D83-EE21-E947-92BB-5229EF5A0E75}"/>
              </a:ext>
            </a:extLst>
          </p:cNvPr>
          <p:cNvCxnSpPr>
            <a:cxnSpLocks noChangeShapeType="1"/>
            <a:stCxn id="45" idx="2"/>
            <a:endCxn id="46" idx="0"/>
          </p:cNvCxnSpPr>
          <p:nvPr/>
        </p:nvCxnSpPr>
        <p:spPr bwMode="auto">
          <a:xfrm>
            <a:off x="7632719" y="2973145"/>
            <a:ext cx="0" cy="827887"/>
          </a:xfrm>
          <a:prstGeom prst="straightConnector1">
            <a:avLst/>
          </a:prstGeom>
          <a:solidFill>
            <a:schemeClr val="accent1"/>
          </a:solidFill>
          <a:ln w="28575" cap="flat" cmpd="sng" algn="ctr">
            <a:solidFill>
              <a:schemeClr val="tx1"/>
            </a:solidFill>
            <a:prstDash val="sysDash"/>
            <a:round/>
            <a:headEnd type="none" w="med" len="med"/>
            <a:tailEnd type="triangle" w="lg" len="lg"/>
          </a:ln>
          <a:effectLst/>
        </p:spPr>
      </p:cxnSp>
      <p:sp>
        <p:nvSpPr>
          <p:cNvPr id="48" name="Rectangle 25">
            <a:extLst>
              <a:ext uri="{FF2B5EF4-FFF2-40B4-BE49-F238E27FC236}">
                <a16:creationId xmlns:a16="http://schemas.microsoft.com/office/drawing/2014/main" id="{926C8B53-E008-BA42-AF29-C32A3160C65D}"/>
              </a:ext>
            </a:extLst>
          </p:cNvPr>
          <p:cNvSpPr>
            <a:spLocks noChangeArrowheads="1"/>
          </p:cNvSpPr>
          <p:nvPr/>
        </p:nvSpPr>
        <p:spPr bwMode="auto">
          <a:xfrm>
            <a:off x="894375" y="3792638"/>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9" name="Text Box 250">
            <a:extLst>
              <a:ext uri="{FF2B5EF4-FFF2-40B4-BE49-F238E27FC236}">
                <a16:creationId xmlns:a16="http://schemas.microsoft.com/office/drawing/2014/main" id="{4B24C821-0134-6F48-AC9F-E4020AB22CAD}"/>
              </a:ext>
            </a:extLst>
          </p:cNvPr>
          <p:cNvSpPr txBox="1">
            <a:spLocks noChangeArrowheads="1"/>
          </p:cNvSpPr>
          <p:nvPr/>
        </p:nvSpPr>
        <p:spPr bwMode="auto">
          <a:xfrm>
            <a:off x="1097111" y="4733045"/>
            <a:ext cx="1633521"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Conditional Modifiers</a:t>
            </a:r>
          </a:p>
        </p:txBody>
      </p:sp>
      <p:cxnSp>
        <p:nvCxnSpPr>
          <p:cNvPr id="50" name="AutoShape 16">
            <a:extLst>
              <a:ext uri="{FF2B5EF4-FFF2-40B4-BE49-F238E27FC236}">
                <a16:creationId xmlns:a16="http://schemas.microsoft.com/office/drawing/2014/main" id="{F9820A08-1262-E040-A5B0-D23294FFBEA2}"/>
              </a:ext>
            </a:extLst>
          </p:cNvPr>
          <p:cNvCxnSpPr>
            <a:cxnSpLocks noChangeShapeType="1"/>
          </p:cNvCxnSpPr>
          <p:nvPr/>
        </p:nvCxnSpPr>
        <p:spPr bwMode="auto">
          <a:xfrm flipV="1">
            <a:off x="978207" y="4239863"/>
            <a:ext cx="1871331" cy="10632"/>
          </a:xfrm>
          <a:prstGeom prst="straightConnector1">
            <a:avLst/>
          </a:prstGeom>
          <a:solidFill>
            <a:schemeClr val="bg1"/>
          </a:solidFill>
          <a:ln w="38100">
            <a:solidFill>
              <a:schemeClr val="tx1"/>
            </a:solidFill>
            <a:prstDash val="sysDash"/>
            <a:round/>
            <a:headEnd type="stealth" w="lg" len="lg"/>
            <a:tailEnd type="stealth" w="lg" len="lg"/>
          </a:ln>
        </p:spPr>
      </p:cxnSp>
      <p:sp>
        <p:nvSpPr>
          <p:cNvPr id="51" name="Rectangle 25">
            <a:extLst>
              <a:ext uri="{FF2B5EF4-FFF2-40B4-BE49-F238E27FC236}">
                <a16:creationId xmlns:a16="http://schemas.microsoft.com/office/drawing/2014/main" id="{97AFAF53-1C71-B34D-9110-A98F21FB517F}"/>
              </a:ext>
            </a:extLst>
          </p:cNvPr>
          <p:cNvSpPr>
            <a:spLocks noChangeArrowheads="1"/>
          </p:cNvSpPr>
          <p:nvPr/>
        </p:nvSpPr>
        <p:spPr bwMode="auto">
          <a:xfrm>
            <a:off x="2737335" y="3806815"/>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2" name="Text Box 250">
            <a:extLst>
              <a:ext uri="{FF2B5EF4-FFF2-40B4-BE49-F238E27FC236}">
                <a16:creationId xmlns:a16="http://schemas.microsoft.com/office/drawing/2014/main" id="{2F537D9A-4D6B-9F4E-AD85-03C7C5CE5B8B}"/>
              </a:ext>
            </a:extLst>
          </p:cNvPr>
          <p:cNvSpPr txBox="1">
            <a:spLocks noChangeArrowheads="1"/>
          </p:cNvSpPr>
          <p:nvPr/>
        </p:nvSpPr>
        <p:spPr bwMode="auto">
          <a:xfrm>
            <a:off x="2944616" y="4734729"/>
            <a:ext cx="2014300" cy="1328023"/>
          </a:xfrm>
          <a:prstGeom prst="roundRect">
            <a:avLst/>
          </a:prstGeom>
          <a:solidFill>
            <a:schemeClr val="bg1"/>
          </a:solidFill>
          <a:ln w="28575">
            <a:solidFill>
              <a:srgbClr val="9D191E"/>
            </a:solidFill>
            <a:miter lim="800000"/>
            <a:headEnd/>
            <a:tailEnd/>
          </a:ln>
        </p:spPr>
        <p:txBody>
          <a:bodyPr wrap="square">
            <a:spAutoFit/>
          </a:bodyPr>
          <a:lstStyle/>
          <a:p>
            <a:pPr algn="ctr"/>
            <a:r>
              <a:rPr lang="en-GB" sz="1800" b="0" dirty="0">
                <a:solidFill>
                  <a:schemeClr val="tx1"/>
                </a:solidFill>
                <a:latin typeface="Calibri" panose="020F0502020204030204" pitchFamily="34" charset="0"/>
                <a:cs typeface="Calibri" panose="020F0502020204030204" pitchFamily="34" charset="0"/>
              </a:rPr>
              <a:t>Risk reduction achieved by Other Risk Reduction Measures</a:t>
            </a:r>
          </a:p>
        </p:txBody>
      </p:sp>
      <p:cxnSp>
        <p:nvCxnSpPr>
          <p:cNvPr id="53" name="AutoShape 16">
            <a:extLst>
              <a:ext uri="{FF2B5EF4-FFF2-40B4-BE49-F238E27FC236}">
                <a16:creationId xmlns:a16="http://schemas.microsoft.com/office/drawing/2014/main" id="{C9DD4519-9141-8F40-9B45-2A4E32A9EC3A}"/>
              </a:ext>
            </a:extLst>
          </p:cNvPr>
          <p:cNvCxnSpPr>
            <a:cxnSpLocks noChangeShapeType="1"/>
          </p:cNvCxnSpPr>
          <p:nvPr/>
        </p:nvCxnSpPr>
        <p:spPr bwMode="auto">
          <a:xfrm flipV="1">
            <a:off x="2874332" y="4239863"/>
            <a:ext cx="2154868" cy="14149"/>
          </a:xfrm>
          <a:prstGeom prst="straightConnector1">
            <a:avLst/>
          </a:prstGeom>
          <a:solidFill>
            <a:schemeClr val="bg1"/>
          </a:solidFill>
          <a:ln w="38100">
            <a:solidFill>
              <a:schemeClr val="tx1"/>
            </a:solidFill>
            <a:prstDash val="sysDash"/>
            <a:round/>
            <a:headEnd type="stealth" w="lg" len="lg"/>
            <a:tailEnd type="stealth" w="lg" len="lg"/>
          </a:ln>
        </p:spPr>
      </p:cxnSp>
      <p:sp>
        <p:nvSpPr>
          <p:cNvPr id="54" name="Rectangle 246">
            <a:extLst>
              <a:ext uri="{FF2B5EF4-FFF2-40B4-BE49-F238E27FC236}">
                <a16:creationId xmlns:a16="http://schemas.microsoft.com/office/drawing/2014/main" id="{D167D713-006A-6249-AF50-FB29C372B725}"/>
              </a:ext>
            </a:extLst>
          </p:cNvPr>
          <p:cNvSpPr>
            <a:spLocks noChangeArrowheads="1"/>
          </p:cNvSpPr>
          <p:nvPr/>
        </p:nvSpPr>
        <p:spPr bwMode="auto">
          <a:xfrm>
            <a:off x="4933873" y="3797983"/>
            <a:ext cx="215900" cy="304800"/>
          </a:xfrm>
          <a:prstGeom prst="rect">
            <a:avLst/>
          </a:prstGeom>
          <a:solidFill>
            <a:srgbClr val="F5D40B"/>
          </a:solidFill>
          <a:ln w="28575">
            <a:solidFill>
              <a:srgbClr val="D79E2D"/>
            </a:solidFill>
            <a:miter lim="800000"/>
            <a:headEnd/>
            <a:tailEnd/>
          </a:ln>
          <a:effectLst/>
        </p:spPr>
        <p:txBody>
          <a:bodyPr wrap="none" anchor="ctr"/>
          <a:lstStyle/>
          <a:p>
            <a:endParaRPr lang="en-US"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55" name="AutoShape 248">
            <a:extLst>
              <a:ext uri="{FF2B5EF4-FFF2-40B4-BE49-F238E27FC236}">
                <a16:creationId xmlns:a16="http://schemas.microsoft.com/office/drawing/2014/main" id="{5CAFD2D6-2FDD-D54A-9942-FD622266B547}"/>
              </a:ext>
            </a:extLst>
          </p:cNvPr>
          <p:cNvCxnSpPr>
            <a:cxnSpLocks noChangeShapeType="1"/>
          </p:cNvCxnSpPr>
          <p:nvPr/>
        </p:nvCxnSpPr>
        <p:spPr bwMode="auto">
          <a:xfrm>
            <a:off x="5039833" y="4239864"/>
            <a:ext cx="2541181" cy="21263"/>
          </a:xfrm>
          <a:prstGeom prst="straightConnector1">
            <a:avLst/>
          </a:prstGeom>
          <a:solidFill>
            <a:schemeClr val="bg1"/>
          </a:solidFill>
          <a:ln w="38100">
            <a:solidFill>
              <a:schemeClr val="tx1"/>
            </a:solidFill>
            <a:prstDash val="sysDash"/>
            <a:round/>
            <a:headEnd type="stealth" w="lg" len="lg"/>
            <a:tailEnd type="stealth" w="lg" len="lg"/>
          </a:ln>
        </p:spPr>
      </p:cxnSp>
      <p:cxnSp>
        <p:nvCxnSpPr>
          <p:cNvPr id="56" name="Straight Arrow Connector 55">
            <a:extLst>
              <a:ext uri="{FF2B5EF4-FFF2-40B4-BE49-F238E27FC236}">
                <a16:creationId xmlns:a16="http://schemas.microsoft.com/office/drawing/2014/main" id="{AAE0096D-CE57-774C-B3AD-6F11C356AFF3}"/>
              </a:ext>
            </a:extLst>
          </p:cNvPr>
          <p:cNvCxnSpPr>
            <a:cxnSpLocks/>
            <a:endCxn id="48" idx="0"/>
          </p:cNvCxnSpPr>
          <p:nvPr/>
        </p:nvCxnSpPr>
        <p:spPr bwMode="auto">
          <a:xfrm flipH="1">
            <a:off x="1002325" y="2219156"/>
            <a:ext cx="2" cy="1573482"/>
          </a:xfrm>
          <a:prstGeom prst="straightConnector1">
            <a:avLst/>
          </a:prstGeom>
          <a:solidFill>
            <a:schemeClr val="accent1"/>
          </a:solidFill>
          <a:ln w="28575" cap="flat" cmpd="sng" algn="ctr">
            <a:solidFill>
              <a:schemeClr val="tx1"/>
            </a:solidFill>
            <a:prstDash val="dash"/>
            <a:round/>
            <a:headEnd type="none" w="med" len="med"/>
            <a:tailEnd type="triangle" w="lg" len="lg"/>
          </a:ln>
          <a:effectLst/>
        </p:spPr>
      </p:cxnSp>
      <p:sp>
        <p:nvSpPr>
          <p:cNvPr id="57" name="Text Box 8">
            <a:extLst>
              <a:ext uri="{FF2B5EF4-FFF2-40B4-BE49-F238E27FC236}">
                <a16:creationId xmlns:a16="http://schemas.microsoft.com/office/drawing/2014/main" id="{9D4D39D8-D1D6-D249-9998-CC955892E7A6}"/>
              </a:ext>
            </a:extLst>
          </p:cNvPr>
          <p:cNvSpPr txBox="1">
            <a:spLocks noChangeArrowheads="1"/>
          </p:cNvSpPr>
          <p:nvPr/>
        </p:nvSpPr>
        <p:spPr bwMode="auto">
          <a:xfrm>
            <a:off x="240285" y="1880602"/>
            <a:ext cx="1524080" cy="369332"/>
          </a:xfrm>
          <a:prstGeom prst="rect">
            <a:avLst/>
          </a:prstGeom>
          <a:solidFill>
            <a:srgbClr val="41546F"/>
          </a:solidFill>
          <a:ln w="38100">
            <a:solidFill>
              <a:srgbClr val="8D171D"/>
            </a:solidFill>
            <a:miter lim="800000"/>
            <a:headEnd/>
            <a:tailEnd/>
          </a:ln>
        </p:spPr>
        <p:txBody>
          <a:bodyPr wrap="square">
            <a:spAutoFit/>
          </a:bodyPr>
          <a:lstStyle/>
          <a:p>
            <a:pPr algn="ctr">
              <a:defRPr/>
            </a:pPr>
            <a:r>
              <a:rPr lang="en-GB" sz="1800" dirty="0">
                <a:solidFill>
                  <a:schemeClr val="bg1"/>
                </a:solidFill>
                <a:latin typeface="Calibri" panose="020F0502020204030204" pitchFamily="34" charset="0"/>
                <a:cs typeface="Calibri" panose="020F0502020204030204" pitchFamily="34" charset="0"/>
              </a:rPr>
              <a:t>Target Risk</a:t>
            </a:r>
          </a:p>
        </p:txBody>
      </p:sp>
      <p:sp>
        <p:nvSpPr>
          <p:cNvPr id="58" name="AutoShape 10">
            <a:extLst>
              <a:ext uri="{FF2B5EF4-FFF2-40B4-BE49-F238E27FC236}">
                <a16:creationId xmlns:a16="http://schemas.microsoft.com/office/drawing/2014/main" id="{2D9D543A-6046-BE4F-8B77-D40EFED96740}"/>
              </a:ext>
            </a:extLst>
          </p:cNvPr>
          <p:cNvSpPr>
            <a:spLocks noChangeArrowheads="1"/>
          </p:cNvSpPr>
          <p:nvPr/>
        </p:nvSpPr>
        <p:spPr bwMode="auto">
          <a:xfrm rot="5400000" flipH="1" flipV="1">
            <a:off x="1744838" y="4263464"/>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9" name="AutoShape 10">
            <a:extLst>
              <a:ext uri="{FF2B5EF4-FFF2-40B4-BE49-F238E27FC236}">
                <a16:creationId xmlns:a16="http://schemas.microsoft.com/office/drawing/2014/main" id="{22E3E89B-9A9E-AB45-A610-C32720A55DC0}"/>
              </a:ext>
            </a:extLst>
          </p:cNvPr>
          <p:cNvSpPr>
            <a:spLocks noChangeArrowheads="1"/>
          </p:cNvSpPr>
          <p:nvPr/>
        </p:nvSpPr>
        <p:spPr bwMode="auto">
          <a:xfrm rot="5400000" flipH="1" flipV="1">
            <a:off x="3782732" y="4250269"/>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2E6D6037-D161-C741-A064-A26942B2BC75}"/>
              </a:ext>
            </a:extLst>
          </p:cNvPr>
          <p:cNvSpPr txBox="1"/>
          <p:nvPr/>
        </p:nvSpPr>
        <p:spPr>
          <a:xfrm>
            <a:off x="3000842" y="3458814"/>
            <a:ext cx="484428" cy="400110"/>
          </a:xfrm>
          <a:prstGeom prst="rect">
            <a:avLst/>
          </a:prstGeom>
          <a:noFill/>
          <a:ln w="28575">
            <a:noFill/>
          </a:ln>
        </p:spPr>
        <p:txBody>
          <a:bodyPr wrap="square" rtlCol="0">
            <a:spAutoFit/>
          </a:bodyPr>
          <a:lstStyle/>
          <a:p>
            <a:pPr algn="ctr" eaLnBrk="1" hangingPunct="1"/>
            <a:r>
              <a:rPr lang="en-GB" sz="2000" b="0" dirty="0">
                <a:solidFill>
                  <a:schemeClr val="bg1"/>
                </a:solidFill>
                <a:latin typeface="Calibri" panose="020F0502020204030204" pitchFamily="34" charset="0"/>
                <a:cs typeface="Calibri" panose="020F0502020204030204" pitchFamily="34" charset="0"/>
              </a:rPr>
              <a:t>F3</a:t>
            </a:r>
          </a:p>
        </p:txBody>
      </p:sp>
      <p:grpSp>
        <p:nvGrpSpPr>
          <p:cNvPr id="61" name="Group 60">
            <a:extLst>
              <a:ext uri="{FF2B5EF4-FFF2-40B4-BE49-F238E27FC236}">
                <a16:creationId xmlns:a16="http://schemas.microsoft.com/office/drawing/2014/main" id="{9024DFC5-32CE-674E-BD79-8D1DD2A4CFF1}"/>
              </a:ext>
            </a:extLst>
          </p:cNvPr>
          <p:cNvGrpSpPr/>
          <p:nvPr/>
        </p:nvGrpSpPr>
        <p:grpSpPr>
          <a:xfrm>
            <a:off x="5526312" y="4868031"/>
            <a:ext cx="1500908" cy="1471042"/>
            <a:chOff x="178826" y="2558822"/>
            <a:chExt cx="1785669" cy="1471042"/>
          </a:xfrm>
        </p:grpSpPr>
        <p:sp>
          <p:nvSpPr>
            <p:cNvPr id="62" name="Text Box 8">
              <a:extLst>
                <a:ext uri="{FF2B5EF4-FFF2-40B4-BE49-F238E27FC236}">
                  <a16:creationId xmlns:a16="http://schemas.microsoft.com/office/drawing/2014/main" id="{74573673-8551-AB4E-8EE2-6DFD3F1FE6A5}"/>
                </a:ext>
              </a:extLst>
            </p:cNvPr>
            <p:cNvSpPr txBox="1">
              <a:spLocks noChangeArrowheads="1"/>
            </p:cNvSpPr>
            <p:nvPr/>
          </p:nvSpPr>
          <p:spPr bwMode="auto">
            <a:xfrm>
              <a:off x="178826" y="2558822"/>
              <a:ext cx="1785668" cy="400110"/>
            </a:xfrm>
            <a:prstGeom prst="rect">
              <a:avLst/>
            </a:prstGeom>
            <a:solidFill>
              <a:srgbClr val="41546F"/>
            </a:solidFill>
            <a:ln w="28575">
              <a:solidFill>
                <a:srgbClr val="9D191E"/>
              </a:solidFill>
              <a:miter lim="800000"/>
              <a:headEnd/>
              <a:tailEnd/>
            </a:ln>
          </p:spPr>
          <p:txBody>
            <a:bodyPr wrap="square">
              <a:spAutoFit/>
            </a:bodyPr>
            <a:lstStyle/>
            <a:p>
              <a:pPr algn="ctr"/>
              <a:r>
                <a:rPr lang="en-GB" sz="2000" b="0" dirty="0">
                  <a:solidFill>
                    <a:schemeClr val="bg1"/>
                  </a:solidFill>
                  <a:latin typeface="Calibri" panose="020F0502020204030204" pitchFamily="34" charset="0"/>
                  <a:cs typeface="Calibri" panose="020F0502020204030204" pitchFamily="34" charset="0"/>
                </a:rPr>
                <a:t>SILs</a:t>
              </a:r>
            </a:p>
          </p:txBody>
        </p:sp>
        <p:grpSp>
          <p:nvGrpSpPr>
            <p:cNvPr id="63" name="Group 62">
              <a:extLst>
                <a:ext uri="{FF2B5EF4-FFF2-40B4-BE49-F238E27FC236}">
                  <a16:creationId xmlns:a16="http://schemas.microsoft.com/office/drawing/2014/main" id="{2F6F2E7A-B58E-2B44-89BE-3C894952E358}"/>
                </a:ext>
              </a:extLst>
            </p:cNvPr>
            <p:cNvGrpSpPr/>
            <p:nvPr/>
          </p:nvGrpSpPr>
          <p:grpSpPr>
            <a:xfrm>
              <a:off x="178826" y="2966433"/>
              <a:ext cx="1785668" cy="268428"/>
              <a:chOff x="0" y="1322116"/>
              <a:chExt cx="2082505" cy="1018104"/>
            </a:xfrm>
            <a:solidFill>
              <a:srgbClr val="94A6C1"/>
            </a:solidFill>
          </p:grpSpPr>
          <p:sp>
            <p:nvSpPr>
              <p:cNvPr id="73" name="Rectangle 72">
                <a:extLst>
                  <a:ext uri="{FF2B5EF4-FFF2-40B4-BE49-F238E27FC236}">
                    <a16:creationId xmlns:a16="http://schemas.microsoft.com/office/drawing/2014/main" id="{2A757B96-0488-3F49-B451-BC4F248155B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TextBox 73">
                <a:extLst>
                  <a:ext uri="{FF2B5EF4-FFF2-40B4-BE49-F238E27FC236}">
                    <a16:creationId xmlns:a16="http://schemas.microsoft.com/office/drawing/2014/main" id="{59D81366-F97C-EB44-9507-B992103C6C8D}"/>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kern="1200" dirty="0">
                    <a:solidFill>
                      <a:schemeClr val="tx1"/>
                    </a:solidFill>
                    <a:latin typeface="Calibri" panose="020F0502020204030204" pitchFamily="34" charset="0"/>
                    <a:cs typeface="Calibri" panose="020F0502020204030204" pitchFamily="34" charset="0"/>
                  </a:rPr>
                  <a:t>4</a:t>
                </a:r>
              </a:p>
            </p:txBody>
          </p:sp>
        </p:grpSp>
        <p:grpSp>
          <p:nvGrpSpPr>
            <p:cNvPr id="64" name="Group 63">
              <a:extLst>
                <a:ext uri="{FF2B5EF4-FFF2-40B4-BE49-F238E27FC236}">
                  <a16:creationId xmlns:a16="http://schemas.microsoft.com/office/drawing/2014/main" id="{3644A40C-FE57-0142-85D1-FC49092F8FB8}"/>
                </a:ext>
              </a:extLst>
            </p:cNvPr>
            <p:cNvGrpSpPr/>
            <p:nvPr/>
          </p:nvGrpSpPr>
          <p:grpSpPr>
            <a:xfrm>
              <a:off x="178826" y="3234861"/>
              <a:ext cx="1785668" cy="268428"/>
              <a:chOff x="0" y="1322116"/>
              <a:chExt cx="2082505" cy="1018104"/>
            </a:xfrm>
            <a:solidFill>
              <a:srgbClr val="94A6C1"/>
            </a:solidFill>
          </p:grpSpPr>
          <p:sp>
            <p:nvSpPr>
              <p:cNvPr id="71" name="Rectangle 70">
                <a:extLst>
                  <a:ext uri="{FF2B5EF4-FFF2-40B4-BE49-F238E27FC236}">
                    <a16:creationId xmlns:a16="http://schemas.microsoft.com/office/drawing/2014/main" id="{B5359CA2-03FD-F741-8EEA-E8ED7578D79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TextBox 71">
                <a:extLst>
                  <a:ext uri="{FF2B5EF4-FFF2-40B4-BE49-F238E27FC236}">
                    <a16:creationId xmlns:a16="http://schemas.microsoft.com/office/drawing/2014/main" id="{81B97071-3551-BD4F-950A-4DE6A6580B55}"/>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tx1"/>
                    </a:solidFill>
                    <a:latin typeface="Calibri" panose="020F0502020204030204" pitchFamily="34" charset="0"/>
                    <a:cs typeface="Calibri" panose="020F0502020204030204" pitchFamily="34" charset="0"/>
                  </a:rPr>
                  <a:t>3</a:t>
                </a:r>
                <a:endParaRPr lang="en-GB" sz="1800" b="0" kern="1200" dirty="0">
                  <a:solidFill>
                    <a:schemeClr val="tx1"/>
                  </a:solidFill>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D8E467F5-3468-514A-9625-A08717477C5D}"/>
                </a:ext>
              </a:extLst>
            </p:cNvPr>
            <p:cNvGrpSpPr/>
            <p:nvPr/>
          </p:nvGrpSpPr>
          <p:grpSpPr>
            <a:xfrm>
              <a:off x="178827" y="3503289"/>
              <a:ext cx="1785668" cy="268428"/>
              <a:chOff x="0" y="1322116"/>
              <a:chExt cx="2082505" cy="1018104"/>
            </a:xfrm>
            <a:solidFill>
              <a:srgbClr val="94A6C1"/>
            </a:solidFill>
          </p:grpSpPr>
          <p:sp>
            <p:nvSpPr>
              <p:cNvPr id="69" name="Rectangle 68">
                <a:extLst>
                  <a:ext uri="{FF2B5EF4-FFF2-40B4-BE49-F238E27FC236}">
                    <a16:creationId xmlns:a16="http://schemas.microsoft.com/office/drawing/2014/main" id="{3C88240D-3E54-024E-9133-EF504D7F203C}"/>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TextBox 69">
                <a:extLst>
                  <a:ext uri="{FF2B5EF4-FFF2-40B4-BE49-F238E27FC236}">
                    <a16:creationId xmlns:a16="http://schemas.microsoft.com/office/drawing/2014/main" id="{FAB21AA5-036F-9346-9620-A19BBFE36D98}"/>
                  </a:ext>
                </a:extLst>
              </p:cNvPr>
              <p:cNvSpPr txBox="1"/>
              <p:nvPr/>
            </p:nvSpPr>
            <p:spPr>
              <a:xfrm>
                <a:off x="0" y="1322116"/>
                <a:ext cx="2082505" cy="1018104"/>
              </a:xfrm>
              <a:prstGeom prst="rect">
                <a:avLst/>
              </a:prstGeom>
              <a:solidFill>
                <a:srgbClr val="90181E"/>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bg1"/>
                    </a:solidFill>
                    <a:latin typeface="Calibri" panose="020F0502020204030204" pitchFamily="34" charset="0"/>
                    <a:cs typeface="Calibri" panose="020F0502020204030204" pitchFamily="34" charset="0"/>
                  </a:rPr>
                  <a:t>2</a:t>
                </a:r>
                <a:endParaRPr lang="en-GB" sz="1800" b="0" kern="1200" dirty="0">
                  <a:solidFill>
                    <a:schemeClr val="bg1"/>
                  </a:solidFill>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09597E12-C08D-5E4F-AAA3-078F53A751A8}"/>
                </a:ext>
              </a:extLst>
            </p:cNvPr>
            <p:cNvGrpSpPr/>
            <p:nvPr/>
          </p:nvGrpSpPr>
          <p:grpSpPr>
            <a:xfrm>
              <a:off x="178826" y="3761436"/>
              <a:ext cx="1785668" cy="268428"/>
              <a:chOff x="0" y="1322116"/>
              <a:chExt cx="2082505" cy="1018104"/>
            </a:xfrm>
            <a:solidFill>
              <a:srgbClr val="94A6C1"/>
            </a:solidFill>
          </p:grpSpPr>
          <p:sp>
            <p:nvSpPr>
              <p:cNvPr id="67" name="Rectangle 66">
                <a:extLst>
                  <a:ext uri="{FF2B5EF4-FFF2-40B4-BE49-F238E27FC236}">
                    <a16:creationId xmlns:a16="http://schemas.microsoft.com/office/drawing/2014/main" id="{11BC0844-BAE3-9740-A9D0-DC2418CF7B11}"/>
                  </a:ext>
                </a:extLst>
              </p:cNvPr>
              <p:cNvSpPr/>
              <p:nvPr/>
            </p:nvSpPr>
            <p:spPr>
              <a:xfrm>
                <a:off x="0" y="1322116"/>
                <a:ext cx="2082505" cy="1018104"/>
              </a:xfrm>
              <a:prstGeom prst="rect">
                <a:avLst/>
              </a:prstGeom>
              <a:grpFill/>
              <a:ln w="28575">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TextBox 67">
                <a:extLst>
                  <a:ext uri="{FF2B5EF4-FFF2-40B4-BE49-F238E27FC236}">
                    <a16:creationId xmlns:a16="http://schemas.microsoft.com/office/drawing/2014/main" id="{2625F518-24A6-7E4D-93B3-3309B2C219F5}"/>
                  </a:ext>
                </a:extLst>
              </p:cNvPr>
              <p:cNvSpPr txBox="1"/>
              <p:nvPr/>
            </p:nvSpPr>
            <p:spPr>
              <a:xfrm>
                <a:off x="0" y="1322116"/>
                <a:ext cx="2082505" cy="1018104"/>
              </a:xfrm>
              <a:prstGeom prst="rect">
                <a:avLst/>
              </a:prstGeom>
              <a:solidFill>
                <a:schemeClr val="bg1"/>
              </a:solidFill>
              <a:ln w="28575">
                <a:solidFill>
                  <a:srgbClr val="9D191E"/>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GB" sz="1800" b="0" dirty="0">
                    <a:solidFill>
                      <a:schemeClr val="tx1"/>
                    </a:solidFill>
                    <a:latin typeface="Calibri" panose="020F0502020204030204" pitchFamily="34" charset="0"/>
                    <a:cs typeface="Calibri" panose="020F0502020204030204" pitchFamily="34" charset="0"/>
                  </a:rPr>
                  <a:t>1</a:t>
                </a:r>
                <a:endParaRPr lang="en-GB" sz="1800" b="0" kern="1200" dirty="0">
                  <a:solidFill>
                    <a:schemeClr val="tx1"/>
                  </a:solidFill>
                  <a:latin typeface="Calibri" panose="020F0502020204030204" pitchFamily="34" charset="0"/>
                  <a:cs typeface="Calibri" panose="020F0502020204030204" pitchFamily="34" charset="0"/>
                </a:endParaRPr>
              </a:p>
            </p:txBody>
          </p:sp>
        </p:grpSp>
      </p:grpSp>
      <p:sp>
        <p:nvSpPr>
          <p:cNvPr id="75" name="AutoShape 10">
            <a:extLst>
              <a:ext uri="{FF2B5EF4-FFF2-40B4-BE49-F238E27FC236}">
                <a16:creationId xmlns:a16="http://schemas.microsoft.com/office/drawing/2014/main" id="{035B0C4E-B4DD-BF46-AB1B-11B4567032BD}"/>
              </a:ext>
            </a:extLst>
          </p:cNvPr>
          <p:cNvSpPr>
            <a:spLocks noChangeArrowheads="1"/>
          </p:cNvSpPr>
          <p:nvPr/>
        </p:nvSpPr>
        <p:spPr bwMode="auto">
          <a:xfrm rot="5400000" flipH="1" flipV="1">
            <a:off x="6107732" y="4289758"/>
            <a:ext cx="338068" cy="521496"/>
          </a:xfrm>
          <a:prstGeom prst="rightArrow">
            <a:avLst/>
          </a:prstGeom>
          <a:solidFill>
            <a:srgbClr val="94A6C1"/>
          </a:solidFill>
          <a:ln w="12700">
            <a:noFill/>
            <a:miter lim="800000"/>
            <a:headEnd/>
            <a:tailEnd/>
          </a:ln>
          <a:effectLst>
            <a:innerShdw blurRad="63500" dist="50800" dir="5400000">
              <a:prstClr val="black">
                <a:alpha val="50000"/>
              </a:prstClr>
            </a:innerShdw>
          </a:effectLst>
        </p:spPr>
        <p:txBody>
          <a:bodyPr wrap="none" anchor="ctr"/>
          <a:lstStyle/>
          <a:p>
            <a:pPr>
              <a:defRPr/>
            </a:pPr>
            <a:endParaRPr lang="en-GB" b="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76" name="Group 75">
            <a:extLst>
              <a:ext uri="{FF2B5EF4-FFF2-40B4-BE49-F238E27FC236}">
                <a16:creationId xmlns:a16="http://schemas.microsoft.com/office/drawing/2014/main" id="{5E98B3FE-3927-204C-B9AB-38E0FE4A53D5}"/>
              </a:ext>
            </a:extLst>
          </p:cNvPr>
          <p:cNvGrpSpPr/>
          <p:nvPr/>
        </p:nvGrpSpPr>
        <p:grpSpPr>
          <a:xfrm>
            <a:off x="6207493" y="3098868"/>
            <a:ext cx="1176663" cy="635833"/>
            <a:chOff x="6009966" y="2478772"/>
            <a:chExt cx="1215956" cy="613599"/>
          </a:xfrm>
          <a:solidFill>
            <a:srgbClr val="41546F"/>
          </a:solidFill>
        </p:grpSpPr>
        <p:sp>
          <p:nvSpPr>
            <p:cNvPr id="77" name="Arrow: Left 41">
              <a:extLst>
                <a:ext uri="{FF2B5EF4-FFF2-40B4-BE49-F238E27FC236}">
                  <a16:creationId xmlns:a16="http://schemas.microsoft.com/office/drawing/2014/main" id="{D23CCD86-AC50-8B4C-B096-B88A8AEDA4DA}"/>
                </a:ext>
              </a:extLst>
            </p:cNvPr>
            <p:cNvSpPr/>
            <p:nvPr/>
          </p:nvSpPr>
          <p:spPr bwMode="auto">
            <a:xfrm flipH="1">
              <a:off x="6014272" y="2478772"/>
              <a:ext cx="1211650" cy="613599"/>
            </a:xfrm>
            <a:prstGeom prst="leftArrow">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i="1" u="none" strike="noStrike" cap="none" normalizeH="0" baseline="0">
                <a:ln>
                  <a:noFill/>
                </a:ln>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1B453728-1D4B-5D4E-93FD-2E7C1A278759}"/>
                </a:ext>
              </a:extLst>
            </p:cNvPr>
            <p:cNvSpPr txBox="1"/>
            <p:nvPr/>
          </p:nvSpPr>
          <p:spPr>
            <a:xfrm>
              <a:off x="6009966" y="2606995"/>
              <a:ext cx="958520" cy="356417"/>
            </a:xfrm>
            <a:prstGeom prst="rect">
              <a:avLst/>
            </a:prstGeom>
            <a:grpFill/>
            <a:ln w="19050">
              <a:noFill/>
            </a:ln>
          </p:spPr>
          <p:txBody>
            <a:bodyPr wrap="none" rtlCol="0" anchor="ctr">
              <a:spAutoFit/>
            </a:bodyPr>
            <a:lstStyle/>
            <a:p>
              <a:pPr eaLnBrk="1" hangingPunct="1"/>
              <a:r>
                <a:rPr lang="en-GB" sz="1800" dirty="0">
                  <a:solidFill>
                    <a:schemeClr val="bg1"/>
                  </a:solidFill>
                  <a:latin typeface="Calibri" panose="020F0502020204030204" pitchFamily="34" charset="0"/>
                  <a:cs typeface="Calibri" panose="020F0502020204030204" pitchFamily="34" charset="0"/>
                </a:rPr>
                <a:t>Demands</a:t>
              </a:r>
            </a:p>
          </p:txBody>
        </p:sp>
      </p:grpSp>
    </p:spTree>
    <p:extLst>
      <p:ext uri="{BB962C8B-B14F-4D97-AF65-F5344CB8AC3E}">
        <p14:creationId xmlns:p14="http://schemas.microsoft.com/office/powerpoint/2010/main" val="45407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Determination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36</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LOPA</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D12553-9D8B-C441-A65D-404758AB1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709" y="1417638"/>
            <a:ext cx="4824536" cy="5480857"/>
          </a:xfrm>
          <a:prstGeom prst="rect">
            <a:avLst/>
          </a:prstGeom>
        </p:spPr>
      </p:pic>
      <p:pic>
        <p:nvPicPr>
          <p:cNvPr id="8" name="Picture 7">
            <a:extLst>
              <a:ext uri="{FF2B5EF4-FFF2-40B4-BE49-F238E27FC236}">
                <a16:creationId xmlns:a16="http://schemas.microsoft.com/office/drawing/2014/main" id="{BE38D9A8-4956-1943-B24D-65CE52FB1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067" y="4068979"/>
            <a:ext cx="6794500" cy="1930400"/>
          </a:xfrm>
          <a:prstGeom prst="rect">
            <a:avLst/>
          </a:prstGeom>
        </p:spPr>
      </p:pic>
    </p:spTree>
    <p:extLst>
      <p:ext uri="{BB962C8B-B14F-4D97-AF65-F5344CB8AC3E}">
        <p14:creationId xmlns:p14="http://schemas.microsoft.com/office/powerpoint/2010/main" val="18803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SRS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37</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4">
            <a:extLst>
              <a:ext uri="{FF2B5EF4-FFF2-40B4-BE49-F238E27FC236}">
                <a16:creationId xmlns:a16="http://schemas.microsoft.com/office/drawing/2014/main" id="{BDA94F90-82FA-9248-BD94-23A312F87FAA}"/>
              </a:ext>
            </a:extLst>
          </p:cNvPr>
          <p:cNvSpPr>
            <a:spLocks noGrp="1"/>
          </p:cNvSpPr>
          <p:nvPr>
            <p:ph idx="1"/>
          </p:nvPr>
        </p:nvSpPr>
        <p:spPr>
          <a:xfrm>
            <a:off x="2267744" y="1916832"/>
            <a:ext cx="6419056" cy="4474955"/>
          </a:xfrm>
        </p:spPr>
        <p:txBody>
          <a:bodyPr>
            <a:normAutofit fontScale="85000" lnSpcReduction="10000"/>
          </a:bodyPr>
          <a:lstStyle/>
          <a:p>
            <a:pPr marL="0" indent="0">
              <a:buNone/>
            </a:pPr>
            <a:r>
              <a:rPr lang="en-GB" dirty="0"/>
              <a:t>Safety Requirements Specification (SRS) for TS2 PSS SIFs</a:t>
            </a:r>
          </a:p>
          <a:p>
            <a:r>
              <a:rPr lang="en-GB" dirty="0"/>
              <a:t>Inputs</a:t>
            </a:r>
          </a:p>
          <a:p>
            <a:pPr lvl="1"/>
            <a:r>
              <a:rPr lang="en-GB" dirty="0"/>
              <a:t>Results from SIL Determination</a:t>
            </a:r>
          </a:p>
          <a:p>
            <a:pPr lvl="1"/>
            <a:r>
              <a:rPr lang="en-GB" dirty="0"/>
              <a:t>Requirements from IEC 61511</a:t>
            </a:r>
          </a:p>
          <a:p>
            <a:pPr lvl="1"/>
            <a:r>
              <a:rPr lang="en-GB" dirty="0" err="1"/>
              <a:t>ConOps</a:t>
            </a:r>
            <a:endParaRPr lang="en-GB" dirty="0"/>
          </a:p>
          <a:p>
            <a:r>
              <a:rPr lang="en-GB" dirty="0"/>
              <a:t>Outputs</a:t>
            </a:r>
          </a:p>
          <a:p>
            <a:pPr lvl="1"/>
            <a:r>
              <a:rPr lang="en-GB" dirty="0"/>
              <a:t>SRS (ESS-0288460), used for</a:t>
            </a:r>
          </a:p>
          <a:p>
            <a:pPr lvl="2"/>
            <a:r>
              <a:rPr lang="en-GB" dirty="0"/>
              <a:t>Design and engineering</a:t>
            </a:r>
          </a:p>
          <a:p>
            <a:pPr lvl="2"/>
            <a:r>
              <a:rPr lang="en-GB" dirty="0"/>
              <a:t>SIL Verification (ESS-0478596) </a:t>
            </a:r>
          </a:p>
          <a:p>
            <a:pPr lvl="3"/>
            <a:r>
              <a:rPr lang="en-GB" dirty="0"/>
              <a:t>To confirm the design meet SIL targets from SIL Determination</a:t>
            </a:r>
          </a:p>
          <a:p>
            <a:pPr lvl="2"/>
            <a:r>
              <a:rPr lang="en-GB" dirty="0"/>
              <a:t>Subsequent safety lifecycle stages</a:t>
            </a:r>
          </a:p>
          <a:p>
            <a:pPr lvl="3"/>
            <a:r>
              <a:rPr lang="en-GB" dirty="0"/>
              <a:t>FAT, SAT, commissioning, operation, maintenance, etc.</a:t>
            </a:r>
          </a:p>
        </p:txBody>
      </p:sp>
    </p:spTree>
    <p:extLst>
      <p:ext uri="{BB962C8B-B14F-4D97-AF65-F5344CB8AC3E}">
        <p14:creationId xmlns:p14="http://schemas.microsoft.com/office/powerpoint/2010/main" val="17268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left)">
                                      <p:cBhvr>
                                        <p:cTn id="23" dur="500"/>
                                        <p:tgtEl>
                                          <p:spTgt spid="12">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left)">
                                      <p:cBhvr>
                                        <p:cTn id="26" dur="500"/>
                                        <p:tgtEl>
                                          <p:spTgt spid="12">
                                            <p:txEl>
                                              <p:pRg st="1" end="1"/>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wipe(left)">
                                      <p:cBhvr>
                                        <p:cTn id="29" dur="500"/>
                                        <p:tgtEl>
                                          <p:spTgt spid="12">
                                            <p:txEl>
                                              <p:pRg st="2" end="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left)">
                                      <p:cBhvr>
                                        <p:cTn id="32" dur="500"/>
                                        <p:tgtEl>
                                          <p:spTgt spid="12">
                                            <p:txEl>
                                              <p:pRg st="3" end="3"/>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wipe(left)">
                                      <p:cBhvr>
                                        <p:cTn id="35" dur="500"/>
                                        <p:tgtEl>
                                          <p:spTgt spid="12">
                                            <p:txEl>
                                              <p:pRg st="4" end="4"/>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wipe(left)">
                                      <p:cBhvr>
                                        <p:cTn id="38" dur="500"/>
                                        <p:tgtEl>
                                          <p:spTgt spid="12">
                                            <p:txEl>
                                              <p:pRg st="5" end="5"/>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wipe(left)">
                                      <p:cBhvr>
                                        <p:cTn id="41" dur="500"/>
                                        <p:tgtEl>
                                          <p:spTgt spid="12">
                                            <p:txEl>
                                              <p:pRg st="6" end="6"/>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2">
                                            <p:txEl>
                                              <p:pRg st="7" end="7"/>
                                            </p:txEl>
                                          </p:spTgt>
                                        </p:tgtEl>
                                        <p:attrNameLst>
                                          <p:attrName>style.visibility</p:attrName>
                                        </p:attrNameLst>
                                      </p:cBhvr>
                                      <p:to>
                                        <p:strVal val="visible"/>
                                      </p:to>
                                    </p:set>
                                    <p:animEffect transition="in" filter="wipe(left)">
                                      <p:cBhvr>
                                        <p:cTn id="44" dur="500"/>
                                        <p:tgtEl>
                                          <p:spTgt spid="12">
                                            <p:txEl>
                                              <p:pRg st="7" end="7"/>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wipe(left)">
                                      <p:cBhvr>
                                        <p:cTn id="47" dur="500"/>
                                        <p:tgtEl>
                                          <p:spTgt spid="12">
                                            <p:txEl>
                                              <p:pRg st="8" end="8"/>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12">
                                            <p:txEl>
                                              <p:pRg st="9" end="9"/>
                                            </p:txEl>
                                          </p:spTgt>
                                        </p:tgtEl>
                                        <p:attrNameLst>
                                          <p:attrName>style.visibility</p:attrName>
                                        </p:attrNameLst>
                                      </p:cBhvr>
                                      <p:to>
                                        <p:strVal val="visible"/>
                                      </p:to>
                                    </p:set>
                                    <p:animEffect transition="in" filter="wipe(left)">
                                      <p:cBhvr>
                                        <p:cTn id="50" dur="500"/>
                                        <p:tgtEl>
                                          <p:spTgt spid="12">
                                            <p:txEl>
                                              <p:pRg st="9" end="9"/>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2">
                                            <p:txEl>
                                              <p:pRg st="10" end="10"/>
                                            </p:txEl>
                                          </p:spTgt>
                                        </p:tgtEl>
                                        <p:attrNameLst>
                                          <p:attrName>style.visibility</p:attrName>
                                        </p:attrNameLst>
                                      </p:cBhvr>
                                      <p:to>
                                        <p:strVal val="visible"/>
                                      </p:to>
                                    </p:set>
                                    <p:animEffect transition="in" filter="wipe(left)">
                                      <p:cBhvr>
                                        <p:cTn id="53" dur="500"/>
                                        <p:tgtEl>
                                          <p:spTgt spid="12">
                                            <p:txEl>
                                              <p:pRg st="10" end="10"/>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12">
                                            <p:txEl>
                                              <p:pRg st="11" end="11"/>
                                            </p:txEl>
                                          </p:spTgt>
                                        </p:tgtEl>
                                        <p:attrNameLst>
                                          <p:attrName>style.visibility</p:attrName>
                                        </p:attrNameLst>
                                      </p:cBhvr>
                                      <p:to>
                                        <p:strVal val="visible"/>
                                      </p:to>
                                    </p:set>
                                    <p:animEffect transition="in" filter="wipe(left)">
                                      <p:cBhvr>
                                        <p:cTn id="56"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SRS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38</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a:p>
            <a:pPr algn="ctr"/>
            <a:r>
              <a:rPr lang="en-GB" sz="1200" dirty="0">
                <a:solidFill>
                  <a:schemeClr val="tx1"/>
                </a:solidFill>
              </a:rPr>
              <a:t>Safety Requirements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D627708D-3170-D540-9120-FD94DB3B0992}"/>
              </a:ext>
            </a:extLst>
          </p:cNvPr>
          <p:cNvGraphicFramePr>
            <a:graphicFrameLocks noGrp="1"/>
          </p:cNvGraphicFramePr>
          <p:nvPr>
            <p:extLst>
              <p:ext uri="{D42A27DB-BD31-4B8C-83A1-F6EECF244321}">
                <p14:modId xmlns:p14="http://schemas.microsoft.com/office/powerpoint/2010/main" val="1307454213"/>
              </p:ext>
            </p:extLst>
          </p:nvPr>
        </p:nvGraphicFramePr>
        <p:xfrm>
          <a:off x="2261694" y="1887331"/>
          <a:ext cx="6425106" cy="3373752"/>
        </p:xfrm>
        <a:graphic>
          <a:graphicData uri="http://schemas.openxmlformats.org/drawingml/2006/table">
            <a:tbl>
              <a:tblPr firstRow="1" firstCol="1" bandRow="1">
                <a:tableStyleId>{5C22544A-7EE6-4342-B048-85BDC9FD1C3A}</a:tableStyleId>
              </a:tblPr>
              <a:tblGrid>
                <a:gridCol w="2593347">
                  <a:extLst>
                    <a:ext uri="{9D8B030D-6E8A-4147-A177-3AD203B41FA5}">
                      <a16:colId xmlns:a16="http://schemas.microsoft.com/office/drawing/2014/main" val="2009619609"/>
                    </a:ext>
                  </a:extLst>
                </a:gridCol>
                <a:gridCol w="3831759">
                  <a:extLst>
                    <a:ext uri="{9D8B030D-6E8A-4147-A177-3AD203B41FA5}">
                      <a16:colId xmlns:a16="http://schemas.microsoft.com/office/drawing/2014/main" val="3543089610"/>
                    </a:ext>
                  </a:extLst>
                </a:gridCol>
              </a:tblGrid>
              <a:tr h="187431">
                <a:tc gridSpan="2">
                  <a:txBody>
                    <a:bodyPr/>
                    <a:lstStyle/>
                    <a:p>
                      <a:pPr marL="457200" algn="ctr" hangingPunct="0">
                        <a:spcBef>
                          <a:spcPts val="600"/>
                        </a:spcBef>
                        <a:spcAft>
                          <a:spcPts val="0"/>
                        </a:spcAft>
                      </a:pPr>
                      <a:r>
                        <a:rPr lang="en-GB" sz="1000">
                          <a:effectLst/>
                        </a:rPr>
                        <a:t>SIF Details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428617481"/>
                  </a:ext>
                </a:extLst>
              </a:tr>
              <a:tr h="187431">
                <a:tc>
                  <a:txBody>
                    <a:bodyPr/>
                    <a:lstStyle/>
                    <a:p>
                      <a:pPr marL="457200" algn="l" hangingPunct="0">
                        <a:spcBef>
                          <a:spcPts val="600"/>
                        </a:spcBef>
                        <a:spcAft>
                          <a:spcPts val="0"/>
                        </a:spcAft>
                      </a:pPr>
                      <a:r>
                        <a:rPr lang="en-GB" sz="1000">
                          <a:effectLst/>
                        </a:rPr>
                        <a:t>SIF Tag</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TS2PSS_SIF5</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513214273"/>
                  </a:ext>
                </a:extLst>
              </a:tr>
              <a:tr h="187431">
                <a:tc>
                  <a:txBody>
                    <a:bodyPr/>
                    <a:lstStyle/>
                    <a:p>
                      <a:pPr marL="457200" algn="l" hangingPunct="0">
                        <a:spcBef>
                          <a:spcPts val="600"/>
                        </a:spcBef>
                        <a:spcAft>
                          <a:spcPts val="0"/>
                        </a:spcAft>
                      </a:pPr>
                      <a:r>
                        <a:rPr lang="en-GB" sz="1000">
                          <a:effectLst/>
                        </a:rPr>
                        <a:t>Drawing Number</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N/A</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367639389"/>
                  </a:ext>
                </a:extLst>
              </a:tr>
              <a:tr h="374861">
                <a:tc>
                  <a:txBody>
                    <a:bodyPr/>
                    <a:lstStyle/>
                    <a:p>
                      <a:pPr marL="457200" algn="l" hangingPunct="0">
                        <a:spcBef>
                          <a:spcPts val="600"/>
                        </a:spcBef>
                        <a:spcAft>
                          <a:spcPts val="0"/>
                        </a:spcAft>
                      </a:pPr>
                      <a:r>
                        <a:rPr lang="en-GB" sz="1000">
                          <a:effectLst/>
                        </a:rPr>
                        <a:t>Hazardous Event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Human error, failure to remove waveguide prior to Klystron test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095919549"/>
                  </a:ext>
                </a:extLst>
              </a:tr>
              <a:tr h="749722">
                <a:tc>
                  <a:txBody>
                    <a:bodyPr/>
                    <a:lstStyle/>
                    <a:p>
                      <a:pPr marL="457200" algn="l" hangingPunct="0">
                        <a:spcBef>
                          <a:spcPts val="600"/>
                        </a:spcBef>
                        <a:spcAft>
                          <a:spcPts val="0"/>
                        </a:spcAft>
                      </a:pPr>
                      <a:r>
                        <a:rPr lang="en-GB" sz="1000">
                          <a:effectLst/>
                        </a:rPr>
                        <a:t>SIF Description</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Upon detection of the dedicated removable part of the RF waveguide in place during Klystron testing, remove the permit to energise the TS2 modulator and the LLRF via a Safety PLC.</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424829917"/>
                  </a:ext>
                </a:extLst>
              </a:tr>
              <a:tr h="562292">
                <a:tc>
                  <a:txBody>
                    <a:bodyPr/>
                    <a:lstStyle/>
                    <a:p>
                      <a:pPr marL="457200" algn="l" hangingPunct="0">
                        <a:spcBef>
                          <a:spcPts val="600"/>
                        </a:spcBef>
                        <a:spcAft>
                          <a:spcPts val="0"/>
                        </a:spcAft>
                      </a:pPr>
                      <a:r>
                        <a:rPr lang="en-GB" sz="1000">
                          <a:effectLst/>
                        </a:rPr>
                        <a:t>Sources of Demand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Human error, failure to follow procedure for RF testing (which requires the removable waveguide to be removed prior to RF testing).</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436788774"/>
                  </a:ext>
                </a:extLst>
              </a:tr>
              <a:tr h="187431">
                <a:tc>
                  <a:txBody>
                    <a:bodyPr/>
                    <a:lstStyle/>
                    <a:p>
                      <a:pPr marL="457200" algn="l" hangingPunct="0">
                        <a:spcBef>
                          <a:spcPts val="600"/>
                        </a:spcBef>
                        <a:spcAft>
                          <a:spcPts val="0"/>
                        </a:spcAft>
                      </a:pPr>
                      <a:r>
                        <a:rPr lang="en-GB" sz="1000">
                          <a:effectLst/>
                        </a:rPr>
                        <a:t>Demand Rate on SIF</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Estimated to be less than once per year.</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063556230"/>
                  </a:ext>
                </a:extLst>
              </a:tr>
              <a:tr h="374861">
                <a:tc>
                  <a:txBody>
                    <a:bodyPr/>
                    <a:lstStyle/>
                    <a:p>
                      <a:pPr marL="457200" algn="l" hangingPunct="0">
                        <a:spcBef>
                          <a:spcPts val="600"/>
                        </a:spcBef>
                        <a:spcAft>
                          <a:spcPts val="0"/>
                        </a:spcAft>
                      </a:pPr>
                      <a:r>
                        <a:rPr lang="en-GB" sz="1000">
                          <a:effectLst/>
                        </a:rPr>
                        <a:t>Trip Points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Waveguide in place during Klystron testing (detected by position switches)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732009968"/>
                  </a:ext>
                </a:extLst>
              </a:tr>
              <a:tr h="187431">
                <a:tc>
                  <a:txBody>
                    <a:bodyPr/>
                    <a:lstStyle/>
                    <a:p>
                      <a:pPr marL="457200" algn="l" hangingPunct="0">
                        <a:spcBef>
                          <a:spcPts val="600"/>
                        </a:spcBef>
                        <a:spcAft>
                          <a:spcPts val="0"/>
                        </a:spcAft>
                      </a:pPr>
                      <a:r>
                        <a:rPr lang="en-GB" sz="1000">
                          <a:effectLst/>
                        </a:rPr>
                        <a:t>Success Criteria</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TS2 is OFF due to power supply being isolated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706192646"/>
                  </a:ext>
                </a:extLst>
              </a:tr>
              <a:tr h="374861">
                <a:tc>
                  <a:txBody>
                    <a:bodyPr/>
                    <a:lstStyle/>
                    <a:p>
                      <a:pPr marL="457200" algn="l" hangingPunct="0">
                        <a:spcBef>
                          <a:spcPts val="600"/>
                        </a:spcBef>
                        <a:spcAft>
                          <a:spcPts val="0"/>
                        </a:spcAft>
                      </a:pPr>
                      <a:r>
                        <a:rPr lang="en-GB" sz="1000">
                          <a:effectLst/>
                        </a:rPr>
                        <a:t>Functional Relationship (Between Input and Output)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RF OFF upon detecting waveguide in place during Klystron testing.</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832288514"/>
                  </a:ext>
                </a:extLst>
              </a:tr>
            </a:tbl>
          </a:graphicData>
        </a:graphic>
      </p:graphicFrame>
      <p:graphicFrame>
        <p:nvGraphicFramePr>
          <p:cNvPr id="6" name="Table 5">
            <a:extLst>
              <a:ext uri="{FF2B5EF4-FFF2-40B4-BE49-F238E27FC236}">
                <a16:creationId xmlns:a16="http://schemas.microsoft.com/office/drawing/2014/main" id="{1F40F9D8-629E-354B-8A51-F077DE6BE748}"/>
              </a:ext>
            </a:extLst>
          </p:cNvPr>
          <p:cNvGraphicFramePr>
            <a:graphicFrameLocks noGrp="1"/>
          </p:cNvGraphicFramePr>
          <p:nvPr>
            <p:extLst>
              <p:ext uri="{D42A27DB-BD31-4B8C-83A1-F6EECF244321}">
                <p14:modId xmlns:p14="http://schemas.microsoft.com/office/powerpoint/2010/main" val="2129392855"/>
              </p:ext>
            </p:extLst>
          </p:nvPr>
        </p:nvGraphicFramePr>
        <p:xfrm>
          <a:off x="2257542" y="5449827"/>
          <a:ext cx="6429375" cy="800572"/>
        </p:xfrm>
        <a:graphic>
          <a:graphicData uri="http://schemas.openxmlformats.org/drawingml/2006/table">
            <a:tbl>
              <a:tblPr firstRow="1" firstCol="1" bandRow="1">
                <a:tableStyleId>{5C22544A-7EE6-4342-B048-85BDC9FD1C3A}</a:tableStyleId>
              </a:tblPr>
              <a:tblGrid>
                <a:gridCol w="2595071">
                  <a:extLst>
                    <a:ext uri="{9D8B030D-6E8A-4147-A177-3AD203B41FA5}">
                      <a16:colId xmlns:a16="http://schemas.microsoft.com/office/drawing/2014/main" val="1678738693"/>
                    </a:ext>
                  </a:extLst>
                </a:gridCol>
                <a:gridCol w="3834304">
                  <a:extLst>
                    <a:ext uri="{9D8B030D-6E8A-4147-A177-3AD203B41FA5}">
                      <a16:colId xmlns:a16="http://schemas.microsoft.com/office/drawing/2014/main" val="1809771595"/>
                    </a:ext>
                  </a:extLst>
                </a:gridCol>
              </a:tblGrid>
              <a:tr h="200143">
                <a:tc gridSpan="2">
                  <a:txBody>
                    <a:bodyPr/>
                    <a:lstStyle/>
                    <a:p>
                      <a:pPr marL="457200" algn="ctr" hangingPunct="0">
                        <a:spcBef>
                          <a:spcPts val="600"/>
                        </a:spcBef>
                        <a:spcAft>
                          <a:spcPts val="0"/>
                        </a:spcAft>
                      </a:pPr>
                      <a:r>
                        <a:rPr lang="en-GB" sz="1000">
                          <a:effectLst/>
                        </a:rPr>
                        <a:t>Common Cause Failures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2983921187"/>
                  </a:ext>
                </a:extLst>
              </a:tr>
              <a:tr h="200143">
                <a:tc>
                  <a:txBody>
                    <a:bodyPr/>
                    <a:lstStyle/>
                    <a:p>
                      <a:pPr marL="457200" algn="l" hangingPunct="0">
                        <a:spcBef>
                          <a:spcPts val="600"/>
                        </a:spcBef>
                        <a:spcAft>
                          <a:spcPts val="0"/>
                        </a:spcAft>
                      </a:pPr>
                      <a:r>
                        <a:rPr lang="en-GB" sz="1000">
                          <a:effectLst/>
                        </a:rPr>
                        <a:t>Electrical Power Loss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TS2 shall be in a safe state upon power loss.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347131916"/>
                  </a:ext>
                </a:extLst>
              </a:tr>
              <a:tr h="200143">
                <a:tc>
                  <a:txBody>
                    <a:bodyPr/>
                    <a:lstStyle/>
                    <a:p>
                      <a:pPr marL="457200" algn="l" hangingPunct="0">
                        <a:spcBef>
                          <a:spcPts val="600"/>
                        </a:spcBef>
                        <a:spcAft>
                          <a:spcPts val="0"/>
                        </a:spcAft>
                      </a:pPr>
                      <a:r>
                        <a:rPr lang="en-GB" sz="1000">
                          <a:effectLst/>
                        </a:rPr>
                        <a:t>Compressed Air Loss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N/A</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178060642"/>
                  </a:ext>
                </a:extLst>
              </a:tr>
              <a:tr h="200143">
                <a:tc>
                  <a:txBody>
                    <a:bodyPr/>
                    <a:lstStyle/>
                    <a:p>
                      <a:pPr marL="457200" algn="l" hangingPunct="0">
                        <a:spcBef>
                          <a:spcPts val="600"/>
                        </a:spcBef>
                        <a:spcAft>
                          <a:spcPts val="0"/>
                        </a:spcAft>
                      </a:pPr>
                      <a:r>
                        <a:rPr lang="en-GB" sz="1000">
                          <a:effectLst/>
                        </a:rPr>
                        <a:t>Hydraulic Pressure Loss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N/A</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899938658"/>
                  </a:ext>
                </a:extLst>
              </a:tr>
            </a:tbl>
          </a:graphicData>
        </a:graphic>
      </p:graphicFrame>
      <p:sp>
        <p:nvSpPr>
          <p:cNvPr id="12" name="Rectangle 11">
            <a:extLst>
              <a:ext uri="{FF2B5EF4-FFF2-40B4-BE49-F238E27FC236}">
                <a16:creationId xmlns:a16="http://schemas.microsoft.com/office/drawing/2014/main" id="{502C4F43-50C7-6041-AF11-19F0518A46F7}"/>
              </a:ext>
            </a:extLst>
          </p:cNvPr>
          <p:cNvSpPr/>
          <p:nvPr/>
        </p:nvSpPr>
        <p:spPr>
          <a:xfrm>
            <a:off x="2015716" y="1537996"/>
            <a:ext cx="6275040" cy="338554"/>
          </a:xfrm>
          <a:prstGeom prst="rect">
            <a:avLst/>
          </a:prstGeom>
        </p:spPr>
        <p:txBody>
          <a:bodyPr wrap="square">
            <a:spAutoFit/>
          </a:bodyPr>
          <a:lstStyle/>
          <a:p>
            <a:pPr lvl="2">
              <a:spcAft>
                <a:spcPts val="600"/>
              </a:spcAft>
              <a:tabLst>
                <a:tab pos="629920" algn="l"/>
              </a:tabLst>
            </a:pPr>
            <a:r>
              <a:rPr lang="en-GB" sz="1600" dirty="0">
                <a:latin typeface="Calibri" panose="020F0502020204030204" pitchFamily="34" charset="0"/>
                <a:ea typeface="MS Gothic" panose="020B0609070205080204" pitchFamily="49" charset="-128"/>
                <a:cs typeface="Times New Roman" pitchFamily="2" charset="0"/>
              </a:rPr>
              <a:t>TS2PSS_SIF5 – Interlock on Waveguide during Klystron Testing</a:t>
            </a:r>
            <a:endParaRPr lang="en-GB" sz="1600" dirty="0">
              <a:effectLst/>
              <a:latin typeface="Calibri" panose="020F0502020204030204" pitchFamily="34" charset="0"/>
              <a:ea typeface="MS Gothic" panose="020B0609070205080204" pitchFamily="49" charset="-128"/>
              <a:cs typeface="Times New Roman" pitchFamily="2" charset="0"/>
            </a:endParaRPr>
          </a:p>
        </p:txBody>
      </p:sp>
    </p:spTree>
    <p:extLst>
      <p:ext uri="{BB962C8B-B14F-4D97-AF65-F5344CB8AC3E}">
        <p14:creationId xmlns:p14="http://schemas.microsoft.com/office/powerpoint/2010/main" val="226447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SRS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39</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a:p>
            <a:pPr algn="ctr"/>
            <a:r>
              <a:rPr lang="en-GB" sz="1200" dirty="0">
                <a:solidFill>
                  <a:schemeClr val="tx1"/>
                </a:solidFill>
              </a:rPr>
              <a:t>Safety Requirements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E073772-9EAF-6D43-A28D-3AABDEE0CAC2}"/>
              </a:ext>
            </a:extLst>
          </p:cNvPr>
          <p:cNvGraphicFramePr>
            <a:graphicFrameLocks noGrp="1"/>
          </p:cNvGraphicFramePr>
          <p:nvPr>
            <p:extLst>
              <p:ext uri="{D42A27DB-BD31-4B8C-83A1-F6EECF244321}">
                <p14:modId xmlns:p14="http://schemas.microsoft.com/office/powerpoint/2010/main" val="1441991823"/>
              </p:ext>
            </p:extLst>
          </p:nvPr>
        </p:nvGraphicFramePr>
        <p:xfrm>
          <a:off x="2285895" y="1662306"/>
          <a:ext cx="6678591" cy="1609811"/>
        </p:xfrm>
        <a:graphic>
          <a:graphicData uri="http://schemas.openxmlformats.org/drawingml/2006/table">
            <a:tbl>
              <a:tblPr firstRow="1" firstCol="1" bandRow="1">
                <a:tableStyleId>{5C22544A-7EE6-4342-B048-85BDC9FD1C3A}</a:tableStyleId>
              </a:tblPr>
              <a:tblGrid>
                <a:gridCol w="2695660">
                  <a:extLst>
                    <a:ext uri="{9D8B030D-6E8A-4147-A177-3AD203B41FA5}">
                      <a16:colId xmlns:a16="http://schemas.microsoft.com/office/drawing/2014/main" val="395211515"/>
                    </a:ext>
                  </a:extLst>
                </a:gridCol>
                <a:gridCol w="3982931">
                  <a:extLst>
                    <a:ext uri="{9D8B030D-6E8A-4147-A177-3AD203B41FA5}">
                      <a16:colId xmlns:a16="http://schemas.microsoft.com/office/drawing/2014/main" val="2477770920"/>
                    </a:ext>
                  </a:extLst>
                </a:gridCol>
              </a:tblGrid>
              <a:tr h="201226">
                <a:tc gridSpan="2">
                  <a:txBody>
                    <a:bodyPr/>
                    <a:lstStyle/>
                    <a:p>
                      <a:pPr marL="457200" algn="ctr" hangingPunct="0">
                        <a:spcBef>
                          <a:spcPts val="600"/>
                        </a:spcBef>
                        <a:spcAft>
                          <a:spcPts val="0"/>
                        </a:spcAft>
                      </a:pPr>
                      <a:r>
                        <a:rPr lang="en-GB" sz="1000" dirty="0">
                          <a:effectLst/>
                        </a:rPr>
                        <a:t>Process Details</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805594770"/>
                  </a:ext>
                </a:extLst>
              </a:tr>
              <a:tr h="402453">
                <a:tc>
                  <a:txBody>
                    <a:bodyPr/>
                    <a:lstStyle/>
                    <a:p>
                      <a:pPr marL="457200" algn="l" hangingPunct="0">
                        <a:spcBef>
                          <a:spcPts val="600"/>
                        </a:spcBef>
                        <a:spcAft>
                          <a:spcPts val="0"/>
                        </a:spcAft>
                      </a:pPr>
                      <a:r>
                        <a:rPr lang="en-GB" sz="1000" dirty="0">
                          <a:effectLst/>
                        </a:rPr>
                        <a:t>Safe State Definition</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Hazardous equipment is de-energised and the area is safe from radiation.</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820067909"/>
                  </a:ext>
                </a:extLst>
              </a:tr>
              <a:tr h="402453">
                <a:tc>
                  <a:txBody>
                    <a:bodyPr/>
                    <a:lstStyle/>
                    <a:p>
                      <a:pPr marL="457200" algn="l" hangingPunct="0">
                        <a:spcBef>
                          <a:spcPts val="600"/>
                        </a:spcBef>
                        <a:spcAft>
                          <a:spcPts val="0"/>
                        </a:spcAft>
                      </a:pPr>
                      <a:r>
                        <a:rPr lang="en-GB" sz="1000">
                          <a:effectLst/>
                        </a:rPr>
                        <a:t>Hazards from Concurrent Safe States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None identified.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739363593"/>
                  </a:ext>
                </a:extLst>
              </a:tr>
              <a:tr h="201226">
                <a:tc>
                  <a:txBody>
                    <a:bodyPr/>
                    <a:lstStyle/>
                    <a:p>
                      <a:pPr marL="457200" algn="l" hangingPunct="0">
                        <a:spcBef>
                          <a:spcPts val="600"/>
                        </a:spcBef>
                        <a:spcAft>
                          <a:spcPts val="0"/>
                        </a:spcAft>
                      </a:pPr>
                      <a:r>
                        <a:rPr lang="en-GB" sz="1000">
                          <a:effectLst/>
                        </a:rPr>
                        <a:t>Process Safety Time</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About </a:t>
                      </a:r>
                      <a:r>
                        <a:rPr lang="en-GB" sz="1000">
                          <a:effectLst/>
                          <a:highlight>
                            <a:srgbClr val="FFFF00"/>
                          </a:highlight>
                        </a:rPr>
                        <a:t>xx</a:t>
                      </a:r>
                      <a:r>
                        <a:rPr lang="en-GB" sz="1000">
                          <a:effectLst/>
                        </a:rPr>
                        <a:t> seconds.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7861710"/>
                  </a:ext>
                </a:extLst>
              </a:tr>
              <a:tr h="402453">
                <a:tc>
                  <a:txBody>
                    <a:bodyPr/>
                    <a:lstStyle/>
                    <a:p>
                      <a:pPr marL="457200" algn="l" hangingPunct="0">
                        <a:spcBef>
                          <a:spcPts val="600"/>
                        </a:spcBef>
                        <a:spcAft>
                          <a:spcPts val="0"/>
                        </a:spcAft>
                      </a:pPr>
                      <a:r>
                        <a:rPr lang="en-GB" sz="1000">
                          <a:effectLst/>
                        </a:rPr>
                        <a:t>Requirement to Survive a Major Accident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None identified. Loss of power due to major accidents shall put TS2 in safe state.</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947529999"/>
                  </a:ext>
                </a:extLst>
              </a:tr>
            </a:tbl>
          </a:graphicData>
        </a:graphic>
      </p:graphicFrame>
      <p:graphicFrame>
        <p:nvGraphicFramePr>
          <p:cNvPr id="13" name="Table 12">
            <a:extLst>
              <a:ext uri="{FF2B5EF4-FFF2-40B4-BE49-F238E27FC236}">
                <a16:creationId xmlns:a16="http://schemas.microsoft.com/office/drawing/2014/main" id="{33A30E7A-BF99-114E-A30A-B6D5F5AD9E28}"/>
              </a:ext>
            </a:extLst>
          </p:cNvPr>
          <p:cNvGraphicFramePr>
            <a:graphicFrameLocks noGrp="1"/>
          </p:cNvGraphicFramePr>
          <p:nvPr>
            <p:extLst>
              <p:ext uri="{D42A27DB-BD31-4B8C-83A1-F6EECF244321}">
                <p14:modId xmlns:p14="http://schemas.microsoft.com/office/powerpoint/2010/main" val="4020986989"/>
              </p:ext>
            </p:extLst>
          </p:nvPr>
        </p:nvGraphicFramePr>
        <p:xfrm>
          <a:off x="2267744" y="3356992"/>
          <a:ext cx="6696743" cy="3501011"/>
        </p:xfrm>
        <a:graphic>
          <a:graphicData uri="http://schemas.openxmlformats.org/drawingml/2006/table">
            <a:tbl>
              <a:tblPr firstRow="1" firstCol="1" bandRow="1">
                <a:tableStyleId>{5C22544A-7EE6-4342-B048-85BDC9FD1C3A}</a:tableStyleId>
              </a:tblPr>
              <a:tblGrid>
                <a:gridCol w="2702689">
                  <a:extLst>
                    <a:ext uri="{9D8B030D-6E8A-4147-A177-3AD203B41FA5}">
                      <a16:colId xmlns:a16="http://schemas.microsoft.com/office/drawing/2014/main" val="63154187"/>
                    </a:ext>
                  </a:extLst>
                </a:gridCol>
                <a:gridCol w="1036647">
                  <a:extLst>
                    <a:ext uri="{9D8B030D-6E8A-4147-A177-3AD203B41FA5}">
                      <a16:colId xmlns:a16="http://schemas.microsoft.com/office/drawing/2014/main" val="3616759092"/>
                    </a:ext>
                  </a:extLst>
                </a:gridCol>
                <a:gridCol w="1036647">
                  <a:extLst>
                    <a:ext uri="{9D8B030D-6E8A-4147-A177-3AD203B41FA5}">
                      <a16:colId xmlns:a16="http://schemas.microsoft.com/office/drawing/2014/main" val="1860005510"/>
                    </a:ext>
                  </a:extLst>
                </a:gridCol>
                <a:gridCol w="1036647">
                  <a:extLst>
                    <a:ext uri="{9D8B030D-6E8A-4147-A177-3AD203B41FA5}">
                      <a16:colId xmlns:a16="http://schemas.microsoft.com/office/drawing/2014/main" val="3853920989"/>
                    </a:ext>
                  </a:extLst>
                </a:gridCol>
                <a:gridCol w="884113">
                  <a:extLst>
                    <a:ext uri="{9D8B030D-6E8A-4147-A177-3AD203B41FA5}">
                      <a16:colId xmlns:a16="http://schemas.microsoft.com/office/drawing/2014/main" val="763139560"/>
                    </a:ext>
                  </a:extLst>
                </a:gridCol>
              </a:tblGrid>
              <a:tr h="205942">
                <a:tc gridSpan="5">
                  <a:txBody>
                    <a:bodyPr/>
                    <a:lstStyle/>
                    <a:p>
                      <a:pPr marL="457200" algn="ctr" hangingPunct="0">
                        <a:spcBef>
                          <a:spcPts val="600"/>
                        </a:spcBef>
                        <a:spcAft>
                          <a:spcPts val="0"/>
                        </a:spcAft>
                      </a:pPr>
                      <a:r>
                        <a:rPr lang="en-GB" sz="1000">
                          <a:effectLst/>
                        </a:rPr>
                        <a:t>SIL Data</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8974994"/>
                  </a:ext>
                </a:extLst>
              </a:tr>
              <a:tr h="205942">
                <a:tc>
                  <a:txBody>
                    <a:bodyPr/>
                    <a:lstStyle/>
                    <a:p>
                      <a:pPr marL="457200" algn="l" hangingPunct="0">
                        <a:spcBef>
                          <a:spcPts val="600"/>
                        </a:spcBef>
                        <a:spcAft>
                          <a:spcPts val="0"/>
                        </a:spcAft>
                      </a:pPr>
                      <a:r>
                        <a:rPr lang="en-GB" sz="1000">
                          <a:effectLst/>
                        </a:rPr>
                        <a:t>Mode of Operation</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gridSpan="4">
                  <a:txBody>
                    <a:bodyPr/>
                    <a:lstStyle/>
                    <a:p>
                      <a:pPr marL="457200" algn="l" hangingPunct="0">
                        <a:spcBef>
                          <a:spcPts val="600"/>
                        </a:spcBef>
                        <a:spcAft>
                          <a:spcPts val="0"/>
                        </a:spcAft>
                      </a:pPr>
                      <a:r>
                        <a:rPr lang="en-GB" sz="1000">
                          <a:effectLst/>
                        </a:rPr>
                        <a:t>Low Demand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55878427"/>
                  </a:ext>
                </a:extLst>
              </a:tr>
              <a:tr h="205942">
                <a:tc>
                  <a:txBody>
                    <a:bodyPr/>
                    <a:lstStyle/>
                    <a:p>
                      <a:pPr marL="457200" algn="l" hangingPunct="0">
                        <a:spcBef>
                          <a:spcPts val="600"/>
                        </a:spcBef>
                        <a:spcAft>
                          <a:spcPts val="0"/>
                        </a:spcAft>
                      </a:pPr>
                      <a:r>
                        <a:rPr lang="en-GB" sz="1000">
                          <a:effectLst/>
                        </a:rPr>
                        <a:t>SIL</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Target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SIL 2</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highlight>
                            <a:srgbClr val="FFFF00"/>
                          </a:highlight>
                        </a:rPr>
                        <a:t>Achieved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065611611"/>
                  </a:ext>
                </a:extLst>
              </a:tr>
              <a:tr h="205942">
                <a:tc>
                  <a:txBody>
                    <a:bodyPr/>
                    <a:lstStyle/>
                    <a:p>
                      <a:pPr marL="457200" algn="l" hangingPunct="0">
                        <a:spcBef>
                          <a:spcPts val="600"/>
                        </a:spcBef>
                        <a:spcAft>
                          <a:spcPts val="0"/>
                        </a:spcAft>
                      </a:pPr>
                      <a:r>
                        <a:rPr lang="en-GB" sz="1000">
                          <a:effectLst/>
                        </a:rPr>
                        <a:t>PFD / PFH</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Target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1.0E-03</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highlight>
                            <a:srgbClr val="FFFF00"/>
                          </a:highlight>
                        </a:rPr>
                        <a:t>Achieved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900137893"/>
                  </a:ext>
                </a:extLst>
              </a:tr>
              <a:tr h="411883">
                <a:tc>
                  <a:txBody>
                    <a:bodyPr/>
                    <a:lstStyle/>
                    <a:p>
                      <a:pPr marL="457200" algn="l" hangingPunct="0">
                        <a:spcBef>
                          <a:spcPts val="600"/>
                        </a:spcBef>
                        <a:spcAft>
                          <a:spcPts val="0"/>
                        </a:spcAft>
                      </a:pPr>
                      <a:r>
                        <a:rPr lang="en-GB" sz="1000">
                          <a:effectLst/>
                        </a:rPr>
                        <a:t>Spurious Trip Rate (/hr)</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Target</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None specified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highlight>
                            <a:srgbClr val="FFFF00"/>
                          </a:highlight>
                        </a:rPr>
                        <a:t>Achieved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1140023635"/>
                  </a:ext>
                </a:extLst>
              </a:tr>
              <a:tr h="205942">
                <a:tc rowSpan="3">
                  <a:txBody>
                    <a:bodyPr/>
                    <a:lstStyle/>
                    <a:p>
                      <a:pPr marL="457200" algn="l" hangingPunct="0">
                        <a:spcBef>
                          <a:spcPts val="600"/>
                        </a:spcBef>
                        <a:spcAft>
                          <a:spcPts val="0"/>
                        </a:spcAft>
                      </a:pPr>
                      <a:r>
                        <a:rPr lang="en-GB" sz="1000" dirty="0">
                          <a:effectLst/>
                        </a:rPr>
                        <a:t>Target Proof Test Interval (Months)</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gridSpan="2">
                  <a:txBody>
                    <a:bodyPr/>
                    <a:lstStyle/>
                    <a:p>
                      <a:pPr marL="457200" algn="ctr" hangingPunct="0">
                        <a:spcBef>
                          <a:spcPts val="600"/>
                        </a:spcBef>
                        <a:spcAft>
                          <a:spcPts val="0"/>
                        </a:spcAft>
                      </a:pPr>
                      <a:r>
                        <a:rPr lang="en-GB" sz="1000">
                          <a:effectLst/>
                        </a:rPr>
                        <a:t>Sensor Subsystem</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tc gridSpan="2">
                  <a:txBody>
                    <a:bodyPr/>
                    <a:lstStyle/>
                    <a:p>
                      <a:pPr marL="457200" algn="ctr" hangingPunct="0">
                        <a:spcBef>
                          <a:spcPts val="600"/>
                        </a:spcBef>
                        <a:spcAft>
                          <a:spcPts val="0"/>
                        </a:spcAft>
                      </a:pPr>
                      <a:r>
                        <a:rPr lang="en-GB" sz="1000">
                          <a:effectLst/>
                        </a:rPr>
                        <a:t>Final Element Subsystem</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2469270560"/>
                  </a:ext>
                </a:extLst>
              </a:tr>
              <a:tr h="617825">
                <a:tc vMerge="1">
                  <a:txBody>
                    <a:bodyPr/>
                    <a:lstStyle/>
                    <a:p>
                      <a:endParaRPr lang="en-GB"/>
                    </a:p>
                  </a:txBody>
                  <a:tcPr/>
                </a:tc>
                <a:tc>
                  <a:txBody>
                    <a:bodyPr/>
                    <a:lstStyle/>
                    <a:p>
                      <a:pPr marL="457200" algn="l" hangingPunct="0">
                        <a:spcBef>
                          <a:spcPts val="600"/>
                        </a:spcBef>
                        <a:spcAft>
                          <a:spcPts val="0"/>
                        </a:spcAft>
                      </a:pPr>
                      <a:r>
                        <a:rPr lang="en-GB" sz="1000">
                          <a:effectLst/>
                        </a:rPr>
                        <a:t>Position switch</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24</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Relays and UVR coils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24</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228621143"/>
                  </a:ext>
                </a:extLst>
              </a:tr>
              <a:tr h="205942">
                <a:tc vMerge="1">
                  <a:txBody>
                    <a:bodyPr/>
                    <a:lstStyle/>
                    <a:p>
                      <a:endParaRPr lang="en-GB"/>
                    </a:p>
                  </a:txBody>
                  <a:tcPr/>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4190454163"/>
                  </a:ext>
                </a:extLst>
              </a:tr>
              <a:tr h="205942">
                <a:tc rowSpan="3">
                  <a:txBody>
                    <a:bodyPr/>
                    <a:lstStyle/>
                    <a:p>
                      <a:pPr marL="457200" algn="l" hangingPunct="0">
                        <a:spcBef>
                          <a:spcPts val="600"/>
                        </a:spcBef>
                        <a:spcAft>
                          <a:spcPts val="0"/>
                        </a:spcAft>
                      </a:pPr>
                      <a:r>
                        <a:rPr lang="en-GB" sz="1000" dirty="0">
                          <a:solidFill>
                            <a:schemeClr val="bg2"/>
                          </a:solidFill>
                          <a:effectLst/>
                        </a:rPr>
                        <a:t>Mean Repair Time (hours)</a:t>
                      </a:r>
                      <a:endParaRPr lang="en-GB" sz="1000" dirty="0">
                        <a:solidFill>
                          <a:schemeClr val="bg2"/>
                        </a:solidFill>
                        <a:effectLst/>
                        <a:latin typeface="Arial" panose="020B0604020202020204" pitchFamily="34" charset="0"/>
                        <a:ea typeface="Times New Roman" pitchFamily="2" charset="0"/>
                        <a:cs typeface="Times New Roman" pitchFamily="2" charset="0"/>
                      </a:endParaRPr>
                    </a:p>
                  </a:txBody>
                  <a:tcPr marL="38100" marR="63500" marT="0" marB="0"/>
                </a:tc>
                <a:tc gridSpan="2">
                  <a:txBody>
                    <a:bodyPr/>
                    <a:lstStyle/>
                    <a:p>
                      <a:pPr marL="457200" algn="ctr" hangingPunct="0">
                        <a:spcBef>
                          <a:spcPts val="600"/>
                        </a:spcBef>
                        <a:spcAft>
                          <a:spcPts val="0"/>
                        </a:spcAft>
                      </a:pPr>
                      <a:r>
                        <a:rPr lang="en-GB" sz="1000" dirty="0">
                          <a:effectLst/>
                        </a:rPr>
                        <a:t>Sensor Subsystem</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tc gridSpan="2">
                  <a:txBody>
                    <a:bodyPr/>
                    <a:lstStyle/>
                    <a:p>
                      <a:pPr marL="457200" algn="ctr" hangingPunct="0">
                        <a:spcBef>
                          <a:spcPts val="600"/>
                        </a:spcBef>
                        <a:spcAft>
                          <a:spcPts val="0"/>
                        </a:spcAft>
                      </a:pPr>
                      <a:r>
                        <a:rPr lang="en-GB" sz="1000" dirty="0">
                          <a:effectLst/>
                        </a:rPr>
                        <a:t>Final Element Subsystem</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2618399381"/>
                  </a:ext>
                </a:extLst>
              </a:tr>
              <a:tr h="617825">
                <a:tc vMerge="1">
                  <a:txBody>
                    <a:bodyPr/>
                    <a:lstStyle/>
                    <a:p>
                      <a:endParaRPr lang="en-GB"/>
                    </a:p>
                  </a:txBody>
                  <a:tcPr/>
                </a:tc>
                <a:tc>
                  <a:txBody>
                    <a:bodyPr/>
                    <a:lstStyle/>
                    <a:p>
                      <a:pPr marL="457200" algn="l" hangingPunct="0">
                        <a:spcBef>
                          <a:spcPts val="600"/>
                        </a:spcBef>
                        <a:spcAft>
                          <a:spcPts val="0"/>
                        </a:spcAft>
                      </a:pPr>
                      <a:r>
                        <a:rPr lang="en-GB" sz="1000" dirty="0">
                          <a:effectLst/>
                        </a:rPr>
                        <a:t>Position switch</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8</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Relays and UVR coils</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8</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93778550"/>
                  </a:ext>
                </a:extLst>
              </a:tr>
              <a:tr h="205942">
                <a:tc vMerge="1">
                  <a:txBody>
                    <a:bodyPr/>
                    <a:lstStyle/>
                    <a:p>
                      <a:endParaRPr lang="en-GB"/>
                    </a:p>
                  </a:txBody>
                  <a:tcPr/>
                </a:tc>
                <a:tc>
                  <a:txBody>
                    <a:bodyPr/>
                    <a:lstStyle/>
                    <a:p>
                      <a:pPr marL="457200" algn="l" hangingPunct="0">
                        <a:spcBef>
                          <a:spcPts val="600"/>
                        </a:spcBef>
                        <a:spcAft>
                          <a:spcPts val="0"/>
                        </a:spcAft>
                      </a:pPr>
                      <a:r>
                        <a:rPr lang="en-GB" sz="1000" dirty="0">
                          <a:effectLst/>
                        </a:rPr>
                        <a:t> </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 </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308348067"/>
                  </a:ext>
                </a:extLst>
              </a:tr>
              <a:tr h="205942">
                <a:tc>
                  <a:txBody>
                    <a:bodyPr/>
                    <a:lstStyle/>
                    <a:p>
                      <a:pPr marL="457200" algn="l" hangingPunct="0">
                        <a:spcBef>
                          <a:spcPts val="600"/>
                        </a:spcBef>
                        <a:spcAft>
                          <a:spcPts val="0"/>
                        </a:spcAft>
                      </a:pPr>
                      <a:r>
                        <a:rPr lang="en-GB" sz="1000" dirty="0">
                          <a:solidFill>
                            <a:schemeClr val="tx1"/>
                          </a:solidFill>
                          <a:effectLst/>
                          <a:highlight>
                            <a:srgbClr val="FFFF00"/>
                          </a:highlight>
                        </a:rPr>
                        <a:t>SIF Response Time Achieved</a:t>
                      </a:r>
                      <a:endParaRPr lang="en-GB" sz="1000" dirty="0">
                        <a:solidFill>
                          <a:schemeClr val="tx1"/>
                        </a:solidFill>
                        <a:effectLst/>
                        <a:latin typeface="Arial" panose="020B0604020202020204" pitchFamily="34" charset="0"/>
                        <a:ea typeface="Times New Roman" pitchFamily="2" charset="0"/>
                        <a:cs typeface="Times New Roman" pitchFamily="2" charset="0"/>
                      </a:endParaRPr>
                    </a:p>
                  </a:txBody>
                  <a:tcPr marL="38100" marR="63500" marT="0" marB="0"/>
                </a:tc>
                <a:tc gridSpan="4">
                  <a:txBody>
                    <a:bodyPr/>
                    <a:lstStyle/>
                    <a:p>
                      <a:pPr marL="457200" algn="l" hangingPunct="0">
                        <a:spcBef>
                          <a:spcPts val="600"/>
                        </a:spcBef>
                        <a:spcAft>
                          <a:spcPts val="0"/>
                        </a:spcAft>
                      </a:pPr>
                      <a:r>
                        <a:rPr lang="en-GB" sz="1000" dirty="0">
                          <a:effectLst/>
                        </a:rPr>
                        <a:t> </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3096139"/>
                  </a:ext>
                </a:extLst>
              </a:tr>
            </a:tbl>
          </a:graphicData>
        </a:graphic>
      </p:graphicFrame>
      <p:sp>
        <p:nvSpPr>
          <p:cNvPr id="14" name="Rectangle 13">
            <a:extLst>
              <a:ext uri="{FF2B5EF4-FFF2-40B4-BE49-F238E27FC236}">
                <a16:creationId xmlns:a16="http://schemas.microsoft.com/office/drawing/2014/main" id="{52E2BC1E-6361-7840-92FE-8CD84D157A68}"/>
              </a:ext>
            </a:extLst>
          </p:cNvPr>
          <p:cNvSpPr/>
          <p:nvPr/>
        </p:nvSpPr>
        <p:spPr>
          <a:xfrm>
            <a:off x="2015716" y="1396842"/>
            <a:ext cx="6275040" cy="338554"/>
          </a:xfrm>
          <a:prstGeom prst="rect">
            <a:avLst/>
          </a:prstGeom>
        </p:spPr>
        <p:txBody>
          <a:bodyPr wrap="square">
            <a:spAutoFit/>
          </a:bodyPr>
          <a:lstStyle/>
          <a:p>
            <a:pPr lvl="2">
              <a:spcAft>
                <a:spcPts val="600"/>
              </a:spcAft>
              <a:tabLst>
                <a:tab pos="629920" algn="l"/>
              </a:tabLst>
            </a:pPr>
            <a:r>
              <a:rPr lang="en-GB" sz="1600" dirty="0">
                <a:latin typeface="Calibri" panose="020F0502020204030204" pitchFamily="34" charset="0"/>
                <a:ea typeface="MS Gothic" panose="020B0609070205080204" pitchFamily="49" charset="-128"/>
                <a:cs typeface="Times New Roman" pitchFamily="2" charset="0"/>
              </a:rPr>
              <a:t>TS2PSS_SIF5 – Interlock on Waveguide during Klystron Testing</a:t>
            </a:r>
            <a:endParaRPr lang="en-GB" sz="1600" dirty="0">
              <a:effectLst/>
              <a:latin typeface="Calibri" panose="020F0502020204030204" pitchFamily="34" charset="0"/>
              <a:ea typeface="MS Gothic" panose="020B0609070205080204" pitchFamily="49" charset="-128"/>
              <a:cs typeface="Times New Roman" pitchFamily="2" charset="0"/>
            </a:endParaRPr>
          </a:p>
        </p:txBody>
      </p:sp>
    </p:spTree>
    <p:extLst>
      <p:ext uri="{BB962C8B-B14F-4D97-AF65-F5344CB8AC3E}">
        <p14:creationId xmlns:p14="http://schemas.microsoft.com/office/powerpoint/2010/main" val="20575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TS2</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lstStyle/>
          <a:p>
            <a:endParaRPr lang="en-GB" dirty="0"/>
          </a:p>
          <a:p>
            <a:endParaRPr lang="en-GB" dirty="0"/>
          </a:p>
        </p:txBody>
      </p:sp>
      <p:pic>
        <p:nvPicPr>
          <p:cNvPr id="7" name="Picture 6">
            <a:extLst>
              <a:ext uri="{FF2B5EF4-FFF2-40B4-BE49-F238E27FC236}">
                <a16:creationId xmlns:a16="http://schemas.microsoft.com/office/drawing/2014/main" id="{0AB1DD62-E759-6A43-816E-C565E8C4D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85" y="1787626"/>
            <a:ext cx="9044715" cy="4704619"/>
          </a:xfrm>
          <a:prstGeom prst="rect">
            <a:avLst/>
          </a:prstGeom>
        </p:spPr>
      </p:pic>
      <p:sp>
        <p:nvSpPr>
          <p:cNvPr id="3" name="TextBox 2">
            <a:extLst>
              <a:ext uri="{FF2B5EF4-FFF2-40B4-BE49-F238E27FC236}">
                <a16:creationId xmlns:a16="http://schemas.microsoft.com/office/drawing/2014/main" id="{DD0924E8-3216-B842-BDA8-D69C04CACD4C}"/>
              </a:ext>
            </a:extLst>
          </p:cNvPr>
          <p:cNvSpPr txBox="1"/>
          <p:nvPr/>
        </p:nvSpPr>
        <p:spPr>
          <a:xfrm>
            <a:off x="366039" y="2534643"/>
            <a:ext cx="2209644" cy="338554"/>
          </a:xfrm>
          <a:prstGeom prst="rect">
            <a:avLst/>
          </a:prstGeom>
          <a:noFill/>
        </p:spPr>
        <p:txBody>
          <a:bodyPr wrap="none" rtlCol="0">
            <a:spAutoFit/>
          </a:bodyPr>
          <a:lstStyle/>
          <a:p>
            <a:r>
              <a:rPr lang="en-GB" sz="1600" b="1" dirty="0">
                <a:solidFill>
                  <a:schemeClr val="bg1"/>
                </a:solidFill>
              </a:rPr>
              <a:t>Removable Waveguides</a:t>
            </a:r>
          </a:p>
        </p:txBody>
      </p:sp>
      <p:sp>
        <p:nvSpPr>
          <p:cNvPr id="8" name="TextBox 7">
            <a:extLst>
              <a:ext uri="{FF2B5EF4-FFF2-40B4-BE49-F238E27FC236}">
                <a16:creationId xmlns:a16="http://schemas.microsoft.com/office/drawing/2014/main" id="{341C0082-D7FF-304F-888E-0CCEB180FE11}"/>
              </a:ext>
            </a:extLst>
          </p:cNvPr>
          <p:cNvSpPr txBox="1"/>
          <p:nvPr/>
        </p:nvSpPr>
        <p:spPr>
          <a:xfrm>
            <a:off x="1710253" y="5542153"/>
            <a:ext cx="967252" cy="338554"/>
          </a:xfrm>
          <a:prstGeom prst="rect">
            <a:avLst/>
          </a:prstGeom>
          <a:noFill/>
        </p:spPr>
        <p:txBody>
          <a:bodyPr wrap="none" rtlCol="0">
            <a:spAutoFit/>
          </a:bodyPr>
          <a:lstStyle/>
          <a:p>
            <a:r>
              <a:rPr lang="en-GB" sz="1600" b="1" dirty="0">
                <a:solidFill>
                  <a:schemeClr val="bg1"/>
                </a:solidFill>
              </a:rPr>
              <a:t>Klystrons</a:t>
            </a:r>
          </a:p>
        </p:txBody>
      </p:sp>
      <p:sp>
        <p:nvSpPr>
          <p:cNvPr id="9" name="TextBox 8">
            <a:extLst>
              <a:ext uri="{FF2B5EF4-FFF2-40B4-BE49-F238E27FC236}">
                <a16:creationId xmlns:a16="http://schemas.microsoft.com/office/drawing/2014/main" id="{A6A22C6F-8244-B047-8724-EA3E232FA748}"/>
              </a:ext>
            </a:extLst>
          </p:cNvPr>
          <p:cNvSpPr txBox="1"/>
          <p:nvPr/>
        </p:nvSpPr>
        <p:spPr>
          <a:xfrm>
            <a:off x="229155" y="4462033"/>
            <a:ext cx="1097673" cy="338554"/>
          </a:xfrm>
          <a:prstGeom prst="rect">
            <a:avLst/>
          </a:prstGeom>
          <a:noFill/>
        </p:spPr>
        <p:txBody>
          <a:bodyPr wrap="none" rtlCol="0">
            <a:spAutoFit/>
          </a:bodyPr>
          <a:lstStyle/>
          <a:p>
            <a:r>
              <a:rPr lang="en-GB" sz="1600" b="1" dirty="0">
                <a:solidFill>
                  <a:schemeClr val="bg1"/>
                </a:solidFill>
              </a:rPr>
              <a:t>Modulator</a:t>
            </a:r>
          </a:p>
        </p:txBody>
      </p:sp>
      <p:sp>
        <p:nvSpPr>
          <p:cNvPr id="10" name="TextBox 9">
            <a:extLst>
              <a:ext uri="{FF2B5EF4-FFF2-40B4-BE49-F238E27FC236}">
                <a16:creationId xmlns:a16="http://schemas.microsoft.com/office/drawing/2014/main" id="{196CC658-1B97-4C45-BC7C-E6C834923800}"/>
              </a:ext>
            </a:extLst>
          </p:cNvPr>
          <p:cNvSpPr txBox="1"/>
          <p:nvPr/>
        </p:nvSpPr>
        <p:spPr>
          <a:xfrm>
            <a:off x="6133811" y="4462033"/>
            <a:ext cx="1138197" cy="338554"/>
          </a:xfrm>
          <a:prstGeom prst="rect">
            <a:avLst/>
          </a:prstGeom>
          <a:noFill/>
        </p:spPr>
        <p:txBody>
          <a:bodyPr wrap="none" rtlCol="0">
            <a:spAutoFit/>
          </a:bodyPr>
          <a:lstStyle/>
          <a:p>
            <a:r>
              <a:rPr lang="en-GB" sz="1600" b="1" dirty="0">
                <a:solidFill>
                  <a:schemeClr val="bg1"/>
                </a:solidFill>
              </a:rPr>
              <a:t>TS2 Bunker</a:t>
            </a:r>
          </a:p>
        </p:txBody>
      </p:sp>
      <p:sp>
        <p:nvSpPr>
          <p:cNvPr id="11" name="TextBox 10">
            <a:extLst>
              <a:ext uri="{FF2B5EF4-FFF2-40B4-BE49-F238E27FC236}">
                <a16:creationId xmlns:a16="http://schemas.microsoft.com/office/drawing/2014/main" id="{17D2E0E9-654B-EC4B-91BC-09DF7BE0A365}"/>
              </a:ext>
            </a:extLst>
          </p:cNvPr>
          <p:cNvSpPr txBox="1"/>
          <p:nvPr/>
        </p:nvSpPr>
        <p:spPr>
          <a:xfrm>
            <a:off x="5859626" y="3739588"/>
            <a:ext cx="1347164" cy="338554"/>
          </a:xfrm>
          <a:prstGeom prst="rect">
            <a:avLst/>
          </a:prstGeom>
          <a:noFill/>
        </p:spPr>
        <p:txBody>
          <a:bodyPr wrap="none" rtlCol="0">
            <a:spAutoFit/>
          </a:bodyPr>
          <a:lstStyle/>
          <a:p>
            <a:r>
              <a:rPr lang="en-GB" sz="1600" b="1" dirty="0">
                <a:solidFill>
                  <a:schemeClr val="bg1"/>
                </a:solidFill>
              </a:rPr>
              <a:t>Cryo-Module </a:t>
            </a:r>
          </a:p>
        </p:txBody>
      </p:sp>
      <p:sp>
        <p:nvSpPr>
          <p:cNvPr id="13" name="TextBox 12">
            <a:extLst>
              <a:ext uri="{FF2B5EF4-FFF2-40B4-BE49-F238E27FC236}">
                <a16:creationId xmlns:a16="http://schemas.microsoft.com/office/drawing/2014/main" id="{F88A3838-C364-374A-8CEB-C817CC4ED76E}"/>
              </a:ext>
            </a:extLst>
          </p:cNvPr>
          <p:cNvSpPr txBox="1"/>
          <p:nvPr/>
        </p:nvSpPr>
        <p:spPr>
          <a:xfrm>
            <a:off x="7628238" y="3268175"/>
            <a:ext cx="1279709" cy="584775"/>
          </a:xfrm>
          <a:prstGeom prst="rect">
            <a:avLst/>
          </a:prstGeom>
          <a:noFill/>
        </p:spPr>
        <p:txBody>
          <a:bodyPr wrap="none" rtlCol="0">
            <a:spAutoFit/>
          </a:bodyPr>
          <a:lstStyle/>
          <a:p>
            <a:pPr algn="ctr"/>
            <a:r>
              <a:rPr lang="en-GB" sz="1600" b="1" dirty="0">
                <a:solidFill>
                  <a:schemeClr val="bg1"/>
                </a:solidFill>
              </a:rPr>
              <a:t>Heavy Shield</a:t>
            </a:r>
          </a:p>
          <a:p>
            <a:pPr algn="ctr"/>
            <a:r>
              <a:rPr lang="en-GB" sz="1600" b="1" dirty="0">
                <a:solidFill>
                  <a:schemeClr val="bg1"/>
                </a:solidFill>
              </a:rPr>
              <a:t>Door</a:t>
            </a:r>
          </a:p>
        </p:txBody>
      </p:sp>
      <p:sp>
        <p:nvSpPr>
          <p:cNvPr id="15" name="TextBox 14">
            <a:extLst>
              <a:ext uri="{FF2B5EF4-FFF2-40B4-BE49-F238E27FC236}">
                <a16:creationId xmlns:a16="http://schemas.microsoft.com/office/drawing/2014/main" id="{6B74ED96-5459-134D-BAB5-2C00A8FFAD7F}"/>
              </a:ext>
            </a:extLst>
          </p:cNvPr>
          <p:cNvSpPr txBox="1"/>
          <p:nvPr/>
        </p:nvSpPr>
        <p:spPr>
          <a:xfrm>
            <a:off x="3419872" y="4512032"/>
            <a:ext cx="1400512" cy="338554"/>
          </a:xfrm>
          <a:prstGeom prst="rect">
            <a:avLst/>
          </a:prstGeom>
          <a:noFill/>
        </p:spPr>
        <p:txBody>
          <a:bodyPr wrap="none" rtlCol="0">
            <a:spAutoFit/>
          </a:bodyPr>
          <a:lstStyle/>
          <a:p>
            <a:r>
              <a:rPr lang="en-GB" sz="1600" b="1" dirty="0">
                <a:solidFill>
                  <a:schemeClr val="bg1"/>
                </a:solidFill>
              </a:rPr>
              <a:t>Bunker Access</a:t>
            </a:r>
          </a:p>
        </p:txBody>
      </p:sp>
      <p:sp>
        <p:nvSpPr>
          <p:cNvPr id="16" name="TextBox 15">
            <a:extLst>
              <a:ext uri="{FF2B5EF4-FFF2-40B4-BE49-F238E27FC236}">
                <a16:creationId xmlns:a16="http://schemas.microsoft.com/office/drawing/2014/main" id="{80B6F9FB-35BF-FF48-8F97-76B8DB29307D}"/>
              </a:ext>
            </a:extLst>
          </p:cNvPr>
          <p:cNvSpPr txBox="1"/>
          <p:nvPr/>
        </p:nvSpPr>
        <p:spPr>
          <a:xfrm>
            <a:off x="3395877" y="2119052"/>
            <a:ext cx="1644553" cy="338554"/>
          </a:xfrm>
          <a:prstGeom prst="rect">
            <a:avLst/>
          </a:prstGeom>
          <a:noFill/>
        </p:spPr>
        <p:txBody>
          <a:bodyPr wrap="none" rtlCol="0">
            <a:spAutoFit/>
          </a:bodyPr>
          <a:lstStyle/>
          <a:p>
            <a:r>
              <a:rPr lang="en-GB" sz="1600" b="1" dirty="0">
                <a:solidFill>
                  <a:schemeClr val="bg1"/>
                </a:solidFill>
              </a:rPr>
              <a:t>TS2 Control racks</a:t>
            </a:r>
          </a:p>
        </p:txBody>
      </p:sp>
      <p:cxnSp>
        <p:nvCxnSpPr>
          <p:cNvPr id="19" name="Straight Arrow Connector 18">
            <a:extLst>
              <a:ext uri="{FF2B5EF4-FFF2-40B4-BE49-F238E27FC236}">
                <a16:creationId xmlns:a16="http://schemas.microsoft.com/office/drawing/2014/main" id="{E202AD02-A060-8848-975F-F2A9F4708DCA}"/>
              </a:ext>
            </a:extLst>
          </p:cNvPr>
          <p:cNvCxnSpPr>
            <a:cxnSpLocks/>
            <a:stCxn id="16" idx="2"/>
          </p:cNvCxnSpPr>
          <p:nvPr/>
        </p:nvCxnSpPr>
        <p:spPr>
          <a:xfrm flipH="1">
            <a:off x="3417904" y="2457606"/>
            <a:ext cx="800250" cy="62756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52828E4-3BD7-DA4D-B428-2CC1FA67B6B4}"/>
              </a:ext>
            </a:extLst>
          </p:cNvPr>
          <p:cNvCxnSpPr>
            <a:cxnSpLocks/>
          </p:cNvCxnSpPr>
          <p:nvPr/>
        </p:nvCxnSpPr>
        <p:spPr>
          <a:xfrm flipH="1">
            <a:off x="2960704" y="2457606"/>
            <a:ext cx="1257449" cy="167119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C0283F6-2279-DA40-BC8C-18A4561EBEE4}"/>
              </a:ext>
            </a:extLst>
          </p:cNvPr>
          <p:cNvCxnSpPr>
            <a:cxnSpLocks/>
            <a:stCxn id="3" idx="2"/>
          </p:cNvCxnSpPr>
          <p:nvPr/>
        </p:nvCxnSpPr>
        <p:spPr>
          <a:xfrm>
            <a:off x="1470861" y="2873197"/>
            <a:ext cx="210541" cy="149789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F18568B-CD8C-ED47-8365-0774864157ED}"/>
              </a:ext>
            </a:extLst>
          </p:cNvPr>
          <p:cNvCxnSpPr>
            <a:cxnSpLocks/>
            <a:stCxn id="3" idx="2"/>
          </p:cNvCxnSpPr>
          <p:nvPr/>
        </p:nvCxnSpPr>
        <p:spPr>
          <a:xfrm>
            <a:off x="1470861" y="2873197"/>
            <a:ext cx="923135" cy="134789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3"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SRS</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40</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a:p>
            <a:pPr algn="ctr"/>
            <a:r>
              <a:rPr lang="en-GB" sz="1200" dirty="0">
                <a:solidFill>
                  <a:schemeClr val="tx1"/>
                </a:solidFill>
              </a:rPr>
              <a:t>Safety Requirements</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Determination</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385FEF8-F24F-D945-97D3-AECDADB26EE0}"/>
              </a:ext>
            </a:extLst>
          </p:cNvPr>
          <p:cNvGraphicFramePr>
            <a:graphicFrameLocks noGrp="1"/>
          </p:cNvGraphicFramePr>
          <p:nvPr>
            <p:extLst>
              <p:ext uri="{D42A27DB-BD31-4B8C-83A1-F6EECF244321}">
                <p14:modId xmlns:p14="http://schemas.microsoft.com/office/powerpoint/2010/main" val="2308076988"/>
              </p:ext>
            </p:extLst>
          </p:nvPr>
        </p:nvGraphicFramePr>
        <p:xfrm>
          <a:off x="2275694" y="3026638"/>
          <a:ext cx="6411106" cy="2903070"/>
        </p:xfrm>
        <a:graphic>
          <a:graphicData uri="http://schemas.openxmlformats.org/drawingml/2006/table">
            <a:tbl>
              <a:tblPr firstRow="1" firstCol="1" bandRow="1">
                <a:tableStyleId>{5C22544A-7EE6-4342-B048-85BDC9FD1C3A}</a:tableStyleId>
              </a:tblPr>
              <a:tblGrid>
                <a:gridCol w="2587697">
                  <a:extLst>
                    <a:ext uri="{9D8B030D-6E8A-4147-A177-3AD203B41FA5}">
                      <a16:colId xmlns:a16="http://schemas.microsoft.com/office/drawing/2014/main" val="2438047473"/>
                    </a:ext>
                  </a:extLst>
                </a:gridCol>
                <a:gridCol w="3823409">
                  <a:extLst>
                    <a:ext uri="{9D8B030D-6E8A-4147-A177-3AD203B41FA5}">
                      <a16:colId xmlns:a16="http://schemas.microsoft.com/office/drawing/2014/main" val="1666197011"/>
                    </a:ext>
                  </a:extLst>
                </a:gridCol>
              </a:tblGrid>
              <a:tr h="210101">
                <a:tc gridSpan="2">
                  <a:txBody>
                    <a:bodyPr/>
                    <a:lstStyle/>
                    <a:p>
                      <a:pPr marL="457200" algn="ctr" hangingPunct="0">
                        <a:spcBef>
                          <a:spcPts val="600"/>
                        </a:spcBef>
                        <a:spcAft>
                          <a:spcPts val="0"/>
                        </a:spcAft>
                      </a:pPr>
                      <a:r>
                        <a:rPr lang="en-GB" sz="1000">
                          <a:effectLst/>
                        </a:rPr>
                        <a:t>Trip Actions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hMerge="1">
                  <a:txBody>
                    <a:bodyPr/>
                    <a:lstStyle/>
                    <a:p>
                      <a:endParaRPr lang="en-GB"/>
                    </a:p>
                  </a:txBody>
                  <a:tcPr/>
                </a:tc>
                <a:extLst>
                  <a:ext uri="{0D108BD9-81ED-4DB2-BD59-A6C34878D82A}">
                    <a16:rowId xmlns:a16="http://schemas.microsoft.com/office/drawing/2014/main" val="2961734776"/>
                  </a:ext>
                </a:extLst>
              </a:tr>
              <a:tr h="420202">
                <a:tc>
                  <a:txBody>
                    <a:bodyPr/>
                    <a:lstStyle/>
                    <a:p>
                      <a:pPr marL="457200" algn="l" hangingPunct="0">
                        <a:spcBef>
                          <a:spcPts val="600"/>
                        </a:spcBef>
                        <a:spcAft>
                          <a:spcPts val="0"/>
                        </a:spcAft>
                      </a:pPr>
                      <a:r>
                        <a:rPr lang="en-GB" sz="1000">
                          <a:effectLst/>
                        </a:rPr>
                        <a:t>Manual Shutdown Requirements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Emergency switch-off is provided via a pushbutton; the process can also be shutdown via BPCS.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964928243"/>
                  </a:ext>
                </a:extLst>
              </a:tr>
              <a:tr h="210101">
                <a:tc>
                  <a:txBody>
                    <a:bodyPr/>
                    <a:lstStyle/>
                    <a:p>
                      <a:pPr marL="457200" algn="l" hangingPunct="0">
                        <a:spcBef>
                          <a:spcPts val="600"/>
                        </a:spcBef>
                        <a:spcAft>
                          <a:spcPts val="0"/>
                        </a:spcAft>
                      </a:pPr>
                      <a:r>
                        <a:rPr lang="en-GB" sz="1000">
                          <a:effectLst/>
                        </a:rPr>
                        <a:t>Energise / De-Energise To Trip</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De-energise to trip</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352368556"/>
                  </a:ext>
                </a:extLst>
              </a:tr>
              <a:tr h="420202">
                <a:tc>
                  <a:txBody>
                    <a:bodyPr/>
                    <a:lstStyle/>
                    <a:p>
                      <a:pPr marL="457200" algn="l" hangingPunct="0">
                        <a:spcBef>
                          <a:spcPts val="600"/>
                        </a:spcBef>
                        <a:spcAft>
                          <a:spcPts val="0"/>
                        </a:spcAft>
                      </a:pPr>
                      <a:r>
                        <a:rPr lang="en-GB" sz="1000">
                          <a:effectLst/>
                        </a:rPr>
                        <a:t>Requirements for Resetting after Shutdown</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TS2 PSS SIFs shall be reset manually via the TS2 PSS HMI following a shutdown.</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675633927"/>
                  </a:ext>
                </a:extLst>
              </a:tr>
              <a:tr h="630303">
                <a:tc>
                  <a:txBody>
                    <a:bodyPr/>
                    <a:lstStyle/>
                    <a:p>
                      <a:pPr marL="457200" algn="l" hangingPunct="0">
                        <a:spcBef>
                          <a:spcPts val="600"/>
                        </a:spcBef>
                        <a:spcAft>
                          <a:spcPts val="0"/>
                        </a:spcAft>
                      </a:pPr>
                      <a:r>
                        <a:rPr lang="en-GB" sz="1000">
                          <a:effectLst/>
                        </a:rPr>
                        <a:t>Overrides / Inhibits / Bypasses (including control measures for when these are in use)</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There shall be no overrides / inhibits / bypasses for this SIF.</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3665819004"/>
                  </a:ext>
                </a:extLst>
              </a:tr>
              <a:tr h="420202">
                <a:tc>
                  <a:txBody>
                    <a:bodyPr/>
                    <a:lstStyle/>
                    <a:p>
                      <a:pPr marL="457200" algn="l" hangingPunct="0">
                        <a:spcBef>
                          <a:spcPts val="600"/>
                        </a:spcBef>
                        <a:spcAft>
                          <a:spcPts val="0"/>
                        </a:spcAft>
                      </a:pPr>
                      <a:r>
                        <a:rPr lang="en-GB" sz="1000">
                          <a:effectLst/>
                        </a:rPr>
                        <a:t>Dangerous Combinations of Output States</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a:effectLst/>
                        </a:rPr>
                        <a:t>None identified.</a:t>
                      </a:r>
                      <a:endParaRPr lang="en-GB" sz="100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4109427023"/>
                  </a:ext>
                </a:extLst>
              </a:tr>
              <a:tr h="420202">
                <a:tc>
                  <a:txBody>
                    <a:bodyPr/>
                    <a:lstStyle/>
                    <a:p>
                      <a:pPr marL="457200" algn="l" hangingPunct="0">
                        <a:spcBef>
                          <a:spcPts val="600"/>
                        </a:spcBef>
                        <a:spcAft>
                          <a:spcPts val="0"/>
                        </a:spcAft>
                      </a:pPr>
                      <a:r>
                        <a:rPr lang="en-GB" sz="1000" dirty="0">
                          <a:effectLst/>
                        </a:rPr>
                        <a:t>Actions to Achieve / Maintain Safe State</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r>
                        <a:rPr lang="en-GB" sz="1000" dirty="0">
                          <a:effectLst/>
                        </a:rPr>
                        <a:t>Ensure power supply to RF sources is isolated.</a:t>
                      </a: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060221270"/>
                  </a:ext>
                </a:extLst>
              </a:tr>
              <a:tr h="171757">
                <a:tc>
                  <a:txBody>
                    <a:bodyPr/>
                    <a:lstStyle/>
                    <a:p>
                      <a:pPr marL="457200" algn="l" hangingPunct="0">
                        <a:spcBef>
                          <a:spcPts val="600"/>
                        </a:spcBef>
                        <a:spcAft>
                          <a:spcPts val="0"/>
                        </a:spcAft>
                      </a:pP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tc>
                  <a:txBody>
                    <a:bodyPr/>
                    <a:lstStyle/>
                    <a:p>
                      <a:pPr marL="457200" algn="l" hangingPunct="0">
                        <a:spcBef>
                          <a:spcPts val="600"/>
                        </a:spcBef>
                        <a:spcAft>
                          <a:spcPts val="0"/>
                        </a:spcAft>
                      </a:pPr>
                      <a:endParaRPr lang="en-GB" sz="1000" dirty="0">
                        <a:effectLst/>
                        <a:latin typeface="Arial" panose="020B0604020202020204" pitchFamily="34" charset="0"/>
                        <a:ea typeface="Times New Roman" pitchFamily="2" charset="0"/>
                        <a:cs typeface="Times New Roman" pitchFamily="2" charset="0"/>
                      </a:endParaRPr>
                    </a:p>
                  </a:txBody>
                  <a:tcPr marL="38100" marR="63500" marT="0" marB="0"/>
                </a:tc>
                <a:extLst>
                  <a:ext uri="{0D108BD9-81ED-4DB2-BD59-A6C34878D82A}">
                    <a16:rowId xmlns:a16="http://schemas.microsoft.com/office/drawing/2014/main" val="25335315"/>
                  </a:ext>
                </a:extLst>
              </a:tr>
            </a:tbl>
          </a:graphicData>
        </a:graphic>
      </p:graphicFrame>
      <p:sp>
        <p:nvSpPr>
          <p:cNvPr id="6" name="Rectangle 5">
            <a:extLst>
              <a:ext uri="{FF2B5EF4-FFF2-40B4-BE49-F238E27FC236}">
                <a16:creationId xmlns:a16="http://schemas.microsoft.com/office/drawing/2014/main" id="{4A01B9C2-F69D-664C-98FC-D2C71D149193}"/>
              </a:ext>
            </a:extLst>
          </p:cNvPr>
          <p:cNvSpPr/>
          <p:nvPr/>
        </p:nvSpPr>
        <p:spPr>
          <a:xfrm>
            <a:off x="2015716" y="1537996"/>
            <a:ext cx="6275040" cy="338554"/>
          </a:xfrm>
          <a:prstGeom prst="rect">
            <a:avLst/>
          </a:prstGeom>
        </p:spPr>
        <p:txBody>
          <a:bodyPr wrap="square">
            <a:spAutoFit/>
          </a:bodyPr>
          <a:lstStyle/>
          <a:p>
            <a:pPr lvl="2">
              <a:spcAft>
                <a:spcPts val="600"/>
              </a:spcAft>
              <a:tabLst>
                <a:tab pos="629920" algn="l"/>
              </a:tabLst>
            </a:pPr>
            <a:r>
              <a:rPr lang="en-GB" sz="1600" dirty="0">
                <a:latin typeface="Calibri" panose="020F0502020204030204" pitchFamily="34" charset="0"/>
                <a:ea typeface="MS Gothic" panose="020B0609070205080204" pitchFamily="49" charset="-128"/>
                <a:cs typeface="Times New Roman" pitchFamily="2" charset="0"/>
              </a:rPr>
              <a:t>TS2PSS_SIF5 – Interlock on Waveguide during Klystron Testing</a:t>
            </a:r>
            <a:endParaRPr lang="en-GB" sz="1600" dirty="0">
              <a:effectLst/>
              <a:latin typeface="Calibri" panose="020F0502020204030204" pitchFamily="34" charset="0"/>
              <a:ea typeface="MS Gothic" panose="020B0609070205080204" pitchFamily="49" charset="-128"/>
              <a:cs typeface="Times New Roman" pitchFamily="2" charset="0"/>
            </a:endParaRPr>
          </a:p>
        </p:txBody>
      </p:sp>
    </p:spTree>
    <p:extLst>
      <p:ext uri="{BB962C8B-B14F-4D97-AF65-F5344CB8AC3E}">
        <p14:creationId xmlns:p14="http://schemas.microsoft.com/office/powerpoint/2010/main" val="10069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Verification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41</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ABEEB4A-BAC6-7B46-988D-2C68D9D35D91}"/>
              </a:ext>
            </a:extLst>
          </p:cNvPr>
          <p:cNvSpPr/>
          <p:nvPr/>
        </p:nvSpPr>
        <p:spPr>
          <a:xfrm>
            <a:off x="2267744" y="4155237"/>
            <a:ext cx="6678488" cy="749564"/>
          </a:xfrm>
          <a:prstGeom prst="rect">
            <a:avLst/>
          </a:prstGeom>
        </p:spPr>
        <p:txBody>
          <a:bodyPr wrap="square">
            <a:spAutoFit/>
          </a:bodyPr>
          <a:lstStyle/>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Based on the test and maintenance strategy, the maximum allowable</a:t>
            </a: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SIL for the SIF was calculated and compared with the requirements</a:t>
            </a:r>
          </a:p>
          <a:p>
            <a:pPr algn="just">
              <a:lnSpc>
                <a:spcPts val="1400"/>
              </a:lnSpc>
              <a:spcAft>
                <a:spcPts val="400"/>
              </a:spcAft>
            </a:pPr>
            <a:r>
              <a:rPr lang="en-GB" dirty="0">
                <a:latin typeface="Calibri" panose="020F0502020204030204" pitchFamily="34" charset="0"/>
                <a:ea typeface="Calibri" panose="020F0502020204030204" pitchFamily="34" charset="0"/>
                <a:cs typeface="Times New Roman" pitchFamily="2" charset="0"/>
              </a:rPr>
              <a:t>identified by the SIL Determination report.</a:t>
            </a:r>
          </a:p>
        </p:txBody>
      </p:sp>
      <p:pic>
        <p:nvPicPr>
          <p:cNvPr id="7" name="Picture 6">
            <a:extLst>
              <a:ext uri="{FF2B5EF4-FFF2-40B4-BE49-F238E27FC236}">
                <a16:creationId xmlns:a16="http://schemas.microsoft.com/office/drawing/2014/main" id="{C690EBFB-3256-2D49-BD03-6FA8E05FC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919" y="1674797"/>
            <a:ext cx="7309436" cy="1754666"/>
          </a:xfrm>
          <a:prstGeom prst="rect">
            <a:avLst/>
          </a:prstGeom>
        </p:spPr>
      </p:pic>
    </p:spTree>
    <p:extLst>
      <p:ext uri="{BB962C8B-B14F-4D97-AF65-F5344CB8AC3E}">
        <p14:creationId xmlns:p14="http://schemas.microsoft.com/office/powerpoint/2010/main" val="7969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Verification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42</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a:t>
            </a:r>
          </a:p>
          <a:p>
            <a:pPr algn="ctr"/>
            <a:r>
              <a:rPr lang="en-GB" sz="1200" dirty="0">
                <a:solidFill>
                  <a:schemeClr val="tx1"/>
                </a:solidFill>
              </a:rPr>
              <a:t>RBD</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070F003-2FC0-2641-8DC0-C493CD7F648B}"/>
              </a:ext>
            </a:extLst>
          </p:cNvPr>
          <p:cNvSpPr/>
          <p:nvPr/>
        </p:nvSpPr>
        <p:spPr>
          <a:xfrm>
            <a:off x="2267744" y="1562269"/>
            <a:ext cx="6768752" cy="1283044"/>
          </a:xfrm>
          <a:prstGeom prst="rect">
            <a:avLst/>
          </a:prstGeom>
        </p:spPr>
        <p:txBody>
          <a:bodyPr wrap="square">
            <a:spAutoFit/>
          </a:bodyPr>
          <a:lstStyle/>
          <a:p>
            <a:pPr marL="629920" indent="-629920">
              <a:spcBef>
                <a:spcPts val="600"/>
              </a:spcBef>
              <a:spcAft>
                <a:spcPts val="600"/>
              </a:spcAft>
              <a:tabLst>
                <a:tab pos="629920" algn="l"/>
              </a:tabLst>
            </a:pPr>
            <a:r>
              <a:rPr lang="en-GB" sz="2000" b="1" dirty="0">
                <a:latin typeface="Calibri" panose="020F0502020204030204" pitchFamily="34" charset="0"/>
                <a:ea typeface="MS Gothic" panose="020B0609070205080204" pitchFamily="49" charset="-128"/>
                <a:cs typeface="Times New Roman" pitchFamily="2" charset="0"/>
              </a:rPr>
              <a:t>TS2PSS_SIF5 – Waveguide interlock during Klystron test </a:t>
            </a:r>
            <a:r>
              <a:rPr lang="en-GB" b="1" dirty="0">
                <a:latin typeface="Calibri" panose="020F0502020204030204" pitchFamily="34" charset="0"/>
                <a:ea typeface="MS Gothic" panose="020B0609070205080204" pitchFamily="49" charset="-128"/>
                <a:cs typeface="Times New Roman" pitchFamily="2" charset="0"/>
              </a:rPr>
              <a:t>RBD</a:t>
            </a:r>
          </a:p>
          <a:p>
            <a:pPr marL="629920" indent="-629920">
              <a:spcBef>
                <a:spcPts val="600"/>
              </a:spcBef>
              <a:spcAft>
                <a:spcPts val="600"/>
              </a:spcAft>
              <a:tabLst>
                <a:tab pos="629920" algn="l"/>
              </a:tabLst>
            </a:pPr>
            <a:endParaRPr lang="en-GB" b="1" dirty="0">
              <a:latin typeface="Calibri" panose="020F0502020204030204" pitchFamily="34" charset="0"/>
              <a:ea typeface="MS Gothic" panose="020B0609070205080204" pitchFamily="49" charset="-128"/>
              <a:cs typeface="Times New Roman" pitchFamily="2" charset="0"/>
            </a:endParaRPr>
          </a:p>
          <a:p>
            <a:pPr>
              <a:lnSpc>
                <a:spcPts val="1400"/>
              </a:lnSpc>
              <a:spcAft>
                <a:spcPts val="1200"/>
              </a:spcAft>
            </a:pPr>
            <a:r>
              <a:rPr lang="en-GB" dirty="0">
                <a:latin typeface="Calibri" panose="020F0502020204030204" pitchFamily="34" charset="0"/>
                <a:ea typeface="Calibri" panose="020F0502020204030204" pitchFamily="34" charset="0"/>
                <a:cs typeface="Times New Roman" pitchFamily="2" charset="0"/>
              </a:rPr>
              <a:t>The configuration achieves SIL 3 in terms of architectural constraints in accordance with IEC 61508.</a:t>
            </a:r>
          </a:p>
        </p:txBody>
      </p:sp>
      <p:pic>
        <p:nvPicPr>
          <p:cNvPr id="12" name="Picture 11">
            <a:extLst>
              <a:ext uri="{FF2B5EF4-FFF2-40B4-BE49-F238E27FC236}">
                <a16:creationId xmlns:a16="http://schemas.microsoft.com/office/drawing/2014/main" id="{CB6D7A22-433C-7E4B-9A9C-E09C6FC919C5}"/>
              </a:ext>
            </a:extLst>
          </p:cNvPr>
          <p:cNvPicPr/>
          <p:nvPr/>
        </p:nvPicPr>
        <p:blipFill>
          <a:blip r:embed="rId2"/>
          <a:stretch>
            <a:fillRect/>
          </a:stretch>
        </p:blipFill>
        <p:spPr>
          <a:xfrm>
            <a:off x="2237940" y="3495063"/>
            <a:ext cx="6768752" cy="1966219"/>
          </a:xfrm>
          <a:prstGeom prst="rect">
            <a:avLst/>
          </a:prstGeom>
        </p:spPr>
      </p:pic>
    </p:spTree>
    <p:extLst>
      <p:ext uri="{BB962C8B-B14F-4D97-AF65-F5344CB8AC3E}">
        <p14:creationId xmlns:p14="http://schemas.microsoft.com/office/powerpoint/2010/main" val="229910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Verification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43</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 FTA</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a:t>
            </a:r>
          </a:p>
          <a:p>
            <a:pPr algn="ctr"/>
            <a:r>
              <a:rPr lang="en-GB" sz="1200" dirty="0">
                <a:solidFill>
                  <a:schemeClr val="tx1"/>
                </a:solidFill>
              </a:rPr>
              <a:t>RBD</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55962F3-84B0-A04E-BFE7-D31353AF4D26}"/>
              </a:ext>
            </a:extLst>
          </p:cNvPr>
          <p:cNvSpPr/>
          <p:nvPr/>
        </p:nvSpPr>
        <p:spPr>
          <a:xfrm>
            <a:off x="755576" y="1576969"/>
            <a:ext cx="8388424" cy="287899"/>
          </a:xfrm>
          <a:prstGeom prst="rect">
            <a:avLst/>
          </a:prstGeom>
        </p:spPr>
        <p:txBody>
          <a:bodyPr wrap="square">
            <a:spAutoFit/>
          </a:bodyPr>
          <a:lstStyle/>
          <a:p>
            <a:pPr>
              <a:lnSpc>
                <a:spcPts val="1400"/>
              </a:lnSpc>
              <a:spcAft>
                <a:spcPts val="1200"/>
              </a:spcAft>
            </a:pPr>
            <a:r>
              <a:rPr lang="en-GB" dirty="0">
                <a:latin typeface="Calibri" panose="020F0502020204030204" pitchFamily="34" charset="0"/>
                <a:ea typeface="Calibri" panose="020F0502020204030204" pitchFamily="34" charset="0"/>
                <a:cs typeface="Times New Roman" pitchFamily="2" charset="0"/>
              </a:rPr>
              <a:t>The FTA shows the achieved PFD for TS2PSS_SIF5 is 5.9E-04. This falls into SIL 3 band.</a:t>
            </a:r>
          </a:p>
        </p:txBody>
      </p:sp>
      <p:pic>
        <p:nvPicPr>
          <p:cNvPr id="12" name="p17_Diagram1">
            <a:extLst>
              <a:ext uri="{FF2B5EF4-FFF2-40B4-BE49-F238E27FC236}">
                <a16:creationId xmlns:a16="http://schemas.microsoft.com/office/drawing/2014/main" id="{6E57B708-510E-774F-9546-273B108F9E7D}"/>
              </a:ext>
            </a:extLst>
          </p:cNvPr>
          <p:cNvPicPr/>
          <p:nvPr/>
        </p:nvPicPr>
        <p:blipFill rotWithShape="1">
          <a:blip r:embed="rId2"/>
          <a:srcRect t="9003" b="5680"/>
          <a:stretch/>
        </p:blipFill>
        <p:spPr bwMode="auto">
          <a:xfrm>
            <a:off x="2252842" y="1864868"/>
            <a:ext cx="4983454" cy="4993132"/>
          </a:xfrm>
          <a:prstGeom prst="rect">
            <a:avLst/>
          </a:prstGeom>
          <a:ln w="3175" cmpd="sng">
            <a:solidFill>
              <a:srgbClr val="000000"/>
            </a:solidFill>
          </a:ln>
        </p:spPr>
      </p:pic>
    </p:spTree>
    <p:extLst>
      <p:ext uri="{BB962C8B-B14F-4D97-AF65-F5344CB8AC3E}">
        <p14:creationId xmlns:p14="http://schemas.microsoft.com/office/powerpoint/2010/main" val="7826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Verification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44</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 ETA</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a:t>
            </a:r>
          </a:p>
          <a:p>
            <a:pPr algn="ctr"/>
            <a:r>
              <a:rPr lang="en-GB" sz="1200" dirty="0">
                <a:solidFill>
                  <a:schemeClr val="tx1"/>
                </a:solidFill>
              </a:rPr>
              <a:t>FTA</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15_Diagram1">
            <a:extLst>
              <a:ext uri="{FF2B5EF4-FFF2-40B4-BE49-F238E27FC236}">
                <a16:creationId xmlns:a16="http://schemas.microsoft.com/office/drawing/2014/main" id="{965BDDE9-320E-344C-B8AF-AF60AFB5C047}"/>
              </a:ext>
            </a:extLst>
          </p:cNvPr>
          <p:cNvPicPr/>
          <p:nvPr/>
        </p:nvPicPr>
        <p:blipFill>
          <a:blip r:embed="rId2"/>
          <a:stretch>
            <a:fillRect/>
          </a:stretch>
        </p:blipFill>
        <p:spPr bwMode="auto">
          <a:xfrm>
            <a:off x="2264543" y="2204864"/>
            <a:ext cx="6879457" cy="4464496"/>
          </a:xfrm>
          <a:prstGeom prst="rect">
            <a:avLst/>
          </a:prstGeom>
          <a:ln w="3175" cmpd="sng">
            <a:solidFill>
              <a:srgbClr val="000000"/>
            </a:solidFill>
          </a:ln>
        </p:spPr>
      </p:pic>
      <p:sp>
        <p:nvSpPr>
          <p:cNvPr id="5" name="Rectangle 4">
            <a:extLst>
              <a:ext uri="{FF2B5EF4-FFF2-40B4-BE49-F238E27FC236}">
                <a16:creationId xmlns:a16="http://schemas.microsoft.com/office/drawing/2014/main" id="{E675F53E-7155-F54C-A663-BB063D0C55AA}"/>
              </a:ext>
            </a:extLst>
          </p:cNvPr>
          <p:cNvSpPr/>
          <p:nvPr/>
        </p:nvSpPr>
        <p:spPr>
          <a:xfrm>
            <a:off x="2261342" y="1525045"/>
            <a:ext cx="6775154" cy="369332"/>
          </a:xfrm>
          <a:prstGeom prst="rect">
            <a:avLst/>
          </a:prstGeom>
        </p:spPr>
        <p:txBody>
          <a:bodyPr wrap="square">
            <a:spAutoFit/>
          </a:bodyPr>
          <a:lstStyle/>
          <a:p>
            <a:pPr marL="629920" indent="-629920">
              <a:spcAft>
                <a:spcPts val="600"/>
              </a:spcAft>
              <a:tabLst>
                <a:tab pos="629920" algn="l"/>
              </a:tabLst>
            </a:pPr>
            <a:r>
              <a:rPr lang="en-GB" b="1" dirty="0">
                <a:latin typeface="Calibri" panose="020F0502020204030204" pitchFamily="34" charset="0"/>
                <a:ea typeface="MS Gothic" panose="020B0609070205080204" pitchFamily="49" charset="-128"/>
                <a:cs typeface="Times New Roman" pitchFamily="2" charset="0"/>
              </a:rPr>
              <a:t>ETA03 – Human error while conducting Klystron test</a:t>
            </a:r>
          </a:p>
        </p:txBody>
      </p:sp>
    </p:spTree>
    <p:extLst>
      <p:ext uri="{BB962C8B-B14F-4D97-AF65-F5344CB8AC3E}">
        <p14:creationId xmlns:p14="http://schemas.microsoft.com/office/powerpoint/2010/main" val="7675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5302-8990-CC45-BB98-A34F90D34BC4}"/>
              </a:ext>
            </a:extLst>
          </p:cNvPr>
          <p:cNvSpPr>
            <a:spLocks noGrp="1"/>
          </p:cNvSpPr>
          <p:nvPr>
            <p:ph type="title"/>
          </p:nvPr>
        </p:nvSpPr>
        <p:spPr/>
        <p:txBody>
          <a:bodyPr/>
          <a:lstStyle/>
          <a:p>
            <a:r>
              <a:rPr lang="en-GB" dirty="0"/>
              <a:t>Safety Analysis – SIL Verification</a:t>
            </a:r>
          </a:p>
        </p:txBody>
      </p:sp>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45</a:t>
            </a:fld>
            <a:endParaRPr lang="sv-SE"/>
          </a:p>
        </p:txBody>
      </p:sp>
      <p:sp>
        <p:nvSpPr>
          <p:cNvPr id="17" name="Rounded Rectangle 16">
            <a:extLst>
              <a:ext uri="{FF2B5EF4-FFF2-40B4-BE49-F238E27FC236}">
                <a16:creationId xmlns:a16="http://schemas.microsoft.com/office/drawing/2014/main" id="{1A9A465F-223A-9D49-B34F-AAE6FC2F3498}"/>
              </a:ext>
            </a:extLst>
          </p:cNvPr>
          <p:cNvSpPr/>
          <p:nvPr/>
        </p:nvSpPr>
        <p:spPr>
          <a:xfrm>
            <a:off x="539552" y="4154137"/>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SIL Verification</a:t>
            </a:r>
          </a:p>
        </p:txBody>
      </p:sp>
      <p:cxnSp>
        <p:nvCxnSpPr>
          <p:cNvPr id="18" name="Straight Arrow Connector 17">
            <a:extLst>
              <a:ext uri="{FF2B5EF4-FFF2-40B4-BE49-F238E27FC236}">
                <a16:creationId xmlns:a16="http://schemas.microsoft.com/office/drawing/2014/main" id="{A125428D-E10F-0E4E-8B1E-680C5150456D}"/>
              </a:ext>
            </a:extLst>
          </p:cNvPr>
          <p:cNvCxnSpPr>
            <a:cxnSpLocks/>
            <a:stCxn id="17" idx="3"/>
          </p:cNvCxnSpPr>
          <p:nvPr/>
        </p:nvCxnSpPr>
        <p:spPr>
          <a:xfrm>
            <a:off x="1763688" y="4478173"/>
            <a:ext cx="5040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4E152C0D-5840-0F4A-B5BB-1C92DD47D046}"/>
              </a:ext>
            </a:extLst>
          </p:cNvPr>
          <p:cNvSpPr/>
          <p:nvPr/>
        </p:nvSpPr>
        <p:spPr>
          <a:xfrm>
            <a:off x="539552" y="2641969"/>
            <a:ext cx="1224136" cy="648072"/>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SRS</a:t>
            </a:r>
          </a:p>
        </p:txBody>
      </p:sp>
      <p:cxnSp>
        <p:nvCxnSpPr>
          <p:cNvPr id="11" name="Straight Arrow Connector 10">
            <a:extLst>
              <a:ext uri="{FF2B5EF4-FFF2-40B4-BE49-F238E27FC236}">
                <a16:creationId xmlns:a16="http://schemas.microsoft.com/office/drawing/2014/main" id="{4A0FC685-DBF6-1E4E-8B91-9CC4C693DB1A}"/>
              </a:ext>
            </a:extLst>
          </p:cNvPr>
          <p:cNvCxnSpPr>
            <a:cxnSpLocks/>
            <a:stCxn id="10" idx="2"/>
            <a:endCxn id="17" idx="0"/>
          </p:cNvCxnSpPr>
          <p:nvPr/>
        </p:nvCxnSpPr>
        <p:spPr>
          <a:xfrm>
            <a:off x="1151620" y="3290041"/>
            <a:ext cx="0" cy="8640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2AAF36B-CAB4-1C4E-AE7A-CE03E93F5537}"/>
              </a:ext>
            </a:extLst>
          </p:cNvPr>
          <p:cNvSpPr/>
          <p:nvPr/>
        </p:nvSpPr>
        <p:spPr>
          <a:xfrm>
            <a:off x="2627784" y="1660471"/>
            <a:ext cx="4022255"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itchFamily="2" charset="0"/>
              </a:rPr>
              <a:t>Summary of Results – LOW Demand SIFs</a:t>
            </a:r>
            <a:r>
              <a:rPr lang="en-GB" dirty="0"/>
              <a:t> </a:t>
            </a:r>
          </a:p>
        </p:txBody>
      </p:sp>
      <p:graphicFrame>
        <p:nvGraphicFramePr>
          <p:cNvPr id="12" name="Table 11">
            <a:extLst>
              <a:ext uri="{FF2B5EF4-FFF2-40B4-BE49-F238E27FC236}">
                <a16:creationId xmlns:a16="http://schemas.microsoft.com/office/drawing/2014/main" id="{13115765-577D-1043-8C5B-8AE4C1A91B4B}"/>
              </a:ext>
            </a:extLst>
          </p:cNvPr>
          <p:cNvGraphicFramePr>
            <a:graphicFrameLocks noGrp="1"/>
          </p:cNvGraphicFramePr>
          <p:nvPr>
            <p:extLst>
              <p:ext uri="{D42A27DB-BD31-4B8C-83A1-F6EECF244321}">
                <p14:modId xmlns:p14="http://schemas.microsoft.com/office/powerpoint/2010/main" val="3698427768"/>
              </p:ext>
            </p:extLst>
          </p:nvPr>
        </p:nvGraphicFramePr>
        <p:xfrm>
          <a:off x="2267744" y="2272636"/>
          <a:ext cx="6419056" cy="2557272"/>
        </p:xfrm>
        <a:graphic>
          <a:graphicData uri="http://schemas.openxmlformats.org/drawingml/2006/table">
            <a:tbl>
              <a:tblPr firstRow="1" firstCol="1" bandRow="1">
                <a:tableStyleId>{5C22544A-7EE6-4342-B048-85BDC9FD1C3A}</a:tableStyleId>
              </a:tblPr>
              <a:tblGrid>
                <a:gridCol w="1196532">
                  <a:extLst>
                    <a:ext uri="{9D8B030D-6E8A-4147-A177-3AD203B41FA5}">
                      <a16:colId xmlns:a16="http://schemas.microsoft.com/office/drawing/2014/main" val="394215613"/>
                    </a:ext>
                  </a:extLst>
                </a:gridCol>
                <a:gridCol w="1011655">
                  <a:extLst>
                    <a:ext uri="{9D8B030D-6E8A-4147-A177-3AD203B41FA5}">
                      <a16:colId xmlns:a16="http://schemas.microsoft.com/office/drawing/2014/main" val="653424535"/>
                    </a:ext>
                  </a:extLst>
                </a:gridCol>
                <a:gridCol w="675231">
                  <a:extLst>
                    <a:ext uri="{9D8B030D-6E8A-4147-A177-3AD203B41FA5}">
                      <a16:colId xmlns:a16="http://schemas.microsoft.com/office/drawing/2014/main" val="1882044177"/>
                    </a:ext>
                  </a:extLst>
                </a:gridCol>
                <a:gridCol w="822020">
                  <a:extLst>
                    <a:ext uri="{9D8B030D-6E8A-4147-A177-3AD203B41FA5}">
                      <a16:colId xmlns:a16="http://schemas.microsoft.com/office/drawing/2014/main" val="1805422619"/>
                    </a:ext>
                  </a:extLst>
                </a:gridCol>
                <a:gridCol w="856932">
                  <a:extLst>
                    <a:ext uri="{9D8B030D-6E8A-4147-A177-3AD203B41FA5}">
                      <a16:colId xmlns:a16="http://schemas.microsoft.com/office/drawing/2014/main" val="672781626"/>
                    </a:ext>
                  </a:extLst>
                </a:gridCol>
                <a:gridCol w="1142576">
                  <a:extLst>
                    <a:ext uri="{9D8B030D-6E8A-4147-A177-3AD203B41FA5}">
                      <a16:colId xmlns:a16="http://schemas.microsoft.com/office/drawing/2014/main" val="2335485448"/>
                    </a:ext>
                  </a:extLst>
                </a:gridCol>
                <a:gridCol w="714110">
                  <a:extLst>
                    <a:ext uri="{9D8B030D-6E8A-4147-A177-3AD203B41FA5}">
                      <a16:colId xmlns:a16="http://schemas.microsoft.com/office/drawing/2014/main" val="480702879"/>
                    </a:ext>
                  </a:extLst>
                </a:gridCol>
              </a:tblGrid>
              <a:tr h="335727">
                <a:tc>
                  <a:txBody>
                    <a:bodyPr/>
                    <a:lstStyle/>
                    <a:p>
                      <a:pPr algn="ctr">
                        <a:lnSpc>
                          <a:spcPts val="1400"/>
                        </a:lnSpc>
                        <a:spcAft>
                          <a:spcPts val="1200"/>
                        </a:spcAft>
                      </a:pPr>
                      <a:r>
                        <a:rPr lang="en-GB" sz="1000" dirty="0">
                          <a:effectLst/>
                        </a:rPr>
                        <a:t>SIF Tag</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Hazardous Event (Deviation)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PFD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PFD Achieved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Selected SIL Target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Max Allowable SIL (Arch. Constraints)</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Result</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2569602539"/>
                  </a:ext>
                </a:extLst>
              </a:tr>
              <a:tr h="335727">
                <a:tc>
                  <a:txBody>
                    <a:bodyPr/>
                    <a:lstStyle/>
                    <a:p>
                      <a:pPr algn="l">
                        <a:lnSpc>
                          <a:spcPts val="1400"/>
                        </a:lnSpc>
                        <a:spcAft>
                          <a:spcPts val="1200"/>
                        </a:spcAft>
                      </a:pPr>
                      <a:r>
                        <a:rPr lang="en-GB" sz="1000">
                          <a:effectLst/>
                        </a:rPr>
                        <a:t>TS2PSS_SIF1 – Emergency Switch-off Button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a:effectLst/>
                        </a:rPr>
                        <a:t>TS2 operation started by mistake</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dirty="0">
                          <a:effectLst/>
                        </a:rPr>
                        <a:t>2.8E-2</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2.2E-4</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1</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Passed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1561141389"/>
                  </a:ext>
                </a:extLst>
              </a:tr>
              <a:tr h="335727">
                <a:tc>
                  <a:txBody>
                    <a:bodyPr/>
                    <a:lstStyle/>
                    <a:p>
                      <a:pPr algn="l">
                        <a:lnSpc>
                          <a:spcPts val="1400"/>
                        </a:lnSpc>
                        <a:spcAft>
                          <a:spcPts val="1200"/>
                        </a:spcAft>
                      </a:pPr>
                      <a:r>
                        <a:rPr lang="en-GB" sz="1000">
                          <a:effectLst/>
                        </a:rPr>
                        <a:t>TS2PSS_SIF2 – Interlock on Intrusion</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l">
                        <a:lnSpc>
                          <a:spcPts val="1400"/>
                        </a:lnSpc>
                        <a:spcAft>
                          <a:spcPts val="1200"/>
                        </a:spcAft>
                      </a:pPr>
                      <a:r>
                        <a:rPr lang="en-GB" sz="1000">
                          <a:effectLst/>
                        </a:rPr>
                        <a:t>Intrusion into TS2 bunker</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1.0E-3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4.9E-5</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tc>
                  <a:txBody>
                    <a:bodyPr/>
                    <a:lstStyle/>
                    <a:p>
                      <a:pPr algn="ctr">
                        <a:lnSpc>
                          <a:spcPts val="1400"/>
                        </a:lnSpc>
                        <a:spcAft>
                          <a:spcPts val="1200"/>
                        </a:spcAft>
                      </a:pPr>
                      <a:r>
                        <a:rPr lang="en-GB" sz="1000">
                          <a:effectLst/>
                        </a:rPr>
                        <a:t>Passed</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tc>
                <a:extLst>
                  <a:ext uri="{0D108BD9-81ED-4DB2-BD59-A6C34878D82A}">
                    <a16:rowId xmlns:a16="http://schemas.microsoft.com/office/drawing/2014/main" val="3747649419"/>
                  </a:ext>
                </a:extLst>
              </a:tr>
              <a:tr h="478851">
                <a:tc>
                  <a:txBody>
                    <a:bodyPr/>
                    <a:lstStyle/>
                    <a:p>
                      <a:pPr algn="l">
                        <a:lnSpc>
                          <a:spcPts val="1400"/>
                        </a:lnSpc>
                        <a:spcAft>
                          <a:spcPts val="1200"/>
                        </a:spcAft>
                      </a:pPr>
                      <a:r>
                        <a:rPr lang="en-GB" sz="1000" dirty="0">
                          <a:solidFill>
                            <a:schemeClr val="tx1"/>
                          </a:solidFill>
                          <a:effectLst/>
                        </a:rPr>
                        <a:t>TS2PSS_SIF5 – Interlock on Waveguide during Klystron Testing</a:t>
                      </a:r>
                      <a:endParaRPr lang="en-GB" sz="1200" dirty="0">
                        <a:solidFill>
                          <a:schemeClr val="tx1"/>
                        </a:solidFill>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l">
                        <a:lnSpc>
                          <a:spcPts val="1400"/>
                        </a:lnSpc>
                        <a:spcAft>
                          <a:spcPts val="1200"/>
                        </a:spcAft>
                      </a:pPr>
                      <a:r>
                        <a:rPr lang="en-GB" sz="1000" dirty="0">
                          <a:effectLst/>
                        </a:rPr>
                        <a:t>High RF during Klystron testing</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ctr">
                        <a:lnSpc>
                          <a:spcPts val="1400"/>
                        </a:lnSpc>
                        <a:spcAft>
                          <a:spcPts val="1200"/>
                        </a:spcAft>
                      </a:pPr>
                      <a:r>
                        <a:rPr lang="en-GB" sz="1000">
                          <a:effectLst/>
                        </a:rPr>
                        <a:t>1.0E-3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ctr">
                        <a:lnSpc>
                          <a:spcPts val="1400"/>
                        </a:lnSpc>
                        <a:spcAft>
                          <a:spcPts val="1200"/>
                        </a:spcAft>
                      </a:pPr>
                      <a:r>
                        <a:rPr lang="en-GB" sz="1000">
                          <a:effectLst/>
                        </a:rPr>
                        <a:t>5.9E-4</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ctr">
                        <a:lnSpc>
                          <a:spcPts val="1400"/>
                        </a:lnSpc>
                        <a:spcAft>
                          <a:spcPts val="1200"/>
                        </a:spcAft>
                      </a:pPr>
                      <a:r>
                        <a:rPr lang="en-GB" sz="1000">
                          <a:effectLst/>
                        </a:rPr>
                        <a:t>SIL 2</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ctr">
                        <a:lnSpc>
                          <a:spcPts val="1400"/>
                        </a:lnSpc>
                        <a:spcAft>
                          <a:spcPts val="1200"/>
                        </a:spcAft>
                      </a:pPr>
                      <a:r>
                        <a:rPr lang="en-GB" sz="1000">
                          <a:effectLst/>
                        </a:rPr>
                        <a:t>SIL 3</a:t>
                      </a:r>
                      <a:endParaRPr lang="en-GB" sz="120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tc>
                  <a:txBody>
                    <a:bodyPr/>
                    <a:lstStyle/>
                    <a:p>
                      <a:pPr algn="ctr">
                        <a:lnSpc>
                          <a:spcPts val="1400"/>
                        </a:lnSpc>
                        <a:spcAft>
                          <a:spcPts val="1200"/>
                        </a:spcAft>
                      </a:pPr>
                      <a:r>
                        <a:rPr lang="en-GB" sz="1000" dirty="0">
                          <a:effectLst/>
                        </a:rPr>
                        <a:t>Passed</a:t>
                      </a:r>
                      <a:endParaRPr lang="en-GB" sz="1200" dirty="0">
                        <a:effectLst/>
                        <a:latin typeface="Calibri" panose="020F0502020204030204" pitchFamily="34" charset="0"/>
                        <a:ea typeface="Calibri" panose="020F0502020204030204" pitchFamily="34" charset="0"/>
                        <a:cs typeface="Times New Roman" pitchFamily="2" charset="0"/>
                      </a:endParaRPr>
                    </a:p>
                  </a:txBody>
                  <a:tcPr marL="68580" marR="68580" marT="36195" marB="36195">
                    <a:solidFill>
                      <a:srgbClr val="FFFF00">
                        <a:alpha val="25000"/>
                      </a:srgbClr>
                    </a:solidFill>
                  </a:tcPr>
                </a:tc>
                <a:extLst>
                  <a:ext uri="{0D108BD9-81ED-4DB2-BD59-A6C34878D82A}">
                    <a16:rowId xmlns:a16="http://schemas.microsoft.com/office/drawing/2014/main" val="1121899584"/>
                  </a:ext>
                </a:extLst>
              </a:tr>
            </a:tbl>
          </a:graphicData>
        </a:graphic>
      </p:graphicFrame>
    </p:spTree>
    <p:extLst>
      <p:ext uri="{BB962C8B-B14F-4D97-AF65-F5344CB8AC3E}">
        <p14:creationId xmlns:p14="http://schemas.microsoft.com/office/powerpoint/2010/main" val="14345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Questions</a:t>
            </a:r>
            <a:r>
              <a:rPr lang="sv-SE" noProof="0"/>
              <a:t>?</a:t>
            </a:r>
            <a:endParaRPr lang="en-GB" noProof="0"/>
          </a:p>
        </p:txBody>
      </p:sp>
      <p:sp>
        <p:nvSpPr>
          <p:cNvPr id="4" name="Slide Number Placeholder 3"/>
          <p:cNvSpPr>
            <a:spLocks noGrp="1"/>
          </p:cNvSpPr>
          <p:nvPr>
            <p:ph type="sldNum" sz="quarter" idx="12"/>
          </p:nvPr>
        </p:nvSpPr>
        <p:spPr/>
        <p:txBody>
          <a:bodyPr/>
          <a:lstStyle/>
          <a:p>
            <a:fld id="{551115BC-487E-4422-894C-CB7CD3E79223}" type="slidenum">
              <a:rPr lang="en-GB" smtClean="0"/>
              <a:t>46</a:t>
            </a:fld>
            <a:endParaRPr lang="en-GB"/>
          </a:p>
        </p:txBody>
      </p:sp>
      <p:sp>
        <p:nvSpPr>
          <p:cNvPr id="5" name="Content Placeholder 4"/>
          <p:cNvSpPr>
            <a:spLocks noGrp="1"/>
          </p:cNvSpPr>
          <p:nvPr>
            <p:ph idx="1"/>
          </p:nvPr>
        </p:nvSpPr>
        <p:spPr>
          <a:xfrm>
            <a:off x="2339752" y="1815408"/>
            <a:ext cx="4488160" cy="596179"/>
          </a:xfrm>
          <a:solidFill>
            <a:srgbClr val="FFCD2F"/>
          </a:solidFill>
        </p:spPr>
        <p:txBody>
          <a:bodyPr>
            <a:normAutofit/>
          </a:bodyPr>
          <a:lstStyle/>
          <a:p>
            <a:pPr marL="0" indent="0">
              <a:buNone/>
            </a:pPr>
            <a:r>
              <a:rPr lang="en-US" dirty="0">
                <a:solidFill>
                  <a:schemeClr val="tx1"/>
                </a:solidFill>
              </a:rPr>
              <a:t>Thank you for your attention!</a:t>
            </a:r>
          </a:p>
        </p:txBody>
      </p:sp>
      <p:pic>
        <p:nvPicPr>
          <p:cNvPr id="2052" name="Picture 4" descr="Image result for questions funny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564904"/>
            <a:ext cx="1955910" cy="33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6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FD94DF-7B55-BD47-9437-9302C6BEB3E8}"/>
              </a:ext>
            </a:extLst>
          </p:cNvPr>
          <p:cNvSpPr>
            <a:spLocks noGrp="1"/>
          </p:cNvSpPr>
          <p:nvPr>
            <p:ph type="sldNum" sz="quarter" idx="12"/>
          </p:nvPr>
        </p:nvSpPr>
        <p:spPr/>
        <p:txBody>
          <a:bodyPr/>
          <a:lstStyle/>
          <a:p>
            <a:fld id="{551115BC-487E-4422-894C-CB7CD3E79223}" type="slidenum">
              <a:rPr lang="sv-SE" smtClean="0"/>
              <a:t>47</a:t>
            </a:fld>
            <a:endParaRPr lang="sv-SE"/>
          </a:p>
        </p:txBody>
      </p:sp>
      <p:pic>
        <p:nvPicPr>
          <p:cNvPr id="9" name="p14_Diagram1">
            <a:extLst>
              <a:ext uri="{FF2B5EF4-FFF2-40B4-BE49-F238E27FC236}">
                <a16:creationId xmlns:a16="http://schemas.microsoft.com/office/drawing/2014/main" id="{B41E707B-0B56-D04F-960D-570B6E706C40}"/>
              </a:ext>
            </a:extLst>
          </p:cNvPr>
          <p:cNvPicPr/>
          <p:nvPr/>
        </p:nvPicPr>
        <p:blipFill rotWithShape="1">
          <a:blip r:embed="rId2"/>
          <a:srcRect t="3531"/>
          <a:stretch/>
        </p:blipFill>
        <p:spPr bwMode="auto">
          <a:xfrm>
            <a:off x="1475656" y="-201"/>
            <a:ext cx="6006103" cy="6957392"/>
          </a:xfrm>
          <a:prstGeom prst="rect">
            <a:avLst/>
          </a:prstGeom>
          <a:ln w="3175" cmpd="sng">
            <a:solidFill>
              <a:srgbClr val="000000"/>
            </a:solidFill>
          </a:ln>
        </p:spPr>
      </p:pic>
    </p:spTree>
    <p:extLst>
      <p:ext uri="{BB962C8B-B14F-4D97-AF65-F5344CB8AC3E}">
        <p14:creationId xmlns:p14="http://schemas.microsoft.com/office/powerpoint/2010/main" val="17244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TS2 PSS SRS (ESS-0288460)</a:t>
            </a:r>
          </a:p>
        </p:txBody>
      </p:sp>
      <p:sp>
        <p:nvSpPr>
          <p:cNvPr id="4" name="Slide Number Placeholder 3"/>
          <p:cNvSpPr>
            <a:spLocks noGrp="1"/>
          </p:cNvSpPr>
          <p:nvPr>
            <p:ph type="sldNum" sz="quarter" idx="12"/>
          </p:nvPr>
        </p:nvSpPr>
        <p:spPr/>
        <p:txBody>
          <a:bodyPr/>
          <a:lstStyle/>
          <a:p>
            <a:fld id="{551115BC-487E-4422-894C-CB7CD3E79223}" type="slidenum">
              <a:rPr lang="sv-SE" smtClean="0"/>
              <a:t>48</a:t>
            </a:fld>
            <a:endParaRPr lang="sv-SE" dirty="0"/>
          </a:p>
        </p:txBody>
      </p:sp>
      <p:sp>
        <p:nvSpPr>
          <p:cNvPr id="5" name="Content Placeholder 4">
            <a:extLst>
              <a:ext uri="{FF2B5EF4-FFF2-40B4-BE49-F238E27FC236}">
                <a16:creationId xmlns:a16="http://schemas.microsoft.com/office/drawing/2014/main" id="{E260C8A8-3372-8E49-96CB-D54F1B26B88A}"/>
              </a:ext>
            </a:extLst>
          </p:cNvPr>
          <p:cNvSpPr>
            <a:spLocks noGrp="1"/>
          </p:cNvSpPr>
          <p:nvPr>
            <p:ph idx="1"/>
          </p:nvPr>
        </p:nvSpPr>
        <p:spPr>
          <a:xfrm>
            <a:off x="457200" y="1865824"/>
            <a:ext cx="8229600" cy="4525963"/>
          </a:xfrm>
        </p:spPr>
        <p:txBody>
          <a:bodyPr>
            <a:normAutofit fontScale="92500" lnSpcReduction="10000"/>
          </a:bodyPr>
          <a:lstStyle/>
          <a:p>
            <a:pPr marL="0" indent="0">
              <a:buNone/>
            </a:pPr>
            <a:r>
              <a:rPr lang="en-GB" dirty="0"/>
              <a:t>Safety Requirements Specification (SRS) for TS2 PSS SIFs</a:t>
            </a:r>
          </a:p>
          <a:p>
            <a:r>
              <a:rPr lang="en-GB" dirty="0"/>
              <a:t>Inputs</a:t>
            </a:r>
          </a:p>
          <a:p>
            <a:pPr lvl="1"/>
            <a:r>
              <a:rPr lang="en-GB" dirty="0"/>
              <a:t>Results from SIL Determination</a:t>
            </a:r>
          </a:p>
          <a:p>
            <a:pPr lvl="1"/>
            <a:r>
              <a:rPr lang="en-GB" dirty="0"/>
              <a:t>Requirements from IEC 61511</a:t>
            </a:r>
          </a:p>
          <a:p>
            <a:pPr lvl="1"/>
            <a:r>
              <a:rPr lang="en-GB" dirty="0" err="1"/>
              <a:t>ConOps</a:t>
            </a:r>
            <a:endParaRPr lang="en-GB" dirty="0"/>
          </a:p>
          <a:p>
            <a:r>
              <a:rPr lang="en-GB" dirty="0"/>
              <a:t>Outputs</a:t>
            </a:r>
          </a:p>
          <a:p>
            <a:pPr lvl="1"/>
            <a:r>
              <a:rPr lang="en-GB" dirty="0"/>
              <a:t>SRS (ESS-0288460), used for</a:t>
            </a:r>
          </a:p>
          <a:p>
            <a:pPr lvl="2"/>
            <a:r>
              <a:rPr lang="en-GB" dirty="0"/>
              <a:t>Design and engineering</a:t>
            </a:r>
          </a:p>
          <a:p>
            <a:pPr lvl="2"/>
            <a:r>
              <a:rPr lang="en-GB" dirty="0"/>
              <a:t>SIL Verification (ESS-0478596) </a:t>
            </a:r>
          </a:p>
          <a:p>
            <a:pPr lvl="3"/>
            <a:r>
              <a:rPr lang="en-GB" dirty="0"/>
              <a:t>To confirm the design meet SIL targets from SIL Determination</a:t>
            </a:r>
          </a:p>
          <a:p>
            <a:pPr lvl="2"/>
            <a:r>
              <a:rPr lang="en-GB" dirty="0"/>
              <a:t>Subsequent safety lifecycle stages</a:t>
            </a:r>
          </a:p>
          <a:p>
            <a:pPr lvl="3"/>
            <a:r>
              <a:rPr lang="en-GB" dirty="0"/>
              <a:t>FAT, SAT, commissioning, operation, maintenance, etc.</a:t>
            </a:r>
          </a:p>
        </p:txBody>
      </p:sp>
    </p:spTree>
    <p:extLst>
      <p:ext uri="{BB962C8B-B14F-4D97-AF65-F5344CB8AC3E}">
        <p14:creationId xmlns:p14="http://schemas.microsoft.com/office/powerpoint/2010/main" val="2049898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4C5A-9770-8E40-A4BD-3DA7EF20DBED}"/>
              </a:ext>
            </a:extLst>
          </p:cNvPr>
          <p:cNvSpPr>
            <a:spLocks noGrp="1"/>
          </p:cNvSpPr>
          <p:nvPr>
            <p:ph type="title"/>
          </p:nvPr>
        </p:nvSpPr>
        <p:spPr/>
        <p:txBody>
          <a:bodyPr/>
          <a:lstStyle/>
          <a:p>
            <a:r>
              <a:rPr lang="en-GB" dirty="0"/>
              <a:t>Dependences</a:t>
            </a:r>
          </a:p>
        </p:txBody>
      </p:sp>
      <p:sp>
        <p:nvSpPr>
          <p:cNvPr id="4" name="Slide Number Placeholder 3">
            <a:extLst>
              <a:ext uri="{FF2B5EF4-FFF2-40B4-BE49-F238E27FC236}">
                <a16:creationId xmlns:a16="http://schemas.microsoft.com/office/drawing/2014/main" id="{7C619D27-75F4-7E47-95B5-02A903150A71}"/>
              </a:ext>
            </a:extLst>
          </p:cNvPr>
          <p:cNvSpPr>
            <a:spLocks noGrp="1"/>
          </p:cNvSpPr>
          <p:nvPr>
            <p:ph type="sldNum" sz="quarter" idx="12"/>
          </p:nvPr>
        </p:nvSpPr>
        <p:spPr/>
        <p:txBody>
          <a:bodyPr/>
          <a:lstStyle/>
          <a:p>
            <a:fld id="{551115BC-487E-4422-894C-CB7CD3E79223}" type="slidenum">
              <a:rPr lang="sv-SE" smtClean="0"/>
              <a:t>49</a:t>
            </a:fld>
            <a:endParaRPr lang="sv-SE"/>
          </a:p>
        </p:txBody>
      </p:sp>
      <p:sp>
        <p:nvSpPr>
          <p:cNvPr id="5" name="Rectangle 4">
            <a:extLst>
              <a:ext uri="{FF2B5EF4-FFF2-40B4-BE49-F238E27FC236}">
                <a16:creationId xmlns:a16="http://schemas.microsoft.com/office/drawing/2014/main" id="{364948FB-09FB-294D-B2DA-682C3677F510}"/>
              </a:ext>
            </a:extLst>
          </p:cNvPr>
          <p:cNvSpPr/>
          <p:nvPr/>
        </p:nvSpPr>
        <p:spPr>
          <a:xfrm>
            <a:off x="576536" y="1772816"/>
            <a:ext cx="7488832" cy="3416320"/>
          </a:xfrm>
          <a:prstGeom prst="rect">
            <a:avLst/>
          </a:prstGeom>
        </p:spPr>
        <p:txBody>
          <a:bodyPr wrap="square">
            <a:spAutoFit/>
          </a:bodyPr>
          <a:lstStyle/>
          <a:p>
            <a:pPr marL="285750" lvl="0" indent="-285750">
              <a:spcAft>
                <a:spcPts val="0"/>
              </a:spcAft>
              <a:buFont typeface="Arial" panose="020B0604020202020204" pitchFamily="34" charset="0"/>
              <a:buChar char="•"/>
            </a:pPr>
            <a:r>
              <a:rPr lang="en-US" dirty="0">
                <a:solidFill>
                  <a:srgbClr val="000000"/>
                </a:solidFill>
                <a:ea typeface="Times New Roman" pitchFamily="2" charset="0"/>
                <a:cs typeface="Calibri" panose="020F0502020204030204" pitchFamily="34" charset="0"/>
              </a:rPr>
              <a:t>Completed TS2 shield bunker complete with all shielding</a:t>
            </a:r>
            <a:endParaRPr lang="en-GB" dirty="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pPr>
            <a:r>
              <a:rPr lang="en-GB" dirty="0">
                <a:solidFill>
                  <a:srgbClr val="000000"/>
                </a:solidFill>
                <a:ea typeface="Times New Roman" pitchFamily="2" charset="0"/>
                <a:cs typeface="Calibri" panose="020F0502020204030204" pitchFamily="34" charset="0"/>
              </a:rPr>
              <a:t>Electrical power interfaces with TS2 PSS (new electrical board)</a:t>
            </a:r>
            <a:endParaRPr lang="en-GB" dirty="0">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US" dirty="0">
                <a:solidFill>
                  <a:srgbClr val="000000"/>
                </a:solidFill>
                <a:ea typeface="Times New Roman" pitchFamily="2" charset="0"/>
                <a:cs typeface="Calibri" panose="020F0502020204030204" pitchFamily="34" charset="0"/>
              </a:rPr>
              <a:t>Heavy shield door, operational and ready for PSS interfaces</a:t>
            </a:r>
            <a:endParaRPr lang="en-GB" dirty="0">
              <a:solidFill>
                <a:srgbClr val="000000"/>
              </a:solidFill>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US" dirty="0">
                <a:solidFill>
                  <a:srgbClr val="000000"/>
                </a:solidFill>
                <a:ea typeface="Times New Roman" pitchFamily="2" charset="0"/>
                <a:cs typeface="Calibri" panose="020F0502020204030204" pitchFamily="34" charset="0"/>
              </a:rPr>
              <a:t>Fenced area and bunker entrance ready for PSS interfaces</a:t>
            </a:r>
            <a:endParaRPr lang="en-GB" dirty="0">
              <a:solidFill>
                <a:srgbClr val="000000"/>
              </a:solidFill>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US" dirty="0">
                <a:solidFill>
                  <a:srgbClr val="000000"/>
                </a:solidFill>
                <a:ea typeface="Times New Roman" pitchFamily="2" charset="0"/>
                <a:cs typeface="Calibri" panose="020F0502020204030204" pitchFamily="34" charset="0"/>
              </a:rPr>
              <a:t>Modulator PSS interface (UV coil installed within the breaker for PSS)</a:t>
            </a:r>
            <a:endParaRPr lang="en-GB" dirty="0">
              <a:solidFill>
                <a:srgbClr val="000000"/>
              </a:solidFill>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GB" dirty="0">
                <a:solidFill>
                  <a:srgbClr val="000000"/>
                </a:solidFill>
                <a:ea typeface="Times New Roman" pitchFamily="2" charset="0"/>
                <a:cs typeface="Calibri" panose="020F0502020204030204" pitchFamily="34" charset="0"/>
              </a:rPr>
              <a:t>Waveguide Switch</a:t>
            </a:r>
            <a:endParaRPr lang="en-GB" dirty="0">
              <a:solidFill>
                <a:srgbClr val="000000"/>
              </a:solidFill>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US" dirty="0">
                <a:solidFill>
                  <a:srgbClr val="000000"/>
                </a:solidFill>
                <a:ea typeface="Times New Roman" pitchFamily="2" charset="0"/>
                <a:cs typeface="Calibri" panose="020F0502020204030204" pitchFamily="34" charset="0"/>
              </a:rPr>
              <a:t>LLRF PSS interfaces installed (co-axial switches 1U box)</a:t>
            </a:r>
            <a:endParaRPr lang="en-GB" dirty="0">
              <a:solidFill>
                <a:srgbClr val="000000"/>
              </a:solidFill>
              <a:ea typeface="Calibri" panose="020F0502020204030204" pitchFamily="34" charset="0"/>
              <a:cs typeface="Arial" panose="020B0604020202020204" pitchFamily="34" charset="0"/>
            </a:endParaRPr>
          </a:p>
          <a:p>
            <a:pPr marL="285750" lvl="0" indent="-285750">
              <a:spcAft>
                <a:spcPts val="0"/>
              </a:spcAft>
              <a:buSzPct val="100000"/>
              <a:buFont typeface="Arial" panose="020B0604020202020204" pitchFamily="34" charset="0"/>
              <a:buChar char="•"/>
              <a:tabLst>
                <a:tab pos="457200" algn="l"/>
              </a:tabLst>
            </a:pPr>
            <a:r>
              <a:rPr lang="en-US" dirty="0">
                <a:solidFill>
                  <a:srgbClr val="000000"/>
                </a:solidFill>
                <a:ea typeface="Times New Roman" pitchFamily="2" charset="0"/>
                <a:cs typeface="Calibri" panose="020F0502020204030204" pitchFamily="34" charset="0"/>
              </a:rPr>
              <a:t>Removable waveguide with PSS interface switches installed</a:t>
            </a:r>
            <a:endParaRPr lang="en-GB" dirty="0">
              <a:solidFill>
                <a:srgbClr val="000000"/>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ea typeface="Times New Roman" pitchFamily="2" charset="0"/>
                <a:cs typeface="Calibri" panose="020F0502020204030204" pitchFamily="34" charset="0"/>
              </a:rPr>
              <a:t>EPICS interfaces</a:t>
            </a:r>
            <a:r>
              <a:rPr lang="en-GB" dirty="0"/>
              <a:t> </a:t>
            </a:r>
          </a:p>
          <a:p>
            <a:pPr marL="285750" indent="-285750">
              <a:buFont typeface="Arial" panose="020B0604020202020204" pitchFamily="34" charset="0"/>
              <a:buChar char="•"/>
            </a:pPr>
            <a:r>
              <a:rPr lang="en-GB" dirty="0">
                <a:solidFill>
                  <a:srgbClr val="000000"/>
                </a:solidFill>
                <a:ea typeface="Times New Roman" pitchFamily="2" charset="0"/>
                <a:cs typeface="Calibri" panose="020F0502020204030204" pitchFamily="34" charset="0"/>
              </a:rPr>
              <a:t>UPS backup.</a:t>
            </a:r>
          </a:p>
          <a:p>
            <a:pPr marL="285750" indent="-285750">
              <a:buFont typeface="Arial" panose="020B0604020202020204" pitchFamily="34" charset="0"/>
              <a:buChar char="•"/>
            </a:pPr>
            <a:r>
              <a:rPr lang="en-GB" dirty="0">
                <a:solidFill>
                  <a:srgbClr val="000000"/>
                </a:solidFill>
                <a:ea typeface="Calibri" panose="020F0502020204030204" pitchFamily="34" charset="0"/>
                <a:cs typeface="Calibri" panose="020F0502020204030204" pitchFamily="34" charset="0"/>
              </a:rPr>
              <a:t>REMs Interface definition.</a:t>
            </a:r>
            <a:endParaRPr lang="en-GB" dirty="0">
              <a:ea typeface="Calibri" panose="020F0502020204030204" pitchFamily="34" charset="0"/>
              <a:cs typeface="Arial" panose="020B0604020202020204" pitchFamily="34" charset="0"/>
            </a:endParaRPr>
          </a:p>
          <a:p>
            <a:endParaRPr lang="en-GB" dirty="0"/>
          </a:p>
        </p:txBody>
      </p:sp>
      <p:cxnSp>
        <p:nvCxnSpPr>
          <p:cNvPr id="6" name="Straight Connector 5">
            <a:extLst>
              <a:ext uri="{FF2B5EF4-FFF2-40B4-BE49-F238E27FC236}">
                <a16:creationId xmlns:a16="http://schemas.microsoft.com/office/drawing/2014/main" id="{D71D13A7-943E-084C-8B99-28B540035C98}"/>
              </a:ext>
            </a:extLst>
          </p:cNvPr>
          <p:cNvCxnSpPr/>
          <p:nvPr/>
        </p:nvCxnSpPr>
        <p:spPr>
          <a:xfrm>
            <a:off x="576536" y="1988840"/>
            <a:ext cx="597666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D5C027-E807-F34B-AFB7-106DCBDD618D}"/>
              </a:ext>
            </a:extLst>
          </p:cNvPr>
          <p:cNvCxnSpPr/>
          <p:nvPr/>
        </p:nvCxnSpPr>
        <p:spPr>
          <a:xfrm>
            <a:off x="576536" y="3645024"/>
            <a:ext cx="597666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B36F28-C472-5644-A14A-B1AB36E73AB4}"/>
              </a:ext>
            </a:extLst>
          </p:cNvPr>
          <p:cNvCxnSpPr/>
          <p:nvPr/>
        </p:nvCxnSpPr>
        <p:spPr>
          <a:xfrm>
            <a:off x="576536" y="2780928"/>
            <a:ext cx="597666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C50008-C2D1-7F41-861F-7763DCE7E51F}"/>
              </a:ext>
            </a:extLst>
          </p:cNvPr>
          <p:cNvCxnSpPr>
            <a:cxnSpLocks/>
          </p:cNvCxnSpPr>
          <p:nvPr/>
        </p:nvCxnSpPr>
        <p:spPr>
          <a:xfrm>
            <a:off x="576536" y="3068960"/>
            <a:ext cx="67317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8A445D-BE5A-FE4C-B7E2-DDD7DCE59119}"/>
              </a:ext>
            </a:extLst>
          </p:cNvPr>
          <p:cNvCxnSpPr/>
          <p:nvPr/>
        </p:nvCxnSpPr>
        <p:spPr>
          <a:xfrm>
            <a:off x="576536" y="3861048"/>
            <a:ext cx="597666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0C18F1-1BD9-464B-BC1B-F87DDF5BA9F8}"/>
              </a:ext>
            </a:extLst>
          </p:cNvPr>
          <p:cNvCxnSpPr>
            <a:cxnSpLocks/>
          </p:cNvCxnSpPr>
          <p:nvPr/>
        </p:nvCxnSpPr>
        <p:spPr>
          <a:xfrm>
            <a:off x="576536" y="4149080"/>
            <a:ext cx="205124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51570"/>
          </a:xfrm>
        </p:spPr>
        <p:txBody>
          <a:bodyPr>
            <a:noAutofit/>
          </a:bodyPr>
          <a:lstStyle/>
          <a:p>
            <a:pPr algn="ctr"/>
            <a:r>
              <a:rPr lang="en-GB" dirty="0"/>
              <a:t>PDR Recommendations</a:t>
            </a:r>
            <a:endParaRPr lang="en-GB" noProof="0" dirty="0"/>
          </a:p>
        </p:txBody>
      </p:sp>
      <p:sp>
        <p:nvSpPr>
          <p:cNvPr id="4" name="Rectangle 3"/>
          <p:cNvSpPr/>
          <p:nvPr/>
        </p:nvSpPr>
        <p:spPr>
          <a:xfrm>
            <a:off x="2272916" y="5949280"/>
            <a:ext cx="4374232" cy="523210"/>
          </a:xfrm>
          <a:prstGeom prst="rect">
            <a:avLst/>
          </a:prstGeom>
        </p:spPr>
        <p:txBody>
          <a:bodyPr wrap="square" lIns="91429" tIns="45715" rIns="91429" bIns="45715">
            <a:spAutoFit/>
          </a:bodyPr>
          <a:lstStyle/>
          <a:p>
            <a:pPr algn="ctr"/>
            <a:r>
              <a:rPr lang="sv-SE" sz="1400" dirty="0">
                <a:solidFill>
                  <a:srgbClr val="FFFFFF"/>
                </a:solidFill>
              </a:rPr>
              <a:t>ESS/ICS/PS</a:t>
            </a:r>
          </a:p>
          <a:p>
            <a:pPr algn="ctr"/>
            <a:r>
              <a:rPr lang="sv-SE" sz="1400" dirty="0">
                <a:solidFill>
                  <a:srgbClr val="FFFFFF"/>
                </a:solidFill>
              </a:rPr>
              <a:t>2019-04-09</a:t>
            </a:r>
            <a:endParaRPr lang="en-GB" sz="1400" dirty="0">
              <a:solidFill>
                <a:srgbClr val="FFFFFF"/>
              </a:solidFill>
            </a:endParaRPr>
          </a:p>
        </p:txBody>
      </p:sp>
      <p:sp>
        <p:nvSpPr>
          <p:cNvPr id="6" name="Rectangle 5"/>
          <p:cNvSpPr/>
          <p:nvPr/>
        </p:nvSpPr>
        <p:spPr>
          <a:xfrm>
            <a:off x="251520" y="332656"/>
            <a:ext cx="6768752" cy="400099"/>
          </a:xfrm>
          <a:prstGeom prst="rect">
            <a:avLst/>
          </a:prstGeom>
        </p:spPr>
        <p:txBody>
          <a:bodyPr wrap="square" lIns="91429" tIns="45715" rIns="91429" bIns="45715">
            <a:spAutoFit/>
          </a:bodyPr>
          <a:lstStyle/>
          <a:p>
            <a:r>
              <a:rPr lang="en-US" sz="2000" dirty="0">
                <a:solidFill>
                  <a:prstClr val="white"/>
                </a:solidFill>
                <a:ea typeface="+mj-ea"/>
                <a:cs typeface="+mj-cs"/>
              </a:rPr>
              <a:t>TS2 PSS Critical Design Review</a:t>
            </a:r>
            <a:endParaRPr lang="en-GB" sz="1200" dirty="0"/>
          </a:p>
        </p:txBody>
      </p:sp>
    </p:spTree>
    <p:extLst>
      <p:ext uri="{BB962C8B-B14F-4D97-AF65-F5344CB8AC3E}">
        <p14:creationId xmlns:p14="http://schemas.microsoft.com/office/powerpoint/2010/main" val="1978409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C339-6C78-0A41-813F-E62ABBA6AA32}"/>
              </a:ext>
            </a:extLst>
          </p:cNvPr>
          <p:cNvSpPr>
            <a:spLocks noGrp="1"/>
          </p:cNvSpPr>
          <p:nvPr>
            <p:ph type="title"/>
          </p:nvPr>
        </p:nvSpPr>
        <p:spPr/>
        <p:txBody>
          <a:bodyPr/>
          <a:lstStyle/>
          <a:p>
            <a:r>
              <a:rPr lang="en-GB" dirty="0"/>
              <a:t>PDR Recommendations</a:t>
            </a:r>
          </a:p>
        </p:txBody>
      </p:sp>
      <p:sp>
        <p:nvSpPr>
          <p:cNvPr id="4" name="Slide Number Placeholder 3">
            <a:extLst>
              <a:ext uri="{FF2B5EF4-FFF2-40B4-BE49-F238E27FC236}">
                <a16:creationId xmlns:a16="http://schemas.microsoft.com/office/drawing/2014/main" id="{7E7C62D9-8B36-744F-8066-0742321C284F}"/>
              </a:ext>
            </a:extLst>
          </p:cNvPr>
          <p:cNvSpPr>
            <a:spLocks noGrp="1"/>
          </p:cNvSpPr>
          <p:nvPr>
            <p:ph type="sldNum" sz="quarter" idx="12"/>
          </p:nvPr>
        </p:nvSpPr>
        <p:spPr/>
        <p:txBody>
          <a:bodyPr/>
          <a:lstStyle/>
          <a:p>
            <a:fld id="{551115BC-487E-4422-894C-CB7CD3E79223}" type="slidenum">
              <a:rPr lang="sv-SE" smtClean="0"/>
              <a:t>50</a:t>
            </a:fld>
            <a:endParaRPr lang="sv-SE"/>
          </a:p>
        </p:txBody>
      </p:sp>
      <p:sp>
        <p:nvSpPr>
          <p:cNvPr id="5" name="Rectangle 4">
            <a:extLst>
              <a:ext uri="{FF2B5EF4-FFF2-40B4-BE49-F238E27FC236}">
                <a16:creationId xmlns:a16="http://schemas.microsoft.com/office/drawing/2014/main" id="{E7C35548-C4D6-8249-B4EA-CB7FD17C563C}"/>
              </a:ext>
            </a:extLst>
          </p:cNvPr>
          <p:cNvSpPr/>
          <p:nvPr/>
        </p:nvSpPr>
        <p:spPr>
          <a:xfrm>
            <a:off x="434952" y="1772816"/>
            <a:ext cx="8251847" cy="923330"/>
          </a:xfrm>
          <a:prstGeom prst="rect">
            <a:avLst/>
          </a:prstGeom>
        </p:spPr>
        <p:txBody>
          <a:bodyPr wrap="square">
            <a:spAutoFit/>
          </a:bodyPr>
          <a:lstStyle/>
          <a:p>
            <a:r>
              <a:rPr lang="en-GB" dirty="0"/>
              <a:t>SFF. It is </a:t>
            </a:r>
            <a:r>
              <a:rPr lang="en-GB" b="1" dirty="0"/>
              <a:t>defined</a:t>
            </a:r>
            <a:r>
              <a:rPr lang="en-GB" dirty="0"/>
              <a:t> as the sum of the potentially dangerous failures revealed by auto-test together with those which result in a safe state, as a fraction of the TOTAL number of failures. </a:t>
            </a:r>
            <a:r>
              <a:rPr lang="en-GB" b="1" dirty="0"/>
              <a:t>SFF</a:t>
            </a:r>
            <a:r>
              <a:rPr lang="en-GB" dirty="0"/>
              <a:t> = Total revealed hazardous failures + Total safe failures Total failures.</a:t>
            </a:r>
          </a:p>
        </p:txBody>
      </p:sp>
      <p:sp>
        <p:nvSpPr>
          <p:cNvPr id="6" name="Rectangle 5">
            <a:extLst>
              <a:ext uri="{FF2B5EF4-FFF2-40B4-BE49-F238E27FC236}">
                <a16:creationId xmlns:a16="http://schemas.microsoft.com/office/drawing/2014/main" id="{FFF21F50-3B42-834A-B7C6-0588DF231BA4}"/>
              </a:ext>
            </a:extLst>
          </p:cNvPr>
          <p:cNvSpPr/>
          <p:nvPr/>
        </p:nvSpPr>
        <p:spPr>
          <a:xfrm>
            <a:off x="539551" y="2828836"/>
            <a:ext cx="8147247" cy="646331"/>
          </a:xfrm>
          <a:prstGeom prst="rect">
            <a:avLst/>
          </a:prstGeom>
        </p:spPr>
        <p:txBody>
          <a:bodyPr wrap="square">
            <a:spAutoFit/>
          </a:bodyPr>
          <a:lstStyle/>
          <a:p>
            <a:r>
              <a:rPr lang="en-GB" b="1" dirty="0"/>
              <a:t>IEC 61511 defines</a:t>
            </a:r>
            <a:r>
              <a:rPr lang="en-GB" dirty="0"/>
              <a:t> minimum hardware fault tolerance (</a:t>
            </a:r>
            <a:r>
              <a:rPr lang="en-GB" b="1" dirty="0"/>
              <a:t>HFT</a:t>
            </a:r>
            <a:r>
              <a:rPr lang="en-GB" dirty="0"/>
              <a:t>) requirements for the sensors, logic solvers and final elements that make up each safety function</a:t>
            </a:r>
          </a:p>
        </p:txBody>
      </p:sp>
    </p:spTree>
    <p:extLst>
      <p:ext uri="{BB962C8B-B14F-4D97-AF65-F5344CB8AC3E}">
        <p14:creationId xmlns:p14="http://schemas.microsoft.com/office/powerpoint/2010/main" val="397184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C9F8-3BBF-4E4D-ADDF-09B7450B4D7A}"/>
              </a:ext>
            </a:extLst>
          </p:cNvPr>
          <p:cNvSpPr>
            <a:spLocks noGrp="1"/>
          </p:cNvSpPr>
          <p:nvPr>
            <p:ph type="title"/>
          </p:nvPr>
        </p:nvSpPr>
        <p:spPr/>
        <p:txBody>
          <a:bodyPr/>
          <a:lstStyle/>
          <a:p>
            <a:r>
              <a:rPr lang="en-GB" dirty="0"/>
              <a:t>PDR Recommendations</a:t>
            </a:r>
          </a:p>
        </p:txBody>
      </p:sp>
      <p:sp>
        <p:nvSpPr>
          <p:cNvPr id="4" name="Slide Number Placeholder 3">
            <a:extLst>
              <a:ext uri="{FF2B5EF4-FFF2-40B4-BE49-F238E27FC236}">
                <a16:creationId xmlns:a16="http://schemas.microsoft.com/office/drawing/2014/main" id="{F5E341E2-E61A-F74B-819C-2E55BEC71311}"/>
              </a:ext>
            </a:extLst>
          </p:cNvPr>
          <p:cNvSpPr>
            <a:spLocks noGrp="1"/>
          </p:cNvSpPr>
          <p:nvPr>
            <p:ph type="sldNum" sz="quarter" idx="12"/>
          </p:nvPr>
        </p:nvSpPr>
        <p:spPr/>
        <p:txBody>
          <a:bodyPr/>
          <a:lstStyle/>
          <a:p>
            <a:fld id="{551115BC-487E-4422-894C-CB7CD3E79223}" type="slidenum">
              <a:rPr lang="sv-SE" smtClean="0"/>
              <a:t>6</a:t>
            </a:fld>
            <a:endParaRPr lang="sv-SE"/>
          </a:p>
        </p:txBody>
      </p:sp>
      <p:pic>
        <p:nvPicPr>
          <p:cNvPr id="5" name="p15_Diagram1">
            <a:extLst>
              <a:ext uri="{FF2B5EF4-FFF2-40B4-BE49-F238E27FC236}">
                <a16:creationId xmlns:a16="http://schemas.microsoft.com/office/drawing/2014/main" id="{9D14D1BD-5533-714E-ADF1-91E41C49253C}"/>
              </a:ext>
            </a:extLst>
          </p:cNvPr>
          <p:cNvPicPr/>
          <p:nvPr/>
        </p:nvPicPr>
        <p:blipFill>
          <a:blip r:embed="rId2"/>
          <a:stretch>
            <a:fillRect/>
          </a:stretch>
        </p:blipFill>
        <p:spPr bwMode="auto">
          <a:xfrm>
            <a:off x="1186466" y="3447800"/>
            <a:ext cx="6768752" cy="3148459"/>
          </a:xfrm>
          <a:prstGeom prst="rect">
            <a:avLst/>
          </a:prstGeom>
          <a:ln w="3175" cmpd="sng">
            <a:solidFill>
              <a:srgbClr val="000000"/>
            </a:solidFill>
          </a:ln>
        </p:spPr>
      </p:pic>
      <p:sp>
        <p:nvSpPr>
          <p:cNvPr id="7" name="TextBox 6">
            <a:extLst>
              <a:ext uri="{FF2B5EF4-FFF2-40B4-BE49-F238E27FC236}">
                <a16:creationId xmlns:a16="http://schemas.microsoft.com/office/drawing/2014/main" id="{3EB7E275-91D4-8243-846B-EAA0E30A5DC9}"/>
              </a:ext>
            </a:extLst>
          </p:cNvPr>
          <p:cNvSpPr txBox="1"/>
          <p:nvPr/>
        </p:nvSpPr>
        <p:spPr>
          <a:xfrm>
            <a:off x="461687" y="1656383"/>
            <a:ext cx="8218311" cy="2031325"/>
          </a:xfrm>
          <a:prstGeom prst="rect">
            <a:avLst/>
          </a:prstGeom>
          <a:noFill/>
        </p:spPr>
        <p:txBody>
          <a:bodyPr wrap="square" rtlCol="0">
            <a:spAutoFit/>
          </a:bodyPr>
          <a:lstStyle/>
          <a:p>
            <a:r>
              <a:rPr lang="en-GB" b="1" u="sng" dirty="0"/>
              <a:t>PDR Recommendation 1.</a:t>
            </a:r>
          </a:p>
          <a:p>
            <a:r>
              <a:rPr lang="en-GB" dirty="0"/>
              <a:t>Add changes in operation procedures so that the waveguide removal interlock is rated at SIL 2. Report the solution to this issue at the CDR.</a:t>
            </a:r>
          </a:p>
          <a:p>
            <a:endParaRPr lang="en-GB" dirty="0"/>
          </a:p>
          <a:p>
            <a:r>
              <a:rPr lang="en-GB" dirty="0"/>
              <a:t>ETA for TS2PSS_IE3 – Failure to remove removable part of RF waveguide before the Klystron test</a:t>
            </a:r>
          </a:p>
          <a:p>
            <a:endParaRPr lang="en-GB" dirty="0"/>
          </a:p>
        </p:txBody>
      </p:sp>
    </p:spTree>
    <p:extLst>
      <p:ext uri="{BB962C8B-B14F-4D97-AF65-F5344CB8AC3E}">
        <p14:creationId xmlns:p14="http://schemas.microsoft.com/office/powerpoint/2010/main" val="28630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602E-B51D-2249-8FDF-D069FC970E59}"/>
              </a:ext>
            </a:extLst>
          </p:cNvPr>
          <p:cNvSpPr>
            <a:spLocks noGrp="1"/>
          </p:cNvSpPr>
          <p:nvPr>
            <p:ph type="title"/>
          </p:nvPr>
        </p:nvSpPr>
        <p:spPr/>
        <p:txBody>
          <a:bodyPr/>
          <a:lstStyle/>
          <a:p>
            <a:r>
              <a:rPr lang="en-GB" dirty="0"/>
              <a:t>PDR Recommendations</a:t>
            </a:r>
          </a:p>
        </p:txBody>
      </p:sp>
      <p:graphicFrame>
        <p:nvGraphicFramePr>
          <p:cNvPr id="5" name="Content Placeholder 4">
            <a:extLst>
              <a:ext uri="{FF2B5EF4-FFF2-40B4-BE49-F238E27FC236}">
                <a16:creationId xmlns:a16="http://schemas.microsoft.com/office/drawing/2014/main" id="{00061E9C-5E71-5F4B-B36E-627AB94713D6}"/>
              </a:ext>
            </a:extLst>
          </p:cNvPr>
          <p:cNvGraphicFramePr>
            <a:graphicFrameLocks noGrp="1"/>
          </p:cNvGraphicFramePr>
          <p:nvPr>
            <p:ph idx="1"/>
            <p:extLst>
              <p:ext uri="{D42A27DB-BD31-4B8C-83A1-F6EECF244321}">
                <p14:modId xmlns:p14="http://schemas.microsoft.com/office/powerpoint/2010/main" val="2593129130"/>
              </p:ext>
            </p:extLst>
          </p:nvPr>
        </p:nvGraphicFramePr>
        <p:xfrm>
          <a:off x="450398" y="4480451"/>
          <a:ext cx="8229600" cy="1778000"/>
        </p:xfrm>
        <a:graphic>
          <a:graphicData uri="http://schemas.openxmlformats.org/drawingml/2006/table">
            <a:tbl>
              <a:tblPr firstRow="1" firstCol="1" bandRow="1">
                <a:tableStyleId>{5C22544A-7EE6-4342-B048-85BDC9FD1C3A}</a:tableStyleId>
              </a:tblPr>
              <a:tblGrid>
                <a:gridCol w="1328963">
                  <a:extLst>
                    <a:ext uri="{9D8B030D-6E8A-4147-A177-3AD203B41FA5}">
                      <a16:colId xmlns:a16="http://schemas.microsoft.com/office/drawing/2014/main" val="2491848167"/>
                    </a:ext>
                  </a:extLst>
                </a:gridCol>
                <a:gridCol w="1332725">
                  <a:extLst>
                    <a:ext uri="{9D8B030D-6E8A-4147-A177-3AD203B41FA5}">
                      <a16:colId xmlns:a16="http://schemas.microsoft.com/office/drawing/2014/main" val="1636294623"/>
                    </a:ext>
                  </a:extLst>
                </a:gridCol>
                <a:gridCol w="1594191">
                  <a:extLst>
                    <a:ext uri="{9D8B030D-6E8A-4147-A177-3AD203B41FA5}">
                      <a16:colId xmlns:a16="http://schemas.microsoft.com/office/drawing/2014/main" val="73795666"/>
                    </a:ext>
                  </a:extLst>
                </a:gridCol>
                <a:gridCol w="3973721">
                  <a:extLst>
                    <a:ext uri="{9D8B030D-6E8A-4147-A177-3AD203B41FA5}">
                      <a16:colId xmlns:a16="http://schemas.microsoft.com/office/drawing/2014/main" val="1284448946"/>
                    </a:ext>
                  </a:extLst>
                </a:gridCol>
              </a:tblGrid>
              <a:tr h="0">
                <a:tc>
                  <a:txBody>
                    <a:bodyPr/>
                    <a:lstStyle/>
                    <a:p>
                      <a:pPr algn="ctr">
                        <a:lnSpc>
                          <a:spcPts val="1400"/>
                        </a:lnSpc>
                        <a:spcAft>
                          <a:spcPts val="0"/>
                        </a:spcAft>
                      </a:pPr>
                      <a:r>
                        <a:rPr lang="en-GB" sz="1200" dirty="0">
                          <a:effectLst/>
                        </a:rPr>
                        <a:t>IE ID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RA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Hazard, from IEs Register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400"/>
                        </a:lnSpc>
                        <a:spcAft>
                          <a:spcPts val="0"/>
                        </a:spcAft>
                      </a:pPr>
                      <a:r>
                        <a:rPr lang="en-GB" sz="1200" dirty="0">
                          <a:effectLst/>
                        </a:rPr>
                        <a:t>IE Description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3698675"/>
                  </a:ext>
                </a:extLst>
              </a:tr>
              <a:tr h="0">
                <a:tc>
                  <a:txBody>
                    <a:bodyPr/>
                    <a:lstStyle/>
                    <a:p>
                      <a:pPr>
                        <a:lnSpc>
                          <a:spcPts val="1400"/>
                        </a:lnSpc>
                        <a:spcAft>
                          <a:spcPts val="0"/>
                        </a:spcAft>
                      </a:pPr>
                      <a:r>
                        <a:rPr lang="en-GB" sz="1200">
                          <a:effectLst/>
                        </a:rPr>
                        <a:t>TS2PSS_IE1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1.1.1a, 1.1.1b,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a:effectLst/>
                        </a:rPr>
                        <a:t>TS2 operation (i.e. RF is delivered to CM under testing) inadvertently started</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7359411"/>
                  </a:ext>
                </a:extLst>
              </a:tr>
              <a:tr h="0">
                <a:tc>
                  <a:txBody>
                    <a:bodyPr/>
                    <a:lstStyle/>
                    <a:p>
                      <a:pPr>
                        <a:lnSpc>
                          <a:spcPts val="1400"/>
                        </a:lnSpc>
                        <a:spcAft>
                          <a:spcPts val="0"/>
                        </a:spcAft>
                      </a:pPr>
                      <a:r>
                        <a:rPr lang="en-GB" sz="1200">
                          <a:effectLst/>
                        </a:rPr>
                        <a:t>TS2PSS_IE2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1.1.2a, 1.1.2b, 1.1.6</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a:effectLst/>
                        </a:rPr>
                        <a:t>Intrusion into TS2 bunker area during TS2 operation</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5497336"/>
                  </a:ext>
                </a:extLst>
              </a:tr>
              <a:tr h="0">
                <a:tc>
                  <a:txBody>
                    <a:bodyPr/>
                    <a:lstStyle/>
                    <a:p>
                      <a:pPr>
                        <a:lnSpc>
                          <a:spcPts val="1400"/>
                        </a:lnSpc>
                        <a:spcAft>
                          <a:spcPts val="0"/>
                        </a:spcAft>
                      </a:pPr>
                      <a:r>
                        <a:rPr lang="en-GB" sz="1200" dirty="0">
                          <a:effectLst/>
                        </a:rPr>
                        <a:t>TS2PSS_IE3</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dirty="0">
                          <a:effectLst/>
                        </a:rPr>
                        <a:t>1.1.4a, 1.1.4b, 1.16.1</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120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200" dirty="0">
                          <a:effectLst/>
                        </a:rPr>
                        <a:t>Failure to remove removable part of RF waveguide before the Klystron test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1909041"/>
                  </a:ext>
                </a:extLst>
              </a:tr>
              <a:tr h="0">
                <a:tc>
                  <a:txBody>
                    <a:bodyPr/>
                    <a:lstStyle/>
                    <a:p>
                      <a:pPr>
                        <a:lnSpc>
                          <a:spcPts val="1400"/>
                        </a:lnSpc>
                        <a:spcAft>
                          <a:spcPts val="0"/>
                        </a:spcAft>
                      </a:pPr>
                      <a:r>
                        <a:rPr lang="en-GB" sz="1200">
                          <a:effectLst/>
                        </a:rPr>
                        <a:t>TS2PSS_IE4</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1.5.1</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Release of Helium within the bunker due to equipment failure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3050256"/>
                  </a:ext>
                </a:extLst>
              </a:tr>
              <a:tr h="0">
                <a:tc>
                  <a:txBody>
                    <a:bodyPr/>
                    <a:lstStyle/>
                    <a:p>
                      <a:pPr>
                        <a:lnSpc>
                          <a:spcPts val="1400"/>
                        </a:lnSpc>
                        <a:spcAft>
                          <a:spcPts val="0"/>
                        </a:spcAft>
                      </a:pPr>
                      <a:r>
                        <a:rPr lang="en-GB" sz="1200">
                          <a:effectLst/>
                        </a:rPr>
                        <a:t>TS2PSS_IE5</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1.1.3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a:effectLst/>
                        </a:rPr>
                        <a:t>TS2_HAZ1, TS2_HAZ2</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400"/>
                        </a:lnSpc>
                        <a:spcAft>
                          <a:spcPts val="0"/>
                        </a:spcAft>
                      </a:pPr>
                      <a:r>
                        <a:rPr lang="en-GB" sz="1200" dirty="0">
                          <a:effectLst/>
                        </a:rPr>
                        <a:t>High radiation outside TS2 bunker during TS2 operation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67853017"/>
                  </a:ext>
                </a:extLst>
              </a:tr>
            </a:tbl>
          </a:graphicData>
        </a:graphic>
      </p:graphicFrame>
      <p:sp>
        <p:nvSpPr>
          <p:cNvPr id="4" name="Slide Number Placeholder 3">
            <a:extLst>
              <a:ext uri="{FF2B5EF4-FFF2-40B4-BE49-F238E27FC236}">
                <a16:creationId xmlns:a16="http://schemas.microsoft.com/office/drawing/2014/main" id="{E5855789-51E2-7145-9F0D-C9EBDB614368}"/>
              </a:ext>
            </a:extLst>
          </p:cNvPr>
          <p:cNvSpPr>
            <a:spLocks noGrp="1"/>
          </p:cNvSpPr>
          <p:nvPr>
            <p:ph type="sldNum" sz="quarter" idx="12"/>
          </p:nvPr>
        </p:nvSpPr>
        <p:spPr/>
        <p:txBody>
          <a:bodyPr/>
          <a:lstStyle/>
          <a:p>
            <a:fld id="{551115BC-487E-4422-894C-CB7CD3E79223}" type="slidenum">
              <a:rPr lang="sv-SE" smtClean="0"/>
              <a:t>7</a:t>
            </a:fld>
            <a:endParaRPr lang="sv-SE"/>
          </a:p>
        </p:txBody>
      </p:sp>
      <p:sp>
        <p:nvSpPr>
          <p:cNvPr id="6" name="TextBox 5">
            <a:extLst>
              <a:ext uri="{FF2B5EF4-FFF2-40B4-BE49-F238E27FC236}">
                <a16:creationId xmlns:a16="http://schemas.microsoft.com/office/drawing/2014/main" id="{6B76606F-A16C-B445-95A1-53BC06AC5BEE}"/>
              </a:ext>
            </a:extLst>
          </p:cNvPr>
          <p:cNvSpPr txBox="1"/>
          <p:nvPr/>
        </p:nvSpPr>
        <p:spPr>
          <a:xfrm>
            <a:off x="461687" y="1656383"/>
            <a:ext cx="8218311" cy="2308324"/>
          </a:xfrm>
          <a:prstGeom prst="rect">
            <a:avLst/>
          </a:prstGeom>
          <a:noFill/>
        </p:spPr>
        <p:txBody>
          <a:bodyPr wrap="square" rtlCol="0">
            <a:spAutoFit/>
          </a:bodyPr>
          <a:lstStyle/>
          <a:p>
            <a:r>
              <a:rPr lang="en-GB" b="1" u="sng" dirty="0"/>
              <a:t>PDR Recommendation 2</a:t>
            </a:r>
          </a:p>
          <a:p>
            <a:r>
              <a:rPr lang="en-GB" dirty="0"/>
              <a:t>Explicitly show the cross references and traceability between risks and requirements in the documentation.</a:t>
            </a:r>
          </a:p>
          <a:p>
            <a:endParaRPr lang="en-GB" dirty="0"/>
          </a:p>
          <a:p>
            <a:r>
              <a:rPr lang="en-GB" dirty="0"/>
              <a:t>Section 4 of Initiating Events Analysis Document ESS-0468688 Table 2. Maps the:</a:t>
            </a:r>
          </a:p>
          <a:p>
            <a:pPr marL="285750" indent="-285750">
              <a:buFont typeface="Arial" panose="020B0604020202020204" pitchFamily="34" charset="0"/>
              <a:buChar char="•"/>
            </a:pPr>
            <a:r>
              <a:rPr lang="en-GB" dirty="0"/>
              <a:t>Initiating Event id</a:t>
            </a:r>
          </a:p>
          <a:p>
            <a:pPr marL="285750" indent="-285750">
              <a:buFont typeface="Arial" panose="020B0604020202020204" pitchFamily="34" charset="0"/>
              <a:buChar char="•"/>
            </a:pPr>
            <a:r>
              <a:rPr lang="en-GB" dirty="0"/>
              <a:t>Hazard from Risk assessment</a:t>
            </a:r>
          </a:p>
          <a:p>
            <a:pPr marL="285750" indent="-285750">
              <a:buFont typeface="Arial" panose="020B0604020202020204" pitchFamily="34" charset="0"/>
              <a:buChar char="•"/>
            </a:pPr>
            <a:r>
              <a:rPr lang="en-GB" dirty="0"/>
              <a:t>Hazards from the Initiating Event Register</a:t>
            </a:r>
          </a:p>
        </p:txBody>
      </p:sp>
    </p:spTree>
    <p:extLst>
      <p:ext uri="{BB962C8B-B14F-4D97-AF65-F5344CB8AC3E}">
        <p14:creationId xmlns:p14="http://schemas.microsoft.com/office/powerpoint/2010/main" val="200257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CE47-C6F5-F144-B815-EA0C45F5B265}"/>
              </a:ext>
            </a:extLst>
          </p:cNvPr>
          <p:cNvSpPr>
            <a:spLocks noGrp="1"/>
          </p:cNvSpPr>
          <p:nvPr>
            <p:ph type="title"/>
          </p:nvPr>
        </p:nvSpPr>
        <p:spPr/>
        <p:txBody>
          <a:bodyPr/>
          <a:lstStyle/>
          <a:p>
            <a:r>
              <a:rPr lang="en-GB" dirty="0"/>
              <a:t>PDR Recommendations</a:t>
            </a:r>
          </a:p>
        </p:txBody>
      </p:sp>
      <p:sp>
        <p:nvSpPr>
          <p:cNvPr id="4" name="Slide Number Placeholder 3">
            <a:extLst>
              <a:ext uri="{FF2B5EF4-FFF2-40B4-BE49-F238E27FC236}">
                <a16:creationId xmlns:a16="http://schemas.microsoft.com/office/drawing/2014/main" id="{7551B3B4-94D2-6149-9D1C-55AE1E221038}"/>
              </a:ext>
            </a:extLst>
          </p:cNvPr>
          <p:cNvSpPr>
            <a:spLocks noGrp="1"/>
          </p:cNvSpPr>
          <p:nvPr>
            <p:ph type="sldNum" sz="quarter" idx="12"/>
          </p:nvPr>
        </p:nvSpPr>
        <p:spPr/>
        <p:txBody>
          <a:bodyPr/>
          <a:lstStyle/>
          <a:p>
            <a:fld id="{551115BC-487E-4422-894C-CB7CD3E79223}" type="slidenum">
              <a:rPr lang="sv-SE" smtClean="0"/>
              <a:t>8</a:t>
            </a:fld>
            <a:endParaRPr lang="sv-SE"/>
          </a:p>
        </p:txBody>
      </p:sp>
      <p:sp>
        <p:nvSpPr>
          <p:cNvPr id="5" name="TextBox 4">
            <a:extLst>
              <a:ext uri="{FF2B5EF4-FFF2-40B4-BE49-F238E27FC236}">
                <a16:creationId xmlns:a16="http://schemas.microsoft.com/office/drawing/2014/main" id="{99E4604C-E00B-9D40-AF2C-5CBB9E4B7709}"/>
              </a:ext>
            </a:extLst>
          </p:cNvPr>
          <p:cNvSpPr txBox="1"/>
          <p:nvPr/>
        </p:nvSpPr>
        <p:spPr>
          <a:xfrm>
            <a:off x="461687" y="1656383"/>
            <a:ext cx="8218311" cy="4303742"/>
          </a:xfrm>
          <a:prstGeom prst="rect">
            <a:avLst/>
          </a:prstGeom>
          <a:noFill/>
        </p:spPr>
        <p:txBody>
          <a:bodyPr wrap="square" rtlCol="0">
            <a:spAutoFit/>
          </a:bodyPr>
          <a:lstStyle/>
          <a:p>
            <a:r>
              <a:rPr lang="en-GB" b="1" u="sng" dirty="0"/>
              <a:t>PDR Recommendation 3</a:t>
            </a:r>
          </a:p>
          <a:p>
            <a:r>
              <a:rPr lang="en-GB" dirty="0"/>
              <a:t>Use Option 2 for the ODH system.  That is, tie it into the PSS system. </a:t>
            </a:r>
          </a:p>
          <a:p>
            <a:r>
              <a:rPr lang="en-GB" dirty="0"/>
              <a:t>We have incorporated the ODH within the PSS</a:t>
            </a:r>
          </a:p>
          <a:p>
            <a:endParaRPr lang="en-GB" dirty="0"/>
          </a:p>
          <a:p>
            <a:r>
              <a:rPr lang="en-GB" b="1" u="sng" dirty="0"/>
              <a:t>PDR Recommendation 4</a:t>
            </a:r>
            <a:endParaRPr lang="en-GB" dirty="0"/>
          </a:p>
          <a:p>
            <a:r>
              <a:rPr lang="en-GB" dirty="0">
                <a:latin typeface="Calibri" panose="020F0502020204030204" pitchFamily="34" charset="0"/>
                <a:ea typeface="Calibri" panose="020F0502020204030204" pitchFamily="34" charset="0"/>
                <a:cs typeface="Times New Roman" pitchFamily="2" charset="0"/>
              </a:rPr>
              <a:t>Review explicitly possible common cause failures and present this at the CDR.</a:t>
            </a:r>
          </a:p>
          <a:p>
            <a:r>
              <a:rPr lang="en-GB" dirty="0">
                <a:latin typeface="Calibri" panose="020F0502020204030204" pitchFamily="34" charset="0"/>
                <a:ea typeface="Calibri" panose="020F0502020204030204" pitchFamily="34" charset="0"/>
                <a:cs typeface="Times New Roman" pitchFamily="2" charset="0"/>
              </a:rPr>
              <a:t>I will present this within this presentation.</a:t>
            </a:r>
          </a:p>
          <a:p>
            <a:endParaRPr lang="en-GB" dirty="0"/>
          </a:p>
          <a:p>
            <a:r>
              <a:rPr lang="en-GB" b="1" u="sng" dirty="0"/>
              <a:t>PDR Recommendation 5</a:t>
            </a:r>
          </a:p>
          <a:p>
            <a:pPr lvl="0">
              <a:lnSpc>
                <a:spcPts val="1400"/>
              </a:lnSpc>
              <a:spcBef>
                <a:spcPts val="600"/>
              </a:spcBef>
              <a:spcAft>
                <a:spcPts val="600"/>
              </a:spcAft>
            </a:pPr>
            <a:r>
              <a:rPr lang="en-GB" dirty="0">
                <a:latin typeface="Calibri" panose="020F0502020204030204" pitchFamily="34" charset="0"/>
                <a:ea typeface="Calibri" panose="020F0502020204030204" pitchFamily="34" charset="0"/>
                <a:cs typeface="Times New Roman" pitchFamily="2" charset="0"/>
              </a:rPr>
              <a:t>A verification plan specific to the TS2 PPS shall be created prior to the CDR.</a:t>
            </a:r>
            <a:endParaRPr lang="en-GB" dirty="0"/>
          </a:p>
          <a:p>
            <a:r>
              <a:rPr lang="en-GB" dirty="0"/>
              <a:t>Paulina Skog will present within presentation 2.</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1231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C9F8-3BBF-4E4D-ADDF-09B7450B4D7A}"/>
              </a:ext>
            </a:extLst>
          </p:cNvPr>
          <p:cNvSpPr>
            <a:spLocks noGrp="1"/>
          </p:cNvSpPr>
          <p:nvPr>
            <p:ph type="title"/>
          </p:nvPr>
        </p:nvSpPr>
        <p:spPr/>
        <p:txBody>
          <a:bodyPr/>
          <a:lstStyle/>
          <a:p>
            <a:r>
              <a:rPr lang="en-GB" dirty="0"/>
              <a:t>PDR Recommendations</a:t>
            </a:r>
          </a:p>
        </p:txBody>
      </p:sp>
      <p:sp>
        <p:nvSpPr>
          <p:cNvPr id="4" name="Slide Number Placeholder 3">
            <a:extLst>
              <a:ext uri="{FF2B5EF4-FFF2-40B4-BE49-F238E27FC236}">
                <a16:creationId xmlns:a16="http://schemas.microsoft.com/office/drawing/2014/main" id="{F5E341E2-E61A-F74B-819C-2E55BEC71311}"/>
              </a:ext>
            </a:extLst>
          </p:cNvPr>
          <p:cNvSpPr>
            <a:spLocks noGrp="1"/>
          </p:cNvSpPr>
          <p:nvPr>
            <p:ph type="sldNum" sz="quarter" idx="12"/>
          </p:nvPr>
        </p:nvSpPr>
        <p:spPr/>
        <p:txBody>
          <a:bodyPr/>
          <a:lstStyle/>
          <a:p>
            <a:fld id="{551115BC-487E-4422-894C-CB7CD3E79223}" type="slidenum">
              <a:rPr lang="sv-SE" smtClean="0"/>
              <a:t>9</a:t>
            </a:fld>
            <a:endParaRPr lang="sv-SE"/>
          </a:p>
        </p:txBody>
      </p:sp>
      <p:pic>
        <p:nvPicPr>
          <p:cNvPr id="6" name="p14_Diagram1">
            <a:extLst>
              <a:ext uri="{FF2B5EF4-FFF2-40B4-BE49-F238E27FC236}">
                <a16:creationId xmlns:a16="http://schemas.microsoft.com/office/drawing/2014/main" id="{465FC355-D648-8942-945C-E039C44169F3}"/>
              </a:ext>
            </a:extLst>
          </p:cNvPr>
          <p:cNvPicPr/>
          <p:nvPr/>
        </p:nvPicPr>
        <p:blipFill>
          <a:blip r:embed="rId2"/>
          <a:stretch>
            <a:fillRect/>
          </a:stretch>
        </p:blipFill>
        <p:spPr bwMode="auto">
          <a:xfrm>
            <a:off x="179512" y="1888490"/>
            <a:ext cx="8688070" cy="4832985"/>
          </a:xfrm>
          <a:prstGeom prst="rect">
            <a:avLst/>
          </a:prstGeom>
          <a:ln w="3175" cmpd="sng">
            <a:solidFill>
              <a:srgbClr val="000000"/>
            </a:solidFill>
          </a:ln>
        </p:spPr>
      </p:pic>
      <p:pic>
        <p:nvPicPr>
          <p:cNvPr id="8" name="p14_Diagram1">
            <a:extLst>
              <a:ext uri="{FF2B5EF4-FFF2-40B4-BE49-F238E27FC236}">
                <a16:creationId xmlns:a16="http://schemas.microsoft.com/office/drawing/2014/main" id="{137037C6-43CC-6D4C-946D-6B4A00EB3D5B}"/>
              </a:ext>
            </a:extLst>
          </p:cNvPr>
          <p:cNvPicPr/>
          <p:nvPr/>
        </p:nvPicPr>
        <p:blipFill>
          <a:blip r:embed="rId3"/>
          <a:stretch>
            <a:fillRect/>
          </a:stretch>
        </p:blipFill>
        <p:spPr bwMode="auto">
          <a:xfrm>
            <a:off x="180782" y="1888490"/>
            <a:ext cx="8686800" cy="4831200"/>
          </a:xfrm>
          <a:prstGeom prst="rect">
            <a:avLst/>
          </a:prstGeom>
          <a:ln w="3175" cmpd="sng">
            <a:solidFill>
              <a:srgbClr val="000000"/>
            </a:solidFill>
          </a:ln>
        </p:spPr>
      </p:pic>
      <p:sp>
        <p:nvSpPr>
          <p:cNvPr id="3" name="Rectangle 2">
            <a:extLst>
              <a:ext uri="{FF2B5EF4-FFF2-40B4-BE49-F238E27FC236}">
                <a16:creationId xmlns:a16="http://schemas.microsoft.com/office/drawing/2014/main" id="{70DF71DB-17BB-6542-B88D-602F13489879}"/>
              </a:ext>
            </a:extLst>
          </p:cNvPr>
          <p:cNvSpPr/>
          <p:nvPr/>
        </p:nvSpPr>
        <p:spPr>
          <a:xfrm>
            <a:off x="179512" y="1350964"/>
            <a:ext cx="6102424" cy="392159"/>
          </a:xfrm>
          <a:prstGeom prst="rect">
            <a:avLst/>
          </a:prstGeom>
        </p:spPr>
        <p:txBody>
          <a:bodyPr wrap="square">
            <a:spAutoFit/>
          </a:bodyPr>
          <a:lstStyle/>
          <a:p>
            <a:pPr>
              <a:lnSpc>
                <a:spcPct val="115000"/>
              </a:lnSpc>
              <a:spcAft>
                <a:spcPts val="1000"/>
              </a:spcAft>
            </a:pPr>
            <a:r>
              <a:rPr lang="en-GB" b="1" dirty="0">
                <a:latin typeface="Calibri" panose="020F0502020204030204" pitchFamily="34" charset="0"/>
                <a:ea typeface="Calibri" panose="020F0502020204030204" pitchFamily="34" charset="0"/>
                <a:cs typeface="Arial" panose="020B0604020202020204" pitchFamily="34" charset="0"/>
              </a:rPr>
              <a:t>ETA for TS2PSS_IE1 – TS2 operation inadvertently started</a:t>
            </a: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70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32672</TotalTime>
  <Words>4928</Words>
  <Application>Microsoft Macintosh PowerPoint</Application>
  <PresentationFormat>On-screen Show (4:3)</PresentationFormat>
  <Paragraphs>870</Paragraphs>
  <Slides>50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MS Gothic</vt:lpstr>
      <vt:lpstr>SimSun</vt:lpstr>
      <vt:lpstr>Arial</vt:lpstr>
      <vt:lpstr>Calibri</vt:lpstr>
      <vt:lpstr>Courier New</vt:lpstr>
      <vt:lpstr>Symbol</vt:lpstr>
      <vt:lpstr>Times New Roman</vt:lpstr>
      <vt:lpstr>Office Theme</vt:lpstr>
      <vt:lpstr>Introduction, PDR Recommendations &amp;  TS2 PSS Safety Analysis</vt:lpstr>
      <vt:lpstr>Contents </vt:lpstr>
      <vt:lpstr>Welcome </vt:lpstr>
      <vt:lpstr>TS2</vt:lpstr>
      <vt:lpstr>PDR Recommendations</vt:lpstr>
      <vt:lpstr>PDR Recommendations</vt:lpstr>
      <vt:lpstr>PDR Recommendations</vt:lpstr>
      <vt:lpstr>PDR Recommendations</vt:lpstr>
      <vt:lpstr>PDR Recommendations</vt:lpstr>
      <vt:lpstr>TS2 PSS Safety analysis</vt:lpstr>
      <vt:lpstr>Route map</vt:lpstr>
      <vt:lpstr>Route map</vt:lpstr>
      <vt:lpstr>TS2 PSS Initiating Events Analysis</vt:lpstr>
      <vt:lpstr>TS2 PSS Initiating Events Analysis Overall safety requirements</vt:lpstr>
      <vt:lpstr>TS2 PSS Initiating Events Analysis IEs</vt:lpstr>
      <vt:lpstr>TS2 PSS Initiating Events Analysis SIFs</vt:lpstr>
      <vt:lpstr>TS2 PSS Initiating Events Register ESS-0507830</vt:lpstr>
      <vt:lpstr>Route map</vt:lpstr>
      <vt:lpstr>SIL Determination</vt:lpstr>
      <vt:lpstr>SIL Determination ESS-0288441</vt:lpstr>
      <vt:lpstr>Common Cause</vt:lpstr>
      <vt:lpstr>Route map</vt:lpstr>
      <vt:lpstr>SRS – List of Safety Requirements</vt:lpstr>
      <vt:lpstr>Route map</vt:lpstr>
      <vt:lpstr>SIL Verification – ESS-0478596</vt:lpstr>
      <vt:lpstr>SIL Verification – ESS-0478596 Summary of Results</vt:lpstr>
      <vt:lpstr>TS2 PSS Safety Analysis  Example - Failure to remove waveguide</vt:lpstr>
      <vt:lpstr>Safety Analysis - IE Analysis</vt:lpstr>
      <vt:lpstr>Safety Analysis - IE Analysis</vt:lpstr>
      <vt:lpstr>Safety Analysis - IE Analysis</vt:lpstr>
      <vt:lpstr>Safety Analysis - IE Analysis</vt:lpstr>
      <vt:lpstr>Original TS2 PSS Initiating Events Analysis  ETA – Failure to remove waveguide</vt:lpstr>
      <vt:lpstr>Safety Analysis – SIL Determination</vt:lpstr>
      <vt:lpstr>TS2 PSS SIL Determination Methodology – LOPA</vt:lpstr>
      <vt:lpstr>TS2 PSS SIL Determination Methodology – LOPA</vt:lpstr>
      <vt:lpstr>Safety Analysis – SIL Determination</vt:lpstr>
      <vt:lpstr>Safety Analysis – SRS</vt:lpstr>
      <vt:lpstr>Safety Analysis – SRS</vt:lpstr>
      <vt:lpstr>Safety Analysis – SRS</vt:lpstr>
      <vt:lpstr>Safety Analysis – SRS</vt:lpstr>
      <vt:lpstr>Safety Analysis – SIL Verification</vt:lpstr>
      <vt:lpstr>Safety Analysis – SIL Verification</vt:lpstr>
      <vt:lpstr>Safety Analysis – SIL Verification</vt:lpstr>
      <vt:lpstr>Safety Analysis – SIL Verification</vt:lpstr>
      <vt:lpstr>Safety Analysis – SIL Verification</vt:lpstr>
      <vt:lpstr>Questions?</vt:lpstr>
      <vt:lpstr>PowerPoint Presentation</vt:lpstr>
      <vt:lpstr>TS2 PSS SRS (ESS-0288460)</vt:lpstr>
      <vt:lpstr>Dependences</vt:lpstr>
      <vt:lpstr>PDR Recommendations</vt:lpstr>
    </vt:vector>
  </TitlesOfParts>
  <Manager>Henrik.Carling@esss.se</Manager>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Stuart Birch</cp:lastModifiedBy>
  <cp:revision>419</cp:revision>
  <cp:lastPrinted>2019-02-07T14:57:13Z</cp:lastPrinted>
  <dcterms:created xsi:type="dcterms:W3CDTF">2013-10-29T16:05:10Z</dcterms:created>
  <dcterms:modified xsi:type="dcterms:W3CDTF">2019-04-09T10:15:55Z</dcterms:modified>
</cp:coreProperties>
</file>